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8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15" r:id="rId1"/>
  </p:sldMasterIdLst>
  <p:notesMasterIdLst>
    <p:notesMasterId r:id="rId31"/>
  </p:notesMasterIdLst>
  <p:handoutMasterIdLst>
    <p:handoutMasterId r:id="rId32"/>
  </p:handoutMasterIdLst>
  <p:sldIdLst>
    <p:sldId id="611" r:id="rId2"/>
    <p:sldId id="447" r:id="rId3"/>
    <p:sldId id="450" r:id="rId4"/>
    <p:sldId id="599" r:id="rId5"/>
    <p:sldId id="451" r:id="rId6"/>
    <p:sldId id="586" r:id="rId7"/>
    <p:sldId id="600" r:id="rId8"/>
    <p:sldId id="582" r:id="rId9"/>
    <p:sldId id="601" r:id="rId10"/>
    <p:sldId id="452" r:id="rId11"/>
    <p:sldId id="602" r:id="rId12"/>
    <p:sldId id="454" r:id="rId13"/>
    <p:sldId id="603" r:id="rId14"/>
    <p:sldId id="453" r:id="rId15"/>
    <p:sldId id="604" r:id="rId16"/>
    <p:sldId id="455" r:id="rId17"/>
    <p:sldId id="605" r:id="rId18"/>
    <p:sldId id="456" r:id="rId19"/>
    <p:sldId id="464" r:id="rId20"/>
    <p:sldId id="606" r:id="rId21"/>
    <p:sldId id="465" r:id="rId22"/>
    <p:sldId id="607" r:id="rId23"/>
    <p:sldId id="466" r:id="rId24"/>
    <p:sldId id="608" r:id="rId25"/>
    <p:sldId id="467" r:id="rId26"/>
    <p:sldId id="596" r:id="rId27"/>
    <p:sldId id="597" r:id="rId28"/>
    <p:sldId id="610" r:id="rId29"/>
    <p:sldId id="612" r:id="rId3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8480" autoAdjust="0"/>
  </p:normalViewPr>
  <p:slideViewPr>
    <p:cSldViewPr snapToGrid="0">
      <p:cViewPr>
        <p:scale>
          <a:sx n="80" d="100"/>
          <a:sy n="80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96C1BEE-0170-4455-9413-F0CC4C521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60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D8FED1-473A-46D4-A033-AFB54D3B6B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185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F4F20F-AC2C-455C-A9D7-153C1EE5E11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28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60EAC3-624B-4876-B045-E5E61B21FF9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183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6A8A2C-7773-499A-922D-84C0D7CB77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397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FC7212-DBC1-4E40-BE04-7FE9F7E52E1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1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B43B2A-F9BB-46A0-A0E0-D4724747CCA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62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288861-6FE6-4E6A-A76C-2CDE79D0D97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95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D7CF75-35C3-4D2C-8C46-B6E3A58A21C1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99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EF863D-B52E-44DB-83A1-71C33CF245F7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0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20134B-4495-46E3-A595-D50790403A4C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52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A9A533-B20E-4C17-A0F8-FC66025FF261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60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E8DCC9-E298-4D07-B67C-6AD9EB2787FF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70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77A863-F4C9-468A-97ED-03E86C2F244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0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FF1C45-7E63-4DF1-A227-75502F22B2EF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11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DC5797-6A87-4B7B-A1B5-E0489DA73C4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5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3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7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0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7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7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6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23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067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3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8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1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4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1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2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9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7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6" r:id="rId1"/>
    <p:sldLayoutId id="2147485717" r:id="rId2"/>
    <p:sldLayoutId id="2147485718" r:id="rId3"/>
    <p:sldLayoutId id="2147485719" r:id="rId4"/>
    <p:sldLayoutId id="2147485720" r:id="rId5"/>
    <p:sldLayoutId id="2147485721" r:id="rId6"/>
    <p:sldLayoutId id="2147485722" r:id="rId7"/>
    <p:sldLayoutId id="2147485723" r:id="rId8"/>
    <p:sldLayoutId id="2147485724" r:id="rId9"/>
    <p:sldLayoutId id="2147485725" r:id="rId10"/>
    <p:sldLayoutId id="2147485726" r:id="rId11"/>
    <p:sldLayoutId id="2147485727" r:id="rId12"/>
    <p:sldLayoutId id="2147485728" r:id="rId13"/>
    <p:sldLayoutId id="2147485729" r:id="rId14"/>
    <p:sldLayoutId id="2147485730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UK </a:t>
            </a:r>
            <a:r>
              <a:rPr lang="en-GB" dirty="0" smtClean="0"/>
              <a:t>Smoked Report Data </a:t>
            </a:r>
            <a:r>
              <a:rPr lang="en-GB" dirty="0"/>
              <a:t>to </a:t>
            </a:r>
            <a:r>
              <a:rPr lang="en-GB" dirty="0" smtClean="0"/>
              <a:t>26.12.20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1709" y="1901560"/>
            <a:ext cx="8387999" cy="365760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 smtClean="0"/>
          </a:p>
          <a:p>
            <a:r>
              <a:rPr lang="en-GB" sz="1500" dirty="0" err="1" smtClean="0"/>
              <a:t>HomeScan</a:t>
            </a:r>
            <a:r>
              <a:rPr lang="en-GB" sz="1500" dirty="0" smtClean="0"/>
              <a:t> </a:t>
            </a:r>
            <a:r>
              <a:rPr lang="en-GB" sz="1500" dirty="0"/>
              <a:t>data is based upon a GB consumer panel and should only be used for trends, not absolute values.	</a:t>
            </a:r>
          </a:p>
          <a:p>
            <a:endParaRPr lang="en-GB" sz="1500" dirty="0" smtClean="0"/>
          </a:p>
          <a:p>
            <a:r>
              <a:rPr lang="en-GB" sz="1500" dirty="0" smtClean="0"/>
              <a:t>All </a:t>
            </a:r>
            <a:r>
              <a:rPr lang="en-GB" sz="1500" dirty="0"/>
              <a:t>data released after w/e 26.03.16 is coded according to refined definitions available from Seafish.</a:t>
            </a:r>
          </a:p>
          <a:p>
            <a:endParaRPr lang="en-GB" sz="1500" dirty="0" smtClean="0"/>
          </a:p>
          <a:p>
            <a:r>
              <a:rPr lang="en-GB" sz="1500" dirty="0" smtClean="0"/>
              <a:t>Species </a:t>
            </a:r>
            <a:r>
              <a:rPr lang="en-GB" sz="1500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41620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-11113" y="767769"/>
            <a:ext cx="9155113" cy="6588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/>
              <a:t>Retailer Share of Trade £ - Chilled Smoked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855207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7000" y="1358635"/>
            <a:ext cx="8858250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94870149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1113" y="803483"/>
            <a:ext cx="8642351" cy="56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Chilled Smoked Mackerel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5738047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82" y="1312691"/>
            <a:ext cx="9038061" cy="49384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22226" y="729212"/>
            <a:ext cx="9166225" cy="6492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/>
              <a:t>Retailer Share of Trade £ - Chilled Smoked Mackerel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42342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7000" y="1306098"/>
            <a:ext cx="8942388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82828344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3175" y="721274"/>
            <a:ext cx="8642350" cy="552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Chilled Smoked Kippers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0074152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" y="1321971"/>
            <a:ext cx="8845546" cy="447073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4763" y="678742"/>
            <a:ext cx="9148763" cy="5778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/>
              <a:t>Retailer Share of Trade £ - Chilled Smoked Kippers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2859685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9697" y="1326795"/>
            <a:ext cx="8946833" cy="506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413957151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9525" y="701916"/>
            <a:ext cx="864235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Chilled Smoked Salmon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7564299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4" y="1448575"/>
            <a:ext cx="8797417" cy="46987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-7938" y="736510"/>
            <a:ext cx="9056404" cy="638175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Retailer Share of Trade £ - Chilled Smoked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021998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7000" y="1360073"/>
            <a:ext cx="8928100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48334465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788222"/>
            <a:ext cx="8642350" cy="541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Chilled Smoked Trout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60642380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93" y="1416491"/>
            <a:ext cx="8941804" cy="46987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-17463" y="703183"/>
            <a:ext cx="9161463" cy="5953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/>
              <a:t>Retailer Share of Trade £ - Chilled Smoked Trout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712392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7000" y="1370557"/>
            <a:ext cx="8775700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64594125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763" y="638118"/>
            <a:ext cx="8642350" cy="5683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/>
              <a:t>Long Term Trends – Frozen Total Smoked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56263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8" y="1269288"/>
            <a:ext cx="8747125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912615794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-3175" y="735082"/>
            <a:ext cx="8642350" cy="5953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/>
              <a:t>Executive Overview – Smoked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588117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127" y="1555491"/>
            <a:ext cx="9048997" cy="458571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64641757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7938" y="499889"/>
            <a:ext cx="8642351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GB"/>
            </a:defPPr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Frozen Total Smoked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13372237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8" y="1063410"/>
            <a:ext cx="8877627" cy="498785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-19050" y="723182"/>
            <a:ext cx="9105900" cy="609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/>
              <a:t>Retailer Share of Trade £ - Frozen Total Smoked</a:t>
            </a:r>
          </a:p>
        </p:txBody>
      </p:sp>
      <p:pic>
        <p:nvPicPr>
          <p:cNvPr id="2" name="Content Placeholder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166327582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4150" y="1290489"/>
            <a:ext cx="8767763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420669147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4763" y="786980"/>
            <a:ext cx="8642350" cy="554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GB"/>
            </a:defPPr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Frozen Smoked Haddock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1034456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" y="1344778"/>
            <a:ext cx="8893673" cy="49384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-19050" y="754761"/>
            <a:ext cx="9271000" cy="709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/>
              <a:t>Retailer Share of Trade £ - Frozen Smoked Haddock</a:t>
            </a:r>
          </a:p>
        </p:txBody>
      </p:sp>
      <p:pic>
        <p:nvPicPr>
          <p:cNvPr id="2" name="Content Placeholder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9036875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9563" y="1466850"/>
            <a:ext cx="8439150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232718840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-7938" y="723182"/>
            <a:ext cx="8642351" cy="541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GB"/>
            </a:defPPr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Frozen Smoked Kippers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21150225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0" y="1272970"/>
            <a:ext cx="8464293" cy="48895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-17463" y="671124"/>
            <a:ext cx="9144001" cy="6508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/>
              <a:t>Retailer Share of Trade £ - Frozen Smoked Kippers</a:t>
            </a:r>
          </a:p>
        </p:txBody>
      </p:sp>
      <p:pic>
        <p:nvPicPr>
          <p:cNvPr id="2" name="Content Placeholder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328138760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4150" y="1281113"/>
            <a:ext cx="8767763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33032967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97014"/>
            <a:ext cx="8893175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GB"/>
            </a:defPPr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851213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304091"/>
            <a:ext cx="9113838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26372851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18266"/>
            <a:ext cx="8893175" cy="682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GB"/>
            </a:defPPr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Market Context – Total Fish </a:t>
            </a:r>
            <a:r>
              <a:rPr lang="en-GB" altLang="en-US" sz="2800" dirty="0" smtClean="0">
                <a:latin typeface="+mj-lt"/>
              </a:rPr>
              <a:t>continued</a:t>
            </a:r>
            <a:endParaRPr lang="en-GB" altLang="en-US" sz="28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017110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988" y="1447595"/>
            <a:ext cx="90455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611646159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256264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826030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40580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8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0" y="619547"/>
            <a:ext cx="8642350" cy="620713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 fontScale="97500"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Long Term Trends – Total Smoked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8061727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477" y="1395532"/>
            <a:ext cx="9001347" cy="471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668965450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4763" y="634763"/>
            <a:ext cx="864235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Total Smoked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18777713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869" y="1285148"/>
            <a:ext cx="8976269" cy="48411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-1588" y="928064"/>
            <a:ext cx="8642351" cy="62865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</a:bodyPr>
          <a:lstStyle>
            <a:defPPr>
              <a:defRPr lang="en-GB"/>
            </a:defPPr>
            <a:lvl1pPr defTabSz="457200" eaLnBrk="1" latinLnBrk="0" hangingPunct="1">
              <a:buNone/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Retailer Share of Trade £ - Total Smoked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612263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9225" y="1294953"/>
            <a:ext cx="8767763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547941110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88" y="624310"/>
            <a:ext cx="8642350" cy="5572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/>
              <a:t>Long Term Trends – Chilled Total Smoked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9376540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4150" y="1281210"/>
            <a:ext cx="873125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87398458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1588" y="459847"/>
            <a:ext cx="8642350" cy="604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Chilled Total Smoked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5243376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1" y="1061408"/>
            <a:ext cx="8765337" cy="50881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88" y="671124"/>
            <a:ext cx="9142412" cy="61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/>
              <a:t>Retailer Share of Trade £ - Chilled Total Smoked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003229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8" y="1316913"/>
            <a:ext cx="8818562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17758587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1588" y="794438"/>
            <a:ext cx="8642350" cy="520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457200" eaLnBrk="1" latinLnBrk="0" hangingPunct="1">
              <a:buNone/>
              <a:defRPr sz="36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+mj-lt"/>
              </a:rPr>
              <a:t>Purchase KPI’s – Chilled Smoked Haddock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4557644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2359" y="6539751"/>
            <a:ext cx="98107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" y="1352323"/>
            <a:ext cx="8877631" cy="46987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>2020-12-26T00:00:00+00:00</ContentEndDate>
    <DocumentSource xmlns="cebd32e3-9ab6-41ee-b1af-b8405a8d4e68">Nielsen</DocumentSource>
    <PublicationDate xmlns="cebd32e3-9ab6-41ee-b1af-b8405a8d4e68">2021-01-14T00:00:00+00:00</PublicationDate>
    <DocumentAdded xmlns="cebd32e3-9ab6-41ee-b1af-b8405a8d4e68">2021-01-14T00:00:00+00:00</DocumentAdded>
    <TaxCatchAll xmlns="cebd32e3-9ab6-41ee-b1af-b8405a8d4e68">
      <Value>1613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12 - December 2020</TermName>
          <TermId xmlns="http://schemas.microsoft.com/office/infopath/2007/PartnerControls">41d4356f-7fef-4eea-9cda-a31f57837d60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0D7FBF1D-F5A4-4654-9D59-4A56568F407A}"/>
</file>

<file path=customXml/itemProps2.xml><?xml version="1.0" encoding="utf-8"?>
<ds:datastoreItem xmlns:ds="http://schemas.openxmlformats.org/officeDocument/2006/customXml" ds:itemID="{1B903AE0-917A-4D21-90B7-081CC25F5193}"/>
</file>

<file path=customXml/itemProps3.xml><?xml version="1.0" encoding="utf-8"?>
<ds:datastoreItem xmlns:ds="http://schemas.openxmlformats.org/officeDocument/2006/customXml" ds:itemID="{5F1EC608-8EF8-4186-84C0-5867AB8D40EE}"/>
</file>

<file path=docProps/app.xml><?xml version="1.0" encoding="utf-8"?>
<Properties xmlns="http://schemas.openxmlformats.org/officeDocument/2006/extended-properties" xmlns:vt="http://schemas.openxmlformats.org/officeDocument/2006/docPropsVTypes">
  <Template>Nielsen New Template Final</Template>
  <TotalTime>10071</TotalTime>
  <Words>736</Words>
  <Application>Microsoft Office PowerPoint</Application>
  <PresentationFormat>On-screen Show (4:3)</PresentationFormat>
  <Paragraphs>97</Paragraphs>
  <Slides>29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Seafish - Light</vt:lpstr>
      <vt:lpstr>UK Smoked Report Data to 26.12.20 </vt:lpstr>
      <vt:lpstr>Executive Overview – Smoked</vt:lpstr>
      <vt:lpstr>PowerPoint Presentation</vt:lpstr>
      <vt:lpstr>PowerPoint Presentation</vt:lpstr>
      <vt:lpstr>PowerPoint Presentation</vt:lpstr>
      <vt:lpstr>Long Term Trends – Chilled Total Smoked</vt:lpstr>
      <vt:lpstr>PowerPoint Presentation</vt:lpstr>
      <vt:lpstr>Retailer Share of Trade £ - Chilled Total Smoked</vt:lpstr>
      <vt:lpstr>PowerPoint Presentation</vt:lpstr>
      <vt:lpstr>Retailer Share of Trade £ - Chilled Smoked Haddock</vt:lpstr>
      <vt:lpstr>PowerPoint Presentation</vt:lpstr>
      <vt:lpstr>Retailer Share of Trade £ - Chilled Smoked Mackerel</vt:lpstr>
      <vt:lpstr>PowerPoint Presentation</vt:lpstr>
      <vt:lpstr>Retailer Share of Trade £ - Chilled Smoked Kippers</vt:lpstr>
      <vt:lpstr>PowerPoint Presentation</vt:lpstr>
      <vt:lpstr>PowerPoint Presentation</vt:lpstr>
      <vt:lpstr>PowerPoint Presentation</vt:lpstr>
      <vt:lpstr>Retailer Share of Trade £ - Chilled Smoked Trout</vt:lpstr>
      <vt:lpstr>Long Term Trends – Frozen Total Smoked</vt:lpstr>
      <vt:lpstr>PowerPoint Presentation</vt:lpstr>
      <vt:lpstr>Retailer Share of Trade £ - Frozen Total Smoked</vt:lpstr>
      <vt:lpstr>PowerPoint Presentation</vt:lpstr>
      <vt:lpstr>Retailer Share of Trade £ - Frozen Smoked Haddock</vt:lpstr>
      <vt:lpstr>PowerPoint Presentation</vt:lpstr>
      <vt:lpstr>Retailer Share of Trade £ - Frozen Smoked Kippers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December Year End Nielsen Smoked Report</dc:title>
  <dc:creator>anderi01</dc:creator>
  <cp:lastModifiedBy>Julia Brooks</cp:lastModifiedBy>
  <cp:revision>855</cp:revision>
  <dcterms:created xsi:type="dcterms:W3CDTF">2009-04-16T08:15:59Z</dcterms:created>
  <dcterms:modified xsi:type="dcterms:W3CDTF">2021-01-14T12:18:06Z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1613;#12 - December 2020|41d4356f-7fef-4eea-9cda-a31f57837d60</vt:lpwstr>
  </property>
</Properties>
</file>