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style5.xml" ContentType="application/vnd.ms-office.chartstyl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olors5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chartEx2.xml" ContentType="application/vnd.ms-office.chartex+xml"/>
  <Override PartName="/ppt/charts/style4.xml" ContentType="application/vnd.ms-office.chartstyle+xml"/>
  <Override PartName="/ppt/charts/chart11.xml" ContentType="application/vnd.openxmlformats-officedocument.drawingml.chart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41"/>
  </p:notesMasterIdLst>
  <p:sldIdLst>
    <p:sldId id="256" r:id="rId2"/>
    <p:sldId id="366" r:id="rId3"/>
    <p:sldId id="406" r:id="rId4"/>
    <p:sldId id="368" r:id="rId5"/>
    <p:sldId id="370" r:id="rId6"/>
    <p:sldId id="374" r:id="rId7"/>
    <p:sldId id="394" r:id="rId8"/>
    <p:sldId id="395" r:id="rId9"/>
    <p:sldId id="396" r:id="rId10"/>
    <p:sldId id="1540" r:id="rId11"/>
    <p:sldId id="404" r:id="rId12"/>
    <p:sldId id="384" r:id="rId13"/>
    <p:sldId id="390" r:id="rId14"/>
    <p:sldId id="407" r:id="rId15"/>
    <p:sldId id="386" r:id="rId16"/>
    <p:sldId id="381" r:id="rId17"/>
    <p:sldId id="387" r:id="rId18"/>
    <p:sldId id="1541" r:id="rId19"/>
    <p:sldId id="388" r:id="rId20"/>
    <p:sldId id="1584" r:id="rId21"/>
    <p:sldId id="408" r:id="rId22"/>
    <p:sldId id="1548" r:id="rId23"/>
    <p:sldId id="369" r:id="rId24"/>
    <p:sldId id="1549" r:id="rId25"/>
    <p:sldId id="392" r:id="rId26"/>
    <p:sldId id="1574" r:id="rId27"/>
    <p:sldId id="397" r:id="rId28"/>
    <p:sldId id="398" r:id="rId29"/>
    <p:sldId id="1576" r:id="rId30"/>
    <p:sldId id="1577" r:id="rId31"/>
    <p:sldId id="1578" r:id="rId32"/>
    <p:sldId id="1580" r:id="rId33"/>
    <p:sldId id="1579" r:id="rId34"/>
    <p:sldId id="400" r:id="rId35"/>
    <p:sldId id="401" r:id="rId36"/>
    <p:sldId id="382" r:id="rId37"/>
    <p:sldId id="1537" r:id="rId38"/>
    <p:sldId id="1538" r:id="rId39"/>
    <p:sldId id="364" r:id="rId40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Montserrat" panose="00000500000000000000" pitchFamily="2" charset="0"/>
      <p:regular r:id="rId50"/>
      <p:bold r:id="rId51"/>
      <p:italic r:id="rId52"/>
      <p:boldItalic r:id="rId53"/>
    </p:embeddedFont>
    <p:embeddedFont>
      <p:font typeface="Montserrat Light" panose="00000400000000000000" pitchFamily="2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82FC"/>
    <a:srgbClr val="0B3FDC"/>
    <a:srgbClr val="C65017"/>
    <a:srgbClr val="6529EC"/>
    <a:srgbClr val="0C6A6B"/>
    <a:srgbClr val="870A36"/>
    <a:srgbClr val="267DFB"/>
    <a:srgbClr val="D00B46"/>
    <a:srgbClr val="12119A"/>
    <a:srgbClr val="17A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BE4ED3-A11A-413B-A309-AE78DBB60736}">
  <a:tblStyle styleId="{0DBE4ED3-A11A-413B-A309-AE78DBB607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FAB3DE-05D3-4ADE-B967-B5961B6925EA}" styleName="Table_1">
    <a:wholeTbl>
      <a:tcTxStyle b="off" i="off">
        <a:font>
          <a:latin typeface="Calibri"/>
          <a:ea typeface="Calibri"/>
          <a:cs typeface="Calibri"/>
        </a:font>
        <a:srgbClr val="5F5F5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8"/>
          </a:solidFill>
        </a:fill>
      </a:tcStyle>
    </a:wholeTbl>
    <a:band1H>
      <a:tcTxStyle/>
      <a:tcStyle>
        <a:tcBdr/>
        <a:fill>
          <a:solidFill>
            <a:srgbClr val="CADE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E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9DD9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9DD9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009DD9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9DD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E6EBBFE-2F77-4B1B-A800-991F91E3888A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9" autoAdjust="0"/>
    <p:restoredTop sz="86388" autoAdjust="0"/>
  </p:normalViewPr>
  <p:slideViewPr>
    <p:cSldViewPr snapToGrid="0">
      <p:cViewPr varScale="1">
        <p:scale>
          <a:sx n="88" d="100"/>
          <a:sy n="88" d="100"/>
        </p:scale>
        <p:origin x="956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12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1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5.0961189324794931E-2"/>
          <c:w val="0.97294397998183768"/>
          <c:h val="0.831570430826277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Store Value Sales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Sheet1!$A$2:$A$258</c:f>
              <c:strCache>
                <c:ptCount val="12"/>
                <c:pt idx="0">
                  <c:v>12-Dec-20</c:v>
                </c:pt>
                <c:pt idx="1">
                  <c:v>19-Dec-20</c:v>
                </c:pt>
                <c:pt idx="2">
                  <c:v>26-Dec-20</c:v>
                </c:pt>
                <c:pt idx="3">
                  <c:v>02-Jan-21</c:v>
                </c:pt>
                <c:pt idx="4">
                  <c:v>09-Jan-21</c:v>
                </c:pt>
                <c:pt idx="5">
                  <c:v>16-Jan-21</c:v>
                </c:pt>
                <c:pt idx="6">
                  <c:v>23-Jan-21</c:v>
                </c:pt>
                <c:pt idx="7">
                  <c:v> 30-Jan-21</c:v>
                </c:pt>
                <c:pt idx="8">
                  <c:v>06-Feb-21</c:v>
                </c:pt>
                <c:pt idx="9">
                  <c:v>13-Feb-21</c:v>
                </c:pt>
                <c:pt idx="10">
                  <c:v>20-Feb-21</c:v>
                </c:pt>
                <c:pt idx="11">
                  <c:v>27-Feb-21</c:v>
                </c:pt>
              </c:strCache>
            </c:strRef>
          </c:cat>
          <c:val>
            <c:numRef>
              <c:f>Sheet1!$B$2:$B$258</c:f>
              <c:numCache>
                <c:formatCode>0.0%</c:formatCode>
                <c:ptCount val="12"/>
                <c:pt idx="0">
                  <c:v>4.1833865630364286E-2</c:v>
                </c:pt>
                <c:pt idx="1">
                  <c:v>-1.6107213946956578E-2</c:v>
                </c:pt>
                <c:pt idx="2">
                  <c:v>0.17762826781876107</c:v>
                </c:pt>
                <c:pt idx="3">
                  <c:v>1.8932590261972804E-2</c:v>
                </c:pt>
                <c:pt idx="4">
                  <c:v>0.10431340821769508</c:v>
                </c:pt>
                <c:pt idx="5">
                  <c:v>7.7950567047778252E-2</c:v>
                </c:pt>
                <c:pt idx="6">
                  <c:v>7.7466843185541645E-2</c:v>
                </c:pt>
                <c:pt idx="7">
                  <c:v>8.5668595590739027E-2</c:v>
                </c:pt>
                <c:pt idx="8" formatCode="0.00%">
                  <c:v>9.6262157117921188E-2</c:v>
                </c:pt>
                <c:pt idx="9" formatCode="0.00%">
                  <c:v>8.7278764490856808E-2</c:v>
                </c:pt>
                <c:pt idx="10" formatCode="0.00%">
                  <c:v>0.10872002504539369</c:v>
                </c:pt>
                <c:pt idx="11" formatCode="0.00%">
                  <c:v>6.5415418468657949E-2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Store Unit Sales</c:v>
                </c:pt>
              </c:strCache>
            </c:strRef>
          </c:tx>
          <c:spPr>
            <a:ln w="19050" cap="rnd">
              <a:solidFill>
                <a:srgbClr val="0056FF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Sheet1!$A$2:$A$258</c:f>
              <c:strCache>
                <c:ptCount val="12"/>
                <c:pt idx="0">
                  <c:v>12-Dec-20</c:v>
                </c:pt>
                <c:pt idx="1">
                  <c:v>19-Dec-20</c:v>
                </c:pt>
                <c:pt idx="2">
                  <c:v>26-Dec-20</c:v>
                </c:pt>
                <c:pt idx="3">
                  <c:v>02-Jan-21</c:v>
                </c:pt>
                <c:pt idx="4">
                  <c:v>09-Jan-21</c:v>
                </c:pt>
                <c:pt idx="5">
                  <c:v>16-Jan-21</c:v>
                </c:pt>
                <c:pt idx="6">
                  <c:v>23-Jan-21</c:v>
                </c:pt>
                <c:pt idx="7">
                  <c:v> 30-Jan-21</c:v>
                </c:pt>
                <c:pt idx="8">
                  <c:v>06-Feb-21</c:v>
                </c:pt>
                <c:pt idx="9">
                  <c:v>13-Feb-21</c:v>
                </c:pt>
                <c:pt idx="10">
                  <c:v>20-Feb-21</c:v>
                </c:pt>
                <c:pt idx="11">
                  <c:v>27-Feb-21</c:v>
                </c:pt>
              </c:strCache>
            </c:strRef>
          </c:cat>
          <c:val>
            <c:numRef>
              <c:f>Sheet1!$C$2:$C$258</c:f>
              <c:numCache>
                <c:formatCode>0.0%</c:formatCode>
                <c:ptCount val="12"/>
                <c:pt idx="0">
                  <c:v>1.7994378172295322E-2</c:v>
                </c:pt>
                <c:pt idx="1">
                  <c:v>-2.0260967785536654E-2</c:v>
                </c:pt>
                <c:pt idx="2">
                  <c:v>0.15043282995886909</c:v>
                </c:pt>
                <c:pt idx="3">
                  <c:v>-3.0341187931014146E-2</c:v>
                </c:pt>
                <c:pt idx="4">
                  <c:v>6.2416290558608534E-2</c:v>
                </c:pt>
                <c:pt idx="5">
                  <c:v>3.644148262765512E-2</c:v>
                </c:pt>
                <c:pt idx="6">
                  <c:v>3.6201316177529863E-2</c:v>
                </c:pt>
                <c:pt idx="7">
                  <c:v>4.2417843500912822E-2</c:v>
                </c:pt>
                <c:pt idx="8" formatCode="0.00%">
                  <c:v>4.8249724643267822E-2</c:v>
                </c:pt>
                <c:pt idx="9" formatCode="0.00%">
                  <c:v>4.7754988679233001E-2</c:v>
                </c:pt>
                <c:pt idx="10" formatCode="0.00%">
                  <c:v>5.6782735924790773E-2</c:v>
                </c:pt>
                <c:pt idx="11" formatCode="0.00%">
                  <c:v>9.0939186523995019E-3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B7F-4242-9281-CF9A63A045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898368"/>
        <c:axId val="45912448"/>
      </c:lineChart>
      <c:catAx>
        <c:axId val="4589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45912448"/>
        <c:crosses val="autoZero"/>
        <c:auto val="1"/>
        <c:lblAlgn val="ctr"/>
        <c:lblOffset val="100"/>
        <c:noMultiLvlLbl val="0"/>
      </c:catAx>
      <c:valAx>
        <c:axId val="45912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4589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303650534845124"/>
          <c:y val="2.9829053128455661E-2"/>
          <c:w val="0.45277822386286581"/>
          <c:h val="7.4512631555782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r>
              <a:rPr lang="en-GB" sz="900" b="1" dirty="0">
                <a:latin typeface="Avenir Next LT Pro" panose="020B0504020202020204" pitchFamily="34" charset="0"/>
              </a:rPr>
              <a:t>Most important reasons why</a:t>
            </a:r>
            <a:r>
              <a:rPr lang="en-GB" sz="900" b="1" baseline="0" dirty="0">
                <a:latin typeface="Avenir Next LT Pro" panose="020B0504020202020204" pitchFamily="34" charset="0"/>
              </a:rPr>
              <a:t> shoppers take part in loyalty schemes</a:t>
            </a:r>
            <a:endParaRPr lang="en-GB" sz="900" b="1" dirty="0">
              <a:latin typeface="Avenir Next LT Pro" panose="020B0504020202020204" pitchFamily="34" charset="0"/>
            </a:endParaRPr>
          </a:p>
        </c:rich>
      </c:tx>
      <c:layout>
        <c:manualLayout>
          <c:xMode val="edge"/>
          <c:yMode val="edge"/>
          <c:x val="4.2725829650926243E-3"/>
          <c:y val="4.0045184842424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Period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Exchange loyalty points for money off my bill with that retailer</c:v>
                </c:pt>
                <c:pt idx="1">
                  <c:v>To get special price promotions in store/online</c:v>
                </c:pt>
                <c:pt idx="2">
                  <c:v>Exchange loyalty points for vouchers to use with the retailer's partners*</c:v>
                </c:pt>
                <c:pt idx="3">
                  <c:v>A voucher off my next shop as an extra reward for spending more at the retailer</c:v>
                </c:pt>
                <c:pt idx="4">
                  <c:v>To get free products and gifts</c:v>
                </c:pt>
                <c:pt idx="5">
                  <c:v>To get the chance to win money-off my next shopping bill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0.59368227376000005</c:v>
                </c:pt>
                <c:pt idx="1">
                  <c:v>0.47099698484999997</c:v>
                </c:pt>
                <c:pt idx="2">
                  <c:v>0.35535764822999999</c:v>
                </c:pt>
                <c:pt idx="3">
                  <c:v>0.33300890084000001</c:v>
                </c:pt>
                <c:pt idx="4">
                  <c:v>0.19031170126999999</c:v>
                </c:pt>
                <c:pt idx="5">
                  <c:v>0.14823622328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B-4DBC-9966-9A7154FF39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18480000"/>
        <c:axId val="218494080"/>
      </c:barChart>
      <c:catAx>
        <c:axId val="218480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8494080"/>
        <c:crosses val="autoZero"/>
        <c:auto val="1"/>
        <c:lblAlgn val="ctr"/>
        <c:lblOffset val="100"/>
        <c:noMultiLvlLbl val="0"/>
      </c:catAx>
      <c:valAx>
        <c:axId val="218494080"/>
        <c:scaling>
          <c:orientation val="minMax"/>
          <c:max val="0.60000000000000009"/>
        </c:scaling>
        <c:delete val="1"/>
        <c:axPos val="b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1848000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051460970687542E-2"/>
          <c:y val="5.122148193014335E-2"/>
          <c:w val="0.9085414728063852"/>
          <c:h val="0.57238493153864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on Offer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numRef>
              <c:f>Sheet1!$A$2:$A$164</c:f>
              <c:numCache>
                <c:formatCode>d\-mmm\-yy</c:formatCode>
                <c:ptCount val="28"/>
                <c:pt idx="0">
                  <c:v>43498</c:v>
                </c:pt>
                <c:pt idx="1">
                  <c:v>43526</c:v>
                </c:pt>
                <c:pt idx="2">
                  <c:v>43554</c:v>
                </c:pt>
                <c:pt idx="3">
                  <c:v>43582</c:v>
                </c:pt>
                <c:pt idx="4">
                  <c:v>43610</c:v>
                </c:pt>
                <c:pt idx="5">
                  <c:v>43638</c:v>
                </c:pt>
                <c:pt idx="6">
                  <c:v>43666</c:v>
                </c:pt>
                <c:pt idx="7">
                  <c:v>43694</c:v>
                </c:pt>
                <c:pt idx="8">
                  <c:v>43722</c:v>
                </c:pt>
                <c:pt idx="9">
                  <c:v>43750</c:v>
                </c:pt>
                <c:pt idx="10">
                  <c:v>43778</c:v>
                </c:pt>
                <c:pt idx="11">
                  <c:v>43806</c:v>
                </c:pt>
                <c:pt idx="12">
                  <c:v>43834</c:v>
                </c:pt>
                <c:pt idx="13">
                  <c:v>43862</c:v>
                </c:pt>
                <c:pt idx="14">
                  <c:v>43890</c:v>
                </c:pt>
                <c:pt idx="15">
                  <c:v>43918</c:v>
                </c:pt>
                <c:pt idx="16">
                  <c:v>43946</c:v>
                </c:pt>
                <c:pt idx="17">
                  <c:v>43974</c:v>
                </c:pt>
                <c:pt idx="18">
                  <c:v>44002</c:v>
                </c:pt>
                <c:pt idx="19">
                  <c:v>44030</c:v>
                </c:pt>
                <c:pt idx="20">
                  <c:v>44058</c:v>
                </c:pt>
                <c:pt idx="21">
                  <c:v>44086</c:v>
                </c:pt>
                <c:pt idx="22">
                  <c:v>44114</c:v>
                </c:pt>
                <c:pt idx="23">
                  <c:v>44142</c:v>
                </c:pt>
                <c:pt idx="24">
                  <c:v>44170</c:v>
                </c:pt>
                <c:pt idx="25">
                  <c:v>44198</c:v>
                </c:pt>
                <c:pt idx="26">
                  <c:v>44226</c:v>
                </c:pt>
                <c:pt idx="27">
                  <c:v>44254</c:v>
                </c:pt>
              </c:numCache>
            </c:numRef>
          </c:cat>
          <c:val>
            <c:numRef>
              <c:f>Sheet1!$B$2:$B$164</c:f>
              <c:numCache>
                <c:formatCode>0.0%</c:formatCode>
                <c:ptCount val="28"/>
                <c:pt idx="0">
                  <c:v>0.24374578853865073</c:v>
                </c:pt>
                <c:pt idx="1">
                  <c:v>0.24521902298934589</c:v>
                </c:pt>
                <c:pt idx="2">
                  <c:v>0.23935965238339635</c:v>
                </c:pt>
                <c:pt idx="3">
                  <c:v>0.26356352642645192</c:v>
                </c:pt>
                <c:pt idx="4">
                  <c:v>0.25818735576460017</c:v>
                </c:pt>
                <c:pt idx="5">
                  <c:v>0.25440226568142488</c:v>
                </c:pt>
                <c:pt idx="6">
                  <c:v>0.25534973293128077</c:v>
                </c:pt>
                <c:pt idx="7">
                  <c:v>0.24941835990807881</c:v>
                </c:pt>
                <c:pt idx="8">
                  <c:v>0.25707965675000966</c:v>
                </c:pt>
                <c:pt idx="9">
                  <c:v>0.25930361538504892</c:v>
                </c:pt>
                <c:pt idx="10">
                  <c:v>0.26019250309156167</c:v>
                </c:pt>
                <c:pt idx="11">
                  <c:v>0.26719726019892681</c:v>
                </c:pt>
                <c:pt idx="12">
                  <c:v>0.26027653630519926</c:v>
                </c:pt>
                <c:pt idx="13">
                  <c:v>0.24935139687902197</c:v>
                </c:pt>
                <c:pt idx="14">
                  <c:v>0.25071579986412745</c:v>
                </c:pt>
                <c:pt idx="15">
                  <c:v>0.20264596545169855</c:v>
                </c:pt>
                <c:pt idx="16">
                  <c:v>0.16067121455801192</c:v>
                </c:pt>
                <c:pt idx="17">
                  <c:v>0.16515736226810898</c:v>
                </c:pt>
                <c:pt idx="18">
                  <c:v>0.18800072253949787</c:v>
                </c:pt>
                <c:pt idx="19">
                  <c:v>0.20023853306102332</c:v>
                </c:pt>
                <c:pt idx="20">
                  <c:v>0.20422627436079036</c:v>
                </c:pt>
                <c:pt idx="21">
                  <c:v>0.21636714185502476</c:v>
                </c:pt>
                <c:pt idx="22">
                  <c:v>0.21561998282273565</c:v>
                </c:pt>
                <c:pt idx="23">
                  <c:v>0.21600022011719194</c:v>
                </c:pt>
                <c:pt idx="24">
                  <c:v>0.23019641124563575</c:v>
                </c:pt>
                <c:pt idx="25">
                  <c:v>0.2205709434935656</c:v>
                </c:pt>
                <c:pt idx="26">
                  <c:v>0.1928176196722394</c:v>
                </c:pt>
                <c:pt idx="27">
                  <c:v>0.20168651991255868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190-418B-8406-55354B0EC2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Annual Average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Sheet1!$A$2:$A$164</c:f>
              <c:numCache>
                <c:formatCode>d\-mmm\-yy</c:formatCode>
                <c:ptCount val="28"/>
                <c:pt idx="0">
                  <c:v>43498</c:v>
                </c:pt>
                <c:pt idx="1">
                  <c:v>43526</c:v>
                </c:pt>
                <c:pt idx="2">
                  <c:v>43554</c:v>
                </c:pt>
                <c:pt idx="3">
                  <c:v>43582</c:v>
                </c:pt>
                <c:pt idx="4">
                  <c:v>43610</c:v>
                </c:pt>
                <c:pt idx="5">
                  <c:v>43638</c:v>
                </c:pt>
                <c:pt idx="6">
                  <c:v>43666</c:v>
                </c:pt>
                <c:pt idx="7">
                  <c:v>43694</c:v>
                </c:pt>
                <c:pt idx="8">
                  <c:v>43722</c:v>
                </c:pt>
                <c:pt idx="9">
                  <c:v>43750</c:v>
                </c:pt>
                <c:pt idx="10">
                  <c:v>43778</c:v>
                </c:pt>
                <c:pt idx="11">
                  <c:v>43806</c:v>
                </c:pt>
                <c:pt idx="12">
                  <c:v>43834</c:v>
                </c:pt>
                <c:pt idx="13">
                  <c:v>43862</c:v>
                </c:pt>
                <c:pt idx="14">
                  <c:v>43890</c:v>
                </c:pt>
                <c:pt idx="15">
                  <c:v>43918</c:v>
                </c:pt>
                <c:pt idx="16">
                  <c:v>43946</c:v>
                </c:pt>
                <c:pt idx="17">
                  <c:v>43974</c:v>
                </c:pt>
                <c:pt idx="18">
                  <c:v>44002</c:v>
                </c:pt>
                <c:pt idx="19">
                  <c:v>44030</c:v>
                </c:pt>
                <c:pt idx="20">
                  <c:v>44058</c:v>
                </c:pt>
                <c:pt idx="21">
                  <c:v>44086</c:v>
                </c:pt>
                <c:pt idx="22">
                  <c:v>44114</c:v>
                </c:pt>
                <c:pt idx="23">
                  <c:v>44142</c:v>
                </c:pt>
                <c:pt idx="24">
                  <c:v>44170</c:v>
                </c:pt>
                <c:pt idx="25">
                  <c:v>44198</c:v>
                </c:pt>
                <c:pt idx="26">
                  <c:v>44226</c:v>
                </c:pt>
                <c:pt idx="27">
                  <c:v>44254</c:v>
                </c:pt>
              </c:numCache>
            </c:numRef>
          </c:cat>
          <c:val>
            <c:numRef>
              <c:f>Sheet1!$C$2:$C$164</c:f>
              <c:numCache>
                <c:formatCode>0.0%</c:formatCode>
                <c:ptCount val="28"/>
                <c:pt idx="0">
                  <c:v>0.25444545137812558</c:v>
                </c:pt>
                <c:pt idx="1">
                  <c:v>0.25444545137812558</c:v>
                </c:pt>
                <c:pt idx="2">
                  <c:v>0.25444545137812558</c:v>
                </c:pt>
                <c:pt idx="3">
                  <c:v>0.25444545137812558</c:v>
                </c:pt>
                <c:pt idx="4">
                  <c:v>0.25444545137812558</c:v>
                </c:pt>
                <c:pt idx="5">
                  <c:v>0.25444545137812558</c:v>
                </c:pt>
                <c:pt idx="6">
                  <c:v>0.25444545137812558</c:v>
                </c:pt>
                <c:pt idx="7">
                  <c:v>0.25444545137812558</c:v>
                </c:pt>
                <c:pt idx="8">
                  <c:v>0.25444545137812558</c:v>
                </c:pt>
                <c:pt idx="9">
                  <c:v>0.25444545137812558</c:v>
                </c:pt>
                <c:pt idx="10">
                  <c:v>0.25444545137812558</c:v>
                </c:pt>
                <c:pt idx="11">
                  <c:v>0.25444545137812558</c:v>
                </c:pt>
                <c:pt idx="12">
                  <c:v>0.20825243545141056</c:v>
                </c:pt>
                <c:pt idx="13">
                  <c:v>0.20825243545141056</c:v>
                </c:pt>
                <c:pt idx="14">
                  <c:v>0.20825243545141056</c:v>
                </c:pt>
                <c:pt idx="15">
                  <c:v>0.20825243545141056</c:v>
                </c:pt>
                <c:pt idx="16">
                  <c:v>0.20825243545141056</c:v>
                </c:pt>
                <c:pt idx="17">
                  <c:v>0.20825243545141056</c:v>
                </c:pt>
                <c:pt idx="18">
                  <c:v>0.20825243545141056</c:v>
                </c:pt>
                <c:pt idx="19">
                  <c:v>0.20825243545141056</c:v>
                </c:pt>
                <c:pt idx="20">
                  <c:v>0.20825243545141056</c:v>
                </c:pt>
                <c:pt idx="21">
                  <c:v>0.20825243545141056</c:v>
                </c:pt>
                <c:pt idx="22">
                  <c:v>0.20825243545141056</c:v>
                </c:pt>
                <c:pt idx="23">
                  <c:v>0.20825243545141056</c:v>
                </c:pt>
                <c:pt idx="24">
                  <c:v>0.20825243545141056</c:v>
                </c:pt>
                <c:pt idx="25">
                  <c:v>0.20825243545141056</c:v>
                </c:pt>
                <c:pt idx="26">
                  <c:v>0.19731575622751996</c:v>
                </c:pt>
                <c:pt idx="27">
                  <c:v>0.19731575622751996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90-418B-8406-55354B0EC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602208"/>
        <c:axId val="508610832"/>
      </c:lineChart>
      <c:catAx>
        <c:axId val="508602208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low"/>
        <c:txPr>
          <a:bodyPr/>
          <a:lstStyle/>
          <a:p>
            <a:pPr>
              <a:defRPr sz="900">
                <a:latin typeface="Avenir Next LT Pro" panose="020B0604020202020204" charset="0"/>
              </a:defRPr>
            </a:pPr>
            <a:endParaRPr lang="en-US"/>
          </a:p>
        </c:txPr>
        <c:crossAx val="508610832"/>
        <c:crosses val="autoZero"/>
        <c:auto val="0"/>
        <c:lblAlgn val="ctr"/>
        <c:lblOffset val="100"/>
        <c:noMultiLvlLbl val="1"/>
      </c:catAx>
      <c:valAx>
        <c:axId val="508610832"/>
        <c:scaling>
          <c:orientation val="minMax"/>
          <c:min val="0.1400000000000000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venir Next LT Pro" panose="020B0604020202020204" charset="0"/>
              </a:defRPr>
            </a:pPr>
            <a:endParaRPr lang="en-US"/>
          </a:p>
        </c:txPr>
        <c:crossAx val="508602208"/>
        <c:crosses val="autoZero"/>
        <c:crossBetween val="between"/>
        <c:majorUnit val="2.0000000000000004E-2"/>
      </c:valAx>
    </c:plotArea>
    <c:legend>
      <c:legendPos val="r"/>
      <c:layout>
        <c:manualLayout>
          <c:xMode val="edge"/>
          <c:yMode val="edge"/>
          <c:x val="0.59430730761939732"/>
          <c:y val="3.9030217376674068E-3"/>
          <c:w val="0.33612394369848397"/>
          <c:h val="0.13142421218227704"/>
        </c:manualLayout>
      </c:layout>
      <c:overlay val="0"/>
      <c:txPr>
        <a:bodyPr/>
        <a:lstStyle/>
        <a:p>
          <a:pPr>
            <a:defRPr sz="1000">
              <a:latin typeface="Avenir Next LT Pro" panose="020B060402020202020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0.13829827471433209"/>
          <c:w val="0.97294397998183768"/>
          <c:h val="0.7442333454367404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SPI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cat>
            <c:strRef>
              <c:f>Sheet1!$B$1:$DS$1</c:f>
              <c:strCache>
                <c:ptCount val="13"/>
                <c:pt idx="0">
                  <c:v>Feb-20</c:v>
                </c:pt>
                <c:pt idx="1">
                  <c:v>Mar-20</c:v>
                </c:pt>
                <c:pt idx="2">
                  <c:v>Apr-20</c:v>
                </c:pt>
                <c:pt idx="3">
                  <c:v>May-20</c:v>
                </c:pt>
                <c:pt idx="4">
                  <c:v>Jun-20</c:v>
                </c:pt>
                <c:pt idx="5">
                  <c:v>Jul-20</c:v>
                </c:pt>
                <c:pt idx="6">
                  <c:v>Aug-20</c:v>
                </c:pt>
                <c:pt idx="7">
                  <c:v>Sep-20</c:v>
                </c:pt>
                <c:pt idx="8">
                  <c:v>Oct-20</c:v>
                </c:pt>
                <c:pt idx="9">
                  <c:v>Nov-20</c:v>
                </c:pt>
                <c:pt idx="10">
                  <c:v> Dec-20</c:v>
                </c:pt>
                <c:pt idx="11">
                  <c:v>Jan-21</c:v>
                </c:pt>
                <c:pt idx="12">
                  <c:v>Feb-21</c:v>
                </c:pt>
              </c:strCache>
            </c:strRef>
          </c:cat>
          <c:val>
            <c:numRef>
              <c:f>Sheet1!$B$2:$DS$2</c:f>
            </c:numRef>
          </c:val>
          <c:smooth val="1"/>
          <c:extLst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Food</c:v>
                </c:pt>
              </c:strCache>
            </c:strRef>
          </c:tx>
          <c:marker>
            <c:symbol val="none"/>
          </c:marker>
          <c:dLbls>
            <c:dLbl>
              <c:idx val="1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6B8-480F-A545-8E03BFCD4F7C}"/>
                </c:ext>
              </c:extLst>
            </c:dLbl>
            <c:dLbl>
              <c:idx val="1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6B8-480F-A545-8E03BFCD4F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Sheet1!$B$1:$DS$1</c:f>
              <c:strCache>
                <c:ptCount val="13"/>
                <c:pt idx="0">
                  <c:v>Feb-20</c:v>
                </c:pt>
                <c:pt idx="1">
                  <c:v>Mar-20</c:v>
                </c:pt>
                <c:pt idx="2">
                  <c:v>Apr-20</c:v>
                </c:pt>
                <c:pt idx="3">
                  <c:v>May-20</c:v>
                </c:pt>
                <c:pt idx="4">
                  <c:v>Jun-20</c:v>
                </c:pt>
                <c:pt idx="5">
                  <c:v>Jul-20</c:v>
                </c:pt>
                <c:pt idx="6">
                  <c:v>Aug-20</c:v>
                </c:pt>
                <c:pt idx="7">
                  <c:v>Sep-20</c:v>
                </c:pt>
                <c:pt idx="8">
                  <c:v>Oct-20</c:v>
                </c:pt>
                <c:pt idx="9">
                  <c:v>Nov-20</c:v>
                </c:pt>
                <c:pt idx="10">
                  <c:v> Dec-20</c:v>
                </c:pt>
                <c:pt idx="11">
                  <c:v>Jan-21</c:v>
                </c:pt>
                <c:pt idx="12">
                  <c:v>Feb-21</c:v>
                </c:pt>
              </c:strCache>
            </c:strRef>
          </c:cat>
          <c:val>
            <c:numRef>
              <c:f>Sheet1!$B$3:$DS$3</c:f>
              <c:numCache>
                <c:formatCode>0.0%</c:formatCode>
                <c:ptCount val="13"/>
                <c:pt idx="0" formatCode="0.00%">
                  <c:v>1.6E-2</c:v>
                </c:pt>
                <c:pt idx="1">
                  <c:v>1.0833927468456794E-2</c:v>
                </c:pt>
                <c:pt idx="2">
                  <c:v>1.8220927798616726E-2</c:v>
                </c:pt>
                <c:pt idx="3">
                  <c:v>1.4697831456859767E-2</c:v>
                </c:pt>
                <c:pt idx="4">
                  <c:v>1.4713987033607268E-2</c:v>
                </c:pt>
                <c:pt idx="5">
                  <c:v>1.4929813206988163E-2</c:v>
                </c:pt>
                <c:pt idx="6">
                  <c:v>1.2880367145404525E-2</c:v>
                </c:pt>
                <c:pt idx="7">
                  <c:v>1.1517189525525495E-2</c:v>
                </c:pt>
                <c:pt idx="8">
                  <c:v>1.220375073317026E-2</c:v>
                </c:pt>
                <c:pt idx="9">
                  <c:v>1.3432835692822165E-2</c:v>
                </c:pt>
                <c:pt idx="10">
                  <c:v>4.296394955290328E-3</c:v>
                </c:pt>
                <c:pt idx="11" formatCode="0.00%">
                  <c:v>2E-3</c:v>
                </c:pt>
                <c:pt idx="12" formatCode="0.00%">
                  <c:v>2E-3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FC6-4238-80D7-E3D752151C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Fresh</c:v>
                </c:pt>
              </c:strCache>
            </c:strRef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Sheet1!$B$1:$DS$1</c:f>
              <c:strCache>
                <c:ptCount val="13"/>
                <c:pt idx="0">
                  <c:v>Feb-20</c:v>
                </c:pt>
                <c:pt idx="1">
                  <c:v>Mar-20</c:v>
                </c:pt>
                <c:pt idx="2">
                  <c:v>Apr-20</c:v>
                </c:pt>
                <c:pt idx="3">
                  <c:v>May-20</c:v>
                </c:pt>
                <c:pt idx="4">
                  <c:v>Jun-20</c:v>
                </c:pt>
                <c:pt idx="5">
                  <c:v>Jul-20</c:v>
                </c:pt>
                <c:pt idx="6">
                  <c:v>Aug-20</c:v>
                </c:pt>
                <c:pt idx="7">
                  <c:v>Sep-20</c:v>
                </c:pt>
                <c:pt idx="8">
                  <c:v>Oct-20</c:v>
                </c:pt>
                <c:pt idx="9">
                  <c:v>Nov-20</c:v>
                </c:pt>
                <c:pt idx="10">
                  <c:v> Dec-20</c:v>
                </c:pt>
                <c:pt idx="11">
                  <c:v>Jan-21</c:v>
                </c:pt>
                <c:pt idx="12">
                  <c:v>Feb-21</c:v>
                </c:pt>
              </c:strCache>
            </c:strRef>
          </c:cat>
          <c:val>
            <c:numRef>
              <c:f>Sheet1!$B$4:$DS$4</c:f>
              <c:numCache>
                <c:formatCode>0.0%</c:formatCode>
                <c:ptCount val="13"/>
                <c:pt idx="0" formatCode="0.00%">
                  <c:v>6.0000000000000001E-3</c:v>
                </c:pt>
                <c:pt idx="1">
                  <c:v>3.9702267249217549E-3</c:v>
                </c:pt>
                <c:pt idx="2">
                  <c:v>9.699963310962012E-3</c:v>
                </c:pt>
                <c:pt idx="3">
                  <c:v>4.7909799618541804E-3</c:v>
                </c:pt>
                <c:pt idx="4">
                  <c:v>4.6958311453209056E-3</c:v>
                </c:pt>
                <c:pt idx="5">
                  <c:v>9.0238874964252425E-3</c:v>
                </c:pt>
                <c:pt idx="6">
                  <c:v>2.0809118707965091E-3</c:v>
                </c:pt>
                <c:pt idx="7">
                  <c:v>2.06440053089052E-3</c:v>
                </c:pt>
                <c:pt idx="8">
                  <c:v>4.2406947576436593E-3</c:v>
                </c:pt>
                <c:pt idx="9">
                  <c:v>4.9229992404173917E-3</c:v>
                </c:pt>
                <c:pt idx="10">
                  <c:v>-8.5581253736369822E-3</c:v>
                </c:pt>
                <c:pt idx="11" formatCode="0.00%">
                  <c:v>-8.0000000000000002E-3</c:v>
                </c:pt>
                <c:pt idx="12" formatCode="0.00%">
                  <c:v>-8.0000000000000002E-3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FC6-4238-80D7-E3D752151CA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Ambient</c:v>
                </c:pt>
              </c:strCache>
            </c:strRef>
          </c:tx>
          <c:marker>
            <c:symbol val="none"/>
          </c:marker>
          <c:cat>
            <c:strRef>
              <c:f>Sheet1!$B$1:$DS$1</c:f>
              <c:strCache>
                <c:ptCount val="13"/>
                <c:pt idx="0">
                  <c:v>Feb-20</c:v>
                </c:pt>
                <c:pt idx="1">
                  <c:v>Mar-20</c:v>
                </c:pt>
                <c:pt idx="2">
                  <c:v>Apr-20</c:v>
                </c:pt>
                <c:pt idx="3">
                  <c:v>May-20</c:v>
                </c:pt>
                <c:pt idx="4">
                  <c:v>Jun-20</c:v>
                </c:pt>
                <c:pt idx="5">
                  <c:v>Jul-20</c:v>
                </c:pt>
                <c:pt idx="6">
                  <c:v>Aug-20</c:v>
                </c:pt>
                <c:pt idx="7">
                  <c:v>Sep-20</c:v>
                </c:pt>
                <c:pt idx="8">
                  <c:v>Oct-20</c:v>
                </c:pt>
                <c:pt idx="9">
                  <c:v>Nov-20</c:v>
                </c:pt>
                <c:pt idx="10">
                  <c:v> Dec-20</c:v>
                </c:pt>
                <c:pt idx="11">
                  <c:v>Jan-21</c:v>
                </c:pt>
                <c:pt idx="12">
                  <c:v>Feb-21</c:v>
                </c:pt>
              </c:strCache>
            </c:strRef>
          </c:cat>
          <c:val>
            <c:numRef>
              <c:f>Sheet1!$B$5:$DS$5</c:f>
              <c:numCache>
                <c:formatCode>0.0%</c:formatCode>
                <c:ptCount val="13"/>
                <c:pt idx="0" formatCode="0%">
                  <c:v>0.03</c:v>
                </c:pt>
                <c:pt idx="1">
                  <c:v>2.0435266185260925E-2</c:v>
                </c:pt>
                <c:pt idx="2">
                  <c:v>3.0195062267257988E-2</c:v>
                </c:pt>
                <c:pt idx="3">
                  <c:v>2.8661366868516058E-2</c:v>
                </c:pt>
                <c:pt idx="4">
                  <c:v>2.8844039530879106E-2</c:v>
                </c:pt>
                <c:pt idx="5">
                  <c:v>2.3174707095453995E-2</c:v>
                </c:pt>
                <c:pt idx="6">
                  <c:v>2.8135598817386587E-2</c:v>
                </c:pt>
                <c:pt idx="7">
                  <c:v>2.4832821293914398E-2</c:v>
                </c:pt>
                <c:pt idx="8">
                  <c:v>2.3375204780748282E-2</c:v>
                </c:pt>
                <c:pt idx="9">
                  <c:v>2.5378470482837256E-2</c:v>
                </c:pt>
                <c:pt idx="10">
                  <c:v>2.2584576174643933E-2</c:v>
                </c:pt>
                <c:pt idx="11" formatCode="0.00%">
                  <c:v>1.7000000000000001E-2</c:v>
                </c:pt>
                <c:pt idx="12" formatCode="0.00%">
                  <c:v>1.6E-2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FC6-4238-80D7-E3D752151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624448"/>
        <c:axId val="121625984"/>
      </c:lineChart>
      <c:catAx>
        <c:axId val="12162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1625984"/>
        <c:crosses val="autoZero"/>
        <c:auto val="1"/>
        <c:lblAlgn val="ctr"/>
        <c:lblOffset val="100"/>
        <c:noMultiLvlLbl val="0"/>
      </c:catAx>
      <c:valAx>
        <c:axId val="12162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l">
                  <a:defRPr sz="900">
                    <a:latin typeface="Avenir Next LT Pro" panose="020B0604020202020204" charset="0"/>
                  </a:defRPr>
                </a:pPr>
                <a:r>
                  <a:rPr lang="en-GB" sz="900" dirty="0">
                    <a:effectLst/>
                  </a:rPr>
                  <a:t>Year on year</a:t>
                </a:r>
                <a:r>
                  <a:rPr lang="en-GB" sz="900" baseline="0" dirty="0">
                    <a:effectLst/>
                  </a:rPr>
                  <a:t> % changes in shop prices</a:t>
                </a:r>
                <a:endParaRPr lang="en-GB" sz="9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088700864518834E-2"/>
              <c:y val="2.0836792394650829E-2"/>
            </c:manualLayout>
          </c:layout>
          <c:overlay val="0"/>
        </c:title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venir Next LT Pro" panose="020B0604020202020204" charset="0"/>
              </a:defRPr>
            </a:pPr>
            <a:endParaRPr lang="en-US"/>
          </a:p>
        </c:txPr>
        <c:crossAx val="12162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186438008396055"/>
          <c:y val="7.634701777522665E-2"/>
          <c:w val="0.28404684593708668"/>
          <c:h val="6.4250482687299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 2w/e 13Feb21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Ice cream Desserts</c:v>
                </c:pt>
                <c:pt idx="1">
                  <c:v>Frozen Croissants</c:v>
                </c:pt>
                <c:pt idx="2">
                  <c:v>No/Low Alc Wine</c:v>
                </c:pt>
                <c:pt idx="3">
                  <c:v>Tequila</c:v>
                </c:pt>
                <c:pt idx="4">
                  <c:v>Flavoured Vodka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1.7261502669651976</c:v>
                </c:pt>
                <c:pt idx="1">
                  <c:v>1.4730241251722909</c:v>
                </c:pt>
                <c:pt idx="2">
                  <c:v>1.2834112873519077</c:v>
                </c:pt>
                <c:pt idx="3">
                  <c:v>1.1666601529921135</c:v>
                </c:pt>
                <c:pt idx="4">
                  <c:v>0.99823534776275213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6-407B-8E1B-47138AFE7DC9}"/>
            </c:ext>
          </c:extLst>
        </c:ser>
        <c:ser>
          <c:idx val="1"/>
          <c:order val="1"/>
          <c:tx>
            <c:strRef>
              <c:f>Sheet1!#REF!</c:f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Ice cream Desserts</c:v>
                </c:pt>
                <c:pt idx="1">
                  <c:v>Frozen Croissants</c:v>
                </c:pt>
                <c:pt idx="2">
                  <c:v>No/Low Alc Wine</c:v>
                </c:pt>
                <c:pt idx="3">
                  <c:v>Tequila</c:v>
                </c:pt>
                <c:pt idx="4">
                  <c:v>Flavoured Vodka</c:v>
                </c:pt>
              </c:strCache>
            </c:strRef>
          </c:cat>
          <c:val>
            <c:numRef>
              <c:f>Sheet1!#REF!</c:f>
            </c:numRef>
          </c:val>
          <c:extLst>
            <c:ext xmlns:c16="http://schemas.microsoft.com/office/drawing/2014/chart" uri="{C3380CC4-5D6E-409C-BE32-E72D297353CC}">
              <c16:uniqueId val="{00000001-8686-407B-8E1B-47138AFE7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884145736"/>
        <c:axId val="884146392"/>
      </c:barChart>
      <c:catAx>
        <c:axId val="88414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884146392"/>
        <c:crosses val="autoZero"/>
        <c:auto val="1"/>
        <c:lblAlgn val="ctr"/>
        <c:lblOffset val="100"/>
        <c:noMultiLvlLbl val="0"/>
      </c:catAx>
      <c:valAx>
        <c:axId val="884146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4145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0.13829827471433209"/>
          <c:w val="0.97294397998183768"/>
          <c:h val="0.74423334543674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Average Weekly Spend 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Sheet1!$A$2:$A$54</c:f>
              <c:strCache>
                <c:ptCount val="14"/>
                <c:pt idx="0">
                  <c:v>29-Feb-20</c:v>
                </c:pt>
                <c:pt idx="1">
                  <c:v>28-Mar-20</c:v>
                </c:pt>
                <c:pt idx="2">
                  <c:v>25-Apr-20</c:v>
                </c:pt>
                <c:pt idx="3">
                  <c:v>23-May-20</c:v>
                </c:pt>
                <c:pt idx="4">
                  <c:v>20-Jun-20</c:v>
                </c:pt>
                <c:pt idx="5">
                  <c:v>18-Jul-20</c:v>
                </c:pt>
                <c:pt idx="6">
                  <c:v>15-Aug-20</c:v>
                </c:pt>
                <c:pt idx="7">
                  <c:v>12-Sep-20</c:v>
                </c:pt>
                <c:pt idx="8">
                  <c:v>10-Oct-20</c:v>
                </c:pt>
                <c:pt idx="9">
                  <c:v>07-Nov-20</c:v>
                </c:pt>
                <c:pt idx="10">
                  <c:v>05-Dec-20</c:v>
                </c:pt>
                <c:pt idx="11">
                  <c:v>02-Jan-21</c:v>
                </c:pt>
                <c:pt idx="12">
                  <c:v> 30-Jan-21</c:v>
                </c:pt>
                <c:pt idx="13">
                  <c:v> 27-Feb-21</c:v>
                </c:pt>
              </c:strCache>
            </c:strRef>
          </c:cat>
          <c:val>
            <c:numRef>
              <c:f>Sheet1!$B$2:$B$54</c:f>
              <c:numCache>
                <c:formatCode>0.00</c:formatCode>
                <c:ptCount val="14"/>
                <c:pt idx="0">
                  <c:v>75.805833333333325</c:v>
                </c:pt>
                <c:pt idx="1">
                  <c:v>77.265000000000001</c:v>
                </c:pt>
                <c:pt idx="2">
                  <c:v>81.11333333333333</c:v>
                </c:pt>
                <c:pt idx="3">
                  <c:v>84.240833333333327</c:v>
                </c:pt>
                <c:pt idx="4">
                  <c:v>82.768333333333331</c:v>
                </c:pt>
                <c:pt idx="5">
                  <c:v>82.796666666666667</c:v>
                </c:pt>
                <c:pt idx="6">
                  <c:v>81.480833333333337</c:v>
                </c:pt>
                <c:pt idx="7">
                  <c:v>79.06</c:v>
                </c:pt>
                <c:pt idx="8">
                  <c:v>78.142499999999998</c:v>
                </c:pt>
                <c:pt idx="9">
                  <c:v>78.960833333333326</c:v>
                </c:pt>
                <c:pt idx="10">
                  <c:v>81.151666666666671</c:v>
                </c:pt>
                <c:pt idx="11">
                  <c:v>84.859166666666667</c:v>
                </c:pt>
                <c:pt idx="12">
                  <c:v>83.282499999999999</c:v>
                </c:pt>
                <c:pt idx="13">
                  <c:v>81.960833333333326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238912"/>
        <c:axId val="4524480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Year on Year Growth</c:v>
                </c:pt>
              </c:strCache>
            </c:strRef>
          </c:tx>
          <c:spPr>
            <a:ln w="19050" cap="rnd">
              <a:solidFill>
                <a:srgbClr val="0056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Sheet1!$A$2:$A$54</c:f>
              <c:strCache>
                <c:ptCount val="14"/>
                <c:pt idx="0">
                  <c:v>29-Feb-20</c:v>
                </c:pt>
                <c:pt idx="1">
                  <c:v>28-Mar-20</c:v>
                </c:pt>
                <c:pt idx="2">
                  <c:v>25-Apr-20</c:v>
                </c:pt>
                <c:pt idx="3">
                  <c:v>23-May-20</c:v>
                </c:pt>
                <c:pt idx="4">
                  <c:v>20-Jun-20</c:v>
                </c:pt>
                <c:pt idx="5">
                  <c:v>18-Jul-20</c:v>
                </c:pt>
                <c:pt idx="6">
                  <c:v>15-Aug-20</c:v>
                </c:pt>
                <c:pt idx="7">
                  <c:v>12-Sep-20</c:v>
                </c:pt>
                <c:pt idx="8">
                  <c:v>10-Oct-20</c:v>
                </c:pt>
                <c:pt idx="9">
                  <c:v>07-Nov-20</c:v>
                </c:pt>
                <c:pt idx="10">
                  <c:v>05-Dec-20</c:v>
                </c:pt>
                <c:pt idx="11">
                  <c:v>02-Jan-21</c:v>
                </c:pt>
                <c:pt idx="12">
                  <c:v> 30-Jan-21</c:v>
                </c:pt>
                <c:pt idx="13">
                  <c:v> 27-Feb-21</c:v>
                </c:pt>
              </c:strCache>
            </c:strRef>
          </c:cat>
          <c:val>
            <c:numRef>
              <c:f>Sheet1!$C$2:$C$54</c:f>
              <c:numCache>
                <c:formatCode>0.0%</c:formatCode>
                <c:ptCount val="14"/>
                <c:pt idx="0">
                  <c:v>1.0542335977248962E-2</c:v>
                </c:pt>
                <c:pt idx="1">
                  <c:v>7.8781109288282192E-2</c:v>
                </c:pt>
                <c:pt idx="2">
                  <c:v>0.10512392565596018</c:v>
                </c:pt>
                <c:pt idx="3">
                  <c:v>0.13975015220871745</c:v>
                </c:pt>
                <c:pt idx="4">
                  <c:v>0.11639147099486324</c:v>
                </c:pt>
                <c:pt idx="5">
                  <c:v>0.11681129445618454</c:v>
                </c:pt>
                <c:pt idx="6">
                  <c:v>0.10183682668469696</c:v>
                </c:pt>
                <c:pt idx="7">
                  <c:v>7.1830444901371582E-2</c:v>
                </c:pt>
                <c:pt idx="8">
                  <c:v>7.1215600260461365E-2</c:v>
                </c:pt>
                <c:pt idx="9">
                  <c:v>7.7424269989993633E-2</c:v>
                </c:pt>
                <c:pt idx="10">
                  <c:v>8.5967905612614803E-2</c:v>
                </c:pt>
                <c:pt idx="11">
                  <c:v>7.9564489112227799E-2</c:v>
                </c:pt>
                <c:pt idx="12">
                  <c:v>7.7614000280350703E-2</c:v>
                </c:pt>
                <c:pt idx="13">
                  <c:v>8.1194279244121592E-2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B7F-4242-9281-CF9A63A04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52992"/>
        <c:axId val="45246720"/>
      </c:lineChart>
      <c:catAx>
        <c:axId val="4523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45244800"/>
        <c:crosses val="autoZero"/>
        <c:auto val="1"/>
        <c:lblAlgn val="ctr"/>
        <c:lblOffset val="100"/>
        <c:noMultiLvlLbl val="0"/>
      </c:catAx>
      <c:valAx>
        <c:axId val="4524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l">
                  <a:defRPr sz="1000">
                    <a:latin typeface="Avenir Next LT Pro" panose="020B0604020202020204" charset="0"/>
                  </a:defRPr>
                </a:pPr>
                <a:r>
                  <a:rPr lang="en-GB" sz="1000" dirty="0">
                    <a:latin typeface="Avenir Next LT Pro" panose="020B0604020202020204" charset="0"/>
                  </a:rPr>
                  <a:t>GB Average</a:t>
                </a:r>
                <a:r>
                  <a:rPr lang="en-GB" sz="1000" baseline="0" dirty="0">
                    <a:latin typeface="Avenir Next LT Pro" panose="020B0604020202020204" charset="0"/>
                  </a:rPr>
                  <a:t> weekly Basket £Spend</a:t>
                </a:r>
                <a:endParaRPr lang="en-GB" sz="1000" dirty="0">
                  <a:latin typeface="Avenir Next LT Pro" panose="020B060402020202020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2.083679239465082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5238912"/>
        <c:crosses val="autoZero"/>
        <c:crossBetween val="between"/>
      </c:valAx>
      <c:valAx>
        <c:axId val="45246720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000">
                    <a:latin typeface="Avenir Next LT Pro" panose="020B0604020202020204" charset="0"/>
                  </a:defRPr>
                </a:pPr>
                <a:r>
                  <a:rPr lang="en-GB" sz="1000" dirty="0">
                    <a:latin typeface="Avenir Next LT Pro" panose="020B0604020202020204" charset="0"/>
                  </a:rPr>
                  <a:t>12w/e Growth</a:t>
                </a:r>
              </a:p>
            </c:rich>
          </c:tx>
          <c:layout>
            <c:manualLayout>
              <c:xMode val="edge"/>
              <c:yMode val="edge"/>
              <c:x val="0.92092222938727841"/>
              <c:y val="2.4602238030005438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45252992"/>
        <c:crosses val="max"/>
        <c:crossBetween val="between"/>
      </c:valAx>
      <c:catAx>
        <c:axId val="4525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246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630736144844437"/>
          <c:y val="0.75036000759213717"/>
          <c:w val="0.44574167174966284"/>
          <c:h val="6.4250482687299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0.13829827471433209"/>
          <c:w val="0.97294397998183768"/>
          <c:h val="0.74423334543674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Average Weekly Trips 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cat>
            <c:strRef>
              <c:f>Sheet1!$A$2:$A$51</c:f>
              <c:strCache>
                <c:ptCount val="14"/>
                <c:pt idx="0">
                  <c:v>29-Feb-20</c:v>
                </c:pt>
                <c:pt idx="1">
                  <c:v>28-Mar-20</c:v>
                </c:pt>
                <c:pt idx="2">
                  <c:v>25-Apr-20</c:v>
                </c:pt>
                <c:pt idx="3">
                  <c:v>23-May-20</c:v>
                </c:pt>
                <c:pt idx="4">
                  <c:v>20-Jun-20</c:v>
                </c:pt>
                <c:pt idx="5">
                  <c:v>18-Jul-20</c:v>
                </c:pt>
                <c:pt idx="6">
                  <c:v>15-Aug-20</c:v>
                </c:pt>
                <c:pt idx="7">
                  <c:v>12-Sep-20</c:v>
                </c:pt>
                <c:pt idx="8">
                  <c:v>10-Oct-20</c:v>
                </c:pt>
                <c:pt idx="9">
                  <c:v>07-Nov-20</c:v>
                </c:pt>
                <c:pt idx="10">
                  <c:v>05-Dec-20</c:v>
                </c:pt>
                <c:pt idx="11">
                  <c:v>02-Jan-21</c:v>
                </c:pt>
                <c:pt idx="12">
                  <c:v> 30-Jan-21</c:v>
                </c:pt>
                <c:pt idx="13">
                  <c:v>27-Feb-21</c:v>
                </c:pt>
              </c:strCache>
            </c:strRef>
          </c:cat>
          <c:val>
            <c:numRef>
              <c:f>Sheet1!$B$2:$B$51</c:f>
              <c:numCache>
                <c:formatCode>0.0%</c:formatCode>
                <c:ptCount val="14"/>
                <c:pt idx="0">
                  <c:v>1.0680907877169687E-2</c:v>
                </c:pt>
                <c:pt idx="1">
                  <c:v>3.7943464238284985E-2</c:v>
                </c:pt>
                <c:pt idx="2">
                  <c:v>-4.985994397759097E-2</c:v>
                </c:pt>
                <c:pt idx="3">
                  <c:v>-0.12186513096786167</c:v>
                </c:pt>
                <c:pt idx="4">
                  <c:v>-0.20858895705521474</c:v>
                </c:pt>
                <c:pt idx="5">
                  <c:v>-0.18015521064301554</c:v>
                </c:pt>
                <c:pt idx="6">
                  <c:v>-0.15364727608494921</c:v>
                </c:pt>
                <c:pt idx="7">
                  <c:v>-0.14792355751561936</c:v>
                </c:pt>
                <c:pt idx="8">
                  <c:v>-0.12875138940348274</c:v>
                </c:pt>
                <c:pt idx="9">
                  <c:v>-0.11636971046770606</c:v>
                </c:pt>
                <c:pt idx="10">
                  <c:v>-0.1032750279121698</c:v>
                </c:pt>
                <c:pt idx="11">
                  <c:v>-0.10421697937952812</c:v>
                </c:pt>
                <c:pt idx="12">
                  <c:v>-0.12110986126734158</c:v>
                </c:pt>
                <c:pt idx="13">
                  <c:v>-0.13379882996791859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 Items in Basket</c:v>
                </c:pt>
              </c:strCache>
            </c:strRef>
          </c:tx>
          <c:spPr>
            <a:ln w="19050" cap="rnd">
              <a:solidFill>
                <a:srgbClr val="0056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Sheet1!$A$2:$A$51</c:f>
              <c:strCache>
                <c:ptCount val="14"/>
                <c:pt idx="0">
                  <c:v>29-Feb-20</c:v>
                </c:pt>
                <c:pt idx="1">
                  <c:v>28-Mar-20</c:v>
                </c:pt>
                <c:pt idx="2">
                  <c:v>25-Apr-20</c:v>
                </c:pt>
                <c:pt idx="3">
                  <c:v>23-May-20</c:v>
                </c:pt>
                <c:pt idx="4">
                  <c:v>20-Jun-20</c:v>
                </c:pt>
                <c:pt idx="5">
                  <c:v>18-Jul-20</c:v>
                </c:pt>
                <c:pt idx="6">
                  <c:v>15-Aug-20</c:v>
                </c:pt>
                <c:pt idx="7">
                  <c:v>12-Sep-20</c:v>
                </c:pt>
                <c:pt idx="8">
                  <c:v>10-Oct-20</c:v>
                </c:pt>
                <c:pt idx="9">
                  <c:v>07-Nov-20</c:v>
                </c:pt>
                <c:pt idx="10">
                  <c:v>05-Dec-20</c:v>
                </c:pt>
                <c:pt idx="11">
                  <c:v>02-Jan-21</c:v>
                </c:pt>
                <c:pt idx="12">
                  <c:v> 30-Jan-21</c:v>
                </c:pt>
                <c:pt idx="13">
                  <c:v>27-Feb-21</c:v>
                </c:pt>
              </c:strCache>
            </c:strRef>
          </c:cat>
          <c:val>
            <c:numRef>
              <c:f>Sheet1!$C$2:$C$51</c:f>
              <c:numCache>
                <c:formatCode>0.0%</c:formatCode>
                <c:ptCount val="14"/>
                <c:pt idx="0">
                  <c:v>-2.7700831024930483E-3</c:v>
                </c:pt>
                <c:pt idx="1">
                  <c:v>3.1627906976744224E-2</c:v>
                </c:pt>
                <c:pt idx="2">
                  <c:v>0.14085820895522394</c:v>
                </c:pt>
                <c:pt idx="3">
                  <c:v>0.25676937441643322</c:v>
                </c:pt>
                <c:pt idx="4">
                  <c:v>0.34357541899441335</c:v>
                </c:pt>
                <c:pt idx="5">
                  <c:v>0.29719626168224322</c:v>
                </c:pt>
                <c:pt idx="6">
                  <c:v>0.23992502343017819</c:v>
                </c:pt>
                <c:pt idx="7">
                  <c:v>0.20679886685552407</c:v>
                </c:pt>
                <c:pt idx="8">
                  <c:v>0.18508026440037773</c:v>
                </c:pt>
                <c:pt idx="9">
                  <c:v>0.1826741996233523</c:v>
                </c:pt>
                <c:pt idx="10">
                  <c:v>0.18088097469540765</c:v>
                </c:pt>
                <c:pt idx="11">
                  <c:v>0.18139534883720931</c:v>
                </c:pt>
                <c:pt idx="12">
                  <c:v>0.20186046511627898</c:v>
                </c:pt>
                <c:pt idx="13">
                  <c:v>0.22037037037037033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B7F-4242-9281-CF9A63A04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16704"/>
        <c:axId val="51524736"/>
      </c:lineChart>
      <c:catAx>
        <c:axId val="462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51524736"/>
        <c:crosses val="autoZero"/>
        <c:auto val="1"/>
        <c:lblAlgn val="ctr"/>
        <c:lblOffset val="100"/>
        <c:noMultiLvlLbl val="0"/>
      </c:catAx>
      <c:valAx>
        <c:axId val="5152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l">
                  <a:defRPr sz="900">
                    <a:latin typeface="Avenir Next LT Pro" panose="020B0604020202020204" charset="0"/>
                  </a:defRPr>
                </a:pPr>
                <a:r>
                  <a:rPr lang="en-GB" sz="900" dirty="0">
                    <a:effectLst/>
                  </a:rPr>
                  <a:t>12w/e % Growth</a:t>
                </a:r>
              </a:p>
            </c:rich>
          </c:tx>
          <c:layout>
            <c:manualLayout>
              <c:xMode val="edge"/>
              <c:yMode val="edge"/>
              <c:x val="1.8088700864518834E-2"/>
              <c:y val="2.0836792394650829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venir Next LT Pro" panose="020B0604020202020204" charset="0"/>
              </a:defRPr>
            </a:pPr>
            <a:endParaRPr lang="en-US"/>
          </a:p>
        </c:txPr>
        <c:crossAx val="462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49478044839325"/>
          <c:y val="0.17424833609267593"/>
          <c:w val="0.41352574298685996"/>
          <c:h val="6.4250482687299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Online % GB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01-Feb-20</c:v>
                </c:pt>
                <c:pt idx="1">
                  <c:v>29-Feb-20</c:v>
                </c:pt>
                <c:pt idx="2">
                  <c:v>28-Mar-20</c:v>
                </c:pt>
                <c:pt idx="3">
                  <c:v>25-Apr-20</c:v>
                </c:pt>
                <c:pt idx="4">
                  <c:v>23-May-20</c:v>
                </c:pt>
                <c:pt idx="5">
                  <c:v>20-Jun-20</c:v>
                </c:pt>
                <c:pt idx="6">
                  <c:v>18-Jul-20</c:v>
                </c:pt>
                <c:pt idx="7">
                  <c:v>15-Aug-20</c:v>
                </c:pt>
                <c:pt idx="8">
                  <c:v>12-Sep-20</c:v>
                </c:pt>
                <c:pt idx="9">
                  <c:v>10-Oct-20</c:v>
                </c:pt>
                <c:pt idx="10">
                  <c:v>07-Nov-20</c:v>
                </c:pt>
                <c:pt idx="11">
                  <c:v>05-Dec-20</c:v>
                </c:pt>
                <c:pt idx="12">
                  <c:v>02-Jan-21</c:v>
                </c:pt>
                <c:pt idx="13">
                  <c:v>30-Jan-21</c:v>
                </c:pt>
                <c:pt idx="14">
                  <c:v> 27-Feb-21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8.0589563816706525E-2</c:v>
                </c:pt>
                <c:pt idx="1">
                  <c:v>7.990895503301669E-2</c:v>
                </c:pt>
                <c:pt idx="2">
                  <c:v>7.2222505957054137E-2</c:v>
                </c:pt>
                <c:pt idx="3">
                  <c:v>0.1150773820836568</c:v>
                </c:pt>
                <c:pt idx="4">
                  <c:v>0.13426906764049129</c:v>
                </c:pt>
                <c:pt idx="5">
                  <c:v>0.13660266807835375</c:v>
                </c:pt>
                <c:pt idx="6">
                  <c:v>0.13600498449476198</c:v>
                </c:pt>
                <c:pt idx="7">
                  <c:v>0.13995904921609531</c:v>
                </c:pt>
                <c:pt idx="8">
                  <c:v>0.13018129655296268</c:v>
                </c:pt>
                <c:pt idx="9">
                  <c:v>0.12969061173138277</c:v>
                </c:pt>
                <c:pt idx="10">
                  <c:v>0.13040772221551253</c:v>
                </c:pt>
                <c:pt idx="11">
                  <c:v>0.14069727294477427</c:v>
                </c:pt>
                <c:pt idx="12">
                  <c:v>0.12168868851966495</c:v>
                </c:pt>
                <c:pt idx="13">
                  <c:v>0.16092148188768737</c:v>
                </c:pt>
                <c:pt idx="14">
                  <c:v>0.16889490183887365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A-4848-BCD9-6A098ECFF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9234192"/>
        <c:axId val="5592338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%Growth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01-Feb-20</c:v>
                </c:pt>
                <c:pt idx="1">
                  <c:v>29-Feb-20</c:v>
                </c:pt>
                <c:pt idx="2">
                  <c:v>28-Mar-20</c:v>
                </c:pt>
                <c:pt idx="3">
                  <c:v>25-Apr-20</c:v>
                </c:pt>
                <c:pt idx="4">
                  <c:v>23-May-20</c:v>
                </c:pt>
                <c:pt idx="5">
                  <c:v>20-Jun-20</c:v>
                </c:pt>
                <c:pt idx="6">
                  <c:v>18-Jul-20</c:v>
                </c:pt>
                <c:pt idx="7">
                  <c:v>15-Aug-20</c:v>
                </c:pt>
                <c:pt idx="8">
                  <c:v>12-Sep-20</c:v>
                </c:pt>
                <c:pt idx="9">
                  <c:v>10-Oct-20</c:v>
                </c:pt>
                <c:pt idx="10">
                  <c:v>07-Nov-20</c:v>
                </c:pt>
                <c:pt idx="11">
                  <c:v>05-Dec-20</c:v>
                </c:pt>
                <c:pt idx="12">
                  <c:v>02-Jan-21</c:v>
                </c:pt>
                <c:pt idx="13">
                  <c:v>30-Jan-21</c:v>
                </c:pt>
                <c:pt idx="14">
                  <c:v> 27-Feb-21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4.4332336913641246E-2</c:v>
                </c:pt>
                <c:pt idx="1">
                  <c:v>0.11751541633724982</c:v>
                </c:pt>
                <c:pt idx="2">
                  <c:v>0.1441239992035559</c:v>
                </c:pt>
                <c:pt idx="3">
                  <c:v>0.7041074109930876</c:v>
                </c:pt>
                <c:pt idx="4">
                  <c:v>1.0254764416518651</c:v>
                </c:pt>
                <c:pt idx="5">
                  <c:v>1.1104112633069718</c:v>
                </c:pt>
                <c:pt idx="6">
                  <c:v>1.0241816045805461</c:v>
                </c:pt>
                <c:pt idx="7">
                  <c:v>1.1512315227957677</c:v>
                </c:pt>
                <c:pt idx="8">
                  <c:v>0.89190352969285969</c:v>
                </c:pt>
                <c:pt idx="9">
                  <c:v>0.86376157449729507</c:v>
                </c:pt>
                <c:pt idx="10">
                  <c:v>0.89636867668550146</c:v>
                </c:pt>
                <c:pt idx="11">
                  <c:v>1.006461493337238</c:v>
                </c:pt>
                <c:pt idx="12">
                  <c:v>0.86506501577946437</c:v>
                </c:pt>
                <c:pt idx="13">
                  <c:v>1.1965883115172655</c:v>
                </c:pt>
                <c:pt idx="14">
                  <c:v>1.317033580077581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DA-4848-BCD9-6A098ECFF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67584"/>
        <c:axId val="214566272"/>
      </c:lineChart>
      <c:catAx>
        <c:axId val="55923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559233864"/>
        <c:crosses val="autoZero"/>
        <c:auto val="1"/>
        <c:lblAlgn val="ctr"/>
        <c:lblOffset val="100"/>
        <c:noMultiLvlLbl val="0"/>
      </c:catAx>
      <c:valAx>
        <c:axId val="55923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GB" sz="1100" b="1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Online</a:t>
                </a:r>
                <a:r>
                  <a:rPr lang="en-GB" sz="1100" b="1" baseline="0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 % </a:t>
                </a:r>
                <a:r>
                  <a:rPr lang="en-GB" sz="1100" b="1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GB</a:t>
                </a:r>
              </a:p>
            </c:rich>
          </c:tx>
          <c:layout>
            <c:manualLayout>
              <c:xMode val="edge"/>
              <c:yMode val="edge"/>
              <c:x val="1.8296293343846901E-2"/>
              <c:y val="0.314405540096908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bg1"/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559234192"/>
        <c:crosses val="autoZero"/>
        <c:crossBetween val="between"/>
      </c:valAx>
      <c:valAx>
        <c:axId val="2145662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GB" sz="1100" b="1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Online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bg1"/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4567584"/>
        <c:crosses val="max"/>
        <c:crossBetween val="between"/>
      </c:valAx>
      <c:catAx>
        <c:axId val="214567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566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Online % GB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Sheet1!$A$2:$A$54</c:f>
              <c:strCache>
                <c:ptCount val="4"/>
                <c:pt idx="0">
                  <c:v>06-Feb-21</c:v>
                </c:pt>
                <c:pt idx="1">
                  <c:v>13-Feb-21</c:v>
                </c:pt>
                <c:pt idx="2">
                  <c:v>20-Feb-21</c:v>
                </c:pt>
                <c:pt idx="3">
                  <c:v> 27-Feb-21</c:v>
                </c:pt>
              </c:strCache>
            </c:strRef>
          </c:cat>
          <c:val>
            <c:numRef>
              <c:f>Sheet1!$B$2:$B$54</c:f>
              <c:numCache>
                <c:formatCode>0.0%</c:formatCode>
                <c:ptCount val="4"/>
                <c:pt idx="0">
                  <c:v>0.15075118803952056</c:v>
                </c:pt>
                <c:pt idx="1">
                  <c:v>0.15534061998811913</c:v>
                </c:pt>
                <c:pt idx="2">
                  <c:v>0.18848940511550399</c:v>
                </c:pt>
                <c:pt idx="3">
                  <c:v>0.1813811673456536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C-4F8C-A544-0106CC2F35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592256"/>
        <c:axId val="1205937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Bricks &amp; Mortar Growth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Sheet1!$A$2:$A$54</c:f>
              <c:strCache>
                <c:ptCount val="4"/>
                <c:pt idx="0">
                  <c:v>06-Feb-21</c:v>
                </c:pt>
                <c:pt idx="1">
                  <c:v>13-Feb-21</c:v>
                </c:pt>
                <c:pt idx="2">
                  <c:v>20-Feb-21</c:v>
                </c:pt>
                <c:pt idx="3">
                  <c:v> 27-Feb-21</c:v>
                </c:pt>
              </c:strCache>
            </c:strRef>
          </c:cat>
          <c:val>
            <c:numRef>
              <c:f>Sheet1!$C$2:$C$54</c:f>
              <c:numCache>
                <c:formatCode>0.0%</c:formatCode>
                <c:ptCount val="4"/>
                <c:pt idx="0">
                  <c:v>6.1490867839248953E-3</c:v>
                </c:pt>
                <c:pt idx="1">
                  <c:v>2.2936558161909204E-2</c:v>
                </c:pt>
                <c:pt idx="2">
                  <c:v>-3.8724414177204736E-3</c:v>
                </c:pt>
                <c:pt idx="3">
                  <c:v>-6.2685949776643435E-2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0C-4F8C-A544-0106CC2F35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Online Growth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Sheet1!$A$2:$A$54</c:f>
              <c:strCache>
                <c:ptCount val="4"/>
                <c:pt idx="0">
                  <c:v>06-Feb-21</c:v>
                </c:pt>
                <c:pt idx="1">
                  <c:v>13-Feb-21</c:v>
                </c:pt>
                <c:pt idx="2">
                  <c:v>20-Feb-21</c:v>
                </c:pt>
                <c:pt idx="3">
                  <c:v> 27-Feb-21</c:v>
                </c:pt>
              </c:strCache>
            </c:strRef>
          </c:cat>
          <c:val>
            <c:numRef>
              <c:f>Sheet1!$D$2:$D$54</c:f>
              <c:numCache>
                <c:formatCode>0.0%</c:formatCode>
                <c:ptCount val="4"/>
                <c:pt idx="0">
                  <c:v>1.1112469669046172</c:v>
                </c:pt>
                <c:pt idx="1">
                  <c:v>1.1184552239764369</c:v>
                </c:pt>
                <c:pt idx="2">
                  <c:v>1.7318111379005225</c:v>
                </c:pt>
                <c:pt idx="3">
                  <c:v>1.3293799507289847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3B-4080-9007-A4DF979D7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05312"/>
        <c:axId val="120603776"/>
      </c:lineChart>
      <c:catAx>
        <c:axId val="12059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0593792"/>
        <c:crosses val="autoZero"/>
        <c:auto val="1"/>
        <c:lblAlgn val="ctr"/>
        <c:lblOffset val="100"/>
        <c:noMultiLvlLbl val="0"/>
      </c:catAx>
      <c:valAx>
        <c:axId val="120593792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100" b="0" i="0" u="none" strike="noStrike" kern="1200" baseline="0">
                <a:solidFill>
                  <a:schemeClr val="accent5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0592256"/>
        <c:crosses val="autoZero"/>
        <c:crossBetween val="between"/>
      </c:valAx>
      <c:valAx>
        <c:axId val="120603776"/>
        <c:scaling>
          <c:orientation val="minMax"/>
          <c:min val="-0.1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5"/>
                </a:solidFill>
                <a:latin typeface="Avenir Next LT Pro" panose="020B0604020202020204" charset="0"/>
              </a:defRPr>
            </a:pPr>
            <a:endParaRPr lang="en-US"/>
          </a:p>
        </c:txPr>
        <c:crossAx val="120605312"/>
        <c:crosses val="max"/>
        <c:crossBetween val="between"/>
      </c:valAx>
      <c:catAx>
        <c:axId val="120605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603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666980353418394E-2"/>
          <c:y val="2.9990070216908495E-2"/>
          <c:w val="0.97833301964658159"/>
          <c:h val="0.1741124297033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00020505256076E-2"/>
          <c:y val="0"/>
          <c:w val="0.7999999343831806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1E9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62-4ECF-BBA3-30FF201DED7C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62-4ECF-BBA3-30FF201DED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62-4ECF-BBA3-30FF201DED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62-4ECF-BBA3-30FF201DED7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31.58</c:v>
                </c:pt>
                <c:pt idx="1">
                  <c:v>68.42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62-4ECF-BBA3-30FF201DE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00020505256076E-2"/>
          <c:y val="0"/>
          <c:w val="0.7999999343831806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1E9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28-4FE7-B069-38831CBB6E03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28-4FE7-B069-38831CBB6E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28-4FE7-B069-38831CBB6E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28-4FE7-B069-38831CBB6E0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_(* #,##0.00_);_(* \(#,##0.00\);_(* &quot;-&quot;??_);_(@_)">
                  <c:v>41.35</c:v>
                </c:pt>
                <c:pt idx="1">
                  <c:v>58.65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28-4FE7-B069-38831CBB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00020505256076E-2"/>
          <c:y val="0"/>
          <c:w val="0.7999999343831806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1E9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F3-47FC-85AF-538E1C0C76F0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F3-47FC-85AF-538E1C0C76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F3-47FC-85AF-538E1C0C76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F3-47FC-85AF-538E1C0C76F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17.32</c:v>
                </c:pt>
                <c:pt idx="1">
                  <c:v>82.68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F3-47FC-85AF-538E1C0C7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Supermarkets</c:v>
                </c:pt>
              </c:strCache>
            </c:strRef>
          </c:tx>
          <c:spPr>
            <a:effectLst/>
          </c:spPr>
          <c:marker>
            <c:symbol val="none"/>
          </c:marker>
          <c:cat>
            <c:strRef>
              <c:f>Sheet1!$A$2:$A$62</c:f>
              <c:strCache>
                <c:ptCount val="4"/>
                <c:pt idx="0">
                  <c:v>06-Feb-21</c:v>
                </c:pt>
                <c:pt idx="1">
                  <c:v>13-Feb-21</c:v>
                </c:pt>
                <c:pt idx="2">
                  <c:v>20-Feb-21</c:v>
                </c:pt>
                <c:pt idx="3">
                  <c:v> 27-Feb-21</c:v>
                </c:pt>
              </c:strCache>
            </c:strRef>
          </c:cat>
          <c:val>
            <c:numRef>
              <c:f>Sheet1!$B$2:$B$62</c:f>
              <c:numCache>
                <c:formatCode>0.0%</c:formatCode>
                <c:ptCount val="4"/>
                <c:pt idx="0">
                  <c:v>0.12182398179335485</c:v>
                </c:pt>
                <c:pt idx="1">
                  <c:v>0.11358761790829797</c:v>
                </c:pt>
                <c:pt idx="2">
                  <c:v>0.12834440932514668</c:v>
                </c:pt>
                <c:pt idx="3">
                  <c:v>6.8977811221225371E-2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F0C-4F8C-A544-0106CC2F35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Convenience Stores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4"/>
                <c:pt idx="0">
                  <c:v>06-Feb-21</c:v>
                </c:pt>
                <c:pt idx="1">
                  <c:v>13-Feb-21</c:v>
                </c:pt>
                <c:pt idx="2">
                  <c:v>20-Feb-21</c:v>
                </c:pt>
                <c:pt idx="3">
                  <c:v> 27-Feb-21</c:v>
                </c:pt>
              </c:strCache>
            </c:strRef>
          </c:cat>
          <c:val>
            <c:numRef>
              <c:f>Sheet1!$C$2:$C$62</c:f>
              <c:numCache>
                <c:formatCode>0.0%</c:formatCode>
                <c:ptCount val="4"/>
                <c:pt idx="0">
                  <c:v>-6.352683902070444E-3</c:v>
                </c:pt>
                <c:pt idx="1">
                  <c:v>9.1702684243790689E-3</c:v>
                </c:pt>
                <c:pt idx="2">
                  <c:v>1.3420946020655133E-2</c:v>
                </c:pt>
                <c:pt idx="3">
                  <c:v>2.3336154974008094E-2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F0C-4F8C-A544-0106CC2F3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819072"/>
        <c:axId val="120824960"/>
      </c:lineChart>
      <c:catAx>
        <c:axId val="1208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0824960"/>
        <c:crosses val="autoZero"/>
        <c:auto val="1"/>
        <c:lblAlgn val="ctr"/>
        <c:lblOffset val="100"/>
        <c:noMultiLvlLbl val="0"/>
      </c:catAx>
      <c:valAx>
        <c:axId val="12082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100" b="0" i="0" u="none" strike="noStrike" kern="1200" baseline="0">
                <a:solidFill>
                  <a:schemeClr val="accent5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08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666980353418398E-2"/>
          <c:y val="8.4971865614574066E-2"/>
          <c:w val="0.97833301964658159"/>
          <c:h val="0.1741124297033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Ambience</cx:pt>
          <cx:pt idx="1">Celebration Drink</cx:pt>
          <cx:pt idx="2">Celebration Food</cx:pt>
          <cx:pt idx="3">Gifting</cx:pt>
        </cx:lvl>
      </cx:strDim>
      <cx:numDim type="size">
        <cx:f>Sheet1!$B$2:$B$5</cx:f>
        <cx:lvl ptCount="4" formatCode="0.0%">
          <cx:pt idx="0">0.041099575288355041</cx:pt>
          <cx:pt idx="1">0.21705804828988429</cx:pt>
          <cx:pt idx="2">0.29128725659362165</cx:pt>
          <cx:pt idx="3">0.45055511982813912</cx:pt>
        </cx:lvl>
      </cx:numDim>
    </cx:data>
    <cx:data id="1">
      <cx:strDim type="cat">
        <cx:f>Sheet1!$A$2:$A$5</cx:f>
        <cx:lvl ptCount="4">
          <cx:pt idx="0">Ambience</cx:pt>
          <cx:pt idx="1">Celebration Drink</cx:pt>
          <cx:pt idx="2">Celebration Food</cx:pt>
          <cx:pt idx="3">Gifting</cx:pt>
        </cx:lvl>
      </cx:strDim>
      <cx:numDim type="size">
        <cx:f>Sheet1!#REF!</cx:f>
        <cx:lvl ptCount="0" formatCode="General"/>
      </cx:numDim>
    </cx:data>
  </cx:chartData>
  <cx:chart>
    <cx:plotArea>
      <cx:plotAreaRegion>
        <cx:series layoutId="sunburst" uniqueId="{F4F22508-FBB8-4BE7-A87A-9686BB5C3CE8}" formatIdx="0">
          <cx:tx>
            <cx:txData>
              <cx:f>Sheet1!$B$1</cx:f>
              <cx:v>Contribution to Sales</cx:v>
            </cx:txData>
          </cx:tx>
          <cx:dataLabels>
            <cx:numFmt formatCode="0%" sourceLinked="0"/>
            <cx:visibility seriesName="0" categoryName="0" value="1"/>
            <cx:separator>, </cx:separator>
            <cx:dataLabel idx="3">
              <cx:numFmt formatCode="0%" sourceLinked="0"/>
              <cx:separator>, </cx:separator>
            </cx:dataLabel>
          </cx:dataLabels>
          <cx:dataId val="0"/>
        </cx:series>
        <cx:series layoutId="sunburst" hidden="1" uniqueId="{E2A04F46-0A63-4BDB-8B78-8C94B524F854}" formatIdx="1">
          <cx:tx>
            <cx:txData>
              <cx:f>Sheet1!#REF!</cx:f>
              <cx:v/>
            </cx:txData>
          </cx:tx>
          <cx:dataId val="1"/>
        </cx:series>
      </cx:plotAreaRegion>
    </cx:plotArea>
    <cx:legend pos="l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Sheet1!$A$2:$A$8</cx:f>
        <cx:lvl ptCount="7">
          <cx:pt idx="0">Greeting Cards</cx:pt>
          <cx:pt idx="1">Sparkling Wine</cx:pt>
          <cx:pt idx="2">Fresh Desserts</cx:pt>
          <cx:pt idx="3">Cut-Mixed Flowers</cx:pt>
          <cx:pt idx="4">Chocolate Boxes &amp; Gifting</cx:pt>
          <cx:pt idx="5">Cut-Roses</cx:pt>
          <cx:pt idx="6">Other Categories</cx:pt>
        </cx:lvl>
      </cx:strDim>
      <cx:numDim type="size">
        <cx:f>Sheet1!$B$2:$B$8</cx:f>
        <cx:lvl ptCount="7" formatCode="0.0%">
          <cx:pt idx="0">0.13874081190500306</cx:pt>
          <cx:pt idx="1">0.12723146189664469</cx:pt>
          <cx:pt idx="2">0.12557434972053808</cx:pt>
          <cx:pt idx="3">0.096057869245792224</cx:pt>
          <cx:pt idx="4">0.093802038337033669</cx:pt>
          <cx:pt idx="5">0.065973474661045056</cx:pt>
          <cx:pt idx="6">0.35299999999999998</cx:pt>
        </cx:lvl>
      </cx:numDim>
    </cx:data>
  </cx:chartData>
  <cx:chart>
    <cx:plotArea>
      <cx:plotAreaRegion>
        <cx:plotSurface>
          <cx:spPr>
            <a:solidFill>
              <a:schemeClr val="lt1"/>
            </a:solidFill>
          </cx:spPr>
        </cx:plotSurface>
        <cx:series layoutId="sunburst" uniqueId="{FC6C3363-5F37-4F5D-8962-18DAE9E2A724}">
          <cx:tx>
            <cx:txData>
              <cx:f>Sheet1!$B$1</cx:f>
              <cx:v>Contribution to Sales</cx:v>
            </cx:txData>
          </cx:tx>
          <cx:dataLabels>
            <cx:numFmt formatCode="0%" sourceLinked="0"/>
            <cx:visibility seriesName="0" categoryName="0" value="1"/>
            <cx:separator>, </cx:separator>
          </cx:dataLabels>
          <cx:dataId val="0"/>
        </cx:series>
      </cx:plotAreaRegion>
    </cx:plotArea>
    <cx:legend pos="l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800">
              <a:latin typeface="Avenir Next LT Pro" panose="020B0504020202020204" pitchFamily="34" charset="0"/>
              <a:ea typeface="Avenir Next LT Pro" panose="020B0504020202020204" pitchFamily="34" charset="0"/>
              <a:cs typeface="Avenir Next LT Pro" panose="020B0504020202020204" pitchFamily="34" charset="0"/>
            </a:defRPr>
          </a:pPr>
          <a:endParaRPr lang="en-US" sz="800" b="0" i="0" u="none" strike="noStrike" kern="1200" baseline="0">
            <a:solidFill>
              <a:srgbClr val="000000">
                <a:lumMod val="65000"/>
                <a:lumOff val="35000"/>
              </a:srgbClr>
            </a:solidFill>
            <a:latin typeface="Avenir Next LT Pro" panose="020B0504020202020204" pitchFamily="34" charset="0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0.13769</cdr:x>
      <cdr:y>0.36004</cdr:y>
    </cdr:from>
    <cdr:to>
      <cdr:x>0.15962</cdr:x>
      <cdr:y>0.43304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160063" y="1214328"/>
          <a:ext cx="18473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endParaRPr lang="en-GB" sz="1000" dirty="0">
            <a:latin typeface="Montserrat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0.13769</cdr:x>
      <cdr:y>0.36004</cdr:y>
    </cdr:from>
    <cdr:to>
      <cdr:x>0.15962</cdr:x>
      <cdr:y>0.43304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160063" y="1214328"/>
          <a:ext cx="18473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endParaRPr lang="en-GB" sz="1000" dirty="0">
            <a:latin typeface="Montserrat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52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b2d54ef91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b2d54ef91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ac14597a3a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4" name="Google Shape;2334;gac14597a3a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b2d54ef91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b2d54ef91a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b97f635908_0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13" name="Google Shape;713;gb97f635908_0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960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ac2a4770c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ac2a4770c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ac14597a3a_1_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ac14597a3a_1_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ac14597a3a_1_1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ac14597a3a_1_1467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ac14597a3a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3" name="Google Shape;2423;gac14597a3a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816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ac14597a3a_1_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ac14597a3a_1_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b2d54ef91a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b2d54ef91a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b2d54ef91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b2d54ef91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11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ac90507b2d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ac90507b2d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ac14597a3a_1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ac14597a3a_1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ac2a4770c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ac2a4770c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b2d54ef91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b2d54ef91a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ac14597a3a_2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9" name="Google Shape;2179;gac14597a3a_2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ac2a4770c2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ac2a4770c2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ac14597a3a_1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ac14597a3a_1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ac14597a3a_1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ac14597a3a_1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45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ac14597a3a_1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ac14597a3a_1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14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ac14597a3a_1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ac14597a3a_1_988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b2d54ef91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b2d54ef91a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b2d54ef91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b2d54ef91a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ac14597a3a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ac14597a3a_2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89090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l">
              <a:buSzTx/>
            </a:pPr>
            <a:fld id="{60AFAAE2-04A4-46AA-A99F-57B5849D2A03}" type="slidenum">
              <a:rPr lang="en-US" altLang="en-US"/>
              <a:pPr algn="l">
                <a:buSzTx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7043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91138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931863">
              <a:spcBef>
                <a:spcPct val="0"/>
              </a:spcBef>
            </a:pPr>
            <a:r>
              <a:rPr lang="en-US" alt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Numbers in this slide may change due to NDH00TSR data later</a:t>
            </a:r>
            <a:endParaRPr lang="de-DE" altLang="en-US" b="1">
              <a:solidFill>
                <a:schemeClr val="tx2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defTabSz="931863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C270FAEE-4491-4526-9BF0-ACB85CDB9DFA}" type="slidenum">
              <a:rPr lang="en-US" altLang="en-US" sz="1200">
                <a:latin typeface="Calibri" pitchFamily="34" charset="0"/>
                <a:cs typeface="Calibri" pitchFamily="34" charset="0"/>
                <a:sym typeface="Calibri" pitchFamily="34" charset="0"/>
              </a:rPr>
              <a:pPr/>
              <a:t>38</a:t>
            </a:fld>
            <a:endParaRPr lang="en-US" altLang="en-US" sz="1200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45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a10676d58a_0_1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a10676d58a_0_1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b663873c2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b663873c2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ab84a955b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ab84a955b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ac14597a3a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3" name="Google Shape;2423;gac14597a3a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title only">
  <p:cSld name="TITLE_AND_BODY_1_1">
    <p:bg>
      <p:bgPr>
        <a:solidFill>
          <a:srgbClr val="00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3" name="Google Shape;93;p10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pic>
        <p:nvPicPr>
          <p:cNvPr id="95" name="Google Shape;9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00BDBC4-3F02-409D-A9BB-6FD11DAF8DC4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grey right">
  <p:cSld name="BLANK_2_3_1">
    <p:bg>
      <p:bgPr>
        <a:solidFill>
          <a:srgbClr val="000000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/>
          <p:nvPr/>
        </p:nvSpPr>
        <p:spPr>
          <a:xfrm>
            <a:off x="3007550" y="-13750"/>
            <a:ext cx="6139500" cy="517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6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16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2026500" cy="117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37" name="Google Shape;137;p16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9A55D93-D9A9-46FE-93F7-6FE686D9D0AC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side photo">
  <p:cSld name="BLANK_2_2_2">
    <p:bg>
      <p:bgPr>
        <a:solidFill>
          <a:srgbClr val="00000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6057900" y="125"/>
            <a:ext cx="3086100" cy="515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Image placeholder</a:t>
            </a:r>
            <a:endParaRPr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18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55509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1"/>
          </p:nvPr>
        </p:nvSpPr>
        <p:spPr>
          <a:xfrm>
            <a:off x="354650" y="620550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2"/>
          </p:nvPr>
        </p:nvSpPr>
        <p:spPr>
          <a:xfrm>
            <a:off x="354650" y="4857000"/>
            <a:ext cx="55509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56" name="Google Shape;15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3A6C3C2-8F25-4D70-BE37-ABC872FD2E11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side bar">
  <p:cSld name="BLANK_2_2_1"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/>
          <p:nvPr/>
        </p:nvSpPr>
        <p:spPr>
          <a:xfrm>
            <a:off x="6057900" y="-17575"/>
            <a:ext cx="3132900" cy="517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9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9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55509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1"/>
          </p:nvPr>
        </p:nvSpPr>
        <p:spPr>
          <a:xfrm>
            <a:off x="354650" y="620550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64" name="Google Shape;164;p19"/>
          <p:cNvSpPr txBox="1">
            <a:spLocks noGrp="1"/>
          </p:cNvSpPr>
          <p:nvPr>
            <p:ph type="ctrTitle" idx="2"/>
          </p:nvPr>
        </p:nvSpPr>
        <p:spPr>
          <a:xfrm>
            <a:off x="6277650" y="1359650"/>
            <a:ext cx="2693400" cy="157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3"/>
          </p:nvPr>
        </p:nvSpPr>
        <p:spPr>
          <a:xfrm>
            <a:off x="354650" y="4857000"/>
            <a:ext cx="55509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B582BA4-F360-4537-A40A-0711DBD16365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side bar">
  <p:cSld name="BLANK_2_2_2_1">
    <p:bg>
      <p:bgPr>
        <a:solidFill>
          <a:srgbClr val="00000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6057900" y="-17575"/>
            <a:ext cx="3132900" cy="51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0"/>
          <p:cNvSpPr txBox="1">
            <a:spLocks noGrp="1"/>
          </p:cNvSpPr>
          <p:nvPr>
            <p:ph type="ctrTitle"/>
          </p:nvPr>
        </p:nvSpPr>
        <p:spPr>
          <a:xfrm>
            <a:off x="6277650" y="1359650"/>
            <a:ext cx="2693400" cy="157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20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2"/>
          </p:nvPr>
        </p:nvSpPr>
        <p:spPr>
          <a:xfrm>
            <a:off x="354650" y="292625"/>
            <a:ext cx="55509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1"/>
          </p:nvPr>
        </p:nvSpPr>
        <p:spPr>
          <a:xfrm>
            <a:off x="354650" y="620550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3"/>
          </p:nvPr>
        </p:nvSpPr>
        <p:spPr>
          <a:xfrm>
            <a:off x="354650" y="4857000"/>
            <a:ext cx="55509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8202D4FC-7AA1-4922-84F2-0C7B80786EE5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Black">
  <p:cSld name="TITLE_AND_BODY_1_1_1">
    <p:bg>
      <p:bgPr>
        <a:solidFill>
          <a:srgbClr val="000000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34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354650" y="1959975"/>
            <a:ext cx="2952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Thank you.</a:t>
            </a:r>
            <a:endParaRPr sz="1900" b="1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4"/>
          <p:cNvSpPr txBox="1">
            <a:spLocks noGrp="1"/>
          </p:cNvSpPr>
          <p:nvPr>
            <p:ph type="subTitle" idx="1"/>
          </p:nvPr>
        </p:nvSpPr>
        <p:spPr>
          <a:xfrm>
            <a:off x="354650" y="33054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08" name="Google Shape;308;p34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pic>
        <p:nvPicPr>
          <p:cNvPr id="309" name="Google Shape;30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24DAB37-606E-4530-933E-05066D5CC8E8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black">
  <p:cSld name="TITLE_AND_BODY_1_1_1_2">
    <p:bg>
      <p:bgPr>
        <a:solidFill>
          <a:srgbClr val="000000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36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354650" y="33054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23" name="Google Shape;323;p36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pic>
        <p:nvPicPr>
          <p:cNvPr id="324" name="Google Shape;32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643" y="4382014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1FCCCF3-68C9-4439-B4FE-3FEEACB3E5CA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white">
  <p:cSld name="TITLE_AND_BODY_1_1_1_1_1">
    <p:bg>
      <p:bgPr>
        <a:solidFill>
          <a:srgbClr val="FFFFFF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37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9" name="Google Shape;329;p37"/>
          <p:cNvSpPr txBox="1">
            <a:spLocks noGrp="1"/>
          </p:cNvSpPr>
          <p:nvPr>
            <p:ph type="subTitle" idx="1"/>
          </p:nvPr>
        </p:nvSpPr>
        <p:spPr>
          <a:xfrm>
            <a:off x="354650" y="33054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 dirty="0"/>
          </a:p>
        </p:txBody>
      </p:sp>
      <p:sp>
        <p:nvSpPr>
          <p:cNvPr id="330" name="Google Shape;330;p37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4325" lvl="0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 dirty="0"/>
          </a:p>
        </p:txBody>
      </p:sp>
      <p:pic>
        <p:nvPicPr>
          <p:cNvPr id="331" name="Google Shape;33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643" y="4382014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12DD23D-F10A-4D50-90AE-90BE016AC95D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/body text" userDrawn="1">
  <p:cSld name="1_Inside - White/title/body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7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US" sz="500" dirty="0" err="1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39625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55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Black">
  <p:cSld name="TITLE_AND_BODY_1_2_2_1">
    <p:bg>
      <p:bgPr>
        <a:solidFill>
          <a:srgbClr val="000000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/>
          <p:nvPr/>
        </p:nvSpPr>
        <p:spPr>
          <a:xfrm>
            <a:off x="-19050" y="2514600"/>
            <a:ext cx="2618100" cy="2644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5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5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5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5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5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5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7" name="Google Shape;287;p32"/>
          <p:cNvSpPr/>
          <p:nvPr/>
        </p:nvSpPr>
        <p:spPr>
          <a:xfrm rot="10800000">
            <a:off x="6525900" y="-19050"/>
            <a:ext cx="2618100" cy="2644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2"/>
          <p:cNvSpPr txBox="1"/>
          <p:nvPr/>
        </p:nvSpPr>
        <p:spPr>
          <a:xfrm>
            <a:off x="1308261" y="500178"/>
            <a:ext cx="6453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accent1"/>
                </a:solidFill>
              </a:rPr>
              <a:t>“</a:t>
            </a:r>
            <a:endParaRPr sz="15000">
              <a:solidFill>
                <a:schemeClr val="accent1"/>
              </a:solidFill>
            </a:endParaRPr>
          </a:p>
        </p:txBody>
      </p:sp>
      <p:sp>
        <p:nvSpPr>
          <p:cNvPr id="290" name="Google Shape;290;p32"/>
          <p:cNvSpPr txBox="1">
            <a:spLocks noGrp="1"/>
          </p:cNvSpPr>
          <p:nvPr>
            <p:ph type="ctrTitle"/>
          </p:nvPr>
        </p:nvSpPr>
        <p:spPr>
          <a:xfrm>
            <a:off x="1444900" y="1565050"/>
            <a:ext cx="5081100" cy="1389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1"/>
          </p:nvPr>
        </p:nvSpPr>
        <p:spPr>
          <a:xfrm>
            <a:off x="1444900" y="2801950"/>
            <a:ext cx="50640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292" name="Google Shape;29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2A62E47-4F2A-4A75-BED7-E049CB341766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/grid 1">
  <p:cSld name="TITLE_2_2_1_1_2">
    <p:bg>
      <p:bgPr>
        <a:solidFill>
          <a:srgbClr val="000000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34" name="Google Shape;334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643" y="4382014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8"/>
          <p:cNvSpPr/>
          <p:nvPr/>
        </p:nvSpPr>
        <p:spPr>
          <a:xfrm>
            <a:off x="4009290" y="2573712"/>
            <a:ext cx="2574000" cy="25743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" name="Google Shape;336;p38"/>
          <p:cNvSpPr/>
          <p:nvPr/>
        </p:nvSpPr>
        <p:spPr>
          <a:xfrm>
            <a:off x="6583326" y="2573712"/>
            <a:ext cx="2574000" cy="25743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337;p38"/>
          <p:cNvSpPr/>
          <p:nvPr/>
        </p:nvSpPr>
        <p:spPr>
          <a:xfrm rot="10800000">
            <a:off x="6583362" y="-49"/>
            <a:ext cx="2574000" cy="2574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38"/>
          <p:cNvSpPr/>
          <p:nvPr/>
        </p:nvSpPr>
        <p:spPr>
          <a:xfrm rot="10800000">
            <a:off x="4009326" y="-49"/>
            <a:ext cx="2574000" cy="25743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p38"/>
          <p:cNvSpPr txBox="1">
            <a:spLocks noGrp="1"/>
          </p:cNvSpPr>
          <p:nvPr>
            <p:ph type="ctrTitle"/>
          </p:nvPr>
        </p:nvSpPr>
        <p:spPr>
          <a:xfrm>
            <a:off x="354650" y="826025"/>
            <a:ext cx="4126200" cy="123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1"/>
          </p:nvPr>
        </p:nvSpPr>
        <p:spPr>
          <a:xfrm>
            <a:off x="354650" y="1984625"/>
            <a:ext cx="4126200" cy="792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41" name="Google Shape;341;p38"/>
          <p:cNvSpPr txBox="1">
            <a:spLocks noGrp="1"/>
          </p:cNvSpPr>
          <p:nvPr>
            <p:ph type="subTitle" idx="2"/>
          </p:nvPr>
        </p:nvSpPr>
        <p:spPr>
          <a:xfrm>
            <a:off x="354650" y="3059300"/>
            <a:ext cx="412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42" name="Google Shape;342;p38"/>
          <p:cNvSpPr txBox="1">
            <a:spLocks noGrp="1"/>
          </p:cNvSpPr>
          <p:nvPr>
            <p:ph type="subTitle" idx="3"/>
          </p:nvPr>
        </p:nvSpPr>
        <p:spPr>
          <a:xfrm>
            <a:off x="354650" y="3214400"/>
            <a:ext cx="412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43" name="Google Shape;343;p38"/>
          <p:cNvSpPr txBox="1">
            <a:spLocks noGrp="1"/>
          </p:cNvSpPr>
          <p:nvPr>
            <p:ph type="subTitle" idx="4"/>
          </p:nvPr>
        </p:nvSpPr>
        <p:spPr>
          <a:xfrm>
            <a:off x="354650" y="3642975"/>
            <a:ext cx="412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000"/>
              <a:buNone/>
              <a:defRPr sz="10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/body text">
  <p:cSld name="TITLE_AND_BODY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274320" lvl="0" indent="-27432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>
                <a:latin typeface="Avenir Next LT Pro" panose="020B0504020202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⎼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○"/>
              <a:defRPr/>
            </a:lvl9pPr>
          </a:lstStyle>
          <a:p>
            <a:endParaRPr dirty="0"/>
          </a:p>
        </p:txBody>
      </p:sp>
      <p:sp>
        <p:nvSpPr>
          <p:cNvPr id="68" name="Google Shape;68;p7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" name="Google Shape;69;p7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84348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 txBox="1">
            <a:spLocks noGrp="1"/>
          </p:cNvSpPr>
          <p:nvPr>
            <p:ph type="subTitle" idx="3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tabLst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ECBD0CE-CBB5-47E2-9811-68DFF5D91FC4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title only">
  <p:cSld name="TITLE_AND_BODY_1_1">
    <p:bg>
      <p:bgPr>
        <a:solidFill>
          <a:srgbClr val="00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0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3" name="Google Shape;93;p10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pic>
        <p:nvPicPr>
          <p:cNvPr id="95" name="Google Shape;9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00BDBC4-3F02-409D-A9BB-6FD11DAF8DC4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 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00" name="Google Shape;10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3E4119A-B785-460B-BC0C-F9FD211E8203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 blank">
  <p:cSld name="BLANK_1">
    <p:bg>
      <p:bgPr>
        <a:solidFill>
          <a:srgbClr val="000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05" name="Google Shape;10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0FC1E01-1A19-40E0-83DC-22E58F25880F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grey right">
  <p:cSld name="BLANK_2_4"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/>
          <p:nvPr/>
        </p:nvSpPr>
        <p:spPr>
          <a:xfrm>
            <a:off x="3007550" y="-13750"/>
            <a:ext cx="6139500" cy="5172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14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4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2026500" cy="117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21" name="Google Shape;12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89B1D6C-AC39-4A74-97AF-C59CE0CB9D4C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photo right">
  <p:cSld name="BLANK_2_3">
    <p:bg>
      <p:bgPr>
        <a:solidFill>
          <a:srgbClr val="000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2">
            <a:alphaModFix/>
          </a:blip>
          <a:srcRect l="16719" t="12617" r="16852"/>
          <a:stretch/>
        </p:blipFill>
        <p:spPr>
          <a:xfrm>
            <a:off x="3017125" y="50"/>
            <a:ext cx="6126880" cy="51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5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2026500" cy="117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/>
          <p:nvPr/>
        </p:nvSpPr>
        <p:spPr>
          <a:xfrm>
            <a:off x="3007548" y="3047807"/>
            <a:ext cx="2100000" cy="21003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D4D6193-60F0-4B02-AEB1-A7B8FA391640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■"/>
              <a:defRPr sz="13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⎼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78" r:id="rId2"/>
    <p:sldLayoutId id="2147483684" r:id="rId3"/>
    <p:sldLayoutId id="2147483653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4" r:id="rId11"/>
    <p:sldLayoutId id="2147483665" r:id="rId12"/>
    <p:sldLayoutId id="2147483666" r:id="rId13"/>
    <p:sldLayoutId id="2147483680" r:id="rId14"/>
    <p:sldLayoutId id="2147483682" r:id="rId15"/>
    <p:sldLayoutId id="2147483683" r:id="rId16"/>
    <p:sldLayoutId id="214748369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Avenir Next" panose="020B0503020202020204" pitchFamily="34" charset="0"/>
          <a:ea typeface="Avenir Next" panose="020B0503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venir Next LT Pro" panose="020B0504020202020204" pitchFamily="34" charset="0"/>
          <a:ea typeface="Avenir Next LT Pro" panose="020B05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 txBox="1">
            <a:spLocks noGrp="1"/>
          </p:cNvSpPr>
          <p:nvPr>
            <p:ph type="ctrTitle"/>
          </p:nvPr>
        </p:nvSpPr>
        <p:spPr>
          <a:xfrm>
            <a:off x="354650" y="826025"/>
            <a:ext cx="4126200" cy="1234800"/>
          </a:xfrm>
        </p:spPr>
        <p:txBody>
          <a:bodyPr spcFirstLastPara="1" wrap="square" lIns="0" tIns="91425" rIns="0" bIns="91425" anchor="b" anchorCtr="0">
            <a:noAutofit/>
          </a:bodyPr>
          <a:lstStyle/>
          <a:p>
            <a:pPr lvl="0"/>
            <a:r>
              <a:rPr lang="en-US" dirty="0"/>
              <a:t>NielsenIQ Total Till Executive Summary</a:t>
            </a:r>
            <a:endParaRPr lang="en-PH" dirty="0"/>
          </a:p>
        </p:txBody>
      </p:sp>
      <p:sp>
        <p:nvSpPr>
          <p:cNvPr id="401" name="Google Shape;401;p44"/>
          <p:cNvSpPr txBox="1">
            <a:spLocks noGrp="1"/>
          </p:cNvSpPr>
          <p:nvPr>
            <p:ph type="subTitle" idx="1"/>
          </p:nvPr>
        </p:nvSpPr>
        <p:spPr>
          <a:xfrm>
            <a:off x="354650" y="1984625"/>
            <a:ext cx="4126200" cy="792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endParaRPr lang="en-PH" dirty="0"/>
          </a:p>
          <a:p>
            <a:pPr lvl="0"/>
            <a:r>
              <a:rPr lang="en-PH" dirty="0"/>
              <a:t>4 weeks ending 27th February 2021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5EC88A-CB7A-4ED5-8EEA-1D285F661B2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54650" y="3417109"/>
            <a:ext cx="4126200" cy="307500"/>
          </a:xfrm>
        </p:spPr>
        <p:txBody>
          <a:bodyPr/>
          <a:lstStyle/>
          <a:p>
            <a:r>
              <a:rPr lang="en-GB" altLang="en-US" dirty="0">
                <a:cs typeface="Calibri" pitchFamily="34" charset="0"/>
                <a:sym typeface="Arial" pitchFamily="34" charset="0"/>
              </a:rPr>
              <a:t>Retailer &amp; Business Insights Team</a:t>
            </a:r>
            <a:endParaRPr lang="en-PH" dirty="0"/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4"/>
          </p:nvPr>
        </p:nvSpPr>
        <p:spPr>
          <a:xfrm>
            <a:off x="354650" y="3642975"/>
            <a:ext cx="4126200" cy="3075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11th March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149"/>
          <p:cNvSpPr txBox="1">
            <a:spLocks noGrp="1"/>
          </p:cNvSpPr>
          <p:nvPr>
            <p:ph type="ctrTitle"/>
          </p:nvPr>
        </p:nvSpPr>
        <p:spPr>
          <a:xfrm>
            <a:off x="1444900" y="1565050"/>
            <a:ext cx="5081100" cy="13893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1800" dirty="0"/>
              <a:t>In any normal year, February would be sign-posted the month of events.</a:t>
            </a:r>
            <a:r>
              <a:rPr lang="en-PH" sz="1800" dirty="0">
                <a:sym typeface="Montserrat Light"/>
              </a:rPr>
              <a:t> </a:t>
            </a:r>
            <a:r>
              <a:rPr lang="en-PH" sz="1800" b="0" dirty="0">
                <a:sym typeface="Montserrat Light"/>
              </a:rPr>
              <a:t>This year it marks </a:t>
            </a:r>
            <a:r>
              <a:rPr lang="en-PH" sz="1800" dirty="0">
                <a:solidFill>
                  <a:schemeClr val="accent1"/>
                </a:solidFill>
                <a:sym typeface="Montserrat Light"/>
              </a:rPr>
              <a:t>record</a:t>
            </a:r>
            <a:r>
              <a:rPr lang="en-PH" sz="1800" dirty="0">
                <a:sym typeface="Montserrat Light"/>
              </a:rPr>
              <a:t> </a:t>
            </a:r>
            <a:r>
              <a:rPr lang="en-PH" sz="1800" b="0" dirty="0">
                <a:sym typeface="Montserrat Light"/>
              </a:rPr>
              <a:t>sales for online, </a:t>
            </a:r>
            <a:r>
              <a:rPr lang="en-PH" sz="1800" dirty="0">
                <a:solidFill>
                  <a:schemeClr val="accent1"/>
                </a:solidFill>
                <a:sym typeface="Montserrat Light"/>
              </a:rPr>
              <a:t>upsell</a:t>
            </a:r>
            <a:r>
              <a:rPr lang="en-PH" sz="1800" b="0" dirty="0">
                <a:sym typeface="Montserrat Light"/>
              </a:rPr>
              <a:t> for Valentine’s and the start of </a:t>
            </a:r>
            <a:r>
              <a:rPr lang="en-PH" sz="1800" dirty="0">
                <a:solidFill>
                  <a:schemeClr val="accent1"/>
                </a:solidFill>
                <a:sym typeface="Montserrat Light"/>
              </a:rPr>
              <a:t>declining</a:t>
            </a:r>
            <a:r>
              <a:rPr lang="en-PH" sz="1800" b="0" dirty="0">
                <a:sym typeface="Montserrat Light"/>
              </a:rPr>
              <a:t> sales for cupboard necessities ..</a:t>
            </a:r>
            <a:endParaRPr lang="en-PH" sz="1800" b="0" dirty="0"/>
          </a:p>
        </p:txBody>
      </p:sp>
    </p:spTree>
    <p:extLst>
      <p:ext uri="{BB962C8B-B14F-4D97-AF65-F5344CB8AC3E}">
        <p14:creationId xmlns:p14="http://schemas.microsoft.com/office/powerpoint/2010/main" val="109060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C707617-7992-4F16-8E24-45B02DF50E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/>
              <a:t>Source:  *</a:t>
            </a:r>
            <a:r>
              <a:rPr lang="en-PH" dirty="0" err="1"/>
              <a:t>NielsenIQ</a:t>
            </a:r>
            <a:r>
              <a:rPr lang="en-PH" dirty="0"/>
              <a:t> Scantrack GB Total Store Read/Homescan FMCG 4w/e 27</a:t>
            </a:r>
            <a:r>
              <a:rPr lang="en-PH" baseline="30000" dirty="0"/>
              <a:t>th</a:t>
            </a:r>
            <a:r>
              <a:rPr lang="en-PH" dirty="0"/>
              <a:t> February 2021</a:t>
            </a:r>
          </a:p>
        </p:txBody>
      </p:sp>
      <p:sp>
        <p:nvSpPr>
          <p:cNvPr id="2337" name="Google Shape;2337;p143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Retailers continue to flex online capacity, reaching more shoppers whilst events this month brought a boost to overall basket spend</a:t>
            </a:r>
            <a:endParaRPr lang="en-PH" dirty="0">
              <a:solidFill>
                <a:schemeClr val="bg1"/>
              </a:solidFill>
            </a:endParaRPr>
          </a:p>
        </p:txBody>
      </p:sp>
      <p:cxnSp>
        <p:nvCxnSpPr>
          <p:cNvPr id="2338" name="Google Shape;2338;p143"/>
          <p:cNvCxnSpPr/>
          <p:nvPr/>
        </p:nvCxnSpPr>
        <p:spPr>
          <a:xfrm>
            <a:off x="354650" y="3284119"/>
            <a:ext cx="84054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9" name="Google Shape;2339;p143"/>
          <p:cNvSpPr txBox="1"/>
          <p:nvPr/>
        </p:nvSpPr>
        <p:spPr>
          <a:xfrm>
            <a:off x="5251708" y="2313875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"/>
              </a:rPr>
              <a:t>Online</a:t>
            </a:r>
            <a:endParaRPr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0" name="Google Shape;2340;p143"/>
          <p:cNvSpPr txBox="1"/>
          <p:nvPr/>
        </p:nvSpPr>
        <p:spPr>
          <a:xfrm>
            <a:off x="2695553" y="2313875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Basket spend</a:t>
            </a:r>
          </a:p>
        </p:txBody>
      </p:sp>
      <p:sp>
        <p:nvSpPr>
          <p:cNvPr id="2341" name="Google Shape;2341;p143"/>
          <p:cNvSpPr txBox="1"/>
          <p:nvPr/>
        </p:nvSpPr>
        <p:spPr>
          <a:xfrm>
            <a:off x="3981690" y="2313875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Trips</a:t>
            </a:r>
            <a:endParaRPr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2" name="Google Shape;2342;p143"/>
          <p:cNvSpPr txBox="1"/>
          <p:nvPr/>
        </p:nvSpPr>
        <p:spPr>
          <a:xfrm>
            <a:off x="6570848" y="2313875"/>
            <a:ext cx="114440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Convenience Stores*</a:t>
            </a:r>
            <a:endParaRPr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3" name="Google Shape;2343;p143"/>
          <p:cNvSpPr txBox="1"/>
          <p:nvPr/>
        </p:nvSpPr>
        <p:spPr>
          <a:xfrm>
            <a:off x="7948424" y="2313875"/>
            <a:ext cx="887893" cy="38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Offer Spend</a:t>
            </a:r>
            <a:endParaRPr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4" name="Google Shape;2344;p143"/>
          <p:cNvSpPr txBox="1"/>
          <p:nvPr/>
        </p:nvSpPr>
        <p:spPr>
          <a:xfrm>
            <a:off x="308787" y="1067162"/>
            <a:ext cx="6767439" cy="118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1DAC"/>
              </a:buClr>
              <a:buSzPts val="6000"/>
              <a:buFont typeface="Arial"/>
              <a:buNone/>
            </a:pPr>
            <a:r>
              <a:rPr lang="en-GB" sz="3200" b="1" dirty="0">
                <a:solidFill>
                  <a:schemeClr val="bg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£12b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1DAC"/>
              </a:buClr>
              <a:buSzPts val="6000"/>
              <a:buFont typeface="Arial"/>
              <a:buNone/>
            </a:pPr>
            <a:r>
              <a:rPr lang="en" dirty="0">
                <a:solidFill>
                  <a:schemeClr val="bg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was spent in GB food &amp; drink retailers</a:t>
            </a:r>
            <a:r>
              <a:rPr lang="en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" dirty="0">
                <a:solidFill>
                  <a:schemeClr val="bg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(+8.8% vs last year) </a:t>
            </a:r>
            <a:endParaRPr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5" name="Google Shape;2345;p143"/>
          <p:cNvSpPr txBox="1"/>
          <p:nvPr/>
        </p:nvSpPr>
        <p:spPr>
          <a:xfrm>
            <a:off x="5124932" y="2783950"/>
            <a:ext cx="914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+132%</a:t>
            </a:r>
            <a:endParaRPr sz="2000" b="1" dirty="0">
              <a:solidFill>
                <a:schemeClr val="accent1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6" name="Google Shape;2346;p143"/>
          <p:cNvSpPr txBox="1"/>
          <p:nvPr/>
        </p:nvSpPr>
        <p:spPr>
          <a:xfrm>
            <a:off x="2695553" y="2783950"/>
            <a:ext cx="835278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bg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+27%</a:t>
            </a:r>
            <a:endParaRPr sz="2000" b="1" dirty="0">
              <a:solidFill>
                <a:schemeClr val="bg1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7" name="Google Shape;2347;p143"/>
          <p:cNvSpPr txBox="1"/>
          <p:nvPr/>
        </p:nvSpPr>
        <p:spPr>
          <a:xfrm>
            <a:off x="3981690" y="2783950"/>
            <a:ext cx="83034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-13%</a:t>
            </a:r>
            <a:endParaRPr sz="2000"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8" name="Google Shape;2348;p143"/>
          <p:cNvSpPr txBox="1"/>
          <p:nvPr/>
        </p:nvSpPr>
        <p:spPr>
          <a:xfrm>
            <a:off x="6570848" y="2783950"/>
            <a:ext cx="105296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+3.5%</a:t>
            </a:r>
            <a:endParaRPr sz="2000"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9" name="Google Shape;2349;p143"/>
          <p:cNvSpPr txBox="1"/>
          <p:nvPr/>
        </p:nvSpPr>
        <p:spPr>
          <a:xfrm>
            <a:off x="7948424" y="2783950"/>
            <a:ext cx="887893" cy="38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20%</a:t>
            </a:r>
            <a:endParaRPr sz="2000"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0" name="Google Shape;2350;p143"/>
          <p:cNvSpPr txBox="1"/>
          <p:nvPr/>
        </p:nvSpPr>
        <p:spPr>
          <a:xfrm>
            <a:off x="5124932" y="3345953"/>
            <a:ext cx="1156771" cy="90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41%</a:t>
            </a: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shoppers bought groceries online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16.9%</a:t>
            </a: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share of GB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1" name="Google Shape;2351;p143"/>
          <p:cNvSpPr txBox="1"/>
          <p:nvPr/>
        </p:nvSpPr>
        <p:spPr>
          <a:xfrm>
            <a:off x="2695554" y="3345953"/>
            <a:ext cx="1021814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spcAft>
                <a:spcPts val="1200"/>
              </a:spcAft>
              <a:buSzPts val="1100"/>
            </a:pP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6th highest GB spend per trip in 3 years </a:t>
            </a:r>
          </a:p>
        </p:txBody>
      </p:sp>
      <p:sp>
        <p:nvSpPr>
          <p:cNvPr id="2352" name="Google Shape;2352;p143"/>
          <p:cNvSpPr txBox="1"/>
          <p:nvPr/>
        </p:nvSpPr>
        <p:spPr>
          <a:xfrm>
            <a:off x="3981691" y="3345953"/>
            <a:ext cx="967500" cy="127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spcAft>
                <a:spcPts val="1200"/>
              </a:spcAft>
              <a:buSzPts val="1100"/>
            </a:pP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67m fewer GB trips than last year</a:t>
            </a:r>
          </a:p>
          <a:p>
            <a:pPr lvl="0">
              <a:spcAft>
                <a:spcPts val="1200"/>
              </a:spcAft>
              <a:buSzPts val="1100"/>
            </a:pPr>
            <a:r>
              <a:rPr lang="en-GB" sz="1100" b="1" dirty="0">
                <a:solidFill>
                  <a:schemeClr val="bg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12m more </a:t>
            </a: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trips than last month</a:t>
            </a:r>
          </a:p>
        </p:txBody>
      </p:sp>
      <p:sp>
        <p:nvSpPr>
          <p:cNvPr id="2353" name="Google Shape;2353;p143"/>
          <p:cNvSpPr txBox="1"/>
          <p:nvPr/>
        </p:nvSpPr>
        <p:spPr>
          <a:xfrm>
            <a:off x="6570848" y="3345953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</a:t>
            </a: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e</a:t>
            </a: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cond lowest since Feb 2020</a:t>
            </a:r>
            <a:endParaRPr sz="1100"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4" name="Google Shape;2354;p143"/>
          <p:cNvSpPr txBox="1"/>
          <p:nvPr/>
        </p:nvSpPr>
        <p:spPr>
          <a:xfrm>
            <a:off x="7948424" y="3345953"/>
            <a:ext cx="1050796" cy="38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Up slightly </a:t>
            </a: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and still only slightly  ahead of April’s 16%  all time low </a:t>
            </a:r>
            <a:endParaRPr sz="1100" b="1" dirty="0">
              <a:solidFill>
                <a:schemeClr val="bg1">
                  <a:lumMod val="8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5" name="Google Shape;2355;p143"/>
          <p:cNvSpPr txBox="1"/>
          <p:nvPr/>
        </p:nvSpPr>
        <p:spPr>
          <a:xfrm>
            <a:off x="377024" y="3499917"/>
            <a:ext cx="1306633" cy="67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Growth in Bricks &amp; Mortar stores declined 1%.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2356" name="Google Shape;2356;p143"/>
          <p:cNvCxnSpPr/>
          <p:nvPr/>
        </p:nvCxnSpPr>
        <p:spPr>
          <a:xfrm>
            <a:off x="185185" y="1575444"/>
            <a:ext cx="176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7506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Homescan GB FMCG</a:t>
            </a:r>
          </a:p>
        </p:txBody>
      </p:sp>
      <p:sp>
        <p:nvSpPr>
          <p:cNvPr id="1292" name="Google Shape;1292;p93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675538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There was </a:t>
            </a:r>
            <a:r>
              <a:rPr lang="en-PH" dirty="0">
                <a:solidFill>
                  <a:schemeClr val="accent1"/>
                </a:solidFill>
              </a:rPr>
              <a:t>more</a:t>
            </a:r>
            <a:r>
              <a:rPr lang="en-PH" dirty="0"/>
              <a:t> momentum compared to </a:t>
            </a:r>
            <a:r>
              <a:rPr lang="en-PH" dirty="0">
                <a:solidFill>
                  <a:schemeClr val="accent1"/>
                </a:solidFill>
              </a:rPr>
              <a:t>last month</a:t>
            </a:r>
            <a:r>
              <a:rPr lang="en-PH" dirty="0"/>
              <a:t>, with an increase in 4w/e basket spend and slightly more visits to stores</a:t>
            </a:r>
          </a:p>
        </p:txBody>
      </p:sp>
      <p:graphicFrame>
        <p:nvGraphicFramePr>
          <p:cNvPr id="1293" name="Google Shape;1293;p93"/>
          <p:cNvGraphicFramePr/>
          <p:nvPr>
            <p:extLst>
              <p:ext uri="{D42A27DB-BD31-4B8C-83A1-F6EECF244321}">
                <p14:modId xmlns:p14="http://schemas.microsoft.com/office/powerpoint/2010/main" val="1242632764"/>
              </p:ext>
            </p:extLst>
          </p:nvPr>
        </p:nvGraphicFramePr>
        <p:xfrm>
          <a:off x="354638" y="968163"/>
          <a:ext cx="8434725" cy="3723762"/>
        </p:xfrm>
        <a:graphic>
          <a:graphicData uri="http://schemas.openxmlformats.org/drawingml/2006/table">
            <a:tbl>
              <a:tblPr>
                <a:noFill/>
                <a:tableStyleId>{0DBE4ED3-A11A-413B-A309-AE78DBB60736}</a:tableStyleId>
              </a:tblPr>
              <a:tblGrid>
                <a:gridCol w="2554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1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New</a:t>
                      </a:r>
                      <a:r>
                        <a:rPr lang="en" b="1" baseline="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 year, another lockdown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venir Next LT Pro" panose="020B0604020202020204" charset="0"/>
                        </a:rPr>
                        <a:t>4w/e 30th January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February and the end is in sight</a:t>
                      </a:r>
                      <a:endParaRPr lang="en" b="1" baseline="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venir Next LT Pro" panose="020B0604020202020204" charset="0"/>
                        </a:rPr>
                        <a:t>4w/e 27</a:t>
                      </a:r>
                      <a:r>
                        <a:rPr lang="en-GB" baseline="30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venir Next LT Pro" panose="020B0604020202020204" charset="0"/>
                        </a:rPr>
                        <a:t>th</a:t>
                      </a:r>
                      <a:r>
                        <a: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venir Next LT Pro" panose="020B0604020202020204" charset="0"/>
                        </a:rPr>
                        <a:t> February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8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Stores visited</a:t>
                      </a:r>
                      <a:endParaRPr sz="12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4.9 </a:t>
                      </a: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fascia’s visited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-15%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 decrease in visits vs last month</a:t>
                      </a:r>
                      <a:endParaRPr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5.2</a:t>
                      </a: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 fascia’s visited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+2.9%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 increase in visits vs last month</a:t>
                      </a:r>
                      <a:endParaRPr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Online penetration</a:t>
                      </a:r>
                      <a:endParaRPr sz="12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33% of GB shoppers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+81%/+4.2m more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shoppers vs last year</a:t>
                      </a:r>
                      <a:endParaRPr lang="en-GB"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41% of GB shoppers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+129%/+6.6m more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 shoppers vs last year</a:t>
                      </a:r>
                      <a:endParaRPr lang="en-GB"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8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Bricks</a:t>
                      </a:r>
                      <a:r>
                        <a:rPr lang="en" sz="1200" b="1" baseline="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 &amp; mortar shopping trips</a:t>
                      </a:r>
                      <a:endParaRPr sz="12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393m shopping occasions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baseline="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-18%/</a:t>
                      </a:r>
                      <a:r>
                        <a:rPr lang="en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88m</a:t>
                      </a:r>
                      <a:r>
                        <a:rPr lang="en" sz="1000" baseline="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 fewer than last year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400m shopping occasions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-18%/87m</a:t>
                      </a:r>
                      <a:r>
                        <a:rPr lang="en" sz="1000" baseline="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 fewer than last year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3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Basket Size</a:t>
                      </a:r>
                      <a:endParaRPr sz="12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£20.86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+£3.05/+18%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vs last year</a:t>
                      </a:r>
                      <a:endParaRPr lang="en-GB"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£21.04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+£4.42/+27%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vs last year</a:t>
                      </a:r>
                      <a:endParaRPr lang="en-GB"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5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7"/>
          <p:cNvSpPr txBox="1">
            <a:spLocks noGrp="1"/>
          </p:cNvSpPr>
          <p:nvPr>
            <p:ph type="title"/>
          </p:nvPr>
        </p:nvSpPr>
        <p:spPr>
          <a:xfrm>
            <a:off x="326180" y="521251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dirty="0"/>
              <a:t>Lockdown habits continued, boosted by Valentine’s, whilst declines in staples are a sharp reminder of what is to come ..</a:t>
            </a:r>
            <a:endParaRPr dirty="0"/>
          </a:p>
        </p:txBody>
      </p:sp>
      <p:sp>
        <p:nvSpPr>
          <p:cNvPr id="716" name="Google Shape;716;p47"/>
          <p:cNvSpPr/>
          <p:nvPr/>
        </p:nvSpPr>
        <p:spPr>
          <a:xfrm>
            <a:off x="6637030" y="1554159"/>
            <a:ext cx="2103168" cy="241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200" i="0" u="none" strike="noStrike" cap="none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200" i="0" u="none" strike="noStrike" cap="none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200" i="0" u="none" strike="noStrike" cap="none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en-GB" sz="105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en-GB" sz="105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en-GB" sz="105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050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Artificial Flowers +84%</a:t>
            </a:r>
            <a:endParaRPr sz="105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Party Accessories +71%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Candles +61%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Glasses +49%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Greeting Cards +37%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Frozen Desserts &amp; Cakes +36%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Gift Wrap +36%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Stamps +35%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Sparkling Wine +31%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Ice cream +29%</a:t>
            </a:r>
            <a:b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</a:br>
            <a:endParaRPr lang="en-GB" sz="1100" dirty="0">
              <a:solidFill>
                <a:srgbClr val="009DD9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endParaRPr sz="1200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7" name="Google Shape;717;p47"/>
          <p:cNvSpPr/>
          <p:nvPr/>
        </p:nvSpPr>
        <p:spPr>
          <a:xfrm>
            <a:off x="2504088" y="1554159"/>
            <a:ext cx="2000100" cy="241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9DD9"/>
              </a:buClr>
              <a:buSzPts val="1350"/>
            </a:pPr>
            <a:endParaRPr lang="en-GB" sz="110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10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10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Frozen Dough/Pastry +132%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err="1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Frzn</a:t>
            </a: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 Bakery Products +57%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Fresh Dough/Pastry +50%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Fresh Meat Subs +44%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Savoury Baking Mixes +32%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Frozen Fruit +31%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err="1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Amb</a:t>
            </a: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 Mexican Accom +29%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Frozen Fish +27%</a:t>
            </a:r>
            <a:endParaRPr lang="en-GB" sz="1050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8" name="Google Shape;718;p47"/>
          <p:cNvSpPr/>
          <p:nvPr/>
        </p:nvSpPr>
        <p:spPr>
          <a:xfrm>
            <a:off x="425249" y="1554159"/>
            <a:ext cx="2000100" cy="2418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9DD9"/>
              </a:buClr>
              <a:buSzPts val="1350"/>
            </a:pPr>
            <a:endParaRPr lang="en-GB" sz="120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20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20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Stout  +64%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Ale +45%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Lager +36%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Mixers +33%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Port +29%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Sherry +28%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Spirits +22%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Cider +26%</a:t>
            </a:r>
            <a:endParaRPr lang="en-GB" sz="1050" dirty="0">
              <a:solidFill>
                <a:srgbClr val="009D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1" name="Google Shape;721;p47"/>
          <p:cNvSpPr/>
          <p:nvPr/>
        </p:nvSpPr>
        <p:spPr>
          <a:xfrm>
            <a:off x="6637029" y="1117206"/>
            <a:ext cx="2055181" cy="3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sz="1200" i="0" u="none" strike="noStrike" cap="none" dirty="0"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Valentine’s</a:t>
            </a:r>
            <a:endParaRPr sz="1200" i="0" u="none" strike="noStrike" cap="none" dirty="0"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2" name="Google Shape;722;p47"/>
          <p:cNvSpPr/>
          <p:nvPr/>
        </p:nvSpPr>
        <p:spPr>
          <a:xfrm>
            <a:off x="344289" y="3997572"/>
            <a:ext cx="8406300" cy="8505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FFFF"/>
              </a:buClr>
              <a:buSzPts val="1600"/>
            </a:pPr>
            <a:r>
              <a:rPr lang="en" sz="1100" dirty="0"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 Other First Aid (includes face masks) rose +907%, whilst Hand Sanitisers finally saw sales fall 28% against rising sales last year.</a:t>
            </a:r>
            <a:endParaRPr sz="1050" dirty="0"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3" name="Google Shape;723;p47"/>
          <p:cNvSpPr/>
          <p:nvPr/>
        </p:nvSpPr>
        <p:spPr>
          <a:xfrm>
            <a:off x="4575772" y="1554159"/>
            <a:ext cx="2000100" cy="241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9DD9"/>
              </a:buClr>
              <a:buSzPts val="1350"/>
            </a:pPr>
            <a:endParaRPr lang="en-GB" sz="120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050" dirty="0">
              <a:solidFill>
                <a:schemeClr val="dk1"/>
              </a:solidFill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 err="1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Throatcare</a:t>
            </a: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 -58%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Facial Tissue -25%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Dry Pasta -5%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Detergents -5%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Toilet Tissue -4%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Rice &amp; Grains -4%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1050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Canned Fish -2%</a:t>
            </a:r>
          </a:p>
        </p:txBody>
      </p:sp>
      <p:sp>
        <p:nvSpPr>
          <p:cNvPr id="726" name="Google Shape;726;p47"/>
          <p:cNvSpPr/>
          <p:nvPr/>
        </p:nvSpPr>
        <p:spPr>
          <a:xfrm>
            <a:off x="4569401" y="1117206"/>
            <a:ext cx="1997100" cy="3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sz="1200" dirty="0"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Early stockpile categories</a:t>
            </a:r>
            <a:endParaRPr sz="1200" i="0" u="none" strike="noStrike" cap="none" dirty="0"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7" name="Google Shape;727;p47"/>
          <p:cNvSpPr/>
          <p:nvPr/>
        </p:nvSpPr>
        <p:spPr>
          <a:xfrm>
            <a:off x="446591" y="1117206"/>
            <a:ext cx="1997100" cy="3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BWS</a:t>
            </a:r>
            <a:r>
              <a:rPr lang="en" sz="120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20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8" name="Google Shape;728;p47"/>
          <p:cNvSpPr/>
          <p:nvPr/>
        </p:nvSpPr>
        <p:spPr>
          <a:xfrm>
            <a:off x="2502996" y="1117206"/>
            <a:ext cx="1997100" cy="332400"/>
          </a:xfrm>
          <a:prstGeom prst="rect">
            <a:avLst/>
          </a:prstGeom>
          <a:noFill/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-GB" sz="1200" dirty="0"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Convenience</a:t>
            </a:r>
            <a:endParaRPr lang="en-GB" i="0" u="none" strike="noStrike" cap="none" dirty="0">
              <a:latin typeface="Avenir Next LT Pro" panose="020B060402020202020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5368" name="Picture 8" descr="niq-symb-1-blk-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67" y="1573659"/>
            <a:ext cx="5810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niq-symb-20-blk-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1" y="1564033"/>
            <a:ext cx="4572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itle 4">
            <a:extLst>
              <a:ext uri="{FF2B5EF4-FFF2-40B4-BE49-F238E27FC236}">
                <a16:creationId xmlns:a16="http://schemas.microsoft.com/office/drawing/2014/main" id="{8A09D3BF-2A1A-43A6-BD16-079B433DC49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42131" y="4854119"/>
            <a:ext cx="8159100" cy="138851"/>
          </a:xfrm>
        </p:spPr>
        <p:txBody>
          <a:bodyPr/>
          <a:lstStyle/>
          <a:p>
            <a:endParaRPr lang="en-PH" dirty="0"/>
          </a:p>
          <a:p>
            <a:endParaRPr lang="en-PH" dirty="0"/>
          </a:p>
          <a:p>
            <a:endParaRPr lang="en-PH" dirty="0"/>
          </a:p>
          <a:p>
            <a:endParaRPr lang="en-PH" dirty="0"/>
          </a:p>
          <a:p>
            <a:endParaRPr lang="en-PH" dirty="0"/>
          </a:p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Scantrack Grocery Multiples 4w/e 27</a:t>
            </a:r>
            <a:r>
              <a:rPr lang="en-PH" baseline="30000" dirty="0"/>
              <a:t>th</a:t>
            </a:r>
            <a:r>
              <a:rPr lang="en-PH" dirty="0"/>
              <a:t> February 2021 vs year ago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FAF786-5F4E-48ED-A2B2-A4D3B416A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59" y="1573659"/>
            <a:ext cx="44291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0C05586-EDA5-40A9-8D79-69E49091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848" y="1576504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8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13" y="3371726"/>
            <a:ext cx="3228307" cy="1174200"/>
          </a:xfrm>
        </p:spPr>
        <p:txBody>
          <a:bodyPr/>
          <a:lstStyle/>
          <a:p>
            <a:r>
              <a:rPr lang="en-GB" sz="2800" dirty="0"/>
              <a:t>What happened by channel? </a:t>
            </a:r>
          </a:p>
        </p:txBody>
      </p:sp>
    </p:spTree>
    <p:extLst>
      <p:ext uri="{BB962C8B-B14F-4D97-AF65-F5344CB8AC3E}">
        <p14:creationId xmlns:p14="http://schemas.microsoft.com/office/powerpoint/2010/main" val="220212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8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700" cy="11742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Online broke new records, as retailers target additional missions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>
                <a:solidFill>
                  <a:schemeClr val="bg1"/>
                </a:solidFill>
              </a:rPr>
              <a:t>Source:  </a:t>
            </a:r>
            <a:r>
              <a:rPr lang="en-PH" dirty="0" err="1">
                <a:solidFill>
                  <a:schemeClr val="bg1"/>
                </a:solidFill>
              </a:rPr>
              <a:t>NielsenIQ</a:t>
            </a:r>
            <a:r>
              <a:rPr lang="en-PH" dirty="0">
                <a:solidFill>
                  <a:schemeClr val="bg1"/>
                </a:solidFill>
              </a:rPr>
              <a:t> Homescan Online FMCG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BD8321-2FE8-47BC-BAAD-A89C45F2B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412399"/>
              </p:ext>
            </p:extLst>
          </p:nvPr>
        </p:nvGraphicFramePr>
        <p:xfrm>
          <a:off x="621839" y="1420905"/>
          <a:ext cx="8329556" cy="321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1FFF317-43D7-48AB-89FB-6AAE60EF9C8C}"/>
              </a:ext>
            </a:extLst>
          </p:cNvPr>
          <p:cNvSpPr txBox="1"/>
          <p:nvPr/>
        </p:nvSpPr>
        <p:spPr>
          <a:xfrm>
            <a:off x="823613" y="4135564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venir Next LT Pro" panose="020B0504020202020204" pitchFamily="34" charset="0"/>
              </a:rPr>
              <a:t>4w/e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0450C7-4C7C-4BEF-8342-A47B0495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955" y="71579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8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9" name="Google Shape;1719;p127"/>
          <p:cNvCxnSpPr/>
          <p:nvPr/>
        </p:nvCxnSpPr>
        <p:spPr>
          <a:xfrm>
            <a:off x="354651" y="1966062"/>
            <a:ext cx="3826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0" name="Google Shape;1720;p127"/>
          <p:cNvSpPr txBox="1"/>
          <p:nvPr/>
        </p:nvSpPr>
        <p:spPr>
          <a:xfrm>
            <a:off x="354650" y="1236637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Total visits</a:t>
            </a:r>
            <a:br>
              <a:rPr lang="en" b="1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sz="24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-13%</a:t>
            </a:r>
            <a:endParaRPr sz="24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21" name="Google Shape;1721;p127"/>
          <p:cNvSpPr txBox="1"/>
          <p:nvPr/>
        </p:nvSpPr>
        <p:spPr>
          <a:xfrm>
            <a:off x="354651" y="2410134"/>
            <a:ext cx="24393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-18%</a:t>
            </a:r>
            <a:br>
              <a:rPr lang="en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Bricks &amp; mortar -87m visits</a:t>
            </a:r>
            <a:endParaRPr sz="15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22" name="Google Shape;1722;p127"/>
          <p:cNvSpPr txBox="1"/>
          <p:nvPr/>
        </p:nvSpPr>
        <p:spPr>
          <a:xfrm>
            <a:off x="354650" y="3619681"/>
            <a:ext cx="38043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" sz="24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+176%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Online +20m deliveries/slots</a:t>
            </a:r>
            <a:endParaRPr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23" name="Google Shape;1723;p12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Retailers continued to add capacity and online share peaked at 18.8% w/e 20</a:t>
            </a:r>
            <a:r>
              <a:rPr lang="en-PH" baseline="30000" dirty="0"/>
              <a:t>th</a:t>
            </a:r>
            <a:r>
              <a:rPr lang="en-PH" dirty="0"/>
              <a:t> February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09D3BF-2A1A-43A6-BD16-079B433DC49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Homescan GB FMCG</a:t>
            </a:r>
          </a:p>
        </p:txBody>
      </p:sp>
      <p:cxnSp>
        <p:nvCxnSpPr>
          <p:cNvPr id="1725" name="Google Shape;1725;p127"/>
          <p:cNvCxnSpPr/>
          <p:nvPr/>
        </p:nvCxnSpPr>
        <p:spPr>
          <a:xfrm>
            <a:off x="354650" y="2786152"/>
            <a:ext cx="675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0B21141-0BBE-4891-B6A6-4EC88994B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597252"/>
              </p:ext>
            </p:extLst>
          </p:nvPr>
        </p:nvGraphicFramePr>
        <p:xfrm>
          <a:off x="4493640" y="1745725"/>
          <a:ext cx="4425859" cy="254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70400" y="2095500"/>
            <a:ext cx="8114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Avenir Next LT Pro" panose="020B0604020202020204" charset="0"/>
              </a:rPr>
              <a:t>Share of GB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199" y="2108574"/>
            <a:ext cx="11705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Avenir Next LT Pro" panose="020B0604020202020204" charset="0"/>
              </a:rPr>
              <a:t>Value sales growth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1450" y="4013200"/>
            <a:ext cx="891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Avenir Next LT Pro" panose="020B0604020202020204" charset="0"/>
              </a:rPr>
              <a:t>Week ending</a:t>
            </a:r>
          </a:p>
        </p:txBody>
      </p:sp>
      <p:pic>
        <p:nvPicPr>
          <p:cNvPr id="15" name="Picture 2" descr="https://assets2.brandfolder.io/bf-boulder-prod/5rzsrsfxv23ph6v74fjh9m/v/47362995/original/niq-symb-18-blk-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68" y="-9927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70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124"/>
          <p:cNvSpPr/>
          <p:nvPr/>
        </p:nvSpPr>
        <p:spPr>
          <a:xfrm>
            <a:off x="700831" y="1679158"/>
            <a:ext cx="1812237" cy="18122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C11FAB4-8A61-46D4-A7A6-4B944AA5D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554239"/>
              </p:ext>
            </p:extLst>
          </p:nvPr>
        </p:nvGraphicFramePr>
        <p:xfrm>
          <a:off x="2737953" y="1541838"/>
          <a:ext cx="3086795" cy="205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F309202-1E10-4F68-8EA7-D48B8DE11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249612"/>
              </p:ext>
            </p:extLst>
          </p:nvPr>
        </p:nvGraphicFramePr>
        <p:xfrm>
          <a:off x="173588" y="1541838"/>
          <a:ext cx="3086795" cy="205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41E84B8-478E-4386-A762-2CAA25FC6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204282"/>
              </p:ext>
            </p:extLst>
          </p:nvPr>
        </p:nvGraphicFramePr>
        <p:xfrm>
          <a:off x="5301629" y="1541838"/>
          <a:ext cx="3086795" cy="205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74" name="Google Shape;1674;p124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Avenir Next LT Pro" panose="020B0604020202020204" charset="0"/>
              </a:rPr>
              <a:t>Click &amp; Collect contributed a third to incremental online growth</a:t>
            </a:r>
          </a:p>
        </p:txBody>
      </p:sp>
      <p:sp>
        <p:nvSpPr>
          <p:cNvPr id="1676" name="Google Shape;1676;p124"/>
          <p:cNvSpPr txBox="1"/>
          <p:nvPr/>
        </p:nvSpPr>
        <p:spPr>
          <a:xfrm>
            <a:off x="834823" y="2238419"/>
            <a:ext cx="1559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41%</a:t>
            </a:r>
            <a:endParaRPr sz="26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Penetration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+6.6m New Shoppers</a:t>
            </a:r>
            <a:endParaRPr sz="1000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78" name="Google Shape;1678;p124"/>
          <p:cNvSpPr txBox="1"/>
          <p:nvPr/>
        </p:nvSpPr>
        <p:spPr>
          <a:xfrm>
            <a:off x="5947698" y="2238419"/>
            <a:ext cx="1559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17%</a:t>
            </a:r>
            <a:endParaRPr sz="26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Penetration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+4.4m New Shoppers</a:t>
            </a:r>
            <a:endParaRPr sz="1000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80" name="Google Shape;1680;p124"/>
          <p:cNvSpPr txBox="1"/>
          <p:nvPr/>
        </p:nvSpPr>
        <p:spPr>
          <a:xfrm>
            <a:off x="3391261" y="2238419"/>
            <a:ext cx="1559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32%</a:t>
            </a:r>
            <a:endParaRPr sz="26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Penetration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+4.3m New Shoppers</a:t>
            </a:r>
            <a:endParaRPr sz="1000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81" name="Google Shape;1681;p124"/>
          <p:cNvSpPr txBox="1"/>
          <p:nvPr/>
        </p:nvSpPr>
        <p:spPr>
          <a:xfrm>
            <a:off x="732110" y="3899742"/>
            <a:ext cx="229523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Total Online</a:t>
            </a:r>
            <a:endParaRPr sz="16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681;p124"/>
          <p:cNvSpPr txBox="1"/>
          <p:nvPr/>
        </p:nvSpPr>
        <p:spPr>
          <a:xfrm>
            <a:off x="3265524" y="3888829"/>
            <a:ext cx="229523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Home Delivery</a:t>
            </a:r>
            <a:endParaRPr sz="16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1681;p124"/>
          <p:cNvSpPr txBox="1"/>
          <p:nvPr/>
        </p:nvSpPr>
        <p:spPr>
          <a:xfrm>
            <a:off x="5947698" y="3888829"/>
            <a:ext cx="229523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Click &amp; Collect</a:t>
            </a:r>
            <a:endParaRPr sz="16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1813;p10"/>
          <p:cNvSpPr txBox="1">
            <a:spLocks noGrp="1"/>
          </p:cNvSpPr>
          <p:nvPr>
            <p:ph type="body" idx="1"/>
          </p:nvPr>
        </p:nvSpPr>
        <p:spPr>
          <a:xfrm>
            <a:off x="330343" y="4676117"/>
            <a:ext cx="816559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it-IT" sz="600" dirty="0">
                <a:latin typeface="Avenir Next LT Pro" panose="020B0604020202020204" charset="0"/>
                <a:cs typeface="Calibri" panose="020F0502020204030204" pitchFamily="34" charset="0"/>
              </a:rPr>
              <a:t>Source: NielsenIQ Homescan FMCG GB</a:t>
            </a:r>
          </a:p>
        </p:txBody>
      </p:sp>
      <p:pic>
        <p:nvPicPr>
          <p:cNvPr id="14" name="Picture 2" descr="https://assets2.brandfolder.io/bf-boulder-prod/5rzsrsfxv23ph6v74fjh9m/v/47362995/original/niq-symb-18-blk-l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70" y="254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1D41C5-DE3C-4514-9C85-365038C1F590}"/>
              </a:ext>
            </a:extLst>
          </p:cNvPr>
          <p:cNvSpPr txBox="1"/>
          <p:nvPr/>
        </p:nvSpPr>
        <p:spPr>
          <a:xfrm>
            <a:off x="688745" y="4181983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Next LT Pro" panose="020B0504020202020204" pitchFamily="34" charset="0"/>
              </a:rPr>
              <a:t>Contribution to incremental sales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Growth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708F03-B88D-4CC6-ACAD-AAA102F9407D}"/>
              </a:ext>
            </a:extLst>
          </p:cNvPr>
          <p:cNvSpPr txBox="1"/>
          <p:nvPr/>
        </p:nvSpPr>
        <p:spPr>
          <a:xfrm>
            <a:off x="3703398" y="4174795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Next LT Pro" panose="020B0504020202020204" pitchFamily="34" charset="0"/>
              </a:rPr>
              <a:t>79%</a:t>
            </a:r>
          </a:p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+94%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2FD8E3-4B33-411B-B3AF-9B8A0E08BE57}"/>
              </a:ext>
            </a:extLst>
          </p:cNvPr>
          <p:cNvSpPr txBox="1"/>
          <p:nvPr/>
        </p:nvSpPr>
        <p:spPr>
          <a:xfrm>
            <a:off x="6392566" y="4174795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Next LT Pro" panose="020B0504020202020204" pitchFamily="34" charset="0"/>
              </a:rPr>
              <a:t>21%</a:t>
            </a:r>
          </a:p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+670%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6976E-59AD-4DE4-9E8B-A4F309CAAA22}"/>
              </a:ext>
            </a:extLst>
          </p:cNvPr>
          <p:cNvSpPr txBox="1"/>
          <p:nvPr/>
        </p:nvSpPr>
        <p:spPr>
          <a:xfrm>
            <a:off x="388769" y="1009451"/>
            <a:ext cx="17636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venir Next LT Pro" panose="020B0504020202020204" pitchFamily="34" charset="0"/>
              </a:rPr>
              <a:t>4w/e 27</a:t>
            </a:r>
            <a:r>
              <a:rPr lang="en-GB" sz="1100" baseline="30000" dirty="0">
                <a:latin typeface="Avenir Next LT Pro" panose="020B0504020202020204" pitchFamily="34" charset="0"/>
              </a:rPr>
              <a:t>th</a:t>
            </a:r>
            <a:r>
              <a:rPr lang="en-GB" sz="1100" dirty="0">
                <a:latin typeface="Avenir Next LT Pro" panose="020B0504020202020204" pitchFamily="34" charset="0"/>
              </a:rPr>
              <a:t> February 2021</a:t>
            </a:r>
          </a:p>
        </p:txBody>
      </p:sp>
    </p:spTree>
    <p:extLst>
      <p:ext uri="{BB962C8B-B14F-4D97-AF65-F5344CB8AC3E}">
        <p14:creationId xmlns:p14="http://schemas.microsoft.com/office/powerpoint/2010/main" val="346150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149"/>
          <p:cNvSpPr txBox="1">
            <a:spLocks noGrp="1"/>
          </p:cNvSpPr>
          <p:nvPr>
            <p:ph type="ctrTitle"/>
          </p:nvPr>
        </p:nvSpPr>
        <p:spPr>
          <a:xfrm>
            <a:off x="1466672" y="1594079"/>
            <a:ext cx="5081100" cy="13893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2000" b="0" dirty="0"/>
              <a:t>It was another </a:t>
            </a:r>
            <a:r>
              <a:rPr lang="en-PH" sz="2000" dirty="0">
                <a:solidFill>
                  <a:schemeClr val="accent1"/>
                </a:solidFill>
              </a:rPr>
              <a:t>tough month for Convenience </a:t>
            </a:r>
            <a:r>
              <a:rPr lang="en-PH" sz="2000" b="0" dirty="0"/>
              <a:t>as shoppers prefer to shop in larger formats and/or online.</a:t>
            </a:r>
            <a:endParaRPr lang="en-PH" sz="1800" b="0" dirty="0"/>
          </a:p>
        </p:txBody>
      </p:sp>
    </p:spTree>
    <p:extLst>
      <p:ext uri="{BB962C8B-B14F-4D97-AF65-F5344CB8AC3E}">
        <p14:creationId xmlns:p14="http://schemas.microsoft.com/office/powerpoint/2010/main" val="1614430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9" name="Google Shape;1719;p127"/>
          <p:cNvCxnSpPr/>
          <p:nvPr/>
        </p:nvCxnSpPr>
        <p:spPr>
          <a:xfrm>
            <a:off x="354651" y="1966062"/>
            <a:ext cx="3826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0" name="Google Shape;1720;p127"/>
          <p:cNvSpPr txBox="1"/>
          <p:nvPr/>
        </p:nvSpPr>
        <p:spPr>
          <a:xfrm>
            <a:off x="354649" y="1236637"/>
            <a:ext cx="4635991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+£764m on </a:t>
            </a:r>
            <a:r>
              <a:rPr lang="en" sz="1800" b="1" u="sng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fmcg</a:t>
            </a:r>
            <a:br>
              <a:rPr lang="en" b="1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sz="16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+8.6% more than last year</a:t>
            </a:r>
            <a:endParaRPr sz="24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21" name="Google Shape;1721;p127"/>
          <p:cNvSpPr txBox="1"/>
          <p:nvPr/>
        </p:nvSpPr>
        <p:spPr>
          <a:xfrm>
            <a:off x="341720" y="2553354"/>
            <a:ext cx="2663971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3%</a:t>
            </a:r>
            <a:br>
              <a:rPr lang="en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of incremental sales was spent in </a:t>
            </a:r>
            <a:r>
              <a:rPr lang="en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convenience stores (&lt;3,000sqft)</a:t>
            </a:r>
            <a:endParaRPr sz="15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22" name="Google Shape;1722;p127"/>
          <p:cNvSpPr txBox="1"/>
          <p:nvPr/>
        </p:nvSpPr>
        <p:spPr>
          <a:xfrm>
            <a:off x="354650" y="3619681"/>
            <a:ext cx="38043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" sz="24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+97% </a:t>
            </a:r>
          </a:p>
          <a:p>
            <a:pPr lvl="0"/>
            <a:r>
              <a:rPr lang="en-GB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of incremental sales was spent in *</a:t>
            </a:r>
            <a:r>
              <a:rPr lang="en-GB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Supermarkets</a:t>
            </a:r>
            <a:endParaRPr lang="en-GB" sz="15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23" name="Google Shape;1723;p12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FMCG sales decelerated in the final week of February in Supermarkets but increased at Convenience stores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09D3BF-2A1A-43A6-BD16-079B433DC49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Scantrack (FMCG = Total Store Read excluding General Merchandise, Tobacco and Medicines</a:t>
            </a:r>
          </a:p>
        </p:txBody>
      </p:sp>
      <p:cxnSp>
        <p:nvCxnSpPr>
          <p:cNvPr id="1725" name="Google Shape;1725;p127"/>
          <p:cNvCxnSpPr/>
          <p:nvPr/>
        </p:nvCxnSpPr>
        <p:spPr>
          <a:xfrm>
            <a:off x="341720" y="2682635"/>
            <a:ext cx="675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0B21141-0BBE-4891-B6A6-4EC88994B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515156"/>
              </p:ext>
            </p:extLst>
          </p:nvPr>
        </p:nvGraphicFramePr>
        <p:xfrm>
          <a:off x="4493640" y="1745725"/>
          <a:ext cx="4425859" cy="254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87784" y="1728043"/>
            <a:ext cx="11705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Avenir Next LT Pro" panose="020B0604020202020204" charset="0"/>
              </a:rPr>
              <a:t>Value sales growth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1450" y="4013200"/>
            <a:ext cx="891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Avenir Next LT Pro" panose="020B0604020202020204" charset="0"/>
              </a:rPr>
              <a:t>Week ending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3870" y="4635431"/>
            <a:ext cx="3595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Avenir Next LT Pro" panose="020B0604020202020204" charset="0"/>
                <a:cs typeface="Calibri" panose="020F0502020204030204" pitchFamily="34" charset="0"/>
              </a:rPr>
              <a:t>*Supermarkets include Online Dark Stores, Depots and Picking stores</a:t>
            </a:r>
            <a:endParaRPr lang="en-GB" sz="800" dirty="0">
              <a:latin typeface="Avenir Next LT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8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68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" sz="19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Industry growths remain at their highest level since June</a:t>
            </a:r>
            <a:endParaRPr sz="1900" b="1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782" name="Google Shape;782;p68"/>
          <p:cNvCxnSpPr/>
          <p:nvPr/>
        </p:nvCxnSpPr>
        <p:spPr>
          <a:xfrm>
            <a:off x="354650" y="1694815"/>
            <a:ext cx="19647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3" name="Google Shape;783;p68"/>
          <p:cNvCxnSpPr/>
          <p:nvPr/>
        </p:nvCxnSpPr>
        <p:spPr>
          <a:xfrm>
            <a:off x="2512616" y="1694815"/>
            <a:ext cx="19647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4" name="Google Shape;784;p68"/>
          <p:cNvCxnSpPr/>
          <p:nvPr/>
        </p:nvCxnSpPr>
        <p:spPr>
          <a:xfrm>
            <a:off x="4661391" y="1694815"/>
            <a:ext cx="19647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68"/>
          <p:cNvCxnSpPr/>
          <p:nvPr/>
        </p:nvCxnSpPr>
        <p:spPr>
          <a:xfrm>
            <a:off x="6810166" y="1694815"/>
            <a:ext cx="19647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6" name="Google Shape;786;p68"/>
          <p:cNvSpPr txBox="1"/>
          <p:nvPr/>
        </p:nvSpPr>
        <p:spPr>
          <a:xfrm>
            <a:off x="338425" y="1768170"/>
            <a:ext cx="1964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Growths remained </a:t>
            </a:r>
            <a:r>
              <a:rPr lang="en-GB" sz="1200" b="1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unchanged </a:t>
            </a: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from January, helped by the closure of hospitality and the country still in lockdown.</a:t>
            </a: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lang="en-GB"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Valentine’s Day brought a welcome </a:t>
            </a:r>
            <a:r>
              <a:rPr lang="en-GB" sz="1200" b="1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boost</a:t>
            </a: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mid month.</a:t>
            </a: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b="1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Headwinds</a:t>
            </a: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however, are approaching and sales slowed in the final week of February.</a:t>
            </a: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87" name="Google Shape;787;p68"/>
          <p:cNvSpPr txBox="1"/>
          <p:nvPr/>
        </p:nvSpPr>
        <p:spPr>
          <a:xfrm flipH="1">
            <a:off x="338425" y="1301220"/>
            <a:ext cx="196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Most retailers benefited</a:t>
            </a:r>
            <a:endParaRPr sz="13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88" name="Google Shape;788;p68"/>
          <p:cNvSpPr txBox="1"/>
          <p:nvPr/>
        </p:nvSpPr>
        <p:spPr>
          <a:xfrm>
            <a:off x="2508025" y="1768170"/>
            <a:ext cx="1964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Retailers continue to </a:t>
            </a:r>
            <a:r>
              <a:rPr lang="en-GB" sz="1200" b="1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flex online capacity</a:t>
            </a: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making more slots available and reaching more shoppers.</a:t>
            </a: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lang="en-GB"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13359"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With greater flexibility, online is targeting</a:t>
            </a:r>
            <a:r>
              <a:rPr lang="en-GB" sz="1200" b="1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more missions </a:t>
            </a: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and ‘click &amp; collect’ is also helping to facilitate smaller basket spends.</a:t>
            </a: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89" name="Google Shape;789;p68"/>
          <p:cNvSpPr txBox="1"/>
          <p:nvPr/>
        </p:nvSpPr>
        <p:spPr>
          <a:xfrm flipH="1">
            <a:off x="2508025" y="1301220"/>
            <a:ext cx="196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New Records Online</a:t>
            </a:r>
            <a:endParaRPr sz="13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0" name="Google Shape;790;p68"/>
          <p:cNvSpPr txBox="1"/>
          <p:nvPr/>
        </p:nvSpPr>
        <p:spPr>
          <a:xfrm>
            <a:off x="4661400" y="1768170"/>
            <a:ext cx="1964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Lidl was once again the </a:t>
            </a:r>
            <a:r>
              <a:rPr lang="en-GB" sz="1200" b="1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fastest</a:t>
            </a: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growing retailer, with growth twice that of Aldi.</a:t>
            </a: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lang="en-GB"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The Lidl Plus App is proving popular and not with just Lidl shoppers.</a:t>
            </a: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15241" lvl="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200"/>
            </a:pP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1" name="Google Shape;791;p68"/>
          <p:cNvSpPr txBox="1"/>
          <p:nvPr/>
        </p:nvSpPr>
        <p:spPr>
          <a:xfrm flipH="1">
            <a:off x="4661400" y="1301220"/>
            <a:ext cx="2148766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Lidl Plus App catalyst</a:t>
            </a:r>
            <a:endParaRPr sz="13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2" name="Google Shape;792;p68"/>
          <p:cNvSpPr txBox="1"/>
          <p:nvPr/>
        </p:nvSpPr>
        <p:spPr>
          <a:xfrm>
            <a:off x="6810175" y="1768170"/>
            <a:ext cx="1964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Retailers continue to announce new price locks and price matches.</a:t>
            </a: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lang="en-GB"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Food inflation* held in February despite new administration costs due to Brexit, indicating how competitive retailing has become.</a:t>
            </a: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lang="en-GB"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chemeClr val="accent3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Spend on offer rose slightly on last month but is well below this time last year.</a:t>
            </a: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sz="1200" dirty="0">
              <a:solidFill>
                <a:schemeClr val="accent3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3" name="Google Shape;793;p68"/>
          <p:cNvSpPr txBox="1"/>
          <p:nvPr/>
        </p:nvSpPr>
        <p:spPr>
          <a:xfrm flipH="1">
            <a:off x="6810175" y="1301220"/>
            <a:ext cx="196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Competition is intense</a:t>
            </a:r>
            <a:endParaRPr sz="13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NielsenIQ</a:t>
            </a:r>
            <a:r>
              <a:rPr lang="en-GB" dirty="0"/>
              <a:t> </a:t>
            </a:r>
            <a:r>
              <a:rPr lang="en-GB" dirty="0" err="1"/>
              <a:t>Scantrack</a:t>
            </a:r>
            <a:r>
              <a:rPr lang="en-GB" dirty="0"/>
              <a:t>, </a:t>
            </a:r>
            <a:r>
              <a:rPr lang="en-GB" dirty="0" err="1"/>
              <a:t>NielsenIQ</a:t>
            </a:r>
            <a:r>
              <a:rPr lang="en-GB" dirty="0"/>
              <a:t> </a:t>
            </a:r>
            <a:r>
              <a:rPr lang="en-GB" dirty="0" err="1"/>
              <a:t>Homescan</a:t>
            </a:r>
            <a:r>
              <a:rPr lang="en-GB" dirty="0"/>
              <a:t> 4w/e 27</a:t>
            </a:r>
            <a:r>
              <a:rPr lang="en-GB" baseline="30000" dirty="0"/>
              <a:t>th</a:t>
            </a:r>
            <a:r>
              <a:rPr lang="en-GB" dirty="0"/>
              <a:t> February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15D18-5988-4F12-92FC-41CB2510B7A9}"/>
              </a:ext>
            </a:extLst>
          </p:cNvPr>
          <p:cNvSpPr txBox="1"/>
          <p:nvPr/>
        </p:nvSpPr>
        <p:spPr>
          <a:xfrm>
            <a:off x="7419766" y="4826301"/>
            <a:ext cx="1087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Avenir Next LT Pro" panose="020B0504020202020204" pitchFamily="34" charset="0"/>
              </a:rPr>
              <a:t>*BRC-Nielsen SPI</a:t>
            </a:r>
          </a:p>
        </p:txBody>
      </p:sp>
    </p:spTree>
    <p:extLst>
      <p:ext uri="{BB962C8B-B14F-4D97-AF65-F5344CB8AC3E}">
        <p14:creationId xmlns:p14="http://schemas.microsoft.com/office/powerpoint/2010/main" val="623577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4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Convie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3" name="Google Shape;723;p64"/>
          <p:cNvSpPr txBox="1"/>
          <p:nvPr/>
        </p:nvSpPr>
        <p:spPr>
          <a:xfrm>
            <a:off x="356650" y="2283425"/>
            <a:ext cx="41052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213359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Facial Tissue -33%</a:t>
            </a:r>
          </a:p>
          <a:p>
            <a:pPr marL="228600" lvl="0" indent="-213359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Sweet Spreads -23%</a:t>
            </a:r>
          </a:p>
          <a:p>
            <a:pPr marL="228600" lvl="0" indent="-213359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Canned Meat -20%</a:t>
            </a:r>
          </a:p>
          <a:p>
            <a:pPr marL="228600" lvl="0" indent="-213359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Ambient Soup -18%</a:t>
            </a:r>
          </a:p>
          <a:p>
            <a:pPr marL="228600" lvl="0" indent="-213359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Dry Pasta -17%</a:t>
            </a: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■"/>
            </a:pPr>
            <a:endParaRPr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724" name="Google Shape;724;p64"/>
          <p:cNvCxnSpPr/>
          <p:nvPr/>
        </p:nvCxnSpPr>
        <p:spPr>
          <a:xfrm>
            <a:off x="338424" y="2210070"/>
            <a:ext cx="4123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5" name="Google Shape;725;p64"/>
          <p:cNvSpPr txBox="1"/>
          <p:nvPr/>
        </p:nvSpPr>
        <p:spPr>
          <a:xfrm>
            <a:off x="4684075" y="2283425"/>
            <a:ext cx="41052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213359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Ale +49%</a:t>
            </a:r>
          </a:p>
          <a:p>
            <a:pPr marL="228600" lvl="0" indent="-213359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Stout 68%</a:t>
            </a:r>
          </a:p>
          <a:p>
            <a:pPr marL="228600" lvl="0" indent="-213359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Champagne +59%</a:t>
            </a:r>
          </a:p>
          <a:p>
            <a:pPr marL="228600" lvl="0" indent="-213359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Ice-cream +35%</a:t>
            </a:r>
          </a:p>
          <a:p>
            <a:pPr marL="228600" lvl="0" indent="-213359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Pre-mixed alcoholic drinks +42%</a:t>
            </a:r>
            <a:endParaRPr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726" name="Google Shape;726;p64"/>
          <p:cNvCxnSpPr/>
          <p:nvPr/>
        </p:nvCxnSpPr>
        <p:spPr>
          <a:xfrm>
            <a:off x="4665849" y="2210070"/>
            <a:ext cx="4123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7" name="Google Shape;727;p64"/>
          <p:cNvSpPr txBox="1"/>
          <p:nvPr/>
        </p:nvSpPr>
        <p:spPr>
          <a:xfrm flipH="1">
            <a:off x="360925" y="1816475"/>
            <a:ext cx="41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Supermarkets</a:t>
            </a:r>
            <a:endParaRPr sz="1300" b="1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8" name="Google Shape;728;p64"/>
          <p:cNvSpPr txBox="1"/>
          <p:nvPr/>
        </p:nvSpPr>
        <p:spPr>
          <a:xfrm flipH="1">
            <a:off x="4675000" y="1816475"/>
            <a:ext cx="41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Convenience</a:t>
            </a:r>
            <a:endParaRPr sz="1300" b="1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08975-BC3C-4A6F-A596-8C376043F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</a:t>
            </a:r>
            <a:r>
              <a:rPr lang="en-PH" dirty="0" err="1"/>
              <a:t>Scantrack</a:t>
            </a:r>
            <a:r>
              <a:rPr lang="en-PH" dirty="0"/>
              <a:t> Consumer View.  Convenience &lt;3,000sqft; Supermarket &gt;3,000sqft</a:t>
            </a:r>
          </a:p>
        </p:txBody>
      </p:sp>
      <p:sp>
        <p:nvSpPr>
          <p:cNvPr id="730" name="Google Shape;730;p64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724036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1800" dirty="0">
                <a:solidFill>
                  <a:schemeClr val="accent1"/>
                </a:solidFill>
              </a:rPr>
              <a:t>BWS</a:t>
            </a:r>
            <a:r>
              <a:rPr lang="en-PH" sz="1800" dirty="0">
                <a:solidFill>
                  <a:schemeClr val="tx2"/>
                </a:solidFill>
              </a:rPr>
              <a:t> and </a:t>
            </a:r>
            <a:r>
              <a:rPr lang="en-PH" sz="1800" dirty="0">
                <a:solidFill>
                  <a:schemeClr val="accent1"/>
                </a:solidFill>
              </a:rPr>
              <a:t>Ice-cream </a:t>
            </a:r>
            <a:r>
              <a:rPr lang="en-PH" sz="1800" dirty="0"/>
              <a:t>helped to boost </a:t>
            </a:r>
            <a:r>
              <a:rPr lang="en-PH" sz="1800" dirty="0" err="1"/>
              <a:t>fmcg</a:t>
            </a:r>
            <a:r>
              <a:rPr lang="en-PH" sz="1800" dirty="0"/>
              <a:t> growth at </a:t>
            </a:r>
            <a:r>
              <a:rPr lang="en-PH" sz="1800" dirty="0">
                <a:solidFill>
                  <a:schemeClr val="accent1"/>
                </a:solidFill>
              </a:rPr>
              <a:t>Convenience</a:t>
            </a:r>
            <a:r>
              <a:rPr lang="en-PH" sz="1800" dirty="0"/>
              <a:t> stores, whilst Supermarkets are seeing the drag from essential items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5892B-11CE-4A14-A79D-A54507A4FF83}"/>
              </a:ext>
            </a:extLst>
          </p:cNvPr>
          <p:cNvSpPr txBox="1"/>
          <p:nvPr/>
        </p:nvSpPr>
        <p:spPr>
          <a:xfrm>
            <a:off x="283028" y="1359488"/>
            <a:ext cx="3425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Avenir Next LT Pro" panose="020B0504020202020204" pitchFamily="34" charset="0"/>
              </a:rPr>
              <a:t>Latest week’s growth, w/e 27</a:t>
            </a:r>
            <a:r>
              <a:rPr lang="en-GB" baseline="30000" dirty="0">
                <a:solidFill>
                  <a:schemeClr val="tx2"/>
                </a:solidFill>
                <a:latin typeface="Avenir Next LT Pro" panose="020B0504020202020204" pitchFamily="34" charset="0"/>
              </a:rPr>
              <a:t>th</a:t>
            </a:r>
            <a:r>
              <a:rPr lang="en-GB" dirty="0">
                <a:solidFill>
                  <a:schemeClr val="tx2"/>
                </a:solidFill>
                <a:latin typeface="Avenir Next LT Pro" panose="020B0504020202020204" pitchFamily="34" charset="0"/>
              </a:rPr>
              <a:t> February</a:t>
            </a:r>
          </a:p>
        </p:txBody>
      </p:sp>
    </p:spTree>
    <p:extLst>
      <p:ext uri="{BB962C8B-B14F-4D97-AF65-F5344CB8AC3E}">
        <p14:creationId xmlns:p14="http://schemas.microsoft.com/office/powerpoint/2010/main" val="4225841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13" y="3371726"/>
            <a:ext cx="3228307" cy="1174200"/>
          </a:xfrm>
        </p:spPr>
        <p:txBody>
          <a:bodyPr/>
          <a:lstStyle/>
          <a:p>
            <a:r>
              <a:rPr lang="en-GB" sz="2800" dirty="0"/>
              <a:t>Retailer News</a:t>
            </a:r>
          </a:p>
        </p:txBody>
      </p:sp>
    </p:spTree>
    <p:extLst>
      <p:ext uri="{BB962C8B-B14F-4D97-AF65-F5344CB8AC3E}">
        <p14:creationId xmlns:p14="http://schemas.microsoft.com/office/powerpoint/2010/main" val="3406894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74" y="1037247"/>
            <a:ext cx="6892636" cy="3558886"/>
          </a:xfrm>
          <a:prstGeom prst="rect">
            <a:avLst/>
          </a:prstGeom>
        </p:spPr>
      </p:pic>
      <p:sp>
        <p:nvSpPr>
          <p:cNvPr id="24582" name="Text Placeholder 9"/>
          <p:cNvSpPr>
            <a:spLocks noGrp="1"/>
          </p:cNvSpPr>
          <p:nvPr>
            <p:ph type="body" idx="4294967295"/>
          </p:nvPr>
        </p:nvSpPr>
        <p:spPr>
          <a:xfrm>
            <a:off x="-108520" y="4692241"/>
            <a:ext cx="3884613" cy="523875"/>
          </a:xfrm>
        </p:spPr>
        <p:txBody>
          <a:bodyPr/>
          <a:lstStyle/>
          <a:p>
            <a:pPr>
              <a:spcBef>
                <a:spcPts val="63"/>
              </a:spcBef>
            </a:pPr>
            <a:r>
              <a:rPr lang="en-GB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Source:  </a:t>
            </a:r>
            <a:r>
              <a:rPr lang="en-GB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NielsenIQ</a:t>
            </a:r>
            <a:r>
              <a:rPr lang="en-GB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Homescan Total Till 4 weeks ending 27th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Feb 2021</a:t>
            </a:r>
            <a:endParaRPr lang="en-GB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217692" y="267021"/>
            <a:ext cx="8434800" cy="3924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9pPr>
          </a:lstStyle>
          <a:p>
            <a:r>
              <a:rPr lang="en-PH" sz="1900" b="1" cap="none" dirty="0">
                <a:solidFill>
                  <a:schemeClr val="tx1"/>
                </a:solidFill>
                <a:latin typeface="Avenir Next LT Pro" panose="020B0504020202020204" pitchFamily="34" charset="0"/>
              </a:rPr>
              <a:t>Lidl is again the fastest growing retailer, helped by the Lidl Plus App</a:t>
            </a:r>
            <a:endParaRPr lang="en-GB" sz="1900" b="1" cap="none" dirty="0">
              <a:solidFill>
                <a:schemeClr val="tx1"/>
              </a:solidFill>
              <a:latin typeface="Avenir Next LT Pro" panose="020B05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26051B-8385-40A1-8BE6-8FA57732867D}"/>
              </a:ext>
            </a:extLst>
          </p:cNvPr>
          <p:cNvSpPr txBox="1"/>
          <p:nvPr/>
        </p:nvSpPr>
        <p:spPr>
          <a:xfrm>
            <a:off x="6277428" y="4800289"/>
            <a:ext cx="2278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venir Next LT Pro" panose="020B0504020202020204" pitchFamily="34" charset="0"/>
              </a:rPr>
              <a:t>Ocado FMCG growth +37.6%</a:t>
            </a:r>
          </a:p>
        </p:txBody>
      </p:sp>
    </p:spTree>
    <p:extLst>
      <p:ext uri="{BB962C8B-B14F-4D97-AF65-F5344CB8AC3E}">
        <p14:creationId xmlns:p14="http://schemas.microsoft.com/office/powerpoint/2010/main" val="100153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7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Two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6" name="Google Shape;576;p57"/>
          <p:cNvGrpSpPr/>
          <p:nvPr/>
        </p:nvGrpSpPr>
        <p:grpSpPr>
          <a:xfrm>
            <a:off x="354646" y="1241803"/>
            <a:ext cx="4075597" cy="3365506"/>
            <a:chOff x="4405546" y="1187375"/>
            <a:chExt cx="4075597" cy="3365506"/>
          </a:xfrm>
        </p:grpSpPr>
        <p:grpSp>
          <p:nvGrpSpPr>
            <p:cNvPr id="577" name="Google Shape;577;p57"/>
            <p:cNvGrpSpPr/>
            <p:nvPr/>
          </p:nvGrpSpPr>
          <p:grpSpPr>
            <a:xfrm>
              <a:off x="4405546" y="1187375"/>
              <a:ext cx="4075597" cy="769548"/>
              <a:chOff x="4405396" y="1679875"/>
              <a:chExt cx="4075597" cy="769548"/>
            </a:xfrm>
          </p:grpSpPr>
          <p:sp>
            <p:nvSpPr>
              <p:cNvPr id="578" name="Google Shape;578;p57"/>
              <p:cNvSpPr txBox="1"/>
              <p:nvPr/>
            </p:nvSpPr>
            <p:spPr>
              <a:xfrm>
                <a:off x="4798193" y="1919323"/>
                <a:ext cx="36828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Lidl (+23%)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with the Lidl Plus App helping to grow basket spend as well as encouraging more visits.  A recent </a:t>
                </a:r>
                <a:r>
                  <a:rPr lang="en-GB" sz="1100" dirty="0" err="1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Homescan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Survey (Feb 2020) shows that over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half of Lidl shoppers are now using the App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sz="1100" dirty="0">
                  <a:solidFill>
                    <a:schemeClr val="bg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79" name="Google Shape;579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1</a:t>
                </a:r>
                <a:endParaRPr sz="12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80" name="Google Shape;580;p57"/>
            <p:cNvGrpSpPr/>
            <p:nvPr/>
          </p:nvGrpSpPr>
          <p:grpSpPr>
            <a:xfrm>
              <a:off x="4405546" y="2068167"/>
              <a:ext cx="4075597" cy="640749"/>
              <a:chOff x="4405396" y="1679875"/>
              <a:chExt cx="4075597" cy="640749"/>
            </a:xfrm>
          </p:grpSpPr>
          <p:sp>
            <p:nvSpPr>
              <p:cNvPr id="581" name="Google Shape;581;p57"/>
              <p:cNvSpPr txBox="1"/>
              <p:nvPr/>
            </p:nvSpPr>
            <p:spPr>
              <a:xfrm>
                <a:off x="4798193" y="1790524"/>
                <a:ext cx="36828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Shoppers are also visiting 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Aldi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more often but sales growth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(+10%)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GB" sz="1100" b="1" dirty="0">
                    <a:solidFill>
                      <a:schemeClr val="accent1"/>
                    </a:solidFill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half of Lidl’s</a:t>
                </a:r>
                <a:r>
                  <a:rPr lang="en-GB" sz="1100" dirty="0">
                    <a:solidFill>
                      <a:schemeClr val="bg1"/>
                    </a:solidFill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suggesting the digital strategy is a competitive advantage to Lidl.</a:t>
                </a:r>
                <a:endParaRPr lang="en-GB" sz="1100" dirty="0">
                  <a:solidFill>
                    <a:schemeClr val="bg1"/>
                  </a:solidFill>
                  <a:effectLst/>
                  <a:latin typeface="Avenir Next LT Pro" panose="020B05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82" name="Google Shape;582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2</a:t>
                </a:r>
                <a:endParaRPr sz="12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83" name="Google Shape;583;p57"/>
            <p:cNvGrpSpPr/>
            <p:nvPr/>
          </p:nvGrpSpPr>
          <p:grpSpPr>
            <a:xfrm>
              <a:off x="4405546" y="2948958"/>
              <a:ext cx="4075597" cy="636455"/>
              <a:chOff x="4405396" y="1679875"/>
              <a:chExt cx="4075597" cy="636455"/>
            </a:xfrm>
          </p:grpSpPr>
          <p:sp>
            <p:nvSpPr>
              <p:cNvPr id="584" name="Google Shape;584;p57"/>
              <p:cNvSpPr txBox="1"/>
              <p:nvPr/>
            </p:nvSpPr>
            <p:spPr>
              <a:xfrm>
                <a:off x="4798193" y="1786230"/>
                <a:ext cx="36828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Sales at 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Iceland (+19%)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helped by 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retail park locations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shoppers buying more frozen food (sales +19% at the Grocery Multiples).</a:t>
                </a:r>
                <a:endParaRPr sz="1100" dirty="0">
                  <a:solidFill>
                    <a:schemeClr val="bg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85" name="Google Shape;585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3</a:t>
                </a:r>
                <a:endParaRPr sz="12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86" name="Google Shape;586;p57"/>
            <p:cNvGrpSpPr/>
            <p:nvPr/>
          </p:nvGrpSpPr>
          <p:grpSpPr>
            <a:xfrm>
              <a:off x="4405546" y="3829750"/>
              <a:ext cx="4075597" cy="723131"/>
              <a:chOff x="4405396" y="1679875"/>
              <a:chExt cx="4075597" cy="723131"/>
            </a:xfrm>
          </p:grpSpPr>
          <p:sp>
            <p:nvSpPr>
              <p:cNvPr id="587" name="Google Shape;587;p57"/>
              <p:cNvSpPr txBox="1"/>
              <p:nvPr/>
            </p:nvSpPr>
            <p:spPr>
              <a:xfrm>
                <a:off x="4798193" y="1872906"/>
                <a:ext cx="36828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en-GB" sz="1100" b="1" dirty="0" err="1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Morrisons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(+11.2%)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still has the best growth within the top4 and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continues to gain market share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(9.6% over 12 weeks).</a:t>
                </a:r>
                <a:endParaRPr lang="en-GB" sz="1100" dirty="0">
                  <a:solidFill>
                    <a:schemeClr val="bg1"/>
                  </a:solidFill>
                  <a:effectLst/>
                  <a:latin typeface="Avenir Next LT Pro" panose="020B0504020202020204" pitchFamily="34" charset="0"/>
                  <a:ea typeface="Times New Roman" panose="02020603050405020304" pitchFamily="18" charset="0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schemeClr val="bg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88" name="Google Shape;588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4</a:t>
                </a:r>
                <a:endParaRPr sz="12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589" name="Google Shape;589;p57"/>
          <p:cNvGrpSpPr/>
          <p:nvPr/>
        </p:nvGrpSpPr>
        <p:grpSpPr>
          <a:xfrm>
            <a:off x="4670645" y="1241803"/>
            <a:ext cx="4042505" cy="3322556"/>
            <a:chOff x="4405546" y="1187375"/>
            <a:chExt cx="4042505" cy="3322556"/>
          </a:xfrm>
        </p:grpSpPr>
        <p:grpSp>
          <p:nvGrpSpPr>
            <p:cNvPr id="590" name="Google Shape;590;p57"/>
            <p:cNvGrpSpPr/>
            <p:nvPr/>
          </p:nvGrpSpPr>
          <p:grpSpPr>
            <a:xfrm>
              <a:off x="4405546" y="1187375"/>
              <a:ext cx="4042505" cy="676142"/>
              <a:chOff x="4405396" y="1679875"/>
              <a:chExt cx="4042505" cy="676142"/>
            </a:xfrm>
          </p:grpSpPr>
          <p:sp>
            <p:nvSpPr>
              <p:cNvPr id="591" name="Google Shape;591;p57"/>
              <p:cNvSpPr txBox="1"/>
              <p:nvPr/>
            </p:nvSpPr>
            <p:spPr>
              <a:xfrm>
                <a:off x="4801701" y="1825917"/>
                <a:ext cx="36462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Following the launch of Aldi Price match,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Sainsbury (+10.4%)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remains ahead of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Tesco (+10%)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ASDA (+8.6%)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falling behind.</a:t>
                </a:r>
                <a:endParaRPr lang="en-GB" sz="1100" dirty="0">
                  <a:solidFill>
                    <a:schemeClr val="bg1"/>
                  </a:solidFill>
                  <a:effectLst/>
                  <a:latin typeface="Avenir Next LT Pro" panose="020B05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92" name="Google Shape;592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5</a:t>
                </a:r>
                <a:endParaRPr sz="12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93" name="Google Shape;593;p57"/>
            <p:cNvGrpSpPr/>
            <p:nvPr/>
          </p:nvGrpSpPr>
          <p:grpSpPr>
            <a:xfrm>
              <a:off x="4405546" y="2068167"/>
              <a:ext cx="4042505" cy="630405"/>
              <a:chOff x="4405396" y="1679875"/>
              <a:chExt cx="4042505" cy="630405"/>
            </a:xfrm>
          </p:grpSpPr>
          <p:sp>
            <p:nvSpPr>
              <p:cNvPr id="594" name="Google Shape;594;p57"/>
              <p:cNvSpPr txBox="1"/>
              <p:nvPr/>
            </p:nvSpPr>
            <p:spPr>
              <a:xfrm>
                <a:off x="4801701" y="1780180"/>
                <a:ext cx="36462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Co-operatives (+3.5%)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had the 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lowest growths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over 9 months with sales in line with the wider Convenience channel (</a:t>
                </a:r>
                <a:r>
                  <a:rPr lang="en-GB" sz="1100" dirty="0">
                    <a:solidFill>
                      <a:schemeClr val="bg1"/>
                    </a:solidFill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stores &lt;3,000sqft)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growths were also just +3.5% (</a:t>
                </a:r>
                <a:r>
                  <a:rPr lang="en-GB" sz="1100" dirty="0" err="1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Scantrack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Consumer View). </a:t>
                </a:r>
                <a:endParaRPr sz="1100" dirty="0">
                  <a:solidFill>
                    <a:schemeClr val="bg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5" name="Google Shape;595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6</a:t>
                </a:r>
                <a:endParaRPr sz="12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96" name="Google Shape;596;p57"/>
            <p:cNvGrpSpPr/>
            <p:nvPr/>
          </p:nvGrpSpPr>
          <p:grpSpPr>
            <a:xfrm>
              <a:off x="4405546" y="2948958"/>
              <a:ext cx="4042505" cy="680181"/>
              <a:chOff x="4405396" y="1679875"/>
              <a:chExt cx="4042505" cy="680181"/>
            </a:xfrm>
          </p:grpSpPr>
          <p:sp>
            <p:nvSpPr>
              <p:cNvPr id="597" name="Google Shape;597;p57"/>
              <p:cNvSpPr txBox="1"/>
              <p:nvPr/>
            </p:nvSpPr>
            <p:spPr>
              <a:xfrm>
                <a:off x="4801701" y="1829956"/>
                <a:ext cx="36462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lvl="0">
                  <a:buSzPts val="1100"/>
                </a:pP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M&amp;S (-2.5%) where the loss of travel outlets and restricted travel to food halls is limiting penetration and shopper spend. 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Waitrose (+10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%) is holding market share with a significant increase in average basket spend (+32%), helped by 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Waitrose.com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sz="1100" dirty="0">
                  <a:solidFill>
                    <a:schemeClr val="bg1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8" name="Google Shape;598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7</a:t>
                </a:r>
                <a:endParaRPr sz="12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99" name="Google Shape;599;p57"/>
            <p:cNvGrpSpPr/>
            <p:nvPr/>
          </p:nvGrpSpPr>
          <p:grpSpPr>
            <a:xfrm>
              <a:off x="4405546" y="3829750"/>
              <a:ext cx="4042505" cy="680181"/>
              <a:chOff x="4405396" y="1679875"/>
              <a:chExt cx="4042505" cy="680181"/>
            </a:xfrm>
          </p:grpSpPr>
          <p:sp>
            <p:nvSpPr>
              <p:cNvPr id="600" name="Google Shape;600;p57"/>
              <p:cNvSpPr txBox="1"/>
              <p:nvPr/>
            </p:nvSpPr>
            <p:spPr>
              <a:xfrm>
                <a:off x="4801701" y="1829956"/>
                <a:ext cx="36462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lvl="0">
                  <a:buSzPts val="1100"/>
                </a:pPr>
                <a:r>
                  <a:rPr lang="en-GB" sz="1100" dirty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Similar to last month retailers with a credible online offering and/or digital strategy and who are not predominantly on the high street benefited.</a:t>
                </a:r>
              </a:p>
            </p:txBody>
          </p:sp>
          <p:sp>
            <p:nvSpPr>
              <p:cNvPr id="601" name="Google Shape;601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solidFill>
                      <a:srgbClr val="FFFFFF"/>
                    </a:solidFill>
                    <a:latin typeface="Avenir Next LT Pro" panose="020B0504020202020204" pitchFamily="34" charset="0"/>
                    <a:ea typeface="Montserrat"/>
                    <a:cs typeface="Montserrat"/>
                    <a:sym typeface="Montserrat"/>
                  </a:rPr>
                  <a:t>8</a:t>
                </a:r>
                <a:endParaRPr sz="1200" b="1" i="0" u="none" strike="noStrike" cap="none" dirty="0">
                  <a:solidFill>
                    <a:srgbClr val="FFFFFF"/>
                  </a:solidFill>
                  <a:latin typeface="Avenir Next LT Pro" panose="020B0504020202020204" pitchFamily="34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55941BB-AF8A-4FCF-A8A7-509773052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Total Till, </a:t>
            </a:r>
            <a:r>
              <a:rPr lang="en-PH" dirty="0" err="1"/>
              <a:t>NielsenIQ</a:t>
            </a:r>
            <a:r>
              <a:rPr lang="en-PH" dirty="0"/>
              <a:t> </a:t>
            </a:r>
            <a:r>
              <a:rPr lang="en-PH" dirty="0" err="1"/>
              <a:t>Scantrack</a:t>
            </a:r>
            <a:r>
              <a:rPr lang="en-PH" dirty="0"/>
              <a:t> TSR, Nielsen </a:t>
            </a:r>
            <a:r>
              <a:rPr lang="en-PH" dirty="0" err="1"/>
              <a:t>Homescan</a:t>
            </a:r>
            <a:r>
              <a:rPr lang="en-PH" dirty="0"/>
              <a:t> FMCG</a:t>
            </a:r>
          </a:p>
        </p:txBody>
      </p:sp>
      <p:sp>
        <p:nvSpPr>
          <p:cNvPr id="603" name="Google Shape;603;p5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Lidl was the fastest growing retailer</a:t>
            </a:r>
          </a:p>
        </p:txBody>
      </p:sp>
    </p:spTree>
    <p:extLst>
      <p:ext uri="{BB962C8B-B14F-4D97-AF65-F5344CB8AC3E}">
        <p14:creationId xmlns:p14="http://schemas.microsoft.com/office/powerpoint/2010/main" val="2466597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26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Shoppers engage with loyalty schemes offering tangible rewards </a:t>
            </a:r>
          </a:p>
        </p:txBody>
      </p:sp>
      <p:sp>
        <p:nvSpPr>
          <p:cNvPr id="1707" name="Google Shape;1707;p126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8434800" cy="3843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Lidl’s loyalty scheme is new and appealing to value minded shoppers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266933-2CC2-4B3F-A764-8E1D4A21799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</a:t>
            </a:r>
            <a:r>
              <a:rPr lang="en-PH" dirty="0" err="1"/>
              <a:t>Homescan</a:t>
            </a:r>
            <a:r>
              <a:rPr lang="en-PH" dirty="0"/>
              <a:t> State of the Nation Survey February 2021</a:t>
            </a:r>
          </a:p>
        </p:txBody>
      </p:sp>
      <p:cxnSp>
        <p:nvCxnSpPr>
          <p:cNvPr id="1705" name="Google Shape;1705;p126"/>
          <p:cNvCxnSpPr/>
          <p:nvPr/>
        </p:nvCxnSpPr>
        <p:spPr>
          <a:xfrm>
            <a:off x="354650" y="1745725"/>
            <a:ext cx="3241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6" name="Google Shape;1706;p126"/>
          <p:cNvSpPr txBox="1"/>
          <p:nvPr/>
        </p:nvSpPr>
        <p:spPr>
          <a:xfrm>
            <a:off x="354650" y="1225620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27%</a:t>
            </a:r>
            <a:br>
              <a:rPr lang="en" b="1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of GB shoppers claim to actively use the Lidl Plus App</a:t>
            </a:r>
            <a:endParaRPr sz="1000" dirty="0">
              <a:solidFill>
                <a:srgbClr val="000000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708" name="Google Shape;1708;p126"/>
          <p:cNvGrpSpPr/>
          <p:nvPr/>
        </p:nvGrpSpPr>
        <p:grpSpPr>
          <a:xfrm>
            <a:off x="204577" y="2134849"/>
            <a:ext cx="674029" cy="307800"/>
            <a:chOff x="3272277" y="2468249"/>
            <a:chExt cx="674029" cy="307800"/>
          </a:xfrm>
        </p:grpSpPr>
        <p:sp>
          <p:nvSpPr>
            <p:cNvPr id="1709" name="Google Shape;1709;p126"/>
            <p:cNvSpPr/>
            <p:nvPr/>
          </p:nvSpPr>
          <p:spPr>
            <a:xfrm rot="-8100000">
              <a:off x="3317354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26"/>
            <p:cNvSpPr/>
            <p:nvPr/>
          </p:nvSpPr>
          <p:spPr>
            <a:xfrm rot="-8100000">
              <a:off x="3500468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26"/>
            <p:cNvSpPr/>
            <p:nvPr/>
          </p:nvSpPr>
          <p:spPr>
            <a:xfrm rot="-8100000">
              <a:off x="3683583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126"/>
          <p:cNvSpPr txBox="1"/>
          <p:nvPr/>
        </p:nvSpPr>
        <p:spPr>
          <a:xfrm>
            <a:off x="1061550" y="2205413"/>
            <a:ext cx="2534900" cy="195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</a:t>
            </a:r>
            <a:r>
              <a:rPr lang="en" sz="10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his rises to: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54%</a:t>
            </a:r>
            <a:r>
              <a:rPr lang="en" sz="12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" sz="10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of Lidl Shoppers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31%</a:t>
            </a: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" sz="10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of Aldi shoppers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30%</a:t>
            </a: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" sz="10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of ASDA’s shoppers</a:t>
            </a: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b="1" dirty="0">
              <a:solidFill>
                <a:schemeClr val="dk1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B5A74D3-8CC7-4CCC-A907-80ACBD773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474700"/>
              </p:ext>
            </p:extLst>
          </p:nvPr>
        </p:nvGraphicFramePr>
        <p:xfrm>
          <a:off x="4145622" y="1739739"/>
          <a:ext cx="4777672" cy="253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4E63FBC-7037-43D6-AFAF-F993A5CE3E3E}"/>
              </a:ext>
            </a:extLst>
          </p:cNvPr>
          <p:cNvSpPr txBox="1"/>
          <p:nvPr/>
        </p:nvSpPr>
        <p:spPr>
          <a:xfrm>
            <a:off x="4221117" y="4697466"/>
            <a:ext cx="29530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Avenir Next LT Pro" panose="020B0504020202020204" pitchFamily="34" charset="0"/>
              </a:rPr>
              <a:t>* Including restaurants, theme parks, travel, magazine subscriptions</a:t>
            </a:r>
          </a:p>
        </p:txBody>
      </p:sp>
    </p:spTree>
    <p:extLst>
      <p:ext uri="{BB962C8B-B14F-4D97-AF65-F5344CB8AC3E}">
        <p14:creationId xmlns:p14="http://schemas.microsoft.com/office/powerpoint/2010/main" val="239935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8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>
              <a:tabLst>
                <a:tab pos="8339138" algn="l"/>
              </a:tabLst>
            </a:pPr>
            <a:r>
              <a:rPr lang="en-PH" dirty="0"/>
              <a:t>Trade was slower at ASDA, Co-op and M&amp;S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97455" y="4847422"/>
            <a:ext cx="8216295" cy="194390"/>
          </a:xfrm>
        </p:spPr>
        <p:txBody>
          <a:bodyPr/>
          <a:lstStyle/>
          <a:p>
            <a:pPr marL="114300">
              <a:spcBef>
                <a:spcPts val="63"/>
              </a:spcBef>
            </a:pPr>
            <a:r>
              <a:rPr lang="en-GB" altLang="en-US" dirty="0">
                <a:latin typeface="Avenir Next LT Pro" panose="020B0604020202020204" charset="0"/>
              </a:rPr>
              <a:t>Source:  </a:t>
            </a:r>
            <a:r>
              <a:rPr lang="en-GB" altLang="en-US" dirty="0" err="1">
                <a:latin typeface="Avenir Next LT Pro" panose="020B0604020202020204" charset="0"/>
              </a:rPr>
              <a:t>NielsenIQ</a:t>
            </a:r>
            <a:r>
              <a:rPr lang="en-GB" altLang="en-US" dirty="0">
                <a:latin typeface="Avenir Next LT Pro" panose="020B0604020202020204" charset="0"/>
              </a:rPr>
              <a:t> Homescan FMCG 4 weeks ending 27th Feb 2021 vs year ago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CBD1D-BEE1-4015-AAFB-EC58583A9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50" y="1018332"/>
            <a:ext cx="7978140" cy="35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8"/>
          <p:cNvGraphicFramePr>
            <a:graphicFrameLocks noGrp="1"/>
          </p:cNvGraphicFramePr>
          <p:nvPr>
            <p:ph type="chart" sz="quarter" idx="4294967295"/>
          </p:nvPr>
        </p:nvGraphicFramePr>
        <p:xfrm>
          <a:off x="293563" y="1707654"/>
          <a:ext cx="8640762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 Placeholder 6"/>
          <p:cNvSpPr>
            <a:spLocks noGrp="1"/>
          </p:cNvSpPr>
          <p:nvPr>
            <p:ph type="body" idx="4294967295"/>
          </p:nvPr>
        </p:nvSpPr>
        <p:spPr>
          <a:xfrm>
            <a:off x="197858" y="4710504"/>
            <a:ext cx="4572000" cy="522287"/>
          </a:xfrm>
        </p:spPr>
        <p:txBody>
          <a:bodyPr/>
          <a:lstStyle/>
          <a:p>
            <a:pPr marL="114300" indent="0" eaLnBrk="1" hangingPunct="1">
              <a:spcBef>
                <a:spcPct val="0"/>
              </a:spcBef>
              <a:buNone/>
            </a:pPr>
            <a:r>
              <a:rPr lang="en-GB" altLang="en-US" sz="600" dirty="0">
                <a:latin typeface="Avenir Next LT Pro" panose="020B0604020202020204" charset="0"/>
                <a:ea typeface="ＭＳ Ｐゴシック" pitchFamily="34" charset="-128"/>
              </a:rPr>
              <a:t>Source:  </a:t>
            </a:r>
            <a:r>
              <a:rPr lang="en-GB" altLang="en-US" sz="600" dirty="0" err="1">
                <a:latin typeface="Avenir Next LT Pro" panose="020B0604020202020204" charset="0"/>
                <a:ea typeface="ＭＳ Ｐゴシック" pitchFamily="34" charset="-128"/>
              </a:rPr>
              <a:t>NielsenIQ</a:t>
            </a:r>
            <a:r>
              <a:rPr lang="en-GB" altLang="en-US" sz="600" dirty="0">
                <a:latin typeface="Avenir Next LT Pro" panose="020B0604020202020204" charset="0"/>
                <a:ea typeface="ＭＳ Ｐゴシック" pitchFamily="34" charset="-128"/>
              </a:rPr>
              <a:t> Homescan Grocery Multiples 4w/e</a:t>
            </a:r>
          </a:p>
        </p:txBody>
      </p:sp>
      <p:sp>
        <p:nvSpPr>
          <p:cNvPr id="17" name="Title 27"/>
          <p:cNvSpPr>
            <a:spLocks noGrp="1"/>
          </p:cNvSpPr>
          <p:nvPr>
            <p:ph type="title" idx="4294967295"/>
          </p:nvPr>
        </p:nvSpPr>
        <p:spPr>
          <a:xfrm>
            <a:off x="120637" y="339502"/>
            <a:ext cx="9061028" cy="633412"/>
          </a:xfrm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Avenir Next LT Pro" panose="020B0604020202020204" charset="0"/>
                <a:ea typeface="ＭＳ Ｐゴシック"/>
                <a:cs typeface="ＭＳ Ｐゴシック"/>
              </a:rPr>
              <a:t>Boosted by Valentine’s Day meal deals, spend on offer increased slightly</a:t>
            </a:r>
            <a:endParaRPr lang="en-GB" b="0" dirty="0">
              <a:solidFill>
                <a:schemeClr val="tx1"/>
              </a:solidFill>
              <a:latin typeface="Avenir Next LT Pro" panose="020B0604020202020204" charset="0"/>
              <a:ea typeface="ＭＳ Ｐゴシック"/>
              <a:cs typeface="ＭＳ Ｐゴシック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111407" y="1991029"/>
            <a:ext cx="203200" cy="519351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8180809" y="1936042"/>
            <a:ext cx="514350" cy="519351"/>
          </a:xfrm>
          <a:prstGeom prst="downArrow">
            <a:avLst>
              <a:gd name="adj1" fmla="val 50000"/>
              <a:gd name="adj2" fmla="val 25540"/>
            </a:avLst>
          </a:prstGeom>
          <a:solidFill>
            <a:schemeClr val="tx1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b="1" dirty="0">
                <a:solidFill>
                  <a:srgbClr val="00F000"/>
                </a:solidFill>
                <a:latin typeface="Avenir Next LT Pro" panose="020B0604020202020204" charset="0"/>
              </a:rPr>
              <a:t>20%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955832" y="1465574"/>
            <a:ext cx="514350" cy="470468"/>
          </a:xfrm>
          <a:prstGeom prst="downArrow">
            <a:avLst>
              <a:gd name="adj1" fmla="val 50000"/>
              <a:gd name="adj2" fmla="val 25540"/>
            </a:avLst>
          </a:prstGeom>
          <a:solidFill>
            <a:schemeClr val="tx1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dirty="0">
                <a:solidFill>
                  <a:srgbClr val="FFFFFF"/>
                </a:solidFill>
                <a:latin typeface="Avenir Next LT Pro" panose="020B0604020202020204" charset="0"/>
              </a:rPr>
              <a:t>25%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651151" y="1936042"/>
            <a:ext cx="188912" cy="519351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512683" y="1360147"/>
            <a:ext cx="514350" cy="497818"/>
          </a:xfrm>
          <a:prstGeom prst="downArrow">
            <a:avLst>
              <a:gd name="adj1" fmla="val 50000"/>
              <a:gd name="adj2" fmla="val 25540"/>
            </a:avLst>
          </a:prstGeom>
          <a:solidFill>
            <a:schemeClr val="tx1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dirty="0">
                <a:solidFill>
                  <a:srgbClr val="FFFFFF"/>
                </a:solidFill>
                <a:latin typeface="Avenir Next LT Pro" panose="020B0604020202020204" charset="0"/>
              </a:rPr>
              <a:t>25%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3444" y="1116714"/>
            <a:ext cx="15247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rgbClr val="000000"/>
                </a:solidFill>
                <a:ea typeface="ＭＳ Ｐゴシック" pitchFamily="34" charset="-128"/>
              </a:rPr>
              <a:t>% Exp On Offer: FMCG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11560" y="4363642"/>
            <a:ext cx="659155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sz="1600" dirty="0">
                <a:solidFill>
                  <a:srgbClr val="FFFFFF"/>
                </a:solidFill>
                <a:latin typeface="Avenir Next LT Pro" panose="020B0604020202020204" charset="0"/>
                <a:ea typeface="Arial Unicode MS" pitchFamily="34" charset="-128"/>
                <a:cs typeface="Calibri" pitchFamily="34" charset="0"/>
              </a:rPr>
              <a:t>2019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211960" y="4363642"/>
            <a:ext cx="659155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sz="1600" dirty="0">
                <a:solidFill>
                  <a:srgbClr val="FFFFFF"/>
                </a:solidFill>
                <a:latin typeface="Avenir Next LT Pro" panose="020B0604020202020204" charset="0"/>
                <a:ea typeface="Arial Unicode MS" pitchFamily="34" charset="-128"/>
                <a:cs typeface="Calibri" pitchFamily="34" charset="0"/>
              </a:rPr>
              <a:t>2020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930993" y="4371950"/>
            <a:ext cx="659155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sz="1600" dirty="0">
                <a:solidFill>
                  <a:srgbClr val="FFFFFF"/>
                </a:solidFill>
                <a:latin typeface="Avenir Next LT Pro" panose="020B0604020202020204" charset="0"/>
                <a:ea typeface="Arial Unicode MS" pitchFamily="34" charset="-128"/>
                <a:cs typeface="Calibri" pitchFamily="34" charset="0"/>
              </a:rPr>
              <a:t>2021</a:t>
            </a: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8343528" y="2530211"/>
            <a:ext cx="188912" cy="519351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04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79" y="4943475"/>
            <a:ext cx="8159100" cy="136437"/>
          </a:xfrm>
        </p:spPr>
        <p:txBody>
          <a:bodyPr/>
          <a:lstStyle/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Homescan % Value fmcg sales bought on offer, 4w/e 27</a:t>
            </a:r>
            <a:r>
              <a:rPr lang="en-PH" baseline="30000" dirty="0"/>
              <a:t>th</a:t>
            </a:r>
            <a:r>
              <a:rPr lang="en-PH" dirty="0"/>
              <a:t> February 2021</a:t>
            </a:r>
          </a:p>
        </p:txBody>
      </p:sp>
      <p:sp>
        <p:nvSpPr>
          <p:cNvPr id="1292" name="Google Shape;1292;p93"/>
          <p:cNvSpPr txBox="1">
            <a:spLocks noGrp="1"/>
          </p:cNvSpPr>
          <p:nvPr>
            <p:ph type="title"/>
          </p:nvPr>
        </p:nvSpPr>
        <p:spPr>
          <a:xfrm>
            <a:off x="357979" y="103910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Compared to last year, retailers continue to invest </a:t>
            </a:r>
            <a:r>
              <a:rPr lang="en-PH" dirty="0">
                <a:solidFill>
                  <a:schemeClr val="accent1"/>
                </a:solidFill>
              </a:rPr>
              <a:t>less</a:t>
            </a:r>
            <a:r>
              <a:rPr lang="en-PH" dirty="0"/>
              <a:t> in promotions and more in EDLP</a:t>
            </a:r>
          </a:p>
        </p:txBody>
      </p:sp>
      <p:graphicFrame>
        <p:nvGraphicFramePr>
          <p:cNvPr id="1293" name="Google Shape;1293;p93"/>
          <p:cNvGraphicFramePr/>
          <p:nvPr>
            <p:extLst>
              <p:ext uri="{D42A27DB-BD31-4B8C-83A1-F6EECF244321}">
                <p14:modId xmlns:p14="http://schemas.microsoft.com/office/powerpoint/2010/main" val="3826593689"/>
              </p:ext>
            </p:extLst>
          </p:nvPr>
        </p:nvGraphicFramePr>
        <p:xfrm>
          <a:off x="2205990" y="797400"/>
          <a:ext cx="5829301" cy="4083960"/>
        </p:xfrm>
        <a:graphic>
          <a:graphicData uri="http://schemas.openxmlformats.org/drawingml/2006/table">
            <a:tbl>
              <a:tblPr>
                <a:noFill/>
                <a:tableStyleId>{0DBE4ED3-A11A-413B-A309-AE78DBB60736}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4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%Value</a:t>
                      </a:r>
                      <a:r>
                        <a:rPr lang="en" sz="1400" b="1" baseline="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 sales bought on offer</a:t>
                      </a:r>
                      <a:endParaRPr sz="14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+/- %</a:t>
                      </a:r>
                      <a:r>
                        <a:rPr lang="en" sz="1400" b="1" baseline="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 pts vs last year</a:t>
                      </a:r>
                      <a:endParaRPr sz="14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Waitrose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35%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-2%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Ocado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32%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-13%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Co-op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lvl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  <a:tabLst/>
                        <a:defRPr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29%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-5%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M&amp;S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28%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-4%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Morrisons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28%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-5%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Iceland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22%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-1%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Tesco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22%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-10%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Sainsbury’s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20%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-2%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ASDA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19%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-3%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Lidl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10%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0%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"/>
                          <a:cs typeface="Montserrat"/>
                          <a:sym typeface="Montserrat"/>
                        </a:rPr>
                        <a:t>Aldi</a:t>
                      </a:r>
                      <a:endParaRPr sz="10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4%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Montserrat Light"/>
                          <a:cs typeface="Montserrat Light"/>
                          <a:sym typeface="Montserrat Light"/>
                        </a:rPr>
                        <a:t>-1%</a:t>
                      </a:r>
                      <a:endParaRPr sz="1000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979" y="1985964"/>
            <a:ext cx="126873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venir Next LT Pro" panose="020B0604020202020204" charset="0"/>
              </a:rPr>
              <a:t>% Value sales bought on offer</a:t>
            </a:r>
          </a:p>
          <a:p>
            <a:endParaRPr lang="en-GB" sz="1000" dirty="0">
              <a:latin typeface="Avenir Next LT Pro" panose="020B0604020202020204" charset="0"/>
            </a:endParaRPr>
          </a:p>
          <a:p>
            <a:endParaRPr lang="en-GB" sz="1000" dirty="0">
              <a:latin typeface="Avenir Next LT Pro" panose="020B0604020202020204" charset="0"/>
            </a:endParaRPr>
          </a:p>
          <a:p>
            <a:endParaRPr lang="en-GB" sz="1000" dirty="0">
              <a:latin typeface="Avenir Next LT Pro" panose="020B0604020202020204" charset="0"/>
            </a:endParaRPr>
          </a:p>
          <a:p>
            <a:endParaRPr lang="en-GB" sz="1000" dirty="0">
              <a:latin typeface="Avenir Next LT Pro" panose="020B0604020202020204" charset="0"/>
            </a:endParaRPr>
          </a:p>
          <a:p>
            <a:endParaRPr lang="en-GB" sz="1000" dirty="0">
              <a:latin typeface="Avenir Next LT Pro" panose="020B0604020202020204" charset="0"/>
            </a:endParaRPr>
          </a:p>
          <a:p>
            <a:r>
              <a:rPr lang="en-GB" sz="1000" dirty="0">
                <a:latin typeface="Avenir Next LT Pro" panose="020B0604020202020204" charset="0"/>
              </a:rPr>
              <a:t>Grocery Multiples 20% (-5% points)</a:t>
            </a:r>
          </a:p>
        </p:txBody>
      </p:sp>
      <p:pic>
        <p:nvPicPr>
          <p:cNvPr id="9" name="Google Shape;83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82" y="2415565"/>
            <a:ext cx="413675" cy="61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382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Avenir Next LT Pro" panose="020B0604020202020204" charset="0"/>
                <a:ea typeface="MS PGothic" pitchFamily="34" charset="-128"/>
                <a:cs typeface="Calibri" pitchFamily="34" charset="0"/>
              </a:rPr>
              <a:t>Food inflation held in February, indicating how intense the retailer price battle has become </a:t>
            </a:r>
            <a:endParaRPr lang="en-PH" dirty="0">
              <a:latin typeface="Avenir Next LT Pro" panose="020B060402020202020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/>
              <a:t>Source:  BRC-</a:t>
            </a:r>
            <a:r>
              <a:rPr lang="en-PH" dirty="0" err="1"/>
              <a:t>NielsenIQ</a:t>
            </a:r>
            <a:r>
              <a:rPr lang="en-PH" dirty="0"/>
              <a:t> Shop Price Index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064941"/>
              </p:ext>
            </p:extLst>
          </p:nvPr>
        </p:nvGraphicFramePr>
        <p:xfrm>
          <a:off x="354650" y="1377108"/>
          <a:ext cx="8425149" cy="337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0182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DAC9FA-9505-4651-822C-6733934A1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2182" name="Google Shape;2182;p134"/>
          <p:cNvSpPr txBox="1"/>
          <p:nvPr/>
        </p:nvSpPr>
        <p:spPr>
          <a:xfrm>
            <a:off x="354650" y="1933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Valentine’s Special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1EFBCA-82B0-4F6E-9BD5-42201704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73" y="1526331"/>
            <a:ext cx="1671638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CD56075-D1C3-4820-97B5-06412A9A374A}"/>
              </a:ext>
            </a:extLst>
          </p:cNvPr>
          <p:cNvSpPr txBox="1">
            <a:spLocks/>
          </p:cNvSpPr>
          <p:nvPr/>
        </p:nvSpPr>
        <p:spPr>
          <a:xfrm>
            <a:off x="465644" y="4183343"/>
            <a:ext cx="7560840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>
              <a:spcBef>
                <a:spcPct val="0"/>
              </a:spcBef>
            </a:pPr>
            <a:r>
              <a:rPr lang="en-GB" altLang="en-US" sz="800" dirty="0"/>
              <a:t>Source:  </a:t>
            </a:r>
            <a:r>
              <a:rPr lang="en-GB" altLang="en-US" sz="800" dirty="0" err="1"/>
              <a:t>NielsenIQ</a:t>
            </a:r>
            <a:r>
              <a:rPr lang="en-GB" altLang="en-US" sz="800" dirty="0"/>
              <a:t> </a:t>
            </a:r>
            <a:r>
              <a:rPr lang="en-GB" altLang="en-US" sz="800" dirty="0" err="1"/>
              <a:t>Scantrack</a:t>
            </a:r>
            <a:r>
              <a:rPr lang="en-GB" altLang="en-US" sz="800" dirty="0"/>
              <a:t> 2 weeks ending 13</a:t>
            </a:r>
            <a:r>
              <a:rPr lang="en-GB" altLang="en-US" sz="800" baseline="30000" dirty="0"/>
              <a:t>th</a:t>
            </a:r>
            <a:r>
              <a:rPr lang="en-GB" altLang="en-US" sz="800" dirty="0"/>
              <a:t> February 2021</a:t>
            </a:r>
          </a:p>
          <a:p>
            <a:pPr marL="114300">
              <a:spcBef>
                <a:spcPct val="0"/>
              </a:spcBef>
            </a:pPr>
            <a:r>
              <a:rPr lang="en-GB" altLang="en-US" sz="800" dirty="0" err="1"/>
              <a:t>Homescan</a:t>
            </a:r>
            <a:r>
              <a:rPr lang="en-GB" altLang="en-US" sz="800" dirty="0"/>
              <a:t> SOTN Survey Feb 2021</a:t>
            </a:r>
          </a:p>
        </p:txBody>
      </p:sp>
    </p:spTree>
    <p:extLst>
      <p:ext uri="{BB962C8B-B14F-4D97-AF65-F5344CB8AC3E}">
        <p14:creationId xmlns:p14="http://schemas.microsoft.com/office/powerpoint/2010/main" val="131246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13" y="3371726"/>
            <a:ext cx="4124045" cy="1174200"/>
          </a:xfrm>
        </p:spPr>
        <p:txBody>
          <a:bodyPr/>
          <a:lstStyle/>
          <a:p>
            <a:r>
              <a:rPr lang="en-GB" sz="2800" dirty="0"/>
              <a:t>What happened? Overview</a:t>
            </a:r>
          </a:p>
        </p:txBody>
      </p:sp>
    </p:spTree>
    <p:extLst>
      <p:ext uri="{BB962C8B-B14F-4D97-AF65-F5344CB8AC3E}">
        <p14:creationId xmlns:p14="http://schemas.microsoft.com/office/powerpoint/2010/main" val="2802729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1"/>
          <p:cNvSpPr txBox="1"/>
          <p:nvPr/>
        </p:nvSpPr>
        <p:spPr>
          <a:xfrm>
            <a:off x="356660" y="122553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</a:t>
            </a:r>
            <a:endParaRPr sz="3000" b="1" i="0" u="none" strike="noStrike" cap="none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74" name="Google Shape;674;p61"/>
          <p:cNvSpPr txBox="1"/>
          <p:nvPr/>
        </p:nvSpPr>
        <p:spPr>
          <a:xfrm>
            <a:off x="3225111" y="122553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2</a:t>
            </a:r>
            <a:endParaRPr sz="3000" b="1" i="0" u="none" strike="noStrike" cap="none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75" name="Google Shape;675;p61"/>
          <p:cNvSpPr txBox="1"/>
          <p:nvPr/>
        </p:nvSpPr>
        <p:spPr>
          <a:xfrm>
            <a:off x="6093575" y="122553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3</a:t>
            </a:r>
            <a:endParaRPr sz="3000" b="1" i="0" u="none" strike="noStrike" cap="none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76" name="Google Shape;676;p61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For some, Valentine’s Day was more relaxed, starting with breakfast croissants …</a:t>
            </a:r>
            <a:endParaRPr sz="1900" b="1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77" name="Google Shape;677;p61"/>
          <p:cNvSpPr txBox="1"/>
          <p:nvPr/>
        </p:nvSpPr>
        <p:spPr>
          <a:xfrm>
            <a:off x="356650" y="1829100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Lockdown gave shoppers more time to plan Valentine’s Day and some did, with Breakfast Croissants, Fine Dining and Candles</a:t>
            </a:r>
            <a:endParaRPr sz="1200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678" name="Google Shape;678;p61"/>
          <p:cNvCxnSpPr/>
          <p:nvPr/>
        </p:nvCxnSpPr>
        <p:spPr>
          <a:xfrm>
            <a:off x="338424" y="175574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9" name="Google Shape;679;p61"/>
          <p:cNvCxnSpPr/>
          <p:nvPr/>
        </p:nvCxnSpPr>
        <p:spPr>
          <a:xfrm>
            <a:off x="3215999" y="175574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" name="Google Shape;680;p61"/>
          <p:cNvCxnSpPr/>
          <p:nvPr/>
        </p:nvCxnSpPr>
        <p:spPr>
          <a:xfrm>
            <a:off x="6093574" y="175574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1" name="Google Shape;681;p61"/>
          <p:cNvSpPr txBox="1"/>
          <p:nvPr/>
        </p:nvSpPr>
        <p:spPr>
          <a:xfrm>
            <a:off x="3225200" y="1829100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Typically 16% of Shoppers* celebrate the occasion, this is 1% more than t</a:t>
            </a:r>
            <a:r>
              <a:rPr lang="en-GB" sz="12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he</a:t>
            </a:r>
            <a:r>
              <a:rPr lang="en" sz="12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prior year.</a:t>
            </a:r>
            <a:endParaRPr sz="1200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82" name="Google Shape;682;p61"/>
          <p:cNvSpPr txBox="1"/>
          <p:nvPr/>
        </p:nvSpPr>
        <p:spPr>
          <a:xfrm>
            <a:off x="6093750" y="1829100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Shoppers spent 14% more on the occasion although contribution to Total Store spend was very similar to last year.</a:t>
            </a:r>
            <a:endParaRPr sz="1200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83" name="Google Shape;683;p61"/>
          <p:cNvSpPr txBox="1"/>
          <p:nvPr/>
        </p:nvSpPr>
        <p:spPr>
          <a:xfrm>
            <a:off x="356660" y="300928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4</a:t>
            </a:r>
            <a:endParaRPr sz="3000" b="1" i="0" u="none" strike="noStrike" cap="none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84" name="Google Shape;684;p61"/>
          <p:cNvSpPr txBox="1"/>
          <p:nvPr/>
        </p:nvSpPr>
        <p:spPr>
          <a:xfrm>
            <a:off x="3225111" y="300928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5</a:t>
            </a:r>
            <a:endParaRPr sz="3000" b="1" i="0" u="none" strike="noStrike" cap="none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85" name="Google Shape;685;p61"/>
          <p:cNvSpPr txBox="1"/>
          <p:nvPr/>
        </p:nvSpPr>
        <p:spPr>
          <a:xfrm>
            <a:off x="6093575" y="300928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6</a:t>
            </a:r>
            <a:endParaRPr sz="3000" b="1" i="0" u="none" strike="noStrike" cap="none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86" name="Google Shape;686;p61"/>
          <p:cNvSpPr txBox="1"/>
          <p:nvPr/>
        </p:nvSpPr>
        <p:spPr>
          <a:xfrm>
            <a:off x="356650" y="3612850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Whilst the Top 6 categories continue to dominate total Valentine’s spend contribution this year was 65% compared to 70% last year.</a:t>
            </a:r>
            <a:endParaRPr sz="1200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687" name="Google Shape;687;p61"/>
          <p:cNvCxnSpPr/>
          <p:nvPr/>
        </p:nvCxnSpPr>
        <p:spPr>
          <a:xfrm>
            <a:off x="338424" y="353949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8" name="Google Shape;688;p61"/>
          <p:cNvCxnSpPr/>
          <p:nvPr/>
        </p:nvCxnSpPr>
        <p:spPr>
          <a:xfrm>
            <a:off x="3215999" y="353949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9" name="Google Shape;689;p61"/>
          <p:cNvCxnSpPr/>
          <p:nvPr/>
        </p:nvCxnSpPr>
        <p:spPr>
          <a:xfrm>
            <a:off x="6093574" y="353949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0" name="Google Shape;690;p61"/>
          <p:cNvSpPr txBox="1"/>
          <p:nvPr/>
        </p:nvSpPr>
        <p:spPr>
          <a:xfrm>
            <a:off x="3225200" y="3612850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With Drink &amp; Drive less of an issue, this year shoppers spent more on Celebratory Drinks and items to help create that special atmosphere, such as balloons, candles and a dinner service. </a:t>
            </a:r>
            <a:endParaRPr sz="1200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91" name="Google Shape;691;p61"/>
          <p:cNvSpPr txBox="1"/>
          <p:nvPr/>
        </p:nvSpPr>
        <p:spPr>
          <a:xfrm>
            <a:off x="6093750" y="3612850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Even with extended lockdowns, shoppers take time to celebrate loved ones.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Greeting Cards, Special Food/Drink and Ambience are all important.</a:t>
            </a:r>
            <a:endParaRPr sz="1200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3827CC-E2F7-4C96-85B3-10C36F8B44F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</a:t>
            </a:r>
            <a:r>
              <a:rPr lang="en-PH" dirty="0" err="1"/>
              <a:t>Scantrack</a:t>
            </a:r>
            <a:r>
              <a:rPr lang="en-PH" dirty="0"/>
              <a:t> and *</a:t>
            </a:r>
            <a:r>
              <a:rPr lang="en-PH" dirty="0" err="1"/>
              <a:t>Homescan</a:t>
            </a:r>
            <a:r>
              <a:rPr lang="en-PH" dirty="0"/>
              <a:t> SOTN Survey</a:t>
            </a:r>
          </a:p>
        </p:txBody>
      </p:sp>
    </p:spTree>
    <p:extLst>
      <p:ext uri="{BB962C8B-B14F-4D97-AF65-F5344CB8AC3E}">
        <p14:creationId xmlns:p14="http://schemas.microsoft.com/office/powerpoint/2010/main" val="555427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26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Celebrating at home, shoppers splashed out on Valentine’s day</a:t>
            </a:r>
          </a:p>
        </p:txBody>
      </p:sp>
      <p:sp>
        <p:nvSpPr>
          <p:cNvPr id="1707" name="Google Shape;1707;p126"/>
          <p:cNvSpPr txBox="1">
            <a:spLocks noGrp="1"/>
          </p:cNvSpPr>
          <p:nvPr>
            <p:ph type="subTitle" idx="2"/>
          </p:nvPr>
        </p:nvSpPr>
        <p:spPr>
          <a:xfrm>
            <a:off x="354550" y="584098"/>
            <a:ext cx="8434800" cy="3843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and more was spent on creating the right atmosphere and drink</a:t>
            </a:r>
          </a:p>
        </p:txBody>
      </p:sp>
      <p:cxnSp>
        <p:nvCxnSpPr>
          <p:cNvPr id="1705" name="Google Shape;1705;p126"/>
          <p:cNvCxnSpPr/>
          <p:nvPr/>
        </p:nvCxnSpPr>
        <p:spPr>
          <a:xfrm>
            <a:off x="354650" y="1745725"/>
            <a:ext cx="3241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6" name="Google Shape;1706;p126"/>
          <p:cNvSpPr txBox="1"/>
          <p:nvPr/>
        </p:nvSpPr>
        <p:spPr>
          <a:xfrm>
            <a:off x="354650" y="1225620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£5.1b +9.2%</a:t>
            </a:r>
            <a:br>
              <a:rPr lang="en" sz="1800" b="1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sz="11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Total Store Read, Grocery Multiples 2w/e 13Feb21</a:t>
            </a:r>
            <a:endParaRPr sz="1100" dirty="0">
              <a:solidFill>
                <a:srgbClr val="000000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708" name="Google Shape;1708;p126"/>
          <p:cNvGrpSpPr/>
          <p:nvPr/>
        </p:nvGrpSpPr>
        <p:grpSpPr>
          <a:xfrm>
            <a:off x="204577" y="2134849"/>
            <a:ext cx="674029" cy="307800"/>
            <a:chOff x="3272277" y="2468249"/>
            <a:chExt cx="674029" cy="307800"/>
          </a:xfrm>
        </p:grpSpPr>
        <p:sp>
          <p:nvSpPr>
            <p:cNvPr id="1709" name="Google Shape;1709;p126"/>
            <p:cNvSpPr/>
            <p:nvPr/>
          </p:nvSpPr>
          <p:spPr>
            <a:xfrm rot="-8100000">
              <a:off x="3317354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26"/>
            <p:cNvSpPr/>
            <p:nvPr/>
          </p:nvSpPr>
          <p:spPr>
            <a:xfrm rot="-8100000">
              <a:off x="3500468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26"/>
            <p:cNvSpPr/>
            <p:nvPr/>
          </p:nvSpPr>
          <p:spPr>
            <a:xfrm rot="-8100000">
              <a:off x="3683583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126"/>
          <p:cNvSpPr txBox="1"/>
          <p:nvPr/>
        </p:nvSpPr>
        <p:spPr>
          <a:xfrm>
            <a:off x="1061550" y="2205414"/>
            <a:ext cx="25349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In 2020,</a:t>
            </a:r>
            <a:r>
              <a:rPr lang="en" sz="12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16% </a:t>
            </a:r>
            <a:r>
              <a:rPr lang="en" sz="10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(15%)* </a:t>
            </a: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of shoppers claimed to have bought</a:t>
            </a:r>
            <a:r>
              <a:rPr lang="en" sz="12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additional items </a:t>
            </a: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to celebrate Valentine’s Day.</a:t>
            </a:r>
          </a:p>
          <a:p>
            <a:pPr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GB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This year, shoppers spent a higher proportion of their budget on </a:t>
            </a:r>
            <a:r>
              <a:rPr lang="en-GB" sz="12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Ambience</a:t>
            </a:r>
            <a:r>
              <a:rPr lang="en-GB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and </a:t>
            </a:r>
            <a:r>
              <a:rPr lang="en-GB" sz="12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Celebratory Drink</a:t>
            </a:r>
            <a:r>
              <a:rPr lang="en-GB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.</a:t>
            </a:r>
            <a:endParaRPr lang="en-GB" sz="1200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BB5A74D3-8CC7-4CCC-A907-80ACBD773DF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67606449"/>
                  </p:ext>
                </p:extLst>
              </p:nvPr>
            </p:nvGraphicFramePr>
            <p:xfrm>
              <a:off x="4098699" y="1678025"/>
              <a:ext cx="4631751" cy="22398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BB5A74D3-8CC7-4CCC-A907-80ACBD773D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8699" y="1678025"/>
                <a:ext cx="4631751" cy="223983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DB1089-80E4-443D-BC8F-BC0635EC87A1}"/>
              </a:ext>
            </a:extLst>
          </p:cNvPr>
          <p:cNvSpPr txBox="1"/>
          <p:nvPr/>
        </p:nvSpPr>
        <p:spPr>
          <a:xfrm>
            <a:off x="6810321" y="3917862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Avenir Next LT Pro" panose="020B0504020202020204" pitchFamily="34" charset="0"/>
              </a:rPr>
              <a:t>£276m</a:t>
            </a:r>
          </a:p>
          <a:p>
            <a:pPr algn="ctr"/>
            <a:r>
              <a:rPr lang="en-GB" sz="1200" dirty="0">
                <a:latin typeface="Avenir Next LT Pro" panose="020B0504020202020204" pitchFamily="34" charset="0"/>
              </a:rPr>
              <a:t> +14.1%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21A78-6712-4E26-8020-777DADAB07E8}"/>
              </a:ext>
            </a:extLst>
          </p:cNvPr>
          <p:cNvSpPr txBox="1"/>
          <p:nvPr/>
        </p:nvSpPr>
        <p:spPr>
          <a:xfrm>
            <a:off x="4252686" y="1525620"/>
            <a:ext cx="2420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Valentine’s Related Spend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EFE16-9D29-4542-9A3A-FFA49189950D}"/>
              </a:ext>
            </a:extLst>
          </p:cNvPr>
          <p:cNvSpPr txBox="1"/>
          <p:nvPr/>
        </p:nvSpPr>
        <p:spPr>
          <a:xfrm>
            <a:off x="8196195" y="2520944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venir Next LT Pro" panose="020B0504020202020204" pitchFamily="34" charset="0"/>
              </a:rPr>
              <a:t>+3%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52D709-A356-4FE6-8364-E39B1CE62897}"/>
              </a:ext>
            </a:extLst>
          </p:cNvPr>
          <p:cNvSpPr txBox="1"/>
          <p:nvPr/>
        </p:nvSpPr>
        <p:spPr>
          <a:xfrm>
            <a:off x="6040823" y="3606665"/>
            <a:ext cx="5597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venir Next LT Pro" panose="020B0504020202020204" pitchFamily="34" charset="0"/>
              </a:rPr>
              <a:t>+16%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0391F9-3AD6-4C11-BCCA-AB88D992E7C6}"/>
              </a:ext>
            </a:extLst>
          </p:cNvPr>
          <p:cNvSpPr txBox="1"/>
          <p:nvPr/>
        </p:nvSpPr>
        <p:spPr>
          <a:xfrm>
            <a:off x="5823629" y="1974599"/>
            <a:ext cx="5597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venir Next LT Pro" panose="020B0504020202020204" pitchFamily="34" charset="0"/>
              </a:rPr>
              <a:t>+33%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90464E-431C-4FC6-B2D0-D4C4E9CCE4E1}"/>
              </a:ext>
            </a:extLst>
          </p:cNvPr>
          <p:cNvSpPr txBox="1"/>
          <p:nvPr/>
        </p:nvSpPr>
        <p:spPr>
          <a:xfrm>
            <a:off x="6749019" y="1468726"/>
            <a:ext cx="5597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venir Next LT Pro" panose="020B0504020202020204" pitchFamily="34" charset="0"/>
              </a:rPr>
              <a:t>+56%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517F32E6-7A6A-4706-9676-EE10289C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50" y="4360382"/>
            <a:ext cx="5551487" cy="55396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0" tIns="91425" rIns="0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tabLst/>
              <a:defRPr sz="600" b="0" i="0" u="none" strike="noStrike" cap="none">
                <a:solidFill>
                  <a:schemeClr val="accent5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defRPr/>
            </a:pPr>
            <a:r>
              <a:rPr lang="en-GB" altLang="ko-KR" sz="800" dirty="0" err="1">
                <a:latin typeface="Calibri" pitchFamily="34" charset="0"/>
                <a:ea typeface="굴림" pitchFamily="50" charset="-127"/>
              </a:rPr>
              <a:t>NielsenIQ</a:t>
            </a:r>
            <a:r>
              <a:rPr lang="en-GB" altLang="ko-KR" sz="800" dirty="0">
                <a:latin typeface="Calibri" pitchFamily="34" charset="0"/>
                <a:ea typeface="굴림" pitchFamily="50" charset="-127"/>
              </a:rPr>
              <a:t> </a:t>
            </a:r>
            <a:r>
              <a:rPr lang="en-GB" altLang="ko-KR" sz="800" dirty="0" err="1">
                <a:latin typeface="Calibri" pitchFamily="34" charset="0"/>
                <a:ea typeface="굴림" pitchFamily="50" charset="-127"/>
              </a:rPr>
              <a:t>Scantrack</a:t>
            </a:r>
            <a:r>
              <a:rPr lang="en-GB" altLang="ko-KR" sz="800" dirty="0">
                <a:latin typeface="Calibri" pitchFamily="34" charset="0"/>
                <a:ea typeface="굴림" pitchFamily="50" charset="-127"/>
              </a:rPr>
              <a:t> Grocery Multiples 2w/e 13th February 2021 vs year ago</a:t>
            </a:r>
          </a:p>
          <a:p>
            <a:pPr>
              <a:defRPr/>
            </a:pPr>
            <a:r>
              <a:rPr lang="en-GB" sz="800" dirty="0">
                <a:latin typeface="Calibri" pitchFamily="34" charset="0"/>
              </a:rPr>
              <a:t>*</a:t>
            </a:r>
            <a:r>
              <a:rPr lang="en-GB" sz="800" dirty="0" err="1">
                <a:latin typeface="Calibri" pitchFamily="34" charset="0"/>
              </a:rPr>
              <a:t>Homescan</a:t>
            </a:r>
            <a:r>
              <a:rPr lang="en-GB" sz="800" dirty="0">
                <a:latin typeface="Calibri" pitchFamily="34" charset="0"/>
              </a:rPr>
              <a:t> Survey February 2021 (2020) “In 2020, which of the following events did you buy extra or special items for?”</a:t>
            </a:r>
          </a:p>
          <a:p>
            <a:pPr>
              <a:defRPr/>
            </a:pPr>
            <a:r>
              <a:rPr lang="en-GB" altLang="ko-KR" sz="800" dirty="0">
                <a:latin typeface="Calibri" pitchFamily="34" charset="0"/>
                <a:ea typeface="굴림" pitchFamily="50" charset="-127"/>
              </a:rPr>
              <a:t>~Definitions please see classifications on chart 30</a:t>
            </a:r>
            <a:endParaRPr lang="en-GB" sz="800" dirty="0">
              <a:latin typeface="Calibri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2289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26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Shoppers continue to spend the most on Greeting Cards</a:t>
            </a:r>
          </a:p>
        </p:txBody>
      </p:sp>
      <p:sp>
        <p:nvSpPr>
          <p:cNvPr id="1707" name="Google Shape;1707;p126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8434800" cy="3843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How shoppers spent their money differed from last year</a:t>
            </a:r>
          </a:p>
        </p:txBody>
      </p:sp>
      <p:cxnSp>
        <p:nvCxnSpPr>
          <p:cNvPr id="1705" name="Google Shape;1705;p126"/>
          <p:cNvCxnSpPr/>
          <p:nvPr/>
        </p:nvCxnSpPr>
        <p:spPr>
          <a:xfrm>
            <a:off x="354650" y="1745725"/>
            <a:ext cx="3241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6" name="Google Shape;1706;p126"/>
          <p:cNvSpPr txBox="1"/>
          <p:nvPr/>
        </p:nvSpPr>
        <p:spPr>
          <a:xfrm>
            <a:off x="354650" y="1225619"/>
            <a:ext cx="3982458" cy="33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£179m, 65% of spend, +6%</a:t>
            </a:r>
            <a:br>
              <a:rPr lang="en" sz="1800" b="1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sz="11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Top 6 Valentine’s Categories, Grocery Multiples</a:t>
            </a:r>
            <a:endParaRPr sz="1100" dirty="0">
              <a:solidFill>
                <a:srgbClr val="000000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708" name="Google Shape;1708;p126"/>
          <p:cNvGrpSpPr/>
          <p:nvPr/>
        </p:nvGrpSpPr>
        <p:grpSpPr>
          <a:xfrm>
            <a:off x="204577" y="2134849"/>
            <a:ext cx="674029" cy="307800"/>
            <a:chOff x="3272277" y="2468249"/>
            <a:chExt cx="674029" cy="307800"/>
          </a:xfrm>
        </p:grpSpPr>
        <p:sp>
          <p:nvSpPr>
            <p:cNvPr id="1709" name="Google Shape;1709;p126"/>
            <p:cNvSpPr/>
            <p:nvPr/>
          </p:nvSpPr>
          <p:spPr>
            <a:xfrm rot="-8100000">
              <a:off x="3317354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26"/>
            <p:cNvSpPr/>
            <p:nvPr/>
          </p:nvSpPr>
          <p:spPr>
            <a:xfrm rot="-8100000">
              <a:off x="3500468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26"/>
            <p:cNvSpPr/>
            <p:nvPr/>
          </p:nvSpPr>
          <p:spPr>
            <a:xfrm rot="-8100000">
              <a:off x="3683583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126"/>
          <p:cNvSpPr txBox="1"/>
          <p:nvPr/>
        </p:nvSpPr>
        <p:spPr>
          <a:xfrm>
            <a:off x="1061550" y="2205414"/>
            <a:ext cx="25349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In 2020, the top 6 categories accounted for </a:t>
            </a:r>
            <a:r>
              <a:rPr lang="en" sz="12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70%</a:t>
            </a: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of Valentine’s Spend.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BB5A74D3-8CC7-4CCC-A907-80ACBD773DF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98473784"/>
                  </p:ext>
                </p:extLst>
              </p:nvPr>
            </p:nvGraphicFramePr>
            <p:xfrm>
              <a:off x="4098699" y="1678025"/>
              <a:ext cx="4631751" cy="22398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BB5A74D3-8CC7-4CCC-A907-80ACBD773D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8699" y="1678025"/>
                <a:ext cx="4631751" cy="223983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DB1089-80E4-443D-BC8F-BC0635EC87A1}"/>
              </a:ext>
            </a:extLst>
          </p:cNvPr>
          <p:cNvSpPr txBox="1"/>
          <p:nvPr/>
        </p:nvSpPr>
        <p:spPr>
          <a:xfrm>
            <a:off x="6810321" y="4237272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Avenir Next LT Pro" panose="020B0504020202020204" pitchFamily="34" charset="0"/>
              </a:rPr>
              <a:t>£276m</a:t>
            </a:r>
          </a:p>
          <a:p>
            <a:pPr algn="ctr"/>
            <a:r>
              <a:rPr lang="en-GB" sz="1200" dirty="0">
                <a:latin typeface="Avenir Next LT Pro" panose="020B0504020202020204" pitchFamily="34" charset="0"/>
              </a:rPr>
              <a:t> +14.1%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21A78-6712-4E26-8020-777DADAB07E8}"/>
              </a:ext>
            </a:extLst>
          </p:cNvPr>
          <p:cNvSpPr txBox="1"/>
          <p:nvPr/>
        </p:nvSpPr>
        <p:spPr>
          <a:xfrm>
            <a:off x="4252686" y="1525620"/>
            <a:ext cx="2420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Valentine’s Related Spend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EFE16-9D29-4542-9A3A-FFA49189950D}"/>
              </a:ext>
            </a:extLst>
          </p:cNvPr>
          <p:cNvSpPr txBox="1"/>
          <p:nvPr/>
        </p:nvSpPr>
        <p:spPr>
          <a:xfrm>
            <a:off x="8196195" y="2520944"/>
            <a:ext cx="5437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venir Next LT Pro" panose="020B0504020202020204" pitchFamily="34" charset="0"/>
              </a:rPr>
              <a:t>+33%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52D709-A356-4FE6-8364-E39B1CE62897}"/>
              </a:ext>
            </a:extLst>
          </p:cNvPr>
          <p:cNvSpPr txBox="1"/>
          <p:nvPr/>
        </p:nvSpPr>
        <p:spPr>
          <a:xfrm>
            <a:off x="7559230" y="3656252"/>
            <a:ext cx="5437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venir Next LT Pro" panose="020B0504020202020204" pitchFamily="34" charset="0"/>
              </a:rPr>
              <a:t>+22%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0391F9-3AD6-4C11-BCCA-AB88D992E7C6}"/>
              </a:ext>
            </a:extLst>
          </p:cNvPr>
          <p:cNvSpPr txBox="1"/>
          <p:nvPr/>
        </p:nvSpPr>
        <p:spPr>
          <a:xfrm>
            <a:off x="6094299" y="1845767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venir Next LT Pro" panose="020B0504020202020204" pitchFamily="34" charset="0"/>
              </a:rPr>
              <a:t>-1%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90464E-431C-4FC6-B2D0-D4C4E9CCE4E1}"/>
              </a:ext>
            </a:extLst>
          </p:cNvPr>
          <p:cNvSpPr txBox="1"/>
          <p:nvPr/>
        </p:nvSpPr>
        <p:spPr>
          <a:xfrm>
            <a:off x="6749019" y="1468726"/>
            <a:ext cx="4972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venir Next LT Pro" panose="020B0504020202020204" pitchFamily="34" charset="0"/>
              </a:rPr>
              <a:t>-17%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517F32E6-7A6A-4706-9676-EE10289C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50" y="4606604"/>
            <a:ext cx="5551487" cy="3077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0" tIns="91425" rIns="0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tabLst/>
              <a:defRPr sz="600" b="0" i="0" u="none" strike="noStrike" cap="none">
                <a:solidFill>
                  <a:schemeClr val="accent5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defRPr/>
            </a:pPr>
            <a:r>
              <a:rPr lang="en-GB" altLang="ko-KR" sz="800" dirty="0" err="1">
                <a:latin typeface="Calibri" pitchFamily="34" charset="0"/>
                <a:ea typeface="굴림" pitchFamily="50" charset="-127"/>
              </a:rPr>
              <a:t>NielsenIQ</a:t>
            </a:r>
            <a:r>
              <a:rPr lang="en-GB" altLang="ko-KR" sz="800" dirty="0">
                <a:latin typeface="Calibri" pitchFamily="34" charset="0"/>
                <a:ea typeface="굴림" pitchFamily="50" charset="-127"/>
              </a:rPr>
              <a:t> </a:t>
            </a:r>
            <a:r>
              <a:rPr lang="en-GB" altLang="ko-KR" sz="800" dirty="0" err="1">
                <a:latin typeface="Calibri" pitchFamily="34" charset="0"/>
                <a:ea typeface="굴림" pitchFamily="50" charset="-127"/>
              </a:rPr>
              <a:t>Scantrack</a:t>
            </a:r>
            <a:r>
              <a:rPr lang="en-GB" altLang="ko-KR" sz="800" dirty="0">
                <a:latin typeface="Calibri" pitchFamily="34" charset="0"/>
                <a:ea typeface="굴림" pitchFamily="50" charset="-127"/>
              </a:rPr>
              <a:t> Grocery Multiples 2w/e 13th February 2021 vs year ago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4BE464-2929-469B-A34A-B89F4759AD65}"/>
              </a:ext>
            </a:extLst>
          </p:cNvPr>
          <p:cNvSpPr txBox="1"/>
          <p:nvPr/>
        </p:nvSpPr>
        <p:spPr>
          <a:xfrm>
            <a:off x="6538451" y="3776427"/>
            <a:ext cx="5437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venir Next LT Pro" panose="020B0504020202020204" pitchFamily="34" charset="0"/>
              </a:rPr>
              <a:t>+25%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FEA3B4-3CC0-4111-B936-F69E1B55B32F}"/>
              </a:ext>
            </a:extLst>
          </p:cNvPr>
          <p:cNvSpPr txBox="1"/>
          <p:nvPr/>
        </p:nvSpPr>
        <p:spPr>
          <a:xfrm>
            <a:off x="5852516" y="3228937"/>
            <a:ext cx="4651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venir Next LT Pro" panose="020B0504020202020204" pitchFamily="34" charset="0"/>
              </a:rPr>
              <a:t>+7%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BBDAE7-9AA5-46F8-A150-EA99290FBFAE}"/>
              </a:ext>
            </a:extLst>
          </p:cNvPr>
          <p:cNvSpPr txBox="1"/>
          <p:nvPr/>
        </p:nvSpPr>
        <p:spPr>
          <a:xfrm>
            <a:off x="5728743" y="2442448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venir Next LT Pro" panose="020B0504020202020204" pitchFamily="34" charset="0"/>
              </a:rPr>
              <a:t>-9%</a:t>
            </a:r>
          </a:p>
        </p:txBody>
      </p:sp>
    </p:spTree>
    <p:extLst>
      <p:ext uri="{BB962C8B-B14F-4D97-AF65-F5344CB8AC3E}">
        <p14:creationId xmlns:p14="http://schemas.microsoft.com/office/powerpoint/2010/main" val="871214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26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Still in lockdown, shoppers would have had more time to celebrate</a:t>
            </a:r>
          </a:p>
        </p:txBody>
      </p:sp>
      <p:sp>
        <p:nvSpPr>
          <p:cNvPr id="1707" name="Google Shape;1707;p126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8434800" cy="3843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Starting with breakfast croissants</a:t>
            </a:r>
          </a:p>
        </p:txBody>
      </p:sp>
      <p:cxnSp>
        <p:nvCxnSpPr>
          <p:cNvPr id="1705" name="Google Shape;1705;p126"/>
          <p:cNvCxnSpPr/>
          <p:nvPr/>
        </p:nvCxnSpPr>
        <p:spPr>
          <a:xfrm>
            <a:off x="354650" y="1745725"/>
            <a:ext cx="3241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6" name="Google Shape;1706;p126"/>
          <p:cNvSpPr txBox="1"/>
          <p:nvPr/>
        </p:nvSpPr>
        <p:spPr>
          <a:xfrm>
            <a:off x="354650" y="1225620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£276m +14.1%</a:t>
            </a:r>
            <a:br>
              <a:rPr lang="en" sz="1800" b="1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sz="11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Valentine’s Spend, Grocery Multiples 2w/e 13Feb21</a:t>
            </a:r>
            <a:endParaRPr sz="1100" dirty="0">
              <a:solidFill>
                <a:srgbClr val="000000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708" name="Google Shape;1708;p126"/>
          <p:cNvGrpSpPr/>
          <p:nvPr/>
        </p:nvGrpSpPr>
        <p:grpSpPr>
          <a:xfrm>
            <a:off x="204577" y="2134849"/>
            <a:ext cx="674029" cy="307800"/>
            <a:chOff x="3272277" y="2468249"/>
            <a:chExt cx="674029" cy="307800"/>
          </a:xfrm>
        </p:grpSpPr>
        <p:sp>
          <p:nvSpPr>
            <p:cNvPr id="1709" name="Google Shape;1709;p126"/>
            <p:cNvSpPr/>
            <p:nvPr/>
          </p:nvSpPr>
          <p:spPr>
            <a:xfrm rot="-8100000">
              <a:off x="3317354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26"/>
            <p:cNvSpPr/>
            <p:nvPr/>
          </p:nvSpPr>
          <p:spPr>
            <a:xfrm rot="-8100000">
              <a:off x="3500468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26"/>
            <p:cNvSpPr/>
            <p:nvPr/>
          </p:nvSpPr>
          <p:spPr>
            <a:xfrm rot="-8100000">
              <a:off x="3683583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126"/>
          <p:cNvSpPr txBox="1"/>
          <p:nvPr/>
        </p:nvSpPr>
        <p:spPr>
          <a:xfrm>
            <a:off x="1061550" y="2205414"/>
            <a:ext cx="25349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This</a:t>
            </a:r>
            <a:r>
              <a:rPr lang="en" sz="12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year shoppers</a:t>
            </a:r>
            <a:r>
              <a:rPr lang="en" sz="12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spent 5.4% </a:t>
            </a: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of Total Store spend on Valentine’s day, this is </a:t>
            </a:r>
            <a:r>
              <a:rPr lang="en" sz="12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only marginally more </a:t>
            </a: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than last year’s 5.2%.</a:t>
            </a:r>
            <a:endParaRPr sz="1200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B5A74D3-8CC7-4CCC-A907-80ACBD773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242292"/>
              </p:ext>
            </p:extLst>
          </p:nvPr>
        </p:nvGraphicFramePr>
        <p:xfrm>
          <a:off x="4098699" y="1678025"/>
          <a:ext cx="4631751" cy="223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221A78-6712-4E26-8020-777DADAB07E8}"/>
              </a:ext>
            </a:extLst>
          </p:cNvPr>
          <p:cNvSpPr txBox="1"/>
          <p:nvPr/>
        </p:nvSpPr>
        <p:spPr>
          <a:xfrm>
            <a:off x="4252686" y="1525620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Avenir Next LT Pro" panose="020B0504020202020204" pitchFamily="34" charset="0"/>
              </a:rPr>
              <a:t>Growth 2w/e 13</a:t>
            </a:r>
            <a:r>
              <a:rPr lang="en-GB" sz="1000" b="1" baseline="30000" dirty="0">
                <a:latin typeface="Avenir Next LT Pro" panose="020B0504020202020204" pitchFamily="34" charset="0"/>
              </a:rPr>
              <a:t>th</a:t>
            </a:r>
            <a:r>
              <a:rPr lang="en-GB" sz="1000" b="1" dirty="0">
                <a:latin typeface="Avenir Next LT Pro" panose="020B0504020202020204" pitchFamily="34" charset="0"/>
              </a:rPr>
              <a:t> February 2021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517F32E6-7A6A-4706-9676-EE10289C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50" y="4606604"/>
            <a:ext cx="5551487" cy="3077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0" tIns="91425" rIns="0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tabLst/>
              <a:defRPr sz="600" b="0" i="0" u="none" strike="noStrike" cap="none">
                <a:solidFill>
                  <a:schemeClr val="accent5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defRPr/>
            </a:pPr>
            <a:r>
              <a:rPr lang="en-GB" altLang="ko-KR" sz="800" dirty="0" err="1">
                <a:latin typeface="Calibri" pitchFamily="34" charset="0"/>
                <a:ea typeface="굴림" pitchFamily="50" charset="-127"/>
              </a:rPr>
              <a:t>NielsenIQ</a:t>
            </a:r>
            <a:r>
              <a:rPr lang="en-GB" altLang="ko-KR" sz="800" dirty="0">
                <a:latin typeface="Calibri" pitchFamily="34" charset="0"/>
                <a:ea typeface="굴림" pitchFamily="50" charset="-127"/>
              </a:rPr>
              <a:t> </a:t>
            </a:r>
            <a:r>
              <a:rPr lang="en-GB" altLang="ko-KR" sz="800" dirty="0" err="1">
                <a:latin typeface="Calibri" pitchFamily="34" charset="0"/>
                <a:ea typeface="굴림" pitchFamily="50" charset="-127"/>
              </a:rPr>
              <a:t>Scantrack</a:t>
            </a:r>
            <a:r>
              <a:rPr lang="en-GB" altLang="ko-KR" sz="800" dirty="0">
                <a:latin typeface="Calibri" pitchFamily="34" charset="0"/>
                <a:ea typeface="굴림" pitchFamily="50" charset="-127"/>
              </a:rPr>
              <a:t> Grocery Multiples 2w/e 13th February 2021 vs year ago</a:t>
            </a:r>
            <a:endParaRPr lang="en-GB" sz="800" dirty="0">
              <a:latin typeface="Calibri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0858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7DEBFA-3D3F-47B8-8934-6FB4AF462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832" y="4852794"/>
            <a:ext cx="8159100" cy="1848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NielsenIQ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AdDynamix; creative executions and additional insights available. Tina.Codling@NielsenIQ.com</a:t>
            </a:r>
            <a:endParaRPr lang="en-PH" dirty="0"/>
          </a:p>
        </p:txBody>
      </p:sp>
      <p:sp>
        <p:nvSpPr>
          <p:cNvPr id="1486" name="Google Shape;1486;p114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Valentine’s day classifications</a:t>
            </a:r>
          </a:p>
        </p:txBody>
      </p:sp>
      <p:cxnSp>
        <p:nvCxnSpPr>
          <p:cNvPr id="1487" name="Google Shape;1487;p114"/>
          <p:cNvCxnSpPr/>
          <p:nvPr/>
        </p:nvCxnSpPr>
        <p:spPr>
          <a:xfrm>
            <a:off x="351200" y="1750609"/>
            <a:ext cx="8450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8" name="Google Shape;1488;p114"/>
          <p:cNvSpPr txBox="1"/>
          <p:nvPr/>
        </p:nvSpPr>
        <p:spPr>
          <a:xfrm>
            <a:off x="503600" y="1347614"/>
            <a:ext cx="155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/>
            <a:r>
              <a:rPr lang="en-GB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Gifting</a:t>
            </a:r>
          </a:p>
        </p:txBody>
      </p:sp>
      <p:sp>
        <p:nvSpPr>
          <p:cNvPr id="1489" name="Google Shape;1489;p114"/>
          <p:cNvSpPr txBox="1"/>
          <p:nvPr/>
        </p:nvSpPr>
        <p:spPr>
          <a:xfrm>
            <a:off x="467544" y="1873563"/>
            <a:ext cx="2052176" cy="305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buSzPts val="1100"/>
            </a:pPr>
            <a:r>
              <a:rPr lang="en-GB" sz="105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Cut Roses</a:t>
            </a:r>
          </a:p>
          <a:p>
            <a:pPr lvl="0">
              <a:buSzPts val="1100"/>
            </a:pPr>
            <a:r>
              <a:rPr lang="en-GB" sz="105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Cut Mixed Flowers</a:t>
            </a:r>
          </a:p>
          <a:p>
            <a:pPr lvl="0">
              <a:buSzPts val="1100"/>
            </a:pPr>
            <a:r>
              <a:rPr lang="en-GB" sz="105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Plant Orchid</a:t>
            </a:r>
          </a:p>
          <a:p>
            <a:pPr lvl="0">
              <a:buSzPts val="1100"/>
            </a:pPr>
            <a:r>
              <a:rPr lang="en-GB" sz="105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Artificial Flowers</a:t>
            </a:r>
          </a:p>
          <a:p>
            <a:pPr>
              <a:buSzPts val="1100"/>
            </a:pPr>
            <a:r>
              <a:rPr lang="en-GB" sz="105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Boxed Chocolates &amp; Gifting</a:t>
            </a:r>
          </a:p>
          <a:p>
            <a:pPr lvl="0">
              <a:buSzPts val="1100"/>
            </a:pPr>
            <a:r>
              <a:rPr lang="en-GB" sz="105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Picture/Photo Frame</a:t>
            </a:r>
          </a:p>
          <a:p>
            <a:pPr lvl="0">
              <a:buSzPts val="1100"/>
            </a:pPr>
            <a:r>
              <a:rPr lang="en-GB" sz="105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Cups/Mugs</a:t>
            </a:r>
          </a:p>
          <a:p>
            <a:pPr lvl="0">
              <a:buSzPts val="1100"/>
            </a:pPr>
            <a:r>
              <a:rPr lang="en-GB" sz="105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Party Accessories (</a:t>
            </a:r>
            <a:r>
              <a:rPr lang="en-GB" sz="1050" dirty="0" err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inc</a:t>
            </a:r>
            <a:r>
              <a:rPr lang="en-GB" sz="105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Balloons)</a:t>
            </a:r>
          </a:p>
          <a:p>
            <a:pPr lvl="0">
              <a:buSzPts val="1100"/>
            </a:pPr>
            <a:r>
              <a:rPr lang="en-GB" sz="105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Gift Wrap</a:t>
            </a:r>
          </a:p>
          <a:p>
            <a:pPr lvl="0">
              <a:buSzPts val="1100"/>
            </a:pPr>
            <a:r>
              <a:rPr lang="en-GB" sz="105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Greeting Cards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0" name="Google Shape;1490;p114"/>
          <p:cNvSpPr/>
          <p:nvPr/>
        </p:nvSpPr>
        <p:spPr>
          <a:xfrm>
            <a:off x="503600" y="1686947"/>
            <a:ext cx="138900" cy="1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1" name="Google Shape;1491;p114"/>
          <p:cNvSpPr txBox="1"/>
          <p:nvPr/>
        </p:nvSpPr>
        <p:spPr>
          <a:xfrm>
            <a:off x="7013300" y="1347614"/>
            <a:ext cx="155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Ambience</a:t>
            </a:r>
            <a:endParaRPr b="1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2" name="Google Shape;1492;p114"/>
          <p:cNvSpPr txBox="1"/>
          <p:nvPr/>
        </p:nvSpPr>
        <p:spPr>
          <a:xfrm>
            <a:off x="7013300" y="1891118"/>
            <a:ext cx="1875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spcAft>
                <a:spcPts val="600"/>
              </a:spcAft>
              <a:buSzPts val="1100"/>
            </a:pPr>
            <a:r>
              <a:rPr lang="en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Candles/Scents</a:t>
            </a:r>
          </a:p>
          <a:p>
            <a:pPr lvl="0">
              <a:spcAft>
                <a:spcPts val="600"/>
              </a:spcAft>
              <a:buSzPts val="1100"/>
            </a:pPr>
            <a:r>
              <a:rPr lang="en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Continuous Action Wax Aircare</a:t>
            </a:r>
          </a:p>
          <a:p>
            <a:pPr lvl="0">
              <a:spcAft>
                <a:spcPts val="600"/>
              </a:spcAft>
              <a:buSzPts val="1100"/>
            </a:pPr>
            <a:r>
              <a:rPr lang="en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Dinner Service</a:t>
            </a:r>
          </a:p>
          <a:p>
            <a:pPr lvl="0">
              <a:spcAft>
                <a:spcPts val="600"/>
              </a:spcAft>
              <a:buSzPts val="1100"/>
            </a:pPr>
            <a:endParaRPr lang="en" sz="11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3" name="Google Shape;1493;p114"/>
          <p:cNvSpPr/>
          <p:nvPr/>
        </p:nvSpPr>
        <p:spPr>
          <a:xfrm>
            <a:off x="7013300" y="1686947"/>
            <a:ext cx="138900" cy="1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4" name="Google Shape;1494;p114"/>
          <p:cNvSpPr txBox="1"/>
          <p:nvPr/>
        </p:nvSpPr>
        <p:spPr>
          <a:xfrm>
            <a:off x="4843400" y="1347614"/>
            <a:ext cx="155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Celebration Drink</a:t>
            </a:r>
            <a:endParaRPr b="1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5" name="Google Shape;1495;p114"/>
          <p:cNvSpPr txBox="1"/>
          <p:nvPr/>
        </p:nvSpPr>
        <p:spPr>
          <a:xfrm>
            <a:off x="4843400" y="1891118"/>
            <a:ext cx="1875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Champagne</a:t>
            </a:r>
          </a:p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Sparkling Wine</a:t>
            </a:r>
          </a:p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Cream Liqueurs</a:t>
            </a:r>
          </a:p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Tequila</a:t>
            </a:r>
          </a:p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Flavoured Vodka</a:t>
            </a:r>
            <a:endParaRPr lang="en" sz="11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Still Wine No/Low Alcohol</a:t>
            </a:r>
            <a:endParaRPr sz="11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6" name="Google Shape;1496;p114"/>
          <p:cNvSpPr/>
          <p:nvPr/>
        </p:nvSpPr>
        <p:spPr>
          <a:xfrm>
            <a:off x="4843400" y="1686947"/>
            <a:ext cx="138900" cy="1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7" name="Google Shape;1497;p114"/>
          <p:cNvSpPr txBox="1"/>
          <p:nvPr/>
        </p:nvSpPr>
        <p:spPr>
          <a:xfrm>
            <a:off x="2673500" y="1347614"/>
            <a:ext cx="155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/>
            <a:r>
              <a:rPr lang="en-GB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Celebration Food</a:t>
            </a:r>
          </a:p>
        </p:txBody>
      </p:sp>
      <p:sp>
        <p:nvSpPr>
          <p:cNvPr id="1498" name="Google Shape;1498;p114"/>
          <p:cNvSpPr txBox="1"/>
          <p:nvPr/>
        </p:nvSpPr>
        <p:spPr>
          <a:xfrm>
            <a:off x="2673500" y="1891118"/>
            <a:ext cx="2169900" cy="176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Frozen Bakery Croissants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Fresh Seabass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Fresh Prawns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Fresh Beef Fillet/Medallions/Steak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Ambient Potted Desserts Jelly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Edible Cake Decorations &amp; Shapes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Ambient Cup Cakes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Cake Chilled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Ice cream Desserts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Fresh Desserts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Cream &amp; Custard</a:t>
            </a:r>
          </a:p>
          <a:p>
            <a:pPr lvl="0">
              <a:buSzPts val="1100"/>
            </a:pPr>
            <a:endParaRPr lang="en-GB" sz="11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lvl="0">
              <a:buSzPts val="1100"/>
            </a:pPr>
            <a:endParaRPr lang="en-GB" sz="11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lvl="0">
              <a:buSzPts val="1100"/>
            </a:pPr>
            <a:endParaRPr lang="en-GB" sz="11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lvl="0">
              <a:buSzPts val="1100"/>
            </a:pPr>
            <a:endParaRPr sz="11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9" name="Google Shape;1499;p114"/>
          <p:cNvSpPr/>
          <p:nvPr/>
        </p:nvSpPr>
        <p:spPr>
          <a:xfrm>
            <a:off x="2673500" y="1686947"/>
            <a:ext cx="138900" cy="1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8307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9"/>
          <p:cNvSpPr txBox="1"/>
          <p:nvPr/>
        </p:nvSpPr>
        <p:spPr>
          <a:xfrm>
            <a:off x="356660" y="153472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p59"/>
          <p:cNvSpPr txBox="1"/>
          <p:nvPr/>
        </p:nvSpPr>
        <p:spPr>
          <a:xfrm>
            <a:off x="3225111" y="153472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2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p59"/>
          <p:cNvSpPr txBox="1"/>
          <p:nvPr/>
        </p:nvSpPr>
        <p:spPr>
          <a:xfrm>
            <a:off x="6093575" y="153472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3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4" name="Google Shape;644;p59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Three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5" name="Google Shape;645;p59"/>
          <p:cNvSpPr txBox="1"/>
          <p:nvPr/>
        </p:nvSpPr>
        <p:spPr>
          <a:xfrm>
            <a:off x="356650" y="213828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buClr>
                <a:schemeClr val="accent1"/>
              </a:buClr>
            </a:pP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The </a:t>
            </a:r>
            <a:r>
              <a:rPr lang="en-GB" sz="1100" b="1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final 3 weeks </a:t>
            </a: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of March are likely to turn </a:t>
            </a:r>
            <a:r>
              <a:rPr lang="en-GB" sz="1100" b="1" dirty="0">
                <a:solidFill>
                  <a:schemeClr val="accent1"/>
                </a:solidFill>
                <a:latin typeface="Avenir Next LT Pro" panose="020B0604020202020204" charset="0"/>
                <a:cs typeface="Calibri" panose="020F0502020204030204" pitchFamily="34" charset="0"/>
              </a:rPr>
              <a:t>negative</a:t>
            </a: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 against high Covid comparatives.</a:t>
            </a:r>
          </a:p>
          <a:p>
            <a:pPr lvl="0">
              <a:buClr>
                <a:schemeClr val="accent1"/>
              </a:buClr>
            </a:pPr>
            <a:endParaRPr lang="en-GB" sz="11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</a:pP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This trend is likely to continue for most of Q2, which may have a further impact on trading profits.</a:t>
            </a:r>
          </a:p>
          <a:p>
            <a:pPr lvl="0">
              <a:buClr>
                <a:schemeClr val="accent1"/>
              </a:buClr>
            </a:pPr>
            <a:endParaRPr lang="en-GB" sz="11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</a:pP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The economy will not however be fully open until 21</a:t>
            </a:r>
            <a:r>
              <a:rPr lang="en-GB" sz="1100" baseline="300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st</a:t>
            </a: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 June, which will lessen the impact on Food &amp; Drink retailers.</a:t>
            </a:r>
          </a:p>
        </p:txBody>
      </p:sp>
      <p:cxnSp>
        <p:nvCxnSpPr>
          <p:cNvPr id="646" name="Google Shape;646;p59"/>
          <p:cNvCxnSpPr/>
          <p:nvPr/>
        </p:nvCxnSpPr>
        <p:spPr>
          <a:xfrm>
            <a:off x="338424" y="206493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59"/>
          <p:cNvCxnSpPr/>
          <p:nvPr/>
        </p:nvCxnSpPr>
        <p:spPr>
          <a:xfrm>
            <a:off x="3215999" y="206493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59"/>
          <p:cNvCxnSpPr/>
          <p:nvPr/>
        </p:nvCxnSpPr>
        <p:spPr>
          <a:xfrm>
            <a:off x="6093574" y="206493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59"/>
          <p:cNvSpPr txBox="1"/>
          <p:nvPr/>
        </p:nvSpPr>
        <p:spPr>
          <a:xfrm>
            <a:off x="3225200" y="213828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buClr>
                <a:schemeClr val="accent1"/>
              </a:buClr>
            </a:pP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The online shift is now taking spend from </a:t>
            </a:r>
            <a:r>
              <a:rPr lang="en-GB" sz="1100" b="1" dirty="0">
                <a:solidFill>
                  <a:schemeClr val="accent1"/>
                </a:solidFill>
                <a:latin typeface="Avenir Next LT Pro" panose="020B0604020202020204" charset="0"/>
                <a:cs typeface="Calibri" panose="020F0502020204030204" pitchFamily="34" charset="0"/>
              </a:rPr>
              <a:t>all</a:t>
            </a: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 shopping missions.</a:t>
            </a:r>
          </a:p>
          <a:p>
            <a:pPr lvl="0">
              <a:buClr>
                <a:schemeClr val="accent1"/>
              </a:buClr>
            </a:pPr>
            <a:endParaRPr lang="en-GB" sz="11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</a:pP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With </a:t>
            </a:r>
            <a:r>
              <a:rPr lang="en-GB" sz="1100" b="1" dirty="0">
                <a:solidFill>
                  <a:schemeClr val="accent1"/>
                </a:solidFill>
                <a:latin typeface="Avenir Next LT Pro" panose="020B0604020202020204" charset="0"/>
                <a:cs typeface="Calibri" panose="020F0502020204030204" pitchFamily="34" charset="0"/>
              </a:rPr>
              <a:t>more flexible </a:t>
            </a: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delivery options available and a greater proportion of shoppers likely to work at home post covid </a:t>
            </a:r>
            <a:r>
              <a:rPr lang="en-GB" sz="1100" b="1" dirty="0">
                <a:solidFill>
                  <a:schemeClr val="accent1"/>
                </a:solidFill>
                <a:latin typeface="Avenir Next LT Pro" panose="020B0604020202020204" charset="0"/>
                <a:cs typeface="Calibri" panose="020F0502020204030204" pitchFamily="34" charset="0"/>
              </a:rPr>
              <a:t>online is expected to hold high channel share </a:t>
            </a: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and this will continue to put pressure on falling sales densities at the larger stores.</a:t>
            </a:r>
          </a:p>
          <a:p>
            <a:pPr lvl="0">
              <a:buClr>
                <a:schemeClr val="accent1"/>
              </a:buClr>
            </a:pPr>
            <a:endParaRPr lang="en-GB" sz="11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</a:pP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</a:rPr>
              <a:t>Amazon will open their first ‘till-less’ store in March and signal further disruption to UK retailing ..</a:t>
            </a:r>
          </a:p>
          <a:p>
            <a:pPr lvl="0">
              <a:buClr>
                <a:schemeClr val="accent1"/>
              </a:buClr>
            </a:pPr>
            <a:endParaRPr lang="en-GB" sz="11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650" name="Google Shape;650;p59"/>
          <p:cNvSpPr txBox="1"/>
          <p:nvPr/>
        </p:nvSpPr>
        <p:spPr>
          <a:xfrm>
            <a:off x="6093750" y="2138285"/>
            <a:ext cx="2693700" cy="232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buClr>
                <a:schemeClr val="accent1"/>
              </a:buClr>
            </a:pP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With so much time at home, some shoppers may have become ‘entrenched’ and be </a:t>
            </a:r>
            <a:r>
              <a:rPr lang="en-GB" sz="1100" b="1" dirty="0">
                <a:solidFill>
                  <a:schemeClr val="accent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reluctant</a:t>
            </a: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ea typeface="Montserrat"/>
                <a:cs typeface="Montserrat"/>
                <a:sym typeface="Montserrat"/>
              </a:rPr>
              <a:t> to return fully to ‘old’ ways.</a:t>
            </a:r>
          </a:p>
          <a:p>
            <a:pPr>
              <a:buClr>
                <a:schemeClr val="accent1"/>
              </a:buClr>
            </a:pPr>
            <a:endParaRPr lang="en-GB" sz="11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  <a:sym typeface="Montserrat"/>
            </a:endParaRPr>
          </a:p>
          <a:p>
            <a:pPr>
              <a:buClr>
                <a:schemeClr val="accent1"/>
              </a:buClr>
            </a:pP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  <a:sym typeface="Montserrat"/>
              </a:rPr>
              <a:t>Affordability and changing values may impact discretionary spend of others, so new behaviours may emerge post Covid.</a:t>
            </a:r>
          </a:p>
          <a:p>
            <a:pPr>
              <a:buClr>
                <a:schemeClr val="accent1"/>
              </a:buClr>
            </a:pPr>
            <a:endParaRPr lang="en-GB" sz="11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  <a:sym typeface="Montserrat"/>
            </a:endParaRPr>
          </a:p>
          <a:p>
            <a:pPr>
              <a:buClr>
                <a:schemeClr val="accent1"/>
              </a:buClr>
            </a:pPr>
            <a:r>
              <a:rPr lang="en-GB" sz="1100" b="1" dirty="0">
                <a:solidFill>
                  <a:schemeClr val="accent1"/>
                </a:solidFill>
                <a:latin typeface="Avenir Next LT Pro" panose="020B0604020202020204" charset="0"/>
                <a:cs typeface="Calibri" panose="020F0502020204030204" pitchFamily="34" charset="0"/>
                <a:sym typeface="Montserrat"/>
              </a:rPr>
              <a:t>Ethical </a:t>
            </a: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  <a:sym typeface="Montserrat"/>
              </a:rPr>
              <a:t>and </a:t>
            </a:r>
            <a:r>
              <a:rPr lang="en-GB" sz="1100" b="1" dirty="0">
                <a:solidFill>
                  <a:schemeClr val="accent1"/>
                </a:solidFill>
                <a:latin typeface="Avenir Next LT Pro" panose="020B0604020202020204" charset="0"/>
                <a:cs typeface="Calibri" panose="020F0502020204030204" pitchFamily="34" charset="0"/>
                <a:sym typeface="Montserrat"/>
              </a:rPr>
              <a:t>environmental</a:t>
            </a: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  <a:sym typeface="Montserrat"/>
              </a:rPr>
              <a:t> values and a focus on </a:t>
            </a:r>
            <a:r>
              <a:rPr lang="en-GB" sz="1100" b="1" dirty="0">
                <a:solidFill>
                  <a:schemeClr val="accent1"/>
                </a:solidFill>
                <a:latin typeface="Avenir Next LT Pro" panose="020B0604020202020204" charset="0"/>
                <a:cs typeface="Calibri" panose="020F0502020204030204" pitchFamily="34" charset="0"/>
                <a:sym typeface="Montserrat"/>
              </a:rPr>
              <a:t>health</a:t>
            </a:r>
            <a:r>
              <a:rPr lang="en-GB" sz="1100" dirty="0">
                <a:solidFill>
                  <a:schemeClr val="accent1"/>
                </a:solidFill>
                <a:latin typeface="Avenir Next LT Pro" panose="020B0604020202020204" charset="0"/>
                <a:cs typeface="Calibri" panose="020F0502020204030204" pitchFamily="34" charset="0"/>
                <a:sym typeface="Montserrat"/>
              </a:rPr>
              <a:t> </a:t>
            </a:r>
            <a:r>
              <a:rPr lang="en-GB" sz="1100" dirty="0">
                <a:solidFill>
                  <a:schemeClr val="bg1"/>
                </a:solidFill>
                <a:latin typeface="Avenir Next LT Pro" panose="020B0604020202020204" charset="0"/>
                <a:cs typeface="Calibri" panose="020F0502020204030204" pitchFamily="34" charset="0"/>
                <a:sym typeface="Montserrat"/>
              </a:rPr>
              <a:t>remain, shoppers are likely to be more diligent in their beliefs post pandemic.  </a:t>
            </a:r>
            <a:endParaRPr lang="en-GB" sz="1100" dirty="0">
              <a:solidFill>
                <a:schemeClr val="bg1"/>
              </a:solidFill>
              <a:latin typeface="Avenir Next LT Pro" panose="020B0604020202020204" charset="0"/>
              <a:cs typeface="Calibri" panose="020F0502020204030204" pitchFamily="34" charset="0"/>
            </a:endParaRPr>
          </a:p>
          <a:p>
            <a:pPr lvl="0">
              <a:buClr>
                <a:schemeClr val="accent1"/>
              </a:buClr>
            </a:pPr>
            <a:endParaRPr lang="en-GB" sz="1100" dirty="0">
              <a:latin typeface="Avenir Next LT Pr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652" name="Google Shape;652;p5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GB" dirty="0">
                <a:solidFill>
                  <a:schemeClr val="accent1"/>
                </a:solidFill>
              </a:rPr>
              <a:t>Headwinds are fast approaching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Google Shape;2355;p143">
            <a:extLst>
              <a:ext uri="{FF2B5EF4-FFF2-40B4-BE49-F238E27FC236}">
                <a16:creationId xmlns:a16="http://schemas.microsoft.com/office/drawing/2014/main" id="{058BA3D4-D7B9-439E-B7E9-43B797605860}"/>
              </a:ext>
            </a:extLst>
          </p:cNvPr>
          <p:cNvSpPr txBox="1"/>
          <p:nvPr/>
        </p:nvSpPr>
        <p:spPr>
          <a:xfrm>
            <a:off x="7440600" y="156908"/>
            <a:ext cx="1485169" cy="1270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Nearly 1:3 people are already vaccinated in the UK and back to ‘normal’ is clearly signpost</a:t>
            </a:r>
            <a:endParaRPr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11825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12A230-3919-4B33-AEEB-C7C58224F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2363" name="Google Shape;2363;p144"/>
          <p:cNvSpPr txBox="1"/>
          <p:nvPr/>
        </p:nvSpPr>
        <p:spPr>
          <a:xfrm>
            <a:off x="354650" y="1933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Appendix</a:t>
            </a:r>
            <a:endParaRPr sz="30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38689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668" y="1064950"/>
            <a:ext cx="5961032" cy="3608672"/>
          </a:xfrm>
          <a:prstGeom prst="rect">
            <a:avLst/>
          </a:prstGeom>
        </p:spPr>
      </p:pic>
      <p:sp>
        <p:nvSpPr>
          <p:cNvPr id="88066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119254" y="4696942"/>
            <a:ext cx="6977063" cy="276225"/>
          </a:xfrm>
        </p:spPr>
        <p:txBody>
          <a:bodyPr/>
          <a:lstStyle/>
          <a:p>
            <a:pPr eaLnBrk="1" hangingPunct="1">
              <a:spcBef>
                <a:spcPts val="63"/>
              </a:spcBef>
              <a:buClr>
                <a:srgbClr val="000000"/>
              </a:buClr>
              <a:buFontTx/>
              <a:buNone/>
            </a:pPr>
            <a:r>
              <a:rPr lang="en-GB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  <a:sym typeface="Arial" pitchFamily="34" charset="0"/>
              </a:rPr>
              <a:t>Source:  </a:t>
            </a:r>
            <a:r>
              <a:rPr lang="en-GB" alt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  <a:sym typeface="Arial" pitchFamily="34" charset="0"/>
              </a:rPr>
              <a:t>NielsenIQ</a:t>
            </a:r>
            <a:r>
              <a:rPr lang="en-GB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  <a:sym typeface="Arial" pitchFamily="34" charset="0"/>
              </a:rPr>
              <a:t> Scantrack Total Store Read Grocery Multiples</a:t>
            </a:r>
          </a:p>
        </p:txBody>
      </p:sp>
      <p:sp>
        <p:nvSpPr>
          <p:cNvPr id="18437" name="Title 27"/>
          <p:cNvSpPr txBox="1">
            <a:spLocks/>
          </p:cNvSpPr>
          <p:nvPr/>
        </p:nvSpPr>
        <p:spPr bwMode="auto">
          <a:xfrm>
            <a:off x="234057" y="-346075"/>
            <a:ext cx="9251950" cy="1082676"/>
          </a:xfrm>
          <a:prstGeom prst="rect">
            <a:avLst/>
          </a:prstGeom>
          <a:noFill/>
          <a:ln>
            <a:noFill/>
          </a:ln>
        </p:spPr>
        <p:txBody>
          <a:bodyPr tIns="0" bIns="0" anchor="b"/>
          <a:lstStyle>
            <a:lvl1pPr defTabSz="45720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908050" indent="-457200" defTabSz="45720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371600" indent="-457200" defTabSz="4572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825625" indent="-454025" defTabSz="4572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286000" indent="-457200" defTabSz="4572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7432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32004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6576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41148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altLang="en-US" sz="2800" kern="0" dirty="0">
              <a:solidFill>
                <a:schemeClr val="accent1"/>
              </a:solidFill>
              <a:latin typeface="+mn-lt"/>
              <a:ea typeface="ＭＳ Ｐゴシック" pitchFamily="34" charset="-128"/>
              <a:cs typeface="Arial"/>
              <a:sym typeface="Arial"/>
            </a:endParaRPr>
          </a:p>
        </p:txBody>
      </p:sp>
      <p:sp>
        <p:nvSpPr>
          <p:cNvPr id="88068" name="Title 27"/>
          <p:cNvSpPr txBox="1">
            <a:spLocks/>
          </p:cNvSpPr>
          <p:nvPr/>
        </p:nvSpPr>
        <p:spPr bwMode="auto">
          <a:xfrm>
            <a:off x="234057" y="380973"/>
            <a:ext cx="888898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0" hangingPunct="0">
              <a:spcBef>
                <a:spcPts val="800"/>
              </a:spcBef>
              <a:buClr>
                <a:srgbClr val="5F5F5F"/>
              </a:buClr>
            </a:pPr>
            <a:r>
              <a:rPr lang="en-GB" altLang="en-US" sz="2000" b="1" dirty="0">
                <a:solidFill>
                  <a:schemeClr val="tx1"/>
                </a:solidFill>
                <a:latin typeface="Avenir Next LT Pro" panose="020B0604020202020204" charset="0"/>
              </a:rPr>
              <a:t>Whilst BWS and General Merchandise both benefited from Valentine’s and GM back to school, Grocery saw early signs of slowing down</a:t>
            </a:r>
          </a:p>
        </p:txBody>
      </p:sp>
      <p:sp>
        <p:nvSpPr>
          <p:cNvPr id="9" name="Oval 8"/>
          <p:cNvSpPr/>
          <p:nvPr/>
        </p:nvSpPr>
        <p:spPr>
          <a:xfrm>
            <a:off x="7137111" y="2431330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63525" y="1635646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92815" y="3284738"/>
            <a:ext cx="1503521" cy="154703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52260" y="2643757"/>
            <a:ext cx="971253" cy="154703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360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923" y="1098990"/>
            <a:ext cx="5871453" cy="3633000"/>
          </a:xfrm>
          <a:prstGeom prst="rect">
            <a:avLst/>
          </a:prstGeom>
        </p:spPr>
      </p:pic>
      <p:sp>
        <p:nvSpPr>
          <p:cNvPr id="90114" name="Title 27"/>
          <p:cNvSpPr txBox="1">
            <a:spLocks/>
          </p:cNvSpPr>
          <p:nvPr/>
        </p:nvSpPr>
        <p:spPr bwMode="auto">
          <a:xfrm>
            <a:off x="143446" y="177106"/>
            <a:ext cx="882104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0" hangingPunct="0">
              <a:spcBef>
                <a:spcPts val="800"/>
              </a:spcBef>
              <a:buClr>
                <a:srgbClr val="5F5F5F"/>
              </a:buClr>
            </a:pPr>
            <a:r>
              <a:rPr lang="en-GB" altLang="en-US" sz="1800" b="1" dirty="0">
                <a:solidFill>
                  <a:schemeClr val="tx1"/>
                </a:solidFill>
                <a:latin typeface="Avenir Next LT Pro" panose="020B0604020202020204" charset="0"/>
              </a:rPr>
              <a:t>Against last year’s stockpiling, Packaged Grocery and Household have both seen unit growths start to slow in February …</a:t>
            </a:r>
            <a:endParaRPr lang="en-US" altLang="en-US" sz="1800" b="1" dirty="0">
              <a:solidFill>
                <a:schemeClr val="tx1"/>
              </a:solidFill>
              <a:latin typeface="Avenir Next LT Pro" panose="020B0604020202020204" charset="0"/>
            </a:endParaRPr>
          </a:p>
        </p:txBody>
      </p:sp>
      <p:sp>
        <p:nvSpPr>
          <p:cNvPr id="90115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0" y="4731990"/>
            <a:ext cx="6769100" cy="341312"/>
          </a:xfrm>
        </p:spPr>
        <p:txBody>
          <a:bodyPr/>
          <a:lstStyle/>
          <a:p>
            <a:pPr eaLnBrk="1" hangingPunct="1">
              <a:spcBef>
                <a:spcPts val="63"/>
              </a:spcBef>
              <a:buClr>
                <a:srgbClr val="000000"/>
              </a:buClr>
              <a:buFontTx/>
              <a:buNone/>
            </a:pPr>
            <a:r>
              <a:rPr lang="en-GB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  <a:sym typeface="Arial" pitchFamily="34" charset="0"/>
              </a:rPr>
              <a:t>Source:  </a:t>
            </a:r>
            <a:r>
              <a:rPr lang="en-GB" altLang="en-US" sz="7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  <a:sym typeface="Arial" pitchFamily="34" charset="0"/>
              </a:rPr>
              <a:t>NielsenIQ</a:t>
            </a:r>
            <a:r>
              <a:rPr lang="en-GB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  <a:sym typeface="Arial" pitchFamily="34" charset="0"/>
              </a:rPr>
              <a:t> Scantrack Total Store Read Grocery Multiples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89096D-194B-4E59-B58A-F425110F0E03}"/>
              </a:ext>
            </a:extLst>
          </p:cNvPr>
          <p:cNvSpPr/>
          <p:nvPr/>
        </p:nvSpPr>
        <p:spPr>
          <a:xfrm>
            <a:off x="6908464" y="3326684"/>
            <a:ext cx="968912" cy="18577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F06C82-59D1-4A23-836A-B3B0B3EF14D5}"/>
              </a:ext>
            </a:extLst>
          </p:cNvPr>
          <p:cNvSpPr/>
          <p:nvPr/>
        </p:nvSpPr>
        <p:spPr>
          <a:xfrm>
            <a:off x="6908464" y="2985372"/>
            <a:ext cx="968912" cy="18577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949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9"/>
          <p:cNvSpPr txBox="1"/>
          <p:nvPr/>
        </p:nvSpPr>
        <p:spPr>
          <a:xfrm>
            <a:off x="356660" y="167986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p59"/>
          <p:cNvSpPr txBox="1"/>
          <p:nvPr/>
        </p:nvSpPr>
        <p:spPr>
          <a:xfrm>
            <a:off x="3225111" y="167986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2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p59"/>
          <p:cNvSpPr txBox="1"/>
          <p:nvPr/>
        </p:nvSpPr>
        <p:spPr>
          <a:xfrm>
            <a:off x="6093575" y="167986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3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4" name="Google Shape;644;p59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Three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5" name="Google Shape;645;p59"/>
          <p:cNvSpPr txBox="1"/>
          <p:nvPr/>
        </p:nvSpPr>
        <p:spPr>
          <a:xfrm>
            <a:off x="35665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Online growth accelerated </a:t>
            </a:r>
            <a:r>
              <a:rPr lang="en" sz="12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+132%</a:t>
            </a: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and share hit </a:t>
            </a:r>
            <a:r>
              <a:rPr lang="en" sz="12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16.9%</a:t>
            </a: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of fmcg peaking at 18.8% w/e 20</a:t>
            </a:r>
            <a:r>
              <a:rPr lang="en" sz="1200" baseline="300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</a:t>
            </a: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Feb.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Click and Collect was a key conributor this month, reaching 17% of shoppers and accounting for a third of incremental growth.</a:t>
            </a:r>
            <a:endParaRPr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646" name="Google Shape;646;p59"/>
          <p:cNvCxnSpPr/>
          <p:nvPr/>
        </p:nvCxnSpPr>
        <p:spPr>
          <a:xfrm>
            <a:off x="33842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59"/>
          <p:cNvCxnSpPr/>
          <p:nvPr/>
        </p:nvCxnSpPr>
        <p:spPr>
          <a:xfrm>
            <a:off x="3215999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59"/>
          <p:cNvCxnSpPr/>
          <p:nvPr/>
        </p:nvCxnSpPr>
        <p:spPr>
          <a:xfrm>
            <a:off x="609357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59"/>
          <p:cNvSpPr txBox="1"/>
          <p:nvPr/>
        </p:nvSpPr>
        <p:spPr>
          <a:xfrm>
            <a:off x="322520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BWS </a:t>
            </a: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continues to be the top performing supercategory and contributes significantly to topline value sales.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50" name="Google Shape;650;p59"/>
          <p:cNvSpPr txBox="1"/>
          <p:nvPr/>
        </p:nvSpPr>
        <p:spPr>
          <a:xfrm>
            <a:off x="6093750" y="2283424"/>
            <a:ext cx="2693700" cy="181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Sales at </a:t>
            </a:r>
            <a:r>
              <a:rPr lang="en" sz="12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bricks and mortar </a:t>
            </a: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stores </a:t>
            </a:r>
            <a:r>
              <a:rPr lang="en" sz="12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declined</a:t>
            </a: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1% and growth in convenience stores was limited as shoppers continue to choose larger stores and/or online.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This continues to put pressure on (falling) sales densities and the </a:t>
            </a:r>
            <a:r>
              <a:rPr lang="en-GB" sz="12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need for diversification </a:t>
            </a:r>
            <a:r>
              <a:rPr lang="en-GB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such as John Lewis store within Waitrose, M&amp;S to sell more iconic brands to help drive footfall and ASDA review of their largest stores to offer more space to ‘customer experience’.</a:t>
            </a:r>
            <a:endParaRPr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AEE3A-5ACA-4840-9F4C-8A91BAC6C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>
                <a:solidFill>
                  <a:schemeClr val="bg1"/>
                </a:solidFill>
              </a:rPr>
              <a:t>Source:  </a:t>
            </a:r>
            <a:r>
              <a:rPr lang="en-PH" dirty="0" err="1">
                <a:solidFill>
                  <a:schemeClr val="bg1"/>
                </a:solidFill>
              </a:rPr>
              <a:t>NielsenIQ</a:t>
            </a:r>
            <a:r>
              <a:rPr lang="en-PH" dirty="0">
                <a:solidFill>
                  <a:schemeClr val="bg1"/>
                </a:solidFill>
              </a:rPr>
              <a:t> </a:t>
            </a:r>
            <a:r>
              <a:rPr lang="en-PH" dirty="0" err="1">
                <a:solidFill>
                  <a:schemeClr val="bg1"/>
                </a:solidFill>
              </a:rPr>
              <a:t>Homescan</a:t>
            </a:r>
            <a:r>
              <a:rPr lang="en-PH" dirty="0">
                <a:solidFill>
                  <a:schemeClr val="bg1"/>
                </a:solidFill>
              </a:rPr>
              <a:t> FMCG, </a:t>
            </a:r>
            <a:r>
              <a:rPr lang="en-PH" dirty="0" err="1">
                <a:solidFill>
                  <a:schemeClr val="bg1"/>
                </a:solidFill>
              </a:rPr>
              <a:t>NielsenIQ</a:t>
            </a:r>
            <a:r>
              <a:rPr lang="en-PH" dirty="0">
                <a:solidFill>
                  <a:schemeClr val="bg1"/>
                </a:solidFill>
              </a:rPr>
              <a:t> </a:t>
            </a:r>
            <a:r>
              <a:rPr lang="en-PH" dirty="0" err="1">
                <a:solidFill>
                  <a:schemeClr val="bg1"/>
                </a:solidFill>
              </a:rPr>
              <a:t>Scantrack</a:t>
            </a:r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652" name="Google Shape;652;p5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GB" dirty="0"/>
              <a:t>Online continues to break new records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0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77"/>
          <p:cNvSpPr txBox="1">
            <a:spLocks noGrp="1"/>
          </p:cNvSpPr>
          <p:nvPr>
            <p:ph type="title"/>
          </p:nvPr>
        </p:nvSpPr>
        <p:spPr>
          <a:xfrm>
            <a:off x="354650" y="303347"/>
            <a:ext cx="55509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February was another robust month for food &amp; drink retailers ..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CF0243-A70B-4B96-B944-AA7661425FC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Scantrack Total Store Read, *Homescan FMCG 4w/e 27</a:t>
            </a:r>
            <a:r>
              <a:rPr lang="en-PH" baseline="30000" dirty="0"/>
              <a:t>th</a:t>
            </a:r>
            <a:r>
              <a:rPr lang="en-PH" dirty="0"/>
              <a:t> February 2021</a:t>
            </a:r>
          </a:p>
        </p:txBody>
      </p:sp>
      <p:sp>
        <p:nvSpPr>
          <p:cNvPr id="944" name="Google Shape;944;p77"/>
          <p:cNvSpPr txBox="1"/>
          <p:nvPr/>
        </p:nvSpPr>
        <p:spPr>
          <a:xfrm>
            <a:off x="354650" y="2148350"/>
            <a:ext cx="2242982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Tailwinds</a:t>
            </a:r>
            <a:endParaRPr dirty="0">
              <a:solidFill>
                <a:srgbClr val="000000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365760" lvl="0" indent="-304800" algn="l" rtl="0">
              <a:spcBef>
                <a:spcPts val="1200"/>
              </a:spcBef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*Online +132%</a:t>
            </a:r>
            <a:endParaRPr sz="12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36576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" sz="1200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*Discounters +13.5%</a:t>
            </a:r>
          </a:p>
          <a:p>
            <a:pPr marL="365760" lvl="0" indent="-304800" algn="l" rtl="0"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" sz="12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Grocery Multiples +8.9%</a:t>
            </a:r>
            <a:endParaRPr sz="12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45" name="Google Shape;945;p77"/>
          <p:cNvSpPr txBox="1"/>
          <p:nvPr/>
        </p:nvSpPr>
        <p:spPr>
          <a:xfrm>
            <a:off x="3217225" y="2102620"/>
            <a:ext cx="2066898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Head</a:t>
            </a:r>
            <a:r>
              <a:rPr lang="en" b="1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winds</a:t>
            </a:r>
            <a:endParaRPr dirty="0">
              <a:solidFill>
                <a:srgbClr val="000000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365760" lvl="0" indent="-3048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Convenience +3.5%</a:t>
            </a:r>
            <a:endParaRPr sz="12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36576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" sz="1200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*Value Retailers </a:t>
            </a:r>
            <a:r>
              <a:rPr lang="en" sz="1200" dirty="0">
                <a:solidFill>
                  <a:schemeClr val="tx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-11.8%</a:t>
            </a:r>
          </a:p>
        </p:txBody>
      </p:sp>
      <p:sp>
        <p:nvSpPr>
          <p:cNvPr id="947" name="Google Shape;947;p77"/>
          <p:cNvSpPr txBox="1"/>
          <p:nvPr/>
        </p:nvSpPr>
        <p:spPr>
          <a:xfrm>
            <a:off x="6277650" y="2287850"/>
            <a:ext cx="25116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+10.6%</a:t>
            </a:r>
            <a:endParaRPr sz="3600" dirty="0">
              <a:solidFill>
                <a:schemeClr val="accent1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Total Till</a:t>
            </a:r>
          </a:p>
        </p:txBody>
      </p:sp>
      <p:pic>
        <p:nvPicPr>
          <p:cNvPr id="952" name="Google Shape;952;p77"/>
          <p:cNvPicPr preferRelativeResize="0"/>
          <p:nvPr/>
        </p:nvPicPr>
        <p:blipFill rotWithShape="1">
          <a:blip r:embed="rId3">
            <a:alphaModFix/>
          </a:blip>
          <a:srcRect l="258" r="248"/>
          <a:stretch/>
        </p:blipFill>
        <p:spPr>
          <a:xfrm>
            <a:off x="6277650" y="1443196"/>
            <a:ext cx="722376" cy="66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5EFB26-A7D5-4E2E-8F76-D8DD41353C3E}"/>
              </a:ext>
            </a:extLst>
          </p:cNvPr>
          <p:cNvSpPr txBox="1"/>
          <p:nvPr/>
        </p:nvSpPr>
        <p:spPr>
          <a:xfrm>
            <a:off x="284149" y="1184664"/>
            <a:ext cx="515563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50" dirty="0">
                <a:latin typeface="Avenir Next LT Pro" panose="020B0504020202020204" pitchFamily="34" charset="0"/>
              </a:rPr>
              <a:t>But a slower month for Convenience Retailers ..</a:t>
            </a:r>
            <a:endParaRPr lang="en-GB" sz="105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5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3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Three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1" name="Google Shape;881;p73"/>
          <p:cNvSpPr txBox="1"/>
          <p:nvPr/>
        </p:nvSpPr>
        <p:spPr>
          <a:xfrm>
            <a:off x="35665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buSzPts val="1100"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Spend per visit rose from £16.60 to £21.04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882" name="Google Shape;882;p73"/>
          <p:cNvCxnSpPr/>
          <p:nvPr/>
        </p:nvCxnSpPr>
        <p:spPr>
          <a:xfrm>
            <a:off x="33842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73"/>
          <p:cNvCxnSpPr/>
          <p:nvPr/>
        </p:nvCxnSpPr>
        <p:spPr>
          <a:xfrm>
            <a:off x="3215999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73"/>
          <p:cNvCxnSpPr/>
          <p:nvPr/>
        </p:nvCxnSpPr>
        <p:spPr>
          <a:xfrm>
            <a:off x="609357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5" name="Google Shape;885;p73"/>
          <p:cNvSpPr txBox="1"/>
          <p:nvPr/>
        </p:nvSpPr>
        <p:spPr>
          <a:xfrm>
            <a:off x="322520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Items in basket rose from 10.9 to 13.4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886" name="Google Shape;886;p73"/>
          <p:cNvSpPr txBox="1"/>
          <p:nvPr/>
        </p:nvSpPr>
        <p:spPr>
          <a:xfrm>
            <a:off x="609375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buSzPts val="1100"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Frequency of visit fell from 17.6 trips to 15.1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34955-74D6-4E88-B955-906E49582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Homescan GB FMCG 4w/e 29th February 2021 vs 4we 27th February 2021</a:t>
            </a:r>
          </a:p>
        </p:txBody>
      </p:sp>
      <p:sp>
        <p:nvSpPr>
          <p:cNvPr id="888" name="Google Shape;888;p73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In total British shoppers </a:t>
            </a:r>
            <a:r>
              <a:rPr lang="en-PH" dirty="0">
                <a:solidFill>
                  <a:schemeClr val="accent1"/>
                </a:solidFill>
              </a:rPr>
              <a:t>spent £4.42 more </a:t>
            </a:r>
            <a:r>
              <a:rPr lang="en-PH" dirty="0"/>
              <a:t>per trip, buying 2.5 more items but made 67m </a:t>
            </a:r>
            <a:r>
              <a:rPr lang="en-PH" dirty="0">
                <a:solidFill>
                  <a:schemeClr val="bg1"/>
                </a:solidFill>
              </a:rPr>
              <a:t>fewer </a:t>
            </a:r>
            <a:r>
              <a:rPr lang="en-PH" dirty="0"/>
              <a:t>shopping trips than last January </a:t>
            </a:r>
          </a:p>
        </p:txBody>
      </p:sp>
      <p:pic>
        <p:nvPicPr>
          <p:cNvPr id="890" name="Google Shape;890;p73"/>
          <p:cNvPicPr preferRelativeResize="0"/>
          <p:nvPr/>
        </p:nvPicPr>
        <p:blipFill rotWithShape="1">
          <a:blip r:embed="rId3">
            <a:alphaModFix/>
          </a:blip>
          <a:srcRect l="258" r="248"/>
          <a:stretch/>
        </p:blipFill>
        <p:spPr>
          <a:xfrm>
            <a:off x="6093750" y="2825503"/>
            <a:ext cx="356616" cy="33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200" y="2825503"/>
            <a:ext cx="356616" cy="2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785" y="2825503"/>
            <a:ext cx="356616" cy="309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54650" y="1670686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" sz="28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+27%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0507" y="1670686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" sz="28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+23%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3574" y="1670686"/>
            <a:ext cx="109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" sz="2800" b="1" dirty="0">
                <a:solidFill>
                  <a:schemeClr val="accent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-14%</a:t>
            </a:r>
          </a:p>
        </p:txBody>
      </p:sp>
    </p:spTree>
    <p:extLst>
      <p:ext uri="{BB962C8B-B14F-4D97-AF65-F5344CB8AC3E}">
        <p14:creationId xmlns:p14="http://schemas.microsoft.com/office/powerpoint/2010/main" val="78664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2" name="Google Shape;1742;p129"/>
          <p:cNvCxnSpPr/>
          <p:nvPr/>
        </p:nvCxnSpPr>
        <p:spPr>
          <a:xfrm>
            <a:off x="354650" y="1745725"/>
            <a:ext cx="83973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3" name="Google Shape;1743;p129"/>
          <p:cNvSpPr txBox="1"/>
          <p:nvPr/>
        </p:nvSpPr>
        <p:spPr>
          <a:xfrm>
            <a:off x="354650" y="1225620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Grocery Multiples</a:t>
            </a:r>
            <a:br>
              <a:rPr lang="en" b="1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Weekly year on year value growth</a:t>
            </a:r>
            <a:endParaRPr sz="10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54649" y="292625"/>
            <a:ext cx="8658721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Avenir Next LT Pro" panose="020B0604020202020204" charset="0"/>
                <a:ea typeface="MS PGothic" pitchFamily="34" charset="-128"/>
                <a:cs typeface="Calibri" pitchFamily="34" charset="0"/>
              </a:rPr>
              <a:t>Valentine’s Day added to February’s momentum as well as another month of lockdown against weaker comparatives, sales slowed in week 4 </a:t>
            </a:r>
            <a:endParaRPr lang="en-PH" dirty="0">
              <a:latin typeface="Avenir Next LT Pro" panose="020B060402020202020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Scantrack Total Store Read  Grocery Multiples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932041"/>
              </p:ext>
            </p:extLst>
          </p:nvPr>
        </p:nvGraphicFramePr>
        <p:xfrm>
          <a:off x="354650" y="1841620"/>
          <a:ext cx="8425149" cy="290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73B27871-5BA2-4EB5-85DB-C53BE1D3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19" y="2483543"/>
            <a:ext cx="321683" cy="32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2657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altLang="en-US" sz="1800" dirty="0">
                <a:solidFill>
                  <a:schemeClr val="tx1"/>
                </a:solidFill>
                <a:latin typeface="Avenir Next LT Pro" panose="020B0604020202020204" charset="0"/>
                <a:ea typeface="MS PGothic" pitchFamily="34" charset="-128"/>
                <a:cs typeface="Calibri" pitchFamily="34" charset="0"/>
              </a:rPr>
              <a:t>Overall average weekly spend slowed in February whilst growth held at 8%</a:t>
            </a:r>
            <a:br>
              <a:rPr lang="en-GB" sz="1800" dirty="0">
                <a:solidFill>
                  <a:srgbClr val="000000"/>
                </a:solidFill>
                <a:latin typeface="Avenir Next LT Pro" panose="020B0604020202020204" charset="0"/>
              </a:rPr>
            </a:br>
            <a:endParaRPr lang="en-PH" sz="1800" dirty="0">
              <a:latin typeface="Avenir Next LT Pro" panose="020B060402020202020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Homescan GB FMCG, based on rolling 12w/e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532163"/>
              </p:ext>
            </p:extLst>
          </p:nvPr>
        </p:nvGraphicFramePr>
        <p:xfrm>
          <a:off x="326570" y="1377108"/>
          <a:ext cx="8425149" cy="337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DC9EB0-A80C-4462-ABA1-7208943A327C}"/>
              </a:ext>
            </a:extLst>
          </p:cNvPr>
          <p:cNvSpPr txBox="1"/>
          <p:nvPr/>
        </p:nvSpPr>
        <p:spPr>
          <a:xfrm>
            <a:off x="268513" y="955476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solidFill>
                  <a:schemeClr val="tx1"/>
                </a:solidFill>
                <a:latin typeface="Avenir Next LT Pro" panose="020B0604020202020204" charset="0"/>
                <a:ea typeface="MS PGothic" pitchFamily="34" charset="-128"/>
                <a:cs typeface="Calibri" pitchFamily="34" charset="0"/>
              </a:rPr>
              <a:t>Macro view based on 12 week trends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32491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Avenir Next LT Pro" panose="020B0604020202020204" charset="0"/>
                <a:ea typeface="MS PGothic" pitchFamily="34" charset="-128"/>
                <a:cs typeface="Calibri" pitchFamily="34" charset="0"/>
              </a:rPr>
              <a:t>With less shopping around, items per trip accelerated</a:t>
            </a:r>
            <a:br>
              <a:rPr lang="en-GB" dirty="0">
                <a:solidFill>
                  <a:srgbClr val="000000"/>
                </a:solidFill>
                <a:latin typeface="Avenir Next LT Pro" panose="020B0604020202020204" charset="0"/>
              </a:rPr>
            </a:br>
            <a:endParaRPr lang="en-PH" dirty="0">
              <a:latin typeface="Avenir Next LT Pro" panose="020B060402020202020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/>
              <a:t>Source:  </a:t>
            </a:r>
            <a:r>
              <a:rPr lang="en-PH" dirty="0" err="1"/>
              <a:t>NielsenIQ</a:t>
            </a:r>
            <a:r>
              <a:rPr lang="en-PH" dirty="0"/>
              <a:t> Homescan GB FMCG, based on rolling 12w/e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0738730"/>
              </p:ext>
            </p:extLst>
          </p:nvPr>
        </p:nvGraphicFramePr>
        <p:xfrm>
          <a:off x="354650" y="1377108"/>
          <a:ext cx="8425149" cy="337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252048"/>
      </p:ext>
    </p:extLst>
  </p:cSld>
  <p:clrMapOvr>
    <a:masterClrMapping/>
  </p:clrMapOvr>
</p:sld>
</file>

<file path=ppt/theme/theme1.xml><?xml version="1.0" encoding="utf-8"?>
<a:theme xmlns:a="http://schemas.openxmlformats.org/drawingml/2006/main" name="NIQ-presentation-template-v1">
  <a:themeElements>
    <a:clrScheme name="Simple Light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00F000"/>
      </a:accent1>
      <a:accent2>
        <a:srgbClr val="00A346"/>
      </a:accent2>
      <a:accent3>
        <a:srgbClr val="1A1A1A"/>
      </a:accent3>
      <a:accent4>
        <a:srgbClr val="333333"/>
      </a:accent4>
      <a:accent5>
        <a:srgbClr val="666666"/>
      </a:accent5>
      <a:accent6>
        <a:srgbClr val="BDFFB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2021-02-27T00:00:00+00:00</ContentEndDate>
    <DocumentSource xmlns="cebd32e3-9ab6-41ee-b1af-b8405a8d4e68">Nielsen</DocumentSource>
    <PublicationDate xmlns="cebd32e3-9ab6-41ee-b1af-b8405a8d4e68" xsi:nil="true"/>
    <DocumentAdded xmlns="cebd32e3-9ab6-41ee-b1af-b8405a8d4e68">2021-03-22T00:00:00+00:00</DocumentAdded>
    <TaxCatchAll xmlns="cebd32e3-9ab6-41ee-b1af-b8405a8d4e68">
      <Value>1493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5f934ce9-eb2e-4973-9463-7815e15faf86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088A7A2-5801-46E7-9E06-05D13345F270}"/>
</file>

<file path=customXml/itemProps2.xml><?xml version="1.0" encoding="utf-8"?>
<ds:datastoreItem xmlns:ds="http://schemas.openxmlformats.org/officeDocument/2006/customXml" ds:itemID="{93AC20E5-A2B2-4CCE-94AE-F8A8E71B9DA1}"/>
</file>

<file path=customXml/itemProps3.xml><?xml version="1.0" encoding="utf-8"?>
<ds:datastoreItem xmlns:ds="http://schemas.openxmlformats.org/officeDocument/2006/customXml" ds:itemID="{4A7802F2-2D19-4BD0-8721-2A4B1339DA6C}"/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3134</Words>
  <Application>Microsoft Office PowerPoint</Application>
  <PresentationFormat>On-screen Show (16:9)</PresentationFormat>
  <Paragraphs>460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Calibri</vt:lpstr>
      <vt:lpstr>Avenir Next LT Pro</vt:lpstr>
      <vt:lpstr>Avenir Next</vt:lpstr>
      <vt:lpstr>Montserrat</vt:lpstr>
      <vt:lpstr>Montserrat Light</vt:lpstr>
      <vt:lpstr>Arial</vt:lpstr>
      <vt:lpstr>NIQ-presentation-template-v1</vt:lpstr>
      <vt:lpstr>NielsenIQ Total Till Executive Summary</vt:lpstr>
      <vt:lpstr>PowerPoint Presentation</vt:lpstr>
      <vt:lpstr>What happened? Overview</vt:lpstr>
      <vt:lpstr>Online continues to break new records</vt:lpstr>
      <vt:lpstr>February was another robust month for food &amp; drink retailers ..</vt:lpstr>
      <vt:lpstr>In total British shoppers spent £4.42 more per trip, buying 2.5 more items but made 67m fewer shopping trips than last January </vt:lpstr>
      <vt:lpstr>Valentine’s Day added to February’s momentum as well as another month of lockdown against weaker comparatives, sales slowed in week 4 </vt:lpstr>
      <vt:lpstr>Overall average weekly spend slowed in February whilst growth held at 8% </vt:lpstr>
      <vt:lpstr>With less shopping around, items per trip accelerated </vt:lpstr>
      <vt:lpstr>In any normal year, February would be sign-posted the month of events. This year it marks record sales for online, upsell for Valentine’s and the start of declining sales for cupboard necessities ..</vt:lpstr>
      <vt:lpstr>Retailers continue to flex online capacity, reaching more shoppers whilst events this month brought a boost to overall basket spend</vt:lpstr>
      <vt:lpstr>There was more momentum compared to last month, with an increase in 4w/e basket spend and slightly more visits to stores</vt:lpstr>
      <vt:lpstr>Lockdown habits continued, boosted by Valentine’s, whilst declines in staples are a sharp reminder of what is to come ..</vt:lpstr>
      <vt:lpstr>What happened by channel? </vt:lpstr>
      <vt:lpstr>Online broke new records, as retailers target additional missions</vt:lpstr>
      <vt:lpstr>Retailers continued to add capacity and online share peaked at 18.8% w/e 20th February</vt:lpstr>
      <vt:lpstr>Click &amp; Collect contributed a third to incremental online growth</vt:lpstr>
      <vt:lpstr>It was another tough month for Convenience as shoppers prefer to shop in larger formats and/or online.</vt:lpstr>
      <vt:lpstr>FMCG sales decelerated in the final week of February in Supermarkets but increased at Convenience stores</vt:lpstr>
      <vt:lpstr>BWS and Ice-cream helped to boost fmcg growth at Convenience stores, whilst Supermarkets are seeing the drag from essential items</vt:lpstr>
      <vt:lpstr>Retailer News</vt:lpstr>
      <vt:lpstr>PowerPoint Presentation</vt:lpstr>
      <vt:lpstr>Lidl was the fastest growing retailer</vt:lpstr>
      <vt:lpstr>Shoppers engage with loyalty schemes offering tangible rewards </vt:lpstr>
      <vt:lpstr>Trade was slower at ASDA, Co-op and M&amp;S</vt:lpstr>
      <vt:lpstr>Boosted by Valentine’s Day meal deals, spend on offer increased slightly</vt:lpstr>
      <vt:lpstr>Compared to last year, retailers continue to invest less in promotions and more in EDLP</vt:lpstr>
      <vt:lpstr>Food inflation held in February, indicating how intense the retailer price battle has become </vt:lpstr>
      <vt:lpstr>PowerPoint Presentation</vt:lpstr>
      <vt:lpstr>PowerPoint Presentation</vt:lpstr>
      <vt:lpstr>Celebrating at home, shoppers splashed out on Valentine’s day</vt:lpstr>
      <vt:lpstr>Shoppers continue to spend the most on Greeting Cards</vt:lpstr>
      <vt:lpstr>Still in lockdown, shoppers would have had more time to celebrate</vt:lpstr>
      <vt:lpstr>Valentine’s day classifications</vt:lpstr>
      <vt:lpstr>Headwinds are fast approaching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February NielsenIQ Total Till Exec Summary</dc:title>
  <dc:creator>Cowen, Sally F.</dc:creator>
  <cp:lastModifiedBy>Cowen, Sally F.</cp:lastModifiedBy>
  <cp:revision>200</cp:revision>
  <dcterms:modified xsi:type="dcterms:W3CDTF">2021-03-11T16:32:19Z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1493;#2021|5f934ce9-eb2e-4973-9463-7815e15faf86</vt:lpwstr>
  </property>
</Properties>
</file>