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8.xml" ContentType="application/vnd.openxmlformats-officedocument.presentationml.notesSlide+xml"/>
  <Override PartName="/ppt/charts/chart6.xml" ContentType="application/vnd.openxmlformats-officedocument.drawingml.chart+xml"/>
  <Override PartName="/ppt/notesSlides/notesSlide9.xml" ContentType="application/vnd.openxmlformats-officedocument.presentationml.notesSlide+xml"/>
  <Override PartName="/ppt/charts/chart7.xml" ContentType="application/vnd.openxmlformats-officedocument.drawingml.chart+xml"/>
  <Override PartName="/ppt/notesSlides/notesSlide10.xml" ContentType="application/vnd.openxmlformats-officedocument.presentationml.notesSlide+xml"/>
  <Override PartName="/ppt/charts/chart8.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bookmarkIdSeed="2">
  <p:sldMasterIdLst>
    <p:sldMasterId id="2147483733" r:id="rId4"/>
  </p:sldMasterIdLst>
  <p:notesMasterIdLst>
    <p:notesMasterId r:id="rId36"/>
  </p:notesMasterIdLst>
  <p:handoutMasterIdLst>
    <p:handoutMasterId r:id="rId37"/>
  </p:handoutMasterIdLst>
  <p:sldIdLst>
    <p:sldId id="1533" r:id="rId5"/>
    <p:sldId id="802" r:id="rId6"/>
    <p:sldId id="803" r:id="rId7"/>
    <p:sldId id="1662" r:id="rId8"/>
    <p:sldId id="1582" r:id="rId9"/>
    <p:sldId id="1657" r:id="rId10"/>
    <p:sldId id="1622" r:id="rId11"/>
    <p:sldId id="1598" r:id="rId12"/>
    <p:sldId id="1623" r:id="rId13"/>
    <p:sldId id="1658" r:id="rId14"/>
    <p:sldId id="1659" r:id="rId15"/>
    <p:sldId id="1615" r:id="rId16"/>
    <p:sldId id="1660" r:id="rId17"/>
    <p:sldId id="1636" r:id="rId18"/>
    <p:sldId id="1609" r:id="rId19"/>
    <p:sldId id="1276" r:id="rId20"/>
    <p:sldId id="1663" r:id="rId21"/>
    <p:sldId id="1664" r:id="rId22"/>
    <p:sldId id="1661" r:id="rId23"/>
    <p:sldId id="1671" r:id="rId24"/>
    <p:sldId id="1672" r:id="rId25"/>
    <p:sldId id="1653" r:id="rId26"/>
    <p:sldId id="1654" r:id="rId27"/>
    <p:sldId id="1673" r:id="rId28"/>
    <p:sldId id="1666" r:id="rId29"/>
    <p:sldId id="1667" r:id="rId30"/>
    <p:sldId id="1668" r:id="rId31"/>
    <p:sldId id="1500" r:id="rId32"/>
    <p:sldId id="1619" r:id="rId33"/>
    <p:sldId id="1669" r:id="rId34"/>
    <p:sldId id="1670" r:id="rId35"/>
  </p:sldIdLst>
  <p:sldSz cx="9144000" cy="5143500" type="screen16x9"/>
  <p:notesSz cx="7023100" cy="93091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guide id="3" orient="horz" pos="2932">
          <p15:clr>
            <a:srgbClr val="A4A3A4"/>
          </p15:clr>
        </p15:guide>
        <p15:guide id="4"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F88936"/>
    <a:srgbClr val="F76F09"/>
    <a:srgbClr val="CC6600"/>
    <a:srgbClr val="3FFFFF"/>
    <a:srgbClr val="3FCDFF"/>
    <a:srgbClr val="0041C4"/>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95A90781-DFE0-4ECC-8F90-118134CE9E34}">
  <a:tblStyle styleId="{95A90781-DFE0-4ECC-8F90-118134CE9E34}"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6F1FC"/>
          </a:solidFill>
        </a:fill>
      </a:tcStyle>
    </a:wholeTbl>
    <a:band1H>
      <a:tcStyle>
        <a:tcBdr/>
        <a:fill>
          <a:solidFill>
            <a:srgbClr val="CAE3F9"/>
          </a:solidFill>
        </a:fill>
      </a:tcStyle>
    </a:band1H>
    <a:band1V>
      <a:tcStyle>
        <a:tcBdr/>
        <a:fill>
          <a:solidFill>
            <a:srgbClr val="CAE3F9"/>
          </a:solidFill>
        </a:fill>
      </a:tcStyle>
    </a:band1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Arial"/>
          <a:ea typeface="Arial"/>
          <a:cs typeface="Arial"/>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559" autoAdjust="0"/>
    <p:restoredTop sz="86299" autoAdjust="0"/>
  </p:normalViewPr>
  <p:slideViewPr>
    <p:cSldViewPr>
      <p:cViewPr varScale="1">
        <p:scale>
          <a:sx n="93" d="100"/>
          <a:sy n="93" d="100"/>
        </p:scale>
        <p:origin x="-408" y="-102"/>
      </p:cViewPr>
      <p:guideLst>
        <p:guide orient="horz" pos="1620"/>
        <p:guide pos="2880"/>
      </p:guideLst>
    </p:cSldViewPr>
  </p:slideViewPr>
  <p:outlineViewPr>
    <p:cViewPr>
      <p:scale>
        <a:sx n="33" d="100"/>
        <a:sy n="33" d="100"/>
      </p:scale>
      <p:origin x="0" y="7110"/>
    </p:cViewPr>
  </p:outlineViewPr>
  <p:notesTextViewPr>
    <p:cViewPr>
      <p:scale>
        <a:sx n="150" d="100"/>
        <a:sy n="150" d="100"/>
      </p:scale>
      <p:origin x="0" y="0"/>
    </p:cViewPr>
  </p:notesTextViewPr>
  <p:sorterViewPr>
    <p:cViewPr>
      <p:scale>
        <a:sx n="125" d="100"/>
        <a:sy n="125" d="100"/>
      </p:scale>
      <p:origin x="0" y="0"/>
    </p:cViewPr>
  </p:sorterViewPr>
  <p:notesViewPr>
    <p:cSldViewPr>
      <p:cViewPr varScale="1">
        <p:scale>
          <a:sx n="52" d="100"/>
          <a:sy n="52" d="100"/>
        </p:scale>
        <p:origin x="-2862" y="-96"/>
      </p:cViewPr>
      <p:guideLst>
        <p:guide orient="horz" pos="2880"/>
        <p:guide orient="horz" pos="2932"/>
        <p:guide pos="2160"/>
        <p:guide pos="221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9708802880189677E-3"/>
          <c:y val="9.3085237983034877E-2"/>
          <c:w val="0.95860414734171295"/>
          <c:h val="0.73109389726672946"/>
        </c:manualLayout>
      </c:layout>
      <c:barChart>
        <c:barDir val="col"/>
        <c:grouping val="clustered"/>
        <c:varyColors val="0"/>
        <c:ser>
          <c:idx val="0"/>
          <c:order val="0"/>
          <c:tx>
            <c:strRef>
              <c:f>Sheet1!$B$1</c:f>
              <c:strCache>
                <c:ptCount val="1"/>
                <c:pt idx="0">
                  <c:v>4w/e 18May19</c:v>
                </c:pt>
              </c:strCache>
            </c:strRef>
          </c:tx>
          <c:spPr>
            <a:solidFill>
              <a:schemeClr val="bg1">
                <a:lumMod val="75000"/>
              </a:schemeClr>
            </a:solidFill>
          </c:spPr>
          <c:invertIfNegative val="0"/>
          <c:dLbls>
            <c:dLbl>
              <c:idx val="0"/>
              <c:numFmt formatCode="&quot;£&quot;#,##0.00" sourceLinked="0"/>
              <c:spPr>
                <a:noFill/>
                <a:ln>
                  <a:noFill/>
                </a:ln>
                <a:effectLst/>
              </c:spPr>
              <c:txPr>
                <a:bodyPr/>
                <a:lstStyle/>
                <a:p>
                  <a:pPr>
                    <a:defRPr sz="1400">
                      <a:latin typeface="Calibri" panose="020F0502020204030204" pitchFamily="34" charset="0"/>
                    </a:defRPr>
                  </a:pPr>
                  <a:endParaRPr lang="en-US"/>
                </a:p>
              </c:txPr>
              <c:showLegendKey val="0"/>
              <c:showVal val="1"/>
              <c:showCatName val="0"/>
              <c:showSerName val="0"/>
              <c:showPercent val="0"/>
              <c:showBubbleSize val="0"/>
            </c:dLbl>
            <c:dLbl>
              <c:idx val="1"/>
              <c:layout>
                <c:manualLayout>
                  <c:x val="-6.2051576586425513E-3"/>
                  <c:y val="-3.0662907925323507E-3"/>
                </c:manualLayout>
              </c:layout>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txPr>
              <a:bodyPr/>
              <a:lstStyle/>
              <a:p>
                <a:pPr>
                  <a:defRPr sz="1400">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Spend per Visit</c:v>
                </c:pt>
                <c:pt idx="1">
                  <c:v>Items in Basket</c:v>
                </c:pt>
                <c:pt idx="2">
                  <c:v>Frequency of Visit</c:v>
                </c:pt>
              </c:strCache>
            </c:strRef>
          </c:cat>
          <c:val>
            <c:numRef>
              <c:f>Sheet1!$B$2:$B$4</c:f>
              <c:numCache>
                <c:formatCode>General</c:formatCode>
                <c:ptCount val="3"/>
                <c:pt idx="0">
                  <c:v>14.87</c:v>
                </c:pt>
                <c:pt idx="1">
                  <c:v>9.94</c:v>
                </c:pt>
                <c:pt idx="2">
                  <c:v>19.59</c:v>
                </c:pt>
              </c:numCache>
            </c:numRef>
          </c:val>
        </c:ser>
        <c:ser>
          <c:idx val="1"/>
          <c:order val="1"/>
          <c:tx>
            <c:strRef>
              <c:f>Sheet1!$C$1</c:f>
              <c:strCache>
                <c:ptCount val="1"/>
                <c:pt idx="0">
                  <c:v>4w/e 16May20</c:v>
                </c:pt>
              </c:strCache>
            </c:strRef>
          </c:tx>
          <c:spPr>
            <a:solidFill>
              <a:schemeClr val="accent1"/>
            </a:solidFill>
          </c:spPr>
          <c:invertIfNegative val="0"/>
          <c:dLbls>
            <c:dLbl>
              <c:idx val="0"/>
              <c:layout>
                <c:manualLayout>
                  <c:x val="1.2410315317285103E-2"/>
                  <c:y val="6.132823025284586E-3"/>
                </c:manualLayout>
              </c:layout>
              <c:numFmt formatCode="&quot;£&quot;#,##0.00" sourceLinked="0"/>
              <c:spPr>
                <a:noFill/>
                <a:ln>
                  <a:noFill/>
                </a:ln>
                <a:effectLst/>
              </c:spPr>
              <c:txPr>
                <a:bodyPr/>
                <a:lstStyle/>
                <a:p>
                  <a:pPr>
                    <a:defRPr sz="1400">
                      <a:latin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4.6538682439818844E-3"/>
                  <c:y val="-6.1325815850647013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9.3077364879638261E-3"/>
                  <c:y val="1.226516317012940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7.7564470733031887E-3"/>
                  <c:y val="3.067497993631773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4.653868243981913E-3"/>
                  <c:y val="1.5331453962661752E-2"/>
                </c:manualLayout>
              </c:layout>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txPr>
              <a:bodyPr/>
              <a:lstStyle/>
              <a:p>
                <a:pPr>
                  <a:defRPr sz="1400">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Spend per Visit</c:v>
                </c:pt>
                <c:pt idx="1">
                  <c:v>Items in Basket</c:v>
                </c:pt>
                <c:pt idx="2">
                  <c:v>Frequency of Visit</c:v>
                </c:pt>
              </c:strCache>
            </c:strRef>
          </c:cat>
          <c:val>
            <c:numRef>
              <c:f>Sheet1!$C$2:$C$4</c:f>
              <c:numCache>
                <c:formatCode>General</c:formatCode>
                <c:ptCount val="3"/>
                <c:pt idx="0">
                  <c:v>21.57</c:v>
                </c:pt>
                <c:pt idx="1">
                  <c:v>13.75</c:v>
                </c:pt>
                <c:pt idx="2">
                  <c:v>15.17</c:v>
                </c:pt>
              </c:numCache>
            </c:numRef>
          </c:val>
        </c:ser>
        <c:dLbls>
          <c:showLegendKey val="0"/>
          <c:showVal val="0"/>
          <c:showCatName val="0"/>
          <c:showSerName val="0"/>
          <c:showPercent val="0"/>
          <c:showBubbleSize val="0"/>
        </c:dLbls>
        <c:gapWidth val="150"/>
        <c:axId val="145180544"/>
        <c:axId val="145182080"/>
      </c:barChart>
      <c:catAx>
        <c:axId val="145180544"/>
        <c:scaling>
          <c:orientation val="minMax"/>
        </c:scaling>
        <c:delete val="0"/>
        <c:axPos val="b"/>
        <c:numFmt formatCode="General" sourceLinked="0"/>
        <c:majorTickMark val="out"/>
        <c:minorTickMark val="none"/>
        <c:tickLblPos val="low"/>
        <c:txPr>
          <a:bodyPr/>
          <a:lstStyle/>
          <a:p>
            <a:pPr>
              <a:defRPr sz="1100" baseline="0">
                <a:latin typeface="Calibri" panose="020F0502020204030204" pitchFamily="34" charset="0"/>
              </a:defRPr>
            </a:pPr>
            <a:endParaRPr lang="en-US"/>
          </a:p>
        </c:txPr>
        <c:crossAx val="145182080"/>
        <c:crosses val="autoZero"/>
        <c:auto val="1"/>
        <c:lblAlgn val="ctr"/>
        <c:lblOffset val="100"/>
        <c:noMultiLvlLbl val="0"/>
      </c:catAx>
      <c:valAx>
        <c:axId val="145182080"/>
        <c:scaling>
          <c:orientation val="minMax"/>
        </c:scaling>
        <c:delete val="1"/>
        <c:axPos val="l"/>
        <c:numFmt formatCode="General" sourceLinked="1"/>
        <c:majorTickMark val="out"/>
        <c:minorTickMark val="none"/>
        <c:tickLblPos val="nextTo"/>
        <c:crossAx val="145180544"/>
        <c:crosses val="autoZero"/>
        <c:crossBetween val="between"/>
      </c:valAx>
    </c:plotArea>
    <c:legend>
      <c:legendPos val="r"/>
      <c:layout>
        <c:manualLayout>
          <c:xMode val="edge"/>
          <c:yMode val="edge"/>
          <c:x val="0.27334727284837579"/>
          <c:y val="0.91675911025004031"/>
          <c:w val="0.41958205263222353"/>
          <c:h val="8.3240792364209878E-2"/>
        </c:manualLayout>
      </c:layout>
      <c:overlay val="0"/>
      <c:txPr>
        <a:bodyPr/>
        <a:lstStyle/>
        <a:p>
          <a:pPr>
            <a:defRPr sz="120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360370430662295E-2"/>
          <c:y val="0"/>
          <c:w val="0.96982242084000725"/>
          <c:h val="0.85915102052842085"/>
        </c:manualLayout>
      </c:layout>
      <c:lineChart>
        <c:grouping val="standard"/>
        <c:varyColors val="0"/>
        <c:ser>
          <c:idx val="0"/>
          <c:order val="0"/>
          <c:tx>
            <c:strRef>
              <c:f>Sheet1!$B$1</c:f>
              <c:strCache>
                <c:ptCount val="1"/>
                <c:pt idx="0">
                  <c:v>Series 1</c:v>
                </c:pt>
              </c:strCache>
            </c:strRef>
          </c:tx>
          <c:spPr>
            <a:ln>
              <a:solidFill>
                <a:schemeClr val="accent5"/>
              </a:solidFill>
            </a:ln>
          </c:spPr>
          <c:marker>
            <c:symbol val="circle"/>
            <c:size val="5"/>
            <c:spPr>
              <a:solidFill>
                <a:schemeClr val="accent5"/>
              </a:solidFill>
              <a:ln>
                <a:solidFill>
                  <a:schemeClr val="accent4"/>
                </a:solidFill>
              </a:ln>
            </c:spPr>
          </c:marker>
          <c:dPt>
            <c:idx val="10"/>
            <c:marker>
              <c:spPr>
                <a:solidFill>
                  <a:srgbClr val="FF0000"/>
                </a:solidFill>
                <a:ln>
                  <a:solidFill>
                    <a:schemeClr val="accent4"/>
                  </a:solidFill>
                </a:ln>
              </c:spPr>
            </c:marker>
            <c:bubble3D val="0"/>
          </c:dPt>
          <c:dLbls>
            <c:dLbl>
              <c:idx val="8"/>
              <c:layout/>
              <c:tx>
                <c:rich>
                  <a:bodyPr/>
                  <a:lstStyle/>
                  <a:p>
                    <a:r>
                      <a:rPr lang="en-US" sz="1200" dirty="0" smtClean="0">
                        <a:latin typeface="Calibri" panose="020F0502020204030204" pitchFamily="34" charset="0"/>
                        <a:cs typeface="Calibri" panose="020F0502020204030204" pitchFamily="34" charset="0"/>
                      </a:rPr>
                      <a:t>8%</a:t>
                    </a:r>
                    <a:endParaRPr lang="en-US" dirty="0"/>
                  </a:p>
                </c:rich>
              </c:tx>
              <c:dLblPos val="b"/>
              <c:showLegendKey val="0"/>
              <c:showVal val="1"/>
              <c:showCatName val="0"/>
              <c:showSerName val="0"/>
              <c:showPercent val="0"/>
              <c:showBubbleSize val="0"/>
            </c:dLbl>
            <c:dLbl>
              <c:idx val="9"/>
              <c:layout/>
              <c:tx>
                <c:rich>
                  <a:bodyPr/>
                  <a:lstStyle/>
                  <a:p>
                    <a:r>
                      <a:rPr lang="en-US" sz="1200" dirty="0" smtClean="0">
                        <a:latin typeface="Calibri" panose="020F0502020204030204" pitchFamily="34" charset="0"/>
                        <a:cs typeface="Calibri" panose="020F0502020204030204" pitchFamily="34" charset="0"/>
                      </a:rPr>
                      <a:t>22%</a:t>
                    </a:r>
                    <a:endParaRPr lang="en-US" dirty="0"/>
                  </a:p>
                </c:rich>
              </c:tx>
              <c:dLblPos val="b"/>
              <c:showLegendKey val="0"/>
              <c:showVal val="1"/>
              <c:showCatName val="0"/>
              <c:showSerName val="0"/>
              <c:showPercent val="0"/>
              <c:showBubbleSize val="0"/>
            </c:dLbl>
            <c:dLbl>
              <c:idx val="10"/>
              <c:layout>
                <c:manualLayout>
                  <c:x val="-3.8364980087068658E-2"/>
                  <c:y val="-1.125618090998369E-2"/>
                </c:manualLayout>
              </c:layout>
              <c:tx>
                <c:rich>
                  <a:bodyPr/>
                  <a:lstStyle/>
                  <a:p>
                    <a:r>
                      <a:rPr lang="en-US" sz="1200" dirty="0" smtClean="0">
                        <a:latin typeface="Calibri" panose="020F0502020204030204" pitchFamily="34" charset="0"/>
                        <a:cs typeface="Calibri" panose="020F0502020204030204" pitchFamily="34" charset="0"/>
                      </a:rPr>
                      <a:t>44%</a:t>
                    </a:r>
                    <a:endParaRPr lang="en-US" dirty="0"/>
                  </a:p>
                </c:rich>
              </c:tx>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4BFD-4C01-A1DA-0854F1706288}"/>
                </c:ext>
              </c:extLst>
            </c:dLbl>
            <c:dLbl>
              <c:idx val="11"/>
              <c:layout>
                <c:manualLayout>
                  <c:x val="-1.576887287005067E-2"/>
                  <c:y val="6.8693417587645994E-2"/>
                </c:manualLayout>
              </c:layout>
              <c:dLblPos val="r"/>
              <c:showLegendKey val="0"/>
              <c:showVal val="1"/>
              <c:showCatName val="0"/>
              <c:showSerName val="0"/>
              <c:showPercent val="0"/>
              <c:showBubbleSize val="0"/>
            </c:dLbl>
            <c:dLbl>
              <c:idx val="12"/>
              <c:layout>
                <c:manualLayout>
                  <c:x val="-2.4203459716369408E-2"/>
                  <c:y val="6.0277705253922585E-2"/>
                </c:manualLayout>
              </c:layout>
              <c:dLblPos val="r"/>
              <c:showLegendKey val="0"/>
              <c:showVal val="1"/>
              <c:showCatName val="0"/>
              <c:showSerName val="0"/>
              <c:showPercent val="0"/>
              <c:showBubbleSize val="0"/>
            </c:dLbl>
            <c:spPr>
              <a:noFill/>
              <a:ln>
                <a:noFill/>
              </a:ln>
              <a:effectLst/>
            </c:spPr>
            <c:txPr>
              <a:bodyPr rot="0" vert="horz"/>
              <a:lstStyle/>
              <a:p>
                <a:pPr>
                  <a:defRPr sz="1200" b="1">
                    <a:solidFill>
                      <a:schemeClr val="tx1"/>
                    </a:solidFill>
                    <a:uFillTx/>
                    <a:latin typeface="Calibri" panose="020F0502020204030204" pitchFamily="34" charset="0"/>
                    <a:cs typeface="Calibri" panose="020F0502020204030204" pitchFamily="34" charset="0"/>
                  </a:defRPr>
                </a:pPr>
                <a:endParaRPr lang="en-U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Sheet1!$A$2:$A$20</c:f>
              <c:strCache>
                <c:ptCount val="19"/>
                <c:pt idx="0">
                  <c:v>11-Jan-20</c:v>
                </c:pt>
                <c:pt idx="1">
                  <c:v>18-Jan-20</c:v>
                </c:pt>
                <c:pt idx="2">
                  <c:v>25-Jan-20</c:v>
                </c:pt>
                <c:pt idx="3">
                  <c:v>01-Feb-20</c:v>
                </c:pt>
                <c:pt idx="4">
                  <c:v>08-Feb-20</c:v>
                </c:pt>
                <c:pt idx="5">
                  <c:v>15-Feb-20</c:v>
                </c:pt>
                <c:pt idx="6">
                  <c:v>22-Feb-20</c:v>
                </c:pt>
                <c:pt idx="7">
                  <c:v>29-Feb-20</c:v>
                </c:pt>
                <c:pt idx="8">
                  <c:v>07-Mar-20</c:v>
                </c:pt>
                <c:pt idx="9">
                  <c:v>14-Mar-20</c:v>
                </c:pt>
                <c:pt idx="10">
                  <c:v> 21-Mar-20</c:v>
                </c:pt>
                <c:pt idx="11">
                  <c:v>28-Mar-20</c:v>
                </c:pt>
                <c:pt idx="12">
                  <c:v>04-Apr-20</c:v>
                </c:pt>
                <c:pt idx="13">
                  <c:v>11-Apr-20</c:v>
                </c:pt>
                <c:pt idx="14">
                  <c:v>18-Apr-20</c:v>
                </c:pt>
                <c:pt idx="15">
                  <c:v>25-Apr-20</c:v>
                </c:pt>
                <c:pt idx="16">
                  <c:v>02-May-20</c:v>
                </c:pt>
                <c:pt idx="17">
                  <c:v>09-May-20</c:v>
                </c:pt>
                <c:pt idx="18">
                  <c:v>16-May-20</c:v>
                </c:pt>
              </c:strCache>
            </c:strRef>
          </c:cat>
          <c:val>
            <c:numRef>
              <c:f>Sheet1!$B$2:$B$20</c:f>
              <c:numCache>
                <c:formatCode>0.0%</c:formatCode>
                <c:ptCount val="19"/>
                <c:pt idx="0">
                  <c:v>-3.2284161519415822E-3</c:v>
                </c:pt>
                <c:pt idx="1">
                  <c:v>-1.1796196052491492E-2</c:v>
                </c:pt>
                <c:pt idx="2">
                  <c:v>-6.2825871246534604E-3</c:v>
                </c:pt>
                <c:pt idx="3">
                  <c:v>-5.0030133429772583E-3</c:v>
                </c:pt>
                <c:pt idx="4">
                  <c:v>8.3916355274180621E-3</c:v>
                </c:pt>
                <c:pt idx="5">
                  <c:v>1.5946208024534947E-2</c:v>
                </c:pt>
                <c:pt idx="6">
                  <c:v>8.9268201825418725E-3</c:v>
                </c:pt>
                <c:pt idx="7">
                  <c:v>1.4912391308816719E-2</c:v>
                </c:pt>
                <c:pt idx="8">
                  <c:v>8.0666595309923927E-2</c:v>
                </c:pt>
                <c:pt idx="9">
                  <c:v>0.22237106122081607</c:v>
                </c:pt>
                <c:pt idx="10">
                  <c:v>0.43607883248682788</c:v>
                </c:pt>
                <c:pt idx="11">
                  <c:v>-0.120644931183152</c:v>
                </c:pt>
                <c:pt idx="12">
                  <c:v>-2.465764710922147E-2</c:v>
                </c:pt>
                <c:pt idx="13">
                  <c:v>9.0940185239809068E-2</c:v>
                </c:pt>
                <c:pt idx="14">
                  <c:v>-0.16497486176114129</c:v>
                </c:pt>
                <c:pt idx="15">
                  <c:v>0.11502122112143431</c:v>
                </c:pt>
                <c:pt idx="16">
                  <c:v>4.2978912582067208E-2</c:v>
                </c:pt>
                <c:pt idx="17">
                  <c:v>0.11068880821535632</c:v>
                </c:pt>
                <c:pt idx="18">
                  <c:v>7.406761709988352E-2</c:v>
                </c:pt>
              </c:numCache>
            </c:numRef>
          </c:val>
          <c:smooth val="1"/>
          <c:extLst xmlns:c16r2="http://schemas.microsoft.com/office/drawing/2015/06/chart">
            <c:ext xmlns:c16="http://schemas.microsoft.com/office/drawing/2014/chart" uri="{C3380CC4-5D6E-409C-BE32-E72D297353CC}">
              <c16:uniqueId val="{00000009-4BFD-4C01-A1DA-0854F1706288}"/>
            </c:ext>
          </c:extLst>
        </c:ser>
        <c:dLbls>
          <c:showLegendKey val="0"/>
          <c:showVal val="0"/>
          <c:showCatName val="0"/>
          <c:showSerName val="0"/>
          <c:showPercent val="0"/>
          <c:showBubbleSize val="0"/>
        </c:dLbls>
        <c:marker val="1"/>
        <c:smooth val="0"/>
        <c:axId val="162315264"/>
        <c:axId val="162325248"/>
      </c:lineChart>
      <c:catAx>
        <c:axId val="162315264"/>
        <c:scaling>
          <c:orientation val="minMax"/>
        </c:scaling>
        <c:delete val="0"/>
        <c:axPos val="b"/>
        <c:numFmt formatCode="General" sourceLinked="0"/>
        <c:majorTickMark val="out"/>
        <c:minorTickMark val="none"/>
        <c:tickLblPos val="low"/>
        <c:txPr>
          <a:bodyPr rot="-2400000" vert="horz"/>
          <a:lstStyle/>
          <a:p>
            <a:pPr>
              <a:defRPr sz="900">
                <a:uFillTx/>
                <a:latin typeface="Calibri" panose="020F0502020204030204" pitchFamily="34" charset="0"/>
                <a:cs typeface="Calibri" panose="020F0502020204030204" pitchFamily="34" charset="0"/>
              </a:defRPr>
            </a:pPr>
            <a:endParaRPr lang="en-US"/>
          </a:p>
        </c:txPr>
        <c:crossAx val="162325248"/>
        <c:crosses val="autoZero"/>
        <c:auto val="1"/>
        <c:lblAlgn val="ctr"/>
        <c:lblOffset val="270"/>
        <c:noMultiLvlLbl val="0"/>
      </c:catAx>
      <c:valAx>
        <c:axId val="162325248"/>
        <c:scaling>
          <c:orientation val="minMax"/>
        </c:scaling>
        <c:delete val="1"/>
        <c:axPos val="l"/>
        <c:numFmt formatCode="0.0%" sourceLinked="1"/>
        <c:majorTickMark val="out"/>
        <c:minorTickMark val="none"/>
        <c:tickLblPos val="nextTo"/>
        <c:crossAx val="162315264"/>
        <c:crosses val="autoZero"/>
        <c:crossBetween val="between"/>
      </c:valAx>
    </c:plotArea>
    <c:plotVisOnly val="1"/>
    <c:dispBlanksAs val="gap"/>
    <c:showDLblsOverMax val="0"/>
  </c:chart>
  <c:txPr>
    <a:bodyPr/>
    <a:lstStyle/>
    <a:p>
      <a:pPr>
        <a:defRPr sz="1000">
          <a:uFillTx/>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7627670999518566E-2"/>
          <c:y val="5.1221396230261042E-2"/>
          <c:w val="0.9085414728063852"/>
          <c:h val="0.59801568521398152"/>
        </c:manualLayout>
      </c:layout>
      <c:lineChart>
        <c:grouping val="standard"/>
        <c:varyColors val="0"/>
        <c:ser>
          <c:idx val="0"/>
          <c:order val="0"/>
          <c:tx>
            <c:strRef>
              <c:f>Sheet1!$B$1</c:f>
              <c:strCache>
                <c:ptCount val="1"/>
                <c:pt idx="0">
                  <c:v>GB Value Sales</c:v>
                </c:pt>
              </c:strCache>
            </c:strRef>
          </c:tx>
          <c:marker>
            <c:symbol val="none"/>
          </c:marker>
          <c:cat>
            <c:numRef>
              <c:f>Sheet1!$A$2:$A$217</c:f>
              <c:numCache>
                <c:formatCode>d\-mmm\-yy</c:formatCode>
                <c:ptCount val="12"/>
                <c:pt idx="0">
                  <c:v>43890</c:v>
                </c:pt>
                <c:pt idx="1">
                  <c:v>43897</c:v>
                </c:pt>
                <c:pt idx="2">
                  <c:v>43904</c:v>
                </c:pt>
                <c:pt idx="3">
                  <c:v>43911</c:v>
                </c:pt>
                <c:pt idx="4">
                  <c:v>43918</c:v>
                </c:pt>
                <c:pt idx="5">
                  <c:v>43925</c:v>
                </c:pt>
                <c:pt idx="6">
                  <c:v>43932</c:v>
                </c:pt>
                <c:pt idx="7">
                  <c:v>43939</c:v>
                </c:pt>
                <c:pt idx="8">
                  <c:v>43946</c:v>
                </c:pt>
                <c:pt idx="9">
                  <c:v>43953</c:v>
                </c:pt>
                <c:pt idx="10">
                  <c:v>43960</c:v>
                </c:pt>
                <c:pt idx="11">
                  <c:v>43967</c:v>
                </c:pt>
              </c:numCache>
            </c:numRef>
          </c:cat>
          <c:val>
            <c:numRef>
              <c:f>Sheet1!$B$2:$B$217</c:f>
            </c:numRef>
          </c:val>
          <c:smooth val="0"/>
        </c:ser>
        <c:ser>
          <c:idx val="1"/>
          <c:order val="1"/>
          <c:tx>
            <c:strRef>
              <c:f>Sheet1!$C$1</c:f>
              <c:strCache>
                <c:ptCount val="1"/>
                <c:pt idx="0">
                  <c:v>GB Unit Sales</c:v>
                </c:pt>
              </c:strCache>
            </c:strRef>
          </c:tx>
          <c:marker>
            <c:symbol val="none"/>
          </c:marker>
          <c:cat>
            <c:numRef>
              <c:f>Sheet1!$A$2:$A$217</c:f>
              <c:numCache>
                <c:formatCode>d\-mmm\-yy</c:formatCode>
                <c:ptCount val="12"/>
                <c:pt idx="0">
                  <c:v>43890</c:v>
                </c:pt>
                <c:pt idx="1">
                  <c:v>43897</c:v>
                </c:pt>
                <c:pt idx="2">
                  <c:v>43904</c:v>
                </c:pt>
                <c:pt idx="3">
                  <c:v>43911</c:v>
                </c:pt>
                <c:pt idx="4">
                  <c:v>43918</c:v>
                </c:pt>
                <c:pt idx="5">
                  <c:v>43925</c:v>
                </c:pt>
                <c:pt idx="6">
                  <c:v>43932</c:v>
                </c:pt>
                <c:pt idx="7">
                  <c:v>43939</c:v>
                </c:pt>
                <c:pt idx="8">
                  <c:v>43946</c:v>
                </c:pt>
                <c:pt idx="9">
                  <c:v>43953</c:v>
                </c:pt>
                <c:pt idx="10">
                  <c:v>43960</c:v>
                </c:pt>
                <c:pt idx="11">
                  <c:v>43967</c:v>
                </c:pt>
              </c:numCache>
            </c:numRef>
          </c:cat>
          <c:val>
            <c:numRef>
              <c:f>Sheet1!$C$2:$C$217</c:f>
            </c:numRef>
          </c:val>
          <c:smooth val="0"/>
        </c:ser>
        <c:ser>
          <c:idx val="2"/>
          <c:order val="2"/>
          <c:tx>
            <c:strRef>
              <c:f>Sheet1!$D$1</c:f>
              <c:strCache>
                <c:ptCount val="1"/>
                <c:pt idx="0">
                  <c:v>Total Store Value Sales</c:v>
                </c:pt>
              </c:strCache>
            </c:strRef>
          </c:tx>
          <c:spPr>
            <a:ln w="38100">
              <a:solidFill>
                <a:schemeClr val="accent1"/>
              </a:solidFill>
            </a:ln>
          </c:spPr>
          <c:marker>
            <c:symbol val="none"/>
          </c:marker>
          <c:dLbls>
            <c:dLbl>
              <c:idx val="1"/>
              <c:layout>
                <c:manualLayout>
                  <c:x val="-3.1192387893567708E-2"/>
                  <c:y val="3.705301830773522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4.0011170311136914E-2"/>
                  <c:y val="4.986668406544991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3.4131943455912798E-2"/>
                  <c:y val="-5.691386391550648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3.1192387893567722E-2"/>
                  <c:y val="-4.837142007703001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2.5313276768877558E-2"/>
                  <c:y val="-3.98289762385534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2.8252948061756589E-2"/>
                  <c:y val="-3.982897623855346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1.7964387863014859E-2"/>
                  <c:y val="-3.555775431931520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2.972261011239518E-2"/>
                  <c:y val="-3.982897623855346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2.1243959734106782E-2"/>
                  <c:y val="-3.555775431931520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txPr>
              <a:bodyPr/>
              <a:lstStyle/>
              <a:p>
                <a:pPr algn="ctr">
                  <a:defRPr lang="de-DE" sz="1200" b="0" i="0" u="none" strike="noStrike" kern="1200" baseline="0">
                    <a:solidFill>
                      <a:srgbClr val="009DD9"/>
                    </a:solidFill>
                    <a:latin typeface="Calibri" panose="020F050202020403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Sheet1!$A$2:$A$217</c:f>
              <c:numCache>
                <c:formatCode>d\-mmm\-yy</c:formatCode>
                <c:ptCount val="12"/>
                <c:pt idx="0">
                  <c:v>43890</c:v>
                </c:pt>
                <c:pt idx="1">
                  <c:v>43897</c:v>
                </c:pt>
                <c:pt idx="2">
                  <c:v>43904</c:v>
                </c:pt>
                <c:pt idx="3">
                  <c:v>43911</c:v>
                </c:pt>
                <c:pt idx="4">
                  <c:v>43918</c:v>
                </c:pt>
                <c:pt idx="5">
                  <c:v>43925</c:v>
                </c:pt>
                <c:pt idx="6">
                  <c:v>43932</c:v>
                </c:pt>
                <c:pt idx="7">
                  <c:v>43939</c:v>
                </c:pt>
                <c:pt idx="8">
                  <c:v>43946</c:v>
                </c:pt>
                <c:pt idx="9">
                  <c:v>43953</c:v>
                </c:pt>
                <c:pt idx="10">
                  <c:v>43960</c:v>
                </c:pt>
                <c:pt idx="11">
                  <c:v>43967</c:v>
                </c:pt>
              </c:numCache>
            </c:numRef>
          </c:cat>
          <c:val>
            <c:numRef>
              <c:f>Sheet1!$D$2:$D$217</c:f>
              <c:numCache>
                <c:formatCode>0.0%</c:formatCode>
                <c:ptCount val="12"/>
                <c:pt idx="0">
                  <c:v>1.4912391308816719E-2</c:v>
                </c:pt>
                <c:pt idx="1">
                  <c:v>8.0666595309923927E-2</c:v>
                </c:pt>
                <c:pt idx="2">
                  <c:v>0.22237106122081607</c:v>
                </c:pt>
                <c:pt idx="3">
                  <c:v>0.43607883248682788</c:v>
                </c:pt>
                <c:pt idx="4">
                  <c:v>-0.120644931183152</c:v>
                </c:pt>
                <c:pt idx="5">
                  <c:v>-2.465764710922147E-2</c:v>
                </c:pt>
                <c:pt idx="6">
                  <c:v>9.0940185239809068E-2</c:v>
                </c:pt>
                <c:pt idx="7">
                  <c:v>-0.16497486176114129</c:v>
                </c:pt>
                <c:pt idx="8">
                  <c:v>0.11502122112143431</c:v>
                </c:pt>
                <c:pt idx="9">
                  <c:v>4.2978912582067208E-2</c:v>
                </c:pt>
                <c:pt idx="10">
                  <c:v>0.11068880821535632</c:v>
                </c:pt>
                <c:pt idx="11">
                  <c:v>7.406761709988352E-2</c:v>
                </c:pt>
              </c:numCache>
            </c:numRef>
          </c:val>
          <c:smooth val="1"/>
        </c:ser>
        <c:ser>
          <c:idx val="3"/>
          <c:order val="3"/>
          <c:tx>
            <c:strRef>
              <c:f>Sheet1!$E$1</c:f>
              <c:strCache>
                <c:ptCount val="1"/>
                <c:pt idx="0">
                  <c:v>Total Store Unit Sales</c:v>
                </c:pt>
              </c:strCache>
            </c:strRef>
          </c:tx>
          <c:spPr>
            <a:ln w="38100"/>
          </c:spPr>
          <c:marker>
            <c:symbol val="none"/>
          </c:marker>
          <c:dLbls>
            <c:dLbl>
              <c:idx val="1"/>
              <c:layout>
                <c:manualLayout>
                  <c:x val="-3.560172123708534E-2"/>
                  <c:y val="6.972786598990780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1192387893567722E-2"/>
                  <c:y val="-4.132390391028684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3.1192387893567722E-2"/>
                  <c:y val="4.410053447447827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2.8252832331222638E-2"/>
                  <c:y val="4.837175639371652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4.0011170311136914E-2"/>
                  <c:y val="4.410053447447834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3.7071499018257882E-2"/>
                  <c:y val="3.982931255524001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txPr>
              <a:bodyPr/>
              <a:lstStyle/>
              <a:p>
                <a:pPr algn="ctr">
                  <a:defRPr lang="de-DE" sz="1200" b="0" i="0" u="none" strike="noStrike" kern="1200" baseline="0">
                    <a:solidFill>
                      <a:srgbClr val="FF0000"/>
                    </a:solidFill>
                    <a:latin typeface="Calibri" panose="020F0502020204030204" pitchFamily="34" charset="0"/>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Sheet1!$A$2:$A$217</c:f>
              <c:numCache>
                <c:formatCode>d\-mmm\-yy</c:formatCode>
                <c:ptCount val="12"/>
                <c:pt idx="0">
                  <c:v>43890</c:v>
                </c:pt>
                <c:pt idx="1">
                  <c:v>43897</c:v>
                </c:pt>
                <c:pt idx="2">
                  <c:v>43904</c:v>
                </c:pt>
                <c:pt idx="3">
                  <c:v>43911</c:v>
                </c:pt>
                <c:pt idx="4">
                  <c:v>43918</c:v>
                </c:pt>
                <c:pt idx="5">
                  <c:v>43925</c:v>
                </c:pt>
                <c:pt idx="6">
                  <c:v>43932</c:v>
                </c:pt>
                <c:pt idx="7">
                  <c:v>43939</c:v>
                </c:pt>
                <c:pt idx="8">
                  <c:v>43946</c:v>
                </c:pt>
                <c:pt idx="9">
                  <c:v>43953</c:v>
                </c:pt>
                <c:pt idx="10">
                  <c:v>43960</c:v>
                </c:pt>
                <c:pt idx="11">
                  <c:v>43967</c:v>
                </c:pt>
              </c:numCache>
            </c:numRef>
          </c:cat>
          <c:val>
            <c:numRef>
              <c:f>Sheet1!$E$2:$E$217</c:f>
              <c:numCache>
                <c:formatCode>0.0%</c:formatCode>
                <c:ptCount val="12"/>
                <c:pt idx="0">
                  <c:v>1.2006367143707175E-2</c:v>
                </c:pt>
                <c:pt idx="1">
                  <c:v>8.2183279617947802E-2</c:v>
                </c:pt>
                <c:pt idx="2">
                  <c:v>0.22911327566203155</c:v>
                </c:pt>
                <c:pt idx="3">
                  <c:v>0.37954377766531766</c:v>
                </c:pt>
                <c:pt idx="4">
                  <c:v>-0.11811481553219838</c:v>
                </c:pt>
                <c:pt idx="5">
                  <c:v>-4.230548232789455E-2</c:v>
                </c:pt>
                <c:pt idx="6">
                  <c:v>3.9521082250840278E-2</c:v>
                </c:pt>
                <c:pt idx="7">
                  <c:v>-0.14613587636560543</c:v>
                </c:pt>
                <c:pt idx="8">
                  <c:v>7.4035037707359974E-2</c:v>
                </c:pt>
                <c:pt idx="9">
                  <c:v>6.1191555944906106E-4</c:v>
                </c:pt>
                <c:pt idx="10">
                  <c:v>3.8040200942929037E-2</c:v>
                </c:pt>
                <c:pt idx="11">
                  <c:v>2.0819054668782977E-2</c:v>
                </c:pt>
              </c:numCache>
            </c:numRef>
          </c:val>
          <c:smooth val="1"/>
        </c:ser>
        <c:dLbls>
          <c:showLegendKey val="0"/>
          <c:showVal val="0"/>
          <c:showCatName val="0"/>
          <c:showSerName val="0"/>
          <c:showPercent val="0"/>
          <c:showBubbleSize val="0"/>
        </c:dLbls>
        <c:marker val="1"/>
        <c:smooth val="0"/>
        <c:axId val="162226176"/>
        <c:axId val="162227712"/>
      </c:lineChart>
      <c:dateAx>
        <c:axId val="162226176"/>
        <c:scaling>
          <c:orientation val="minMax"/>
        </c:scaling>
        <c:delete val="0"/>
        <c:axPos val="b"/>
        <c:numFmt formatCode="d\-mmm\-yy" sourceLinked="1"/>
        <c:majorTickMark val="out"/>
        <c:minorTickMark val="none"/>
        <c:tickLblPos val="low"/>
        <c:txPr>
          <a:bodyPr rot="-2760000"/>
          <a:lstStyle/>
          <a:p>
            <a:pPr>
              <a:defRPr sz="1200">
                <a:latin typeface="Calibri" panose="020F0502020204030204" pitchFamily="34" charset="0"/>
              </a:defRPr>
            </a:pPr>
            <a:endParaRPr lang="en-US"/>
          </a:p>
        </c:txPr>
        <c:crossAx val="162227712"/>
        <c:crosses val="autoZero"/>
        <c:auto val="1"/>
        <c:lblOffset val="100"/>
        <c:baseTimeUnit val="days"/>
      </c:dateAx>
      <c:valAx>
        <c:axId val="162227712"/>
        <c:scaling>
          <c:orientation val="minMax"/>
        </c:scaling>
        <c:delete val="0"/>
        <c:axPos val="l"/>
        <c:numFmt formatCode="0%" sourceLinked="0"/>
        <c:majorTickMark val="out"/>
        <c:minorTickMark val="none"/>
        <c:tickLblPos val="nextTo"/>
        <c:txPr>
          <a:bodyPr/>
          <a:lstStyle/>
          <a:p>
            <a:pPr>
              <a:defRPr sz="1200" b="0">
                <a:latin typeface="Calibri" panose="020F0502020204030204" pitchFamily="34" charset="0"/>
              </a:defRPr>
            </a:pPr>
            <a:endParaRPr lang="en-US"/>
          </a:p>
        </c:txPr>
        <c:crossAx val="162226176"/>
        <c:crosses val="autoZero"/>
        <c:crossBetween val="between"/>
      </c:valAx>
    </c:plotArea>
    <c:legend>
      <c:legendPos val="r"/>
      <c:layout>
        <c:manualLayout>
          <c:xMode val="edge"/>
          <c:yMode val="edge"/>
          <c:x val="0.13575018036603717"/>
          <c:y val="0.8614681299581487"/>
          <c:w val="0.47506979129849891"/>
          <c:h val="0.13853187004185125"/>
        </c:manualLayout>
      </c:layout>
      <c:overlay val="0"/>
      <c:txPr>
        <a:bodyPr/>
        <a:lstStyle/>
        <a:p>
          <a:pPr>
            <a:defRPr sz="105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Under 20 items</c:v>
                </c:pt>
              </c:strCache>
            </c:strRef>
          </c:tx>
          <c:invertIfNegative val="0"/>
          <c:dLbls>
            <c:numFmt formatCode="0%" sourceLinked="0"/>
            <c:txPr>
              <a:bodyPr/>
              <a:lstStyle/>
              <a:p>
                <a:pPr>
                  <a:defRPr sz="1200">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dLbls>
          <c:cat>
            <c:strRef>
              <c:f>Sheet1!$A$2:$A$12</c:f>
              <c:strCache>
                <c:ptCount val="11"/>
                <c:pt idx="0">
                  <c:v>Pre-Covid</c:v>
                </c:pt>
                <c:pt idx="1">
                  <c:v>Pantry Preparation</c:v>
                </c:pt>
                <c:pt idx="2">
                  <c:v>Lock-Down</c:v>
                </c:pt>
                <c:pt idx="3">
                  <c:v> </c:v>
                </c:pt>
                <c:pt idx="4">
                  <c:v>Pre-Covid</c:v>
                </c:pt>
                <c:pt idx="5">
                  <c:v>Pantry Preparation</c:v>
                </c:pt>
                <c:pt idx="6">
                  <c:v>Lock-Down</c:v>
                </c:pt>
                <c:pt idx="8">
                  <c:v>Pre-Covid</c:v>
                </c:pt>
                <c:pt idx="9">
                  <c:v>Pantry Preparation</c:v>
                </c:pt>
                <c:pt idx="10">
                  <c:v>Lock-Down</c:v>
                </c:pt>
              </c:strCache>
            </c:strRef>
          </c:cat>
          <c:val>
            <c:numRef>
              <c:f>Sheet1!$B$2:$B$12</c:f>
            </c:numRef>
          </c:val>
        </c:ser>
        <c:ser>
          <c:idx val="1"/>
          <c:order val="1"/>
          <c:tx>
            <c:strRef>
              <c:f>Sheet1!$C$1</c:f>
              <c:strCache>
                <c:ptCount val="1"/>
                <c:pt idx="0">
                  <c:v>20+ Items</c:v>
                </c:pt>
              </c:strCache>
            </c:strRef>
          </c:tx>
          <c:invertIfNegative val="0"/>
          <c:dPt>
            <c:idx val="0"/>
            <c:invertIfNegative val="0"/>
            <c:bubble3D val="0"/>
            <c:spPr>
              <a:solidFill>
                <a:schemeClr val="bg1">
                  <a:lumMod val="50000"/>
                </a:schemeClr>
              </a:solidFill>
            </c:spPr>
          </c:dPt>
          <c:dPt>
            <c:idx val="1"/>
            <c:invertIfNegative val="0"/>
            <c:bubble3D val="0"/>
            <c:spPr>
              <a:solidFill>
                <a:schemeClr val="tx1">
                  <a:lumMod val="65000"/>
                  <a:lumOff val="35000"/>
                </a:schemeClr>
              </a:solidFill>
            </c:spPr>
          </c:dPt>
          <c:dPt>
            <c:idx val="2"/>
            <c:invertIfNegative val="0"/>
            <c:bubble3D val="0"/>
            <c:spPr>
              <a:solidFill>
                <a:schemeClr val="accent1"/>
              </a:solidFill>
            </c:spPr>
          </c:dPt>
          <c:dPt>
            <c:idx val="4"/>
            <c:invertIfNegative val="0"/>
            <c:bubble3D val="0"/>
            <c:spPr>
              <a:solidFill>
                <a:schemeClr val="bg1">
                  <a:lumMod val="50000"/>
                </a:schemeClr>
              </a:solidFill>
            </c:spPr>
          </c:dPt>
          <c:dPt>
            <c:idx val="5"/>
            <c:invertIfNegative val="0"/>
            <c:bubble3D val="0"/>
            <c:spPr>
              <a:solidFill>
                <a:schemeClr val="tx1">
                  <a:lumMod val="65000"/>
                  <a:lumOff val="35000"/>
                </a:schemeClr>
              </a:solidFill>
            </c:spPr>
          </c:dPt>
          <c:dPt>
            <c:idx val="6"/>
            <c:invertIfNegative val="0"/>
            <c:bubble3D val="0"/>
            <c:spPr>
              <a:solidFill>
                <a:schemeClr val="accent1"/>
              </a:solidFill>
            </c:spPr>
          </c:dPt>
          <c:dPt>
            <c:idx val="8"/>
            <c:invertIfNegative val="0"/>
            <c:bubble3D val="0"/>
            <c:spPr>
              <a:solidFill>
                <a:schemeClr val="bg1">
                  <a:lumMod val="50000"/>
                </a:schemeClr>
              </a:solidFill>
            </c:spPr>
          </c:dPt>
          <c:dPt>
            <c:idx val="9"/>
            <c:invertIfNegative val="0"/>
            <c:bubble3D val="0"/>
            <c:spPr>
              <a:solidFill>
                <a:schemeClr val="tx1">
                  <a:lumMod val="65000"/>
                  <a:lumOff val="35000"/>
                </a:schemeClr>
              </a:solidFill>
            </c:spPr>
          </c:dPt>
          <c:dPt>
            <c:idx val="10"/>
            <c:invertIfNegative val="0"/>
            <c:bubble3D val="0"/>
            <c:spPr>
              <a:solidFill>
                <a:schemeClr val="accent1"/>
              </a:solidFill>
            </c:spPr>
          </c:dPt>
          <c:dLbls>
            <c:numFmt formatCode="0%" sourceLinked="0"/>
            <c:txPr>
              <a:bodyPr/>
              <a:lstStyle/>
              <a:p>
                <a:pPr>
                  <a:defRPr lang="en-GB" sz="1200">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dLbls>
          <c:cat>
            <c:strRef>
              <c:f>Sheet1!$A$2:$A$12</c:f>
              <c:strCache>
                <c:ptCount val="11"/>
                <c:pt idx="0">
                  <c:v>Pre-Covid</c:v>
                </c:pt>
                <c:pt idx="1">
                  <c:v>Pantry Preparation</c:v>
                </c:pt>
                <c:pt idx="2">
                  <c:v>Lock-Down</c:v>
                </c:pt>
                <c:pt idx="3">
                  <c:v> </c:v>
                </c:pt>
                <c:pt idx="4">
                  <c:v>Pre-Covid</c:v>
                </c:pt>
                <c:pt idx="5">
                  <c:v>Pantry Preparation</c:v>
                </c:pt>
                <c:pt idx="6">
                  <c:v>Lock-Down</c:v>
                </c:pt>
                <c:pt idx="8">
                  <c:v>Pre-Covid</c:v>
                </c:pt>
                <c:pt idx="9">
                  <c:v>Pantry Preparation</c:v>
                </c:pt>
                <c:pt idx="10">
                  <c:v>Lock-Down</c:v>
                </c:pt>
              </c:strCache>
            </c:strRef>
          </c:cat>
          <c:val>
            <c:numRef>
              <c:f>Sheet1!$C$2:$C$12</c:f>
              <c:numCache>
                <c:formatCode>0.0%</c:formatCode>
                <c:ptCount val="11"/>
                <c:pt idx="0">
                  <c:v>0.4701572199850596</c:v>
                </c:pt>
                <c:pt idx="1">
                  <c:v>0.48956425655136021</c:v>
                </c:pt>
                <c:pt idx="2">
                  <c:v>0.58461490318044407</c:v>
                </c:pt>
                <c:pt idx="4">
                  <c:v>0.49889964946394388</c:v>
                </c:pt>
                <c:pt idx="5">
                  <c:v>0.51938150264055227</c:v>
                </c:pt>
                <c:pt idx="6">
                  <c:v>0.61139909374399115</c:v>
                </c:pt>
                <c:pt idx="8">
                  <c:v>0.13615200399686825</c:v>
                </c:pt>
                <c:pt idx="9">
                  <c:v>0.15049863400131425</c:v>
                </c:pt>
                <c:pt idx="10">
                  <c:v>0.20764563877662337</c:v>
                </c:pt>
              </c:numCache>
            </c:numRef>
          </c:val>
        </c:ser>
        <c:dLbls>
          <c:showLegendKey val="0"/>
          <c:showVal val="0"/>
          <c:showCatName val="0"/>
          <c:showSerName val="0"/>
          <c:showPercent val="0"/>
          <c:showBubbleSize val="0"/>
        </c:dLbls>
        <c:gapWidth val="59"/>
        <c:axId val="162530432"/>
        <c:axId val="162531968"/>
      </c:barChart>
      <c:catAx>
        <c:axId val="162530432"/>
        <c:scaling>
          <c:orientation val="minMax"/>
        </c:scaling>
        <c:delete val="0"/>
        <c:axPos val="b"/>
        <c:majorTickMark val="out"/>
        <c:minorTickMark val="none"/>
        <c:tickLblPos val="nextTo"/>
        <c:txPr>
          <a:bodyPr/>
          <a:lstStyle/>
          <a:p>
            <a:pPr>
              <a:defRPr sz="1000">
                <a:latin typeface="Calibri" panose="020F0502020204030204" pitchFamily="34" charset="0"/>
                <a:cs typeface="Calibri" panose="020F0502020204030204" pitchFamily="34" charset="0"/>
              </a:defRPr>
            </a:pPr>
            <a:endParaRPr lang="en-US"/>
          </a:p>
        </c:txPr>
        <c:crossAx val="162531968"/>
        <c:crosses val="autoZero"/>
        <c:auto val="1"/>
        <c:lblAlgn val="ctr"/>
        <c:lblOffset val="100"/>
        <c:noMultiLvlLbl val="0"/>
      </c:catAx>
      <c:valAx>
        <c:axId val="162531968"/>
        <c:scaling>
          <c:orientation val="minMax"/>
        </c:scaling>
        <c:delete val="1"/>
        <c:axPos val="l"/>
        <c:numFmt formatCode="0.0%" sourceLinked="1"/>
        <c:majorTickMark val="out"/>
        <c:minorTickMark val="none"/>
        <c:tickLblPos val="nextTo"/>
        <c:crossAx val="16253043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801509186351703E-2"/>
          <c:y val="3.4343465907725149E-2"/>
          <c:w val="0.73236515748031494"/>
          <c:h val="0.68751622525948397"/>
        </c:manualLayout>
      </c:layout>
      <c:barChart>
        <c:barDir val="col"/>
        <c:grouping val="percentStacked"/>
        <c:varyColors val="0"/>
        <c:ser>
          <c:idx val="0"/>
          <c:order val="0"/>
          <c:tx>
            <c:strRef>
              <c:f>Sheet1!$B$1</c:f>
              <c:strCache>
                <c:ptCount val="1"/>
                <c:pt idx="0">
                  <c:v>Under 20 items</c:v>
                </c:pt>
              </c:strCache>
            </c:strRef>
          </c:tx>
          <c:invertIfNegative val="0"/>
          <c:dLbls>
            <c:numFmt formatCode="0%" sourceLinked="0"/>
            <c:txPr>
              <a:bodyPr/>
              <a:lstStyle/>
              <a:p>
                <a:pPr>
                  <a:defRPr sz="1200">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dLbls>
          <c:cat>
            <c:strRef>
              <c:f>Sheet1!$A$2:$A$8</c:f>
              <c:strCache>
                <c:ptCount val="7"/>
                <c:pt idx="0">
                  <c:v>Pre-Covid</c:v>
                </c:pt>
                <c:pt idx="1">
                  <c:v>Pantry Stocking</c:v>
                </c:pt>
                <c:pt idx="2">
                  <c:v>Lock-Down</c:v>
                </c:pt>
                <c:pt idx="4">
                  <c:v>Pre-Covid</c:v>
                </c:pt>
                <c:pt idx="5">
                  <c:v>Pantry Stocking</c:v>
                </c:pt>
                <c:pt idx="6">
                  <c:v>Lock-Down</c:v>
                </c:pt>
              </c:strCache>
            </c:strRef>
          </c:cat>
          <c:val>
            <c:numRef>
              <c:f>Sheet1!$B$2:$B$8</c:f>
            </c:numRef>
          </c:val>
        </c:ser>
        <c:ser>
          <c:idx val="1"/>
          <c:order val="1"/>
          <c:tx>
            <c:strRef>
              <c:f>Sheet1!$C$1</c:f>
              <c:strCache>
                <c:ptCount val="1"/>
                <c:pt idx="0">
                  <c:v>Top 4 Bricks and Mortar</c:v>
                </c:pt>
              </c:strCache>
            </c:strRef>
          </c:tx>
          <c:spPr>
            <a:solidFill>
              <a:schemeClr val="tx2"/>
            </a:solidFill>
          </c:spPr>
          <c:invertIfNegative val="0"/>
          <c:dPt>
            <c:idx val="0"/>
            <c:invertIfNegative val="0"/>
            <c:bubble3D val="0"/>
          </c:dPt>
          <c:dPt>
            <c:idx val="1"/>
            <c:invertIfNegative val="0"/>
            <c:bubble3D val="0"/>
          </c:dPt>
          <c:dPt>
            <c:idx val="2"/>
            <c:invertIfNegative val="0"/>
            <c:bubble3D val="0"/>
          </c:dPt>
          <c:dPt>
            <c:idx val="4"/>
            <c:invertIfNegative val="0"/>
            <c:bubble3D val="0"/>
          </c:dPt>
          <c:dPt>
            <c:idx val="5"/>
            <c:invertIfNegative val="0"/>
            <c:bubble3D val="0"/>
          </c:dPt>
          <c:dPt>
            <c:idx val="6"/>
            <c:invertIfNegative val="0"/>
            <c:bubble3D val="0"/>
          </c:dPt>
          <c:dPt>
            <c:idx val="8"/>
            <c:invertIfNegative val="0"/>
            <c:bubble3D val="0"/>
          </c:dPt>
          <c:dPt>
            <c:idx val="9"/>
            <c:invertIfNegative val="0"/>
            <c:bubble3D val="0"/>
          </c:dPt>
          <c:dPt>
            <c:idx val="10"/>
            <c:invertIfNegative val="0"/>
            <c:bubble3D val="0"/>
          </c:dPt>
          <c:dLbls>
            <c:numFmt formatCode="0%" sourceLinked="0"/>
            <c:txPr>
              <a:bodyPr/>
              <a:lstStyle/>
              <a:p>
                <a:pPr>
                  <a:defRPr lang="en-GB" sz="1200">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dLbls>
          <c:cat>
            <c:strRef>
              <c:f>Sheet1!$A$2:$A$8</c:f>
              <c:strCache>
                <c:ptCount val="7"/>
                <c:pt idx="0">
                  <c:v>Pre-Covid</c:v>
                </c:pt>
                <c:pt idx="1">
                  <c:v>Pantry Stocking</c:v>
                </c:pt>
                <c:pt idx="2">
                  <c:v>Lock-Down</c:v>
                </c:pt>
                <c:pt idx="4">
                  <c:v>Pre-Covid</c:v>
                </c:pt>
                <c:pt idx="5">
                  <c:v>Pantry Stocking</c:v>
                </c:pt>
                <c:pt idx="6">
                  <c:v>Lock-Down</c:v>
                </c:pt>
              </c:strCache>
            </c:strRef>
          </c:cat>
          <c:val>
            <c:numRef>
              <c:f>Sheet1!$C$2:$C$8</c:f>
              <c:numCache>
                <c:formatCode>0.0%</c:formatCode>
                <c:ptCount val="7"/>
                <c:pt idx="0">
                  <c:v>0.59573132689479369</c:v>
                </c:pt>
                <c:pt idx="1">
                  <c:v>0.59739171678685543</c:v>
                </c:pt>
                <c:pt idx="2">
                  <c:v>0.56137759065587212</c:v>
                </c:pt>
                <c:pt idx="4">
                  <c:v>0.57095855645927784</c:v>
                </c:pt>
                <c:pt idx="5">
                  <c:v>0.57193464468357869</c:v>
                </c:pt>
                <c:pt idx="6">
                  <c:v>0.54214889976973368</c:v>
                </c:pt>
              </c:numCache>
            </c:numRef>
          </c:val>
        </c:ser>
        <c:ser>
          <c:idx val="2"/>
          <c:order val="2"/>
          <c:tx>
            <c:strRef>
              <c:f>Sheet1!$D$1</c:f>
              <c:strCache>
                <c:ptCount val="1"/>
                <c:pt idx="0">
                  <c:v>High Street/Other*</c:v>
                </c:pt>
              </c:strCache>
            </c:strRef>
          </c:tx>
          <c:spPr>
            <a:solidFill>
              <a:schemeClr val="bg1">
                <a:lumMod val="75000"/>
              </a:schemeClr>
            </a:solidFill>
          </c:spPr>
          <c:invertIfNegative val="0"/>
          <c:dLbls>
            <c:numFmt formatCode="0.0%" sourceLinked="0"/>
            <c:txPr>
              <a:bodyPr/>
              <a:lstStyle/>
              <a:p>
                <a:pPr>
                  <a:defRPr sz="1200">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dLbls>
          <c:cat>
            <c:strRef>
              <c:f>Sheet1!$A$2:$A$8</c:f>
              <c:strCache>
                <c:ptCount val="7"/>
                <c:pt idx="0">
                  <c:v>Pre-Covid</c:v>
                </c:pt>
                <c:pt idx="1">
                  <c:v>Pantry Stocking</c:v>
                </c:pt>
                <c:pt idx="2">
                  <c:v>Lock-Down</c:v>
                </c:pt>
                <c:pt idx="4">
                  <c:v>Pre-Covid</c:v>
                </c:pt>
                <c:pt idx="5">
                  <c:v>Pantry Stocking</c:v>
                </c:pt>
                <c:pt idx="6">
                  <c:v>Lock-Down</c:v>
                </c:pt>
              </c:strCache>
            </c:strRef>
          </c:cat>
          <c:val>
            <c:numRef>
              <c:f>Sheet1!$D$2:$D$8</c:f>
              <c:numCache>
                <c:formatCode>General</c:formatCode>
                <c:ptCount val="7"/>
                <c:pt idx="0">
                  <c:v>7.5246862006984203E-2</c:v>
                </c:pt>
                <c:pt idx="1">
                  <c:v>8.4539038789439108E-2</c:v>
                </c:pt>
                <c:pt idx="2">
                  <c:v>9.0148591432074834E-2</c:v>
                </c:pt>
                <c:pt idx="4">
                  <c:v>8.2254617391672377E-2</c:v>
                </c:pt>
                <c:pt idx="5">
                  <c:v>9.3021229619642654E-2</c:v>
                </c:pt>
                <c:pt idx="6">
                  <c:v>0.10542410955096396</c:v>
                </c:pt>
              </c:numCache>
            </c:numRef>
          </c:val>
        </c:ser>
        <c:ser>
          <c:idx val="3"/>
          <c:order val="3"/>
          <c:tx>
            <c:strRef>
              <c:f>Sheet1!$E$1</c:f>
              <c:strCache>
                <c:ptCount val="1"/>
                <c:pt idx="0">
                  <c:v>Discounters </c:v>
                </c:pt>
              </c:strCache>
            </c:strRef>
          </c:tx>
          <c:spPr>
            <a:solidFill>
              <a:schemeClr val="accent1">
                <a:lumMod val="40000"/>
                <a:lumOff val="60000"/>
              </a:schemeClr>
            </a:solidFill>
          </c:spPr>
          <c:invertIfNegative val="0"/>
          <c:dLbls>
            <c:numFmt formatCode="0.0%" sourceLinked="0"/>
            <c:txPr>
              <a:bodyPr/>
              <a:lstStyle/>
              <a:p>
                <a:pPr>
                  <a:defRPr sz="1200">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dLbls>
          <c:cat>
            <c:strRef>
              <c:f>Sheet1!$A$2:$A$8</c:f>
              <c:strCache>
                <c:ptCount val="7"/>
                <c:pt idx="0">
                  <c:v>Pre-Covid</c:v>
                </c:pt>
                <c:pt idx="1">
                  <c:v>Pantry Stocking</c:v>
                </c:pt>
                <c:pt idx="2">
                  <c:v>Lock-Down</c:v>
                </c:pt>
                <c:pt idx="4">
                  <c:v>Pre-Covid</c:v>
                </c:pt>
                <c:pt idx="5">
                  <c:v>Pantry Stocking</c:v>
                </c:pt>
                <c:pt idx="6">
                  <c:v>Lock-Down</c:v>
                </c:pt>
              </c:strCache>
            </c:strRef>
          </c:cat>
          <c:val>
            <c:numRef>
              <c:f>Sheet1!$E$2:$E$8</c:f>
              <c:numCache>
                <c:formatCode>General</c:formatCode>
                <c:ptCount val="7"/>
                <c:pt idx="0">
                  <c:v>0.19303482501384517</c:v>
                </c:pt>
                <c:pt idx="1">
                  <c:v>0.19249927582447804</c:v>
                </c:pt>
                <c:pt idx="2">
                  <c:v>0.17119194078499531</c:v>
                </c:pt>
                <c:pt idx="4">
                  <c:v>0.24398319223305492</c:v>
                </c:pt>
                <c:pt idx="5">
                  <c:v>0.2423921870197579</c:v>
                </c:pt>
                <c:pt idx="6">
                  <c:v>0.22058802582563597</c:v>
                </c:pt>
              </c:numCache>
            </c:numRef>
          </c:val>
        </c:ser>
        <c:ser>
          <c:idx val="4"/>
          <c:order val="4"/>
          <c:tx>
            <c:strRef>
              <c:f>Sheet1!$F$1</c:f>
              <c:strCache>
                <c:ptCount val="1"/>
                <c:pt idx="0">
                  <c:v>Online</c:v>
                </c:pt>
              </c:strCache>
            </c:strRef>
          </c:tx>
          <c:spPr>
            <a:solidFill>
              <a:schemeClr val="accent1"/>
            </a:solidFill>
          </c:spPr>
          <c:invertIfNegative val="0"/>
          <c:dLbls>
            <c:numFmt formatCode="0.0%" sourceLinked="0"/>
            <c:txPr>
              <a:bodyPr/>
              <a:lstStyle/>
              <a:p>
                <a:pPr>
                  <a:defRPr sz="1200">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dLbls>
          <c:cat>
            <c:strRef>
              <c:f>Sheet1!$A$2:$A$8</c:f>
              <c:strCache>
                <c:ptCount val="7"/>
                <c:pt idx="0">
                  <c:v>Pre-Covid</c:v>
                </c:pt>
                <c:pt idx="1">
                  <c:v>Pantry Stocking</c:v>
                </c:pt>
                <c:pt idx="2">
                  <c:v>Lock-Down</c:v>
                </c:pt>
                <c:pt idx="4">
                  <c:v>Pre-Covid</c:v>
                </c:pt>
                <c:pt idx="5">
                  <c:v>Pantry Stocking</c:v>
                </c:pt>
                <c:pt idx="6">
                  <c:v>Lock-Down</c:v>
                </c:pt>
              </c:strCache>
            </c:strRef>
          </c:cat>
          <c:val>
            <c:numRef>
              <c:f>Sheet1!$F$2:$F$8</c:f>
              <c:numCache>
                <c:formatCode>General</c:formatCode>
                <c:ptCount val="7"/>
                <c:pt idx="0">
                  <c:v>0.1359869860843769</c:v>
                </c:pt>
                <c:pt idx="1">
                  <c:v>0.12556996859922737</c:v>
                </c:pt>
                <c:pt idx="2">
                  <c:v>0.17728187712705767</c:v>
                </c:pt>
                <c:pt idx="4">
                  <c:v>0.1028036339159948</c:v>
                </c:pt>
                <c:pt idx="5">
                  <c:v>9.265193867702072E-2</c:v>
                </c:pt>
                <c:pt idx="6">
                  <c:v>0.13183896485366636</c:v>
                </c:pt>
              </c:numCache>
            </c:numRef>
          </c:val>
        </c:ser>
        <c:dLbls>
          <c:showLegendKey val="0"/>
          <c:showVal val="0"/>
          <c:showCatName val="0"/>
          <c:showSerName val="0"/>
          <c:showPercent val="0"/>
          <c:showBubbleSize val="0"/>
        </c:dLbls>
        <c:gapWidth val="25"/>
        <c:overlap val="100"/>
        <c:axId val="162867072"/>
        <c:axId val="162868608"/>
      </c:barChart>
      <c:catAx>
        <c:axId val="162867072"/>
        <c:scaling>
          <c:orientation val="minMax"/>
        </c:scaling>
        <c:delete val="0"/>
        <c:axPos val="b"/>
        <c:majorTickMark val="out"/>
        <c:minorTickMark val="none"/>
        <c:tickLblPos val="nextTo"/>
        <c:txPr>
          <a:bodyPr/>
          <a:lstStyle/>
          <a:p>
            <a:pPr>
              <a:defRPr sz="1000">
                <a:latin typeface="Calibri" panose="020F0502020204030204" pitchFamily="34" charset="0"/>
                <a:cs typeface="Calibri" panose="020F0502020204030204" pitchFamily="34" charset="0"/>
              </a:defRPr>
            </a:pPr>
            <a:endParaRPr lang="en-US"/>
          </a:p>
        </c:txPr>
        <c:crossAx val="162868608"/>
        <c:crosses val="autoZero"/>
        <c:auto val="1"/>
        <c:lblAlgn val="ctr"/>
        <c:lblOffset val="100"/>
        <c:noMultiLvlLbl val="0"/>
      </c:catAx>
      <c:valAx>
        <c:axId val="162868608"/>
        <c:scaling>
          <c:orientation val="minMax"/>
        </c:scaling>
        <c:delete val="1"/>
        <c:axPos val="l"/>
        <c:numFmt formatCode="0%" sourceLinked="1"/>
        <c:majorTickMark val="out"/>
        <c:minorTickMark val="none"/>
        <c:tickLblPos val="nextTo"/>
        <c:crossAx val="162867072"/>
        <c:crosses val="autoZero"/>
        <c:crossBetween val="between"/>
      </c:valAx>
    </c:plotArea>
    <c:legend>
      <c:legendPos val="r"/>
      <c:layout>
        <c:manualLayout>
          <c:xMode val="edge"/>
          <c:yMode val="edge"/>
          <c:x val="0.80075016404199473"/>
          <c:y val="0.18646008105418518"/>
          <c:w val="0.19091650262467191"/>
          <c:h val="0.36377993259907021"/>
        </c:manualLayout>
      </c:layout>
      <c:overlay val="0"/>
      <c:txPr>
        <a:bodyPr/>
        <a:lstStyle/>
        <a:p>
          <a:pPr>
            <a:defRPr sz="1000">
              <a:latin typeface="Calibri" panose="020F0502020204030204" pitchFamily="34" charset="0"/>
              <a:cs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b="0">
                <a:latin typeface="Calibri" panose="020F0502020204030204" pitchFamily="34" charset="0"/>
                <a:cs typeface="Calibri" panose="020F0502020204030204" pitchFamily="34" charset="0"/>
              </a:defRPr>
            </a:pPr>
            <a:r>
              <a:rPr lang="en-GB" dirty="0">
                <a:latin typeface="Calibri" panose="020F0502020204030204" pitchFamily="34" charset="0"/>
                <a:cs typeface="Calibri" panose="020F0502020204030204" pitchFamily="34" charset="0"/>
              </a:rPr>
              <a:t>Source:  Nielsen Homescan </a:t>
            </a:r>
            <a:r>
              <a:rPr lang="en-GB" dirty="0" smtClean="0">
                <a:latin typeface="Calibri" panose="020F0502020204030204" pitchFamily="34" charset="0"/>
                <a:cs typeface="Calibri" panose="020F0502020204030204" pitchFamily="34" charset="0"/>
              </a:rPr>
              <a:t>Fmcg 4w/e 16th May 2020 vs year ago</a:t>
            </a:r>
            <a:endParaRPr lang="en-GB" dirty="0">
              <a:latin typeface="Calibri" panose="020F0502020204030204" pitchFamily="34" charset="0"/>
              <a:cs typeface="Calibri" panose="020F0502020204030204" pitchFamily="34" charset="0"/>
            </a:endParaRPr>
          </a:p>
        </c:rich>
      </c:tx>
      <c:layout>
        <c:manualLayout>
          <c:xMode val="edge"/>
          <c:yMode val="edge"/>
          <c:x val="1.0614561345035738E-2"/>
          <c:y val="0.35891197274376924"/>
        </c:manualLayout>
      </c:layout>
      <c:overlay val="0"/>
    </c:title>
    <c:autoTitleDeleted val="0"/>
    <c:plotArea>
      <c:layout>
        <c:manualLayout>
          <c:layoutTarget val="inner"/>
          <c:xMode val="edge"/>
          <c:yMode val="edge"/>
          <c:x val="0.11796524772860735"/>
          <c:y val="5.4901307262155983E-3"/>
          <c:w val="0.75338562670525788"/>
          <c:h val="0.52964624301003593"/>
        </c:manualLayout>
      </c:layout>
      <c:lineChart>
        <c:grouping val="percentStacked"/>
        <c:varyColors val="0"/>
        <c:ser>
          <c:idx val="0"/>
          <c:order val="0"/>
          <c:tx>
            <c:strRef>
              <c:f>Sheet1!$F$2</c:f>
              <c:strCache>
                <c:ptCount val="1"/>
                <c:pt idx="0">
                  <c:v>Source:  Nielsen Homescan Total Fmcg 4 W/E 05 OCT 2019 vs year ago</c:v>
                </c:pt>
              </c:strCache>
            </c:strRef>
          </c:tx>
          <c:marker>
            <c:symbol val="none"/>
          </c:marker>
          <c:val>
            <c:numRef>
              <c:f>Sheet1!$F$2</c:f>
              <c:numCache>
                <c:formatCode>General</c:formatCode>
                <c:ptCount val="1"/>
                <c:pt idx="0">
                  <c:v>0</c:v>
                </c:pt>
              </c:numCache>
            </c:numRef>
          </c:val>
          <c:smooth val="0"/>
          <c:extLst/>
        </c:ser>
        <c:dLbls>
          <c:showLegendKey val="0"/>
          <c:showVal val="0"/>
          <c:showCatName val="0"/>
          <c:showSerName val="0"/>
          <c:showPercent val="0"/>
          <c:showBubbleSize val="0"/>
        </c:dLbls>
        <c:marker val="1"/>
        <c:smooth val="0"/>
        <c:axId val="163007872"/>
        <c:axId val="163021952"/>
      </c:lineChart>
      <c:catAx>
        <c:axId val="163007872"/>
        <c:scaling>
          <c:orientation val="maxMin"/>
        </c:scaling>
        <c:delete val="0"/>
        <c:axPos val="b"/>
        <c:numFmt formatCode="General" sourceLinked="0"/>
        <c:majorTickMark val="none"/>
        <c:minorTickMark val="none"/>
        <c:tickLblPos val="none"/>
        <c:spPr>
          <a:ln>
            <a:noFill/>
          </a:ln>
        </c:spPr>
        <c:txPr>
          <a:bodyPr/>
          <a:lstStyle/>
          <a:p>
            <a:pPr>
              <a:defRPr sz="1200"/>
            </a:pPr>
            <a:endParaRPr lang="en-US"/>
          </a:p>
        </c:txPr>
        <c:crossAx val="163021952"/>
        <c:crosses val="autoZero"/>
        <c:auto val="1"/>
        <c:lblAlgn val="ctr"/>
        <c:lblOffset val="100"/>
        <c:noMultiLvlLbl val="0"/>
      </c:catAx>
      <c:valAx>
        <c:axId val="163021952"/>
        <c:scaling>
          <c:orientation val="minMax"/>
        </c:scaling>
        <c:delete val="0"/>
        <c:axPos val="l"/>
        <c:numFmt formatCode="0%" sourceLinked="0"/>
        <c:majorTickMark val="none"/>
        <c:minorTickMark val="none"/>
        <c:tickLblPos val="none"/>
        <c:spPr>
          <a:noFill/>
          <a:ln>
            <a:noFill/>
          </a:ln>
        </c:spPr>
        <c:txPr>
          <a:bodyPr/>
          <a:lstStyle/>
          <a:p>
            <a:pPr>
              <a:defRPr sz="1050" baseline="0"/>
            </a:pPr>
            <a:endParaRPr lang="en-US"/>
          </a:p>
        </c:txPr>
        <c:crossAx val="163007872"/>
        <c:crosses val="max"/>
        <c:crossBetween val="between"/>
      </c:valAx>
      <c:spPr>
        <a:noFill/>
        <a:ln w="25400">
          <a:noFill/>
        </a:ln>
      </c:spPr>
    </c:plotArea>
    <c:plotVisOnly val="1"/>
    <c:dispBlanksAs val="gap"/>
    <c:showDLblsOverMax val="0"/>
  </c:chart>
  <c:spPr>
    <a:noFill/>
    <a:ln>
      <a:noFill/>
    </a:ln>
  </c:spPr>
  <c:txPr>
    <a:bodyPr/>
    <a:lstStyle/>
    <a:p>
      <a:pPr>
        <a:defRPr sz="14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942048173181899E-2"/>
          <c:y val="5.6175520037607202E-2"/>
          <c:w val="0.98105795182681799"/>
          <c:h val="0.83118000642880108"/>
        </c:manualLayout>
      </c:layout>
      <c:lineChart>
        <c:grouping val="standard"/>
        <c:varyColors val="0"/>
        <c:ser>
          <c:idx val="1"/>
          <c:order val="0"/>
          <c:tx>
            <c:strRef>
              <c:f>Sheet1!$B$1</c:f>
              <c:strCache>
                <c:ptCount val="1"/>
                <c:pt idx="0">
                  <c:v>Bricks &amp; Mortar</c:v>
                </c:pt>
              </c:strCache>
            </c:strRef>
          </c:tx>
          <c:spPr>
            <a:ln>
              <a:solidFill>
                <a:schemeClr val="accent3"/>
              </a:solidFill>
            </a:ln>
          </c:spPr>
          <c:marker>
            <c:symbol val="circle"/>
            <c:size val="5"/>
            <c:spPr>
              <a:solidFill>
                <a:schemeClr val="accent3"/>
              </a:solidFill>
              <a:ln>
                <a:solidFill>
                  <a:schemeClr val="accent3"/>
                </a:solidFill>
              </a:ln>
            </c:spPr>
          </c:marker>
          <c:cat>
            <c:strRef>
              <c:f>Sheet1!$A$2:$A$21</c:f>
              <c:strCache>
                <c:ptCount val="4"/>
                <c:pt idx="0">
                  <c:v>25-Apr-20</c:v>
                </c:pt>
                <c:pt idx="1">
                  <c:v>02-May-20</c:v>
                </c:pt>
                <c:pt idx="2">
                  <c:v>09-May-20</c:v>
                </c:pt>
                <c:pt idx="3">
                  <c:v>16-May-20</c:v>
                </c:pt>
              </c:strCache>
            </c:strRef>
          </c:cat>
          <c:val>
            <c:numRef>
              <c:f>Sheet1!$B$2:$B$21</c:f>
              <c:numCache>
                <c:formatCode>0.0%</c:formatCode>
                <c:ptCount val="4"/>
                <c:pt idx="0">
                  <c:v>0.12414433440914419</c:v>
                </c:pt>
                <c:pt idx="1">
                  <c:v>3.033975421557833E-2</c:v>
                </c:pt>
                <c:pt idx="2">
                  <c:v>6.5798679820042061E-2</c:v>
                </c:pt>
                <c:pt idx="3">
                  <c:v>4.4116497195805904E-2</c:v>
                </c:pt>
              </c:numCache>
            </c:numRef>
          </c:val>
          <c:smooth val="1"/>
          <c:extLst xmlns:c16r2="http://schemas.microsoft.com/office/drawing/2015/06/chart">
            <c:ext xmlns:c16="http://schemas.microsoft.com/office/drawing/2014/chart" uri="{C3380CC4-5D6E-409C-BE32-E72D297353CC}">
              <c16:uniqueId val="{00000009-DE47-4F50-B7B0-255583809340}"/>
            </c:ext>
          </c:extLst>
        </c:ser>
        <c:ser>
          <c:idx val="2"/>
          <c:order val="1"/>
          <c:tx>
            <c:strRef>
              <c:f>Sheet1!$C$1</c:f>
              <c:strCache>
                <c:ptCount val="1"/>
                <c:pt idx="0">
                  <c:v>Online</c:v>
                </c:pt>
              </c:strCache>
            </c:strRef>
          </c:tx>
          <c:spPr>
            <a:ln>
              <a:solidFill>
                <a:schemeClr val="accent1"/>
              </a:solidFill>
            </a:ln>
          </c:spPr>
          <c:marker>
            <c:symbol val="circle"/>
            <c:size val="5"/>
            <c:spPr>
              <a:solidFill>
                <a:schemeClr val="accent1"/>
              </a:solidFill>
              <a:ln>
                <a:solidFill>
                  <a:schemeClr val="accent1"/>
                </a:solidFill>
              </a:ln>
            </c:spPr>
          </c:marker>
          <c:dLbls>
            <c:dLbl>
              <c:idx val="11"/>
              <c:layout>
                <c:manualLayout>
                  <c:x val="-4.8494125867924995E-2"/>
                  <c:y val="-8.1645773063323684E-3"/>
                </c:manualLayout>
              </c:layout>
              <c:spPr>
                <a:solidFill>
                  <a:srgbClr val="00B0F0"/>
                </a:solidFill>
              </c:spPr>
              <c:txPr>
                <a:bodyPr/>
                <a:lstStyle/>
                <a:p>
                  <a:pPr>
                    <a:defRPr sz="1050">
                      <a:solidFill>
                        <a:schemeClr val="bg1"/>
                      </a:solidFill>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DE47-4F50-B7B0-255583809340}"/>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Sheet1!$A$2:$A$21</c:f>
              <c:strCache>
                <c:ptCount val="4"/>
                <c:pt idx="0">
                  <c:v>25-Apr-20</c:v>
                </c:pt>
                <c:pt idx="1">
                  <c:v>02-May-20</c:v>
                </c:pt>
                <c:pt idx="2">
                  <c:v>09-May-20</c:v>
                </c:pt>
                <c:pt idx="3">
                  <c:v>16-May-20</c:v>
                </c:pt>
              </c:strCache>
            </c:strRef>
          </c:cat>
          <c:val>
            <c:numRef>
              <c:f>Sheet1!$C$2:$C$21</c:f>
              <c:numCache>
                <c:formatCode>0.0%</c:formatCode>
                <c:ptCount val="4"/>
                <c:pt idx="0">
                  <c:v>0.93850438535894876</c:v>
                </c:pt>
                <c:pt idx="1">
                  <c:v>0.9405725284529689</c:v>
                </c:pt>
                <c:pt idx="2">
                  <c:v>1.0705371447684633</c:v>
                </c:pt>
                <c:pt idx="3">
                  <c:v>1.1642602185510444</c:v>
                </c:pt>
              </c:numCache>
            </c:numRef>
          </c:val>
          <c:smooth val="1"/>
          <c:extLst xmlns:c16r2="http://schemas.microsoft.com/office/drawing/2015/06/chart">
            <c:ext xmlns:c16="http://schemas.microsoft.com/office/drawing/2014/chart" uri="{C3380CC4-5D6E-409C-BE32-E72D297353CC}">
              <c16:uniqueId val="{0000000B-DE47-4F50-B7B0-255583809340}"/>
            </c:ext>
          </c:extLst>
        </c:ser>
        <c:dLbls>
          <c:showLegendKey val="0"/>
          <c:showVal val="0"/>
          <c:showCatName val="0"/>
          <c:showSerName val="0"/>
          <c:showPercent val="0"/>
          <c:showBubbleSize val="0"/>
        </c:dLbls>
        <c:marker val="1"/>
        <c:smooth val="0"/>
        <c:axId val="133462272"/>
        <c:axId val="133472256"/>
      </c:lineChart>
      <c:catAx>
        <c:axId val="133462272"/>
        <c:scaling>
          <c:orientation val="minMax"/>
        </c:scaling>
        <c:delete val="0"/>
        <c:axPos val="b"/>
        <c:numFmt formatCode="General" sourceLinked="0"/>
        <c:majorTickMark val="out"/>
        <c:minorTickMark val="none"/>
        <c:tickLblPos val="low"/>
        <c:txPr>
          <a:bodyPr rot="0" vert="horz"/>
          <a:lstStyle/>
          <a:p>
            <a:pPr>
              <a:defRPr sz="800">
                <a:uFillTx/>
                <a:latin typeface="Calibri" panose="020F0502020204030204" pitchFamily="34" charset="0"/>
                <a:cs typeface="Calibri" panose="020F0502020204030204" pitchFamily="34" charset="0"/>
              </a:defRPr>
            </a:pPr>
            <a:endParaRPr lang="en-US"/>
          </a:p>
        </c:txPr>
        <c:crossAx val="133472256"/>
        <c:crosses val="autoZero"/>
        <c:auto val="1"/>
        <c:lblAlgn val="ctr"/>
        <c:lblOffset val="300"/>
        <c:noMultiLvlLbl val="0"/>
      </c:catAx>
      <c:valAx>
        <c:axId val="133472256"/>
        <c:scaling>
          <c:orientation val="minMax"/>
        </c:scaling>
        <c:delete val="0"/>
        <c:axPos val="l"/>
        <c:numFmt formatCode="0%" sourceLinked="0"/>
        <c:majorTickMark val="out"/>
        <c:minorTickMark val="none"/>
        <c:tickLblPos val="nextTo"/>
        <c:txPr>
          <a:bodyPr/>
          <a:lstStyle/>
          <a:p>
            <a:pPr>
              <a:defRPr>
                <a:latin typeface="Calibri" panose="020F0502020204030204" pitchFamily="34" charset="0"/>
                <a:cs typeface="Calibri" panose="020F0502020204030204" pitchFamily="34" charset="0"/>
              </a:defRPr>
            </a:pPr>
            <a:endParaRPr lang="en-US"/>
          </a:p>
        </c:txPr>
        <c:crossAx val="133462272"/>
        <c:crosses val="autoZero"/>
        <c:crossBetween val="between"/>
      </c:valAx>
    </c:plotArea>
    <c:legend>
      <c:legendPos val="t"/>
      <c:layout>
        <c:manualLayout>
          <c:xMode val="edge"/>
          <c:yMode val="edge"/>
          <c:x val="9.0491608670647886E-2"/>
          <c:y val="4.6768241722918664E-2"/>
          <c:w val="0.56654418682499874"/>
          <c:h val="0.12759112825458052"/>
        </c:manualLayout>
      </c:layout>
      <c:overlay val="0"/>
      <c:txPr>
        <a:bodyPr/>
        <a:lstStyle/>
        <a:p>
          <a:pPr>
            <a:defRPr sz="1400">
              <a:latin typeface="Calibri" panose="020F0502020204030204" pitchFamily="34" charset="0"/>
              <a:cs typeface="Calibri" panose="020F0502020204030204" pitchFamily="34" charset="0"/>
            </a:defRPr>
          </a:pPr>
          <a:endParaRPr lang="en-US"/>
        </a:p>
      </c:txPr>
    </c:legend>
    <c:plotVisOnly val="1"/>
    <c:dispBlanksAs val="gap"/>
    <c:showDLblsOverMax val="0"/>
  </c:chart>
  <c:txPr>
    <a:bodyPr/>
    <a:lstStyle/>
    <a:p>
      <a:pPr>
        <a:defRPr sz="1000">
          <a:uFillTx/>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942048173181899E-2"/>
          <c:y val="0.1378212793314047"/>
          <c:w val="0.90615471625318589"/>
          <c:h val="0.74953423336547731"/>
        </c:manualLayout>
      </c:layout>
      <c:lineChart>
        <c:grouping val="standard"/>
        <c:varyColors val="0"/>
        <c:ser>
          <c:idx val="0"/>
          <c:order val="0"/>
          <c:tx>
            <c:strRef>
              <c:f>Sheet1!$B$1</c:f>
              <c:strCache>
                <c:ptCount val="1"/>
                <c:pt idx="0">
                  <c:v>Tot Italia</c:v>
                </c:pt>
              </c:strCache>
            </c:strRef>
          </c:tx>
          <c:spPr>
            <a:ln>
              <a:solidFill>
                <a:schemeClr val="accent4"/>
              </a:solidFill>
            </a:ln>
          </c:spPr>
          <c:marker>
            <c:symbol val="circle"/>
            <c:size val="5"/>
            <c:spPr>
              <a:solidFill>
                <a:schemeClr val="accent4"/>
              </a:solidFill>
              <a:ln>
                <a:solidFill>
                  <a:schemeClr val="accent4"/>
                </a:solidFill>
              </a:ln>
            </c:spPr>
          </c:marker>
          <c:dLbls>
            <c:dLbl>
              <c:idx val="1"/>
              <c:layout>
                <c:manualLayout>
                  <c:x val="-4.1998897355065803E-2"/>
                  <c:y val="4.836761076507230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DE47-4F50-B7B0-255583809340}"/>
                </c:ext>
              </c:extLst>
            </c:dLbl>
            <c:dLbl>
              <c:idx val="3"/>
              <c:layout>
                <c:manualLayout>
                  <c:x val="-4.4392673536992798E-2"/>
                  <c:y val="4.836761076507230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DE47-4F50-B7B0-255583809340}"/>
                </c:ext>
              </c:extLst>
            </c:dLbl>
            <c:dLbl>
              <c:idx val="4"/>
              <c:layout>
                <c:manualLayout>
                  <c:x val="-4.6786449718919799E-2"/>
                  <c:y val="3.717358091432600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DE47-4F50-B7B0-255583809340}"/>
                </c:ext>
              </c:extLst>
            </c:dLbl>
            <c:dLbl>
              <c:idx val="5"/>
              <c:layout>
                <c:manualLayout>
                  <c:x val="-2.7180685358255401E-2"/>
                  <c:y val="5.200729927007299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DE47-4F50-B7B0-255583809340}"/>
                </c:ext>
              </c:extLst>
            </c:dLbl>
            <c:dLbl>
              <c:idx val="6"/>
              <c:layout>
                <c:manualLayout>
                  <c:x val="-2.09110309809405E-2"/>
                  <c:y val="6.084171504109429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DE47-4F50-B7B0-255583809340}"/>
                </c:ext>
              </c:extLst>
            </c:dLbl>
            <c:dLbl>
              <c:idx val="9"/>
              <c:layout>
                <c:manualLayout>
                  <c:x val="-2.8311869894767801E-2"/>
                  <c:y val="4.8367610765072198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DE47-4F50-B7B0-255583809340}"/>
                </c:ext>
              </c:extLst>
            </c:dLbl>
            <c:dLbl>
              <c:idx val="10"/>
              <c:layout>
                <c:manualLayout>
                  <c:x val="1.21028037383178E-2"/>
                  <c:y val="1.430570722455309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DE47-4F50-B7B0-255583809340}"/>
                </c:ext>
              </c:extLst>
            </c:dLbl>
            <c:dLbl>
              <c:idx val="11"/>
              <c:layout>
                <c:manualLayout>
                  <c:x val="-4.4501618626217503E-3"/>
                  <c:y val="4.836761076507230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DE47-4F50-B7B0-255583809340}"/>
                </c:ext>
              </c:extLst>
            </c:dLbl>
            <c:spPr>
              <a:noFill/>
              <a:ln>
                <a:noFill/>
              </a:ln>
              <a:effectLst/>
            </c:spPr>
            <c:txPr>
              <a:bodyPr rot="0" vert="horz"/>
              <a:lstStyle/>
              <a:p>
                <a:pPr>
                  <a:defRPr b="1">
                    <a:solidFill>
                      <a:schemeClr val="accent4"/>
                    </a:solidFill>
                    <a:uFillTx/>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Sheet1!$A$2:$A$21</c:f>
              <c:strCache>
                <c:ptCount val="12"/>
                <c:pt idx="0">
                  <c:v>29-Feb-20</c:v>
                </c:pt>
                <c:pt idx="1">
                  <c:v>07-Mar-20</c:v>
                </c:pt>
                <c:pt idx="2">
                  <c:v>14-Mar-20</c:v>
                </c:pt>
                <c:pt idx="3">
                  <c:v>21-Mar-20</c:v>
                </c:pt>
                <c:pt idx="4">
                  <c:v>28-Mar-20</c:v>
                </c:pt>
                <c:pt idx="5">
                  <c:v>04-Apr-20</c:v>
                </c:pt>
                <c:pt idx="6">
                  <c:v>11-Apr-20</c:v>
                </c:pt>
                <c:pt idx="7">
                  <c:v> 18-Apr-20</c:v>
                </c:pt>
                <c:pt idx="8">
                  <c:v>25-Apr-20</c:v>
                </c:pt>
                <c:pt idx="9">
                  <c:v>02-May-20</c:v>
                </c:pt>
                <c:pt idx="10">
                  <c:v>09-May-20</c:v>
                </c:pt>
                <c:pt idx="11">
                  <c:v>16-May-20</c:v>
                </c:pt>
              </c:strCache>
            </c:strRef>
          </c:cat>
          <c:val>
            <c:numRef>
              <c:f>Sheet1!$B$2:$B$21</c:f>
            </c:numRef>
          </c:val>
          <c:smooth val="1"/>
          <c:extLst xmlns:c16r2="http://schemas.microsoft.com/office/drawing/2015/06/chart">
            <c:ext xmlns:c16="http://schemas.microsoft.com/office/drawing/2014/chart" uri="{C3380CC4-5D6E-409C-BE32-E72D297353CC}">
              <c16:uniqueId val="{00000008-DE47-4F50-B7B0-255583809340}"/>
            </c:ext>
          </c:extLst>
        </c:ser>
        <c:ser>
          <c:idx val="1"/>
          <c:order val="1"/>
          <c:tx>
            <c:strRef>
              <c:f>Sheet1!$C$1</c:f>
              <c:strCache>
                <c:ptCount val="1"/>
                <c:pt idx="0">
                  <c:v>Supermarkets</c:v>
                </c:pt>
              </c:strCache>
            </c:strRef>
          </c:tx>
          <c:spPr>
            <a:ln>
              <a:solidFill>
                <a:schemeClr val="accent1"/>
              </a:solidFill>
            </a:ln>
          </c:spPr>
          <c:marker>
            <c:symbol val="circle"/>
            <c:size val="5"/>
            <c:spPr>
              <a:solidFill>
                <a:schemeClr val="accent1"/>
              </a:solidFill>
              <a:ln>
                <a:solidFill>
                  <a:schemeClr val="accent3"/>
                </a:solidFill>
              </a:ln>
            </c:spPr>
          </c:marker>
          <c:dLbls>
            <c:dLbl>
              <c:idx val="15"/>
              <c:spPr>
                <a:solidFill>
                  <a:schemeClr val="accent1"/>
                </a:solidFill>
              </c:spPr>
              <c:txPr>
                <a:bodyPr/>
                <a:lstStyle/>
                <a:p>
                  <a:pPr>
                    <a:defRPr sz="1100">
                      <a:solidFill>
                        <a:schemeClr val="bg1"/>
                      </a:solidFill>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dLbl>
            <c:spPr>
              <a:solidFill>
                <a:schemeClr val="accent1"/>
              </a:solidFill>
            </c:spPr>
            <c:showLegendKey val="0"/>
            <c:showVal val="0"/>
            <c:showCatName val="0"/>
            <c:showSerName val="0"/>
            <c:showPercent val="0"/>
            <c:showBubbleSize val="0"/>
          </c:dLbls>
          <c:cat>
            <c:strRef>
              <c:f>Sheet1!$A$2:$A$21</c:f>
              <c:strCache>
                <c:ptCount val="12"/>
                <c:pt idx="0">
                  <c:v>29-Feb-20</c:v>
                </c:pt>
                <c:pt idx="1">
                  <c:v>07-Mar-20</c:v>
                </c:pt>
                <c:pt idx="2">
                  <c:v>14-Mar-20</c:v>
                </c:pt>
                <c:pt idx="3">
                  <c:v>21-Mar-20</c:v>
                </c:pt>
                <c:pt idx="4">
                  <c:v>28-Mar-20</c:v>
                </c:pt>
                <c:pt idx="5">
                  <c:v>04-Apr-20</c:v>
                </c:pt>
                <c:pt idx="6">
                  <c:v>11-Apr-20</c:v>
                </c:pt>
                <c:pt idx="7">
                  <c:v> 18-Apr-20</c:v>
                </c:pt>
                <c:pt idx="8">
                  <c:v>25-Apr-20</c:v>
                </c:pt>
                <c:pt idx="9">
                  <c:v>02-May-20</c:v>
                </c:pt>
                <c:pt idx="10">
                  <c:v>09-May-20</c:v>
                </c:pt>
                <c:pt idx="11">
                  <c:v>16-May-20</c:v>
                </c:pt>
              </c:strCache>
            </c:strRef>
          </c:cat>
          <c:val>
            <c:numRef>
              <c:f>Sheet1!$C$2:$C$21</c:f>
              <c:numCache>
                <c:formatCode>0.0%</c:formatCode>
                <c:ptCount val="12"/>
                <c:pt idx="0">
                  <c:v>1.7117482461916467E-2</c:v>
                </c:pt>
                <c:pt idx="1">
                  <c:v>8.6500881764421056E-2</c:v>
                </c:pt>
                <c:pt idx="2">
                  <c:v>0.23941906307791605</c:v>
                </c:pt>
                <c:pt idx="3">
                  <c:v>0.44279577082734844</c:v>
                </c:pt>
                <c:pt idx="4">
                  <c:v>-0.14073560303883692</c:v>
                </c:pt>
                <c:pt idx="5">
                  <c:v>-2.9029296455266307E-2</c:v>
                </c:pt>
                <c:pt idx="6">
                  <c:v>8.3078376854567315E-2</c:v>
                </c:pt>
                <c:pt idx="7">
                  <c:v>-0.18497745670419352</c:v>
                </c:pt>
                <c:pt idx="8">
                  <c:v>0.13642778294442492</c:v>
                </c:pt>
                <c:pt idx="9">
                  <c:v>4.7530538509533704E-2</c:v>
                </c:pt>
                <c:pt idx="10">
                  <c:v>0.11599208341739575</c:v>
                </c:pt>
                <c:pt idx="11">
                  <c:v>8.6167412216334505E-2</c:v>
                </c:pt>
              </c:numCache>
            </c:numRef>
          </c:val>
          <c:smooth val="1"/>
          <c:extLst xmlns:c16r2="http://schemas.microsoft.com/office/drawing/2015/06/chart">
            <c:ext xmlns:c16="http://schemas.microsoft.com/office/drawing/2014/chart" uri="{C3380CC4-5D6E-409C-BE32-E72D297353CC}">
              <c16:uniqueId val="{00000009-DE47-4F50-B7B0-255583809340}"/>
            </c:ext>
          </c:extLst>
        </c:ser>
        <c:ser>
          <c:idx val="2"/>
          <c:order val="2"/>
          <c:tx>
            <c:strRef>
              <c:f>Sheet1!$D$1</c:f>
              <c:strCache>
                <c:ptCount val="1"/>
                <c:pt idx="0">
                  <c:v>Convenience Stores</c:v>
                </c:pt>
              </c:strCache>
            </c:strRef>
          </c:tx>
          <c:spPr>
            <a:ln>
              <a:solidFill>
                <a:schemeClr val="accent3"/>
              </a:solidFill>
            </a:ln>
          </c:spPr>
          <c:marker>
            <c:symbol val="circle"/>
            <c:size val="5"/>
            <c:spPr>
              <a:solidFill>
                <a:schemeClr val="accent3"/>
              </a:solidFill>
              <a:ln>
                <a:solidFill>
                  <a:schemeClr val="accent3"/>
                </a:solidFill>
              </a:ln>
            </c:spPr>
          </c:marker>
          <c:dLbls>
            <c:dLbl>
              <c:idx val="15"/>
              <c:spPr>
                <a:solidFill>
                  <a:schemeClr val="accent3"/>
                </a:solidFill>
                <a:ln>
                  <a:noFill/>
                </a:ln>
                <a:effectLst/>
              </c:spPr>
              <c:txPr>
                <a:bodyPr/>
                <a:lstStyle/>
                <a:p>
                  <a:pPr>
                    <a:defRPr sz="1100">
                      <a:solidFill>
                        <a:schemeClr val="bg1"/>
                      </a:solidFill>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dLbl>
            <c:spPr>
              <a:solidFill>
                <a:schemeClr val="accent3"/>
              </a:solid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Sheet1!$A$2:$A$21</c:f>
              <c:strCache>
                <c:ptCount val="12"/>
                <c:pt idx="0">
                  <c:v>29-Feb-20</c:v>
                </c:pt>
                <c:pt idx="1">
                  <c:v>07-Mar-20</c:v>
                </c:pt>
                <c:pt idx="2">
                  <c:v>14-Mar-20</c:v>
                </c:pt>
                <c:pt idx="3">
                  <c:v>21-Mar-20</c:v>
                </c:pt>
                <c:pt idx="4">
                  <c:v>28-Mar-20</c:v>
                </c:pt>
                <c:pt idx="5">
                  <c:v>04-Apr-20</c:v>
                </c:pt>
                <c:pt idx="6">
                  <c:v>11-Apr-20</c:v>
                </c:pt>
                <c:pt idx="7">
                  <c:v> 18-Apr-20</c:v>
                </c:pt>
                <c:pt idx="8">
                  <c:v>25-Apr-20</c:v>
                </c:pt>
                <c:pt idx="9">
                  <c:v>02-May-20</c:v>
                </c:pt>
                <c:pt idx="10">
                  <c:v>09-May-20</c:v>
                </c:pt>
                <c:pt idx="11">
                  <c:v>16-May-20</c:v>
                </c:pt>
              </c:strCache>
            </c:strRef>
          </c:cat>
          <c:val>
            <c:numRef>
              <c:f>Sheet1!$D$2:$D$21</c:f>
              <c:numCache>
                <c:formatCode>0.0%</c:formatCode>
                <c:ptCount val="12"/>
                <c:pt idx="0">
                  <c:v>-3.4679585503785693E-2</c:v>
                </c:pt>
                <c:pt idx="1">
                  <c:v>2.2868329166752854E-2</c:v>
                </c:pt>
                <c:pt idx="2">
                  <c:v>8.1073231655114819E-2</c:v>
                </c:pt>
                <c:pt idx="3">
                  <c:v>0.35391633850098025</c:v>
                </c:pt>
                <c:pt idx="4">
                  <c:v>7.4644148299737534E-2</c:v>
                </c:pt>
                <c:pt idx="5">
                  <c:v>6.3992528258973502E-2</c:v>
                </c:pt>
                <c:pt idx="6">
                  <c:v>0.18788461308305227</c:v>
                </c:pt>
                <c:pt idx="7">
                  <c:v>5.8111711932068433E-2</c:v>
                </c:pt>
                <c:pt idx="8">
                  <c:v>8.3734604063386842E-2</c:v>
                </c:pt>
                <c:pt idx="9">
                  <c:v>7.7451864208880172E-2</c:v>
                </c:pt>
                <c:pt idx="10">
                  <c:v>0.16874438551235338</c:v>
                </c:pt>
                <c:pt idx="11">
                  <c:v>8.4203366314225425E-2</c:v>
                </c:pt>
              </c:numCache>
            </c:numRef>
          </c:val>
          <c:smooth val="1"/>
          <c:extLst xmlns:c16r2="http://schemas.microsoft.com/office/drawing/2015/06/chart">
            <c:ext xmlns:c16="http://schemas.microsoft.com/office/drawing/2014/chart" uri="{C3380CC4-5D6E-409C-BE32-E72D297353CC}">
              <c16:uniqueId val="{0000000B-DE47-4F50-B7B0-255583809340}"/>
            </c:ext>
          </c:extLst>
        </c:ser>
        <c:dLbls>
          <c:showLegendKey val="0"/>
          <c:showVal val="0"/>
          <c:showCatName val="0"/>
          <c:showSerName val="0"/>
          <c:showPercent val="0"/>
          <c:showBubbleSize val="0"/>
        </c:dLbls>
        <c:marker val="1"/>
        <c:smooth val="0"/>
        <c:axId val="162018432"/>
        <c:axId val="162019584"/>
      </c:lineChart>
      <c:catAx>
        <c:axId val="162018432"/>
        <c:scaling>
          <c:orientation val="minMax"/>
        </c:scaling>
        <c:delete val="0"/>
        <c:axPos val="b"/>
        <c:numFmt formatCode="General" sourceLinked="0"/>
        <c:majorTickMark val="out"/>
        <c:minorTickMark val="none"/>
        <c:tickLblPos val="low"/>
        <c:txPr>
          <a:bodyPr rot="0" vert="horz"/>
          <a:lstStyle/>
          <a:p>
            <a:pPr>
              <a:defRPr sz="800">
                <a:uFillTx/>
              </a:defRPr>
            </a:pPr>
            <a:endParaRPr lang="en-US"/>
          </a:p>
        </c:txPr>
        <c:crossAx val="162019584"/>
        <c:crosses val="autoZero"/>
        <c:auto val="1"/>
        <c:lblAlgn val="ctr"/>
        <c:lblOffset val="300"/>
        <c:noMultiLvlLbl val="0"/>
      </c:catAx>
      <c:valAx>
        <c:axId val="162019584"/>
        <c:scaling>
          <c:orientation val="minMax"/>
        </c:scaling>
        <c:delete val="0"/>
        <c:axPos val="l"/>
        <c:numFmt formatCode="0%" sourceLinked="0"/>
        <c:majorTickMark val="out"/>
        <c:minorTickMark val="none"/>
        <c:tickLblPos val="nextTo"/>
        <c:crossAx val="162018432"/>
        <c:crosses val="autoZero"/>
        <c:crossBetween val="between"/>
      </c:valAx>
    </c:plotArea>
    <c:legend>
      <c:legendPos val="t"/>
      <c:layout>
        <c:manualLayout>
          <c:xMode val="edge"/>
          <c:yMode val="edge"/>
          <c:x val="0.15784456126498814"/>
          <c:y val="2.2274509803921563E-2"/>
          <c:w val="0.53345730937405011"/>
          <c:h val="9.3561877209900349E-2"/>
        </c:manualLayout>
      </c:layout>
      <c:overlay val="0"/>
      <c:txPr>
        <a:bodyPr/>
        <a:lstStyle/>
        <a:p>
          <a:pPr>
            <a:defRPr sz="1400">
              <a:latin typeface="Calibri" panose="020F0502020204030204" pitchFamily="34" charset="0"/>
              <a:cs typeface="Calibri" panose="020F0502020204030204" pitchFamily="34" charset="0"/>
            </a:defRPr>
          </a:pPr>
          <a:endParaRPr lang="en-US"/>
        </a:p>
      </c:txPr>
    </c:legend>
    <c:plotVisOnly val="1"/>
    <c:dispBlanksAs val="gap"/>
    <c:showDLblsOverMax val="0"/>
  </c:chart>
  <c:txPr>
    <a:bodyPr/>
    <a:lstStyle/>
    <a:p>
      <a:pPr>
        <a:defRPr sz="1000">
          <a:uFillTx/>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0.25411</cdr:x>
      <cdr:y>0.08471</cdr:y>
    </cdr:from>
    <cdr:to>
      <cdr:x>0.3582</cdr:x>
      <cdr:y>0.1535</cdr:y>
    </cdr:to>
    <cdr:sp macro="" textlink="">
      <cdr:nvSpPr>
        <cdr:cNvPr id="2" name="TextBox 1"/>
        <cdr:cNvSpPr txBox="1"/>
      </cdr:nvSpPr>
      <cdr:spPr>
        <a:xfrm xmlns:a="http://schemas.openxmlformats.org/drawingml/2006/main">
          <a:off x="2232372" y="287616"/>
          <a:ext cx="914429" cy="23355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100" b="1" dirty="0" smtClean="0">
              <a:solidFill>
                <a:schemeClr val="accent1"/>
              </a:solidFill>
              <a:latin typeface="Calibri" panose="020F0502020204030204" pitchFamily="34" charset="0"/>
              <a:cs typeface="Calibri" panose="020F0502020204030204" pitchFamily="34" charset="0"/>
            </a:rPr>
            <a:t>+45%</a:t>
          </a:r>
          <a:endParaRPr lang="en-GB" sz="1100" b="1" dirty="0">
            <a:solidFill>
              <a:schemeClr val="accent1"/>
            </a:solidFill>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0.541</cdr:x>
      <cdr:y>0.2575</cdr:y>
    </cdr:from>
    <cdr:to>
      <cdr:x>0.64509</cdr:x>
      <cdr:y>0.32629</cdr:y>
    </cdr:to>
    <cdr:sp macro="" textlink="">
      <cdr:nvSpPr>
        <cdr:cNvPr id="3" name="TextBox 1"/>
        <cdr:cNvSpPr txBox="1"/>
      </cdr:nvSpPr>
      <cdr:spPr>
        <a:xfrm xmlns:a="http://schemas.openxmlformats.org/drawingml/2006/main">
          <a:off x="4752652" y="874250"/>
          <a:ext cx="914428" cy="23355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b="1" dirty="0" smtClean="0">
              <a:solidFill>
                <a:schemeClr val="accent1"/>
              </a:solidFill>
              <a:latin typeface="Calibri" panose="020F0502020204030204" pitchFamily="34" charset="0"/>
              <a:cs typeface="Calibri" panose="020F0502020204030204" pitchFamily="34" charset="0"/>
            </a:rPr>
            <a:t>+38%</a:t>
          </a:r>
          <a:endParaRPr lang="en-GB" sz="1100" b="1" dirty="0">
            <a:solidFill>
              <a:schemeClr val="accent1"/>
            </a:solidFill>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0.82788</cdr:x>
      <cdr:y>0.23629</cdr:y>
    </cdr:from>
    <cdr:to>
      <cdr:x>0.93197</cdr:x>
      <cdr:y>0.30508</cdr:y>
    </cdr:to>
    <cdr:sp macro="" textlink="">
      <cdr:nvSpPr>
        <cdr:cNvPr id="4" name="TextBox 1"/>
        <cdr:cNvSpPr txBox="1"/>
      </cdr:nvSpPr>
      <cdr:spPr>
        <a:xfrm xmlns:a="http://schemas.openxmlformats.org/drawingml/2006/main">
          <a:off x="7272932" y="802242"/>
          <a:ext cx="914428" cy="23355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1100" b="1" dirty="0" smtClean="0">
              <a:solidFill>
                <a:schemeClr val="accent5"/>
              </a:solidFill>
              <a:latin typeface="Calibri" panose="020F0502020204030204" pitchFamily="34" charset="0"/>
              <a:cs typeface="Calibri" panose="020F0502020204030204" pitchFamily="34" charset="0"/>
            </a:rPr>
            <a:t>-23%</a:t>
          </a:r>
          <a:endParaRPr lang="en-GB" sz="1100" b="1" dirty="0">
            <a:solidFill>
              <a:schemeClr val="accent5"/>
            </a:solidFill>
            <a:latin typeface="Calibri" panose="020F0502020204030204" pitchFamily="34" charset="0"/>
            <a:cs typeface="Calibri" panose="020F050202020403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111AF0CD-BC41-4F04-B4EA-2199DCC1D7F5}" type="datetimeFigureOut">
              <a:rPr lang="en-US" smtClean="0"/>
              <a:t>5/29/2020</a:t>
            </a:fld>
            <a:endParaRPr lang="en-US" dirty="0"/>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5179AC90-8781-4E50-A662-E5F10E6DF2FA}" type="slidenum">
              <a:rPr lang="en-US" smtClean="0"/>
              <a:t>‹#›</a:t>
            </a:fld>
            <a:endParaRPr lang="en-US" dirty="0"/>
          </a:p>
        </p:txBody>
      </p:sp>
    </p:spTree>
    <p:extLst>
      <p:ext uri="{BB962C8B-B14F-4D97-AF65-F5344CB8AC3E}">
        <p14:creationId xmlns:p14="http://schemas.microsoft.com/office/powerpoint/2010/main" val="135344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1" y="0"/>
            <a:ext cx="3043342" cy="465455"/>
          </a:xfrm>
          <a:prstGeom prst="rect">
            <a:avLst/>
          </a:prstGeom>
          <a:noFill/>
          <a:ln>
            <a:noFill/>
          </a:ln>
        </p:spPr>
        <p:txBody>
          <a:bodyPr lIns="93308" tIns="93308" rIns="93308" bIns="93308"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66618" marR="0" lvl="1" indent="0" algn="l" rtl="0">
              <a:spcBef>
                <a:spcPts val="0"/>
              </a:spcBef>
              <a:buNone/>
              <a:defRPr sz="1800" b="0" i="0" u="none" strike="noStrike" cap="none">
                <a:solidFill>
                  <a:schemeClr val="dk1"/>
                </a:solidFill>
                <a:latin typeface="Calibri"/>
                <a:ea typeface="Calibri"/>
                <a:cs typeface="Calibri"/>
                <a:sym typeface="Calibri"/>
              </a:defRPr>
            </a:lvl2pPr>
            <a:lvl3pPr marL="933237" marR="0" lvl="2" indent="0" algn="l" rtl="0">
              <a:spcBef>
                <a:spcPts val="0"/>
              </a:spcBef>
              <a:buNone/>
              <a:defRPr sz="1800" b="0" i="0" u="none" strike="noStrike" cap="none">
                <a:solidFill>
                  <a:schemeClr val="dk1"/>
                </a:solidFill>
                <a:latin typeface="Calibri"/>
                <a:ea typeface="Calibri"/>
                <a:cs typeface="Calibri"/>
                <a:sym typeface="Calibri"/>
              </a:defRPr>
            </a:lvl3pPr>
            <a:lvl4pPr marL="1399855" marR="0" lvl="3" indent="0" algn="l" rtl="0">
              <a:spcBef>
                <a:spcPts val="0"/>
              </a:spcBef>
              <a:buNone/>
              <a:defRPr sz="1800" b="0" i="0" u="none" strike="noStrike" cap="none">
                <a:solidFill>
                  <a:schemeClr val="dk1"/>
                </a:solidFill>
                <a:latin typeface="Calibri"/>
                <a:ea typeface="Calibri"/>
                <a:cs typeface="Calibri"/>
                <a:sym typeface="Calibri"/>
              </a:defRPr>
            </a:lvl4pPr>
            <a:lvl5pPr marL="1866473" marR="0" lvl="4" indent="0" algn="l" rtl="0">
              <a:spcBef>
                <a:spcPts val="0"/>
              </a:spcBef>
              <a:buNone/>
              <a:defRPr sz="1800" b="0" i="0" u="none" strike="noStrike" cap="none">
                <a:solidFill>
                  <a:schemeClr val="dk1"/>
                </a:solidFill>
                <a:latin typeface="Calibri"/>
                <a:ea typeface="Calibri"/>
                <a:cs typeface="Calibri"/>
                <a:sym typeface="Calibri"/>
              </a:defRPr>
            </a:lvl5pPr>
            <a:lvl6pPr marL="2333092" marR="0" lvl="5" indent="0" algn="l" rtl="0">
              <a:spcBef>
                <a:spcPts val="0"/>
              </a:spcBef>
              <a:buNone/>
              <a:defRPr sz="1800" b="0" i="0" u="none" strike="noStrike" cap="none">
                <a:solidFill>
                  <a:schemeClr val="dk1"/>
                </a:solidFill>
                <a:latin typeface="Calibri"/>
                <a:ea typeface="Calibri"/>
                <a:cs typeface="Calibri"/>
                <a:sym typeface="Calibri"/>
              </a:defRPr>
            </a:lvl6pPr>
            <a:lvl7pPr marL="2799710" marR="0" lvl="6" indent="0" algn="l" rtl="0">
              <a:spcBef>
                <a:spcPts val="0"/>
              </a:spcBef>
              <a:buNone/>
              <a:defRPr sz="1800" b="0" i="0" u="none" strike="noStrike" cap="none">
                <a:solidFill>
                  <a:schemeClr val="dk1"/>
                </a:solidFill>
                <a:latin typeface="Calibri"/>
                <a:ea typeface="Calibri"/>
                <a:cs typeface="Calibri"/>
                <a:sym typeface="Calibri"/>
              </a:defRPr>
            </a:lvl7pPr>
            <a:lvl8pPr marL="3266328" marR="0" lvl="7" indent="0" algn="l" rtl="0">
              <a:spcBef>
                <a:spcPts val="0"/>
              </a:spcBef>
              <a:buNone/>
              <a:defRPr sz="1800" b="0" i="0" u="none" strike="noStrike" cap="none">
                <a:solidFill>
                  <a:schemeClr val="dk1"/>
                </a:solidFill>
                <a:latin typeface="Calibri"/>
                <a:ea typeface="Calibri"/>
                <a:cs typeface="Calibri"/>
                <a:sym typeface="Calibri"/>
              </a:defRPr>
            </a:lvl8pPr>
            <a:lvl9pPr marL="3732947"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4" name="Shape 4"/>
          <p:cNvSpPr txBox="1">
            <a:spLocks noGrp="1"/>
          </p:cNvSpPr>
          <p:nvPr>
            <p:ph type="dt" idx="10"/>
          </p:nvPr>
        </p:nvSpPr>
        <p:spPr>
          <a:xfrm>
            <a:off x="3978131" y="0"/>
            <a:ext cx="3043342" cy="465455"/>
          </a:xfrm>
          <a:prstGeom prst="rect">
            <a:avLst/>
          </a:prstGeom>
          <a:noFill/>
          <a:ln>
            <a:noFill/>
          </a:ln>
        </p:spPr>
        <p:txBody>
          <a:bodyPr lIns="93308" tIns="93308" rIns="93308" bIns="93308"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66618" marR="0" lvl="1" indent="0" algn="l" rtl="0">
              <a:spcBef>
                <a:spcPts val="0"/>
              </a:spcBef>
              <a:buNone/>
              <a:defRPr sz="1800" b="0" i="0" u="none" strike="noStrike" cap="none">
                <a:solidFill>
                  <a:schemeClr val="dk1"/>
                </a:solidFill>
                <a:latin typeface="Calibri"/>
                <a:ea typeface="Calibri"/>
                <a:cs typeface="Calibri"/>
                <a:sym typeface="Calibri"/>
              </a:defRPr>
            </a:lvl2pPr>
            <a:lvl3pPr marL="933237" marR="0" lvl="2" indent="0" algn="l" rtl="0">
              <a:spcBef>
                <a:spcPts val="0"/>
              </a:spcBef>
              <a:buNone/>
              <a:defRPr sz="1800" b="0" i="0" u="none" strike="noStrike" cap="none">
                <a:solidFill>
                  <a:schemeClr val="dk1"/>
                </a:solidFill>
                <a:latin typeface="Calibri"/>
                <a:ea typeface="Calibri"/>
                <a:cs typeface="Calibri"/>
                <a:sym typeface="Calibri"/>
              </a:defRPr>
            </a:lvl3pPr>
            <a:lvl4pPr marL="1399855" marR="0" lvl="3" indent="0" algn="l" rtl="0">
              <a:spcBef>
                <a:spcPts val="0"/>
              </a:spcBef>
              <a:buNone/>
              <a:defRPr sz="1800" b="0" i="0" u="none" strike="noStrike" cap="none">
                <a:solidFill>
                  <a:schemeClr val="dk1"/>
                </a:solidFill>
                <a:latin typeface="Calibri"/>
                <a:ea typeface="Calibri"/>
                <a:cs typeface="Calibri"/>
                <a:sym typeface="Calibri"/>
              </a:defRPr>
            </a:lvl4pPr>
            <a:lvl5pPr marL="1866473" marR="0" lvl="4" indent="0" algn="l" rtl="0">
              <a:spcBef>
                <a:spcPts val="0"/>
              </a:spcBef>
              <a:buNone/>
              <a:defRPr sz="1800" b="0" i="0" u="none" strike="noStrike" cap="none">
                <a:solidFill>
                  <a:schemeClr val="dk1"/>
                </a:solidFill>
                <a:latin typeface="Calibri"/>
                <a:ea typeface="Calibri"/>
                <a:cs typeface="Calibri"/>
                <a:sym typeface="Calibri"/>
              </a:defRPr>
            </a:lvl5pPr>
            <a:lvl6pPr marL="2333092" marR="0" lvl="5" indent="0" algn="l" rtl="0">
              <a:spcBef>
                <a:spcPts val="0"/>
              </a:spcBef>
              <a:buNone/>
              <a:defRPr sz="1800" b="0" i="0" u="none" strike="noStrike" cap="none">
                <a:solidFill>
                  <a:schemeClr val="dk1"/>
                </a:solidFill>
                <a:latin typeface="Calibri"/>
                <a:ea typeface="Calibri"/>
                <a:cs typeface="Calibri"/>
                <a:sym typeface="Calibri"/>
              </a:defRPr>
            </a:lvl6pPr>
            <a:lvl7pPr marL="2799710" marR="0" lvl="6" indent="0" algn="l" rtl="0">
              <a:spcBef>
                <a:spcPts val="0"/>
              </a:spcBef>
              <a:buNone/>
              <a:defRPr sz="1800" b="0" i="0" u="none" strike="noStrike" cap="none">
                <a:solidFill>
                  <a:schemeClr val="dk1"/>
                </a:solidFill>
                <a:latin typeface="Calibri"/>
                <a:ea typeface="Calibri"/>
                <a:cs typeface="Calibri"/>
                <a:sym typeface="Calibri"/>
              </a:defRPr>
            </a:lvl7pPr>
            <a:lvl8pPr marL="3266328" marR="0" lvl="7" indent="0" algn="l" rtl="0">
              <a:spcBef>
                <a:spcPts val="0"/>
              </a:spcBef>
              <a:buNone/>
              <a:defRPr sz="1800" b="0" i="0" u="none" strike="noStrike" cap="none">
                <a:solidFill>
                  <a:schemeClr val="dk1"/>
                </a:solidFill>
                <a:latin typeface="Calibri"/>
                <a:ea typeface="Calibri"/>
                <a:cs typeface="Calibri"/>
                <a:sym typeface="Calibri"/>
              </a:defRPr>
            </a:lvl8pPr>
            <a:lvl9pPr marL="3732947"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5" name="Shape 5"/>
          <p:cNvSpPr>
            <a:spLocks noGrp="1" noRot="1" noChangeAspect="1"/>
          </p:cNvSpPr>
          <p:nvPr>
            <p:ph type="sldImg" idx="3"/>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02311" y="4421823"/>
            <a:ext cx="5618479" cy="4189095"/>
          </a:xfrm>
          <a:prstGeom prst="rect">
            <a:avLst/>
          </a:prstGeom>
          <a:noFill/>
          <a:ln>
            <a:noFill/>
          </a:ln>
        </p:spPr>
        <p:txBody>
          <a:bodyPr lIns="93308" tIns="93308" rIns="93308" bIns="93308"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1" y="8842029"/>
            <a:ext cx="3043342" cy="465455"/>
          </a:xfrm>
          <a:prstGeom prst="rect">
            <a:avLst/>
          </a:prstGeom>
          <a:noFill/>
          <a:ln>
            <a:noFill/>
          </a:ln>
        </p:spPr>
        <p:txBody>
          <a:bodyPr lIns="93308" tIns="93308" rIns="93308" bIns="93308"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66618" marR="0" lvl="1" indent="0" algn="l" rtl="0">
              <a:spcBef>
                <a:spcPts val="0"/>
              </a:spcBef>
              <a:buNone/>
              <a:defRPr sz="1800" b="0" i="0" u="none" strike="noStrike" cap="none">
                <a:solidFill>
                  <a:schemeClr val="dk1"/>
                </a:solidFill>
                <a:latin typeface="Calibri"/>
                <a:ea typeface="Calibri"/>
                <a:cs typeface="Calibri"/>
                <a:sym typeface="Calibri"/>
              </a:defRPr>
            </a:lvl2pPr>
            <a:lvl3pPr marL="933237" marR="0" lvl="2" indent="0" algn="l" rtl="0">
              <a:spcBef>
                <a:spcPts val="0"/>
              </a:spcBef>
              <a:buNone/>
              <a:defRPr sz="1800" b="0" i="0" u="none" strike="noStrike" cap="none">
                <a:solidFill>
                  <a:schemeClr val="dk1"/>
                </a:solidFill>
                <a:latin typeface="Calibri"/>
                <a:ea typeface="Calibri"/>
                <a:cs typeface="Calibri"/>
                <a:sym typeface="Calibri"/>
              </a:defRPr>
            </a:lvl3pPr>
            <a:lvl4pPr marL="1399855" marR="0" lvl="3" indent="0" algn="l" rtl="0">
              <a:spcBef>
                <a:spcPts val="0"/>
              </a:spcBef>
              <a:buNone/>
              <a:defRPr sz="1800" b="0" i="0" u="none" strike="noStrike" cap="none">
                <a:solidFill>
                  <a:schemeClr val="dk1"/>
                </a:solidFill>
                <a:latin typeface="Calibri"/>
                <a:ea typeface="Calibri"/>
                <a:cs typeface="Calibri"/>
                <a:sym typeface="Calibri"/>
              </a:defRPr>
            </a:lvl4pPr>
            <a:lvl5pPr marL="1866473" marR="0" lvl="4" indent="0" algn="l" rtl="0">
              <a:spcBef>
                <a:spcPts val="0"/>
              </a:spcBef>
              <a:buNone/>
              <a:defRPr sz="1800" b="0" i="0" u="none" strike="noStrike" cap="none">
                <a:solidFill>
                  <a:schemeClr val="dk1"/>
                </a:solidFill>
                <a:latin typeface="Calibri"/>
                <a:ea typeface="Calibri"/>
                <a:cs typeface="Calibri"/>
                <a:sym typeface="Calibri"/>
              </a:defRPr>
            </a:lvl5pPr>
            <a:lvl6pPr marL="2333092" marR="0" lvl="5" indent="0" algn="l" rtl="0">
              <a:spcBef>
                <a:spcPts val="0"/>
              </a:spcBef>
              <a:buNone/>
              <a:defRPr sz="1800" b="0" i="0" u="none" strike="noStrike" cap="none">
                <a:solidFill>
                  <a:schemeClr val="dk1"/>
                </a:solidFill>
                <a:latin typeface="Calibri"/>
                <a:ea typeface="Calibri"/>
                <a:cs typeface="Calibri"/>
                <a:sym typeface="Calibri"/>
              </a:defRPr>
            </a:lvl6pPr>
            <a:lvl7pPr marL="2799710" marR="0" lvl="6" indent="0" algn="l" rtl="0">
              <a:spcBef>
                <a:spcPts val="0"/>
              </a:spcBef>
              <a:buNone/>
              <a:defRPr sz="1800" b="0" i="0" u="none" strike="noStrike" cap="none">
                <a:solidFill>
                  <a:schemeClr val="dk1"/>
                </a:solidFill>
                <a:latin typeface="Calibri"/>
                <a:ea typeface="Calibri"/>
                <a:cs typeface="Calibri"/>
                <a:sym typeface="Calibri"/>
              </a:defRPr>
            </a:lvl7pPr>
            <a:lvl8pPr marL="3266328" marR="0" lvl="7" indent="0" algn="l" rtl="0">
              <a:spcBef>
                <a:spcPts val="0"/>
              </a:spcBef>
              <a:buNone/>
              <a:defRPr sz="1800" b="0" i="0" u="none" strike="noStrike" cap="none">
                <a:solidFill>
                  <a:schemeClr val="dk1"/>
                </a:solidFill>
                <a:latin typeface="Calibri"/>
                <a:ea typeface="Calibri"/>
                <a:cs typeface="Calibri"/>
                <a:sym typeface="Calibri"/>
              </a:defRPr>
            </a:lvl8pPr>
            <a:lvl9pPr marL="3732947"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8" name="Shape 8"/>
          <p:cNvSpPr txBox="1">
            <a:spLocks noGrp="1"/>
          </p:cNvSpPr>
          <p:nvPr>
            <p:ph type="sldNum" idx="12"/>
          </p:nvPr>
        </p:nvSpPr>
        <p:spPr>
          <a:xfrm>
            <a:off x="3978131" y="8842029"/>
            <a:ext cx="3043342" cy="465455"/>
          </a:xfrm>
          <a:prstGeom prst="rect">
            <a:avLst/>
          </a:prstGeom>
          <a:noFill/>
          <a:ln>
            <a:noFill/>
          </a:ln>
        </p:spPr>
        <p:txBody>
          <a:bodyPr lIns="93308" tIns="46641" rIns="93308" bIns="46641" anchor="b" anchorCtr="0">
            <a:noAutofit/>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9262248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5537" name="Shape 543"/>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dirty="0" smtClean="0">
              <a:solidFill>
                <a:srgbClr val="000000"/>
              </a:solidFill>
              <a:latin typeface="Calibri" pitchFamily="34" charset="0"/>
              <a:cs typeface="Calibri" pitchFamily="34" charset="0"/>
              <a:sym typeface="Calibri" pitchFamily="34" charset="0"/>
            </a:endParaRPr>
          </a:p>
        </p:txBody>
      </p:sp>
      <p:sp>
        <p:nvSpPr>
          <p:cNvPr id="65538" name="Shape 544"/>
          <p:cNvSpPr>
            <a:spLocks noGrp="1" noRot="1" noChangeAspect="1"/>
          </p:cNvSpPr>
          <p:nvPr>
            <p:ph type="sldImg" idx="2"/>
          </p:nvPr>
        </p:nvSpPr>
        <p:spPr>
          <a:noFill/>
          <a:ln>
            <a:headEnd/>
            <a:tailEnd/>
          </a:ln>
        </p:spPr>
      </p:sp>
    </p:spTree>
    <p:extLst>
      <p:ext uri="{BB962C8B-B14F-4D97-AF65-F5344CB8AC3E}">
        <p14:creationId xmlns:p14="http://schemas.microsoft.com/office/powerpoint/2010/main" val="4132562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5"/>
        <p:cNvGrpSpPr/>
        <p:nvPr/>
      </p:nvGrpSpPr>
      <p:grpSpPr>
        <a:xfrm>
          <a:off x="0" y="0"/>
          <a:ext cx="0" cy="0"/>
          <a:chOff x="0" y="0"/>
          <a:chExt cx="0" cy="0"/>
        </a:xfrm>
      </p:grpSpPr>
      <p:sp>
        <p:nvSpPr>
          <p:cNvPr id="1826" name="Google Shape;1826;g7f6aa3319a_0_673:notes"/>
          <p:cNvSpPr txBox="1">
            <a:spLocks noGrp="1"/>
          </p:cNvSpPr>
          <p:nvPr>
            <p:ph type="body" idx="1"/>
          </p:nvPr>
        </p:nvSpPr>
        <p:spPr>
          <a:xfrm>
            <a:off x="702310" y="4480004"/>
            <a:ext cx="5618480" cy="3665611"/>
          </a:xfrm>
          <a:prstGeom prst="rect">
            <a:avLst/>
          </a:prstGeom>
        </p:spPr>
        <p:txBody>
          <a:bodyPr spcFirstLastPara="1" wrap="square" lIns="93308" tIns="46641" rIns="93308" bIns="46641" anchor="t" anchorCtr="0">
            <a:noAutofit/>
          </a:bodyPr>
          <a:lstStyle/>
          <a:p>
            <a:endParaRPr dirty="0"/>
          </a:p>
        </p:txBody>
      </p:sp>
      <p:sp>
        <p:nvSpPr>
          <p:cNvPr id="1827" name="Google Shape;1827;g7f6aa3319a_0_67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417A972-B64F-41CE-A881-29BB7AB7CB3D}" type="slidenum">
              <a:rPr lang="en-US" smtClean="0"/>
              <a:pPr>
                <a:defRPr/>
              </a:pPr>
              <a:t>16</a:t>
            </a:fld>
            <a:endParaRPr lang="en-US" dirty="0"/>
          </a:p>
        </p:txBody>
      </p:sp>
    </p:spTree>
    <p:extLst>
      <p:ext uri="{BB962C8B-B14F-4D97-AF65-F5344CB8AC3E}">
        <p14:creationId xmlns:p14="http://schemas.microsoft.com/office/powerpoint/2010/main" val="3130500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27</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22672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407988" y="698500"/>
            <a:ext cx="6207125"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862" indent="-285716" eaLnBrk="0" hangingPunct="0">
              <a:spcBef>
                <a:spcPct val="30000"/>
              </a:spcBef>
              <a:defRPr sz="1200">
                <a:solidFill>
                  <a:schemeClr val="tx1"/>
                </a:solidFill>
                <a:latin typeface="Calibri" pitchFamily="34" charset="0"/>
              </a:defRPr>
            </a:lvl2pPr>
            <a:lvl3pPr marL="1142865" indent="-228573" eaLnBrk="0" hangingPunct="0">
              <a:spcBef>
                <a:spcPct val="30000"/>
              </a:spcBef>
              <a:defRPr sz="1200">
                <a:solidFill>
                  <a:schemeClr val="tx1"/>
                </a:solidFill>
                <a:latin typeface="Calibri" pitchFamily="34" charset="0"/>
              </a:defRPr>
            </a:lvl3pPr>
            <a:lvl4pPr marL="1600011" indent="-228573" eaLnBrk="0" hangingPunct="0">
              <a:spcBef>
                <a:spcPct val="30000"/>
              </a:spcBef>
              <a:defRPr sz="1200">
                <a:solidFill>
                  <a:schemeClr val="tx1"/>
                </a:solidFill>
                <a:latin typeface="Calibri" pitchFamily="34" charset="0"/>
              </a:defRPr>
            </a:lvl4pPr>
            <a:lvl5pPr marL="2057157" indent="-228573" eaLnBrk="0" hangingPunct="0">
              <a:spcBef>
                <a:spcPct val="30000"/>
              </a:spcBef>
              <a:defRPr sz="1200">
                <a:solidFill>
                  <a:schemeClr val="tx1"/>
                </a:solidFill>
                <a:latin typeface="Calibri" pitchFamily="34" charset="0"/>
              </a:defRPr>
            </a:lvl5pPr>
            <a:lvl6pPr marL="2514303" indent="-228573" eaLnBrk="0" fontAlgn="base" hangingPunct="0">
              <a:spcBef>
                <a:spcPct val="30000"/>
              </a:spcBef>
              <a:spcAft>
                <a:spcPct val="0"/>
              </a:spcAft>
              <a:defRPr sz="1200">
                <a:solidFill>
                  <a:schemeClr val="tx1"/>
                </a:solidFill>
                <a:latin typeface="Calibri" pitchFamily="34" charset="0"/>
              </a:defRPr>
            </a:lvl6pPr>
            <a:lvl7pPr marL="2971448" indent="-228573" eaLnBrk="0" fontAlgn="base" hangingPunct="0">
              <a:spcBef>
                <a:spcPct val="30000"/>
              </a:spcBef>
              <a:spcAft>
                <a:spcPct val="0"/>
              </a:spcAft>
              <a:defRPr sz="1200">
                <a:solidFill>
                  <a:schemeClr val="tx1"/>
                </a:solidFill>
                <a:latin typeface="Calibri" pitchFamily="34" charset="0"/>
              </a:defRPr>
            </a:lvl7pPr>
            <a:lvl8pPr marL="3428594" indent="-228573" eaLnBrk="0" fontAlgn="base" hangingPunct="0">
              <a:spcBef>
                <a:spcPct val="30000"/>
              </a:spcBef>
              <a:spcAft>
                <a:spcPct val="0"/>
              </a:spcAft>
              <a:defRPr sz="1200">
                <a:solidFill>
                  <a:schemeClr val="tx1"/>
                </a:solidFill>
                <a:latin typeface="Calibri" pitchFamily="34" charset="0"/>
              </a:defRPr>
            </a:lvl8pPr>
            <a:lvl9pPr marL="3885741" indent="-22857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8D79CFC-C3EF-4E59-A64B-DE9090BC65D8}" type="slidenum">
              <a:rPr lang="en-US" altLang="en-US" smtClean="0">
                <a:solidFill>
                  <a:prstClr val="black"/>
                </a:solidFill>
              </a:rPr>
              <a:pPr eaLnBrk="1" hangingPunct="1">
                <a:spcBef>
                  <a:spcPct val="0"/>
                </a:spcBef>
              </a:pPr>
              <a:t>28</a:t>
            </a:fld>
            <a:endParaRPr lang="en-US" altLang="en-US" dirty="0" smtClean="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a:ln>
            <a:miter lim="800000"/>
            <a:headEnd/>
            <a:tailEnd/>
          </a:ln>
        </p:spPr>
      </p:sp>
      <p:sp>
        <p:nvSpPr>
          <p:cNvPr id="89090"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GB" altLang="en-US" dirty="0" smtClean="0">
              <a:solidFill>
                <a:srgbClr val="000000"/>
              </a:solidFill>
              <a:latin typeface="Calibri" pitchFamily="34" charset="0"/>
              <a:cs typeface="Calibri" pitchFamily="34" charset="0"/>
              <a:sym typeface="Calibri" pitchFamily="34" charset="0"/>
            </a:endParaRPr>
          </a:p>
        </p:txBody>
      </p:sp>
      <p:sp>
        <p:nvSpPr>
          <p:cNvPr id="89091" name="Slide Number Placeholder 3"/>
          <p:cNvSpPr>
            <a:spLocks noGrp="1"/>
          </p:cNvSpPr>
          <p:nvPr>
            <p:ph type="sldNum" sz="quarter" idx="12"/>
          </p:nvPr>
        </p:nvSpPr>
        <p:spPr>
          <a:noFill/>
        </p:spPr>
        <p:txBody>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l">
              <a:buSzTx/>
            </a:pPr>
            <a:fld id="{60AFAAE2-04A4-46AA-A99F-57B5849D2A03}" type="slidenum">
              <a:rPr lang="en-US" altLang="en-US"/>
              <a:pPr algn="l">
                <a:buSzTx/>
              </a:pPr>
              <a:t>30</a:t>
            </a:fld>
            <a:endParaRPr lang="en-US" altLang="en-US" dirty="0"/>
          </a:p>
        </p:txBody>
      </p:sp>
    </p:spTree>
    <p:extLst>
      <p:ext uri="{BB962C8B-B14F-4D97-AF65-F5344CB8AC3E}">
        <p14:creationId xmlns:p14="http://schemas.microsoft.com/office/powerpoint/2010/main" val="10970435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a:ln>
            <a:headEnd/>
            <a:tailEnd/>
          </a:ln>
        </p:spPr>
      </p:sp>
      <p:sp>
        <p:nvSpPr>
          <p:cNvPr id="91138"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defTabSz="931863">
              <a:spcBef>
                <a:spcPct val="0"/>
              </a:spcBef>
            </a:pPr>
            <a:r>
              <a:rPr lang="en-US" altLang="en-US" b="1" dirty="0" smtClean="0">
                <a:solidFill>
                  <a:schemeClr val="tx2"/>
                </a:solidFill>
                <a:latin typeface="Calibri" pitchFamily="34" charset="0"/>
                <a:cs typeface="Calibri" pitchFamily="34" charset="0"/>
                <a:sym typeface="Calibri" pitchFamily="34" charset="0"/>
              </a:rPr>
              <a:t>Numbers in this slide may change due to NDH00TSR data later</a:t>
            </a:r>
            <a:endParaRPr lang="de-DE" altLang="en-US" b="1" smtClean="0">
              <a:solidFill>
                <a:schemeClr val="tx2"/>
              </a:solidFill>
              <a:latin typeface="Calibri" pitchFamily="34" charset="0"/>
              <a:cs typeface="Calibri" pitchFamily="34" charset="0"/>
              <a:sym typeface="Calibri" pitchFamily="34" charset="0"/>
            </a:endParaRPr>
          </a:p>
          <a:p>
            <a:pPr defTabSz="931863">
              <a:spcBef>
                <a:spcPct val="0"/>
              </a:spcBef>
            </a:pPr>
            <a:endParaRPr lang="en-US" altLang="en-US" dirty="0" smtClean="0">
              <a:solidFill>
                <a:srgbClr val="000000"/>
              </a:solidFill>
              <a:latin typeface="Calibri" pitchFamily="34" charset="0"/>
              <a:cs typeface="Calibri" pitchFamily="34" charset="0"/>
              <a:sym typeface="Calibri" pitchFamily="34" charset="0"/>
            </a:endParaRPr>
          </a:p>
        </p:txBody>
      </p:sp>
      <p:sp>
        <p:nvSpPr>
          <p:cNvPr id="91139" name="Slide Number Placeholder 3"/>
          <p:cNvSpPr>
            <a:spLocks noGrp="1"/>
          </p:cNvSpPr>
          <p:nvPr>
            <p:ph type="sldNum" sz="quarter" idx="12"/>
          </p:nvPr>
        </p:nvSpPr>
        <p:spPr>
          <a:noFill/>
        </p:spPr>
        <p:txBody>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fld id="{C270FAEE-4491-4526-9BF0-ACB85CDB9DFA}" type="slidenum">
              <a:rPr lang="en-US" altLang="en-US" sz="1200">
                <a:latin typeface="Calibri" pitchFamily="34" charset="0"/>
                <a:cs typeface="Calibri" pitchFamily="34" charset="0"/>
                <a:sym typeface="Calibri" pitchFamily="34" charset="0"/>
              </a:rPr>
              <a:pPr/>
              <a:t>31</a:t>
            </a:fld>
            <a:endParaRPr lang="en-US" altLang="en-US" sz="1200" dirty="0">
              <a:latin typeface="Calibri" pitchFamily="34" charset="0"/>
              <a:cs typeface="Calibri" pitchFamily="34" charset="0"/>
              <a:sym typeface="Calibri" pitchFamily="34" charset="0"/>
            </a:endParaRPr>
          </a:p>
        </p:txBody>
      </p:sp>
    </p:spTree>
    <p:extLst>
      <p:ext uri="{BB962C8B-B14F-4D97-AF65-F5344CB8AC3E}">
        <p14:creationId xmlns:p14="http://schemas.microsoft.com/office/powerpoint/2010/main" val="4064645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407988" y="698500"/>
            <a:ext cx="6207125"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862" indent="-285716" eaLnBrk="0" hangingPunct="0">
              <a:spcBef>
                <a:spcPct val="30000"/>
              </a:spcBef>
              <a:defRPr sz="1200">
                <a:solidFill>
                  <a:schemeClr val="tx1"/>
                </a:solidFill>
                <a:latin typeface="Calibri" pitchFamily="34" charset="0"/>
              </a:defRPr>
            </a:lvl2pPr>
            <a:lvl3pPr marL="1142865" indent="-228573" eaLnBrk="0" hangingPunct="0">
              <a:spcBef>
                <a:spcPct val="30000"/>
              </a:spcBef>
              <a:defRPr sz="1200">
                <a:solidFill>
                  <a:schemeClr val="tx1"/>
                </a:solidFill>
                <a:latin typeface="Calibri" pitchFamily="34" charset="0"/>
              </a:defRPr>
            </a:lvl3pPr>
            <a:lvl4pPr marL="1600011" indent="-228573" eaLnBrk="0" hangingPunct="0">
              <a:spcBef>
                <a:spcPct val="30000"/>
              </a:spcBef>
              <a:defRPr sz="1200">
                <a:solidFill>
                  <a:schemeClr val="tx1"/>
                </a:solidFill>
                <a:latin typeface="Calibri" pitchFamily="34" charset="0"/>
              </a:defRPr>
            </a:lvl4pPr>
            <a:lvl5pPr marL="2057157" indent="-228573" eaLnBrk="0" hangingPunct="0">
              <a:spcBef>
                <a:spcPct val="30000"/>
              </a:spcBef>
              <a:defRPr sz="1200">
                <a:solidFill>
                  <a:schemeClr val="tx1"/>
                </a:solidFill>
                <a:latin typeface="Calibri" pitchFamily="34" charset="0"/>
              </a:defRPr>
            </a:lvl5pPr>
            <a:lvl6pPr marL="2514303" indent="-228573" eaLnBrk="0" fontAlgn="base" hangingPunct="0">
              <a:spcBef>
                <a:spcPct val="30000"/>
              </a:spcBef>
              <a:spcAft>
                <a:spcPct val="0"/>
              </a:spcAft>
              <a:defRPr sz="1200">
                <a:solidFill>
                  <a:schemeClr val="tx1"/>
                </a:solidFill>
                <a:latin typeface="Calibri" pitchFamily="34" charset="0"/>
              </a:defRPr>
            </a:lvl6pPr>
            <a:lvl7pPr marL="2971448" indent="-228573" eaLnBrk="0" fontAlgn="base" hangingPunct="0">
              <a:spcBef>
                <a:spcPct val="30000"/>
              </a:spcBef>
              <a:spcAft>
                <a:spcPct val="0"/>
              </a:spcAft>
              <a:defRPr sz="1200">
                <a:solidFill>
                  <a:schemeClr val="tx1"/>
                </a:solidFill>
                <a:latin typeface="Calibri" pitchFamily="34" charset="0"/>
              </a:defRPr>
            </a:lvl7pPr>
            <a:lvl8pPr marL="3428594" indent="-228573" eaLnBrk="0" fontAlgn="base" hangingPunct="0">
              <a:spcBef>
                <a:spcPct val="30000"/>
              </a:spcBef>
              <a:spcAft>
                <a:spcPct val="0"/>
              </a:spcAft>
              <a:defRPr sz="1200">
                <a:solidFill>
                  <a:schemeClr val="tx1"/>
                </a:solidFill>
                <a:latin typeface="Calibri" pitchFamily="34" charset="0"/>
              </a:defRPr>
            </a:lvl8pPr>
            <a:lvl9pPr marL="3885741" indent="-228573"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48E8071A-BDC9-4F54-BD40-EB2B2B6EB0B1}" type="slidenum">
              <a:rPr lang="en-US" altLang="en-US" smtClean="0"/>
              <a:pPr eaLnBrk="1" fontAlgn="base" hangingPunct="1">
                <a:spcBef>
                  <a:spcPct val="0"/>
                </a:spcBef>
                <a:spcAft>
                  <a:spcPct val="0"/>
                </a:spcAft>
              </a:pPr>
              <a:t>3</a:t>
            </a:fld>
            <a:endParaRPr lang="en-US" altLang="en-US" dirty="0" smtClean="0"/>
          </a:p>
        </p:txBody>
      </p:sp>
    </p:spTree>
    <p:extLst>
      <p:ext uri="{BB962C8B-B14F-4D97-AF65-F5344CB8AC3E}">
        <p14:creationId xmlns:p14="http://schemas.microsoft.com/office/powerpoint/2010/main" val="2097414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a:ln>
            <a:headEnd/>
            <a:tailEnd/>
          </a:ln>
        </p:spPr>
      </p:sp>
      <p:sp>
        <p:nvSpPr>
          <p:cNvPr id="76802"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dirty="0" smtClean="0">
              <a:solidFill>
                <a:srgbClr val="000000"/>
              </a:solidFill>
              <a:latin typeface="Calibri" pitchFamily="34" charset="0"/>
              <a:cs typeface="Calibri" pitchFamily="34" charset="0"/>
              <a:sym typeface="Calibri" pitchFamily="34" charset="0"/>
            </a:endParaRPr>
          </a:p>
        </p:txBody>
      </p:sp>
      <p:sp>
        <p:nvSpPr>
          <p:cNvPr id="76803" name="Slide Number Placeholder 3"/>
          <p:cNvSpPr>
            <a:spLocks noGrp="1"/>
          </p:cNvSpPr>
          <p:nvPr>
            <p:ph type="sldNum" sz="quarter" idx="12"/>
          </p:nvPr>
        </p:nvSpPr>
        <p:spPr>
          <a:noFill/>
        </p:spPr>
        <p:txBody>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fld id="{6A9D7356-E038-4567-B709-172513B572B5}" type="slidenum">
              <a:rPr lang="en-US" altLang="en-US" sz="1200">
                <a:latin typeface="Calibri" pitchFamily="34" charset="0"/>
                <a:cs typeface="Calibri" pitchFamily="34" charset="0"/>
                <a:sym typeface="Calibri" pitchFamily="34" charset="0"/>
              </a:rPr>
              <a:pPr/>
              <a:t>4</a:t>
            </a:fld>
            <a:endParaRPr lang="en-US" altLang="en-US" sz="1200" dirty="0">
              <a:latin typeface="Calibri" pitchFamily="34" charset="0"/>
              <a:cs typeface="Calibri" pitchFamily="34" charset="0"/>
              <a:sym typeface="Calibri" pitchFamily="34" charset="0"/>
            </a:endParaRPr>
          </a:p>
        </p:txBody>
      </p:sp>
    </p:spTree>
    <p:extLst>
      <p:ext uri="{BB962C8B-B14F-4D97-AF65-F5344CB8AC3E}">
        <p14:creationId xmlns:p14="http://schemas.microsoft.com/office/powerpoint/2010/main" val="3404695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7"/>
        <p:cNvGrpSpPr/>
        <p:nvPr/>
      </p:nvGrpSpPr>
      <p:grpSpPr>
        <a:xfrm>
          <a:off x="0" y="0"/>
          <a:ext cx="0" cy="0"/>
          <a:chOff x="0" y="0"/>
          <a:chExt cx="0" cy="0"/>
        </a:xfrm>
      </p:grpSpPr>
      <p:sp>
        <p:nvSpPr>
          <p:cNvPr id="1778" name="Google Shape;1778;p8:notes"/>
          <p:cNvSpPr txBox="1">
            <a:spLocks noGrp="1"/>
          </p:cNvSpPr>
          <p:nvPr>
            <p:ph type="body" idx="1"/>
          </p:nvPr>
        </p:nvSpPr>
        <p:spPr>
          <a:xfrm>
            <a:off x="702310" y="4421823"/>
            <a:ext cx="5618480" cy="4189095"/>
          </a:xfrm>
          <a:prstGeom prst="rect">
            <a:avLst/>
          </a:prstGeom>
        </p:spPr>
        <p:txBody>
          <a:bodyPr spcFirstLastPara="1" wrap="square" lIns="93308" tIns="46641" rIns="93308" bIns="46641" anchor="t" anchorCtr="0">
            <a:noAutofit/>
          </a:bodyPr>
          <a:lstStyle/>
          <a:p>
            <a:endParaRPr dirty="0"/>
          </a:p>
        </p:txBody>
      </p:sp>
      <p:sp>
        <p:nvSpPr>
          <p:cNvPr id="1779" name="Google Shape;1779;p8: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7"/>
        <p:cNvGrpSpPr/>
        <p:nvPr/>
      </p:nvGrpSpPr>
      <p:grpSpPr>
        <a:xfrm>
          <a:off x="0" y="0"/>
          <a:ext cx="0" cy="0"/>
          <a:chOff x="0" y="0"/>
          <a:chExt cx="0" cy="0"/>
        </a:xfrm>
      </p:grpSpPr>
      <p:sp>
        <p:nvSpPr>
          <p:cNvPr id="1708" name="Google Shape;1708;p4:notes"/>
          <p:cNvSpPr txBox="1">
            <a:spLocks noGrp="1"/>
          </p:cNvSpPr>
          <p:nvPr>
            <p:ph type="body" idx="1"/>
          </p:nvPr>
        </p:nvSpPr>
        <p:spPr>
          <a:xfrm>
            <a:off x="702310" y="4421823"/>
            <a:ext cx="5618480" cy="4189095"/>
          </a:xfrm>
          <a:prstGeom prst="rect">
            <a:avLst/>
          </a:prstGeom>
        </p:spPr>
        <p:txBody>
          <a:bodyPr spcFirstLastPara="1" wrap="square" lIns="93308" tIns="46641" rIns="93308" bIns="46641" anchor="t" anchorCtr="0">
            <a:noAutofit/>
          </a:bodyPr>
          <a:lstStyle/>
          <a:p>
            <a:r>
              <a:rPr lang="en-GB" dirty="0" smtClean="0"/>
              <a:t>#1 Pro-Active</a:t>
            </a:r>
            <a:r>
              <a:rPr lang="en-GB" baseline="0" dirty="0" smtClean="0"/>
              <a:t> Health-Minded Buying</a:t>
            </a:r>
          </a:p>
          <a:p>
            <a:r>
              <a:rPr lang="en-GB" baseline="0" dirty="0" smtClean="0"/>
              <a:t>#2 Reactive Health Management</a:t>
            </a:r>
          </a:p>
          <a:p>
            <a:r>
              <a:rPr lang="en-GB" baseline="0" dirty="0" smtClean="0"/>
              <a:t>#3 Pantry Preparation</a:t>
            </a:r>
          </a:p>
          <a:p>
            <a:r>
              <a:rPr lang="en-GB" baseline="0" dirty="0" smtClean="0"/>
              <a:t>#4 Quarantined Living Preparation</a:t>
            </a:r>
          </a:p>
          <a:p>
            <a:r>
              <a:rPr lang="en-GB" baseline="0" dirty="0" smtClean="0"/>
              <a:t>#5 Restricted Living</a:t>
            </a:r>
          </a:p>
          <a:p>
            <a:r>
              <a:rPr lang="en-GB" baseline="0" dirty="0" smtClean="0"/>
              <a:t>#6 Living a New Normal</a:t>
            </a:r>
            <a:endParaRPr dirty="0"/>
          </a:p>
        </p:txBody>
      </p:sp>
      <p:sp>
        <p:nvSpPr>
          <p:cNvPr id="1709" name="Google Shape;1709;p4: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a:ln>
            <a:headEnd/>
            <a:tailEnd/>
          </a:ln>
        </p:spPr>
      </p:sp>
      <p:sp>
        <p:nvSpPr>
          <p:cNvPr id="78850"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defTabSz="931863">
              <a:spcBef>
                <a:spcPct val="0"/>
              </a:spcBef>
            </a:pPr>
            <a:endParaRPr lang="en-US" altLang="en-US" dirty="0" smtClean="0">
              <a:solidFill>
                <a:srgbClr val="000000"/>
              </a:solidFill>
              <a:latin typeface="Calibri" pitchFamily="34" charset="0"/>
              <a:cs typeface="Calibri" pitchFamily="34" charset="0"/>
              <a:sym typeface="Calibri" pitchFamily="34" charset="0"/>
            </a:endParaRPr>
          </a:p>
        </p:txBody>
      </p:sp>
      <p:sp>
        <p:nvSpPr>
          <p:cNvPr id="78851" name="Slide Number Placeholder 3"/>
          <p:cNvSpPr>
            <a:spLocks noGrp="1"/>
          </p:cNvSpPr>
          <p:nvPr>
            <p:ph type="sldNum" sz="quarter" idx="12"/>
          </p:nvPr>
        </p:nvSpPr>
        <p:spPr>
          <a:noFill/>
        </p:spPr>
        <p:txBody>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fld id="{BE7B347D-3BA5-43C0-8F9F-73B4841204D5}" type="slidenum">
              <a:rPr lang="en-US" altLang="en-US" sz="1200">
                <a:latin typeface="Calibri" pitchFamily="34" charset="0"/>
                <a:cs typeface="Calibri" pitchFamily="34" charset="0"/>
                <a:sym typeface="Calibri" pitchFamily="34" charset="0"/>
              </a:rPr>
              <a:pPr/>
              <a:t>7</a:t>
            </a:fld>
            <a:endParaRPr lang="en-US" altLang="en-US" sz="1200" dirty="0">
              <a:latin typeface="Calibri" pitchFamily="34" charset="0"/>
              <a:cs typeface="Calibri" pitchFamily="34" charset="0"/>
              <a:sym typeface="Calibri" pitchFamily="34" charset="0"/>
            </a:endParaRPr>
          </a:p>
        </p:txBody>
      </p:sp>
    </p:spTree>
    <p:extLst>
      <p:ext uri="{BB962C8B-B14F-4D97-AF65-F5344CB8AC3E}">
        <p14:creationId xmlns:p14="http://schemas.microsoft.com/office/powerpoint/2010/main" val="2322413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7"/>
        <p:cNvGrpSpPr/>
        <p:nvPr/>
      </p:nvGrpSpPr>
      <p:grpSpPr>
        <a:xfrm>
          <a:off x="0" y="0"/>
          <a:ext cx="0" cy="0"/>
          <a:chOff x="0" y="0"/>
          <a:chExt cx="0" cy="0"/>
        </a:xfrm>
      </p:grpSpPr>
      <p:sp>
        <p:nvSpPr>
          <p:cNvPr id="1778" name="Google Shape;1778;p8:notes"/>
          <p:cNvSpPr txBox="1">
            <a:spLocks noGrp="1"/>
          </p:cNvSpPr>
          <p:nvPr>
            <p:ph type="body" idx="1"/>
          </p:nvPr>
        </p:nvSpPr>
        <p:spPr>
          <a:xfrm>
            <a:off x="702310" y="4421823"/>
            <a:ext cx="5618480" cy="4189095"/>
          </a:xfrm>
          <a:prstGeom prst="rect">
            <a:avLst/>
          </a:prstGeom>
        </p:spPr>
        <p:txBody>
          <a:bodyPr spcFirstLastPara="1" wrap="square" lIns="93308" tIns="46641" rIns="93308" bIns="46641" anchor="t" anchorCtr="0">
            <a:noAutofit/>
          </a:bodyPr>
          <a:lstStyle/>
          <a:p>
            <a:endParaRPr dirty="0"/>
          </a:p>
        </p:txBody>
      </p:sp>
      <p:sp>
        <p:nvSpPr>
          <p:cNvPr id="1779" name="Google Shape;1779;p8: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0"/>
        <p:cNvGrpSpPr/>
        <p:nvPr/>
      </p:nvGrpSpPr>
      <p:grpSpPr>
        <a:xfrm>
          <a:off x="0" y="0"/>
          <a:ext cx="0" cy="0"/>
          <a:chOff x="0" y="0"/>
          <a:chExt cx="0" cy="0"/>
        </a:xfrm>
      </p:grpSpPr>
      <p:sp>
        <p:nvSpPr>
          <p:cNvPr id="2331" name="Google Shape;2331;g7642b75fa3_0_263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2" name="Google Shape;2332;g7642b75fa3_0_2637:notes"/>
          <p:cNvSpPr txBox="1">
            <a:spLocks noGrp="1"/>
          </p:cNvSpPr>
          <p:nvPr>
            <p:ph type="body" idx="1"/>
          </p:nvPr>
        </p:nvSpPr>
        <p:spPr>
          <a:xfrm>
            <a:off x="702310" y="4480004"/>
            <a:ext cx="5618480" cy="3665611"/>
          </a:xfrm>
          <a:prstGeom prst="rect">
            <a:avLst/>
          </a:prstGeom>
          <a:noFill/>
          <a:ln>
            <a:noFill/>
          </a:ln>
        </p:spPr>
        <p:txBody>
          <a:bodyPr spcFirstLastPara="1" wrap="square" lIns="93308" tIns="93308" rIns="93308" bIns="93308" anchor="ctr" anchorCtr="0">
            <a:noAutofit/>
          </a:bodyPr>
          <a:lstStyle/>
          <a:p>
            <a:endParaRPr dirty="0"/>
          </a:p>
        </p:txBody>
      </p:sp>
      <p:sp>
        <p:nvSpPr>
          <p:cNvPr id="2333" name="Google Shape;2333;g7642b75fa3_0_2637:notes"/>
          <p:cNvSpPr txBox="1">
            <a:spLocks noGrp="1"/>
          </p:cNvSpPr>
          <p:nvPr>
            <p:ph type="sldNum" idx="12"/>
          </p:nvPr>
        </p:nvSpPr>
        <p:spPr>
          <a:xfrm>
            <a:off x="3978132" y="8842029"/>
            <a:ext cx="3043343" cy="466982"/>
          </a:xfrm>
          <a:prstGeom prst="rect">
            <a:avLst/>
          </a:prstGeom>
        </p:spPr>
        <p:txBody>
          <a:bodyPr spcFirstLastPara="1" wrap="square" lIns="93308" tIns="46641" rIns="93308" bIns="46641" anchor="b" anchorCtr="0">
            <a:noAutofit/>
          </a:bodyPr>
          <a:lstStyle/>
          <a:p>
            <a:pPr algn="r"/>
            <a:fld id="{00000000-1234-1234-1234-123412341234}" type="slidenum">
              <a:rPr lang="en-US"/>
              <a:pPr algn="r"/>
              <a:t>12</a:t>
            </a:fld>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5"/>
        <p:cNvGrpSpPr/>
        <p:nvPr/>
      </p:nvGrpSpPr>
      <p:grpSpPr>
        <a:xfrm>
          <a:off x="0" y="0"/>
          <a:ext cx="0" cy="0"/>
          <a:chOff x="0" y="0"/>
          <a:chExt cx="0" cy="0"/>
        </a:xfrm>
      </p:grpSpPr>
      <p:sp>
        <p:nvSpPr>
          <p:cNvPr id="1826" name="Google Shape;1826;g7f6aa3319a_0_673:notes"/>
          <p:cNvSpPr txBox="1">
            <a:spLocks noGrp="1"/>
          </p:cNvSpPr>
          <p:nvPr>
            <p:ph type="body" idx="1"/>
          </p:nvPr>
        </p:nvSpPr>
        <p:spPr>
          <a:xfrm>
            <a:off x="702310" y="4480004"/>
            <a:ext cx="5618480" cy="3665611"/>
          </a:xfrm>
          <a:prstGeom prst="rect">
            <a:avLst/>
          </a:prstGeom>
        </p:spPr>
        <p:txBody>
          <a:bodyPr spcFirstLastPara="1" wrap="square" lIns="93308" tIns="46641" rIns="93308" bIns="46641" anchor="t" anchorCtr="0">
            <a:noAutofit/>
          </a:bodyPr>
          <a:lstStyle/>
          <a:p>
            <a:endParaRPr dirty="0"/>
          </a:p>
        </p:txBody>
      </p:sp>
      <p:sp>
        <p:nvSpPr>
          <p:cNvPr id="1827" name="Google Shape;1827;g7f6aa3319a_0_67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09_Table">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594360" y="354211"/>
            <a:ext cx="8155940" cy="428625"/>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Arial"/>
              <a:buNone/>
              <a:defRPr sz="3000" b="1" i="0" u="none" strike="noStrike" cap="none">
                <a:solidFill>
                  <a:schemeClr val="dk2"/>
                </a:solidFill>
                <a:latin typeface="Calibri" panose="020F0502020204030204" pitchFamily="34" charset="0"/>
                <a:ea typeface="Calibri" panose="020F0502020204030204" pitchFamily="34" charset="0"/>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61" name="Shape 161"/>
          <p:cNvSpPr txBox="1">
            <a:spLocks noGrp="1"/>
          </p:cNvSpPr>
          <p:nvPr>
            <p:ph type="body" idx="1"/>
          </p:nvPr>
        </p:nvSpPr>
        <p:spPr>
          <a:xfrm>
            <a:off x="594360" y="819878"/>
            <a:ext cx="8160321" cy="236339"/>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2"/>
              </a:buClr>
              <a:buFont typeface="Arial"/>
              <a:buNone/>
              <a:defRPr sz="1800" b="0" i="0" u="none" strike="noStrike" cap="none">
                <a:solidFill>
                  <a:schemeClr val="dk2"/>
                </a:solidFill>
                <a:latin typeface="Calibri" panose="020F0502020204030204" pitchFamily="34" charset="0"/>
                <a:ea typeface="Calibri" panose="020F0502020204030204" pitchFamily="34" charset="0"/>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162" name="Shape 162"/>
          <p:cNvSpPr txBox="1">
            <a:spLocks noGrp="1"/>
          </p:cNvSpPr>
          <p:nvPr>
            <p:ph type="body" idx="2"/>
          </p:nvPr>
        </p:nvSpPr>
        <p:spPr>
          <a:xfrm>
            <a:off x="594358" y="4780026"/>
            <a:ext cx="8165591" cy="274319"/>
          </a:xfrm>
          <a:prstGeom prst="rect">
            <a:avLst/>
          </a:prstGeom>
          <a:noFill/>
          <a:ln>
            <a:noFill/>
          </a:ln>
        </p:spPr>
        <p:txBody>
          <a:bodyPr lIns="91425" tIns="91425" rIns="91425" bIns="91425" anchor="b" anchorCtr="0"/>
          <a:lstStyle>
            <a:lvl1pPr marL="0" marR="0" lvl="0" indent="0" algn="l" rtl="0">
              <a:lnSpc>
                <a:spcPct val="100000"/>
              </a:lnSpc>
              <a:spcBef>
                <a:spcPts val="60"/>
              </a:spcBef>
              <a:buClr>
                <a:schemeClr val="dk2"/>
              </a:buClr>
              <a:buFont typeface="Arial"/>
              <a:buNone/>
              <a:defRPr sz="800" b="0" i="0" u="none" strike="noStrike" cap="none">
                <a:solidFill>
                  <a:schemeClr val="dk2"/>
                </a:solidFill>
                <a:latin typeface="Calibri" panose="020F0502020204030204" pitchFamily="34" charset="0"/>
                <a:ea typeface="Calibri" panose="020F0502020204030204" pitchFamily="34" charset="0"/>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33_End Slide N-tab PURPLE">
    <p:spTree>
      <p:nvGrpSpPr>
        <p:cNvPr id="1" name="Shape 257"/>
        <p:cNvGrpSpPr/>
        <p:nvPr/>
      </p:nvGrpSpPr>
      <p:grpSpPr>
        <a:xfrm>
          <a:off x="0" y="0"/>
          <a:ext cx="0" cy="0"/>
          <a:chOff x="0" y="0"/>
          <a:chExt cx="0" cy="0"/>
        </a:xfrm>
      </p:grpSpPr>
      <p:pic>
        <p:nvPicPr>
          <p:cNvPr id="258" name="Shape 258" descr="Purple.jpg"/>
          <p:cNvPicPr preferRelativeResize="0"/>
          <p:nvPr/>
        </p:nvPicPr>
        <p:blipFill rotWithShape="1">
          <a:blip r:embed="rId2">
            <a:alphaModFix/>
          </a:blip>
          <a:srcRect/>
          <a:stretch/>
        </p:blipFill>
        <p:spPr>
          <a:xfrm>
            <a:off x="2709" y="0"/>
            <a:ext cx="9141290" cy="5143499"/>
          </a:xfrm>
          <a:prstGeom prst="rect">
            <a:avLst/>
          </a:prstGeom>
          <a:noFill/>
          <a:ln>
            <a:noFill/>
          </a:ln>
        </p:spPr>
      </p:pic>
      <p:sp>
        <p:nvSpPr>
          <p:cNvPr id="259" name="Shape 259"/>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a:t>
            </a:r>
            <a:r>
              <a:rPr lang="en-US" sz="600" dirty="0" smtClean="0">
                <a:solidFill>
                  <a:schemeClr val="lt1"/>
                </a:solidFill>
                <a:latin typeface="Arial"/>
                <a:ea typeface="Arial"/>
                <a:cs typeface="Arial"/>
                <a:sym typeface="Arial"/>
              </a:rPr>
              <a:t>2020 </a:t>
            </a:r>
            <a:r>
              <a:rPr lang="en-US" sz="600" dirty="0">
                <a:solidFill>
                  <a:schemeClr val="lt1"/>
                </a:solidFill>
                <a:latin typeface="Arial"/>
                <a:ea typeface="Arial"/>
                <a:cs typeface="Arial"/>
                <a:sym typeface="Arial"/>
              </a:rPr>
              <a:t>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260" name="Shape 260"/>
          <p:cNvPicPr preferRelativeResize="0"/>
          <p:nvPr/>
        </p:nvPicPr>
        <p:blipFill rotWithShape="1">
          <a:blip r:embed="rId3">
            <a:alphaModFix/>
          </a:blip>
          <a:srcRect/>
          <a:stretch/>
        </p:blipFill>
        <p:spPr>
          <a:xfrm>
            <a:off x="3769616" y="1767942"/>
            <a:ext cx="1604767" cy="1607279"/>
          </a:xfrm>
          <a:prstGeom prst="rect">
            <a:avLst/>
          </a:prstGeom>
          <a:noFill/>
          <a:ln>
            <a:noFill/>
          </a:ln>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34_End Slide Full Logo PURPLE">
    <p:spTree>
      <p:nvGrpSpPr>
        <p:cNvPr id="1" name="Shape 261"/>
        <p:cNvGrpSpPr/>
        <p:nvPr/>
      </p:nvGrpSpPr>
      <p:grpSpPr>
        <a:xfrm>
          <a:off x="0" y="0"/>
          <a:ext cx="0" cy="0"/>
          <a:chOff x="0" y="0"/>
          <a:chExt cx="0" cy="0"/>
        </a:xfrm>
      </p:grpSpPr>
      <p:pic>
        <p:nvPicPr>
          <p:cNvPr id="262" name="Shape 262" descr="Purple.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263" name="Shape 263"/>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a:t>
            </a:r>
            <a:r>
              <a:rPr lang="en-US" sz="600" dirty="0" smtClean="0">
                <a:solidFill>
                  <a:schemeClr val="lt1"/>
                </a:solidFill>
                <a:latin typeface="Arial"/>
                <a:ea typeface="Arial"/>
                <a:cs typeface="Arial"/>
                <a:sym typeface="Arial"/>
              </a:rPr>
              <a:t>2020 </a:t>
            </a:r>
            <a:r>
              <a:rPr lang="en-US" sz="600" dirty="0">
                <a:solidFill>
                  <a:schemeClr val="lt1"/>
                </a:solidFill>
                <a:latin typeface="Arial"/>
                <a:ea typeface="Arial"/>
                <a:cs typeface="Arial"/>
                <a:sym typeface="Arial"/>
              </a:rPr>
              <a:t>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264" name="Shape 264"/>
          <p:cNvPicPr preferRelativeResize="0"/>
          <p:nvPr/>
        </p:nvPicPr>
        <p:blipFill rotWithShape="1">
          <a:blip r:embed="rId3">
            <a:alphaModFix/>
          </a:blip>
          <a:srcRect/>
          <a:stretch/>
        </p:blipFill>
        <p:spPr>
          <a:xfrm>
            <a:off x="2703691" y="1770501"/>
            <a:ext cx="3736616" cy="1324463"/>
          </a:xfrm>
          <a:prstGeom prst="rect">
            <a:avLst/>
          </a:prstGeom>
          <a:noFill/>
          <a:ln>
            <a:noFill/>
          </a:ln>
        </p:spPr>
      </p:pic>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7_Title N-tab GREEN">
    <p:spTree>
      <p:nvGrpSpPr>
        <p:cNvPr id="1" name="Shape 265"/>
        <p:cNvGrpSpPr/>
        <p:nvPr/>
      </p:nvGrpSpPr>
      <p:grpSpPr>
        <a:xfrm>
          <a:off x="0" y="0"/>
          <a:ext cx="0" cy="0"/>
          <a:chOff x="0" y="0"/>
          <a:chExt cx="0" cy="0"/>
        </a:xfrm>
      </p:grpSpPr>
      <p:pic>
        <p:nvPicPr>
          <p:cNvPr id="266" name="Shape 266" descr="Green.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267" name="Shape 267"/>
          <p:cNvSpPr txBox="1">
            <a:spLocks noGrp="1"/>
          </p:cNvSpPr>
          <p:nvPr>
            <p:ph type="body" idx="1"/>
          </p:nvPr>
        </p:nvSpPr>
        <p:spPr>
          <a:xfrm>
            <a:off x="247427" y="4220330"/>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rgbClr val="FFFFFF"/>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268" name="Shape 268"/>
          <p:cNvSpPr txBox="1">
            <a:spLocks noGrp="1"/>
          </p:cNvSpPr>
          <p:nvPr>
            <p:ph type="ctrTitle"/>
          </p:nvPr>
        </p:nvSpPr>
        <p:spPr>
          <a:xfrm>
            <a:off x="242829" y="2038350"/>
            <a:ext cx="6919971" cy="982664"/>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lt1"/>
              </a:buClr>
              <a:buFont typeface="Arial"/>
              <a:buNone/>
              <a:defRPr sz="4200" b="1"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69" name="Shape 269"/>
          <p:cNvSpPr txBox="1">
            <a:spLocks noGrp="1"/>
          </p:cNvSpPr>
          <p:nvPr>
            <p:ph type="subTitle" idx="2"/>
          </p:nvPr>
        </p:nvSpPr>
        <p:spPr>
          <a:xfrm>
            <a:off x="287929" y="3019821"/>
            <a:ext cx="6919293" cy="498872"/>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2000" b="0" i="0" u="none" strike="noStrike" cap="none">
                <a:solidFill>
                  <a:srgbClr val="FFFFFF"/>
                </a:solidFill>
                <a:latin typeface="Arial"/>
                <a:ea typeface="Arial"/>
                <a:cs typeface="Arial"/>
                <a:sym typeface="Arial"/>
              </a:defRPr>
            </a:lvl1pPr>
            <a:lvl2pPr marL="457200" marR="0" lvl="1" indent="0" algn="ctr" rtl="0">
              <a:lnSpc>
                <a:spcPct val="100000"/>
              </a:lnSpc>
              <a:spcBef>
                <a:spcPts val="800"/>
              </a:spcBef>
              <a:buClr>
                <a:schemeClr val="dk2"/>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00000"/>
              </a:lnSpc>
              <a:spcBef>
                <a:spcPts val="700"/>
              </a:spcBef>
              <a:buClr>
                <a:schemeClr val="dk2"/>
              </a:buClr>
              <a:buFont typeface="Arial"/>
              <a:buNone/>
              <a:defRPr sz="1400" b="0" i="0" u="none" strike="noStrike" cap="none">
                <a:solidFill>
                  <a:srgbClr val="888888"/>
                </a:solidFill>
                <a:latin typeface="Arial"/>
                <a:ea typeface="Arial"/>
                <a:cs typeface="Arial"/>
                <a:sym typeface="Arial"/>
              </a:defRPr>
            </a:lvl3pPr>
            <a:lvl4pPr marL="1371600" marR="0" lvl="3" indent="0" algn="ctr" rtl="0">
              <a:lnSpc>
                <a:spcPct val="100000"/>
              </a:lnSpc>
              <a:spcBef>
                <a:spcPts val="700"/>
              </a:spcBef>
              <a:buClr>
                <a:schemeClr val="dk2"/>
              </a:buClr>
              <a:buFont typeface="Arial"/>
              <a:buNone/>
              <a:defRPr sz="1200" b="0" i="0" u="none" strike="noStrike" cap="none">
                <a:solidFill>
                  <a:srgbClr val="888888"/>
                </a:solidFill>
                <a:latin typeface="Arial"/>
                <a:ea typeface="Arial"/>
                <a:cs typeface="Arial"/>
                <a:sym typeface="Arial"/>
              </a:defRPr>
            </a:lvl4pPr>
            <a:lvl5pPr marL="1828800" marR="0" lvl="4" indent="0" algn="ctr" rtl="0">
              <a:lnSpc>
                <a:spcPct val="100000"/>
              </a:lnSpc>
              <a:spcBef>
                <a:spcPts val="700"/>
              </a:spcBef>
              <a:buClr>
                <a:schemeClr val="dk2"/>
              </a:buClr>
              <a:buFont typeface="Arial"/>
              <a:buNone/>
              <a:defRPr sz="1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9pPr>
          </a:lstStyle>
          <a:p>
            <a:endParaRPr/>
          </a:p>
        </p:txBody>
      </p:sp>
      <p:sp>
        <p:nvSpPr>
          <p:cNvPr id="270" name="Shape 270"/>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a:t>
            </a:r>
            <a:r>
              <a:rPr lang="en-US" sz="600" dirty="0" smtClean="0">
                <a:solidFill>
                  <a:schemeClr val="lt1"/>
                </a:solidFill>
                <a:latin typeface="Arial"/>
                <a:ea typeface="Arial"/>
                <a:cs typeface="Arial"/>
                <a:sym typeface="Arial"/>
              </a:rPr>
              <a:t>2020 </a:t>
            </a:r>
            <a:r>
              <a:rPr lang="en-US" sz="600" dirty="0">
                <a:solidFill>
                  <a:schemeClr val="lt1"/>
                </a:solidFill>
                <a:latin typeface="Arial"/>
                <a:ea typeface="Arial"/>
                <a:cs typeface="Arial"/>
                <a:sym typeface="Arial"/>
              </a:rPr>
              <a:t>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271" name="Shape 271"/>
          <p:cNvPicPr preferRelativeResize="0"/>
          <p:nvPr/>
        </p:nvPicPr>
        <p:blipFill rotWithShape="1">
          <a:blip r:embed="rId3">
            <a:alphaModFix/>
          </a:blip>
          <a:srcRect/>
          <a:stretch/>
        </p:blipFill>
        <p:spPr>
          <a:xfrm>
            <a:off x="8611849" y="0"/>
            <a:ext cx="235246" cy="338327"/>
          </a:xfrm>
          <a:prstGeom prst="rect">
            <a:avLst/>
          </a:prstGeom>
          <a:noFill/>
          <a:ln>
            <a:noFill/>
          </a:ln>
        </p:spPr>
      </p:pic>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38_Title Full Logo GREEN">
    <p:spTree>
      <p:nvGrpSpPr>
        <p:cNvPr id="1" name="Shape 272"/>
        <p:cNvGrpSpPr/>
        <p:nvPr/>
      </p:nvGrpSpPr>
      <p:grpSpPr>
        <a:xfrm>
          <a:off x="0" y="0"/>
          <a:ext cx="0" cy="0"/>
          <a:chOff x="0" y="0"/>
          <a:chExt cx="0" cy="0"/>
        </a:xfrm>
      </p:grpSpPr>
      <p:pic>
        <p:nvPicPr>
          <p:cNvPr id="273" name="Shape 273" descr="Green.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274" name="Shape 274"/>
          <p:cNvSpPr txBox="1">
            <a:spLocks noGrp="1"/>
          </p:cNvSpPr>
          <p:nvPr>
            <p:ph type="body" idx="1"/>
          </p:nvPr>
        </p:nvSpPr>
        <p:spPr>
          <a:xfrm>
            <a:off x="247427" y="4220330"/>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rgbClr val="FFFFFF"/>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275" name="Shape 275"/>
          <p:cNvSpPr txBox="1">
            <a:spLocks noGrp="1"/>
          </p:cNvSpPr>
          <p:nvPr>
            <p:ph type="ctrTitle"/>
          </p:nvPr>
        </p:nvSpPr>
        <p:spPr>
          <a:xfrm>
            <a:off x="242829" y="2112264"/>
            <a:ext cx="6919971" cy="982664"/>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lt1"/>
              </a:buClr>
              <a:buFont typeface="Arial"/>
              <a:buNone/>
              <a:defRPr sz="4200" b="1"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76" name="Shape 276"/>
          <p:cNvSpPr txBox="1">
            <a:spLocks noGrp="1"/>
          </p:cNvSpPr>
          <p:nvPr>
            <p:ph type="subTitle" idx="2"/>
          </p:nvPr>
        </p:nvSpPr>
        <p:spPr>
          <a:xfrm>
            <a:off x="287929" y="3136391"/>
            <a:ext cx="6919293" cy="498872"/>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2000" b="0" i="0" u="none" strike="noStrike" cap="none">
                <a:solidFill>
                  <a:srgbClr val="FFFFFF"/>
                </a:solidFill>
                <a:latin typeface="Arial"/>
                <a:ea typeface="Arial"/>
                <a:cs typeface="Arial"/>
                <a:sym typeface="Arial"/>
              </a:defRPr>
            </a:lvl1pPr>
            <a:lvl2pPr marL="457200" marR="0" lvl="1" indent="0" algn="ctr" rtl="0">
              <a:lnSpc>
                <a:spcPct val="100000"/>
              </a:lnSpc>
              <a:spcBef>
                <a:spcPts val="800"/>
              </a:spcBef>
              <a:buClr>
                <a:schemeClr val="dk2"/>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00000"/>
              </a:lnSpc>
              <a:spcBef>
                <a:spcPts val="700"/>
              </a:spcBef>
              <a:buClr>
                <a:schemeClr val="dk2"/>
              </a:buClr>
              <a:buFont typeface="Arial"/>
              <a:buNone/>
              <a:defRPr sz="1400" b="0" i="0" u="none" strike="noStrike" cap="none">
                <a:solidFill>
                  <a:srgbClr val="888888"/>
                </a:solidFill>
                <a:latin typeface="Arial"/>
                <a:ea typeface="Arial"/>
                <a:cs typeface="Arial"/>
                <a:sym typeface="Arial"/>
              </a:defRPr>
            </a:lvl3pPr>
            <a:lvl4pPr marL="1371600" marR="0" lvl="3" indent="0" algn="ctr" rtl="0">
              <a:lnSpc>
                <a:spcPct val="100000"/>
              </a:lnSpc>
              <a:spcBef>
                <a:spcPts val="700"/>
              </a:spcBef>
              <a:buClr>
                <a:schemeClr val="dk2"/>
              </a:buClr>
              <a:buFont typeface="Arial"/>
              <a:buNone/>
              <a:defRPr sz="1200" b="0" i="0" u="none" strike="noStrike" cap="none">
                <a:solidFill>
                  <a:srgbClr val="888888"/>
                </a:solidFill>
                <a:latin typeface="Arial"/>
                <a:ea typeface="Arial"/>
                <a:cs typeface="Arial"/>
                <a:sym typeface="Arial"/>
              </a:defRPr>
            </a:lvl4pPr>
            <a:lvl5pPr marL="1828800" marR="0" lvl="4" indent="0" algn="ctr" rtl="0">
              <a:lnSpc>
                <a:spcPct val="100000"/>
              </a:lnSpc>
              <a:spcBef>
                <a:spcPts val="700"/>
              </a:spcBef>
              <a:buClr>
                <a:schemeClr val="dk2"/>
              </a:buClr>
              <a:buFont typeface="Arial"/>
              <a:buNone/>
              <a:defRPr sz="1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9pPr>
          </a:lstStyle>
          <a:p>
            <a:endParaRPr/>
          </a:p>
        </p:txBody>
      </p:sp>
      <p:sp>
        <p:nvSpPr>
          <p:cNvPr id="277" name="Shape 277"/>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a:t>
            </a:r>
            <a:r>
              <a:rPr lang="en-US" sz="600" dirty="0" smtClean="0">
                <a:solidFill>
                  <a:schemeClr val="lt1"/>
                </a:solidFill>
                <a:latin typeface="Arial"/>
                <a:ea typeface="Arial"/>
                <a:cs typeface="Arial"/>
                <a:sym typeface="Arial"/>
              </a:rPr>
              <a:t>2020 </a:t>
            </a:r>
            <a:r>
              <a:rPr lang="en-US" sz="600" dirty="0">
                <a:solidFill>
                  <a:schemeClr val="lt1"/>
                </a:solidFill>
                <a:latin typeface="Arial"/>
                <a:ea typeface="Arial"/>
                <a:cs typeface="Arial"/>
                <a:sym typeface="Arial"/>
              </a:rPr>
              <a:t>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278" name="Shape 278"/>
          <p:cNvPicPr preferRelativeResize="0"/>
          <p:nvPr/>
        </p:nvPicPr>
        <p:blipFill rotWithShape="1">
          <a:blip r:embed="rId3">
            <a:alphaModFix/>
          </a:blip>
          <a:srcRect/>
          <a:stretch/>
        </p:blipFill>
        <p:spPr>
          <a:xfrm>
            <a:off x="365176" y="1423174"/>
            <a:ext cx="950062" cy="336755"/>
          </a:xfrm>
          <a:prstGeom prst="rect">
            <a:avLst/>
          </a:prstGeom>
          <a:noFill/>
          <a:ln>
            <a:noFill/>
          </a:ln>
        </p:spPr>
      </p:pic>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Custom Layout">
    <p:spTree>
      <p:nvGrpSpPr>
        <p:cNvPr id="1" name="Shape 279"/>
        <p:cNvGrpSpPr/>
        <p:nvPr/>
      </p:nvGrpSpPr>
      <p:grpSpPr>
        <a:xfrm>
          <a:off x="0" y="0"/>
          <a:ext cx="0" cy="0"/>
          <a:chOff x="0" y="0"/>
          <a:chExt cx="0" cy="0"/>
        </a:xfrm>
      </p:grpSpPr>
      <p:pic>
        <p:nvPicPr>
          <p:cNvPr id="280" name="Shape 280"/>
          <p:cNvPicPr preferRelativeResize="0"/>
          <p:nvPr/>
        </p:nvPicPr>
        <p:blipFill rotWithShape="1">
          <a:blip r:embed="rId2">
            <a:alphaModFix/>
          </a:blip>
          <a:srcRect/>
          <a:stretch/>
        </p:blipFill>
        <p:spPr>
          <a:xfrm>
            <a:off x="0" y="761"/>
            <a:ext cx="9141290" cy="5141975"/>
          </a:xfrm>
          <a:prstGeom prst="rect">
            <a:avLst/>
          </a:prstGeom>
          <a:noFill/>
          <a:ln>
            <a:noFill/>
          </a:ln>
        </p:spPr>
      </p:pic>
      <p:sp>
        <p:nvSpPr>
          <p:cNvPr id="281" name="Shape 281"/>
          <p:cNvSpPr txBox="1">
            <a:spLocks noGrp="1"/>
          </p:cNvSpPr>
          <p:nvPr>
            <p:ph type="body" idx="1"/>
          </p:nvPr>
        </p:nvSpPr>
        <p:spPr>
          <a:xfrm>
            <a:off x="292169" y="4496657"/>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chemeClr val="dk2"/>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pic>
        <p:nvPicPr>
          <p:cNvPr id="282" name="Shape 282" descr="Green strip.jpg"/>
          <p:cNvPicPr preferRelativeResize="0"/>
          <p:nvPr/>
        </p:nvPicPr>
        <p:blipFill rotWithShape="1">
          <a:blip r:embed="rId3">
            <a:alphaModFix/>
          </a:blip>
          <a:srcRect/>
          <a:stretch/>
        </p:blipFill>
        <p:spPr>
          <a:xfrm>
            <a:off x="0" y="0"/>
            <a:ext cx="176732" cy="5143499"/>
          </a:xfrm>
          <a:prstGeom prst="rect">
            <a:avLst/>
          </a:prstGeom>
          <a:noFill/>
          <a:ln>
            <a:noFill/>
          </a:ln>
        </p:spPr>
      </p:pic>
      <p:sp>
        <p:nvSpPr>
          <p:cNvPr id="283" name="Shape 283"/>
          <p:cNvSpPr txBox="1">
            <a:spLocks noGrp="1"/>
          </p:cNvSpPr>
          <p:nvPr>
            <p:ph type="ctrTitle"/>
          </p:nvPr>
        </p:nvSpPr>
        <p:spPr>
          <a:xfrm>
            <a:off x="296537" y="486989"/>
            <a:ext cx="7880978" cy="649210"/>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Arial"/>
              <a:buNone/>
              <a:defRPr sz="3000" b="1"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84" name="Shape 284"/>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Company </a:t>
            </a:r>
            <a:r>
              <a:rPr lang="en-US" sz="600" dirty="0" smtClean="0">
                <a:solidFill>
                  <a:schemeClr val="lt1"/>
                </a:solidFill>
                <a:latin typeface="Arial"/>
                <a:ea typeface="Arial"/>
                <a:cs typeface="Arial"/>
                <a:sym typeface="Arial"/>
              </a:rPr>
              <a:t>. </a:t>
            </a:r>
            <a:r>
              <a:rPr lang="en-US" sz="600" dirty="0">
                <a:solidFill>
                  <a:schemeClr val="lt1"/>
                </a:solidFill>
                <a:latin typeface="Arial"/>
                <a:ea typeface="Arial"/>
                <a:cs typeface="Arial"/>
                <a:sym typeface="Arial"/>
              </a:rPr>
              <a:t>Confidential and proprietary. Do not distribute.</a:t>
            </a:r>
          </a:p>
        </p:txBody>
      </p:sp>
      <p:sp>
        <p:nvSpPr>
          <p:cNvPr id="285" name="Shape 285"/>
          <p:cNvSpPr txBox="1"/>
          <p:nvPr/>
        </p:nvSpPr>
        <p:spPr>
          <a:xfrm>
            <a:off x="8877553" y="4932944"/>
            <a:ext cx="141063" cy="138499"/>
          </a:xfrm>
          <a:prstGeom prst="rect">
            <a:avLst/>
          </a:prstGeom>
          <a:noFill/>
          <a:ln>
            <a:noFill/>
          </a:ln>
        </p:spPr>
        <p:txBody>
          <a:bodyPr lIns="0" tIns="0" rIns="0" bIns="0" anchor="ctr" anchorCtr="0">
            <a:noAutofit/>
          </a:bodyPr>
          <a:lstStyle/>
          <a:p>
            <a:pPr marL="0" marR="0" lvl="0" indent="0" algn="ctr" rtl="0">
              <a:spcBef>
                <a:spcPts val="0"/>
              </a:spcBef>
              <a:buSzPct val="25000"/>
              <a:buNone/>
            </a:pPr>
            <a:fld id="{00000000-1234-1234-1234-123412341234}" type="slidenum">
              <a:rPr lang="en-US" sz="900" b="0">
                <a:solidFill>
                  <a:schemeClr val="lt1"/>
                </a:solidFill>
                <a:latin typeface="Arial"/>
                <a:ea typeface="Arial"/>
                <a:cs typeface="Arial"/>
                <a:sym typeface="Arial"/>
              </a:rPr>
              <a:t>‹#›</a:t>
            </a:fld>
            <a:endParaRPr lang="en-US" sz="900" b="0" dirty="0">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9_Title N-tab White">
    <p:spTree>
      <p:nvGrpSpPr>
        <p:cNvPr id="1" name="Shape 286"/>
        <p:cNvGrpSpPr/>
        <p:nvPr/>
      </p:nvGrpSpPr>
      <p:grpSpPr>
        <a:xfrm>
          <a:off x="0" y="0"/>
          <a:ext cx="0" cy="0"/>
          <a:chOff x="0" y="0"/>
          <a:chExt cx="0" cy="0"/>
        </a:xfrm>
      </p:grpSpPr>
      <p:pic>
        <p:nvPicPr>
          <p:cNvPr id="287" name="Shape 287" descr="Green strip.jpg"/>
          <p:cNvPicPr preferRelativeResize="0"/>
          <p:nvPr/>
        </p:nvPicPr>
        <p:blipFill rotWithShape="1">
          <a:blip r:embed="rId2">
            <a:alphaModFix/>
          </a:blip>
          <a:srcRect/>
          <a:stretch/>
        </p:blipFill>
        <p:spPr>
          <a:xfrm>
            <a:off x="0" y="0"/>
            <a:ext cx="176732" cy="5143499"/>
          </a:xfrm>
          <a:prstGeom prst="rect">
            <a:avLst/>
          </a:prstGeom>
          <a:noFill/>
          <a:ln>
            <a:noFill/>
          </a:ln>
        </p:spPr>
      </p:pic>
      <p:sp>
        <p:nvSpPr>
          <p:cNvPr id="288" name="Shape 288"/>
          <p:cNvSpPr txBox="1">
            <a:spLocks noGrp="1"/>
          </p:cNvSpPr>
          <p:nvPr>
            <p:ph type="ctrTitle"/>
          </p:nvPr>
        </p:nvSpPr>
        <p:spPr>
          <a:xfrm>
            <a:off x="296537" y="2113300"/>
            <a:ext cx="7020154" cy="982664"/>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2"/>
              </a:buClr>
              <a:buFont typeface="Arial"/>
              <a:buNone/>
              <a:defRPr sz="4200" b="1"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89" name="Shape 289"/>
          <p:cNvSpPr txBox="1">
            <a:spLocks noGrp="1"/>
          </p:cNvSpPr>
          <p:nvPr>
            <p:ph type="subTitle" idx="1"/>
          </p:nvPr>
        </p:nvSpPr>
        <p:spPr>
          <a:xfrm>
            <a:off x="369106" y="3139005"/>
            <a:ext cx="7020154" cy="427421"/>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2000" b="0" i="0" u="none" strike="noStrike" cap="none">
                <a:solidFill>
                  <a:schemeClr val="dk2"/>
                </a:solidFill>
                <a:latin typeface="Arial"/>
                <a:ea typeface="Arial"/>
                <a:cs typeface="Arial"/>
                <a:sym typeface="Arial"/>
              </a:defRPr>
            </a:lvl1pPr>
            <a:lvl2pPr marL="457200" marR="0" lvl="1" indent="0" algn="ctr" rtl="0">
              <a:lnSpc>
                <a:spcPct val="100000"/>
              </a:lnSpc>
              <a:spcBef>
                <a:spcPts val="800"/>
              </a:spcBef>
              <a:buClr>
                <a:schemeClr val="dk2"/>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00000"/>
              </a:lnSpc>
              <a:spcBef>
                <a:spcPts val="700"/>
              </a:spcBef>
              <a:buClr>
                <a:schemeClr val="dk2"/>
              </a:buClr>
              <a:buFont typeface="Arial"/>
              <a:buNone/>
              <a:defRPr sz="1400" b="0" i="0" u="none" strike="noStrike" cap="none">
                <a:solidFill>
                  <a:srgbClr val="888888"/>
                </a:solidFill>
                <a:latin typeface="Arial"/>
                <a:ea typeface="Arial"/>
                <a:cs typeface="Arial"/>
                <a:sym typeface="Arial"/>
              </a:defRPr>
            </a:lvl3pPr>
            <a:lvl4pPr marL="1371600" marR="0" lvl="3" indent="0" algn="ctr" rtl="0">
              <a:lnSpc>
                <a:spcPct val="100000"/>
              </a:lnSpc>
              <a:spcBef>
                <a:spcPts val="700"/>
              </a:spcBef>
              <a:buClr>
                <a:schemeClr val="dk2"/>
              </a:buClr>
              <a:buFont typeface="Arial"/>
              <a:buNone/>
              <a:defRPr sz="1200" b="0" i="0" u="none" strike="noStrike" cap="none">
                <a:solidFill>
                  <a:srgbClr val="888888"/>
                </a:solidFill>
                <a:latin typeface="Arial"/>
                <a:ea typeface="Arial"/>
                <a:cs typeface="Arial"/>
                <a:sym typeface="Arial"/>
              </a:defRPr>
            </a:lvl4pPr>
            <a:lvl5pPr marL="1828800" marR="0" lvl="4" indent="0" algn="ctr" rtl="0">
              <a:lnSpc>
                <a:spcPct val="100000"/>
              </a:lnSpc>
              <a:spcBef>
                <a:spcPts val="700"/>
              </a:spcBef>
              <a:buClr>
                <a:schemeClr val="dk2"/>
              </a:buClr>
              <a:buFont typeface="Arial"/>
              <a:buNone/>
              <a:defRPr sz="1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9pPr>
          </a:lstStyle>
          <a:p>
            <a:endParaRPr/>
          </a:p>
        </p:txBody>
      </p:sp>
      <p:sp>
        <p:nvSpPr>
          <p:cNvPr id="290" name="Shape 290"/>
          <p:cNvSpPr txBox="1">
            <a:spLocks noGrp="1"/>
          </p:cNvSpPr>
          <p:nvPr>
            <p:ph type="body" idx="2"/>
          </p:nvPr>
        </p:nvSpPr>
        <p:spPr>
          <a:xfrm>
            <a:off x="296537" y="4496657"/>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chemeClr val="dk2"/>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291" name="Shape 291"/>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292" name="Shape 292"/>
          <p:cNvPicPr preferRelativeResize="0"/>
          <p:nvPr/>
        </p:nvPicPr>
        <p:blipFill rotWithShape="1">
          <a:blip r:embed="rId3">
            <a:alphaModFix/>
          </a:blip>
          <a:srcRect/>
          <a:stretch/>
        </p:blipFill>
        <p:spPr>
          <a:xfrm>
            <a:off x="389551" y="1380251"/>
            <a:ext cx="378376" cy="378968"/>
          </a:xfrm>
          <a:prstGeom prst="rect">
            <a:avLst/>
          </a:prstGeom>
          <a:noFill/>
          <a:ln>
            <a:noFill/>
          </a:ln>
        </p:spPr>
      </p:pic>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47_Quote Texture GREEN">
    <p:spTree>
      <p:nvGrpSpPr>
        <p:cNvPr id="1" name="Shape 323"/>
        <p:cNvGrpSpPr/>
        <p:nvPr/>
      </p:nvGrpSpPr>
      <p:grpSpPr>
        <a:xfrm>
          <a:off x="0" y="0"/>
          <a:ext cx="0" cy="0"/>
          <a:chOff x="0" y="0"/>
          <a:chExt cx="0" cy="0"/>
        </a:xfrm>
      </p:grpSpPr>
      <p:pic>
        <p:nvPicPr>
          <p:cNvPr id="324" name="Shape 324" descr="Green.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325" name="Shape 325"/>
          <p:cNvSpPr txBox="1">
            <a:spLocks noGrp="1"/>
          </p:cNvSpPr>
          <p:nvPr>
            <p:ph type="title"/>
          </p:nvPr>
        </p:nvSpPr>
        <p:spPr>
          <a:xfrm>
            <a:off x="1979452" y="1987550"/>
            <a:ext cx="6978810" cy="438911"/>
          </a:xfrm>
          <a:prstGeom prst="rect">
            <a:avLst/>
          </a:prstGeom>
          <a:noFill/>
          <a:ln>
            <a:noFill/>
          </a:ln>
        </p:spPr>
        <p:txBody>
          <a:bodyPr lIns="91425" tIns="91425" rIns="91425" bIns="91425" anchor="t" anchorCtr="0"/>
          <a:lstStyle>
            <a:lvl1pPr marL="0" marR="0" lvl="0" indent="0" algn="l" rtl="0">
              <a:spcBef>
                <a:spcPts val="0"/>
              </a:spcBef>
              <a:buClr>
                <a:schemeClr val="lt1"/>
              </a:buClr>
              <a:buFont typeface="Arial"/>
              <a:buNone/>
              <a:defRPr sz="3200" b="1"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6" name="Shape 326"/>
          <p:cNvSpPr txBox="1">
            <a:spLocks noGrp="1"/>
          </p:cNvSpPr>
          <p:nvPr>
            <p:ph type="body" idx="1"/>
          </p:nvPr>
        </p:nvSpPr>
        <p:spPr>
          <a:xfrm>
            <a:off x="1981200" y="3087240"/>
            <a:ext cx="6976871" cy="533399"/>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1800" b="0" i="0" u="none" strike="noStrike" cap="none">
                <a:solidFill>
                  <a:schemeClr val="lt1"/>
                </a:solidFill>
                <a:latin typeface="Arial"/>
                <a:ea typeface="Arial"/>
                <a:cs typeface="Arial"/>
                <a:sym typeface="Arial"/>
              </a:defRPr>
            </a:lvl1pPr>
            <a:lvl2pPr marL="450850" marR="0" lvl="1" indent="-6350" algn="l" rtl="0">
              <a:lnSpc>
                <a:spcPct val="100000"/>
              </a:lnSpc>
              <a:spcBef>
                <a:spcPts val="800"/>
              </a:spcBef>
              <a:buClr>
                <a:schemeClr val="dk2"/>
              </a:buClr>
              <a:buFont typeface="Arial"/>
              <a:buNone/>
              <a:defRPr sz="1600" b="0"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200" b="0"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000" b="0" i="0" u="none" strike="noStrike" cap="none">
                <a:solidFill>
                  <a:schemeClr val="dk2"/>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27" name="Shape 327"/>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328" name="Shape 328"/>
          <p:cNvPicPr preferRelativeResize="0"/>
          <p:nvPr/>
        </p:nvPicPr>
        <p:blipFill rotWithShape="1">
          <a:blip r:embed="rId3">
            <a:alphaModFix/>
          </a:blip>
          <a:srcRect/>
          <a:stretch/>
        </p:blipFill>
        <p:spPr>
          <a:xfrm>
            <a:off x="8611849" y="0"/>
            <a:ext cx="235246" cy="338327"/>
          </a:xfrm>
          <a:prstGeom prst="rect">
            <a:avLst/>
          </a:prstGeom>
          <a:noFill/>
          <a:ln>
            <a:noFill/>
          </a:ln>
        </p:spPr>
      </p:pic>
      <p:sp>
        <p:nvSpPr>
          <p:cNvPr id="329" name="Shape 329"/>
          <p:cNvSpPr txBox="1"/>
          <p:nvPr/>
        </p:nvSpPr>
        <p:spPr>
          <a:xfrm>
            <a:off x="8877553" y="4932944"/>
            <a:ext cx="141063" cy="138499"/>
          </a:xfrm>
          <a:prstGeom prst="rect">
            <a:avLst/>
          </a:prstGeom>
          <a:noFill/>
          <a:ln>
            <a:noFill/>
          </a:ln>
        </p:spPr>
        <p:txBody>
          <a:bodyPr lIns="0" tIns="0" rIns="0" bIns="0" anchor="ctr" anchorCtr="0">
            <a:noAutofit/>
          </a:bodyPr>
          <a:lstStyle/>
          <a:p>
            <a:pPr marL="0" marR="0" lvl="0" indent="0" algn="ctr" rtl="0">
              <a:spcBef>
                <a:spcPts val="0"/>
              </a:spcBef>
              <a:buSzPct val="25000"/>
              <a:buNone/>
            </a:pPr>
            <a:fld id="{00000000-1234-1234-1234-123412341234}" type="slidenum">
              <a:rPr lang="en-US" sz="900" b="0">
                <a:solidFill>
                  <a:schemeClr val="lt1"/>
                </a:solidFill>
                <a:latin typeface="Arial"/>
                <a:ea typeface="Arial"/>
                <a:cs typeface="Arial"/>
                <a:sym typeface="Arial"/>
              </a:rPr>
              <a:t>‹#›</a:t>
            </a:fld>
            <a:endParaRPr lang="en-US" sz="900" b="0" dirty="0">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48_Divider Slide">
    <p:spTree>
      <p:nvGrpSpPr>
        <p:cNvPr id="1" name="Shape 330"/>
        <p:cNvGrpSpPr/>
        <p:nvPr/>
      </p:nvGrpSpPr>
      <p:grpSpPr>
        <a:xfrm>
          <a:off x="0" y="0"/>
          <a:ext cx="0" cy="0"/>
          <a:chOff x="0" y="0"/>
          <a:chExt cx="0" cy="0"/>
        </a:xfrm>
      </p:grpSpPr>
      <p:pic>
        <p:nvPicPr>
          <p:cNvPr id="331" name="Shape 331"/>
          <p:cNvPicPr preferRelativeResize="0"/>
          <p:nvPr/>
        </p:nvPicPr>
        <p:blipFill rotWithShape="1">
          <a:blip r:embed="rId2">
            <a:alphaModFix/>
          </a:blip>
          <a:srcRect/>
          <a:stretch/>
        </p:blipFill>
        <p:spPr>
          <a:xfrm>
            <a:off x="0" y="761"/>
            <a:ext cx="9141290" cy="5141975"/>
          </a:xfrm>
          <a:prstGeom prst="rect">
            <a:avLst/>
          </a:prstGeom>
          <a:noFill/>
          <a:ln>
            <a:noFill/>
          </a:ln>
        </p:spPr>
      </p:pic>
      <p:pic>
        <p:nvPicPr>
          <p:cNvPr id="332" name="Shape 332" descr="Green strip.jpg"/>
          <p:cNvPicPr preferRelativeResize="0"/>
          <p:nvPr/>
        </p:nvPicPr>
        <p:blipFill rotWithShape="1">
          <a:blip r:embed="rId3">
            <a:alphaModFix/>
          </a:blip>
          <a:srcRect/>
          <a:stretch/>
        </p:blipFill>
        <p:spPr>
          <a:xfrm>
            <a:off x="0" y="761"/>
            <a:ext cx="176732" cy="5143499"/>
          </a:xfrm>
          <a:prstGeom prst="rect">
            <a:avLst/>
          </a:prstGeom>
          <a:noFill/>
          <a:ln>
            <a:noFill/>
          </a:ln>
        </p:spPr>
      </p:pic>
      <p:sp>
        <p:nvSpPr>
          <p:cNvPr id="333" name="Shape 333"/>
          <p:cNvSpPr txBox="1"/>
          <p:nvPr/>
        </p:nvSpPr>
        <p:spPr>
          <a:xfrm>
            <a:off x="8877553" y="4932944"/>
            <a:ext cx="141063" cy="1384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Arial"/>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34" name="Shape 334"/>
          <p:cNvSpPr txBox="1">
            <a:spLocks noGrp="1"/>
          </p:cNvSpPr>
          <p:nvPr>
            <p:ph type="title"/>
          </p:nvPr>
        </p:nvSpPr>
        <p:spPr>
          <a:xfrm>
            <a:off x="335280" y="518622"/>
            <a:ext cx="8046720" cy="438911"/>
          </a:xfrm>
          <a:prstGeom prst="rect">
            <a:avLst/>
          </a:prstGeom>
          <a:noFill/>
          <a:ln>
            <a:noFill/>
          </a:ln>
        </p:spPr>
        <p:txBody>
          <a:bodyPr lIns="91425" tIns="91425" rIns="91425" bIns="91425" anchor="t" anchorCtr="0"/>
          <a:lstStyle>
            <a:lvl1pPr marL="0" marR="0" lvl="0" indent="0" algn="l" rtl="0">
              <a:spcBef>
                <a:spcPts val="0"/>
              </a:spcBef>
              <a:buClr>
                <a:schemeClr val="dk2"/>
              </a:buClr>
              <a:buFont typeface="Arial"/>
              <a:buNone/>
              <a:defRPr sz="5000" b="1"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35" name="Shape 335"/>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51_End Slide N-tab GREEN">
    <p:spTree>
      <p:nvGrpSpPr>
        <p:cNvPr id="1" name="Shape 336"/>
        <p:cNvGrpSpPr/>
        <p:nvPr/>
      </p:nvGrpSpPr>
      <p:grpSpPr>
        <a:xfrm>
          <a:off x="0" y="0"/>
          <a:ext cx="0" cy="0"/>
          <a:chOff x="0" y="0"/>
          <a:chExt cx="0" cy="0"/>
        </a:xfrm>
      </p:grpSpPr>
      <p:pic>
        <p:nvPicPr>
          <p:cNvPr id="337" name="Shape 337" descr="Green.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338" name="Shape 338"/>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339" name="Shape 339"/>
          <p:cNvPicPr preferRelativeResize="0"/>
          <p:nvPr/>
        </p:nvPicPr>
        <p:blipFill rotWithShape="1">
          <a:blip r:embed="rId3">
            <a:alphaModFix/>
          </a:blip>
          <a:srcRect/>
          <a:stretch/>
        </p:blipFill>
        <p:spPr>
          <a:xfrm>
            <a:off x="3769616" y="1767942"/>
            <a:ext cx="1604767" cy="1607279"/>
          </a:xfrm>
          <a:prstGeom prst="rect">
            <a:avLst/>
          </a:prstGeom>
          <a:noFill/>
          <a:ln>
            <a:noFill/>
          </a:ln>
        </p:spPr>
      </p:pic>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52_End Slide Full Logo GREEN">
    <p:spTree>
      <p:nvGrpSpPr>
        <p:cNvPr id="1" name="Shape 340"/>
        <p:cNvGrpSpPr/>
        <p:nvPr/>
      </p:nvGrpSpPr>
      <p:grpSpPr>
        <a:xfrm>
          <a:off x="0" y="0"/>
          <a:ext cx="0" cy="0"/>
          <a:chOff x="0" y="0"/>
          <a:chExt cx="0" cy="0"/>
        </a:xfrm>
      </p:grpSpPr>
      <p:pic>
        <p:nvPicPr>
          <p:cNvPr id="341" name="Shape 341" descr="Green.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342" name="Shape 342"/>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343" name="Shape 343"/>
          <p:cNvPicPr preferRelativeResize="0"/>
          <p:nvPr/>
        </p:nvPicPr>
        <p:blipFill rotWithShape="1">
          <a:blip r:embed="rId3">
            <a:alphaModFix/>
          </a:blip>
          <a:srcRect/>
          <a:stretch/>
        </p:blipFill>
        <p:spPr>
          <a:xfrm>
            <a:off x="2703691" y="1770501"/>
            <a:ext cx="3736616" cy="1324463"/>
          </a:xfrm>
          <a:prstGeom prst="rect">
            <a:avLst/>
          </a:prstGeom>
          <a:noFill/>
          <a:ln>
            <a:noFill/>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cSld name="10_Quote White">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1979452" y="1987550"/>
            <a:ext cx="6978810" cy="438911"/>
          </a:xfrm>
          <a:prstGeom prst="rect">
            <a:avLst/>
          </a:prstGeom>
          <a:noFill/>
          <a:ln>
            <a:noFill/>
          </a:ln>
        </p:spPr>
        <p:txBody>
          <a:bodyPr lIns="91425" tIns="91425" rIns="91425" bIns="91425" anchor="t" anchorCtr="0"/>
          <a:lstStyle>
            <a:lvl1pPr marL="0" marR="0" lvl="0" indent="0" algn="l" rtl="0">
              <a:spcBef>
                <a:spcPts val="0"/>
              </a:spcBef>
              <a:buClr>
                <a:schemeClr val="dk2"/>
              </a:buClr>
              <a:buFont typeface="Arial"/>
              <a:buNone/>
              <a:defRPr sz="3200" b="1" i="0" u="none" strike="noStrike" cap="none">
                <a:solidFill>
                  <a:schemeClr val="dk2"/>
                </a:solidFill>
                <a:latin typeface="Calibri" panose="020F0502020204030204" pitchFamily="34" charset="0"/>
                <a:ea typeface="Calibri" panose="020F0502020204030204" pitchFamily="34" charset="0"/>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65" name="Shape 165"/>
          <p:cNvSpPr txBox="1">
            <a:spLocks noGrp="1"/>
          </p:cNvSpPr>
          <p:nvPr>
            <p:ph type="body" idx="1"/>
          </p:nvPr>
        </p:nvSpPr>
        <p:spPr>
          <a:xfrm>
            <a:off x="1981200" y="3087240"/>
            <a:ext cx="6976871" cy="533399"/>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1800" b="0" i="0" u="none" strike="noStrike" cap="none">
                <a:solidFill>
                  <a:schemeClr val="dk2"/>
                </a:solidFill>
                <a:latin typeface="Calibri" panose="020F0502020204030204" pitchFamily="34" charset="0"/>
                <a:ea typeface="Calibri" panose="020F0502020204030204" pitchFamily="34" charset="0"/>
                <a:cs typeface="Arial"/>
                <a:sym typeface="Arial"/>
              </a:defRPr>
            </a:lvl1pPr>
            <a:lvl2pPr marL="450850" marR="0" lvl="1" indent="-6350" algn="l" rtl="0">
              <a:lnSpc>
                <a:spcPct val="100000"/>
              </a:lnSpc>
              <a:spcBef>
                <a:spcPts val="800"/>
              </a:spcBef>
              <a:buClr>
                <a:schemeClr val="dk2"/>
              </a:buClr>
              <a:buFont typeface="Arial"/>
              <a:buNone/>
              <a:defRPr sz="1600" b="0"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200" b="0"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000" b="0" i="0" u="none" strike="noStrike" cap="none">
                <a:solidFill>
                  <a:schemeClr val="dk2"/>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55_Title N-tab GOLD">
    <p:spTree>
      <p:nvGrpSpPr>
        <p:cNvPr id="1" name="Shape 344"/>
        <p:cNvGrpSpPr/>
        <p:nvPr/>
      </p:nvGrpSpPr>
      <p:grpSpPr>
        <a:xfrm>
          <a:off x="0" y="0"/>
          <a:ext cx="0" cy="0"/>
          <a:chOff x="0" y="0"/>
          <a:chExt cx="0" cy="0"/>
        </a:xfrm>
      </p:grpSpPr>
      <p:pic>
        <p:nvPicPr>
          <p:cNvPr id="345" name="Shape 345" descr="Orange.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346" name="Shape 346"/>
          <p:cNvSpPr txBox="1">
            <a:spLocks noGrp="1"/>
          </p:cNvSpPr>
          <p:nvPr>
            <p:ph type="body" idx="1"/>
          </p:nvPr>
        </p:nvSpPr>
        <p:spPr>
          <a:xfrm>
            <a:off x="247427" y="4220330"/>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rgbClr val="FFFFFF"/>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347" name="Shape 347"/>
          <p:cNvSpPr txBox="1">
            <a:spLocks noGrp="1"/>
          </p:cNvSpPr>
          <p:nvPr>
            <p:ph type="ctrTitle"/>
          </p:nvPr>
        </p:nvSpPr>
        <p:spPr>
          <a:xfrm>
            <a:off x="242829" y="2038350"/>
            <a:ext cx="6919971" cy="982664"/>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lt1"/>
              </a:buClr>
              <a:buFont typeface="Arial"/>
              <a:buNone/>
              <a:defRPr sz="4200" b="1"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48" name="Shape 348"/>
          <p:cNvSpPr txBox="1">
            <a:spLocks noGrp="1"/>
          </p:cNvSpPr>
          <p:nvPr>
            <p:ph type="subTitle" idx="2"/>
          </p:nvPr>
        </p:nvSpPr>
        <p:spPr>
          <a:xfrm>
            <a:off x="287929" y="3019821"/>
            <a:ext cx="6919293" cy="498872"/>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2000" b="0" i="0" u="none" strike="noStrike" cap="none">
                <a:solidFill>
                  <a:srgbClr val="FFFFFF"/>
                </a:solidFill>
                <a:latin typeface="Arial"/>
                <a:ea typeface="Arial"/>
                <a:cs typeface="Arial"/>
                <a:sym typeface="Arial"/>
              </a:defRPr>
            </a:lvl1pPr>
            <a:lvl2pPr marL="457200" marR="0" lvl="1" indent="0" algn="ctr" rtl="0">
              <a:lnSpc>
                <a:spcPct val="100000"/>
              </a:lnSpc>
              <a:spcBef>
                <a:spcPts val="800"/>
              </a:spcBef>
              <a:buClr>
                <a:schemeClr val="dk2"/>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00000"/>
              </a:lnSpc>
              <a:spcBef>
                <a:spcPts val="700"/>
              </a:spcBef>
              <a:buClr>
                <a:schemeClr val="dk2"/>
              </a:buClr>
              <a:buFont typeface="Arial"/>
              <a:buNone/>
              <a:defRPr sz="1400" b="0" i="0" u="none" strike="noStrike" cap="none">
                <a:solidFill>
                  <a:srgbClr val="888888"/>
                </a:solidFill>
                <a:latin typeface="Arial"/>
                <a:ea typeface="Arial"/>
                <a:cs typeface="Arial"/>
                <a:sym typeface="Arial"/>
              </a:defRPr>
            </a:lvl3pPr>
            <a:lvl4pPr marL="1371600" marR="0" lvl="3" indent="0" algn="ctr" rtl="0">
              <a:lnSpc>
                <a:spcPct val="100000"/>
              </a:lnSpc>
              <a:spcBef>
                <a:spcPts val="700"/>
              </a:spcBef>
              <a:buClr>
                <a:schemeClr val="dk2"/>
              </a:buClr>
              <a:buFont typeface="Arial"/>
              <a:buNone/>
              <a:defRPr sz="1200" b="0" i="0" u="none" strike="noStrike" cap="none">
                <a:solidFill>
                  <a:srgbClr val="888888"/>
                </a:solidFill>
                <a:latin typeface="Arial"/>
                <a:ea typeface="Arial"/>
                <a:cs typeface="Arial"/>
                <a:sym typeface="Arial"/>
              </a:defRPr>
            </a:lvl4pPr>
            <a:lvl5pPr marL="1828800" marR="0" lvl="4" indent="0" algn="ctr" rtl="0">
              <a:lnSpc>
                <a:spcPct val="100000"/>
              </a:lnSpc>
              <a:spcBef>
                <a:spcPts val="700"/>
              </a:spcBef>
              <a:buClr>
                <a:schemeClr val="dk2"/>
              </a:buClr>
              <a:buFont typeface="Arial"/>
              <a:buNone/>
              <a:defRPr sz="1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9pPr>
          </a:lstStyle>
          <a:p>
            <a:endParaRPr/>
          </a:p>
        </p:txBody>
      </p:sp>
      <p:sp>
        <p:nvSpPr>
          <p:cNvPr id="349" name="Shape 349"/>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350" name="Shape 350"/>
          <p:cNvPicPr preferRelativeResize="0"/>
          <p:nvPr/>
        </p:nvPicPr>
        <p:blipFill rotWithShape="1">
          <a:blip r:embed="rId3">
            <a:alphaModFix/>
          </a:blip>
          <a:srcRect/>
          <a:stretch/>
        </p:blipFill>
        <p:spPr>
          <a:xfrm>
            <a:off x="8611849" y="0"/>
            <a:ext cx="235246" cy="338327"/>
          </a:xfrm>
          <a:prstGeom prst="rect">
            <a:avLst/>
          </a:prstGeom>
          <a:noFill/>
          <a:ln>
            <a:noFill/>
          </a:ln>
        </p:spPr>
      </p:pic>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56_Title Full Logo GOLD">
    <p:spTree>
      <p:nvGrpSpPr>
        <p:cNvPr id="1" name="Shape 351"/>
        <p:cNvGrpSpPr/>
        <p:nvPr/>
      </p:nvGrpSpPr>
      <p:grpSpPr>
        <a:xfrm>
          <a:off x="0" y="0"/>
          <a:ext cx="0" cy="0"/>
          <a:chOff x="0" y="0"/>
          <a:chExt cx="0" cy="0"/>
        </a:xfrm>
      </p:grpSpPr>
      <p:pic>
        <p:nvPicPr>
          <p:cNvPr id="352" name="Shape 352" descr="Orange.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353" name="Shape 353"/>
          <p:cNvSpPr txBox="1">
            <a:spLocks noGrp="1"/>
          </p:cNvSpPr>
          <p:nvPr>
            <p:ph type="body" idx="1"/>
          </p:nvPr>
        </p:nvSpPr>
        <p:spPr>
          <a:xfrm>
            <a:off x="247427" y="4220330"/>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rgbClr val="FFFFFF"/>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354" name="Shape 354"/>
          <p:cNvSpPr txBox="1">
            <a:spLocks noGrp="1"/>
          </p:cNvSpPr>
          <p:nvPr>
            <p:ph type="ctrTitle"/>
          </p:nvPr>
        </p:nvSpPr>
        <p:spPr>
          <a:xfrm>
            <a:off x="242829" y="2112264"/>
            <a:ext cx="6919971" cy="982664"/>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lt1"/>
              </a:buClr>
              <a:buFont typeface="Arial"/>
              <a:buNone/>
              <a:defRPr sz="4200" b="1"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5" name="Shape 355"/>
          <p:cNvSpPr txBox="1">
            <a:spLocks noGrp="1"/>
          </p:cNvSpPr>
          <p:nvPr>
            <p:ph type="subTitle" idx="2"/>
          </p:nvPr>
        </p:nvSpPr>
        <p:spPr>
          <a:xfrm>
            <a:off x="287929" y="3136391"/>
            <a:ext cx="6919293" cy="498872"/>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2000" b="0" i="0" u="none" strike="noStrike" cap="none">
                <a:solidFill>
                  <a:srgbClr val="FFFFFF"/>
                </a:solidFill>
                <a:latin typeface="Arial"/>
                <a:ea typeface="Arial"/>
                <a:cs typeface="Arial"/>
                <a:sym typeface="Arial"/>
              </a:defRPr>
            </a:lvl1pPr>
            <a:lvl2pPr marL="457200" marR="0" lvl="1" indent="0" algn="ctr" rtl="0">
              <a:lnSpc>
                <a:spcPct val="100000"/>
              </a:lnSpc>
              <a:spcBef>
                <a:spcPts val="800"/>
              </a:spcBef>
              <a:buClr>
                <a:schemeClr val="dk2"/>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00000"/>
              </a:lnSpc>
              <a:spcBef>
                <a:spcPts val="700"/>
              </a:spcBef>
              <a:buClr>
                <a:schemeClr val="dk2"/>
              </a:buClr>
              <a:buFont typeface="Arial"/>
              <a:buNone/>
              <a:defRPr sz="1400" b="0" i="0" u="none" strike="noStrike" cap="none">
                <a:solidFill>
                  <a:srgbClr val="888888"/>
                </a:solidFill>
                <a:latin typeface="Arial"/>
                <a:ea typeface="Arial"/>
                <a:cs typeface="Arial"/>
                <a:sym typeface="Arial"/>
              </a:defRPr>
            </a:lvl3pPr>
            <a:lvl4pPr marL="1371600" marR="0" lvl="3" indent="0" algn="ctr" rtl="0">
              <a:lnSpc>
                <a:spcPct val="100000"/>
              </a:lnSpc>
              <a:spcBef>
                <a:spcPts val="700"/>
              </a:spcBef>
              <a:buClr>
                <a:schemeClr val="dk2"/>
              </a:buClr>
              <a:buFont typeface="Arial"/>
              <a:buNone/>
              <a:defRPr sz="1200" b="0" i="0" u="none" strike="noStrike" cap="none">
                <a:solidFill>
                  <a:srgbClr val="888888"/>
                </a:solidFill>
                <a:latin typeface="Arial"/>
                <a:ea typeface="Arial"/>
                <a:cs typeface="Arial"/>
                <a:sym typeface="Arial"/>
              </a:defRPr>
            </a:lvl4pPr>
            <a:lvl5pPr marL="1828800" marR="0" lvl="4" indent="0" algn="ctr" rtl="0">
              <a:lnSpc>
                <a:spcPct val="100000"/>
              </a:lnSpc>
              <a:spcBef>
                <a:spcPts val="700"/>
              </a:spcBef>
              <a:buClr>
                <a:schemeClr val="dk2"/>
              </a:buClr>
              <a:buFont typeface="Arial"/>
              <a:buNone/>
              <a:defRPr sz="1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9pPr>
          </a:lstStyle>
          <a:p>
            <a:endParaRPr/>
          </a:p>
        </p:txBody>
      </p:sp>
      <p:sp>
        <p:nvSpPr>
          <p:cNvPr id="356" name="Shape 356"/>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357" name="Shape 357"/>
          <p:cNvPicPr preferRelativeResize="0"/>
          <p:nvPr/>
        </p:nvPicPr>
        <p:blipFill rotWithShape="1">
          <a:blip r:embed="rId3">
            <a:alphaModFix/>
          </a:blip>
          <a:srcRect/>
          <a:stretch/>
        </p:blipFill>
        <p:spPr>
          <a:xfrm>
            <a:off x="365176" y="1423174"/>
            <a:ext cx="950062" cy="336755"/>
          </a:xfrm>
          <a:prstGeom prst="rect">
            <a:avLst/>
          </a:prstGeom>
          <a:noFill/>
          <a:ln>
            <a:noFill/>
          </a:ln>
        </p:spPr>
      </p:pic>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3_Custom Layout">
    <p:spTree>
      <p:nvGrpSpPr>
        <p:cNvPr id="1" name="Shape 358"/>
        <p:cNvGrpSpPr/>
        <p:nvPr/>
      </p:nvGrpSpPr>
      <p:grpSpPr>
        <a:xfrm>
          <a:off x="0" y="0"/>
          <a:ext cx="0" cy="0"/>
          <a:chOff x="0" y="0"/>
          <a:chExt cx="0" cy="0"/>
        </a:xfrm>
      </p:grpSpPr>
      <p:pic>
        <p:nvPicPr>
          <p:cNvPr id="359" name="Shape 359"/>
          <p:cNvPicPr preferRelativeResize="0"/>
          <p:nvPr/>
        </p:nvPicPr>
        <p:blipFill rotWithShape="1">
          <a:blip r:embed="rId2">
            <a:alphaModFix/>
          </a:blip>
          <a:srcRect/>
          <a:stretch/>
        </p:blipFill>
        <p:spPr>
          <a:xfrm>
            <a:off x="0" y="761"/>
            <a:ext cx="9141290" cy="5141975"/>
          </a:xfrm>
          <a:prstGeom prst="rect">
            <a:avLst/>
          </a:prstGeom>
          <a:noFill/>
          <a:ln>
            <a:noFill/>
          </a:ln>
        </p:spPr>
      </p:pic>
      <p:sp>
        <p:nvSpPr>
          <p:cNvPr id="360" name="Shape 360"/>
          <p:cNvSpPr txBox="1">
            <a:spLocks noGrp="1"/>
          </p:cNvSpPr>
          <p:nvPr>
            <p:ph type="body" idx="1"/>
          </p:nvPr>
        </p:nvSpPr>
        <p:spPr>
          <a:xfrm>
            <a:off x="292169" y="4496657"/>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chemeClr val="dk2"/>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pic>
        <p:nvPicPr>
          <p:cNvPr id="361" name="Shape 361" descr="Orange strip.jpg"/>
          <p:cNvPicPr preferRelativeResize="0"/>
          <p:nvPr/>
        </p:nvPicPr>
        <p:blipFill rotWithShape="1">
          <a:blip r:embed="rId3">
            <a:alphaModFix/>
          </a:blip>
          <a:srcRect/>
          <a:stretch/>
        </p:blipFill>
        <p:spPr>
          <a:xfrm>
            <a:off x="0" y="0"/>
            <a:ext cx="176732" cy="5143499"/>
          </a:xfrm>
          <a:prstGeom prst="rect">
            <a:avLst/>
          </a:prstGeom>
          <a:noFill/>
          <a:ln>
            <a:noFill/>
          </a:ln>
        </p:spPr>
      </p:pic>
      <p:sp>
        <p:nvSpPr>
          <p:cNvPr id="362" name="Shape 362"/>
          <p:cNvSpPr txBox="1">
            <a:spLocks noGrp="1"/>
          </p:cNvSpPr>
          <p:nvPr>
            <p:ph type="ctrTitle"/>
          </p:nvPr>
        </p:nvSpPr>
        <p:spPr>
          <a:xfrm>
            <a:off x="296537" y="486989"/>
            <a:ext cx="7880978" cy="649210"/>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Arial"/>
              <a:buNone/>
              <a:defRPr sz="3000" b="1"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63" name="Shape 363"/>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sp>
        <p:nvSpPr>
          <p:cNvPr id="364" name="Shape 364"/>
          <p:cNvSpPr txBox="1"/>
          <p:nvPr/>
        </p:nvSpPr>
        <p:spPr>
          <a:xfrm>
            <a:off x="8877553" y="4932944"/>
            <a:ext cx="141063" cy="138499"/>
          </a:xfrm>
          <a:prstGeom prst="rect">
            <a:avLst/>
          </a:prstGeom>
          <a:noFill/>
          <a:ln>
            <a:noFill/>
          </a:ln>
        </p:spPr>
        <p:txBody>
          <a:bodyPr lIns="0" tIns="0" rIns="0" bIns="0" anchor="ctr" anchorCtr="0">
            <a:noAutofit/>
          </a:bodyPr>
          <a:lstStyle/>
          <a:p>
            <a:pPr marL="0" marR="0" lvl="0" indent="0" algn="ctr" rtl="0">
              <a:spcBef>
                <a:spcPts val="0"/>
              </a:spcBef>
              <a:buSzPct val="25000"/>
              <a:buNone/>
            </a:pPr>
            <a:fld id="{00000000-1234-1234-1234-123412341234}" type="slidenum">
              <a:rPr lang="en-US" sz="900" b="0">
                <a:solidFill>
                  <a:schemeClr val="lt1"/>
                </a:solidFill>
                <a:latin typeface="Arial"/>
                <a:ea typeface="Arial"/>
                <a:cs typeface="Arial"/>
                <a:sym typeface="Arial"/>
              </a:rPr>
              <a:t>‹#›</a:t>
            </a:fld>
            <a:endParaRPr lang="en-US" sz="900" b="0" dirty="0">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57_Title N-tab White">
    <p:spTree>
      <p:nvGrpSpPr>
        <p:cNvPr id="1" name="Shape 365"/>
        <p:cNvGrpSpPr/>
        <p:nvPr/>
      </p:nvGrpSpPr>
      <p:grpSpPr>
        <a:xfrm>
          <a:off x="0" y="0"/>
          <a:ext cx="0" cy="0"/>
          <a:chOff x="0" y="0"/>
          <a:chExt cx="0" cy="0"/>
        </a:xfrm>
      </p:grpSpPr>
      <p:pic>
        <p:nvPicPr>
          <p:cNvPr id="366" name="Shape 366" descr="Orange strip.jpg"/>
          <p:cNvPicPr preferRelativeResize="0"/>
          <p:nvPr/>
        </p:nvPicPr>
        <p:blipFill rotWithShape="1">
          <a:blip r:embed="rId2">
            <a:alphaModFix/>
          </a:blip>
          <a:srcRect/>
          <a:stretch/>
        </p:blipFill>
        <p:spPr>
          <a:xfrm>
            <a:off x="0" y="0"/>
            <a:ext cx="176732" cy="5143499"/>
          </a:xfrm>
          <a:prstGeom prst="rect">
            <a:avLst/>
          </a:prstGeom>
          <a:noFill/>
          <a:ln>
            <a:noFill/>
          </a:ln>
        </p:spPr>
      </p:pic>
      <p:sp>
        <p:nvSpPr>
          <p:cNvPr id="367" name="Shape 367"/>
          <p:cNvSpPr txBox="1">
            <a:spLocks noGrp="1"/>
          </p:cNvSpPr>
          <p:nvPr>
            <p:ph type="ctrTitle"/>
          </p:nvPr>
        </p:nvSpPr>
        <p:spPr>
          <a:xfrm>
            <a:off x="296537" y="2113300"/>
            <a:ext cx="7020154" cy="982664"/>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2"/>
              </a:buClr>
              <a:buFont typeface="Arial"/>
              <a:buNone/>
              <a:defRPr sz="4200" b="1"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68" name="Shape 368"/>
          <p:cNvSpPr txBox="1">
            <a:spLocks noGrp="1"/>
          </p:cNvSpPr>
          <p:nvPr>
            <p:ph type="subTitle" idx="1"/>
          </p:nvPr>
        </p:nvSpPr>
        <p:spPr>
          <a:xfrm>
            <a:off x="369106" y="3139005"/>
            <a:ext cx="7020154" cy="427421"/>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2000" b="0" i="0" u="none" strike="noStrike" cap="none">
                <a:solidFill>
                  <a:schemeClr val="dk2"/>
                </a:solidFill>
                <a:latin typeface="Arial"/>
                <a:ea typeface="Arial"/>
                <a:cs typeface="Arial"/>
                <a:sym typeface="Arial"/>
              </a:defRPr>
            </a:lvl1pPr>
            <a:lvl2pPr marL="457200" marR="0" lvl="1" indent="0" algn="ctr" rtl="0">
              <a:lnSpc>
                <a:spcPct val="100000"/>
              </a:lnSpc>
              <a:spcBef>
                <a:spcPts val="800"/>
              </a:spcBef>
              <a:buClr>
                <a:schemeClr val="dk2"/>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00000"/>
              </a:lnSpc>
              <a:spcBef>
                <a:spcPts val="700"/>
              </a:spcBef>
              <a:buClr>
                <a:schemeClr val="dk2"/>
              </a:buClr>
              <a:buFont typeface="Arial"/>
              <a:buNone/>
              <a:defRPr sz="1400" b="0" i="0" u="none" strike="noStrike" cap="none">
                <a:solidFill>
                  <a:srgbClr val="888888"/>
                </a:solidFill>
                <a:latin typeface="Arial"/>
                <a:ea typeface="Arial"/>
                <a:cs typeface="Arial"/>
                <a:sym typeface="Arial"/>
              </a:defRPr>
            </a:lvl3pPr>
            <a:lvl4pPr marL="1371600" marR="0" lvl="3" indent="0" algn="ctr" rtl="0">
              <a:lnSpc>
                <a:spcPct val="100000"/>
              </a:lnSpc>
              <a:spcBef>
                <a:spcPts val="700"/>
              </a:spcBef>
              <a:buClr>
                <a:schemeClr val="dk2"/>
              </a:buClr>
              <a:buFont typeface="Arial"/>
              <a:buNone/>
              <a:defRPr sz="1200" b="0" i="0" u="none" strike="noStrike" cap="none">
                <a:solidFill>
                  <a:srgbClr val="888888"/>
                </a:solidFill>
                <a:latin typeface="Arial"/>
                <a:ea typeface="Arial"/>
                <a:cs typeface="Arial"/>
                <a:sym typeface="Arial"/>
              </a:defRPr>
            </a:lvl4pPr>
            <a:lvl5pPr marL="1828800" marR="0" lvl="4" indent="0" algn="ctr" rtl="0">
              <a:lnSpc>
                <a:spcPct val="100000"/>
              </a:lnSpc>
              <a:spcBef>
                <a:spcPts val="700"/>
              </a:spcBef>
              <a:buClr>
                <a:schemeClr val="dk2"/>
              </a:buClr>
              <a:buFont typeface="Arial"/>
              <a:buNone/>
              <a:defRPr sz="1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9pPr>
          </a:lstStyle>
          <a:p>
            <a:endParaRPr/>
          </a:p>
        </p:txBody>
      </p:sp>
      <p:sp>
        <p:nvSpPr>
          <p:cNvPr id="369" name="Shape 369"/>
          <p:cNvSpPr txBox="1">
            <a:spLocks noGrp="1"/>
          </p:cNvSpPr>
          <p:nvPr>
            <p:ph type="body" idx="2"/>
          </p:nvPr>
        </p:nvSpPr>
        <p:spPr>
          <a:xfrm>
            <a:off x="296537" y="4496657"/>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chemeClr val="dk2"/>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370" name="Shape 370"/>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371" name="Shape 371"/>
          <p:cNvPicPr preferRelativeResize="0"/>
          <p:nvPr/>
        </p:nvPicPr>
        <p:blipFill rotWithShape="1">
          <a:blip r:embed="rId3">
            <a:alphaModFix/>
          </a:blip>
          <a:srcRect/>
          <a:stretch/>
        </p:blipFill>
        <p:spPr>
          <a:xfrm>
            <a:off x="389551" y="1380251"/>
            <a:ext cx="378376" cy="378968"/>
          </a:xfrm>
          <a:prstGeom prst="rect">
            <a:avLst/>
          </a:prstGeom>
          <a:noFill/>
          <a:ln>
            <a:noFill/>
          </a:ln>
        </p:spPr>
      </p:pic>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62_Side-by-side">
    <p:spTree>
      <p:nvGrpSpPr>
        <p:cNvPr id="1" name="Shape 400"/>
        <p:cNvGrpSpPr/>
        <p:nvPr/>
      </p:nvGrpSpPr>
      <p:grpSpPr>
        <a:xfrm>
          <a:off x="0" y="0"/>
          <a:ext cx="0" cy="0"/>
          <a:chOff x="0" y="0"/>
          <a:chExt cx="0" cy="0"/>
        </a:xfrm>
      </p:grpSpPr>
      <p:sp>
        <p:nvSpPr>
          <p:cNvPr id="401" name="Shape 401"/>
          <p:cNvSpPr txBox="1">
            <a:spLocks noGrp="1"/>
          </p:cNvSpPr>
          <p:nvPr>
            <p:ph type="body" idx="1"/>
          </p:nvPr>
        </p:nvSpPr>
        <p:spPr>
          <a:xfrm>
            <a:off x="594360" y="1316736"/>
            <a:ext cx="4087177" cy="132754"/>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2"/>
              </a:buClr>
              <a:buFont typeface="Arial"/>
              <a:buNone/>
              <a:defRPr sz="1200" b="0" i="0" u="none" strike="noStrike" cap="none">
                <a:solidFill>
                  <a:schemeClr val="accent1"/>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402" name="Shape 402"/>
          <p:cNvSpPr>
            <a:spLocks noGrp="1"/>
          </p:cNvSpPr>
          <p:nvPr>
            <p:ph type="chart" idx="2"/>
          </p:nvPr>
        </p:nvSpPr>
        <p:spPr>
          <a:xfrm>
            <a:off x="711200" y="1922023"/>
            <a:ext cx="3970338" cy="2429066"/>
          </a:xfrm>
          <a:prstGeom prst="rect">
            <a:avLst/>
          </a:prstGeom>
          <a:noFill/>
          <a:ln>
            <a:noFill/>
          </a:ln>
        </p:spPr>
        <p:txBody>
          <a:bodyPr lIns="91425" tIns="91425" rIns="91425" bIns="91425" anchor="t" anchorCtr="0"/>
          <a:lstStyle>
            <a:lvl1pPr marL="227013" marR="0" lvl="0" indent="-227013" algn="l" rtl="0">
              <a:lnSpc>
                <a:spcPct val="100000"/>
              </a:lnSpc>
              <a:spcBef>
                <a:spcPts val="800"/>
              </a:spcBef>
              <a:buClr>
                <a:schemeClr val="dk2"/>
              </a:buClr>
              <a:buFont typeface="Arial"/>
              <a:buNone/>
              <a:defRPr sz="1800" b="0" i="0" u="none" strike="noStrike" cap="none">
                <a:solidFill>
                  <a:schemeClr val="dk2"/>
                </a:solidFill>
                <a:latin typeface="Arial"/>
                <a:ea typeface="Arial"/>
                <a:cs typeface="Arial"/>
                <a:sym typeface="Arial"/>
              </a:defRPr>
            </a:lvl1pPr>
            <a:lvl2pPr marL="454025" marR="0" lvl="1" indent="-123825" algn="l" rtl="0">
              <a:lnSpc>
                <a:spcPct val="100000"/>
              </a:lnSpc>
              <a:spcBef>
                <a:spcPts val="800"/>
              </a:spcBef>
              <a:buClr>
                <a:schemeClr val="dk2"/>
              </a:buClr>
              <a:buSzPct val="100000"/>
              <a:buFont typeface="Arial"/>
              <a:buChar char="•"/>
              <a:defRPr sz="1600" b="0" i="0" u="none" strike="noStrike" cap="none">
                <a:solidFill>
                  <a:schemeClr val="dk2"/>
                </a:solidFill>
                <a:latin typeface="Arial"/>
                <a:ea typeface="Arial"/>
                <a:cs typeface="Arial"/>
                <a:sym typeface="Arial"/>
              </a:defRPr>
            </a:lvl2pPr>
            <a:lvl3pPr marL="688975" marR="0" lvl="2" indent="-142875" algn="l" rtl="0">
              <a:lnSpc>
                <a:spcPct val="100000"/>
              </a:lnSpc>
              <a:spcBef>
                <a:spcPts val="700"/>
              </a:spcBef>
              <a:buClr>
                <a:schemeClr val="dk2"/>
              </a:buClr>
              <a:buSzPct val="100000"/>
              <a:buFont typeface="Arial"/>
              <a:buChar char="•"/>
              <a:defRPr sz="1400" b="0" i="0" u="none" strike="noStrike" cap="none">
                <a:solidFill>
                  <a:schemeClr val="dk2"/>
                </a:solidFill>
                <a:latin typeface="Arial"/>
                <a:ea typeface="Arial"/>
                <a:cs typeface="Arial"/>
                <a:sym typeface="Arial"/>
              </a:defRPr>
            </a:lvl3pPr>
            <a:lvl4pPr marL="915988" marR="0" lvl="3" indent="-153987" algn="l" rtl="0">
              <a:lnSpc>
                <a:spcPct val="100000"/>
              </a:lnSpc>
              <a:spcBef>
                <a:spcPts val="700"/>
              </a:spcBef>
              <a:buClr>
                <a:schemeClr val="dk2"/>
              </a:buClr>
              <a:buSzPct val="100000"/>
              <a:buFont typeface="Arial"/>
              <a:buChar char="•"/>
              <a:defRPr sz="1200" b="0" i="0" u="none" strike="noStrike" cap="none">
                <a:solidFill>
                  <a:schemeClr val="dk2"/>
                </a:solidFill>
                <a:latin typeface="Arial"/>
                <a:ea typeface="Arial"/>
                <a:cs typeface="Arial"/>
                <a:sym typeface="Arial"/>
              </a:defRPr>
            </a:lvl4pPr>
            <a:lvl5pPr marL="1143000" marR="0" lvl="4" indent="-177800" algn="l" rtl="0">
              <a:lnSpc>
                <a:spcPct val="100000"/>
              </a:lnSpc>
              <a:spcBef>
                <a:spcPts val="700"/>
              </a:spcBef>
              <a:buClr>
                <a:schemeClr val="dk2"/>
              </a:buClr>
              <a:buSzPct val="100000"/>
              <a:buFont typeface="Arial"/>
              <a:buChar char="•"/>
              <a:defRPr sz="1000" b="0" i="0" u="none" strike="noStrike" cap="none">
                <a:solidFill>
                  <a:schemeClr val="dk2"/>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403" name="Shape 403"/>
          <p:cNvSpPr txBox="1">
            <a:spLocks noGrp="1"/>
          </p:cNvSpPr>
          <p:nvPr>
            <p:ph type="title"/>
          </p:nvPr>
        </p:nvSpPr>
        <p:spPr>
          <a:xfrm>
            <a:off x="594360" y="354211"/>
            <a:ext cx="8155940" cy="428625"/>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Arial"/>
              <a:buNone/>
              <a:defRPr sz="3000" b="1"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04" name="Shape 404"/>
          <p:cNvSpPr txBox="1">
            <a:spLocks noGrp="1"/>
          </p:cNvSpPr>
          <p:nvPr>
            <p:ph type="body" idx="3"/>
          </p:nvPr>
        </p:nvSpPr>
        <p:spPr>
          <a:xfrm>
            <a:off x="594360" y="819878"/>
            <a:ext cx="8160321" cy="236339"/>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2"/>
              </a:buClr>
              <a:buFont typeface="Arial"/>
              <a:buNone/>
              <a:defRPr sz="1800" b="0" i="0" u="none" strike="noStrike" cap="none">
                <a:solidFill>
                  <a:schemeClr val="dk2"/>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405" name="Shape 405"/>
          <p:cNvSpPr>
            <a:spLocks noGrp="1"/>
          </p:cNvSpPr>
          <p:nvPr>
            <p:ph type="chart" idx="4"/>
          </p:nvPr>
        </p:nvSpPr>
        <p:spPr>
          <a:xfrm>
            <a:off x="4862512" y="1922023"/>
            <a:ext cx="3970338" cy="2429066"/>
          </a:xfrm>
          <a:prstGeom prst="rect">
            <a:avLst/>
          </a:prstGeom>
          <a:noFill/>
          <a:ln>
            <a:noFill/>
          </a:ln>
        </p:spPr>
        <p:txBody>
          <a:bodyPr lIns="91425" tIns="91425" rIns="91425" bIns="91425" anchor="t" anchorCtr="0"/>
          <a:lstStyle>
            <a:lvl1pPr marL="227013" marR="0" lvl="0" indent="-227013" algn="l" rtl="0">
              <a:lnSpc>
                <a:spcPct val="100000"/>
              </a:lnSpc>
              <a:spcBef>
                <a:spcPts val="800"/>
              </a:spcBef>
              <a:buClr>
                <a:schemeClr val="dk2"/>
              </a:buClr>
              <a:buFont typeface="Arial"/>
              <a:buNone/>
              <a:defRPr sz="1800" b="0" i="0" u="none" strike="noStrike" cap="none">
                <a:solidFill>
                  <a:schemeClr val="dk2"/>
                </a:solidFill>
                <a:latin typeface="Arial"/>
                <a:ea typeface="Arial"/>
                <a:cs typeface="Arial"/>
                <a:sym typeface="Arial"/>
              </a:defRPr>
            </a:lvl1pPr>
            <a:lvl2pPr marL="454025" marR="0" lvl="1" indent="-123825" algn="l" rtl="0">
              <a:lnSpc>
                <a:spcPct val="100000"/>
              </a:lnSpc>
              <a:spcBef>
                <a:spcPts val="800"/>
              </a:spcBef>
              <a:buClr>
                <a:schemeClr val="dk2"/>
              </a:buClr>
              <a:buSzPct val="100000"/>
              <a:buFont typeface="Arial"/>
              <a:buChar char="•"/>
              <a:defRPr sz="1600" b="0" i="0" u="none" strike="noStrike" cap="none">
                <a:solidFill>
                  <a:schemeClr val="dk2"/>
                </a:solidFill>
                <a:latin typeface="Arial"/>
                <a:ea typeface="Arial"/>
                <a:cs typeface="Arial"/>
                <a:sym typeface="Arial"/>
              </a:defRPr>
            </a:lvl2pPr>
            <a:lvl3pPr marL="688975" marR="0" lvl="2" indent="-142875" algn="l" rtl="0">
              <a:lnSpc>
                <a:spcPct val="100000"/>
              </a:lnSpc>
              <a:spcBef>
                <a:spcPts val="700"/>
              </a:spcBef>
              <a:buClr>
                <a:schemeClr val="dk2"/>
              </a:buClr>
              <a:buSzPct val="100000"/>
              <a:buFont typeface="Arial"/>
              <a:buChar char="•"/>
              <a:defRPr sz="1400" b="0" i="0" u="none" strike="noStrike" cap="none">
                <a:solidFill>
                  <a:schemeClr val="dk2"/>
                </a:solidFill>
                <a:latin typeface="Arial"/>
                <a:ea typeface="Arial"/>
                <a:cs typeface="Arial"/>
                <a:sym typeface="Arial"/>
              </a:defRPr>
            </a:lvl3pPr>
            <a:lvl4pPr marL="915988" marR="0" lvl="3" indent="-153987" algn="l" rtl="0">
              <a:lnSpc>
                <a:spcPct val="100000"/>
              </a:lnSpc>
              <a:spcBef>
                <a:spcPts val="700"/>
              </a:spcBef>
              <a:buClr>
                <a:schemeClr val="dk2"/>
              </a:buClr>
              <a:buSzPct val="100000"/>
              <a:buFont typeface="Arial"/>
              <a:buChar char="•"/>
              <a:defRPr sz="1200" b="0" i="0" u="none" strike="noStrike" cap="none">
                <a:solidFill>
                  <a:schemeClr val="dk2"/>
                </a:solidFill>
                <a:latin typeface="Arial"/>
                <a:ea typeface="Arial"/>
                <a:cs typeface="Arial"/>
                <a:sym typeface="Arial"/>
              </a:defRPr>
            </a:lvl4pPr>
            <a:lvl5pPr marL="1143000" marR="0" lvl="4" indent="-177800" algn="l" rtl="0">
              <a:lnSpc>
                <a:spcPct val="100000"/>
              </a:lnSpc>
              <a:spcBef>
                <a:spcPts val="700"/>
              </a:spcBef>
              <a:buClr>
                <a:schemeClr val="dk2"/>
              </a:buClr>
              <a:buSzPct val="100000"/>
              <a:buFont typeface="Arial"/>
              <a:buChar char="•"/>
              <a:defRPr sz="1000" b="0" i="0" u="none" strike="noStrike" cap="none">
                <a:solidFill>
                  <a:schemeClr val="dk2"/>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406" name="Shape 406"/>
          <p:cNvSpPr txBox="1">
            <a:spLocks noGrp="1"/>
          </p:cNvSpPr>
          <p:nvPr>
            <p:ph type="body" idx="5"/>
          </p:nvPr>
        </p:nvSpPr>
        <p:spPr>
          <a:xfrm>
            <a:off x="4761666" y="1316736"/>
            <a:ext cx="4087177" cy="132754"/>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2"/>
              </a:buClr>
              <a:buFont typeface="Arial"/>
              <a:buNone/>
              <a:defRPr sz="1200" b="0" i="0" u="none" strike="noStrike" cap="none">
                <a:solidFill>
                  <a:schemeClr val="accent1"/>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407" name="Shape 407"/>
          <p:cNvSpPr txBox="1">
            <a:spLocks noGrp="1"/>
          </p:cNvSpPr>
          <p:nvPr>
            <p:ph type="body" idx="6"/>
          </p:nvPr>
        </p:nvSpPr>
        <p:spPr>
          <a:xfrm>
            <a:off x="594358" y="4780026"/>
            <a:ext cx="8165591" cy="274319"/>
          </a:xfrm>
          <a:prstGeom prst="rect">
            <a:avLst/>
          </a:prstGeom>
          <a:noFill/>
          <a:ln>
            <a:noFill/>
          </a:ln>
        </p:spPr>
        <p:txBody>
          <a:bodyPr lIns="91425" tIns="91425" rIns="91425" bIns="91425" anchor="b" anchorCtr="0"/>
          <a:lstStyle>
            <a:lvl1pPr marL="0" marR="0" lvl="0" indent="0" algn="l" rtl="0">
              <a:lnSpc>
                <a:spcPct val="100000"/>
              </a:lnSpc>
              <a:spcBef>
                <a:spcPts val="60"/>
              </a:spcBef>
              <a:buClr>
                <a:schemeClr val="dk2"/>
              </a:buClr>
              <a:buFont typeface="Arial"/>
              <a:buNone/>
              <a:defRPr sz="800" b="0" i="0" u="none" strike="noStrike" cap="none">
                <a:solidFill>
                  <a:schemeClr val="dk2"/>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pic>
        <p:nvPicPr>
          <p:cNvPr id="408" name="Shape 408" descr="Orange strip.jpg"/>
          <p:cNvPicPr preferRelativeResize="0"/>
          <p:nvPr/>
        </p:nvPicPr>
        <p:blipFill rotWithShape="1">
          <a:blip r:embed="rId2">
            <a:alphaModFix/>
          </a:blip>
          <a:srcRect/>
          <a:stretch/>
        </p:blipFill>
        <p:spPr>
          <a:xfrm>
            <a:off x="0" y="0"/>
            <a:ext cx="176732" cy="5143499"/>
          </a:xfrm>
          <a:prstGeom prst="rect">
            <a:avLst/>
          </a:prstGeom>
          <a:noFill/>
          <a:ln>
            <a:noFill/>
          </a:ln>
        </p:spPr>
      </p:pic>
      <p:sp>
        <p:nvSpPr>
          <p:cNvPr id="409" name="Shape 409"/>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63_Table">
    <p:spTree>
      <p:nvGrpSpPr>
        <p:cNvPr id="1" name="Shape 410"/>
        <p:cNvGrpSpPr/>
        <p:nvPr/>
      </p:nvGrpSpPr>
      <p:grpSpPr>
        <a:xfrm>
          <a:off x="0" y="0"/>
          <a:ext cx="0" cy="0"/>
          <a:chOff x="0" y="0"/>
          <a:chExt cx="0" cy="0"/>
        </a:xfrm>
      </p:grpSpPr>
      <p:sp>
        <p:nvSpPr>
          <p:cNvPr id="411" name="Shape 411"/>
          <p:cNvSpPr txBox="1">
            <a:spLocks noGrp="1"/>
          </p:cNvSpPr>
          <p:nvPr>
            <p:ph type="title"/>
          </p:nvPr>
        </p:nvSpPr>
        <p:spPr>
          <a:xfrm>
            <a:off x="594360" y="354211"/>
            <a:ext cx="8155940" cy="428625"/>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Arial"/>
              <a:buNone/>
              <a:defRPr sz="3000" b="1"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12" name="Shape 412"/>
          <p:cNvSpPr txBox="1">
            <a:spLocks noGrp="1"/>
          </p:cNvSpPr>
          <p:nvPr>
            <p:ph type="body" idx="1"/>
          </p:nvPr>
        </p:nvSpPr>
        <p:spPr>
          <a:xfrm>
            <a:off x="594360" y="819878"/>
            <a:ext cx="8160321" cy="236339"/>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2"/>
              </a:buClr>
              <a:buFont typeface="Arial"/>
              <a:buNone/>
              <a:defRPr sz="1800" b="0" i="0" u="none" strike="noStrike" cap="none">
                <a:solidFill>
                  <a:schemeClr val="dk2"/>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413" name="Shape 413"/>
          <p:cNvSpPr txBox="1">
            <a:spLocks noGrp="1"/>
          </p:cNvSpPr>
          <p:nvPr>
            <p:ph type="body" idx="2"/>
          </p:nvPr>
        </p:nvSpPr>
        <p:spPr>
          <a:xfrm>
            <a:off x="594358" y="4780026"/>
            <a:ext cx="8165591" cy="274319"/>
          </a:xfrm>
          <a:prstGeom prst="rect">
            <a:avLst/>
          </a:prstGeom>
          <a:noFill/>
          <a:ln>
            <a:noFill/>
          </a:ln>
        </p:spPr>
        <p:txBody>
          <a:bodyPr lIns="91425" tIns="91425" rIns="91425" bIns="91425" anchor="b" anchorCtr="0"/>
          <a:lstStyle>
            <a:lvl1pPr marL="0" marR="0" lvl="0" indent="0" algn="l" rtl="0">
              <a:lnSpc>
                <a:spcPct val="100000"/>
              </a:lnSpc>
              <a:spcBef>
                <a:spcPts val="60"/>
              </a:spcBef>
              <a:buClr>
                <a:schemeClr val="dk2"/>
              </a:buClr>
              <a:buFont typeface="Arial"/>
              <a:buNone/>
              <a:defRPr sz="800" b="0" i="0" u="none" strike="noStrike" cap="none">
                <a:solidFill>
                  <a:schemeClr val="dk2"/>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pic>
        <p:nvPicPr>
          <p:cNvPr id="414" name="Shape 414" descr="Orange strip.jpg"/>
          <p:cNvPicPr preferRelativeResize="0"/>
          <p:nvPr/>
        </p:nvPicPr>
        <p:blipFill rotWithShape="1">
          <a:blip r:embed="rId2">
            <a:alphaModFix/>
          </a:blip>
          <a:srcRect/>
          <a:stretch/>
        </p:blipFill>
        <p:spPr>
          <a:xfrm>
            <a:off x="0" y="0"/>
            <a:ext cx="176732" cy="5143499"/>
          </a:xfrm>
          <a:prstGeom prst="rect">
            <a:avLst/>
          </a:prstGeom>
          <a:noFill/>
          <a:ln>
            <a:noFill/>
          </a:ln>
        </p:spPr>
      </p:pic>
      <p:sp>
        <p:nvSpPr>
          <p:cNvPr id="415" name="Shape 415"/>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66_Divider Slide">
    <p:spTree>
      <p:nvGrpSpPr>
        <p:cNvPr id="1" name="Shape 416"/>
        <p:cNvGrpSpPr/>
        <p:nvPr/>
      </p:nvGrpSpPr>
      <p:grpSpPr>
        <a:xfrm>
          <a:off x="0" y="0"/>
          <a:ext cx="0" cy="0"/>
          <a:chOff x="0" y="0"/>
          <a:chExt cx="0" cy="0"/>
        </a:xfrm>
      </p:grpSpPr>
      <p:pic>
        <p:nvPicPr>
          <p:cNvPr id="417" name="Shape 417"/>
          <p:cNvPicPr preferRelativeResize="0"/>
          <p:nvPr/>
        </p:nvPicPr>
        <p:blipFill rotWithShape="1">
          <a:blip r:embed="rId2">
            <a:alphaModFix/>
          </a:blip>
          <a:srcRect/>
          <a:stretch/>
        </p:blipFill>
        <p:spPr>
          <a:xfrm>
            <a:off x="0" y="761"/>
            <a:ext cx="9141290" cy="5141975"/>
          </a:xfrm>
          <a:prstGeom prst="rect">
            <a:avLst/>
          </a:prstGeom>
          <a:noFill/>
          <a:ln>
            <a:noFill/>
          </a:ln>
        </p:spPr>
      </p:pic>
      <p:pic>
        <p:nvPicPr>
          <p:cNvPr id="418" name="Shape 418" descr="Orange strip.jpg"/>
          <p:cNvPicPr preferRelativeResize="0"/>
          <p:nvPr/>
        </p:nvPicPr>
        <p:blipFill rotWithShape="1">
          <a:blip r:embed="rId3">
            <a:alphaModFix/>
          </a:blip>
          <a:srcRect/>
          <a:stretch/>
        </p:blipFill>
        <p:spPr>
          <a:xfrm>
            <a:off x="0" y="0"/>
            <a:ext cx="176732" cy="5143499"/>
          </a:xfrm>
          <a:prstGeom prst="rect">
            <a:avLst/>
          </a:prstGeom>
          <a:noFill/>
          <a:ln>
            <a:noFill/>
          </a:ln>
        </p:spPr>
      </p:pic>
      <p:sp>
        <p:nvSpPr>
          <p:cNvPr id="419" name="Shape 419"/>
          <p:cNvSpPr txBox="1"/>
          <p:nvPr/>
        </p:nvSpPr>
        <p:spPr>
          <a:xfrm>
            <a:off x="8877553" y="4932944"/>
            <a:ext cx="141063" cy="1384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Arial"/>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20" name="Shape 420"/>
          <p:cNvSpPr txBox="1">
            <a:spLocks noGrp="1"/>
          </p:cNvSpPr>
          <p:nvPr>
            <p:ph type="title"/>
          </p:nvPr>
        </p:nvSpPr>
        <p:spPr>
          <a:xfrm>
            <a:off x="335280" y="518622"/>
            <a:ext cx="8046720" cy="438911"/>
          </a:xfrm>
          <a:prstGeom prst="rect">
            <a:avLst/>
          </a:prstGeom>
          <a:noFill/>
          <a:ln>
            <a:noFill/>
          </a:ln>
        </p:spPr>
        <p:txBody>
          <a:bodyPr lIns="91425" tIns="91425" rIns="91425" bIns="91425" anchor="t" anchorCtr="0"/>
          <a:lstStyle>
            <a:lvl1pPr marL="0" marR="0" lvl="0" indent="0" algn="l" rtl="0">
              <a:spcBef>
                <a:spcPts val="0"/>
              </a:spcBef>
              <a:buClr>
                <a:schemeClr val="dk2"/>
              </a:buClr>
              <a:buFont typeface="Arial"/>
              <a:buNone/>
              <a:defRPr sz="5000" b="1"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1" name="Shape 421"/>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69_End Slide N-tab GOLD">
    <p:spTree>
      <p:nvGrpSpPr>
        <p:cNvPr id="1" name="Shape 426"/>
        <p:cNvGrpSpPr/>
        <p:nvPr/>
      </p:nvGrpSpPr>
      <p:grpSpPr>
        <a:xfrm>
          <a:off x="0" y="0"/>
          <a:ext cx="0" cy="0"/>
          <a:chOff x="0" y="0"/>
          <a:chExt cx="0" cy="0"/>
        </a:xfrm>
      </p:grpSpPr>
      <p:pic>
        <p:nvPicPr>
          <p:cNvPr id="427" name="Shape 427" descr="Orange.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428" name="Shape 428"/>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429" name="Shape 429"/>
          <p:cNvPicPr preferRelativeResize="0"/>
          <p:nvPr/>
        </p:nvPicPr>
        <p:blipFill rotWithShape="1">
          <a:blip r:embed="rId3">
            <a:alphaModFix/>
          </a:blip>
          <a:srcRect/>
          <a:stretch/>
        </p:blipFill>
        <p:spPr>
          <a:xfrm>
            <a:off x="3769616" y="1767942"/>
            <a:ext cx="1604767" cy="1607279"/>
          </a:xfrm>
          <a:prstGeom prst="rect">
            <a:avLst/>
          </a:prstGeom>
          <a:noFill/>
          <a:ln>
            <a:noFill/>
          </a:ln>
        </p:spPr>
      </p:pic>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70_End Slide Full Logo GOLD">
    <p:spTree>
      <p:nvGrpSpPr>
        <p:cNvPr id="1" name="Shape 430"/>
        <p:cNvGrpSpPr/>
        <p:nvPr/>
      </p:nvGrpSpPr>
      <p:grpSpPr>
        <a:xfrm>
          <a:off x="0" y="0"/>
          <a:ext cx="0" cy="0"/>
          <a:chOff x="0" y="0"/>
          <a:chExt cx="0" cy="0"/>
        </a:xfrm>
      </p:grpSpPr>
      <p:pic>
        <p:nvPicPr>
          <p:cNvPr id="431" name="Shape 431" descr="Orange.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432" name="Shape 432"/>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433" name="Shape 433"/>
          <p:cNvPicPr preferRelativeResize="0"/>
          <p:nvPr/>
        </p:nvPicPr>
        <p:blipFill rotWithShape="1">
          <a:blip r:embed="rId3">
            <a:alphaModFix/>
          </a:blip>
          <a:srcRect/>
          <a:stretch/>
        </p:blipFill>
        <p:spPr>
          <a:xfrm>
            <a:off x="2703691" y="1770501"/>
            <a:ext cx="3736616" cy="1324463"/>
          </a:xfrm>
          <a:prstGeom prst="rect">
            <a:avLst/>
          </a:prstGeom>
          <a:noFill/>
          <a:ln>
            <a:noFill/>
          </a:ln>
        </p:spPr>
      </p:pic>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73_Title N-tab RED">
    <p:spTree>
      <p:nvGrpSpPr>
        <p:cNvPr id="1" name="Shape 434"/>
        <p:cNvGrpSpPr/>
        <p:nvPr/>
      </p:nvGrpSpPr>
      <p:grpSpPr>
        <a:xfrm>
          <a:off x="0" y="0"/>
          <a:ext cx="0" cy="0"/>
          <a:chOff x="0" y="0"/>
          <a:chExt cx="0" cy="0"/>
        </a:xfrm>
      </p:grpSpPr>
      <p:pic>
        <p:nvPicPr>
          <p:cNvPr id="435" name="Shape 435" descr="Red.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436" name="Shape 436"/>
          <p:cNvSpPr txBox="1">
            <a:spLocks noGrp="1"/>
          </p:cNvSpPr>
          <p:nvPr>
            <p:ph type="body" idx="1"/>
          </p:nvPr>
        </p:nvSpPr>
        <p:spPr>
          <a:xfrm>
            <a:off x="247427" y="4220330"/>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rgbClr val="FFFFFF"/>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437" name="Shape 437"/>
          <p:cNvSpPr txBox="1">
            <a:spLocks noGrp="1"/>
          </p:cNvSpPr>
          <p:nvPr>
            <p:ph type="ctrTitle"/>
          </p:nvPr>
        </p:nvSpPr>
        <p:spPr>
          <a:xfrm>
            <a:off x="242829" y="2038350"/>
            <a:ext cx="6919971" cy="982664"/>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lt1"/>
              </a:buClr>
              <a:buFont typeface="Arial"/>
              <a:buNone/>
              <a:defRPr sz="4200" b="1"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38" name="Shape 438"/>
          <p:cNvSpPr txBox="1">
            <a:spLocks noGrp="1"/>
          </p:cNvSpPr>
          <p:nvPr>
            <p:ph type="subTitle" idx="2"/>
          </p:nvPr>
        </p:nvSpPr>
        <p:spPr>
          <a:xfrm>
            <a:off x="287929" y="3019821"/>
            <a:ext cx="6919293" cy="498872"/>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2000" b="0" i="0" u="none" strike="noStrike" cap="none">
                <a:solidFill>
                  <a:srgbClr val="FFFFFF"/>
                </a:solidFill>
                <a:latin typeface="Arial"/>
                <a:ea typeface="Arial"/>
                <a:cs typeface="Arial"/>
                <a:sym typeface="Arial"/>
              </a:defRPr>
            </a:lvl1pPr>
            <a:lvl2pPr marL="457200" marR="0" lvl="1" indent="0" algn="ctr" rtl="0">
              <a:lnSpc>
                <a:spcPct val="100000"/>
              </a:lnSpc>
              <a:spcBef>
                <a:spcPts val="800"/>
              </a:spcBef>
              <a:buClr>
                <a:schemeClr val="dk2"/>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00000"/>
              </a:lnSpc>
              <a:spcBef>
                <a:spcPts val="700"/>
              </a:spcBef>
              <a:buClr>
                <a:schemeClr val="dk2"/>
              </a:buClr>
              <a:buFont typeface="Arial"/>
              <a:buNone/>
              <a:defRPr sz="1400" b="0" i="0" u="none" strike="noStrike" cap="none">
                <a:solidFill>
                  <a:srgbClr val="888888"/>
                </a:solidFill>
                <a:latin typeface="Arial"/>
                <a:ea typeface="Arial"/>
                <a:cs typeface="Arial"/>
                <a:sym typeface="Arial"/>
              </a:defRPr>
            </a:lvl3pPr>
            <a:lvl4pPr marL="1371600" marR="0" lvl="3" indent="0" algn="ctr" rtl="0">
              <a:lnSpc>
                <a:spcPct val="100000"/>
              </a:lnSpc>
              <a:spcBef>
                <a:spcPts val="700"/>
              </a:spcBef>
              <a:buClr>
                <a:schemeClr val="dk2"/>
              </a:buClr>
              <a:buFont typeface="Arial"/>
              <a:buNone/>
              <a:defRPr sz="1200" b="0" i="0" u="none" strike="noStrike" cap="none">
                <a:solidFill>
                  <a:srgbClr val="888888"/>
                </a:solidFill>
                <a:latin typeface="Arial"/>
                <a:ea typeface="Arial"/>
                <a:cs typeface="Arial"/>
                <a:sym typeface="Arial"/>
              </a:defRPr>
            </a:lvl4pPr>
            <a:lvl5pPr marL="1828800" marR="0" lvl="4" indent="0" algn="ctr" rtl="0">
              <a:lnSpc>
                <a:spcPct val="100000"/>
              </a:lnSpc>
              <a:spcBef>
                <a:spcPts val="700"/>
              </a:spcBef>
              <a:buClr>
                <a:schemeClr val="dk2"/>
              </a:buClr>
              <a:buFont typeface="Arial"/>
              <a:buNone/>
              <a:defRPr sz="1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9pPr>
          </a:lstStyle>
          <a:p>
            <a:endParaRPr/>
          </a:p>
        </p:txBody>
      </p:sp>
      <p:sp>
        <p:nvSpPr>
          <p:cNvPr id="439" name="Shape 439"/>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440" name="Shape 440"/>
          <p:cNvPicPr preferRelativeResize="0"/>
          <p:nvPr/>
        </p:nvPicPr>
        <p:blipFill rotWithShape="1">
          <a:blip r:embed="rId3">
            <a:alphaModFix/>
          </a:blip>
          <a:srcRect/>
          <a:stretch/>
        </p:blipFill>
        <p:spPr>
          <a:xfrm>
            <a:off x="8611849" y="0"/>
            <a:ext cx="235246" cy="338327"/>
          </a:xfrm>
          <a:prstGeom prst="rect">
            <a:avLst/>
          </a:prstGeom>
          <a:noFill/>
          <a:ln>
            <a:noFill/>
          </a:ln>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1_Quote Texture BLUE">
    <p:spTree>
      <p:nvGrpSpPr>
        <p:cNvPr id="1" name="Shape 166"/>
        <p:cNvGrpSpPr/>
        <p:nvPr/>
      </p:nvGrpSpPr>
      <p:grpSpPr>
        <a:xfrm>
          <a:off x="0" y="0"/>
          <a:ext cx="0" cy="0"/>
          <a:chOff x="0" y="0"/>
          <a:chExt cx="0" cy="0"/>
        </a:xfrm>
      </p:grpSpPr>
      <p:pic>
        <p:nvPicPr>
          <p:cNvPr id="167" name="Shape 167" descr="Blue.jpg"/>
          <p:cNvPicPr preferRelativeResize="0"/>
          <p:nvPr/>
        </p:nvPicPr>
        <p:blipFill rotWithShape="1">
          <a:blip r:embed="rId2">
            <a:alphaModFix/>
          </a:blip>
          <a:srcRect/>
          <a:stretch/>
        </p:blipFill>
        <p:spPr>
          <a:xfrm>
            <a:off x="0" y="0"/>
            <a:ext cx="9144000" cy="5145024"/>
          </a:xfrm>
          <a:prstGeom prst="rect">
            <a:avLst/>
          </a:prstGeom>
          <a:noFill/>
          <a:ln>
            <a:noFill/>
          </a:ln>
        </p:spPr>
      </p:pic>
      <p:sp>
        <p:nvSpPr>
          <p:cNvPr id="168" name="Shape 168"/>
          <p:cNvSpPr txBox="1">
            <a:spLocks noGrp="1"/>
          </p:cNvSpPr>
          <p:nvPr>
            <p:ph type="title"/>
          </p:nvPr>
        </p:nvSpPr>
        <p:spPr>
          <a:xfrm>
            <a:off x="1979452" y="1987550"/>
            <a:ext cx="6978810" cy="438911"/>
          </a:xfrm>
          <a:prstGeom prst="rect">
            <a:avLst/>
          </a:prstGeom>
          <a:noFill/>
          <a:ln>
            <a:noFill/>
          </a:ln>
        </p:spPr>
        <p:txBody>
          <a:bodyPr lIns="91425" tIns="91425" rIns="91425" bIns="91425" anchor="t" anchorCtr="0"/>
          <a:lstStyle>
            <a:lvl1pPr marL="0" marR="0" lvl="0" indent="0" algn="l" rtl="0">
              <a:spcBef>
                <a:spcPts val="0"/>
              </a:spcBef>
              <a:buClr>
                <a:schemeClr val="lt1"/>
              </a:buClr>
              <a:buFont typeface="Arial"/>
              <a:buNone/>
              <a:defRPr sz="3200" b="1"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69" name="Shape 169"/>
          <p:cNvSpPr txBox="1">
            <a:spLocks noGrp="1"/>
          </p:cNvSpPr>
          <p:nvPr>
            <p:ph type="body" idx="1"/>
          </p:nvPr>
        </p:nvSpPr>
        <p:spPr>
          <a:xfrm>
            <a:off x="1981200" y="3087240"/>
            <a:ext cx="6976871" cy="533399"/>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1800" b="0" i="0" u="none" strike="noStrike" cap="none">
                <a:solidFill>
                  <a:schemeClr val="lt1"/>
                </a:solidFill>
                <a:latin typeface="Arial"/>
                <a:ea typeface="Arial"/>
                <a:cs typeface="Arial"/>
                <a:sym typeface="Arial"/>
              </a:defRPr>
            </a:lvl1pPr>
            <a:lvl2pPr marL="450850" marR="0" lvl="1" indent="-6350" algn="l" rtl="0">
              <a:lnSpc>
                <a:spcPct val="100000"/>
              </a:lnSpc>
              <a:spcBef>
                <a:spcPts val="800"/>
              </a:spcBef>
              <a:buClr>
                <a:schemeClr val="dk2"/>
              </a:buClr>
              <a:buFont typeface="Arial"/>
              <a:buNone/>
              <a:defRPr sz="1600" b="0"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200" b="0"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000" b="0" i="0" u="none" strike="noStrike" cap="none">
                <a:solidFill>
                  <a:schemeClr val="dk2"/>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0" name="Shape 170"/>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a:t>
            </a:r>
            <a:r>
              <a:rPr lang="en-US" sz="600" dirty="0" smtClean="0">
                <a:solidFill>
                  <a:schemeClr val="lt1"/>
                </a:solidFill>
                <a:latin typeface="Arial"/>
                <a:ea typeface="Arial"/>
                <a:cs typeface="Arial"/>
                <a:sym typeface="Arial"/>
              </a:rPr>
              <a:t>2020 </a:t>
            </a:r>
            <a:r>
              <a:rPr lang="en-US" sz="600" dirty="0">
                <a:solidFill>
                  <a:schemeClr val="lt1"/>
                </a:solidFill>
                <a:latin typeface="Arial"/>
                <a:ea typeface="Arial"/>
                <a:cs typeface="Arial"/>
                <a:sym typeface="Arial"/>
              </a:rPr>
              <a:t>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171" name="Shape 171"/>
          <p:cNvPicPr preferRelativeResize="0"/>
          <p:nvPr/>
        </p:nvPicPr>
        <p:blipFill rotWithShape="1">
          <a:blip r:embed="rId3">
            <a:alphaModFix/>
          </a:blip>
          <a:srcRect/>
          <a:stretch/>
        </p:blipFill>
        <p:spPr>
          <a:xfrm>
            <a:off x="8611849" y="0"/>
            <a:ext cx="235246" cy="338327"/>
          </a:xfrm>
          <a:prstGeom prst="rect">
            <a:avLst/>
          </a:prstGeom>
          <a:noFill/>
          <a:ln>
            <a:noFill/>
          </a:ln>
        </p:spPr>
      </p:pic>
      <p:sp>
        <p:nvSpPr>
          <p:cNvPr id="172" name="Shape 172"/>
          <p:cNvSpPr txBox="1"/>
          <p:nvPr/>
        </p:nvSpPr>
        <p:spPr>
          <a:xfrm>
            <a:off x="8877553" y="4932944"/>
            <a:ext cx="141063" cy="138499"/>
          </a:xfrm>
          <a:prstGeom prst="rect">
            <a:avLst/>
          </a:prstGeom>
          <a:noFill/>
          <a:ln>
            <a:noFill/>
          </a:ln>
        </p:spPr>
        <p:txBody>
          <a:bodyPr lIns="0" tIns="0" rIns="0" bIns="0" anchor="ctr" anchorCtr="0">
            <a:noAutofit/>
          </a:bodyPr>
          <a:lstStyle/>
          <a:p>
            <a:pPr marL="0" marR="0" lvl="0" indent="0" algn="ctr" rtl="0">
              <a:spcBef>
                <a:spcPts val="0"/>
              </a:spcBef>
              <a:buSzPct val="25000"/>
              <a:buNone/>
            </a:pPr>
            <a:fld id="{00000000-1234-1234-1234-123412341234}" type="slidenum">
              <a:rPr lang="en-US" sz="900" b="0">
                <a:solidFill>
                  <a:schemeClr val="lt1"/>
                </a:solidFill>
                <a:latin typeface="Arial"/>
                <a:ea typeface="Arial"/>
                <a:cs typeface="Arial"/>
                <a:sym typeface="Arial"/>
              </a:rPr>
              <a:t>‹#›</a:t>
            </a:fld>
            <a:endParaRPr lang="en-US" sz="900" b="0" dirty="0">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74_Title Full Logo RED">
    <p:spTree>
      <p:nvGrpSpPr>
        <p:cNvPr id="1" name="Shape 441"/>
        <p:cNvGrpSpPr/>
        <p:nvPr/>
      </p:nvGrpSpPr>
      <p:grpSpPr>
        <a:xfrm>
          <a:off x="0" y="0"/>
          <a:ext cx="0" cy="0"/>
          <a:chOff x="0" y="0"/>
          <a:chExt cx="0" cy="0"/>
        </a:xfrm>
      </p:grpSpPr>
      <p:pic>
        <p:nvPicPr>
          <p:cNvPr id="442" name="Shape 442" descr="Red.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443" name="Shape 443"/>
          <p:cNvSpPr txBox="1">
            <a:spLocks noGrp="1"/>
          </p:cNvSpPr>
          <p:nvPr>
            <p:ph type="body" idx="1"/>
          </p:nvPr>
        </p:nvSpPr>
        <p:spPr>
          <a:xfrm>
            <a:off x="247427" y="4220330"/>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rgbClr val="FFFFFF"/>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444" name="Shape 444"/>
          <p:cNvSpPr txBox="1">
            <a:spLocks noGrp="1"/>
          </p:cNvSpPr>
          <p:nvPr>
            <p:ph type="ctrTitle"/>
          </p:nvPr>
        </p:nvSpPr>
        <p:spPr>
          <a:xfrm>
            <a:off x="242829" y="2112264"/>
            <a:ext cx="6919971" cy="982664"/>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lt1"/>
              </a:buClr>
              <a:buFont typeface="Arial"/>
              <a:buNone/>
              <a:defRPr sz="4200" b="1"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45" name="Shape 445"/>
          <p:cNvSpPr txBox="1">
            <a:spLocks noGrp="1"/>
          </p:cNvSpPr>
          <p:nvPr>
            <p:ph type="subTitle" idx="2"/>
          </p:nvPr>
        </p:nvSpPr>
        <p:spPr>
          <a:xfrm>
            <a:off x="287929" y="3136391"/>
            <a:ext cx="6919293" cy="498872"/>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2000" b="0" i="0" u="none" strike="noStrike" cap="none">
                <a:solidFill>
                  <a:srgbClr val="FFFFFF"/>
                </a:solidFill>
                <a:latin typeface="Arial"/>
                <a:ea typeface="Arial"/>
                <a:cs typeface="Arial"/>
                <a:sym typeface="Arial"/>
              </a:defRPr>
            </a:lvl1pPr>
            <a:lvl2pPr marL="457200" marR="0" lvl="1" indent="0" algn="ctr" rtl="0">
              <a:lnSpc>
                <a:spcPct val="100000"/>
              </a:lnSpc>
              <a:spcBef>
                <a:spcPts val="800"/>
              </a:spcBef>
              <a:buClr>
                <a:schemeClr val="dk2"/>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00000"/>
              </a:lnSpc>
              <a:spcBef>
                <a:spcPts val="700"/>
              </a:spcBef>
              <a:buClr>
                <a:schemeClr val="dk2"/>
              </a:buClr>
              <a:buFont typeface="Arial"/>
              <a:buNone/>
              <a:defRPr sz="1400" b="0" i="0" u="none" strike="noStrike" cap="none">
                <a:solidFill>
                  <a:srgbClr val="888888"/>
                </a:solidFill>
                <a:latin typeface="Arial"/>
                <a:ea typeface="Arial"/>
                <a:cs typeface="Arial"/>
                <a:sym typeface="Arial"/>
              </a:defRPr>
            </a:lvl3pPr>
            <a:lvl4pPr marL="1371600" marR="0" lvl="3" indent="0" algn="ctr" rtl="0">
              <a:lnSpc>
                <a:spcPct val="100000"/>
              </a:lnSpc>
              <a:spcBef>
                <a:spcPts val="700"/>
              </a:spcBef>
              <a:buClr>
                <a:schemeClr val="dk2"/>
              </a:buClr>
              <a:buFont typeface="Arial"/>
              <a:buNone/>
              <a:defRPr sz="1200" b="0" i="0" u="none" strike="noStrike" cap="none">
                <a:solidFill>
                  <a:srgbClr val="888888"/>
                </a:solidFill>
                <a:latin typeface="Arial"/>
                <a:ea typeface="Arial"/>
                <a:cs typeface="Arial"/>
                <a:sym typeface="Arial"/>
              </a:defRPr>
            </a:lvl4pPr>
            <a:lvl5pPr marL="1828800" marR="0" lvl="4" indent="0" algn="ctr" rtl="0">
              <a:lnSpc>
                <a:spcPct val="100000"/>
              </a:lnSpc>
              <a:spcBef>
                <a:spcPts val="700"/>
              </a:spcBef>
              <a:buClr>
                <a:schemeClr val="dk2"/>
              </a:buClr>
              <a:buFont typeface="Arial"/>
              <a:buNone/>
              <a:defRPr sz="1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9pPr>
          </a:lstStyle>
          <a:p>
            <a:endParaRPr/>
          </a:p>
        </p:txBody>
      </p:sp>
      <p:sp>
        <p:nvSpPr>
          <p:cNvPr id="446" name="Shape 446"/>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447" name="Shape 447"/>
          <p:cNvPicPr preferRelativeResize="0"/>
          <p:nvPr/>
        </p:nvPicPr>
        <p:blipFill rotWithShape="1">
          <a:blip r:embed="rId3">
            <a:alphaModFix/>
          </a:blip>
          <a:srcRect/>
          <a:stretch/>
        </p:blipFill>
        <p:spPr>
          <a:xfrm>
            <a:off x="365176" y="1423174"/>
            <a:ext cx="950062" cy="336755"/>
          </a:xfrm>
          <a:prstGeom prst="rect">
            <a:avLst/>
          </a:prstGeom>
          <a:noFill/>
          <a:ln>
            <a:noFill/>
          </a:ln>
        </p:spPr>
      </p:pic>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4_Custom Layout">
    <p:spTree>
      <p:nvGrpSpPr>
        <p:cNvPr id="1" name="Shape 448"/>
        <p:cNvGrpSpPr/>
        <p:nvPr/>
      </p:nvGrpSpPr>
      <p:grpSpPr>
        <a:xfrm>
          <a:off x="0" y="0"/>
          <a:ext cx="0" cy="0"/>
          <a:chOff x="0" y="0"/>
          <a:chExt cx="0" cy="0"/>
        </a:xfrm>
      </p:grpSpPr>
      <p:pic>
        <p:nvPicPr>
          <p:cNvPr id="449" name="Shape 449"/>
          <p:cNvPicPr preferRelativeResize="0"/>
          <p:nvPr/>
        </p:nvPicPr>
        <p:blipFill rotWithShape="1">
          <a:blip r:embed="rId2">
            <a:alphaModFix/>
          </a:blip>
          <a:srcRect/>
          <a:stretch/>
        </p:blipFill>
        <p:spPr>
          <a:xfrm>
            <a:off x="0" y="1523"/>
            <a:ext cx="9141290" cy="5141975"/>
          </a:xfrm>
          <a:prstGeom prst="rect">
            <a:avLst/>
          </a:prstGeom>
          <a:noFill/>
          <a:ln>
            <a:noFill/>
          </a:ln>
        </p:spPr>
      </p:pic>
      <p:sp>
        <p:nvSpPr>
          <p:cNvPr id="450" name="Shape 450"/>
          <p:cNvSpPr txBox="1">
            <a:spLocks noGrp="1"/>
          </p:cNvSpPr>
          <p:nvPr>
            <p:ph type="body" idx="1"/>
          </p:nvPr>
        </p:nvSpPr>
        <p:spPr>
          <a:xfrm>
            <a:off x="292169" y="4496657"/>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chemeClr val="dk2"/>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pic>
        <p:nvPicPr>
          <p:cNvPr id="451" name="Shape 451" descr="Red strip.jpg"/>
          <p:cNvPicPr preferRelativeResize="0"/>
          <p:nvPr/>
        </p:nvPicPr>
        <p:blipFill rotWithShape="1">
          <a:blip r:embed="rId3">
            <a:alphaModFix/>
          </a:blip>
          <a:srcRect/>
          <a:stretch/>
        </p:blipFill>
        <p:spPr>
          <a:xfrm>
            <a:off x="0" y="0"/>
            <a:ext cx="176732" cy="5143499"/>
          </a:xfrm>
          <a:prstGeom prst="rect">
            <a:avLst/>
          </a:prstGeom>
          <a:noFill/>
          <a:ln>
            <a:noFill/>
          </a:ln>
        </p:spPr>
      </p:pic>
      <p:sp>
        <p:nvSpPr>
          <p:cNvPr id="452" name="Shape 452"/>
          <p:cNvSpPr txBox="1">
            <a:spLocks noGrp="1"/>
          </p:cNvSpPr>
          <p:nvPr>
            <p:ph type="ctrTitle"/>
          </p:nvPr>
        </p:nvSpPr>
        <p:spPr>
          <a:xfrm>
            <a:off x="296537" y="486989"/>
            <a:ext cx="7880978" cy="649210"/>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Arial"/>
              <a:buNone/>
              <a:defRPr sz="3000" b="1"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53" name="Shape 453"/>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sp>
        <p:nvSpPr>
          <p:cNvPr id="454" name="Shape 454"/>
          <p:cNvSpPr txBox="1"/>
          <p:nvPr/>
        </p:nvSpPr>
        <p:spPr>
          <a:xfrm>
            <a:off x="8877553" y="4932944"/>
            <a:ext cx="141063" cy="138499"/>
          </a:xfrm>
          <a:prstGeom prst="rect">
            <a:avLst/>
          </a:prstGeom>
          <a:noFill/>
          <a:ln>
            <a:noFill/>
          </a:ln>
        </p:spPr>
        <p:txBody>
          <a:bodyPr lIns="0" tIns="0" rIns="0" bIns="0" anchor="ctr" anchorCtr="0">
            <a:noAutofit/>
          </a:bodyPr>
          <a:lstStyle/>
          <a:p>
            <a:pPr marL="0" marR="0" lvl="0" indent="0" algn="ctr" rtl="0">
              <a:spcBef>
                <a:spcPts val="0"/>
              </a:spcBef>
              <a:buSzPct val="25000"/>
              <a:buNone/>
            </a:pPr>
            <a:fld id="{00000000-1234-1234-1234-123412341234}" type="slidenum">
              <a:rPr lang="en-US" sz="900" b="0">
                <a:solidFill>
                  <a:schemeClr val="lt1"/>
                </a:solidFill>
                <a:latin typeface="Arial"/>
                <a:ea typeface="Arial"/>
                <a:cs typeface="Arial"/>
                <a:sym typeface="Arial"/>
              </a:rPr>
              <a:t>‹#›</a:t>
            </a:fld>
            <a:endParaRPr lang="en-US" sz="900" b="0" dirty="0">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75_Title N-tab White">
    <p:spTree>
      <p:nvGrpSpPr>
        <p:cNvPr id="1" name="Shape 455"/>
        <p:cNvGrpSpPr/>
        <p:nvPr/>
      </p:nvGrpSpPr>
      <p:grpSpPr>
        <a:xfrm>
          <a:off x="0" y="0"/>
          <a:ext cx="0" cy="0"/>
          <a:chOff x="0" y="0"/>
          <a:chExt cx="0" cy="0"/>
        </a:xfrm>
      </p:grpSpPr>
      <p:pic>
        <p:nvPicPr>
          <p:cNvPr id="456" name="Shape 456" descr="Red strip.jpg"/>
          <p:cNvPicPr preferRelativeResize="0"/>
          <p:nvPr/>
        </p:nvPicPr>
        <p:blipFill rotWithShape="1">
          <a:blip r:embed="rId2">
            <a:alphaModFix/>
          </a:blip>
          <a:srcRect/>
          <a:stretch/>
        </p:blipFill>
        <p:spPr>
          <a:xfrm>
            <a:off x="0" y="0"/>
            <a:ext cx="176732" cy="5143499"/>
          </a:xfrm>
          <a:prstGeom prst="rect">
            <a:avLst/>
          </a:prstGeom>
          <a:noFill/>
          <a:ln>
            <a:noFill/>
          </a:ln>
        </p:spPr>
      </p:pic>
      <p:sp>
        <p:nvSpPr>
          <p:cNvPr id="457" name="Shape 457"/>
          <p:cNvSpPr txBox="1">
            <a:spLocks noGrp="1"/>
          </p:cNvSpPr>
          <p:nvPr>
            <p:ph type="ctrTitle"/>
          </p:nvPr>
        </p:nvSpPr>
        <p:spPr>
          <a:xfrm>
            <a:off x="296537" y="2113300"/>
            <a:ext cx="7020154" cy="982664"/>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2"/>
              </a:buClr>
              <a:buFont typeface="Arial"/>
              <a:buNone/>
              <a:defRPr sz="4200" b="1"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58" name="Shape 458"/>
          <p:cNvSpPr txBox="1">
            <a:spLocks noGrp="1"/>
          </p:cNvSpPr>
          <p:nvPr>
            <p:ph type="subTitle" idx="1"/>
          </p:nvPr>
        </p:nvSpPr>
        <p:spPr>
          <a:xfrm>
            <a:off x="369106" y="3139005"/>
            <a:ext cx="7020154" cy="427421"/>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2000" b="0" i="0" u="none" strike="noStrike" cap="none">
                <a:solidFill>
                  <a:schemeClr val="dk2"/>
                </a:solidFill>
                <a:latin typeface="Arial"/>
                <a:ea typeface="Arial"/>
                <a:cs typeface="Arial"/>
                <a:sym typeface="Arial"/>
              </a:defRPr>
            </a:lvl1pPr>
            <a:lvl2pPr marL="457200" marR="0" lvl="1" indent="0" algn="ctr" rtl="0">
              <a:lnSpc>
                <a:spcPct val="100000"/>
              </a:lnSpc>
              <a:spcBef>
                <a:spcPts val="800"/>
              </a:spcBef>
              <a:buClr>
                <a:schemeClr val="dk2"/>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00000"/>
              </a:lnSpc>
              <a:spcBef>
                <a:spcPts val="700"/>
              </a:spcBef>
              <a:buClr>
                <a:schemeClr val="dk2"/>
              </a:buClr>
              <a:buFont typeface="Arial"/>
              <a:buNone/>
              <a:defRPr sz="1400" b="0" i="0" u="none" strike="noStrike" cap="none">
                <a:solidFill>
                  <a:srgbClr val="888888"/>
                </a:solidFill>
                <a:latin typeface="Arial"/>
                <a:ea typeface="Arial"/>
                <a:cs typeface="Arial"/>
                <a:sym typeface="Arial"/>
              </a:defRPr>
            </a:lvl3pPr>
            <a:lvl4pPr marL="1371600" marR="0" lvl="3" indent="0" algn="ctr" rtl="0">
              <a:lnSpc>
                <a:spcPct val="100000"/>
              </a:lnSpc>
              <a:spcBef>
                <a:spcPts val="700"/>
              </a:spcBef>
              <a:buClr>
                <a:schemeClr val="dk2"/>
              </a:buClr>
              <a:buFont typeface="Arial"/>
              <a:buNone/>
              <a:defRPr sz="1200" b="0" i="0" u="none" strike="noStrike" cap="none">
                <a:solidFill>
                  <a:srgbClr val="888888"/>
                </a:solidFill>
                <a:latin typeface="Arial"/>
                <a:ea typeface="Arial"/>
                <a:cs typeface="Arial"/>
                <a:sym typeface="Arial"/>
              </a:defRPr>
            </a:lvl4pPr>
            <a:lvl5pPr marL="1828800" marR="0" lvl="4" indent="0" algn="ctr" rtl="0">
              <a:lnSpc>
                <a:spcPct val="100000"/>
              </a:lnSpc>
              <a:spcBef>
                <a:spcPts val="700"/>
              </a:spcBef>
              <a:buClr>
                <a:schemeClr val="dk2"/>
              </a:buClr>
              <a:buFont typeface="Arial"/>
              <a:buNone/>
              <a:defRPr sz="1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9pPr>
          </a:lstStyle>
          <a:p>
            <a:endParaRPr/>
          </a:p>
        </p:txBody>
      </p:sp>
      <p:sp>
        <p:nvSpPr>
          <p:cNvPr id="459" name="Shape 459"/>
          <p:cNvSpPr txBox="1">
            <a:spLocks noGrp="1"/>
          </p:cNvSpPr>
          <p:nvPr>
            <p:ph type="body" idx="2"/>
          </p:nvPr>
        </p:nvSpPr>
        <p:spPr>
          <a:xfrm>
            <a:off x="296537" y="4496657"/>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chemeClr val="dk2"/>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460" name="Shape 460"/>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461" name="Shape 461"/>
          <p:cNvPicPr preferRelativeResize="0"/>
          <p:nvPr/>
        </p:nvPicPr>
        <p:blipFill rotWithShape="1">
          <a:blip r:embed="rId3">
            <a:alphaModFix/>
          </a:blip>
          <a:srcRect/>
          <a:stretch/>
        </p:blipFill>
        <p:spPr>
          <a:xfrm>
            <a:off x="389551" y="1380251"/>
            <a:ext cx="378376" cy="378968"/>
          </a:xfrm>
          <a:prstGeom prst="rect">
            <a:avLst/>
          </a:prstGeom>
          <a:noFill/>
          <a:ln>
            <a:noFill/>
          </a:ln>
        </p:spPr>
      </p:pic>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76_Title Full Logo White">
    <p:spTree>
      <p:nvGrpSpPr>
        <p:cNvPr id="1" name="Shape 462"/>
        <p:cNvGrpSpPr/>
        <p:nvPr/>
      </p:nvGrpSpPr>
      <p:grpSpPr>
        <a:xfrm>
          <a:off x="0" y="0"/>
          <a:ext cx="0" cy="0"/>
          <a:chOff x="0" y="0"/>
          <a:chExt cx="0" cy="0"/>
        </a:xfrm>
      </p:grpSpPr>
      <p:pic>
        <p:nvPicPr>
          <p:cNvPr id="463" name="Shape 463" descr="Red strip.jpg"/>
          <p:cNvPicPr preferRelativeResize="0"/>
          <p:nvPr/>
        </p:nvPicPr>
        <p:blipFill rotWithShape="1">
          <a:blip r:embed="rId2">
            <a:alphaModFix/>
          </a:blip>
          <a:srcRect/>
          <a:stretch/>
        </p:blipFill>
        <p:spPr>
          <a:xfrm>
            <a:off x="0" y="0"/>
            <a:ext cx="176732" cy="5143499"/>
          </a:xfrm>
          <a:prstGeom prst="rect">
            <a:avLst/>
          </a:prstGeom>
          <a:noFill/>
          <a:ln>
            <a:noFill/>
          </a:ln>
        </p:spPr>
      </p:pic>
      <p:sp>
        <p:nvSpPr>
          <p:cNvPr id="464" name="Shape 464"/>
          <p:cNvSpPr txBox="1">
            <a:spLocks noGrp="1"/>
          </p:cNvSpPr>
          <p:nvPr>
            <p:ph type="ctrTitle"/>
          </p:nvPr>
        </p:nvSpPr>
        <p:spPr>
          <a:xfrm>
            <a:off x="296537" y="2113300"/>
            <a:ext cx="7020154" cy="982664"/>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2"/>
              </a:buClr>
              <a:buFont typeface="Arial"/>
              <a:buNone/>
              <a:defRPr sz="4200" b="1"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65" name="Shape 465"/>
          <p:cNvSpPr txBox="1">
            <a:spLocks noGrp="1"/>
          </p:cNvSpPr>
          <p:nvPr>
            <p:ph type="subTitle" idx="1"/>
          </p:nvPr>
        </p:nvSpPr>
        <p:spPr>
          <a:xfrm>
            <a:off x="369106" y="3139005"/>
            <a:ext cx="7020154" cy="427421"/>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2000" b="0" i="0" u="none" strike="noStrike" cap="none">
                <a:solidFill>
                  <a:schemeClr val="dk2"/>
                </a:solidFill>
                <a:latin typeface="Arial"/>
                <a:ea typeface="Arial"/>
                <a:cs typeface="Arial"/>
                <a:sym typeface="Arial"/>
              </a:defRPr>
            </a:lvl1pPr>
            <a:lvl2pPr marL="457200" marR="0" lvl="1" indent="0" algn="ctr" rtl="0">
              <a:lnSpc>
                <a:spcPct val="100000"/>
              </a:lnSpc>
              <a:spcBef>
                <a:spcPts val="800"/>
              </a:spcBef>
              <a:buClr>
                <a:schemeClr val="dk2"/>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00000"/>
              </a:lnSpc>
              <a:spcBef>
                <a:spcPts val="700"/>
              </a:spcBef>
              <a:buClr>
                <a:schemeClr val="dk2"/>
              </a:buClr>
              <a:buFont typeface="Arial"/>
              <a:buNone/>
              <a:defRPr sz="1400" b="0" i="0" u="none" strike="noStrike" cap="none">
                <a:solidFill>
                  <a:srgbClr val="888888"/>
                </a:solidFill>
                <a:latin typeface="Arial"/>
                <a:ea typeface="Arial"/>
                <a:cs typeface="Arial"/>
                <a:sym typeface="Arial"/>
              </a:defRPr>
            </a:lvl3pPr>
            <a:lvl4pPr marL="1371600" marR="0" lvl="3" indent="0" algn="ctr" rtl="0">
              <a:lnSpc>
                <a:spcPct val="100000"/>
              </a:lnSpc>
              <a:spcBef>
                <a:spcPts val="700"/>
              </a:spcBef>
              <a:buClr>
                <a:schemeClr val="dk2"/>
              </a:buClr>
              <a:buFont typeface="Arial"/>
              <a:buNone/>
              <a:defRPr sz="1200" b="0" i="0" u="none" strike="noStrike" cap="none">
                <a:solidFill>
                  <a:srgbClr val="888888"/>
                </a:solidFill>
                <a:latin typeface="Arial"/>
                <a:ea typeface="Arial"/>
                <a:cs typeface="Arial"/>
                <a:sym typeface="Arial"/>
              </a:defRPr>
            </a:lvl4pPr>
            <a:lvl5pPr marL="1828800" marR="0" lvl="4" indent="0" algn="ctr" rtl="0">
              <a:lnSpc>
                <a:spcPct val="100000"/>
              </a:lnSpc>
              <a:spcBef>
                <a:spcPts val="700"/>
              </a:spcBef>
              <a:buClr>
                <a:schemeClr val="dk2"/>
              </a:buClr>
              <a:buFont typeface="Arial"/>
              <a:buNone/>
              <a:defRPr sz="1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9pPr>
          </a:lstStyle>
          <a:p>
            <a:endParaRPr/>
          </a:p>
        </p:txBody>
      </p:sp>
      <p:sp>
        <p:nvSpPr>
          <p:cNvPr id="466" name="Shape 466"/>
          <p:cNvSpPr txBox="1">
            <a:spLocks noGrp="1"/>
          </p:cNvSpPr>
          <p:nvPr>
            <p:ph type="body" idx="2"/>
          </p:nvPr>
        </p:nvSpPr>
        <p:spPr>
          <a:xfrm>
            <a:off x="292169" y="4496657"/>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chemeClr val="dk2"/>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467" name="Shape 467"/>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468" name="Shape 468"/>
          <p:cNvPicPr preferRelativeResize="0"/>
          <p:nvPr/>
        </p:nvPicPr>
        <p:blipFill rotWithShape="1">
          <a:blip r:embed="rId3">
            <a:alphaModFix/>
          </a:blip>
          <a:srcRect/>
          <a:stretch/>
        </p:blipFill>
        <p:spPr>
          <a:xfrm>
            <a:off x="408850" y="1412344"/>
            <a:ext cx="975939" cy="345927"/>
          </a:xfrm>
          <a:prstGeom prst="rect">
            <a:avLst/>
          </a:prstGeom>
          <a:noFill/>
          <a:ln>
            <a:noFill/>
          </a:ln>
        </p:spPr>
      </p:pic>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77_Title and Content">
    <p:spTree>
      <p:nvGrpSpPr>
        <p:cNvPr id="1" name="Shape 469"/>
        <p:cNvGrpSpPr/>
        <p:nvPr/>
      </p:nvGrpSpPr>
      <p:grpSpPr>
        <a:xfrm>
          <a:off x="0" y="0"/>
          <a:ext cx="0" cy="0"/>
          <a:chOff x="0" y="0"/>
          <a:chExt cx="0" cy="0"/>
        </a:xfrm>
      </p:grpSpPr>
      <p:sp>
        <p:nvSpPr>
          <p:cNvPr id="470" name="Shape 470"/>
          <p:cNvSpPr txBox="1">
            <a:spLocks noGrp="1"/>
          </p:cNvSpPr>
          <p:nvPr>
            <p:ph type="title"/>
          </p:nvPr>
        </p:nvSpPr>
        <p:spPr>
          <a:xfrm>
            <a:off x="593725" y="354012"/>
            <a:ext cx="8165591" cy="428625"/>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Arial"/>
              <a:buNone/>
              <a:defRPr sz="3000" b="1"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71" name="Shape 471"/>
          <p:cNvSpPr txBox="1">
            <a:spLocks noGrp="1"/>
          </p:cNvSpPr>
          <p:nvPr>
            <p:ph type="body" idx="1"/>
          </p:nvPr>
        </p:nvSpPr>
        <p:spPr>
          <a:xfrm>
            <a:off x="594360" y="819150"/>
            <a:ext cx="8165591" cy="236339"/>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2"/>
              </a:buClr>
              <a:buFont typeface="Arial"/>
              <a:buNone/>
              <a:defRPr sz="1800" b="0" i="0" u="none" strike="noStrike" cap="none">
                <a:solidFill>
                  <a:schemeClr val="dk2"/>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472" name="Shape 472"/>
          <p:cNvSpPr txBox="1">
            <a:spLocks noGrp="1"/>
          </p:cNvSpPr>
          <p:nvPr>
            <p:ph type="body" idx="2"/>
          </p:nvPr>
        </p:nvSpPr>
        <p:spPr>
          <a:xfrm>
            <a:off x="594360" y="1490471"/>
            <a:ext cx="8165591" cy="3059905"/>
          </a:xfrm>
          <a:prstGeom prst="rect">
            <a:avLst/>
          </a:prstGeom>
          <a:noFill/>
          <a:ln>
            <a:noFill/>
          </a:ln>
        </p:spPr>
        <p:txBody>
          <a:bodyPr lIns="91425" tIns="91425" rIns="91425" bIns="91425" anchor="t" anchorCtr="0"/>
          <a:lstStyle>
            <a:lvl1pPr marL="227013" marR="0" lvl="0" indent="-112713" algn="l" rtl="0">
              <a:lnSpc>
                <a:spcPct val="100000"/>
              </a:lnSpc>
              <a:spcBef>
                <a:spcPts val="800"/>
              </a:spcBef>
              <a:buClr>
                <a:schemeClr val="dk2"/>
              </a:buClr>
              <a:buSzPct val="100000"/>
              <a:buFont typeface="Arial"/>
              <a:buChar char="•"/>
              <a:defRPr sz="1800" b="0" i="0" u="none" strike="noStrike" cap="none">
                <a:solidFill>
                  <a:schemeClr val="dk2"/>
                </a:solidFill>
                <a:latin typeface="Arial"/>
                <a:ea typeface="Arial"/>
                <a:cs typeface="Arial"/>
                <a:sym typeface="Arial"/>
              </a:defRPr>
            </a:lvl1pPr>
            <a:lvl2pPr marL="454025" marR="0" lvl="1" indent="-123825" algn="l" rtl="0">
              <a:lnSpc>
                <a:spcPct val="100000"/>
              </a:lnSpc>
              <a:spcBef>
                <a:spcPts val="800"/>
              </a:spcBef>
              <a:buClr>
                <a:schemeClr val="dk2"/>
              </a:buClr>
              <a:buSzPct val="100000"/>
              <a:buFont typeface="Arial"/>
              <a:buChar char="•"/>
              <a:defRPr sz="1600" b="0" i="0" u="none" strike="noStrike" cap="none">
                <a:solidFill>
                  <a:schemeClr val="dk2"/>
                </a:solidFill>
                <a:latin typeface="Arial"/>
                <a:ea typeface="Arial"/>
                <a:cs typeface="Arial"/>
                <a:sym typeface="Arial"/>
              </a:defRPr>
            </a:lvl2pPr>
            <a:lvl3pPr marL="688975" marR="0" lvl="2" indent="-142875" algn="l" rtl="0">
              <a:lnSpc>
                <a:spcPct val="100000"/>
              </a:lnSpc>
              <a:spcBef>
                <a:spcPts val="700"/>
              </a:spcBef>
              <a:buClr>
                <a:schemeClr val="dk2"/>
              </a:buClr>
              <a:buSzPct val="100000"/>
              <a:buFont typeface="Arial"/>
              <a:buChar char="•"/>
              <a:defRPr sz="1400" b="0" i="0" u="none" strike="noStrike" cap="none">
                <a:solidFill>
                  <a:schemeClr val="dk2"/>
                </a:solidFill>
                <a:latin typeface="Arial"/>
                <a:ea typeface="Arial"/>
                <a:cs typeface="Arial"/>
                <a:sym typeface="Arial"/>
              </a:defRPr>
            </a:lvl3pPr>
            <a:lvl4pPr marL="915988" marR="0" lvl="3" indent="-153987" algn="l" rtl="0">
              <a:lnSpc>
                <a:spcPct val="100000"/>
              </a:lnSpc>
              <a:spcBef>
                <a:spcPts val="700"/>
              </a:spcBef>
              <a:buClr>
                <a:schemeClr val="dk2"/>
              </a:buClr>
              <a:buSzPct val="100000"/>
              <a:buFont typeface="Arial"/>
              <a:buChar char="•"/>
              <a:defRPr sz="1200" b="0" i="0" u="none" strike="noStrike" cap="none">
                <a:solidFill>
                  <a:schemeClr val="dk2"/>
                </a:solidFill>
                <a:latin typeface="Arial"/>
                <a:ea typeface="Arial"/>
                <a:cs typeface="Arial"/>
                <a:sym typeface="Arial"/>
              </a:defRPr>
            </a:lvl4pPr>
            <a:lvl5pPr marL="1143000" marR="0" lvl="4" indent="-177800" algn="l" rtl="0">
              <a:lnSpc>
                <a:spcPct val="100000"/>
              </a:lnSpc>
              <a:spcBef>
                <a:spcPts val="700"/>
              </a:spcBef>
              <a:buClr>
                <a:schemeClr val="dk2"/>
              </a:buClr>
              <a:buSzPct val="100000"/>
              <a:buFont typeface="Arial"/>
              <a:buChar char="•"/>
              <a:defRPr sz="1000" b="0" i="0" u="none" strike="noStrike" cap="none">
                <a:solidFill>
                  <a:schemeClr val="dk2"/>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73" name="Shape 473"/>
          <p:cNvSpPr txBox="1">
            <a:spLocks noGrp="1"/>
          </p:cNvSpPr>
          <p:nvPr>
            <p:ph type="body" idx="3"/>
          </p:nvPr>
        </p:nvSpPr>
        <p:spPr>
          <a:xfrm>
            <a:off x="594358" y="4780026"/>
            <a:ext cx="8165591" cy="274319"/>
          </a:xfrm>
          <a:prstGeom prst="rect">
            <a:avLst/>
          </a:prstGeom>
          <a:noFill/>
          <a:ln>
            <a:noFill/>
          </a:ln>
        </p:spPr>
        <p:txBody>
          <a:bodyPr lIns="91425" tIns="91425" rIns="91425" bIns="91425" anchor="b" anchorCtr="0"/>
          <a:lstStyle>
            <a:lvl1pPr marL="0" marR="0" lvl="0" indent="0" algn="l" rtl="0">
              <a:lnSpc>
                <a:spcPct val="100000"/>
              </a:lnSpc>
              <a:spcBef>
                <a:spcPts val="60"/>
              </a:spcBef>
              <a:buClr>
                <a:schemeClr val="dk2"/>
              </a:buClr>
              <a:buFont typeface="Arial"/>
              <a:buNone/>
              <a:defRPr sz="800" b="0" i="0" u="none" strike="noStrike" cap="none">
                <a:solidFill>
                  <a:schemeClr val="dk2"/>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pic>
        <p:nvPicPr>
          <p:cNvPr id="474" name="Shape 474" descr="Red strip.jpg"/>
          <p:cNvPicPr preferRelativeResize="0"/>
          <p:nvPr/>
        </p:nvPicPr>
        <p:blipFill rotWithShape="1">
          <a:blip r:embed="rId2">
            <a:alphaModFix/>
          </a:blip>
          <a:srcRect/>
          <a:stretch/>
        </p:blipFill>
        <p:spPr>
          <a:xfrm>
            <a:off x="0" y="0"/>
            <a:ext cx="176732" cy="5143499"/>
          </a:xfrm>
          <a:prstGeom prst="rect">
            <a:avLst/>
          </a:prstGeom>
          <a:noFill/>
          <a:ln>
            <a:noFill/>
          </a:ln>
        </p:spPr>
      </p:pic>
      <p:sp>
        <p:nvSpPr>
          <p:cNvPr id="475" name="Shape 475"/>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80_Side-by-side">
    <p:spTree>
      <p:nvGrpSpPr>
        <p:cNvPr id="1" name="Shape 490"/>
        <p:cNvGrpSpPr/>
        <p:nvPr/>
      </p:nvGrpSpPr>
      <p:grpSpPr>
        <a:xfrm>
          <a:off x="0" y="0"/>
          <a:ext cx="0" cy="0"/>
          <a:chOff x="0" y="0"/>
          <a:chExt cx="0" cy="0"/>
        </a:xfrm>
      </p:grpSpPr>
      <p:sp>
        <p:nvSpPr>
          <p:cNvPr id="491" name="Shape 491"/>
          <p:cNvSpPr txBox="1">
            <a:spLocks noGrp="1"/>
          </p:cNvSpPr>
          <p:nvPr>
            <p:ph type="body" idx="1"/>
          </p:nvPr>
        </p:nvSpPr>
        <p:spPr>
          <a:xfrm>
            <a:off x="594360" y="1316736"/>
            <a:ext cx="4087177" cy="132754"/>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2"/>
              </a:buClr>
              <a:buFont typeface="Arial"/>
              <a:buNone/>
              <a:defRPr sz="1200" b="0" i="0" u="none" strike="noStrike" cap="none">
                <a:solidFill>
                  <a:schemeClr val="accent1"/>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492" name="Shape 492"/>
          <p:cNvSpPr>
            <a:spLocks noGrp="1"/>
          </p:cNvSpPr>
          <p:nvPr>
            <p:ph type="chart" idx="2"/>
          </p:nvPr>
        </p:nvSpPr>
        <p:spPr>
          <a:xfrm>
            <a:off x="711200" y="1922023"/>
            <a:ext cx="3970338" cy="2429066"/>
          </a:xfrm>
          <a:prstGeom prst="rect">
            <a:avLst/>
          </a:prstGeom>
          <a:noFill/>
          <a:ln>
            <a:noFill/>
          </a:ln>
        </p:spPr>
        <p:txBody>
          <a:bodyPr lIns="91425" tIns="91425" rIns="91425" bIns="91425" anchor="t" anchorCtr="0"/>
          <a:lstStyle>
            <a:lvl1pPr marL="227013" marR="0" lvl="0" indent="-227013" algn="l" rtl="0">
              <a:lnSpc>
                <a:spcPct val="100000"/>
              </a:lnSpc>
              <a:spcBef>
                <a:spcPts val="800"/>
              </a:spcBef>
              <a:buClr>
                <a:schemeClr val="dk2"/>
              </a:buClr>
              <a:buFont typeface="Arial"/>
              <a:buNone/>
              <a:defRPr sz="1800" b="0" i="0" u="none" strike="noStrike" cap="none">
                <a:solidFill>
                  <a:schemeClr val="dk2"/>
                </a:solidFill>
                <a:latin typeface="Arial"/>
                <a:ea typeface="Arial"/>
                <a:cs typeface="Arial"/>
                <a:sym typeface="Arial"/>
              </a:defRPr>
            </a:lvl1pPr>
            <a:lvl2pPr marL="454025" marR="0" lvl="1" indent="-123825" algn="l" rtl="0">
              <a:lnSpc>
                <a:spcPct val="100000"/>
              </a:lnSpc>
              <a:spcBef>
                <a:spcPts val="800"/>
              </a:spcBef>
              <a:buClr>
                <a:schemeClr val="dk2"/>
              </a:buClr>
              <a:buSzPct val="100000"/>
              <a:buFont typeface="Arial"/>
              <a:buChar char="•"/>
              <a:defRPr sz="1600" b="0" i="0" u="none" strike="noStrike" cap="none">
                <a:solidFill>
                  <a:schemeClr val="dk2"/>
                </a:solidFill>
                <a:latin typeface="Arial"/>
                <a:ea typeface="Arial"/>
                <a:cs typeface="Arial"/>
                <a:sym typeface="Arial"/>
              </a:defRPr>
            </a:lvl2pPr>
            <a:lvl3pPr marL="688975" marR="0" lvl="2" indent="-142875" algn="l" rtl="0">
              <a:lnSpc>
                <a:spcPct val="100000"/>
              </a:lnSpc>
              <a:spcBef>
                <a:spcPts val="700"/>
              </a:spcBef>
              <a:buClr>
                <a:schemeClr val="dk2"/>
              </a:buClr>
              <a:buSzPct val="100000"/>
              <a:buFont typeface="Arial"/>
              <a:buChar char="•"/>
              <a:defRPr sz="1400" b="0" i="0" u="none" strike="noStrike" cap="none">
                <a:solidFill>
                  <a:schemeClr val="dk2"/>
                </a:solidFill>
                <a:latin typeface="Arial"/>
                <a:ea typeface="Arial"/>
                <a:cs typeface="Arial"/>
                <a:sym typeface="Arial"/>
              </a:defRPr>
            </a:lvl3pPr>
            <a:lvl4pPr marL="915988" marR="0" lvl="3" indent="-153987" algn="l" rtl="0">
              <a:lnSpc>
                <a:spcPct val="100000"/>
              </a:lnSpc>
              <a:spcBef>
                <a:spcPts val="700"/>
              </a:spcBef>
              <a:buClr>
                <a:schemeClr val="dk2"/>
              </a:buClr>
              <a:buSzPct val="100000"/>
              <a:buFont typeface="Arial"/>
              <a:buChar char="•"/>
              <a:defRPr sz="1200" b="0" i="0" u="none" strike="noStrike" cap="none">
                <a:solidFill>
                  <a:schemeClr val="dk2"/>
                </a:solidFill>
                <a:latin typeface="Arial"/>
                <a:ea typeface="Arial"/>
                <a:cs typeface="Arial"/>
                <a:sym typeface="Arial"/>
              </a:defRPr>
            </a:lvl4pPr>
            <a:lvl5pPr marL="1143000" marR="0" lvl="4" indent="-177800" algn="l" rtl="0">
              <a:lnSpc>
                <a:spcPct val="100000"/>
              </a:lnSpc>
              <a:spcBef>
                <a:spcPts val="700"/>
              </a:spcBef>
              <a:buClr>
                <a:schemeClr val="dk2"/>
              </a:buClr>
              <a:buSzPct val="100000"/>
              <a:buFont typeface="Arial"/>
              <a:buChar char="•"/>
              <a:defRPr sz="1000" b="0" i="0" u="none" strike="noStrike" cap="none">
                <a:solidFill>
                  <a:schemeClr val="dk2"/>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493" name="Shape 493"/>
          <p:cNvSpPr txBox="1">
            <a:spLocks noGrp="1"/>
          </p:cNvSpPr>
          <p:nvPr>
            <p:ph type="title"/>
          </p:nvPr>
        </p:nvSpPr>
        <p:spPr>
          <a:xfrm>
            <a:off x="594360" y="354211"/>
            <a:ext cx="8155940" cy="428625"/>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Arial"/>
              <a:buNone/>
              <a:defRPr sz="3000" b="1"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94" name="Shape 494"/>
          <p:cNvSpPr txBox="1">
            <a:spLocks noGrp="1"/>
          </p:cNvSpPr>
          <p:nvPr>
            <p:ph type="body" idx="3"/>
          </p:nvPr>
        </p:nvSpPr>
        <p:spPr>
          <a:xfrm>
            <a:off x="594360" y="819878"/>
            <a:ext cx="8160321" cy="236339"/>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2"/>
              </a:buClr>
              <a:buFont typeface="Arial"/>
              <a:buNone/>
              <a:defRPr sz="1800" b="0" i="0" u="none" strike="noStrike" cap="none">
                <a:solidFill>
                  <a:schemeClr val="dk2"/>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495" name="Shape 495"/>
          <p:cNvSpPr>
            <a:spLocks noGrp="1"/>
          </p:cNvSpPr>
          <p:nvPr>
            <p:ph type="chart" idx="4"/>
          </p:nvPr>
        </p:nvSpPr>
        <p:spPr>
          <a:xfrm>
            <a:off x="4862512" y="1922023"/>
            <a:ext cx="3970338" cy="2429066"/>
          </a:xfrm>
          <a:prstGeom prst="rect">
            <a:avLst/>
          </a:prstGeom>
          <a:noFill/>
          <a:ln>
            <a:noFill/>
          </a:ln>
        </p:spPr>
        <p:txBody>
          <a:bodyPr lIns="91425" tIns="91425" rIns="91425" bIns="91425" anchor="t" anchorCtr="0"/>
          <a:lstStyle>
            <a:lvl1pPr marL="227013" marR="0" lvl="0" indent="-227013" algn="l" rtl="0">
              <a:lnSpc>
                <a:spcPct val="100000"/>
              </a:lnSpc>
              <a:spcBef>
                <a:spcPts val="800"/>
              </a:spcBef>
              <a:buClr>
                <a:schemeClr val="dk2"/>
              </a:buClr>
              <a:buFont typeface="Arial"/>
              <a:buNone/>
              <a:defRPr sz="1800" b="0" i="0" u="none" strike="noStrike" cap="none">
                <a:solidFill>
                  <a:schemeClr val="dk2"/>
                </a:solidFill>
                <a:latin typeface="Arial"/>
                <a:ea typeface="Arial"/>
                <a:cs typeface="Arial"/>
                <a:sym typeface="Arial"/>
              </a:defRPr>
            </a:lvl1pPr>
            <a:lvl2pPr marL="454025" marR="0" lvl="1" indent="-123825" algn="l" rtl="0">
              <a:lnSpc>
                <a:spcPct val="100000"/>
              </a:lnSpc>
              <a:spcBef>
                <a:spcPts val="800"/>
              </a:spcBef>
              <a:buClr>
                <a:schemeClr val="dk2"/>
              </a:buClr>
              <a:buSzPct val="100000"/>
              <a:buFont typeface="Arial"/>
              <a:buChar char="•"/>
              <a:defRPr sz="1600" b="0" i="0" u="none" strike="noStrike" cap="none">
                <a:solidFill>
                  <a:schemeClr val="dk2"/>
                </a:solidFill>
                <a:latin typeface="Arial"/>
                <a:ea typeface="Arial"/>
                <a:cs typeface="Arial"/>
                <a:sym typeface="Arial"/>
              </a:defRPr>
            </a:lvl2pPr>
            <a:lvl3pPr marL="688975" marR="0" lvl="2" indent="-142875" algn="l" rtl="0">
              <a:lnSpc>
                <a:spcPct val="100000"/>
              </a:lnSpc>
              <a:spcBef>
                <a:spcPts val="700"/>
              </a:spcBef>
              <a:buClr>
                <a:schemeClr val="dk2"/>
              </a:buClr>
              <a:buSzPct val="100000"/>
              <a:buFont typeface="Arial"/>
              <a:buChar char="•"/>
              <a:defRPr sz="1400" b="0" i="0" u="none" strike="noStrike" cap="none">
                <a:solidFill>
                  <a:schemeClr val="dk2"/>
                </a:solidFill>
                <a:latin typeface="Arial"/>
                <a:ea typeface="Arial"/>
                <a:cs typeface="Arial"/>
                <a:sym typeface="Arial"/>
              </a:defRPr>
            </a:lvl3pPr>
            <a:lvl4pPr marL="915988" marR="0" lvl="3" indent="-153987" algn="l" rtl="0">
              <a:lnSpc>
                <a:spcPct val="100000"/>
              </a:lnSpc>
              <a:spcBef>
                <a:spcPts val="700"/>
              </a:spcBef>
              <a:buClr>
                <a:schemeClr val="dk2"/>
              </a:buClr>
              <a:buSzPct val="100000"/>
              <a:buFont typeface="Arial"/>
              <a:buChar char="•"/>
              <a:defRPr sz="1200" b="0" i="0" u="none" strike="noStrike" cap="none">
                <a:solidFill>
                  <a:schemeClr val="dk2"/>
                </a:solidFill>
                <a:latin typeface="Arial"/>
                <a:ea typeface="Arial"/>
                <a:cs typeface="Arial"/>
                <a:sym typeface="Arial"/>
              </a:defRPr>
            </a:lvl4pPr>
            <a:lvl5pPr marL="1143000" marR="0" lvl="4" indent="-177800" algn="l" rtl="0">
              <a:lnSpc>
                <a:spcPct val="100000"/>
              </a:lnSpc>
              <a:spcBef>
                <a:spcPts val="700"/>
              </a:spcBef>
              <a:buClr>
                <a:schemeClr val="dk2"/>
              </a:buClr>
              <a:buSzPct val="100000"/>
              <a:buFont typeface="Arial"/>
              <a:buChar char="•"/>
              <a:defRPr sz="1000" b="0" i="0" u="none" strike="noStrike" cap="none">
                <a:solidFill>
                  <a:schemeClr val="dk2"/>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496" name="Shape 496"/>
          <p:cNvSpPr txBox="1">
            <a:spLocks noGrp="1"/>
          </p:cNvSpPr>
          <p:nvPr>
            <p:ph type="body" idx="5"/>
          </p:nvPr>
        </p:nvSpPr>
        <p:spPr>
          <a:xfrm>
            <a:off x="4761666" y="1316736"/>
            <a:ext cx="4087177" cy="132754"/>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2"/>
              </a:buClr>
              <a:buFont typeface="Arial"/>
              <a:buNone/>
              <a:defRPr sz="1200" b="0" i="0" u="none" strike="noStrike" cap="none">
                <a:solidFill>
                  <a:schemeClr val="accent1"/>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497" name="Shape 497"/>
          <p:cNvSpPr txBox="1">
            <a:spLocks noGrp="1"/>
          </p:cNvSpPr>
          <p:nvPr>
            <p:ph type="body" idx="6"/>
          </p:nvPr>
        </p:nvSpPr>
        <p:spPr>
          <a:xfrm>
            <a:off x="594358" y="4780026"/>
            <a:ext cx="8165591" cy="274319"/>
          </a:xfrm>
          <a:prstGeom prst="rect">
            <a:avLst/>
          </a:prstGeom>
          <a:noFill/>
          <a:ln>
            <a:noFill/>
          </a:ln>
        </p:spPr>
        <p:txBody>
          <a:bodyPr lIns="91425" tIns="91425" rIns="91425" bIns="91425" anchor="b" anchorCtr="0"/>
          <a:lstStyle>
            <a:lvl1pPr marL="0" marR="0" lvl="0" indent="0" algn="l" rtl="0">
              <a:lnSpc>
                <a:spcPct val="100000"/>
              </a:lnSpc>
              <a:spcBef>
                <a:spcPts val="60"/>
              </a:spcBef>
              <a:buClr>
                <a:schemeClr val="dk2"/>
              </a:buClr>
              <a:buFont typeface="Arial"/>
              <a:buNone/>
              <a:defRPr sz="800" b="0" i="0" u="none" strike="noStrike" cap="none">
                <a:solidFill>
                  <a:schemeClr val="dk2"/>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pic>
        <p:nvPicPr>
          <p:cNvPr id="498" name="Shape 498" descr="Red strip.jpg"/>
          <p:cNvPicPr preferRelativeResize="0"/>
          <p:nvPr userDrawn="1"/>
        </p:nvPicPr>
        <p:blipFill rotWithShape="1">
          <a:blip r:embed="rId2">
            <a:alphaModFix/>
          </a:blip>
          <a:srcRect/>
          <a:stretch/>
        </p:blipFill>
        <p:spPr>
          <a:xfrm>
            <a:off x="0" y="0"/>
            <a:ext cx="176732" cy="5143499"/>
          </a:xfrm>
          <a:prstGeom prst="rect">
            <a:avLst/>
          </a:prstGeom>
          <a:noFill/>
          <a:ln>
            <a:noFill/>
          </a:ln>
        </p:spPr>
      </p:pic>
      <p:sp>
        <p:nvSpPr>
          <p:cNvPr id="499" name="Shape 499"/>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83_Quote Texture RED">
    <p:spTree>
      <p:nvGrpSpPr>
        <p:cNvPr id="1" name="Shape 511"/>
        <p:cNvGrpSpPr/>
        <p:nvPr/>
      </p:nvGrpSpPr>
      <p:grpSpPr>
        <a:xfrm>
          <a:off x="0" y="0"/>
          <a:ext cx="0" cy="0"/>
          <a:chOff x="0" y="0"/>
          <a:chExt cx="0" cy="0"/>
        </a:xfrm>
      </p:grpSpPr>
      <p:pic>
        <p:nvPicPr>
          <p:cNvPr id="512" name="Shape 512" descr="Red.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513" name="Shape 513"/>
          <p:cNvSpPr txBox="1">
            <a:spLocks noGrp="1"/>
          </p:cNvSpPr>
          <p:nvPr>
            <p:ph type="title"/>
          </p:nvPr>
        </p:nvSpPr>
        <p:spPr>
          <a:xfrm>
            <a:off x="1979452" y="1987550"/>
            <a:ext cx="6978810" cy="438911"/>
          </a:xfrm>
          <a:prstGeom prst="rect">
            <a:avLst/>
          </a:prstGeom>
          <a:noFill/>
          <a:ln>
            <a:noFill/>
          </a:ln>
        </p:spPr>
        <p:txBody>
          <a:bodyPr lIns="91425" tIns="91425" rIns="91425" bIns="91425" anchor="t" anchorCtr="0"/>
          <a:lstStyle>
            <a:lvl1pPr marL="0" marR="0" lvl="0" indent="0" algn="l" rtl="0">
              <a:spcBef>
                <a:spcPts val="0"/>
              </a:spcBef>
              <a:buClr>
                <a:schemeClr val="lt1"/>
              </a:buClr>
              <a:buFont typeface="Arial"/>
              <a:buNone/>
              <a:defRPr sz="3200" b="1"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4" name="Shape 514"/>
          <p:cNvSpPr txBox="1">
            <a:spLocks noGrp="1"/>
          </p:cNvSpPr>
          <p:nvPr>
            <p:ph type="body" idx="1"/>
          </p:nvPr>
        </p:nvSpPr>
        <p:spPr>
          <a:xfrm>
            <a:off x="1981200" y="3087240"/>
            <a:ext cx="6976871" cy="533399"/>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1800" b="0" i="0" u="none" strike="noStrike" cap="none">
                <a:solidFill>
                  <a:schemeClr val="lt1"/>
                </a:solidFill>
                <a:latin typeface="Arial"/>
                <a:ea typeface="Arial"/>
                <a:cs typeface="Arial"/>
                <a:sym typeface="Arial"/>
              </a:defRPr>
            </a:lvl1pPr>
            <a:lvl2pPr marL="450850" marR="0" lvl="1" indent="-6350" algn="l" rtl="0">
              <a:lnSpc>
                <a:spcPct val="100000"/>
              </a:lnSpc>
              <a:spcBef>
                <a:spcPts val="800"/>
              </a:spcBef>
              <a:buClr>
                <a:schemeClr val="dk2"/>
              </a:buClr>
              <a:buFont typeface="Arial"/>
              <a:buNone/>
              <a:defRPr sz="1600" b="0"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200" b="0"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000" b="0" i="0" u="none" strike="noStrike" cap="none">
                <a:solidFill>
                  <a:schemeClr val="dk2"/>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15" name="Shape 515"/>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516" name="Shape 516"/>
          <p:cNvPicPr preferRelativeResize="0"/>
          <p:nvPr/>
        </p:nvPicPr>
        <p:blipFill rotWithShape="1">
          <a:blip r:embed="rId3">
            <a:alphaModFix/>
          </a:blip>
          <a:srcRect/>
          <a:stretch/>
        </p:blipFill>
        <p:spPr>
          <a:xfrm>
            <a:off x="8611849" y="0"/>
            <a:ext cx="235246" cy="338327"/>
          </a:xfrm>
          <a:prstGeom prst="rect">
            <a:avLst/>
          </a:prstGeom>
          <a:noFill/>
          <a:ln>
            <a:noFill/>
          </a:ln>
        </p:spPr>
      </p:pic>
      <p:sp>
        <p:nvSpPr>
          <p:cNvPr id="517" name="Shape 517"/>
          <p:cNvSpPr txBox="1"/>
          <p:nvPr/>
        </p:nvSpPr>
        <p:spPr>
          <a:xfrm>
            <a:off x="8877553" y="4932944"/>
            <a:ext cx="141063" cy="138499"/>
          </a:xfrm>
          <a:prstGeom prst="rect">
            <a:avLst/>
          </a:prstGeom>
          <a:noFill/>
          <a:ln>
            <a:noFill/>
          </a:ln>
        </p:spPr>
        <p:txBody>
          <a:bodyPr lIns="0" tIns="0" rIns="0" bIns="0" anchor="ctr" anchorCtr="0">
            <a:noAutofit/>
          </a:bodyPr>
          <a:lstStyle/>
          <a:p>
            <a:pPr marL="0" marR="0" lvl="0" indent="0" algn="ctr" rtl="0">
              <a:spcBef>
                <a:spcPts val="0"/>
              </a:spcBef>
              <a:buSzPct val="25000"/>
              <a:buNone/>
            </a:pPr>
            <a:fld id="{00000000-1234-1234-1234-123412341234}" type="slidenum">
              <a:rPr lang="en-US" sz="900" b="0">
                <a:solidFill>
                  <a:schemeClr val="lt1"/>
                </a:solidFill>
                <a:latin typeface="Arial"/>
                <a:ea typeface="Arial"/>
                <a:cs typeface="Arial"/>
                <a:sym typeface="Arial"/>
              </a:rPr>
              <a:t>‹#›</a:t>
            </a:fld>
            <a:endParaRPr lang="en-US" sz="900" b="0" dirty="0">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84_Divider Slide">
    <p:spTree>
      <p:nvGrpSpPr>
        <p:cNvPr id="1" name="Shape 518"/>
        <p:cNvGrpSpPr/>
        <p:nvPr/>
      </p:nvGrpSpPr>
      <p:grpSpPr>
        <a:xfrm>
          <a:off x="0" y="0"/>
          <a:ext cx="0" cy="0"/>
          <a:chOff x="0" y="0"/>
          <a:chExt cx="0" cy="0"/>
        </a:xfrm>
      </p:grpSpPr>
      <p:pic>
        <p:nvPicPr>
          <p:cNvPr id="519" name="Shape 519"/>
          <p:cNvPicPr preferRelativeResize="0"/>
          <p:nvPr/>
        </p:nvPicPr>
        <p:blipFill rotWithShape="1">
          <a:blip r:embed="rId2">
            <a:alphaModFix/>
          </a:blip>
          <a:srcRect/>
          <a:stretch/>
        </p:blipFill>
        <p:spPr>
          <a:xfrm>
            <a:off x="0" y="761"/>
            <a:ext cx="9141290" cy="5141975"/>
          </a:xfrm>
          <a:prstGeom prst="rect">
            <a:avLst/>
          </a:prstGeom>
          <a:noFill/>
          <a:ln>
            <a:noFill/>
          </a:ln>
        </p:spPr>
      </p:pic>
      <p:pic>
        <p:nvPicPr>
          <p:cNvPr id="520" name="Shape 520" descr="Red strip.jpg"/>
          <p:cNvPicPr preferRelativeResize="0"/>
          <p:nvPr/>
        </p:nvPicPr>
        <p:blipFill rotWithShape="1">
          <a:blip r:embed="rId3">
            <a:alphaModFix/>
          </a:blip>
          <a:srcRect/>
          <a:stretch/>
        </p:blipFill>
        <p:spPr>
          <a:xfrm>
            <a:off x="0" y="0"/>
            <a:ext cx="176732" cy="5143499"/>
          </a:xfrm>
          <a:prstGeom prst="rect">
            <a:avLst/>
          </a:prstGeom>
          <a:noFill/>
          <a:ln>
            <a:noFill/>
          </a:ln>
        </p:spPr>
      </p:pic>
      <p:sp>
        <p:nvSpPr>
          <p:cNvPr id="521" name="Shape 521"/>
          <p:cNvSpPr txBox="1"/>
          <p:nvPr/>
        </p:nvSpPr>
        <p:spPr>
          <a:xfrm>
            <a:off x="8877553" y="4932944"/>
            <a:ext cx="141063" cy="1384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Arial"/>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522" name="Shape 522"/>
          <p:cNvSpPr txBox="1">
            <a:spLocks noGrp="1"/>
          </p:cNvSpPr>
          <p:nvPr>
            <p:ph type="title"/>
          </p:nvPr>
        </p:nvSpPr>
        <p:spPr>
          <a:xfrm>
            <a:off x="335280" y="518622"/>
            <a:ext cx="8046720" cy="438911"/>
          </a:xfrm>
          <a:prstGeom prst="rect">
            <a:avLst/>
          </a:prstGeom>
          <a:noFill/>
          <a:ln>
            <a:noFill/>
          </a:ln>
        </p:spPr>
        <p:txBody>
          <a:bodyPr lIns="91425" tIns="91425" rIns="91425" bIns="91425" anchor="t" anchorCtr="0"/>
          <a:lstStyle>
            <a:lvl1pPr marL="0" marR="0" lvl="0" indent="0" algn="l" rtl="0">
              <a:spcBef>
                <a:spcPts val="0"/>
              </a:spcBef>
              <a:buClr>
                <a:schemeClr val="dk2"/>
              </a:buClr>
              <a:buFont typeface="Arial"/>
              <a:buNone/>
              <a:defRPr sz="5000" b="1"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23" name="Shape 523"/>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spTree>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86_Divider Texture RED">
    <p:spTree>
      <p:nvGrpSpPr>
        <p:cNvPr id="1" name="Shape 528"/>
        <p:cNvGrpSpPr/>
        <p:nvPr/>
      </p:nvGrpSpPr>
      <p:grpSpPr>
        <a:xfrm>
          <a:off x="0" y="0"/>
          <a:ext cx="0" cy="0"/>
          <a:chOff x="0" y="0"/>
          <a:chExt cx="0" cy="0"/>
        </a:xfrm>
      </p:grpSpPr>
      <p:pic>
        <p:nvPicPr>
          <p:cNvPr id="529" name="Shape 529" descr="Red.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530" name="Shape 530"/>
          <p:cNvSpPr txBox="1">
            <a:spLocks noGrp="1"/>
          </p:cNvSpPr>
          <p:nvPr>
            <p:ph type="title"/>
          </p:nvPr>
        </p:nvSpPr>
        <p:spPr>
          <a:xfrm>
            <a:off x="304800" y="2064683"/>
            <a:ext cx="8046720" cy="438911"/>
          </a:xfrm>
          <a:prstGeom prst="rect">
            <a:avLst/>
          </a:prstGeom>
          <a:noFill/>
          <a:ln>
            <a:noFill/>
          </a:ln>
        </p:spPr>
        <p:txBody>
          <a:bodyPr lIns="91425" tIns="91425" rIns="91425" bIns="91425" anchor="t" anchorCtr="0"/>
          <a:lstStyle>
            <a:lvl1pPr marL="0" marR="0" lvl="0" indent="0" algn="l" rtl="0">
              <a:spcBef>
                <a:spcPts val="0"/>
              </a:spcBef>
              <a:buClr>
                <a:schemeClr val="lt1"/>
              </a:buClr>
              <a:buFont typeface="Arial"/>
              <a:buNone/>
              <a:defRPr sz="5000" b="1"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31" name="Shape 531"/>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Company (US), LLC. Confidential and proprietary. Do not distribute.</a:t>
            </a:r>
          </a:p>
        </p:txBody>
      </p:sp>
      <p:pic>
        <p:nvPicPr>
          <p:cNvPr id="532" name="Shape 532"/>
          <p:cNvPicPr preferRelativeResize="0"/>
          <p:nvPr/>
        </p:nvPicPr>
        <p:blipFill rotWithShape="1">
          <a:blip r:embed="rId3">
            <a:alphaModFix/>
          </a:blip>
          <a:srcRect/>
          <a:stretch/>
        </p:blipFill>
        <p:spPr>
          <a:xfrm>
            <a:off x="8611849" y="0"/>
            <a:ext cx="235246" cy="338327"/>
          </a:xfrm>
          <a:prstGeom prst="rect">
            <a:avLst/>
          </a:prstGeom>
          <a:noFill/>
          <a:ln>
            <a:noFill/>
          </a:ln>
        </p:spPr>
      </p:pic>
      <p:sp>
        <p:nvSpPr>
          <p:cNvPr id="533" name="Shape 533"/>
          <p:cNvSpPr txBox="1"/>
          <p:nvPr/>
        </p:nvSpPr>
        <p:spPr>
          <a:xfrm>
            <a:off x="8877553" y="4932944"/>
            <a:ext cx="141063" cy="138499"/>
          </a:xfrm>
          <a:prstGeom prst="rect">
            <a:avLst/>
          </a:prstGeom>
          <a:noFill/>
          <a:ln>
            <a:noFill/>
          </a:ln>
        </p:spPr>
        <p:txBody>
          <a:bodyPr lIns="0" tIns="0" rIns="0" bIns="0" anchor="ctr" anchorCtr="0">
            <a:noAutofit/>
          </a:bodyPr>
          <a:lstStyle/>
          <a:p>
            <a:pPr marL="0" marR="0" lvl="0" indent="0" algn="ctr" rtl="0">
              <a:spcBef>
                <a:spcPts val="0"/>
              </a:spcBef>
              <a:buSzPct val="25000"/>
              <a:buNone/>
            </a:pPr>
            <a:fld id="{00000000-1234-1234-1234-123412341234}" type="slidenum">
              <a:rPr lang="en-US" sz="900" b="0">
                <a:solidFill>
                  <a:schemeClr val="lt1"/>
                </a:solidFill>
                <a:latin typeface="Arial"/>
                <a:ea typeface="Arial"/>
                <a:cs typeface="Arial"/>
                <a:sym typeface="Arial"/>
              </a:rPr>
              <a:t>‹#›</a:t>
            </a:fld>
            <a:endParaRPr lang="en-US" sz="900" b="0" dirty="0">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87_End Slide N-tab RED">
    <p:spTree>
      <p:nvGrpSpPr>
        <p:cNvPr id="1" name="Shape 534"/>
        <p:cNvGrpSpPr/>
        <p:nvPr/>
      </p:nvGrpSpPr>
      <p:grpSpPr>
        <a:xfrm>
          <a:off x="0" y="0"/>
          <a:ext cx="0" cy="0"/>
          <a:chOff x="0" y="0"/>
          <a:chExt cx="0" cy="0"/>
        </a:xfrm>
      </p:grpSpPr>
      <p:pic>
        <p:nvPicPr>
          <p:cNvPr id="535" name="Shape 535" descr="Red.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536" name="Shape 536"/>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Company (US), LLC. Confidential and proprietary. Do not distribute.</a:t>
            </a:r>
          </a:p>
        </p:txBody>
      </p:sp>
      <p:pic>
        <p:nvPicPr>
          <p:cNvPr id="537" name="Shape 537"/>
          <p:cNvPicPr preferRelativeResize="0"/>
          <p:nvPr/>
        </p:nvPicPr>
        <p:blipFill rotWithShape="1">
          <a:blip r:embed="rId3">
            <a:alphaModFix/>
          </a:blip>
          <a:srcRect/>
          <a:stretch/>
        </p:blipFill>
        <p:spPr>
          <a:xfrm>
            <a:off x="3769616" y="1767942"/>
            <a:ext cx="1604767" cy="160727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19_Title N-tab PURPLE">
    <p:spTree>
      <p:nvGrpSpPr>
        <p:cNvPr id="1" name="Shape 181"/>
        <p:cNvGrpSpPr/>
        <p:nvPr/>
      </p:nvGrpSpPr>
      <p:grpSpPr>
        <a:xfrm>
          <a:off x="0" y="0"/>
          <a:ext cx="0" cy="0"/>
          <a:chOff x="0" y="0"/>
          <a:chExt cx="0" cy="0"/>
        </a:xfrm>
      </p:grpSpPr>
      <p:pic>
        <p:nvPicPr>
          <p:cNvPr id="182" name="Shape 182" descr="Purple.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183" name="Shape 183"/>
          <p:cNvSpPr txBox="1">
            <a:spLocks noGrp="1"/>
          </p:cNvSpPr>
          <p:nvPr>
            <p:ph type="body" idx="1"/>
          </p:nvPr>
        </p:nvSpPr>
        <p:spPr>
          <a:xfrm>
            <a:off x="247427" y="4220330"/>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rgbClr val="FFFFFF"/>
                </a:solidFill>
                <a:latin typeface="Calibri" panose="020F0502020204030204" pitchFamily="34" charset="0"/>
                <a:ea typeface="Calibri" panose="020F0502020204030204" pitchFamily="34" charset="0"/>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184" name="Shape 184"/>
          <p:cNvSpPr txBox="1">
            <a:spLocks noGrp="1"/>
          </p:cNvSpPr>
          <p:nvPr>
            <p:ph type="ctrTitle"/>
          </p:nvPr>
        </p:nvSpPr>
        <p:spPr>
          <a:xfrm>
            <a:off x="242686" y="2037157"/>
            <a:ext cx="6919971" cy="982664"/>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lt1"/>
              </a:buClr>
              <a:buFont typeface="Arial"/>
              <a:buNone/>
              <a:defRPr sz="4200" b="1" i="0" u="none" strike="noStrike" cap="none">
                <a:solidFill>
                  <a:schemeClr val="lt1"/>
                </a:solidFill>
                <a:latin typeface="Calibri" panose="020F0502020204030204" pitchFamily="34" charset="0"/>
                <a:ea typeface="Calibri" panose="020F0502020204030204" pitchFamily="34" charset="0"/>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85" name="Shape 185"/>
          <p:cNvSpPr txBox="1">
            <a:spLocks noGrp="1"/>
          </p:cNvSpPr>
          <p:nvPr>
            <p:ph type="subTitle" idx="2"/>
          </p:nvPr>
        </p:nvSpPr>
        <p:spPr>
          <a:xfrm>
            <a:off x="287929" y="3019821"/>
            <a:ext cx="6919293" cy="498872"/>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2000" b="0" i="0" u="none" strike="noStrike" cap="none">
                <a:solidFill>
                  <a:srgbClr val="FFFFFF"/>
                </a:solidFill>
                <a:latin typeface="Calibri" panose="020F0502020204030204" pitchFamily="34" charset="0"/>
                <a:ea typeface="Calibri" panose="020F0502020204030204" pitchFamily="34" charset="0"/>
                <a:cs typeface="Arial"/>
                <a:sym typeface="Arial"/>
              </a:defRPr>
            </a:lvl1pPr>
            <a:lvl2pPr marL="457200" marR="0" lvl="1" indent="0" algn="ctr" rtl="0">
              <a:lnSpc>
                <a:spcPct val="100000"/>
              </a:lnSpc>
              <a:spcBef>
                <a:spcPts val="800"/>
              </a:spcBef>
              <a:buClr>
                <a:schemeClr val="dk2"/>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00000"/>
              </a:lnSpc>
              <a:spcBef>
                <a:spcPts val="700"/>
              </a:spcBef>
              <a:buClr>
                <a:schemeClr val="dk2"/>
              </a:buClr>
              <a:buFont typeface="Arial"/>
              <a:buNone/>
              <a:defRPr sz="1400" b="0" i="0" u="none" strike="noStrike" cap="none">
                <a:solidFill>
                  <a:srgbClr val="888888"/>
                </a:solidFill>
                <a:latin typeface="Arial"/>
                <a:ea typeface="Arial"/>
                <a:cs typeface="Arial"/>
                <a:sym typeface="Arial"/>
              </a:defRPr>
            </a:lvl3pPr>
            <a:lvl4pPr marL="1371600" marR="0" lvl="3" indent="0" algn="ctr" rtl="0">
              <a:lnSpc>
                <a:spcPct val="100000"/>
              </a:lnSpc>
              <a:spcBef>
                <a:spcPts val="700"/>
              </a:spcBef>
              <a:buClr>
                <a:schemeClr val="dk2"/>
              </a:buClr>
              <a:buFont typeface="Arial"/>
              <a:buNone/>
              <a:defRPr sz="1200" b="0" i="0" u="none" strike="noStrike" cap="none">
                <a:solidFill>
                  <a:srgbClr val="888888"/>
                </a:solidFill>
                <a:latin typeface="Arial"/>
                <a:ea typeface="Arial"/>
                <a:cs typeface="Arial"/>
                <a:sym typeface="Arial"/>
              </a:defRPr>
            </a:lvl4pPr>
            <a:lvl5pPr marL="1828800" marR="0" lvl="4" indent="0" algn="ctr" rtl="0">
              <a:lnSpc>
                <a:spcPct val="100000"/>
              </a:lnSpc>
              <a:spcBef>
                <a:spcPts val="700"/>
              </a:spcBef>
              <a:buClr>
                <a:schemeClr val="dk2"/>
              </a:buClr>
              <a:buFont typeface="Arial"/>
              <a:buNone/>
              <a:defRPr sz="1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9pPr>
          </a:lstStyle>
          <a:p>
            <a:endParaRPr dirty="0"/>
          </a:p>
        </p:txBody>
      </p:sp>
      <p:sp>
        <p:nvSpPr>
          <p:cNvPr id="186" name="Shape 186"/>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a:t>
            </a:r>
            <a:r>
              <a:rPr lang="en-US" sz="600" dirty="0" smtClean="0">
                <a:solidFill>
                  <a:schemeClr val="lt1"/>
                </a:solidFill>
                <a:latin typeface="Arial"/>
                <a:ea typeface="Arial"/>
                <a:cs typeface="Arial"/>
                <a:sym typeface="Arial"/>
              </a:rPr>
              <a:t>2020 </a:t>
            </a:r>
            <a:r>
              <a:rPr lang="en-US" sz="600" dirty="0">
                <a:solidFill>
                  <a:schemeClr val="lt1"/>
                </a:solidFill>
                <a:latin typeface="Arial"/>
                <a:ea typeface="Arial"/>
                <a:cs typeface="Arial"/>
                <a:sym typeface="Arial"/>
              </a:rPr>
              <a:t>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187" name="Shape 187"/>
          <p:cNvPicPr preferRelativeResize="0"/>
          <p:nvPr/>
        </p:nvPicPr>
        <p:blipFill rotWithShape="1">
          <a:blip r:embed="rId3">
            <a:alphaModFix/>
          </a:blip>
          <a:srcRect/>
          <a:stretch/>
        </p:blipFill>
        <p:spPr>
          <a:xfrm>
            <a:off x="8611849" y="0"/>
            <a:ext cx="235246" cy="338327"/>
          </a:xfrm>
          <a:prstGeom prst="rect">
            <a:avLst/>
          </a:prstGeom>
          <a:noFill/>
          <a:ln>
            <a:noFill/>
          </a:ln>
        </p:spPr>
      </p:pic>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88_End Slide Full Logo RED">
    <p:spTree>
      <p:nvGrpSpPr>
        <p:cNvPr id="1" name="Shape 538"/>
        <p:cNvGrpSpPr/>
        <p:nvPr/>
      </p:nvGrpSpPr>
      <p:grpSpPr>
        <a:xfrm>
          <a:off x="0" y="0"/>
          <a:ext cx="0" cy="0"/>
          <a:chOff x="0" y="0"/>
          <a:chExt cx="0" cy="0"/>
        </a:xfrm>
      </p:grpSpPr>
      <p:pic>
        <p:nvPicPr>
          <p:cNvPr id="539" name="Shape 539" descr="Red.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540" name="Shape 540"/>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Company (US), LLC. Confidential and proprietary. Do not distribute.</a:t>
            </a:r>
          </a:p>
        </p:txBody>
      </p:sp>
      <p:pic>
        <p:nvPicPr>
          <p:cNvPr id="541" name="Shape 541"/>
          <p:cNvPicPr preferRelativeResize="0"/>
          <p:nvPr/>
        </p:nvPicPr>
        <p:blipFill rotWithShape="1">
          <a:blip r:embed="rId3">
            <a:alphaModFix/>
          </a:blip>
          <a:srcRect/>
          <a:stretch/>
        </p:blipFill>
        <p:spPr>
          <a:xfrm>
            <a:off x="2703691" y="1770501"/>
            <a:ext cx="3736616" cy="1324463"/>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4360" y="507492"/>
            <a:ext cx="8165465" cy="428625"/>
          </a:xfrm>
        </p:spPr>
        <p:txBody>
          <a:bodyPr>
            <a:noAutofit/>
          </a:bodyPr>
          <a:lstStyle>
            <a:lvl1pPr>
              <a:defRPr baseline="0">
                <a:solidFill>
                  <a:srgbClr val="009DD9"/>
                </a:solidFill>
              </a:defRPr>
            </a:lvl1pPr>
          </a:lstStyle>
          <a:p>
            <a:r>
              <a:rPr lang="en-US" dirty="0" smtClean="0"/>
              <a:t>CLICK TO EDIT MASTER TITLE STYLE</a:t>
            </a:r>
            <a:endParaRPr lang="en-US" dirty="0"/>
          </a:p>
        </p:txBody>
      </p:sp>
      <p:sp>
        <p:nvSpPr>
          <p:cNvPr id="8" name="Text Placeholder 2"/>
          <p:cNvSpPr>
            <a:spLocks noGrp="1"/>
          </p:cNvSpPr>
          <p:nvPr>
            <p:ph type="body" idx="13"/>
          </p:nvPr>
        </p:nvSpPr>
        <p:spPr>
          <a:xfrm>
            <a:off x="594360" y="960120"/>
            <a:ext cx="8165465" cy="236339"/>
          </a:xfrm>
        </p:spPr>
        <p:txBody>
          <a:bodyPr wrap="square" tIns="0" bIns="0" anchor="t" anchorCtr="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Content Placeholder 4"/>
          <p:cNvSpPr>
            <a:spLocks noGrp="1"/>
          </p:cNvSpPr>
          <p:nvPr>
            <p:ph sz="quarter" idx="14"/>
          </p:nvPr>
        </p:nvSpPr>
        <p:spPr>
          <a:xfrm>
            <a:off x="594360" y="1515618"/>
            <a:ext cx="8165465" cy="3059906"/>
          </a:xfrm>
        </p:spPr>
        <p:txBody>
          <a:bodyPr/>
          <a:lstStyle>
            <a:lvl1pPr>
              <a:spcBef>
                <a:spcPts val="800"/>
              </a:spcBef>
              <a:defRPr>
                <a:solidFill>
                  <a:srgbClr val="5F5F5F"/>
                </a:solidFill>
              </a:defRPr>
            </a:lvl1pPr>
            <a:lvl2pPr>
              <a:defRPr>
                <a:solidFill>
                  <a:srgbClr val="5F5F5F"/>
                </a:solidFill>
              </a:defRPr>
            </a:lvl2pPr>
            <a:lvl3pPr>
              <a:defRPr>
                <a:solidFill>
                  <a:srgbClr val="5F5F5F"/>
                </a:solidFill>
              </a:defRPr>
            </a:lvl3pPr>
            <a:lvl4pPr>
              <a:defRPr>
                <a:solidFill>
                  <a:srgbClr val="5F5F5F"/>
                </a:solidFill>
              </a:defRPr>
            </a:lvl4pPr>
            <a:lvl5pPr>
              <a:defRPr>
                <a:solidFill>
                  <a:srgbClr val="5F5F5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2"/>
          <p:cNvSpPr>
            <a:spLocks noGrp="1"/>
          </p:cNvSpPr>
          <p:nvPr>
            <p:ph type="body" idx="15"/>
          </p:nvPr>
        </p:nvSpPr>
        <p:spPr>
          <a:xfrm>
            <a:off x="594360" y="4780026"/>
            <a:ext cx="8165465" cy="274320"/>
          </a:xfrm>
        </p:spPr>
        <p:txBody>
          <a:bodyPr wrap="square" tIns="0" bIns="0" anchor="b" anchorCtr="0"/>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794168553"/>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cSld name="Title only 2">
    <p:spTree>
      <p:nvGrpSpPr>
        <p:cNvPr id="1" name=""/>
        <p:cNvGrpSpPr/>
        <p:nvPr/>
      </p:nvGrpSpPr>
      <p:grpSpPr>
        <a:xfrm>
          <a:off x="0" y="0"/>
          <a:ext cx="0" cy="0"/>
          <a:chOff x="0" y="0"/>
          <a:chExt cx="0" cy="0"/>
        </a:xfrm>
      </p:grpSpPr>
      <p:pic>
        <p:nvPicPr>
          <p:cNvPr id="6" name="Picture 6" descr="PPT-Chart-Templat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54"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gray">
          <a:xfrm rot="16200000">
            <a:off x="-1090042" y="3868792"/>
            <a:ext cx="23647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altLang="en-US" sz="600" dirty="0" smtClean="0">
                <a:solidFill>
                  <a:srgbClr val="5F5F5F"/>
                </a:solidFill>
                <a:latin typeface="Calibri" pitchFamily="34" charset="0"/>
                <a:ea typeface="Calibri" pitchFamily="34" charset="0"/>
                <a:cs typeface="Calibri" pitchFamily="34" charset="0"/>
              </a:rPr>
              <a:t>Copyright ©2020  The Nielsen Company. Confidential and proprietary.</a:t>
            </a:r>
          </a:p>
        </p:txBody>
      </p:sp>
      <p:sp>
        <p:nvSpPr>
          <p:cNvPr id="10" name="Text Box 17"/>
          <p:cNvSpPr txBox="1">
            <a:spLocks noChangeArrowheads="1"/>
          </p:cNvSpPr>
          <p:nvPr/>
        </p:nvSpPr>
        <p:spPr bwMode="auto">
          <a:xfrm>
            <a:off x="8877412" y="4933162"/>
            <a:ext cx="14106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fld id="{298AEF7E-6134-4CAD-9CF5-303288E1262C}" type="slidenum">
              <a:rPr lang="en-US" altLang="en-US" sz="900" smtClean="0">
                <a:solidFill>
                  <a:srgbClr val="009DD9"/>
                </a:solidFill>
              </a:rPr>
              <a:pPr algn="ctr" eaLnBrk="1" hangingPunct="1">
                <a:defRPr/>
              </a:pPr>
              <a:t>‹#›</a:t>
            </a:fld>
            <a:endParaRPr lang="en-US" altLang="en-US" sz="900" dirty="0" smtClean="0">
              <a:solidFill>
                <a:srgbClr val="009DD9"/>
              </a:solidFill>
            </a:endParaRPr>
          </a:p>
        </p:txBody>
      </p:sp>
      <p:sp>
        <p:nvSpPr>
          <p:cNvPr id="9" name="Title 8"/>
          <p:cNvSpPr>
            <a:spLocks noGrp="1"/>
          </p:cNvSpPr>
          <p:nvPr>
            <p:ph type="title"/>
          </p:nvPr>
        </p:nvSpPr>
        <p:spPr>
          <a:xfrm>
            <a:off x="594360" y="483369"/>
            <a:ext cx="8166672" cy="428625"/>
          </a:xfrm>
        </p:spPr>
        <p:txBody>
          <a:bodyPr/>
          <a:lstStyle>
            <a:lvl1pPr>
              <a:defRPr baseline="0">
                <a:solidFill>
                  <a:srgbClr val="009DD9"/>
                </a:solidFill>
                <a:latin typeface="Calibri" panose="020F0502020204030204" pitchFamily="34" charset="0"/>
              </a:defRPr>
            </a:lvl1pPr>
          </a:lstStyle>
          <a:p>
            <a:r>
              <a:rPr lang="en-US" dirty="0" smtClean="0"/>
              <a:t>Click to edit Master title style</a:t>
            </a:r>
            <a:endParaRPr lang="en-US" dirty="0"/>
          </a:p>
        </p:txBody>
      </p:sp>
      <p:sp>
        <p:nvSpPr>
          <p:cNvPr id="8" name="Text Placeholder 2"/>
          <p:cNvSpPr>
            <a:spLocks noGrp="1"/>
          </p:cNvSpPr>
          <p:nvPr>
            <p:ph type="body" idx="13"/>
          </p:nvPr>
        </p:nvSpPr>
        <p:spPr>
          <a:xfrm>
            <a:off x="594360" y="935997"/>
            <a:ext cx="8160322" cy="236339"/>
          </a:xfrm>
        </p:spPr>
        <p:txBody>
          <a:bodyPr tIns="0" bIns="0"/>
          <a:lstStyle>
            <a:lvl1pPr marL="0" indent="0">
              <a:spcBef>
                <a:spcPts val="0"/>
              </a:spcBef>
              <a:buNone/>
              <a:defRPr sz="1800" b="0" baseline="0">
                <a:solidFill>
                  <a:schemeClr val="tx1"/>
                </a:solidFill>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2"/>
          <p:cNvSpPr>
            <a:spLocks noGrp="1"/>
          </p:cNvSpPr>
          <p:nvPr>
            <p:ph type="body" idx="15"/>
          </p:nvPr>
        </p:nvSpPr>
        <p:spPr>
          <a:xfrm>
            <a:off x="594360" y="4755903"/>
            <a:ext cx="8165465" cy="274320"/>
          </a:xfrm>
        </p:spPr>
        <p:txBody>
          <a:bodyPr tIns="0" bIns="0" anchor="b"/>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554591699"/>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31_Divider White">
    <p:spTree>
      <p:nvGrpSpPr>
        <p:cNvPr id="1" name="Shape 253"/>
        <p:cNvGrpSpPr/>
        <p:nvPr/>
      </p:nvGrpSpPr>
      <p:grpSpPr>
        <a:xfrm>
          <a:off x="0" y="0"/>
          <a:ext cx="0" cy="0"/>
          <a:chOff x="0" y="0"/>
          <a:chExt cx="0" cy="0"/>
        </a:xfrm>
      </p:grpSpPr>
      <p:pic>
        <p:nvPicPr>
          <p:cNvPr id="254" name="Shape 254" descr="Purple strip.jpg"/>
          <p:cNvPicPr preferRelativeResize="0"/>
          <p:nvPr/>
        </p:nvPicPr>
        <p:blipFill rotWithShape="1">
          <a:blip r:embed="rId2">
            <a:alphaModFix/>
          </a:blip>
          <a:srcRect/>
          <a:stretch/>
        </p:blipFill>
        <p:spPr>
          <a:xfrm>
            <a:off x="0" y="0"/>
            <a:ext cx="176732" cy="5143499"/>
          </a:xfrm>
          <a:prstGeom prst="rect">
            <a:avLst/>
          </a:prstGeom>
          <a:noFill/>
          <a:ln>
            <a:noFill/>
          </a:ln>
        </p:spPr>
      </p:pic>
      <p:sp>
        <p:nvSpPr>
          <p:cNvPr id="255" name="Shape 255"/>
          <p:cNvSpPr txBox="1">
            <a:spLocks noGrp="1"/>
          </p:cNvSpPr>
          <p:nvPr>
            <p:ph type="title"/>
          </p:nvPr>
        </p:nvSpPr>
        <p:spPr>
          <a:xfrm>
            <a:off x="304800" y="2064683"/>
            <a:ext cx="8046720" cy="438911"/>
          </a:xfrm>
          <a:prstGeom prst="rect">
            <a:avLst/>
          </a:prstGeom>
          <a:noFill/>
          <a:ln>
            <a:noFill/>
          </a:ln>
        </p:spPr>
        <p:txBody>
          <a:bodyPr lIns="91425" tIns="91425" rIns="91425" bIns="91425" anchor="t" anchorCtr="0"/>
          <a:lstStyle>
            <a:lvl1pPr marL="0" marR="0" lvl="0" indent="0" algn="l" rtl="0">
              <a:spcBef>
                <a:spcPts val="0"/>
              </a:spcBef>
              <a:buClr>
                <a:srgbClr val="000000"/>
              </a:buClr>
              <a:buFont typeface="Arial"/>
              <a:buNone/>
              <a:defRPr sz="5000" b="1" i="0" u="none" strike="noStrike" cap="none">
                <a:solidFill>
                  <a:srgbClr val="000000"/>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56" name="Shape 256"/>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a:t>
            </a:r>
            <a:r>
              <a:rPr lang="en-US" sz="600" dirty="0" smtClean="0">
                <a:solidFill>
                  <a:schemeClr val="lt1"/>
                </a:solidFill>
                <a:latin typeface="Arial"/>
                <a:ea typeface="Arial"/>
                <a:cs typeface="Arial"/>
                <a:sym typeface="Arial"/>
              </a:rPr>
              <a:t>2020 </a:t>
            </a:r>
            <a:r>
              <a:rPr lang="en-US" sz="600" dirty="0">
                <a:solidFill>
                  <a:schemeClr val="lt1"/>
                </a:solidFill>
                <a:latin typeface="Arial"/>
                <a:ea typeface="Arial"/>
                <a:cs typeface="Arial"/>
                <a:sym typeface="Arial"/>
              </a:rPr>
              <a:t>The Nielsen Company (US), LLC. Confidential and proprietary. Do not distribute.</a:t>
            </a:r>
          </a:p>
        </p:txBody>
      </p:sp>
    </p:spTree>
    <p:extLst>
      <p:ext uri="{BB962C8B-B14F-4D97-AF65-F5344CB8AC3E}">
        <p14:creationId xmlns:p14="http://schemas.microsoft.com/office/powerpoint/2010/main" val="14280983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40_Title Full Logo White">
    <p:spTree>
      <p:nvGrpSpPr>
        <p:cNvPr id="1" name="Shape 293"/>
        <p:cNvGrpSpPr/>
        <p:nvPr/>
      </p:nvGrpSpPr>
      <p:grpSpPr>
        <a:xfrm>
          <a:off x="0" y="0"/>
          <a:ext cx="0" cy="0"/>
          <a:chOff x="0" y="0"/>
          <a:chExt cx="0" cy="0"/>
        </a:xfrm>
      </p:grpSpPr>
      <p:pic>
        <p:nvPicPr>
          <p:cNvPr id="294" name="Shape 294" descr="Green strip.jpg"/>
          <p:cNvPicPr preferRelativeResize="0"/>
          <p:nvPr/>
        </p:nvPicPr>
        <p:blipFill rotWithShape="1">
          <a:blip r:embed="rId2">
            <a:alphaModFix/>
          </a:blip>
          <a:srcRect/>
          <a:stretch/>
        </p:blipFill>
        <p:spPr>
          <a:xfrm>
            <a:off x="0" y="0"/>
            <a:ext cx="176732" cy="5143499"/>
          </a:xfrm>
          <a:prstGeom prst="rect">
            <a:avLst/>
          </a:prstGeom>
          <a:noFill/>
          <a:ln>
            <a:noFill/>
          </a:ln>
        </p:spPr>
      </p:pic>
      <p:sp>
        <p:nvSpPr>
          <p:cNvPr id="295" name="Shape 295"/>
          <p:cNvSpPr txBox="1">
            <a:spLocks noGrp="1"/>
          </p:cNvSpPr>
          <p:nvPr>
            <p:ph type="ctrTitle"/>
          </p:nvPr>
        </p:nvSpPr>
        <p:spPr>
          <a:xfrm>
            <a:off x="296537" y="2113300"/>
            <a:ext cx="7020154" cy="982664"/>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2"/>
              </a:buClr>
              <a:buFont typeface="Arial"/>
              <a:buNone/>
              <a:defRPr sz="4200" b="1"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6" name="Shape 296"/>
          <p:cNvSpPr txBox="1">
            <a:spLocks noGrp="1"/>
          </p:cNvSpPr>
          <p:nvPr>
            <p:ph type="subTitle" idx="1"/>
          </p:nvPr>
        </p:nvSpPr>
        <p:spPr>
          <a:xfrm>
            <a:off x="369106" y="3139005"/>
            <a:ext cx="7020154" cy="427421"/>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2000" b="0" i="0" u="none" strike="noStrike" cap="none">
                <a:solidFill>
                  <a:schemeClr val="dk2"/>
                </a:solidFill>
                <a:latin typeface="Arial"/>
                <a:ea typeface="Arial"/>
                <a:cs typeface="Arial"/>
                <a:sym typeface="Arial"/>
              </a:defRPr>
            </a:lvl1pPr>
            <a:lvl2pPr marL="457200" marR="0" lvl="1" indent="0" algn="ctr" rtl="0">
              <a:lnSpc>
                <a:spcPct val="100000"/>
              </a:lnSpc>
              <a:spcBef>
                <a:spcPts val="800"/>
              </a:spcBef>
              <a:buClr>
                <a:schemeClr val="dk2"/>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00000"/>
              </a:lnSpc>
              <a:spcBef>
                <a:spcPts val="700"/>
              </a:spcBef>
              <a:buClr>
                <a:schemeClr val="dk2"/>
              </a:buClr>
              <a:buFont typeface="Arial"/>
              <a:buNone/>
              <a:defRPr sz="1400" b="0" i="0" u="none" strike="noStrike" cap="none">
                <a:solidFill>
                  <a:srgbClr val="888888"/>
                </a:solidFill>
                <a:latin typeface="Arial"/>
                <a:ea typeface="Arial"/>
                <a:cs typeface="Arial"/>
                <a:sym typeface="Arial"/>
              </a:defRPr>
            </a:lvl3pPr>
            <a:lvl4pPr marL="1371600" marR="0" lvl="3" indent="0" algn="ctr" rtl="0">
              <a:lnSpc>
                <a:spcPct val="100000"/>
              </a:lnSpc>
              <a:spcBef>
                <a:spcPts val="700"/>
              </a:spcBef>
              <a:buClr>
                <a:schemeClr val="dk2"/>
              </a:buClr>
              <a:buFont typeface="Arial"/>
              <a:buNone/>
              <a:defRPr sz="1200" b="0" i="0" u="none" strike="noStrike" cap="none">
                <a:solidFill>
                  <a:srgbClr val="888888"/>
                </a:solidFill>
                <a:latin typeface="Arial"/>
                <a:ea typeface="Arial"/>
                <a:cs typeface="Arial"/>
                <a:sym typeface="Arial"/>
              </a:defRPr>
            </a:lvl4pPr>
            <a:lvl5pPr marL="1828800" marR="0" lvl="4" indent="0" algn="ctr" rtl="0">
              <a:lnSpc>
                <a:spcPct val="100000"/>
              </a:lnSpc>
              <a:spcBef>
                <a:spcPts val="700"/>
              </a:spcBef>
              <a:buClr>
                <a:schemeClr val="dk2"/>
              </a:buClr>
              <a:buFont typeface="Arial"/>
              <a:buNone/>
              <a:defRPr sz="1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9pPr>
          </a:lstStyle>
          <a:p>
            <a:endParaRPr/>
          </a:p>
        </p:txBody>
      </p:sp>
      <p:sp>
        <p:nvSpPr>
          <p:cNvPr id="297" name="Shape 297"/>
          <p:cNvSpPr txBox="1">
            <a:spLocks noGrp="1"/>
          </p:cNvSpPr>
          <p:nvPr>
            <p:ph type="body" idx="2"/>
          </p:nvPr>
        </p:nvSpPr>
        <p:spPr>
          <a:xfrm>
            <a:off x="292169" y="4496657"/>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chemeClr val="dk2"/>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298" name="Shape 298"/>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a:t>
            </a:r>
            <a:r>
              <a:rPr lang="en-US" sz="600" dirty="0" smtClean="0">
                <a:solidFill>
                  <a:schemeClr val="lt1"/>
                </a:solidFill>
                <a:latin typeface="Arial"/>
                <a:ea typeface="Arial"/>
                <a:cs typeface="Arial"/>
                <a:sym typeface="Arial"/>
              </a:rPr>
              <a:t>2020 </a:t>
            </a:r>
            <a:r>
              <a:rPr lang="en-US" sz="600" dirty="0">
                <a:solidFill>
                  <a:schemeClr val="lt1"/>
                </a:solidFill>
                <a:latin typeface="Arial"/>
                <a:ea typeface="Arial"/>
                <a:cs typeface="Arial"/>
                <a:sym typeface="Arial"/>
              </a:rPr>
              <a:t>The Nielsen Company (US), LLC. Confidential and proprietary. Do not distribute.</a:t>
            </a:r>
          </a:p>
        </p:txBody>
      </p:sp>
    </p:spTree>
    <p:extLst>
      <p:ext uri="{BB962C8B-B14F-4D97-AF65-F5344CB8AC3E}">
        <p14:creationId xmlns:p14="http://schemas.microsoft.com/office/powerpoint/2010/main" val="3186001559"/>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Dark Slide">
    <p:bg>
      <p:bgPr>
        <a:blipFill rotWithShape="1">
          <a:blip r:embed="rId2">
            <a:alphaModFix/>
          </a:blip>
          <a:stretch>
            <a:fillRect/>
          </a:stretch>
        </a:blipFill>
        <a:effectLst/>
      </p:bgPr>
    </p:bg>
    <p:spTree>
      <p:nvGrpSpPr>
        <p:cNvPr id="1" name="Shape 559"/>
        <p:cNvGrpSpPr/>
        <p:nvPr/>
      </p:nvGrpSpPr>
      <p:grpSpPr>
        <a:xfrm>
          <a:off x="0" y="0"/>
          <a:ext cx="0" cy="0"/>
          <a:chOff x="0" y="0"/>
          <a:chExt cx="0" cy="0"/>
        </a:xfrm>
      </p:grpSpPr>
    </p:spTree>
    <p:extLst>
      <p:ext uri="{BB962C8B-B14F-4D97-AF65-F5344CB8AC3E}">
        <p14:creationId xmlns:p14="http://schemas.microsoft.com/office/powerpoint/2010/main" val="38660196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cSld name="Full Slide Chart">
    <p:spTree>
      <p:nvGrpSpPr>
        <p:cNvPr id="1" name=""/>
        <p:cNvGrpSpPr/>
        <p:nvPr/>
      </p:nvGrpSpPr>
      <p:grpSpPr>
        <a:xfrm>
          <a:off x="0" y="0"/>
          <a:ext cx="0" cy="0"/>
          <a:chOff x="0" y="0"/>
          <a:chExt cx="0" cy="0"/>
        </a:xfrm>
      </p:grpSpPr>
      <p:pic>
        <p:nvPicPr>
          <p:cNvPr id="8" name="Picture 6" descr="PPT-Chart-Templat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gray">
          <a:xfrm rot="16200000">
            <a:off x="-1077600" y="4164152"/>
            <a:ext cx="23647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altLang="en-US" sz="600" dirty="0" smtClean="0">
                <a:solidFill>
                  <a:srgbClr val="5F5F5F"/>
                </a:solidFill>
                <a:latin typeface="Calibri" pitchFamily="34" charset="0"/>
                <a:cs typeface="Calibri" pitchFamily="34" charset="0"/>
              </a:rPr>
              <a:t>Copyright ©2020 The Nielsen Company. Confidential and proprietary.</a:t>
            </a:r>
          </a:p>
        </p:txBody>
      </p:sp>
      <p:sp>
        <p:nvSpPr>
          <p:cNvPr id="11" name="Text Box 17"/>
          <p:cNvSpPr txBox="1">
            <a:spLocks noChangeArrowheads="1"/>
          </p:cNvSpPr>
          <p:nvPr/>
        </p:nvSpPr>
        <p:spPr bwMode="auto">
          <a:xfrm>
            <a:off x="8880618" y="4933162"/>
            <a:ext cx="134652" cy="138499"/>
          </a:xfrm>
          <a:prstGeom prst="rect">
            <a:avLst/>
          </a:prstGeom>
          <a:noFill/>
          <a:ln>
            <a:noFill/>
          </a:ln>
          <a:extLst/>
        </p:spPr>
        <p:txBody>
          <a:bodyPr wrap="none" lIns="0" tIns="0" rIns="0" bIns="0" anchor="ct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fld id="{45A64985-989E-4F1E-B996-F65A9771D43C}" type="slidenum">
              <a:rPr lang="en-US" altLang="en-US" sz="900">
                <a:solidFill>
                  <a:srgbClr val="009DD9"/>
                </a:solidFill>
                <a:latin typeface="Calibri" pitchFamily="34" charset="0"/>
              </a:rPr>
              <a:pPr algn="ctr" eaLnBrk="1" hangingPunct="1"/>
              <a:t>‹#›</a:t>
            </a:fld>
            <a:endParaRPr lang="en-US" altLang="en-US" sz="900" dirty="0">
              <a:solidFill>
                <a:srgbClr val="009DD9"/>
              </a:solidFill>
              <a:latin typeface="Calibri" pitchFamily="34" charset="0"/>
            </a:endParaRPr>
          </a:p>
        </p:txBody>
      </p:sp>
      <p:sp>
        <p:nvSpPr>
          <p:cNvPr id="7" name="Text Placeholder 2"/>
          <p:cNvSpPr>
            <a:spLocks noGrp="1"/>
          </p:cNvSpPr>
          <p:nvPr>
            <p:ph type="body" idx="14"/>
          </p:nvPr>
        </p:nvSpPr>
        <p:spPr>
          <a:xfrm>
            <a:off x="594360" y="1351026"/>
            <a:ext cx="8186103" cy="194667"/>
          </a:xfrm>
        </p:spPr>
        <p:txBody>
          <a:bodyPr tIns="0" bIns="0"/>
          <a:lstStyle>
            <a:lvl1pPr marL="0" indent="0">
              <a:spcBef>
                <a:spcPts val="0"/>
              </a:spcBef>
              <a:buNone/>
              <a:defRPr sz="1200" b="0" baseline="0">
                <a:solidFill>
                  <a:srgbClr val="009DD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hart Placeholder 12"/>
          <p:cNvSpPr>
            <a:spLocks noGrp="1"/>
          </p:cNvSpPr>
          <p:nvPr>
            <p:ph type="chart" sz="quarter" idx="16"/>
          </p:nvPr>
        </p:nvSpPr>
        <p:spPr>
          <a:xfrm>
            <a:off x="594360" y="1571626"/>
            <a:ext cx="8186103" cy="2972990"/>
          </a:xfrm>
        </p:spPr>
        <p:txBody>
          <a:bodyPr wrap="none" rtlCol="0">
            <a:noAutofit/>
          </a:bodyPr>
          <a:lstStyle>
            <a:lvl1pPr>
              <a:buFontTx/>
              <a:buNone/>
              <a:defRPr/>
            </a:lvl1pPr>
          </a:lstStyle>
          <a:p>
            <a:pPr lvl="0"/>
            <a:r>
              <a:rPr lang="en-US" noProof="0" dirty="0" smtClean="0"/>
              <a:t>Click icon to add chart</a:t>
            </a:r>
            <a:endParaRPr lang="en-US" noProof="0" dirty="0"/>
          </a:p>
        </p:txBody>
      </p:sp>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16" name="Text Placeholder 2"/>
          <p:cNvSpPr>
            <a:spLocks noGrp="1"/>
          </p:cNvSpPr>
          <p:nvPr>
            <p:ph type="body" idx="13"/>
          </p:nvPr>
        </p:nvSpPr>
        <p:spPr>
          <a:xfrm>
            <a:off x="594360" y="960120"/>
            <a:ext cx="8160322" cy="236339"/>
          </a:xfrm>
        </p:spPr>
        <p:txBody>
          <a:bodyPr tIns="0" bIns="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2"/>
          <p:cNvSpPr>
            <a:spLocks noGrp="1"/>
          </p:cNvSpPr>
          <p:nvPr>
            <p:ph type="body" idx="15"/>
          </p:nvPr>
        </p:nvSpPr>
        <p:spPr>
          <a:xfrm>
            <a:off x="594360" y="4780026"/>
            <a:ext cx="8165465" cy="274320"/>
          </a:xfrm>
        </p:spPr>
        <p:txBody>
          <a:bodyPr tIns="0" bIns="0" anchor="b"/>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6741530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cSld name="Title Slide">
    <p:spTree>
      <p:nvGrpSpPr>
        <p:cNvPr id="1" name=""/>
        <p:cNvGrpSpPr/>
        <p:nvPr/>
      </p:nvGrpSpPr>
      <p:grpSpPr>
        <a:xfrm>
          <a:off x="0" y="0"/>
          <a:ext cx="0" cy="0"/>
          <a:chOff x="0" y="0"/>
          <a:chExt cx="0" cy="0"/>
        </a:xfrm>
      </p:grpSpPr>
      <p:pic>
        <p:nvPicPr>
          <p:cNvPr id="5" name="Picture 12" descr="PPT-White-Cover-Graphic.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Nielsen_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13688" y="1828800"/>
            <a:ext cx="889000" cy="235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276601" y="2126457"/>
            <a:ext cx="5667603" cy="982664"/>
          </a:xfrm>
        </p:spPr>
        <p:txBody>
          <a:bodyPr/>
          <a:lstStyle>
            <a:lvl1pPr algn="r">
              <a:lnSpc>
                <a:spcPct val="80000"/>
              </a:lnSpc>
              <a:tabLst>
                <a:tab pos="508000" algn="l"/>
              </a:tabLst>
              <a:defRPr sz="4500" b="0" cap="all" baseline="0">
                <a:solidFill>
                  <a:srgbClr val="009DD9"/>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276601" y="3115878"/>
            <a:ext cx="5667603" cy="427422"/>
          </a:xfrm>
        </p:spPr>
        <p:txBody>
          <a:bodyPr tIns="0" bIns="0"/>
          <a:lstStyle>
            <a:lvl1pPr marL="0" indent="0" algn="r">
              <a:lnSpc>
                <a:spcPct val="100000"/>
              </a:lnSpc>
              <a:buNone/>
              <a:defRPr sz="20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2" name="Text Placeholder 2"/>
          <p:cNvSpPr>
            <a:spLocks noGrp="1"/>
          </p:cNvSpPr>
          <p:nvPr>
            <p:ph type="body" idx="17"/>
          </p:nvPr>
        </p:nvSpPr>
        <p:spPr>
          <a:xfrm>
            <a:off x="6040440" y="4498848"/>
            <a:ext cx="2891063" cy="523046"/>
          </a:xfrm>
        </p:spPr>
        <p:txBody>
          <a:bodyPr anchor="b"/>
          <a:lstStyle>
            <a:lvl1pPr marL="0" indent="0" algn="r">
              <a:lnSpc>
                <a:spcPct val="100000"/>
              </a:lnSpc>
              <a:spcBef>
                <a:spcPts val="0"/>
              </a:spcBef>
              <a:buNone/>
              <a:defRPr sz="1200" b="0">
                <a:solidFill>
                  <a:srgbClr val="5F5F5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5266257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9" name="Title 8"/>
          <p:cNvSpPr>
            <a:spLocks noGrp="1"/>
          </p:cNvSpPr>
          <p:nvPr>
            <p:ph type="title"/>
          </p:nvPr>
        </p:nvSpPr>
        <p:spPr>
          <a:xfrm>
            <a:off x="594362" y="507493"/>
            <a:ext cx="8165465" cy="428625"/>
          </a:xfrm>
        </p:spPr>
        <p:txBody>
          <a:bodyPr/>
          <a:lstStyle>
            <a:lvl1pPr>
              <a:defRPr baseline="0">
                <a:solidFill>
                  <a:srgbClr val="009DD9"/>
                </a:solidFill>
              </a:defRPr>
            </a:lvl1pPr>
          </a:lstStyle>
          <a:p>
            <a:r>
              <a:rPr lang="en-US"/>
              <a:t>Click to edit Master title style</a:t>
            </a:r>
            <a:endParaRPr lang="en-US" dirty="0"/>
          </a:p>
        </p:txBody>
      </p:sp>
      <p:sp>
        <p:nvSpPr>
          <p:cNvPr id="8" name="Text Placeholder 2"/>
          <p:cNvSpPr>
            <a:spLocks noGrp="1"/>
          </p:cNvSpPr>
          <p:nvPr>
            <p:ph type="body" idx="13"/>
          </p:nvPr>
        </p:nvSpPr>
        <p:spPr>
          <a:xfrm>
            <a:off x="594362" y="960121"/>
            <a:ext cx="8165465" cy="236339"/>
          </a:xfrm>
        </p:spPr>
        <p:txBody>
          <a:bodyPr tIns="0" bIns="0"/>
          <a:lstStyle>
            <a:lvl1pPr marL="0" indent="0">
              <a:spcBef>
                <a:spcPts val="0"/>
              </a:spcBef>
              <a:buNone/>
              <a:defRPr sz="1350" b="0"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5" name="Content Placeholder 4"/>
          <p:cNvSpPr>
            <a:spLocks noGrp="1"/>
          </p:cNvSpPr>
          <p:nvPr>
            <p:ph sz="quarter" idx="14"/>
          </p:nvPr>
        </p:nvSpPr>
        <p:spPr>
          <a:xfrm>
            <a:off x="594362" y="1515619"/>
            <a:ext cx="8165465" cy="3059906"/>
          </a:xfrm>
        </p:spPr>
        <p:txBody>
          <a:bodyPr/>
          <a:lstStyle>
            <a:lvl1pPr>
              <a:spcBef>
                <a:spcPts val="600"/>
              </a:spcBef>
              <a:defRPr>
                <a:solidFill>
                  <a:srgbClr val="5F5F5F"/>
                </a:solidFill>
              </a:defRPr>
            </a:lvl1pPr>
            <a:lvl2pPr>
              <a:defRPr>
                <a:solidFill>
                  <a:srgbClr val="5F5F5F"/>
                </a:solidFill>
              </a:defRPr>
            </a:lvl2pPr>
            <a:lvl3pPr>
              <a:defRPr>
                <a:solidFill>
                  <a:srgbClr val="5F5F5F"/>
                </a:solidFill>
              </a:defRPr>
            </a:lvl3pPr>
            <a:lvl4pPr>
              <a:defRPr>
                <a:solidFill>
                  <a:srgbClr val="5F5F5F"/>
                </a:solidFill>
              </a:defRPr>
            </a:lvl4pPr>
            <a:lvl5pPr>
              <a:defRPr>
                <a:solidFill>
                  <a:srgbClr val="5F5F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p:cNvSpPr>
            <a:spLocks noGrp="1"/>
          </p:cNvSpPr>
          <p:nvPr>
            <p:ph type="body" idx="15"/>
          </p:nvPr>
        </p:nvSpPr>
        <p:spPr>
          <a:xfrm>
            <a:off x="594362" y="4780026"/>
            <a:ext cx="8165465" cy="274320"/>
          </a:xfrm>
        </p:spPr>
        <p:txBody>
          <a:bodyPr tIns="0" bIns="0" anchor="b"/>
          <a:lstStyle>
            <a:lvl1pPr marL="0" indent="0">
              <a:spcBef>
                <a:spcPts val="45"/>
              </a:spcBef>
              <a:buNone/>
              <a:defRPr sz="600" b="0"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Tree>
    <p:extLst>
      <p:ext uri="{BB962C8B-B14F-4D97-AF65-F5344CB8AC3E}">
        <p14:creationId xmlns:p14="http://schemas.microsoft.com/office/powerpoint/2010/main" val="15677949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Chart with Call Out">
    <p:spTree>
      <p:nvGrpSpPr>
        <p:cNvPr id="1" name=""/>
        <p:cNvGrpSpPr/>
        <p:nvPr/>
      </p:nvGrpSpPr>
      <p:grpSpPr>
        <a:xfrm>
          <a:off x="0" y="0"/>
          <a:ext cx="0" cy="0"/>
          <a:chOff x="0" y="0"/>
          <a:chExt cx="0" cy="0"/>
        </a:xfrm>
      </p:grpSpPr>
      <p:pic>
        <p:nvPicPr>
          <p:cNvPr id="8" name="Picture 16" descr="PPT-Chart-Templat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8"/>
          <p:cNvSpPr>
            <a:spLocks noChangeArrowheads="1"/>
          </p:cNvSpPr>
          <p:nvPr/>
        </p:nvSpPr>
        <p:spPr bwMode="gray">
          <a:xfrm rot="16200000">
            <a:off x="-1077600" y="4164152"/>
            <a:ext cx="23647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defRPr/>
            </a:pPr>
            <a:r>
              <a:rPr lang="en-US" altLang="en-US" sz="600" dirty="0" smtClean="0">
                <a:solidFill>
                  <a:srgbClr val="5F5F5F"/>
                </a:solidFill>
                <a:latin typeface="Calibri" pitchFamily="34" charset="0"/>
                <a:ea typeface="Calibri" pitchFamily="34" charset="0"/>
                <a:cs typeface="Calibri" pitchFamily="34" charset="0"/>
              </a:rPr>
              <a:t>Copyright ©2012 The Nielsen Company. Confidential and proprietary.</a:t>
            </a:r>
          </a:p>
        </p:txBody>
      </p:sp>
      <p:sp>
        <p:nvSpPr>
          <p:cNvPr id="10" name="Text Box 17"/>
          <p:cNvSpPr txBox="1">
            <a:spLocks noChangeArrowheads="1"/>
          </p:cNvSpPr>
          <p:nvPr/>
        </p:nvSpPr>
        <p:spPr bwMode="auto">
          <a:xfrm>
            <a:off x="8880618" y="4933162"/>
            <a:ext cx="13465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defRPr/>
            </a:pPr>
            <a:fld id="{74368F10-B90B-4D55-8A20-1FAC6C2E3FAD}" type="slidenum">
              <a:rPr lang="en-US" altLang="en-US" sz="900" smtClean="0">
                <a:solidFill>
                  <a:srgbClr val="009DD9"/>
                </a:solidFill>
                <a:latin typeface="Calibri" pitchFamily="34" charset="0"/>
              </a:rPr>
              <a:pPr algn="ctr" fontAlgn="base">
                <a:spcBef>
                  <a:spcPct val="0"/>
                </a:spcBef>
                <a:spcAft>
                  <a:spcPct val="0"/>
                </a:spcAft>
                <a:defRPr/>
              </a:pPr>
              <a:t>‹#›</a:t>
            </a:fld>
            <a:endParaRPr lang="en-US" altLang="en-US" sz="900" dirty="0" smtClean="0">
              <a:solidFill>
                <a:srgbClr val="009DD9"/>
              </a:solidFill>
              <a:latin typeface="Calibri" pitchFamily="34" charset="0"/>
            </a:endParaRPr>
          </a:p>
        </p:txBody>
      </p:sp>
      <p:sp>
        <p:nvSpPr>
          <p:cNvPr id="12" name="TextBox 2"/>
          <p:cNvSpPr txBox="1">
            <a:spLocks noChangeArrowheads="1"/>
          </p:cNvSpPr>
          <p:nvPr userDrawn="1"/>
        </p:nvSpPr>
        <p:spPr bwMode="auto">
          <a:xfrm>
            <a:off x="4572001" y="4781550"/>
            <a:ext cx="4100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defRPr/>
            </a:pPr>
            <a:r>
              <a:rPr lang="en-GB" altLang="en-US" sz="1200" i="1" dirty="0" smtClean="0">
                <a:solidFill>
                  <a:srgbClr val="009DD9"/>
                </a:solidFill>
                <a:latin typeface="Calibri"/>
              </a:rPr>
              <a:t>For internal use only, not to be used in the public domain</a:t>
            </a:r>
            <a:endParaRPr lang="en-US" altLang="en-US" sz="1200" i="1" dirty="0" smtClean="0">
              <a:solidFill>
                <a:srgbClr val="009DD9"/>
              </a:solidFill>
              <a:latin typeface="Calibri"/>
            </a:endParaRPr>
          </a:p>
        </p:txBody>
      </p:sp>
      <p:sp>
        <p:nvSpPr>
          <p:cNvPr id="7" name="Text Placeholder 2"/>
          <p:cNvSpPr>
            <a:spLocks noGrp="1"/>
          </p:cNvSpPr>
          <p:nvPr>
            <p:ph type="body" idx="14"/>
          </p:nvPr>
        </p:nvSpPr>
        <p:spPr>
          <a:xfrm>
            <a:off x="594360" y="1351026"/>
            <a:ext cx="7876476" cy="188714"/>
          </a:xfrm>
        </p:spPr>
        <p:txBody>
          <a:bodyPr tIns="0" bIns="0"/>
          <a:lstStyle>
            <a:lvl1pPr marL="0" indent="0">
              <a:spcBef>
                <a:spcPts val="0"/>
              </a:spcBef>
              <a:buNone/>
              <a:defRPr sz="1200" b="0" baseline="0">
                <a:solidFill>
                  <a:srgbClr val="009DD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Text Placeholder 2"/>
          <p:cNvSpPr>
            <a:spLocks noGrp="1"/>
          </p:cNvSpPr>
          <p:nvPr>
            <p:ph type="body" idx="15"/>
          </p:nvPr>
        </p:nvSpPr>
        <p:spPr>
          <a:xfrm>
            <a:off x="685800" y="4327398"/>
            <a:ext cx="7781544" cy="299315"/>
          </a:xfrm>
          <a:solidFill>
            <a:srgbClr val="009DD9"/>
          </a:solidFill>
          <a:ln>
            <a:noFill/>
          </a:ln>
        </p:spPr>
        <p:txBody>
          <a:bodyPr tIns="0" bIns="0" anchor="ctr"/>
          <a:lstStyle>
            <a:lvl1pPr marL="0" indent="0" algn="ctr">
              <a:spcBef>
                <a:spcPts val="0"/>
              </a:spcBef>
              <a:buNone/>
              <a:defRPr sz="1800" b="0" baseline="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hart Placeholder 12"/>
          <p:cNvSpPr>
            <a:spLocks noGrp="1"/>
          </p:cNvSpPr>
          <p:nvPr>
            <p:ph type="chart" sz="quarter" idx="16"/>
          </p:nvPr>
        </p:nvSpPr>
        <p:spPr>
          <a:xfrm>
            <a:off x="758952" y="1633311"/>
            <a:ext cx="7711884" cy="2429066"/>
          </a:xfrm>
        </p:spPr>
        <p:txBody>
          <a:bodyPr wrap="none" rtlCol="0">
            <a:noAutofit/>
          </a:bodyPr>
          <a:lstStyle>
            <a:lvl1pPr>
              <a:buFontTx/>
              <a:buNone/>
              <a:defRPr/>
            </a:lvl1pPr>
          </a:lstStyle>
          <a:p>
            <a:pPr lvl="0"/>
            <a:r>
              <a:rPr lang="en-US" noProof="0" dirty="0" smtClean="0"/>
              <a:t>Click icon to add chart</a:t>
            </a:r>
            <a:endParaRPr lang="en-US" noProof="0" dirty="0"/>
          </a:p>
        </p:txBody>
      </p:sp>
      <p:sp>
        <p:nvSpPr>
          <p:cNvPr id="2" name="Title 1"/>
          <p:cNvSpPr>
            <a:spLocks noGrp="1"/>
          </p:cNvSpPr>
          <p:nvPr>
            <p:ph type="title"/>
          </p:nvPr>
        </p:nvSpPr>
        <p:spPr/>
        <p:txBody>
          <a:bodyPr/>
          <a:lstStyle>
            <a:lvl1pPr>
              <a:defRPr baseline="0"/>
            </a:lvl1pPr>
          </a:lstStyle>
          <a:p>
            <a:r>
              <a:rPr lang="en-US" dirty="0" smtClean="0"/>
              <a:t>Click to edit Master title style</a:t>
            </a:r>
            <a:endParaRPr lang="en-US" dirty="0"/>
          </a:p>
        </p:txBody>
      </p:sp>
      <p:sp>
        <p:nvSpPr>
          <p:cNvPr id="16" name="Text Placeholder 2"/>
          <p:cNvSpPr>
            <a:spLocks noGrp="1"/>
          </p:cNvSpPr>
          <p:nvPr>
            <p:ph type="body" idx="13"/>
          </p:nvPr>
        </p:nvSpPr>
        <p:spPr>
          <a:xfrm>
            <a:off x="594360" y="960120"/>
            <a:ext cx="8160322" cy="236339"/>
          </a:xfrm>
        </p:spPr>
        <p:txBody>
          <a:bodyPr tIns="0" bIns="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450799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20_Title Full Logo PURPLE">
    <p:spTree>
      <p:nvGrpSpPr>
        <p:cNvPr id="1" name="Shape 188"/>
        <p:cNvGrpSpPr/>
        <p:nvPr/>
      </p:nvGrpSpPr>
      <p:grpSpPr>
        <a:xfrm>
          <a:off x="0" y="0"/>
          <a:ext cx="0" cy="0"/>
          <a:chOff x="0" y="0"/>
          <a:chExt cx="0" cy="0"/>
        </a:xfrm>
      </p:grpSpPr>
      <p:pic>
        <p:nvPicPr>
          <p:cNvPr id="189" name="Shape 189" descr="Purple.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190" name="Shape 190"/>
          <p:cNvSpPr txBox="1">
            <a:spLocks noGrp="1"/>
          </p:cNvSpPr>
          <p:nvPr>
            <p:ph type="body" idx="1"/>
          </p:nvPr>
        </p:nvSpPr>
        <p:spPr>
          <a:xfrm>
            <a:off x="247427" y="4220330"/>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rgbClr val="FFFFFF"/>
                </a:solidFill>
                <a:latin typeface="Calibri" panose="020F0502020204030204" pitchFamily="34" charset="0"/>
                <a:ea typeface="Calibri" panose="020F0502020204030204" pitchFamily="34" charset="0"/>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dirty="0"/>
          </a:p>
        </p:txBody>
      </p:sp>
      <p:sp>
        <p:nvSpPr>
          <p:cNvPr id="191" name="Shape 191"/>
          <p:cNvSpPr txBox="1">
            <a:spLocks noGrp="1"/>
          </p:cNvSpPr>
          <p:nvPr>
            <p:ph type="ctrTitle"/>
          </p:nvPr>
        </p:nvSpPr>
        <p:spPr>
          <a:xfrm>
            <a:off x="242829" y="2112264"/>
            <a:ext cx="6919971" cy="982664"/>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lt1"/>
              </a:buClr>
              <a:buFont typeface="Arial"/>
              <a:buNone/>
              <a:defRPr sz="4200" b="1" i="0" u="none" strike="noStrike" cap="none">
                <a:solidFill>
                  <a:schemeClr val="lt1"/>
                </a:solidFill>
                <a:latin typeface="Calibri" panose="020F0502020204030204" pitchFamily="34" charset="0"/>
                <a:ea typeface="Calibri" panose="020F0502020204030204" pitchFamily="34" charset="0"/>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2" name="Shape 192"/>
          <p:cNvSpPr txBox="1">
            <a:spLocks noGrp="1"/>
          </p:cNvSpPr>
          <p:nvPr>
            <p:ph type="subTitle" idx="2"/>
          </p:nvPr>
        </p:nvSpPr>
        <p:spPr>
          <a:xfrm>
            <a:off x="287929" y="3136391"/>
            <a:ext cx="6919293" cy="498872"/>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2000" b="0" i="0" u="none" strike="noStrike" cap="none">
                <a:solidFill>
                  <a:srgbClr val="FFFFFF"/>
                </a:solidFill>
                <a:latin typeface="Calibri" panose="020F0502020204030204" pitchFamily="34" charset="0"/>
                <a:ea typeface="Calibri" panose="020F0502020204030204" pitchFamily="34" charset="0"/>
                <a:cs typeface="Arial"/>
                <a:sym typeface="Arial"/>
              </a:defRPr>
            </a:lvl1pPr>
            <a:lvl2pPr marL="457200" marR="0" lvl="1" indent="0" algn="ctr" rtl="0">
              <a:lnSpc>
                <a:spcPct val="100000"/>
              </a:lnSpc>
              <a:spcBef>
                <a:spcPts val="800"/>
              </a:spcBef>
              <a:buClr>
                <a:schemeClr val="dk2"/>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00000"/>
              </a:lnSpc>
              <a:spcBef>
                <a:spcPts val="700"/>
              </a:spcBef>
              <a:buClr>
                <a:schemeClr val="dk2"/>
              </a:buClr>
              <a:buFont typeface="Arial"/>
              <a:buNone/>
              <a:defRPr sz="1400" b="0" i="0" u="none" strike="noStrike" cap="none">
                <a:solidFill>
                  <a:srgbClr val="888888"/>
                </a:solidFill>
                <a:latin typeface="Arial"/>
                <a:ea typeface="Arial"/>
                <a:cs typeface="Arial"/>
                <a:sym typeface="Arial"/>
              </a:defRPr>
            </a:lvl3pPr>
            <a:lvl4pPr marL="1371600" marR="0" lvl="3" indent="0" algn="ctr" rtl="0">
              <a:lnSpc>
                <a:spcPct val="100000"/>
              </a:lnSpc>
              <a:spcBef>
                <a:spcPts val="700"/>
              </a:spcBef>
              <a:buClr>
                <a:schemeClr val="dk2"/>
              </a:buClr>
              <a:buFont typeface="Arial"/>
              <a:buNone/>
              <a:defRPr sz="1200" b="0" i="0" u="none" strike="noStrike" cap="none">
                <a:solidFill>
                  <a:srgbClr val="888888"/>
                </a:solidFill>
                <a:latin typeface="Arial"/>
                <a:ea typeface="Arial"/>
                <a:cs typeface="Arial"/>
                <a:sym typeface="Arial"/>
              </a:defRPr>
            </a:lvl4pPr>
            <a:lvl5pPr marL="1828800" marR="0" lvl="4" indent="0" algn="ctr" rtl="0">
              <a:lnSpc>
                <a:spcPct val="100000"/>
              </a:lnSpc>
              <a:spcBef>
                <a:spcPts val="700"/>
              </a:spcBef>
              <a:buClr>
                <a:schemeClr val="dk2"/>
              </a:buClr>
              <a:buFont typeface="Arial"/>
              <a:buNone/>
              <a:defRPr sz="1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9pPr>
          </a:lstStyle>
          <a:p>
            <a:endParaRPr dirty="0"/>
          </a:p>
        </p:txBody>
      </p:sp>
      <p:sp>
        <p:nvSpPr>
          <p:cNvPr id="193" name="Shape 193"/>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a:t>
            </a:r>
            <a:r>
              <a:rPr lang="en-US" sz="600" dirty="0" smtClean="0">
                <a:solidFill>
                  <a:schemeClr val="lt1"/>
                </a:solidFill>
                <a:latin typeface="Arial"/>
                <a:ea typeface="Arial"/>
                <a:cs typeface="Arial"/>
                <a:sym typeface="Arial"/>
              </a:rPr>
              <a:t>2020 </a:t>
            </a:r>
            <a:r>
              <a:rPr lang="en-US" sz="600" dirty="0">
                <a:solidFill>
                  <a:schemeClr val="lt1"/>
                </a:solidFill>
                <a:latin typeface="Arial"/>
                <a:ea typeface="Arial"/>
                <a:cs typeface="Arial"/>
                <a:sym typeface="Arial"/>
              </a:rPr>
              <a:t>The </a:t>
            </a:r>
            <a:r>
              <a:rPr lang="en-US" sz="600" dirty="0" smtClean="0">
                <a:solidFill>
                  <a:schemeClr val="lt1"/>
                </a:solidFill>
                <a:latin typeface="Arial"/>
                <a:ea typeface="Arial"/>
                <a:cs typeface="Arial"/>
                <a:sym typeface="Arial"/>
              </a:rPr>
              <a:t>Nielsen. </a:t>
            </a:r>
            <a:r>
              <a:rPr lang="en-US" sz="600" dirty="0">
                <a:solidFill>
                  <a:schemeClr val="lt1"/>
                </a:solidFill>
                <a:latin typeface="Arial"/>
                <a:ea typeface="Arial"/>
                <a:cs typeface="Arial"/>
                <a:sym typeface="Arial"/>
              </a:rPr>
              <a:t>Confidential and proprietary. Do not distribute.</a:t>
            </a:r>
          </a:p>
        </p:txBody>
      </p:sp>
      <p:pic>
        <p:nvPicPr>
          <p:cNvPr id="194" name="Shape 194"/>
          <p:cNvPicPr preferRelativeResize="0"/>
          <p:nvPr/>
        </p:nvPicPr>
        <p:blipFill rotWithShape="1">
          <a:blip r:embed="rId3">
            <a:alphaModFix/>
          </a:blip>
          <a:srcRect/>
          <a:stretch/>
        </p:blipFill>
        <p:spPr>
          <a:xfrm>
            <a:off x="365176" y="1423174"/>
            <a:ext cx="950062" cy="336755"/>
          </a:xfrm>
          <a:prstGeom prst="rect">
            <a:avLst/>
          </a:prstGeom>
          <a:noFill/>
          <a:ln>
            <a:noFill/>
          </a:ln>
        </p:spPr>
      </p:pic>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8_Chart">
    <p:spTree>
      <p:nvGrpSpPr>
        <p:cNvPr id="1" name="Shape 61"/>
        <p:cNvGrpSpPr/>
        <p:nvPr/>
      </p:nvGrpSpPr>
      <p:grpSpPr>
        <a:xfrm>
          <a:off x="0" y="0"/>
          <a:ext cx="0" cy="0"/>
          <a:chOff x="0" y="0"/>
          <a:chExt cx="0" cy="0"/>
        </a:xfrm>
      </p:grpSpPr>
      <p:sp>
        <p:nvSpPr>
          <p:cNvPr id="62" name="Shape 62"/>
          <p:cNvSpPr txBox="1">
            <a:spLocks noGrp="1"/>
          </p:cNvSpPr>
          <p:nvPr>
            <p:ph type="body" idx="1"/>
          </p:nvPr>
        </p:nvSpPr>
        <p:spPr>
          <a:xfrm>
            <a:off x="594360" y="1351026"/>
            <a:ext cx="8168640" cy="192024"/>
          </a:xfrm>
          <a:prstGeom prst="rect">
            <a:avLst/>
          </a:prstGeom>
          <a:noFill/>
          <a:ln>
            <a:noFill/>
          </a:ln>
        </p:spPr>
        <p:txBody>
          <a:bodyPr wrap="square" lIns="91425" tIns="91425" rIns="91425" bIns="91425" anchor="t" anchorCtr="0"/>
          <a:lstStyle>
            <a:lvl1pPr marL="0" marR="0" lvl="0" indent="0" algn="l" rtl="0">
              <a:spcBef>
                <a:spcPts val="0"/>
              </a:spcBef>
              <a:spcAft>
                <a:spcPts val="0"/>
              </a:spcAft>
              <a:buClr>
                <a:schemeClr val="dk2"/>
              </a:buClr>
              <a:buSzPct val="150000"/>
              <a:buNone/>
              <a:defRPr sz="1200" i="0" u="none" strike="noStrike" cap="none">
                <a:solidFill>
                  <a:schemeClr val="accent1"/>
                </a:solidFill>
              </a:defRPr>
            </a:lvl1pPr>
            <a:lvl2pPr marL="457200" marR="0" lvl="1" indent="0" algn="l" rtl="0">
              <a:spcBef>
                <a:spcPts val="800"/>
              </a:spcBef>
              <a:spcAft>
                <a:spcPts val="0"/>
              </a:spcAft>
              <a:buClr>
                <a:schemeClr val="dk2"/>
              </a:buClr>
              <a:buSzPct val="80000"/>
              <a:buNone/>
              <a:defRPr sz="2000" b="1" i="0" u="none" strike="noStrike" cap="none">
                <a:solidFill>
                  <a:schemeClr val="dk2"/>
                </a:solidFill>
              </a:defRPr>
            </a:lvl2pPr>
            <a:lvl3pPr marL="914400" marR="0" lvl="2" indent="0" algn="l" rtl="0">
              <a:spcBef>
                <a:spcPts val="700"/>
              </a:spcBef>
              <a:spcAft>
                <a:spcPts val="0"/>
              </a:spcAft>
              <a:buClr>
                <a:schemeClr val="dk2"/>
              </a:buClr>
              <a:buSzPct val="77777"/>
              <a:buNone/>
              <a:defRPr sz="1800" b="1" i="0" u="none" strike="noStrike" cap="none">
                <a:solidFill>
                  <a:schemeClr val="dk2"/>
                </a:solidFill>
              </a:defRPr>
            </a:lvl3pPr>
            <a:lvl4pPr marL="1371600" marR="0" lvl="3" indent="0" algn="l" rtl="0">
              <a:spcBef>
                <a:spcPts val="700"/>
              </a:spcBef>
              <a:spcAft>
                <a:spcPts val="0"/>
              </a:spcAft>
              <a:buClr>
                <a:schemeClr val="dk2"/>
              </a:buClr>
              <a:buSzPct val="75000"/>
              <a:buNone/>
              <a:defRPr sz="1600" b="1" i="0" u="none" strike="noStrike" cap="none">
                <a:solidFill>
                  <a:schemeClr val="dk2"/>
                </a:solidFill>
              </a:defRPr>
            </a:lvl4pPr>
            <a:lvl5pPr marL="1828800" marR="0" lvl="4" indent="0" algn="l" rtl="0">
              <a:spcBef>
                <a:spcPts val="700"/>
              </a:spcBef>
              <a:spcAft>
                <a:spcPts val="0"/>
              </a:spcAft>
              <a:buClr>
                <a:schemeClr val="dk2"/>
              </a:buClr>
              <a:buSzPct val="75000"/>
              <a:buNone/>
              <a:defRPr sz="1600" b="1" i="0" u="none" strike="noStrike" cap="none">
                <a:solidFill>
                  <a:schemeClr val="dk2"/>
                </a:solidFill>
              </a:defRPr>
            </a:lvl5pPr>
            <a:lvl6pPr marL="2286000" marR="0" lvl="5" indent="0" algn="l" rtl="0">
              <a:spcBef>
                <a:spcPts val="320"/>
              </a:spcBef>
              <a:buClr>
                <a:schemeClr val="dk1"/>
              </a:buClr>
              <a:buSzPct val="125000"/>
              <a:buNone/>
              <a:defRPr sz="1600" b="1" i="0" u="none" strike="noStrike" cap="none">
                <a:solidFill>
                  <a:schemeClr val="dk1"/>
                </a:solidFill>
              </a:defRPr>
            </a:lvl6pPr>
            <a:lvl7pPr marL="2743200" marR="0" lvl="6" indent="0" algn="l" rtl="0">
              <a:spcBef>
                <a:spcPts val="320"/>
              </a:spcBef>
              <a:buClr>
                <a:schemeClr val="dk1"/>
              </a:buClr>
              <a:buSzPct val="125000"/>
              <a:buNone/>
              <a:defRPr sz="1600" b="1" i="0" u="none" strike="noStrike" cap="none">
                <a:solidFill>
                  <a:schemeClr val="dk1"/>
                </a:solidFill>
              </a:defRPr>
            </a:lvl7pPr>
            <a:lvl8pPr marL="3200400" marR="0" lvl="7" indent="0" algn="l" rtl="0">
              <a:spcBef>
                <a:spcPts val="320"/>
              </a:spcBef>
              <a:buClr>
                <a:schemeClr val="dk1"/>
              </a:buClr>
              <a:buSzPct val="125000"/>
              <a:buNone/>
              <a:defRPr sz="1600" b="1" i="0" u="none" strike="noStrike" cap="none">
                <a:solidFill>
                  <a:schemeClr val="dk1"/>
                </a:solidFill>
              </a:defRPr>
            </a:lvl8pPr>
            <a:lvl9pPr marL="3657600" marR="0" lvl="8" indent="0" algn="l" rtl="0">
              <a:spcBef>
                <a:spcPts val="320"/>
              </a:spcBef>
              <a:buClr>
                <a:schemeClr val="dk1"/>
              </a:buClr>
              <a:buSzPct val="125000"/>
              <a:buNone/>
              <a:defRPr sz="1600" b="1" i="0" u="none" strike="noStrike" cap="none">
                <a:solidFill>
                  <a:schemeClr val="dk1"/>
                </a:solidFill>
              </a:defRPr>
            </a:lvl9pPr>
          </a:lstStyle>
          <a:p>
            <a:endParaRPr/>
          </a:p>
        </p:txBody>
      </p:sp>
      <p:sp>
        <p:nvSpPr>
          <p:cNvPr id="63" name="Shape 63"/>
          <p:cNvSpPr>
            <a:spLocks noGrp="1"/>
          </p:cNvSpPr>
          <p:nvPr>
            <p:ph type="chart" idx="2"/>
          </p:nvPr>
        </p:nvSpPr>
        <p:spPr>
          <a:xfrm>
            <a:off x="588818" y="1971484"/>
            <a:ext cx="8174182" cy="2429066"/>
          </a:xfrm>
          <a:prstGeom prst="rect">
            <a:avLst/>
          </a:prstGeom>
          <a:noFill/>
          <a:ln>
            <a:noFill/>
          </a:ln>
        </p:spPr>
        <p:txBody>
          <a:bodyPr wrap="square" lIns="91425" tIns="91425" rIns="91425" bIns="91425" anchor="t" anchorCtr="0"/>
          <a:lstStyle>
            <a:lvl1pPr marL="230188" marR="0" lvl="0" indent="-230188" algn="l" rtl="0">
              <a:spcBef>
                <a:spcPts val="800"/>
              </a:spcBef>
              <a:spcAft>
                <a:spcPts val="0"/>
              </a:spcAft>
              <a:buClr>
                <a:schemeClr val="dk2"/>
              </a:buClr>
              <a:buSzPct val="77777"/>
              <a:buFont typeface="Open Sans"/>
              <a:buNone/>
              <a:defRPr sz="1800" i="0" u="none" strike="noStrike" cap="none">
                <a:solidFill>
                  <a:schemeClr val="dk2"/>
                </a:solidFill>
                <a:latin typeface="Open Sans"/>
                <a:ea typeface="Open Sans"/>
                <a:cs typeface="Open Sans"/>
                <a:sym typeface="Open Sans"/>
              </a:defRPr>
            </a:lvl1pPr>
            <a:lvl2pPr marL="461963" marR="0" lvl="1" indent="-144462" algn="l" rtl="0">
              <a:spcBef>
                <a:spcPts val="800"/>
              </a:spcBef>
              <a:spcAft>
                <a:spcPts val="0"/>
              </a:spcAft>
              <a:buClr>
                <a:schemeClr val="dk2"/>
              </a:buClr>
              <a:buSzPct val="100000"/>
              <a:buFont typeface="Open Sans"/>
              <a:buChar char="•"/>
              <a:defRPr sz="1600" i="0" u="none" strike="noStrike" cap="none">
                <a:solidFill>
                  <a:schemeClr val="dk2"/>
                </a:solidFill>
                <a:latin typeface="Open Sans"/>
                <a:ea typeface="Open Sans"/>
                <a:cs typeface="Open Sans"/>
                <a:sym typeface="Open Sans"/>
              </a:defRPr>
            </a:lvl2pPr>
            <a:lvl3pPr marL="681038" marR="0" lvl="2" indent="-147637" algn="l" rtl="0">
              <a:spcBef>
                <a:spcPts val="700"/>
              </a:spcBef>
              <a:spcAft>
                <a:spcPts val="0"/>
              </a:spcAft>
              <a:buClr>
                <a:schemeClr val="dk2"/>
              </a:buClr>
              <a:buSzPct val="100000"/>
              <a:buFont typeface="Open Sans"/>
              <a:buChar char="•"/>
              <a:defRPr sz="1400" i="0" u="none" strike="noStrike" cap="none">
                <a:solidFill>
                  <a:schemeClr val="dk2"/>
                </a:solidFill>
                <a:latin typeface="Open Sans"/>
                <a:ea typeface="Open Sans"/>
                <a:cs typeface="Open Sans"/>
                <a:sym typeface="Open Sans"/>
              </a:defRPr>
            </a:lvl3pPr>
            <a:lvl4pPr marL="912813" marR="0" lvl="3" indent="-150812" algn="l" rtl="0">
              <a:spcBef>
                <a:spcPts val="700"/>
              </a:spcBef>
              <a:spcAft>
                <a:spcPts val="0"/>
              </a:spcAft>
              <a:buClr>
                <a:schemeClr val="dk2"/>
              </a:buClr>
              <a:buSzPct val="100000"/>
              <a:buFont typeface="Open Sans"/>
              <a:buChar char="•"/>
              <a:defRPr sz="1200" i="0" u="none" strike="noStrike" cap="none">
                <a:solidFill>
                  <a:schemeClr val="dk2"/>
                </a:solidFill>
                <a:latin typeface="Open Sans"/>
                <a:ea typeface="Open Sans"/>
                <a:cs typeface="Open Sans"/>
                <a:sym typeface="Open Sans"/>
              </a:defRPr>
            </a:lvl4pPr>
            <a:lvl5pPr marL="1143000" marR="0" lvl="4" indent="-152400" algn="l" rtl="0">
              <a:spcBef>
                <a:spcPts val="700"/>
              </a:spcBef>
              <a:spcAft>
                <a:spcPts val="0"/>
              </a:spcAft>
              <a:buClr>
                <a:schemeClr val="dk2"/>
              </a:buClr>
              <a:buSzPct val="100000"/>
              <a:buFont typeface="Open Sans"/>
              <a:buChar char="•"/>
              <a:defRPr sz="1200" i="0" u="none" strike="noStrike" cap="none">
                <a:solidFill>
                  <a:schemeClr val="dk2"/>
                </a:solidFill>
                <a:latin typeface="Open Sans"/>
                <a:ea typeface="Open Sans"/>
                <a:cs typeface="Open Sans"/>
                <a:sym typeface="Open Sans"/>
              </a:defRPr>
            </a:lvl5pPr>
            <a:lvl6pPr marL="2514600" marR="0" lvl="5" indent="-101600" algn="l" rtl="0">
              <a:spcBef>
                <a:spcPts val="400"/>
              </a:spcBef>
              <a:buClr>
                <a:schemeClr val="dk1"/>
              </a:buClr>
              <a:buSzPct val="100000"/>
              <a:buFont typeface="Open Sans"/>
              <a:buChar char="•"/>
              <a:defRPr sz="2000" i="0" u="none" strike="noStrike" cap="none">
                <a:solidFill>
                  <a:schemeClr val="dk1"/>
                </a:solidFill>
                <a:latin typeface="Open Sans"/>
                <a:ea typeface="Open Sans"/>
                <a:cs typeface="Open Sans"/>
                <a:sym typeface="Open Sans"/>
              </a:defRPr>
            </a:lvl6pPr>
            <a:lvl7pPr marL="2971800" marR="0" lvl="6" indent="-101600" algn="l" rtl="0">
              <a:spcBef>
                <a:spcPts val="400"/>
              </a:spcBef>
              <a:buClr>
                <a:schemeClr val="dk1"/>
              </a:buClr>
              <a:buSzPct val="100000"/>
              <a:buFont typeface="Open Sans"/>
              <a:buChar char="•"/>
              <a:defRPr sz="2000" i="0" u="none" strike="noStrike" cap="none">
                <a:solidFill>
                  <a:schemeClr val="dk1"/>
                </a:solidFill>
                <a:latin typeface="Open Sans"/>
                <a:ea typeface="Open Sans"/>
                <a:cs typeface="Open Sans"/>
                <a:sym typeface="Open Sans"/>
              </a:defRPr>
            </a:lvl7pPr>
            <a:lvl8pPr marL="3429000" marR="0" lvl="7" indent="-101600" algn="l" rtl="0">
              <a:spcBef>
                <a:spcPts val="400"/>
              </a:spcBef>
              <a:buClr>
                <a:schemeClr val="dk1"/>
              </a:buClr>
              <a:buSzPct val="100000"/>
              <a:buFont typeface="Open Sans"/>
              <a:buChar char="•"/>
              <a:defRPr sz="2000" i="0" u="none" strike="noStrike" cap="none">
                <a:solidFill>
                  <a:schemeClr val="dk1"/>
                </a:solidFill>
                <a:latin typeface="Open Sans"/>
                <a:ea typeface="Open Sans"/>
                <a:cs typeface="Open Sans"/>
                <a:sym typeface="Open Sans"/>
              </a:defRPr>
            </a:lvl8pPr>
            <a:lvl9pPr marL="3886200" marR="0" lvl="8" indent="-101600" algn="l" rtl="0">
              <a:spcBef>
                <a:spcPts val="400"/>
              </a:spcBef>
              <a:buClr>
                <a:schemeClr val="dk1"/>
              </a:buClr>
              <a:buSzPct val="100000"/>
              <a:buFont typeface="Open Sans"/>
              <a:buChar char="•"/>
              <a:defRPr sz="2000" i="0" u="none" strike="noStrike" cap="none">
                <a:solidFill>
                  <a:schemeClr val="dk1"/>
                </a:solidFill>
                <a:latin typeface="Open Sans"/>
                <a:ea typeface="Open Sans"/>
                <a:cs typeface="Open Sans"/>
                <a:sym typeface="Open Sans"/>
              </a:defRPr>
            </a:lvl9pPr>
          </a:lstStyle>
          <a:p>
            <a:endParaRPr dirty="0"/>
          </a:p>
        </p:txBody>
      </p:sp>
      <p:sp>
        <p:nvSpPr>
          <p:cNvPr id="64" name="Shape 64"/>
          <p:cNvSpPr txBox="1">
            <a:spLocks noGrp="1"/>
          </p:cNvSpPr>
          <p:nvPr>
            <p:ph type="title"/>
          </p:nvPr>
        </p:nvSpPr>
        <p:spPr>
          <a:xfrm>
            <a:off x="593725" y="507206"/>
            <a:ext cx="8166100" cy="428625"/>
          </a:xfrm>
          <a:prstGeom prst="rect">
            <a:avLst/>
          </a:prstGeom>
          <a:noFill/>
          <a:ln>
            <a:noFill/>
          </a:ln>
        </p:spPr>
        <p:txBody>
          <a:bodyPr wrap="square" lIns="91425" tIns="91425" rIns="91425" bIns="91425" anchor="b" anchorCtr="0"/>
          <a:lstStyle>
            <a:lvl1pPr marL="0" marR="0" lvl="0" indent="0" algn="l" rtl="0">
              <a:spcBef>
                <a:spcPts val="0"/>
              </a:spcBef>
              <a:spcAft>
                <a:spcPts val="0"/>
              </a:spcAft>
              <a:buSzPct val="46666"/>
              <a:buNone/>
              <a:defRPr sz="3000" i="0" u="none" strike="noStrike" cap="none">
                <a:solidFill>
                  <a:schemeClr val="dk2"/>
                </a:solidFill>
              </a:defRPr>
            </a:lvl1pPr>
            <a:lvl2pPr marL="0" marR="0" lvl="1" indent="0" algn="l" rtl="0">
              <a:spcBef>
                <a:spcPts val="0"/>
              </a:spcBef>
              <a:spcAft>
                <a:spcPts val="0"/>
              </a:spcAft>
              <a:buSzPct val="46666"/>
              <a:buNone/>
              <a:defRPr sz="3000" b="0" i="0" u="none" strike="noStrike" cap="none">
                <a:solidFill>
                  <a:srgbClr val="009DD9"/>
                </a:solidFill>
                <a:latin typeface="Calibri"/>
                <a:ea typeface="Calibri"/>
                <a:cs typeface="Calibri"/>
                <a:sym typeface="Calibri"/>
              </a:defRPr>
            </a:lvl2pPr>
            <a:lvl3pPr marL="0" marR="0" lvl="2" indent="0" algn="l" rtl="0">
              <a:spcBef>
                <a:spcPts val="0"/>
              </a:spcBef>
              <a:spcAft>
                <a:spcPts val="0"/>
              </a:spcAft>
              <a:buSzPct val="46666"/>
              <a:buNone/>
              <a:defRPr sz="3000" b="0" i="0" u="none" strike="noStrike" cap="none">
                <a:solidFill>
                  <a:srgbClr val="009DD9"/>
                </a:solidFill>
                <a:latin typeface="Calibri"/>
                <a:ea typeface="Calibri"/>
                <a:cs typeface="Calibri"/>
                <a:sym typeface="Calibri"/>
              </a:defRPr>
            </a:lvl3pPr>
            <a:lvl4pPr marL="0" marR="0" lvl="3" indent="0" algn="l" rtl="0">
              <a:spcBef>
                <a:spcPts val="0"/>
              </a:spcBef>
              <a:spcAft>
                <a:spcPts val="0"/>
              </a:spcAft>
              <a:buSzPct val="46666"/>
              <a:buNone/>
              <a:defRPr sz="3000" b="0" i="0" u="none" strike="noStrike" cap="none">
                <a:solidFill>
                  <a:srgbClr val="009DD9"/>
                </a:solidFill>
                <a:latin typeface="Calibri"/>
                <a:ea typeface="Calibri"/>
                <a:cs typeface="Calibri"/>
                <a:sym typeface="Calibri"/>
              </a:defRPr>
            </a:lvl4pPr>
            <a:lvl5pPr marL="0" marR="0" lvl="4" indent="0" algn="l" rtl="0">
              <a:spcBef>
                <a:spcPts val="0"/>
              </a:spcBef>
              <a:spcAft>
                <a:spcPts val="0"/>
              </a:spcAft>
              <a:buSzPct val="46666"/>
              <a:buNone/>
              <a:defRPr sz="3000" b="0" i="0" u="none" strike="noStrike" cap="none">
                <a:solidFill>
                  <a:srgbClr val="009DD9"/>
                </a:solidFill>
                <a:latin typeface="Calibri"/>
                <a:ea typeface="Calibri"/>
                <a:cs typeface="Calibri"/>
                <a:sym typeface="Calibri"/>
              </a:defRPr>
            </a:lvl5pPr>
            <a:lvl6pPr marL="457200" marR="0" lvl="5" indent="0" algn="l" rtl="0">
              <a:spcBef>
                <a:spcPts val="0"/>
              </a:spcBef>
              <a:spcAft>
                <a:spcPts val="0"/>
              </a:spcAft>
              <a:buSzPct val="46666"/>
              <a:buNone/>
              <a:defRPr sz="3000" b="0" i="0" u="none" strike="noStrike" cap="none">
                <a:solidFill>
                  <a:srgbClr val="009DD9"/>
                </a:solidFill>
                <a:latin typeface="Calibri"/>
                <a:ea typeface="Calibri"/>
                <a:cs typeface="Calibri"/>
                <a:sym typeface="Calibri"/>
              </a:defRPr>
            </a:lvl6pPr>
            <a:lvl7pPr marL="914400" marR="0" lvl="6" indent="0" algn="l" rtl="0">
              <a:spcBef>
                <a:spcPts val="0"/>
              </a:spcBef>
              <a:spcAft>
                <a:spcPts val="0"/>
              </a:spcAft>
              <a:buSzPct val="46666"/>
              <a:buNone/>
              <a:defRPr sz="3000" b="0" i="0" u="none" strike="noStrike" cap="none">
                <a:solidFill>
                  <a:srgbClr val="009DD9"/>
                </a:solidFill>
                <a:latin typeface="Calibri"/>
                <a:ea typeface="Calibri"/>
                <a:cs typeface="Calibri"/>
                <a:sym typeface="Calibri"/>
              </a:defRPr>
            </a:lvl7pPr>
            <a:lvl8pPr marL="1371600" marR="0" lvl="7" indent="0" algn="l" rtl="0">
              <a:spcBef>
                <a:spcPts val="0"/>
              </a:spcBef>
              <a:spcAft>
                <a:spcPts val="0"/>
              </a:spcAft>
              <a:buSzPct val="46666"/>
              <a:buNone/>
              <a:defRPr sz="3000" b="0" i="0" u="none" strike="noStrike" cap="none">
                <a:solidFill>
                  <a:srgbClr val="009DD9"/>
                </a:solidFill>
                <a:latin typeface="Calibri"/>
                <a:ea typeface="Calibri"/>
                <a:cs typeface="Calibri"/>
                <a:sym typeface="Calibri"/>
              </a:defRPr>
            </a:lvl8pPr>
            <a:lvl9pPr marL="1828800" marR="0" lvl="8" indent="0" algn="l" rtl="0">
              <a:spcBef>
                <a:spcPts val="0"/>
              </a:spcBef>
              <a:spcAft>
                <a:spcPts val="0"/>
              </a:spcAft>
              <a:buSzPct val="46666"/>
              <a:buNone/>
              <a:defRPr sz="3000" b="0" i="0" u="none" strike="noStrike" cap="none">
                <a:solidFill>
                  <a:srgbClr val="009DD9"/>
                </a:solidFill>
                <a:latin typeface="Calibri"/>
                <a:ea typeface="Calibri"/>
                <a:cs typeface="Calibri"/>
                <a:sym typeface="Calibri"/>
              </a:defRPr>
            </a:lvl9pPr>
          </a:lstStyle>
          <a:p>
            <a:endParaRPr/>
          </a:p>
        </p:txBody>
      </p:sp>
      <p:sp>
        <p:nvSpPr>
          <p:cNvPr id="65" name="Shape 65"/>
          <p:cNvSpPr txBox="1">
            <a:spLocks noGrp="1"/>
          </p:cNvSpPr>
          <p:nvPr>
            <p:ph type="body" idx="3"/>
          </p:nvPr>
        </p:nvSpPr>
        <p:spPr>
          <a:xfrm>
            <a:off x="594360" y="960120"/>
            <a:ext cx="8160322" cy="236339"/>
          </a:xfrm>
          <a:prstGeom prst="rect">
            <a:avLst/>
          </a:prstGeom>
          <a:noFill/>
          <a:ln>
            <a:noFill/>
          </a:ln>
        </p:spPr>
        <p:txBody>
          <a:bodyPr wrap="square" lIns="91425" tIns="91425" rIns="91425" bIns="91425" anchor="t" anchorCtr="0"/>
          <a:lstStyle>
            <a:lvl1pPr marL="0" marR="0" lvl="0" indent="0" algn="l" rtl="0">
              <a:spcBef>
                <a:spcPts val="0"/>
              </a:spcBef>
              <a:spcAft>
                <a:spcPts val="0"/>
              </a:spcAft>
              <a:buClr>
                <a:schemeClr val="dk2"/>
              </a:buClr>
              <a:buSzPct val="100000"/>
              <a:buNone/>
              <a:defRPr sz="1800" i="0" u="none" strike="noStrike" cap="none">
                <a:solidFill>
                  <a:schemeClr val="dk2"/>
                </a:solidFill>
              </a:defRPr>
            </a:lvl1pPr>
            <a:lvl2pPr marL="457200" marR="0" lvl="1" indent="0" algn="l" rtl="0">
              <a:spcBef>
                <a:spcPts val="800"/>
              </a:spcBef>
              <a:spcAft>
                <a:spcPts val="0"/>
              </a:spcAft>
              <a:buClr>
                <a:schemeClr val="dk2"/>
              </a:buClr>
              <a:buSzPct val="80000"/>
              <a:buNone/>
              <a:defRPr sz="2000" b="1" i="0" u="none" strike="noStrike" cap="none">
                <a:solidFill>
                  <a:schemeClr val="dk2"/>
                </a:solidFill>
              </a:defRPr>
            </a:lvl2pPr>
            <a:lvl3pPr marL="914400" marR="0" lvl="2" indent="0" algn="l" rtl="0">
              <a:spcBef>
                <a:spcPts val="700"/>
              </a:spcBef>
              <a:spcAft>
                <a:spcPts val="0"/>
              </a:spcAft>
              <a:buClr>
                <a:schemeClr val="dk2"/>
              </a:buClr>
              <a:buSzPct val="77777"/>
              <a:buNone/>
              <a:defRPr sz="1800" b="1" i="0" u="none" strike="noStrike" cap="none">
                <a:solidFill>
                  <a:schemeClr val="dk2"/>
                </a:solidFill>
              </a:defRPr>
            </a:lvl3pPr>
            <a:lvl4pPr marL="1371600" marR="0" lvl="3" indent="0" algn="l" rtl="0">
              <a:spcBef>
                <a:spcPts val="700"/>
              </a:spcBef>
              <a:spcAft>
                <a:spcPts val="0"/>
              </a:spcAft>
              <a:buClr>
                <a:schemeClr val="dk2"/>
              </a:buClr>
              <a:buSzPct val="75000"/>
              <a:buNone/>
              <a:defRPr sz="1600" b="1" i="0" u="none" strike="noStrike" cap="none">
                <a:solidFill>
                  <a:schemeClr val="dk2"/>
                </a:solidFill>
              </a:defRPr>
            </a:lvl4pPr>
            <a:lvl5pPr marL="1828800" marR="0" lvl="4" indent="0" algn="l" rtl="0">
              <a:spcBef>
                <a:spcPts val="700"/>
              </a:spcBef>
              <a:spcAft>
                <a:spcPts val="0"/>
              </a:spcAft>
              <a:buClr>
                <a:schemeClr val="dk2"/>
              </a:buClr>
              <a:buSzPct val="75000"/>
              <a:buNone/>
              <a:defRPr sz="1600" b="1" i="0" u="none" strike="noStrike" cap="none">
                <a:solidFill>
                  <a:schemeClr val="dk2"/>
                </a:solidFill>
              </a:defRPr>
            </a:lvl5pPr>
            <a:lvl6pPr marL="2286000" marR="0" lvl="5" indent="0" algn="l" rtl="0">
              <a:spcBef>
                <a:spcPts val="320"/>
              </a:spcBef>
              <a:buClr>
                <a:schemeClr val="dk1"/>
              </a:buClr>
              <a:buSzPct val="125000"/>
              <a:buNone/>
              <a:defRPr sz="1600" b="1" i="0" u="none" strike="noStrike" cap="none">
                <a:solidFill>
                  <a:schemeClr val="dk1"/>
                </a:solidFill>
              </a:defRPr>
            </a:lvl6pPr>
            <a:lvl7pPr marL="2743200" marR="0" lvl="6" indent="0" algn="l" rtl="0">
              <a:spcBef>
                <a:spcPts val="320"/>
              </a:spcBef>
              <a:buClr>
                <a:schemeClr val="dk1"/>
              </a:buClr>
              <a:buSzPct val="125000"/>
              <a:buNone/>
              <a:defRPr sz="1600" b="1" i="0" u="none" strike="noStrike" cap="none">
                <a:solidFill>
                  <a:schemeClr val="dk1"/>
                </a:solidFill>
              </a:defRPr>
            </a:lvl7pPr>
            <a:lvl8pPr marL="3200400" marR="0" lvl="7" indent="0" algn="l" rtl="0">
              <a:spcBef>
                <a:spcPts val="320"/>
              </a:spcBef>
              <a:buClr>
                <a:schemeClr val="dk1"/>
              </a:buClr>
              <a:buSzPct val="125000"/>
              <a:buNone/>
              <a:defRPr sz="1600" b="1" i="0" u="none" strike="noStrike" cap="none">
                <a:solidFill>
                  <a:schemeClr val="dk1"/>
                </a:solidFill>
              </a:defRPr>
            </a:lvl8pPr>
            <a:lvl9pPr marL="3657600" marR="0" lvl="8" indent="0" algn="l" rtl="0">
              <a:spcBef>
                <a:spcPts val="320"/>
              </a:spcBef>
              <a:buClr>
                <a:schemeClr val="dk1"/>
              </a:buClr>
              <a:buSzPct val="125000"/>
              <a:buNone/>
              <a:defRPr sz="1600" b="1" i="0" u="none" strike="noStrike" cap="none">
                <a:solidFill>
                  <a:schemeClr val="dk1"/>
                </a:solidFill>
              </a:defRPr>
            </a:lvl9pPr>
          </a:lstStyle>
          <a:p>
            <a:endParaRPr/>
          </a:p>
        </p:txBody>
      </p:sp>
      <p:sp>
        <p:nvSpPr>
          <p:cNvPr id="66" name="Shape 66"/>
          <p:cNvSpPr txBox="1">
            <a:spLocks noGrp="1"/>
          </p:cNvSpPr>
          <p:nvPr>
            <p:ph type="ftr" idx="11"/>
          </p:nvPr>
        </p:nvSpPr>
        <p:spPr>
          <a:xfrm>
            <a:off x="609600" y="4572000"/>
            <a:ext cx="8153400" cy="471271"/>
          </a:xfrm>
          <a:prstGeom prst="rect">
            <a:avLst/>
          </a:prstGeom>
          <a:noFill/>
          <a:ln>
            <a:noFill/>
          </a:ln>
        </p:spPr>
        <p:txBody>
          <a:bodyPr wrap="square" lIns="91425" tIns="91425" rIns="91425" bIns="91425" anchor="t" anchorCtr="0"/>
          <a:lstStyle>
            <a:lvl1pPr marL="0" marR="0" lvl="0" indent="0" algn="l" rtl="0">
              <a:spcBef>
                <a:spcPts val="60"/>
              </a:spcBef>
              <a:spcAft>
                <a:spcPts val="0"/>
              </a:spcAft>
              <a:buSzPct val="175000"/>
              <a:buFont typeface="Open Sans"/>
              <a:buNone/>
              <a:defRPr sz="800">
                <a:solidFill>
                  <a:schemeClr val="dk1"/>
                </a:solidFill>
                <a:latin typeface="Open Sans"/>
                <a:ea typeface="Open Sans"/>
                <a:cs typeface="Open Sans"/>
                <a:sym typeface="Open Sans"/>
              </a:defRPr>
            </a:lvl1pPr>
            <a:lvl2pPr marL="457200" marR="0" lvl="1" indent="0" algn="l" rtl="0">
              <a:spcBef>
                <a:spcPts val="0"/>
              </a:spcBef>
              <a:spcAft>
                <a:spcPts val="0"/>
              </a:spcAft>
              <a:buSzPct val="77777"/>
              <a:buFont typeface="Open Sans"/>
              <a:buNone/>
              <a:defRPr sz="1800" i="0" u="none" strike="noStrike" cap="none">
                <a:solidFill>
                  <a:schemeClr val="dk1"/>
                </a:solidFill>
                <a:latin typeface="Open Sans"/>
                <a:ea typeface="Open Sans"/>
                <a:cs typeface="Open Sans"/>
                <a:sym typeface="Open Sans"/>
              </a:defRPr>
            </a:lvl2pPr>
            <a:lvl3pPr marL="914400" marR="0" lvl="2" indent="0" algn="l" rtl="0">
              <a:spcBef>
                <a:spcPts val="0"/>
              </a:spcBef>
              <a:spcAft>
                <a:spcPts val="0"/>
              </a:spcAft>
              <a:buSzPct val="77777"/>
              <a:buFont typeface="Open Sans"/>
              <a:buNone/>
              <a:defRPr sz="1800" i="0" u="none" strike="noStrike" cap="none">
                <a:solidFill>
                  <a:schemeClr val="dk1"/>
                </a:solidFill>
                <a:latin typeface="Open Sans"/>
                <a:ea typeface="Open Sans"/>
                <a:cs typeface="Open Sans"/>
                <a:sym typeface="Open Sans"/>
              </a:defRPr>
            </a:lvl3pPr>
            <a:lvl4pPr marL="1371600" marR="0" lvl="3" indent="0" algn="l" rtl="0">
              <a:spcBef>
                <a:spcPts val="0"/>
              </a:spcBef>
              <a:spcAft>
                <a:spcPts val="0"/>
              </a:spcAft>
              <a:buSzPct val="77777"/>
              <a:buFont typeface="Open Sans"/>
              <a:buNone/>
              <a:defRPr sz="1800" i="0" u="none" strike="noStrike" cap="none">
                <a:solidFill>
                  <a:schemeClr val="dk1"/>
                </a:solidFill>
                <a:latin typeface="Open Sans"/>
                <a:ea typeface="Open Sans"/>
                <a:cs typeface="Open Sans"/>
                <a:sym typeface="Open Sans"/>
              </a:defRPr>
            </a:lvl4pPr>
            <a:lvl5pPr marL="1828800" marR="0" lvl="4" indent="0" algn="l" rtl="0">
              <a:spcBef>
                <a:spcPts val="0"/>
              </a:spcBef>
              <a:spcAft>
                <a:spcPts val="0"/>
              </a:spcAft>
              <a:buSzPct val="77777"/>
              <a:buFont typeface="Open Sans"/>
              <a:buNone/>
              <a:defRPr sz="1800" i="0" u="none" strike="noStrike" cap="none">
                <a:solidFill>
                  <a:schemeClr val="dk1"/>
                </a:solidFill>
                <a:latin typeface="Open Sans"/>
                <a:ea typeface="Open Sans"/>
                <a:cs typeface="Open Sans"/>
                <a:sym typeface="Open Sans"/>
              </a:defRPr>
            </a:lvl5pPr>
            <a:lvl6pPr marL="2286000" marR="0" lvl="5" indent="0" algn="l" rtl="0">
              <a:spcBef>
                <a:spcPts val="0"/>
              </a:spcBef>
              <a:buSzPct val="77777"/>
              <a:buFont typeface="Open Sans"/>
              <a:buNone/>
              <a:defRPr sz="1800" i="0" u="none" strike="noStrike" cap="none">
                <a:solidFill>
                  <a:schemeClr val="dk1"/>
                </a:solidFill>
                <a:latin typeface="Open Sans"/>
                <a:ea typeface="Open Sans"/>
                <a:cs typeface="Open Sans"/>
                <a:sym typeface="Open Sans"/>
              </a:defRPr>
            </a:lvl6pPr>
            <a:lvl7pPr marL="2743200" marR="0" lvl="6" indent="0" algn="l" rtl="0">
              <a:spcBef>
                <a:spcPts val="0"/>
              </a:spcBef>
              <a:buSzPct val="77777"/>
              <a:buFont typeface="Open Sans"/>
              <a:buNone/>
              <a:defRPr sz="1800" i="0" u="none" strike="noStrike" cap="none">
                <a:solidFill>
                  <a:schemeClr val="dk1"/>
                </a:solidFill>
                <a:latin typeface="Open Sans"/>
                <a:ea typeface="Open Sans"/>
                <a:cs typeface="Open Sans"/>
                <a:sym typeface="Open Sans"/>
              </a:defRPr>
            </a:lvl7pPr>
            <a:lvl8pPr marL="3200400" marR="0" lvl="7" indent="0" algn="l" rtl="0">
              <a:spcBef>
                <a:spcPts val="0"/>
              </a:spcBef>
              <a:buSzPct val="77777"/>
              <a:buFont typeface="Open Sans"/>
              <a:buNone/>
              <a:defRPr sz="1800" i="0" u="none" strike="noStrike" cap="none">
                <a:solidFill>
                  <a:schemeClr val="dk1"/>
                </a:solidFill>
                <a:latin typeface="Open Sans"/>
                <a:ea typeface="Open Sans"/>
                <a:cs typeface="Open Sans"/>
                <a:sym typeface="Open Sans"/>
              </a:defRPr>
            </a:lvl8pPr>
            <a:lvl9pPr marL="3657600" marR="0" lvl="8" indent="0" algn="l" rtl="0">
              <a:spcBef>
                <a:spcPts val="0"/>
              </a:spcBef>
              <a:buSzPct val="77777"/>
              <a:buFont typeface="Open Sans"/>
              <a:buNone/>
              <a:defRPr sz="1800" i="0" u="none" strike="noStrike" cap="none">
                <a:solidFill>
                  <a:schemeClr val="dk1"/>
                </a:solidFill>
                <a:latin typeface="Open Sans"/>
                <a:ea typeface="Open Sans"/>
                <a:cs typeface="Open Sans"/>
                <a:sym typeface="Open Sans"/>
              </a:defRPr>
            </a:lvl9pPr>
          </a:lstStyle>
          <a:p>
            <a:endParaRPr kern="0" dirty="0">
              <a:solidFill>
                <a:srgbClr val="000000"/>
              </a:solidFill>
            </a:endParaRPr>
          </a:p>
        </p:txBody>
      </p:sp>
    </p:spTree>
    <p:extLst>
      <p:ext uri="{BB962C8B-B14F-4D97-AF65-F5344CB8AC3E}">
        <p14:creationId xmlns:p14="http://schemas.microsoft.com/office/powerpoint/2010/main" val="15125807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01_Title N-tab BLUE">
    <p:spTree>
      <p:nvGrpSpPr>
        <p:cNvPr id="1" name="Shape 16"/>
        <p:cNvGrpSpPr/>
        <p:nvPr/>
      </p:nvGrpSpPr>
      <p:grpSpPr>
        <a:xfrm>
          <a:off x="0" y="0"/>
          <a:ext cx="0" cy="0"/>
          <a:chOff x="0" y="0"/>
          <a:chExt cx="0" cy="0"/>
        </a:xfrm>
      </p:grpSpPr>
      <p:pic>
        <p:nvPicPr>
          <p:cNvPr id="17" name="Shape 17" descr="Blue.jpg"/>
          <p:cNvPicPr preferRelativeResize="0"/>
          <p:nvPr/>
        </p:nvPicPr>
        <p:blipFill rotWithShape="1">
          <a:blip r:embed="rId2">
            <a:alphaModFix/>
          </a:blip>
          <a:srcRect/>
          <a:stretch/>
        </p:blipFill>
        <p:spPr>
          <a:xfrm>
            <a:off x="0" y="0"/>
            <a:ext cx="9144000" cy="5145024"/>
          </a:xfrm>
          <a:prstGeom prst="rect">
            <a:avLst/>
          </a:prstGeom>
          <a:noFill/>
          <a:ln>
            <a:noFill/>
          </a:ln>
        </p:spPr>
      </p:pic>
      <p:sp>
        <p:nvSpPr>
          <p:cNvPr id="18" name="Shape 18"/>
          <p:cNvSpPr txBox="1">
            <a:spLocks noGrp="1"/>
          </p:cNvSpPr>
          <p:nvPr>
            <p:ph type="subTitle" idx="1"/>
          </p:nvPr>
        </p:nvSpPr>
        <p:spPr>
          <a:xfrm>
            <a:off x="287929" y="3019821"/>
            <a:ext cx="6919293" cy="498872"/>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2000" b="0" i="0" u="none" strike="noStrike" cap="none">
                <a:solidFill>
                  <a:srgbClr val="FFFFFF"/>
                </a:solidFill>
                <a:latin typeface="Calibri" panose="020F0502020204030204" pitchFamily="34" charset="0"/>
                <a:ea typeface="Calibri" panose="020F0502020204030204" pitchFamily="34" charset="0"/>
                <a:cs typeface="Arial"/>
                <a:sym typeface="Arial"/>
              </a:defRPr>
            </a:lvl1pPr>
            <a:lvl2pPr marL="457200" marR="0" lvl="1" indent="0" algn="ctr" rtl="0">
              <a:lnSpc>
                <a:spcPct val="100000"/>
              </a:lnSpc>
              <a:spcBef>
                <a:spcPts val="800"/>
              </a:spcBef>
              <a:buClr>
                <a:schemeClr val="dk2"/>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00000"/>
              </a:lnSpc>
              <a:spcBef>
                <a:spcPts val="700"/>
              </a:spcBef>
              <a:buClr>
                <a:schemeClr val="dk2"/>
              </a:buClr>
              <a:buFont typeface="Arial"/>
              <a:buNone/>
              <a:defRPr sz="1400" b="0" i="0" u="none" strike="noStrike" cap="none">
                <a:solidFill>
                  <a:srgbClr val="888888"/>
                </a:solidFill>
                <a:latin typeface="Arial"/>
                <a:ea typeface="Arial"/>
                <a:cs typeface="Arial"/>
                <a:sym typeface="Arial"/>
              </a:defRPr>
            </a:lvl3pPr>
            <a:lvl4pPr marL="1371600" marR="0" lvl="3" indent="0" algn="ctr" rtl="0">
              <a:lnSpc>
                <a:spcPct val="100000"/>
              </a:lnSpc>
              <a:spcBef>
                <a:spcPts val="700"/>
              </a:spcBef>
              <a:buClr>
                <a:schemeClr val="dk2"/>
              </a:buClr>
              <a:buFont typeface="Arial"/>
              <a:buNone/>
              <a:defRPr sz="1200" b="0" i="0" u="none" strike="noStrike" cap="none">
                <a:solidFill>
                  <a:srgbClr val="888888"/>
                </a:solidFill>
                <a:latin typeface="Arial"/>
                <a:ea typeface="Arial"/>
                <a:cs typeface="Arial"/>
                <a:sym typeface="Arial"/>
              </a:defRPr>
            </a:lvl4pPr>
            <a:lvl5pPr marL="1828800" marR="0" lvl="4" indent="0" algn="ctr" rtl="0">
              <a:lnSpc>
                <a:spcPct val="100000"/>
              </a:lnSpc>
              <a:spcBef>
                <a:spcPts val="700"/>
              </a:spcBef>
              <a:buClr>
                <a:schemeClr val="dk2"/>
              </a:buClr>
              <a:buFont typeface="Arial"/>
              <a:buNone/>
              <a:defRPr sz="1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9pPr>
          </a:lstStyle>
          <a:p>
            <a:endParaRPr/>
          </a:p>
        </p:txBody>
      </p:sp>
      <p:sp>
        <p:nvSpPr>
          <p:cNvPr id="19" name="Shape 19"/>
          <p:cNvSpPr txBox="1">
            <a:spLocks noGrp="1"/>
          </p:cNvSpPr>
          <p:nvPr>
            <p:ph type="body" idx="2"/>
          </p:nvPr>
        </p:nvSpPr>
        <p:spPr>
          <a:xfrm>
            <a:off x="247427" y="4220330"/>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rgbClr val="FFFFFF"/>
                </a:solidFill>
                <a:latin typeface="Calibri" panose="020F0502020204030204" pitchFamily="34" charset="0"/>
                <a:ea typeface="Calibri" panose="020F0502020204030204" pitchFamily="34" charset="0"/>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20" name="Shape 20"/>
          <p:cNvSpPr txBox="1">
            <a:spLocks noGrp="1"/>
          </p:cNvSpPr>
          <p:nvPr>
            <p:ph type="ctrTitle"/>
          </p:nvPr>
        </p:nvSpPr>
        <p:spPr>
          <a:xfrm>
            <a:off x="242829" y="2038350"/>
            <a:ext cx="6919971" cy="982664"/>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lt1"/>
              </a:buClr>
              <a:buFont typeface="Arial"/>
              <a:buNone/>
              <a:defRPr sz="4200" b="1" i="0" u="none" strike="noStrike" cap="none">
                <a:solidFill>
                  <a:schemeClr val="lt1"/>
                </a:solidFill>
                <a:latin typeface="Calibri" panose="020F0502020204030204" pitchFamily="34" charset="0"/>
                <a:ea typeface="Calibri" panose="020F0502020204030204" pitchFamily="34" charset="0"/>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1" name="Shape 21"/>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b="0" i="0" u="none" strike="noStrike" cap="none" dirty="0">
                <a:solidFill>
                  <a:schemeClr val="lt1"/>
                </a:solidFill>
                <a:latin typeface="Calibri" panose="020F0502020204030204" pitchFamily="34" charset="0"/>
                <a:ea typeface="Arial"/>
                <a:cs typeface="Arial"/>
                <a:sym typeface="Arial"/>
              </a:rPr>
              <a:t>Copyright © </a:t>
            </a:r>
            <a:r>
              <a:rPr lang="en-US" sz="600" b="0" i="0" u="none" strike="noStrike" cap="none" dirty="0" smtClean="0">
                <a:solidFill>
                  <a:schemeClr val="lt1"/>
                </a:solidFill>
                <a:latin typeface="Calibri" panose="020F0502020204030204" pitchFamily="34" charset="0"/>
                <a:ea typeface="Arial"/>
                <a:cs typeface="Arial"/>
                <a:sym typeface="Arial"/>
              </a:rPr>
              <a:t>2020 </a:t>
            </a:r>
            <a:r>
              <a:rPr lang="en-US" sz="600" b="0" i="0" u="none" strike="noStrike" cap="none" dirty="0">
                <a:solidFill>
                  <a:schemeClr val="lt1"/>
                </a:solidFill>
                <a:latin typeface="Calibri" panose="020F0502020204030204" pitchFamily="34" charset="0"/>
                <a:ea typeface="Arial"/>
                <a:cs typeface="Arial"/>
                <a:sym typeface="Arial"/>
              </a:rPr>
              <a:t>The Nielsen Company </a:t>
            </a:r>
            <a:r>
              <a:rPr lang="en-US" sz="600" b="0" i="0" u="none" strike="noStrike" cap="none" dirty="0" smtClean="0">
                <a:solidFill>
                  <a:schemeClr val="lt1"/>
                </a:solidFill>
                <a:latin typeface="Calibri" panose="020F0502020204030204" pitchFamily="34" charset="0"/>
                <a:ea typeface="Arial"/>
                <a:cs typeface="Arial"/>
                <a:sym typeface="Arial"/>
              </a:rPr>
              <a:t> Confidential </a:t>
            </a:r>
            <a:r>
              <a:rPr lang="en-US" sz="600" b="0" i="0" u="none" strike="noStrike" cap="none" dirty="0">
                <a:solidFill>
                  <a:schemeClr val="lt1"/>
                </a:solidFill>
                <a:latin typeface="Calibri" panose="020F0502020204030204" pitchFamily="34" charset="0"/>
                <a:ea typeface="Arial"/>
                <a:cs typeface="Arial"/>
                <a:sym typeface="Arial"/>
              </a:rPr>
              <a:t>and proprietary. Do not distribute.</a:t>
            </a:r>
          </a:p>
        </p:txBody>
      </p:sp>
      <p:pic>
        <p:nvPicPr>
          <p:cNvPr id="22" name="Shape 22"/>
          <p:cNvPicPr preferRelativeResize="0"/>
          <p:nvPr/>
        </p:nvPicPr>
        <p:blipFill rotWithShape="1">
          <a:blip r:embed="rId3">
            <a:alphaModFix/>
          </a:blip>
          <a:srcRect/>
          <a:stretch/>
        </p:blipFill>
        <p:spPr>
          <a:xfrm>
            <a:off x="8611849" y="0"/>
            <a:ext cx="235246" cy="338327"/>
          </a:xfrm>
          <a:prstGeom prst="rect">
            <a:avLst/>
          </a:prstGeom>
          <a:noFill/>
          <a:ln>
            <a:noFill/>
          </a:ln>
        </p:spPr>
      </p:pic>
    </p:spTree>
    <p:extLst>
      <p:ext uri="{BB962C8B-B14F-4D97-AF65-F5344CB8AC3E}">
        <p14:creationId xmlns:p14="http://schemas.microsoft.com/office/powerpoint/2010/main" val="1342611634"/>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13_Divider White">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304800" y="2064683"/>
            <a:ext cx="8046720" cy="438911"/>
          </a:xfrm>
          <a:prstGeom prst="rect">
            <a:avLst/>
          </a:prstGeom>
          <a:noFill/>
          <a:ln>
            <a:noFill/>
          </a:ln>
        </p:spPr>
        <p:txBody>
          <a:bodyPr lIns="91425" tIns="91425" rIns="91425" bIns="91425" anchor="t" anchorCtr="0"/>
          <a:lstStyle>
            <a:lvl1pPr marL="0" marR="0" lvl="0" indent="0" algn="l" rtl="0">
              <a:spcBef>
                <a:spcPts val="0"/>
              </a:spcBef>
              <a:buClr>
                <a:srgbClr val="000000"/>
              </a:buClr>
              <a:buFont typeface="Arial"/>
              <a:buNone/>
              <a:defRPr sz="5000" b="1" i="0" u="none" strike="noStrike" cap="none">
                <a:solidFill>
                  <a:srgbClr val="000000"/>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extLst>
      <p:ext uri="{BB962C8B-B14F-4D97-AF65-F5344CB8AC3E}">
        <p14:creationId xmlns:p14="http://schemas.microsoft.com/office/powerpoint/2010/main" val="3871998289"/>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4360" y="507492"/>
            <a:ext cx="8165465" cy="428625"/>
          </a:xfrm>
        </p:spPr>
        <p:txBody>
          <a:bodyPr>
            <a:noAutofit/>
          </a:bodyPr>
          <a:lstStyle>
            <a:lvl1pPr>
              <a:defRPr baseline="0">
                <a:solidFill>
                  <a:srgbClr val="009DD9"/>
                </a:solidFill>
              </a:defRPr>
            </a:lvl1pPr>
          </a:lstStyle>
          <a:p>
            <a:r>
              <a:rPr lang="en-US" dirty="0" smtClean="0"/>
              <a:t>CLICK TO EDIT MASTER TITLE STYLE</a:t>
            </a:r>
            <a:endParaRPr lang="en-US" dirty="0"/>
          </a:p>
        </p:txBody>
      </p:sp>
      <p:sp>
        <p:nvSpPr>
          <p:cNvPr id="8" name="Text Placeholder 2"/>
          <p:cNvSpPr>
            <a:spLocks noGrp="1"/>
          </p:cNvSpPr>
          <p:nvPr>
            <p:ph type="body" idx="13"/>
          </p:nvPr>
        </p:nvSpPr>
        <p:spPr>
          <a:xfrm>
            <a:off x="594360" y="960120"/>
            <a:ext cx="8165465" cy="236339"/>
          </a:xfrm>
        </p:spPr>
        <p:txBody>
          <a:bodyPr wrap="square" tIns="0" bIns="0" anchor="t" anchorCtr="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Content Placeholder 4"/>
          <p:cNvSpPr>
            <a:spLocks noGrp="1"/>
          </p:cNvSpPr>
          <p:nvPr>
            <p:ph sz="quarter" idx="14"/>
          </p:nvPr>
        </p:nvSpPr>
        <p:spPr>
          <a:xfrm>
            <a:off x="594360" y="1515618"/>
            <a:ext cx="8165465" cy="3059906"/>
          </a:xfrm>
        </p:spPr>
        <p:txBody>
          <a:bodyPr/>
          <a:lstStyle>
            <a:lvl1pPr>
              <a:spcBef>
                <a:spcPts val="800"/>
              </a:spcBef>
              <a:defRPr>
                <a:solidFill>
                  <a:srgbClr val="5F5F5F"/>
                </a:solidFill>
              </a:defRPr>
            </a:lvl1pPr>
            <a:lvl2pPr>
              <a:defRPr>
                <a:solidFill>
                  <a:srgbClr val="5F5F5F"/>
                </a:solidFill>
              </a:defRPr>
            </a:lvl2pPr>
            <a:lvl3pPr>
              <a:defRPr>
                <a:solidFill>
                  <a:srgbClr val="5F5F5F"/>
                </a:solidFill>
              </a:defRPr>
            </a:lvl3pPr>
            <a:lvl4pPr>
              <a:defRPr>
                <a:solidFill>
                  <a:srgbClr val="5F5F5F"/>
                </a:solidFill>
              </a:defRPr>
            </a:lvl4pPr>
            <a:lvl5pPr>
              <a:defRPr>
                <a:solidFill>
                  <a:srgbClr val="5F5F5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2"/>
          <p:cNvSpPr>
            <a:spLocks noGrp="1"/>
          </p:cNvSpPr>
          <p:nvPr>
            <p:ph type="body" idx="15"/>
          </p:nvPr>
        </p:nvSpPr>
        <p:spPr>
          <a:xfrm>
            <a:off x="594360" y="4780026"/>
            <a:ext cx="8165465" cy="274320"/>
          </a:xfrm>
        </p:spPr>
        <p:txBody>
          <a:bodyPr wrap="square" tIns="0" bIns="0" anchor="b" anchorCtr="0"/>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6425147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a:xfrm>
            <a:off x="8196263" y="4743450"/>
            <a:ext cx="754062" cy="228600"/>
          </a:xfrm>
          <a:prstGeom prst="rect">
            <a:avLst/>
          </a:prstGeom>
        </p:spPr>
        <p:txBody>
          <a:bodyPr/>
          <a:lstStyle>
            <a:lvl1pPr>
              <a:defRPr>
                <a:latin typeface="Arial" charset="0"/>
              </a:defRPr>
            </a:lvl1pPr>
          </a:lstStyle>
          <a:p>
            <a:pPr>
              <a:defRPr/>
            </a:pPr>
            <a:r>
              <a:rPr lang="en-GB" dirty="0"/>
              <a:t>Title of Presentation</a:t>
            </a:r>
          </a:p>
        </p:txBody>
      </p:sp>
    </p:spTree>
    <p:extLst>
      <p:ext uri="{BB962C8B-B14F-4D97-AF65-F5344CB8AC3E}">
        <p14:creationId xmlns:p14="http://schemas.microsoft.com/office/powerpoint/2010/main" val="1316483472"/>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06_Title only">
  <p:cSld name="7_Title only">
    <p:spTree>
      <p:nvGrpSpPr>
        <p:cNvPr id="1" name="Shape 23"/>
        <p:cNvGrpSpPr/>
        <p:nvPr/>
      </p:nvGrpSpPr>
      <p:grpSpPr>
        <a:xfrm>
          <a:off x="0" y="0"/>
          <a:ext cx="0" cy="0"/>
          <a:chOff x="0" y="0"/>
          <a:chExt cx="0" cy="0"/>
        </a:xfrm>
      </p:grpSpPr>
      <p:sp>
        <p:nvSpPr>
          <p:cNvPr id="24" name="Google Shape;24;p25"/>
          <p:cNvSpPr txBox="1">
            <a:spLocks noGrp="1"/>
          </p:cNvSpPr>
          <p:nvPr>
            <p:ph type="title"/>
          </p:nvPr>
        </p:nvSpPr>
        <p:spPr>
          <a:xfrm>
            <a:off x="594360" y="353483"/>
            <a:ext cx="8166672" cy="433917"/>
          </a:xfrm>
          <a:prstGeom prst="rect">
            <a:avLst/>
          </a:prstGeom>
          <a:noFill/>
          <a:ln>
            <a:noFill/>
          </a:ln>
        </p:spPr>
        <p:txBody>
          <a:bodyPr spcFirstLastPara="1" wrap="square" lIns="91425" tIns="0" rIns="91425" bIns="0" anchor="b" anchorCtr="0">
            <a:noAutofit/>
          </a:bodyPr>
          <a:lstStyle>
            <a:lvl1pPr lvl="0" algn="l">
              <a:spcBef>
                <a:spcPts val="0"/>
              </a:spcBef>
              <a:spcAft>
                <a:spcPts val="0"/>
              </a:spcAft>
              <a:buClr>
                <a:schemeClr val="dk2"/>
              </a:buClr>
              <a:buSzPts val="3000"/>
              <a:buFont typeface="Arial"/>
              <a:buNone/>
              <a:defRPr b="1">
                <a:solidFill>
                  <a:schemeClr val="dk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5"/>
          <p:cNvSpPr txBox="1">
            <a:spLocks noGrp="1"/>
          </p:cNvSpPr>
          <p:nvPr>
            <p:ph type="body" idx="1"/>
          </p:nvPr>
        </p:nvSpPr>
        <p:spPr>
          <a:xfrm>
            <a:off x="594359" y="4780026"/>
            <a:ext cx="8165592" cy="274320"/>
          </a:xfrm>
          <a:prstGeom prst="rect">
            <a:avLst/>
          </a:prstGeom>
          <a:noFill/>
          <a:ln>
            <a:noFill/>
          </a:ln>
        </p:spPr>
        <p:txBody>
          <a:bodyPr spcFirstLastPara="1" wrap="square" lIns="91425" tIns="0" rIns="91425" bIns="0" anchor="b" anchorCtr="0">
            <a:noAutofit/>
          </a:bodyPr>
          <a:lstStyle>
            <a:lvl1pPr marL="457200" lvl="0" indent="-228600" algn="l">
              <a:lnSpc>
                <a:spcPct val="100000"/>
              </a:lnSpc>
              <a:spcBef>
                <a:spcPts val="60"/>
              </a:spcBef>
              <a:spcAft>
                <a:spcPts val="0"/>
              </a:spcAft>
              <a:buSzPts val="800"/>
              <a:buNone/>
              <a:defRPr sz="800" b="0">
                <a:solidFill>
                  <a:schemeClr val="dk2"/>
                </a:solidFill>
              </a:defRPr>
            </a:lvl1pPr>
            <a:lvl2pPr marL="914400" lvl="1" indent="-228600" algn="l">
              <a:lnSpc>
                <a:spcPct val="100000"/>
              </a:lnSpc>
              <a:spcBef>
                <a:spcPts val="800"/>
              </a:spcBef>
              <a:spcAft>
                <a:spcPts val="0"/>
              </a:spcAft>
              <a:buSzPts val="2000"/>
              <a:buNone/>
              <a:defRPr sz="2000" b="1"/>
            </a:lvl2pPr>
            <a:lvl3pPr marL="1371600" lvl="2" indent="-228600" algn="l">
              <a:lnSpc>
                <a:spcPct val="100000"/>
              </a:lnSpc>
              <a:spcBef>
                <a:spcPts val="700"/>
              </a:spcBef>
              <a:spcAft>
                <a:spcPts val="0"/>
              </a:spcAft>
              <a:buSzPts val="1800"/>
              <a:buNone/>
              <a:defRPr sz="1800" b="1"/>
            </a:lvl3pPr>
            <a:lvl4pPr marL="1828800" lvl="3" indent="-228600" algn="l">
              <a:lnSpc>
                <a:spcPct val="100000"/>
              </a:lnSpc>
              <a:spcBef>
                <a:spcPts val="700"/>
              </a:spcBef>
              <a:spcAft>
                <a:spcPts val="0"/>
              </a:spcAft>
              <a:buSzPts val="1600"/>
              <a:buNone/>
              <a:defRPr sz="1600" b="1"/>
            </a:lvl4pPr>
            <a:lvl5pPr marL="2286000" lvl="4" indent="-228600" algn="l">
              <a:lnSpc>
                <a:spcPct val="100000"/>
              </a:lnSpc>
              <a:spcBef>
                <a:spcPts val="700"/>
              </a:spcBef>
              <a:spcAft>
                <a:spcPts val="0"/>
              </a:spcAft>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6" name="Google Shape;26;p25"/>
          <p:cNvSpPr txBox="1">
            <a:spLocks noGrp="1"/>
          </p:cNvSpPr>
          <p:nvPr>
            <p:ph type="body" idx="2"/>
          </p:nvPr>
        </p:nvSpPr>
        <p:spPr>
          <a:xfrm>
            <a:off x="594360" y="819150"/>
            <a:ext cx="8165592" cy="236339"/>
          </a:xfrm>
          <a:prstGeom prst="rect">
            <a:avLst/>
          </a:prstGeom>
          <a:noFill/>
          <a:ln>
            <a:noFill/>
          </a:ln>
        </p:spPr>
        <p:txBody>
          <a:bodyPr spcFirstLastPara="1" wrap="square" lIns="91425" tIns="0" rIns="91425" bIns="0" anchor="t" anchorCtr="0">
            <a:noAutofit/>
          </a:bodyPr>
          <a:lstStyle>
            <a:lvl1pPr marL="457200" lvl="0" indent="-228600" algn="l">
              <a:lnSpc>
                <a:spcPct val="100000"/>
              </a:lnSpc>
              <a:spcBef>
                <a:spcPts val="0"/>
              </a:spcBef>
              <a:spcAft>
                <a:spcPts val="0"/>
              </a:spcAft>
              <a:buSzPts val="1800"/>
              <a:buNone/>
              <a:defRPr sz="1800" b="0">
                <a:solidFill>
                  <a:schemeClr val="dk2"/>
                </a:solidFill>
                <a:latin typeface="Arial"/>
                <a:ea typeface="Arial"/>
                <a:cs typeface="Arial"/>
                <a:sym typeface="Arial"/>
              </a:defRPr>
            </a:lvl1pPr>
            <a:lvl2pPr marL="914400" lvl="1" indent="-228600" algn="l">
              <a:lnSpc>
                <a:spcPct val="100000"/>
              </a:lnSpc>
              <a:spcBef>
                <a:spcPts val="800"/>
              </a:spcBef>
              <a:spcAft>
                <a:spcPts val="0"/>
              </a:spcAft>
              <a:buSzPts val="2000"/>
              <a:buNone/>
              <a:defRPr sz="2000" b="1"/>
            </a:lvl2pPr>
            <a:lvl3pPr marL="1371600" lvl="2" indent="-228600" algn="l">
              <a:lnSpc>
                <a:spcPct val="100000"/>
              </a:lnSpc>
              <a:spcBef>
                <a:spcPts val="700"/>
              </a:spcBef>
              <a:spcAft>
                <a:spcPts val="0"/>
              </a:spcAft>
              <a:buSzPts val="1800"/>
              <a:buNone/>
              <a:defRPr sz="1800" b="1"/>
            </a:lvl3pPr>
            <a:lvl4pPr marL="1828800" lvl="3" indent="-228600" algn="l">
              <a:lnSpc>
                <a:spcPct val="100000"/>
              </a:lnSpc>
              <a:spcBef>
                <a:spcPts val="700"/>
              </a:spcBef>
              <a:spcAft>
                <a:spcPts val="0"/>
              </a:spcAft>
              <a:buSzPts val="1600"/>
              <a:buNone/>
              <a:defRPr sz="1600" b="1"/>
            </a:lvl4pPr>
            <a:lvl5pPr marL="2286000" lvl="4" indent="-228600" algn="l">
              <a:lnSpc>
                <a:spcPct val="100000"/>
              </a:lnSpc>
              <a:spcBef>
                <a:spcPts val="700"/>
              </a:spcBef>
              <a:spcAft>
                <a:spcPts val="0"/>
              </a:spcAft>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Tree>
    <p:extLst>
      <p:ext uri="{BB962C8B-B14F-4D97-AF65-F5344CB8AC3E}">
        <p14:creationId xmlns:p14="http://schemas.microsoft.com/office/powerpoint/2010/main" val="9840937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42_Title only">
  <p:cSld name="42_Title only">
    <p:spTree>
      <p:nvGrpSpPr>
        <p:cNvPr id="1" name="Shape 1260"/>
        <p:cNvGrpSpPr/>
        <p:nvPr/>
      </p:nvGrpSpPr>
      <p:grpSpPr>
        <a:xfrm>
          <a:off x="0" y="0"/>
          <a:ext cx="0" cy="0"/>
          <a:chOff x="0" y="0"/>
          <a:chExt cx="0" cy="0"/>
        </a:xfrm>
      </p:grpSpPr>
      <p:sp>
        <p:nvSpPr>
          <p:cNvPr id="1261" name="Google Shape;1261;p209"/>
          <p:cNvSpPr txBox="1">
            <a:spLocks noGrp="1"/>
          </p:cNvSpPr>
          <p:nvPr>
            <p:ph type="title"/>
          </p:nvPr>
        </p:nvSpPr>
        <p:spPr>
          <a:xfrm>
            <a:off x="594360" y="353483"/>
            <a:ext cx="8166600" cy="4338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2"/>
              </a:buClr>
              <a:buSzPts val="1400"/>
              <a:buFont typeface="Archivo Narrow"/>
              <a:buNone/>
              <a:defRPr sz="3000" b="1" i="0" u="none" strike="noStrike" cap="none">
                <a:solidFill>
                  <a:schemeClr val="dk2"/>
                </a:solidFill>
                <a:latin typeface="Archivo Narrow"/>
                <a:ea typeface="Archivo Narrow"/>
                <a:cs typeface="Archivo Narrow"/>
                <a:sym typeface="Archivo Narrow"/>
              </a:defRPr>
            </a:lvl1pPr>
            <a:lvl2pPr marR="0" lvl="1" algn="l" rtl="0">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2pPr>
            <a:lvl3pPr marR="0" lvl="2" algn="l" rtl="0">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3pPr>
            <a:lvl4pPr marR="0" lvl="3" algn="l" rtl="0">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4pPr>
            <a:lvl5pPr marR="0" lvl="4" algn="l" rtl="0">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5pPr>
            <a:lvl6pPr marR="0" lvl="5" algn="l" rtl="0">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6pPr>
            <a:lvl7pPr marR="0" lvl="6" algn="l" rtl="0">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7pPr>
            <a:lvl8pPr marR="0" lvl="7" algn="l" rtl="0">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8pPr>
            <a:lvl9pPr marR="0" lvl="8" algn="l" rtl="0">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9pPr>
          </a:lstStyle>
          <a:p>
            <a:endParaRPr/>
          </a:p>
        </p:txBody>
      </p:sp>
      <p:sp>
        <p:nvSpPr>
          <p:cNvPr id="1262" name="Google Shape;1262;p209"/>
          <p:cNvSpPr txBox="1">
            <a:spLocks noGrp="1"/>
          </p:cNvSpPr>
          <p:nvPr>
            <p:ph type="body" idx="1"/>
          </p:nvPr>
        </p:nvSpPr>
        <p:spPr>
          <a:xfrm>
            <a:off x="594359" y="4780026"/>
            <a:ext cx="8165700" cy="274200"/>
          </a:xfrm>
          <a:prstGeom prst="rect">
            <a:avLst/>
          </a:prstGeom>
          <a:noFill/>
          <a:ln>
            <a:noFill/>
          </a:ln>
        </p:spPr>
        <p:txBody>
          <a:bodyPr spcFirstLastPara="1" wrap="square" lIns="91425" tIns="91425" rIns="91425" bIns="91425" anchor="b" anchorCtr="0">
            <a:noAutofit/>
          </a:bodyPr>
          <a:lstStyle>
            <a:lvl1pPr marL="457200" marR="0" lvl="0" indent="-228600" algn="l" rtl="0">
              <a:lnSpc>
                <a:spcPct val="100000"/>
              </a:lnSpc>
              <a:spcBef>
                <a:spcPts val="60"/>
              </a:spcBef>
              <a:spcAft>
                <a:spcPts val="0"/>
              </a:spcAft>
              <a:buClr>
                <a:schemeClr val="dk2"/>
              </a:buClr>
              <a:buSzPts val="1800"/>
              <a:buFont typeface="Open Sans"/>
              <a:buNone/>
              <a:defRPr sz="800" b="0" i="0" u="none" strike="noStrike" cap="none">
                <a:solidFill>
                  <a:schemeClr val="dk2"/>
                </a:solidFill>
                <a:latin typeface="Open Sans"/>
                <a:ea typeface="Open Sans"/>
                <a:cs typeface="Open Sans"/>
                <a:sym typeface="Open Sans"/>
              </a:defRPr>
            </a:lvl1pPr>
            <a:lvl2pPr marL="914400" marR="0" lvl="1" indent="-228600" algn="l" rtl="0">
              <a:lnSpc>
                <a:spcPct val="100000"/>
              </a:lnSpc>
              <a:spcBef>
                <a:spcPts val="800"/>
              </a:spcBef>
              <a:spcAft>
                <a:spcPts val="0"/>
              </a:spcAft>
              <a:buClr>
                <a:schemeClr val="dk2"/>
              </a:buClr>
              <a:buSzPts val="1600"/>
              <a:buFont typeface="Open Sans"/>
              <a:buNone/>
              <a:defRPr sz="2000" b="1" i="0" u="none" strike="noStrike" cap="none">
                <a:solidFill>
                  <a:schemeClr val="dk2"/>
                </a:solidFill>
                <a:latin typeface="Open Sans"/>
                <a:ea typeface="Open Sans"/>
                <a:cs typeface="Open Sans"/>
                <a:sym typeface="Open Sans"/>
              </a:defRPr>
            </a:lvl2pPr>
            <a:lvl3pPr marL="1371600" marR="0" lvl="2" indent="-228600" algn="l" rtl="0">
              <a:lnSpc>
                <a:spcPct val="100000"/>
              </a:lnSpc>
              <a:spcBef>
                <a:spcPts val="700"/>
              </a:spcBef>
              <a:spcAft>
                <a:spcPts val="0"/>
              </a:spcAft>
              <a:buClr>
                <a:schemeClr val="dk2"/>
              </a:buClr>
              <a:buSzPts val="1400"/>
              <a:buFont typeface="Open Sans"/>
              <a:buNone/>
              <a:defRPr sz="1800" b="1" i="0" u="none" strike="noStrike" cap="none">
                <a:solidFill>
                  <a:schemeClr val="dk2"/>
                </a:solidFill>
                <a:latin typeface="Open Sans"/>
                <a:ea typeface="Open Sans"/>
                <a:cs typeface="Open Sans"/>
                <a:sym typeface="Open Sans"/>
              </a:defRPr>
            </a:lvl3pPr>
            <a:lvl4pPr marL="1828800" marR="0" lvl="3" indent="-228600" algn="l" rtl="0">
              <a:lnSpc>
                <a:spcPct val="100000"/>
              </a:lnSpc>
              <a:spcBef>
                <a:spcPts val="700"/>
              </a:spcBef>
              <a:spcAft>
                <a:spcPts val="0"/>
              </a:spcAft>
              <a:buClr>
                <a:schemeClr val="dk2"/>
              </a:buClr>
              <a:buSzPts val="1200"/>
              <a:buFont typeface="Open Sans"/>
              <a:buNone/>
              <a:defRPr sz="1600" b="1" i="0" u="none" strike="noStrike" cap="none">
                <a:solidFill>
                  <a:schemeClr val="dk2"/>
                </a:solidFill>
                <a:latin typeface="Open Sans"/>
                <a:ea typeface="Open Sans"/>
                <a:cs typeface="Open Sans"/>
                <a:sym typeface="Open Sans"/>
              </a:defRPr>
            </a:lvl4pPr>
            <a:lvl5pPr marL="2286000" marR="0" lvl="4" indent="-228600" algn="l" rtl="0">
              <a:lnSpc>
                <a:spcPct val="100000"/>
              </a:lnSpc>
              <a:spcBef>
                <a:spcPts val="700"/>
              </a:spcBef>
              <a:spcAft>
                <a:spcPts val="0"/>
              </a:spcAft>
              <a:buClr>
                <a:schemeClr val="dk2"/>
              </a:buClr>
              <a:buSzPts val="1000"/>
              <a:buFont typeface="Open Sans"/>
              <a:buNone/>
              <a:defRPr sz="1600" b="1" i="0" u="none" strike="noStrike" cap="none">
                <a:solidFill>
                  <a:schemeClr val="dk2"/>
                </a:solidFill>
                <a:latin typeface="Open Sans"/>
                <a:ea typeface="Open Sans"/>
                <a:cs typeface="Open Sans"/>
                <a:sym typeface="Open Sans"/>
              </a:defRPr>
            </a:lvl5pPr>
            <a:lvl6pPr marL="2743200" marR="0" lvl="5" indent="-228600" algn="l" rtl="0">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6pPr>
            <a:lvl7pPr marL="3200400" marR="0" lvl="6" indent="-228600" algn="l" rtl="0">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7pPr>
            <a:lvl8pPr marL="3657600" marR="0" lvl="7" indent="-228600" algn="l" rtl="0">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8pPr>
            <a:lvl9pPr marL="4114800" marR="0" lvl="8" indent="-228600" algn="l" rtl="0">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9pPr>
          </a:lstStyle>
          <a:p>
            <a:endParaRPr/>
          </a:p>
        </p:txBody>
      </p:sp>
      <p:sp>
        <p:nvSpPr>
          <p:cNvPr id="1263" name="Google Shape;1263;p209"/>
          <p:cNvSpPr txBox="1">
            <a:spLocks noGrp="1"/>
          </p:cNvSpPr>
          <p:nvPr>
            <p:ph type="body" idx="2"/>
          </p:nvPr>
        </p:nvSpPr>
        <p:spPr>
          <a:xfrm>
            <a:off x="594360" y="819150"/>
            <a:ext cx="8165700" cy="2364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1pPr>
            <a:lvl2pPr marL="914400" marR="0" lvl="1" indent="-228600" algn="l" rtl="0">
              <a:lnSpc>
                <a:spcPct val="100000"/>
              </a:lnSpc>
              <a:spcBef>
                <a:spcPts val="800"/>
              </a:spcBef>
              <a:spcAft>
                <a:spcPts val="0"/>
              </a:spcAft>
              <a:buClr>
                <a:schemeClr val="dk2"/>
              </a:buClr>
              <a:buSzPts val="1600"/>
              <a:buFont typeface="Open Sans"/>
              <a:buNone/>
              <a:defRPr sz="2000" b="1" i="0" u="none" strike="noStrike" cap="none">
                <a:solidFill>
                  <a:schemeClr val="dk2"/>
                </a:solidFill>
                <a:latin typeface="Open Sans"/>
                <a:ea typeface="Open Sans"/>
                <a:cs typeface="Open Sans"/>
                <a:sym typeface="Open Sans"/>
              </a:defRPr>
            </a:lvl2pPr>
            <a:lvl3pPr marL="1371600" marR="0" lvl="2" indent="-228600" algn="l" rtl="0">
              <a:lnSpc>
                <a:spcPct val="100000"/>
              </a:lnSpc>
              <a:spcBef>
                <a:spcPts val="700"/>
              </a:spcBef>
              <a:spcAft>
                <a:spcPts val="0"/>
              </a:spcAft>
              <a:buClr>
                <a:schemeClr val="dk2"/>
              </a:buClr>
              <a:buSzPts val="1400"/>
              <a:buFont typeface="Open Sans"/>
              <a:buNone/>
              <a:defRPr sz="1800" b="1" i="0" u="none" strike="noStrike" cap="none">
                <a:solidFill>
                  <a:schemeClr val="dk2"/>
                </a:solidFill>
                <a:latin typeface="Open Sans"/>
                <a:ea typeface="Open Sans"/>
                <a:cs typeface="Open Sans"/>
                <a:sym typeface="Open Sans"/>
              </a:defRPr>
            </a:lvl3pPr>
            <a:lvl4pPr marL="1828800" marR="0" lvl="3" indent="-228600" algn="l" rtl="0">
              <a:lnSpc>
                <a:spcPct val="100000"/>
              </a:lnSpc>
              <a:spcBef>
                <a:spcPts val="700"/>
              </a:spcBef>
              <a:spcAft>
                <a:spcPts val="0"/>
              </a:spcAft>
              <a:buClr>
                <a:schemeClr val="dk2"/>
              </a:buClr>
              <a:buSzPts val="1200"/>
              <a:buFont typeface="Open Sans"/>
              <a:buNone/>
              <a:defRPr sz="1600" b="1" i="0" u="none" strike="noStrike" cap="none">
                <a:solidFill>
                  <a:schemeClr val="dk2"/>
                </a:solidFill>
                <a:latin typeface="Open Sans"/>
                <a:ea typeface="Open Sans"/>
                <a:cs typeface="Open Sans"/>
                <a:sym typeface="Open Sans"/>
              </a:defRPr>
            </a:lvl4pPr>
            <a:lvl5pPr marL="2286000" marR="0" lvl="4" indent="-228600" algn="l" rtl="0">
              <a:lnSpc>
                <a:spcPct val="100000"/>
              </a:lnSpc>
              <a:spcBef>
                <a:spcPts val="700"/>
              </a:spcBef>
              <a:spcAft>
                <a:spcPts val="0"/>
              </a:spcAft>
              <a:buClr>
                <a:schemeClr val="dk2"/>
              </a:buClr>
              <a:buSzPts val="1000"/>
              <a:buFont typeface="Open Sans"/>
              <a:buNone/>
              <a:defRPr sz="1600" b="1" i="0" u="none" strike="noStrike" cap="none">
                <a:solidFill>
                  <a:schemeClr val="dk2"/>
                </a:solidFill>
                <a:latin typeface="Open Sans"/>
                <a:ea typeface="Open Sans"/>
                <a:cs typeface="Open Sans"/>
                <a:sym typeface="Open Sans"/>
              </a:defRPr>
            </a:lvl5pPr>
            <a:lvl6pPr marL="2743200" marR="0" lvl="5" indent="-228600" algn="l" rtl="0">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6pPr>
            <a:lvl7pPr marL="3200400" marR="0" lvl="6" indent="-228600" algn="l" rtl="0">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7pPr>
            <a:lvl8pPr marL="3657600" marR="0" lvl="7" indent="-228600" algn="l" rtl="0">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8pPr>
            <a:lvl9pPr marL="4114800" marR="0" lvl="8" indent="-228600" algn="l" rtl="0">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9pPr>
          </a:lstStyle>
          <a:p>
            <a:endParaRPr/>
          </a:p>
        </p:txBody>
      </p:sp>
      <p:pic>
        <p:nvPicPr>
          <p:cNvPr id="1264" name="Google Shape;1264;p209" descr="Green strip.jpg"/>
          <p:cNvPicPr preferRelativeResize="0"/>
          <p:nvPr/>
        </p:nvPicPr>
        <p:blipFill rotWithShape="1">
          <a:blip r:embed="rId2">
            <a:alphaModFix/>
          </a:blip>
          <a:srcRect/>
          <a:stretch/>
        </p:blipFill>
        <p:spPr>
          <a:xfrm>
            <a:off x="0" y="762"/>
            <a:ext cx="176732" cy="5143501"/>
          </a:xfrm>
          <a:prstGeom prst="rect">
            <a:avLst/>
          </a:prstGeom>
          <a:noFill/>
          <a:ln>
            <a:noFill/>
          </a:ln>
        </p:spPr>
      </p:pic>
      <p:sp>
        <p:nvSpPr>
          <p:cNvPr id="1265" name="Google Shape;1265;p209"/>
          <p:cNvSpPr/>
          <p:nvPr/>
        </p:nvSpPr>
        <p:spPr>
          <a:xfrm rot="-5400000">
            <a:off x="-1947950" y="2966700"/>
            <a:ext cx="4052700" cy="18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0" u="none" strike="noStrike" cap="none" dirty="0">
                <a:solidFill>
                  <a:srgbClr val="FFFFFF"/>
                </a:solidFill>
                <a:latin typeface="Open Sans"/>
                <a:ea typeface="Open Sans"/>
                <a:cs typeface="Open Sans"/>
                <a:sym typeface="Open Sans"/>
              </a:rPr>
              <a:t>Copyright © 2018 The Nielsen Company (US), LLC. Confidential and proprietary. Do not distribute. 181629</a:t>
            </a:r>
            <a:endParaRPr sz="600" b="0" i="0" u="none" strike="noStrike" cap="none" dirty="0">
              <a:solidFill>
                <a:srgbClr val="FFFFFF"/>
              </a:solidFill>
              <a:latin typeface="Open Sans"/>
              <a:ea typeface="Open Sans"/>
              <a:cs typeface="Open Sans"/>
              <a:sym typeface="Open Sans"/>
            </a:endParaRPr>
          </a:p>
        </p:txBody>
      </p:sp>
    </p:spTree>
    <p:extLst>
      <p:ext uri="{BB962C8B-B14F-4D97-AF65-F5344CB8AC3E}">
        <p14:creationId xmlns:p14="http://schemas.microsoft.com/office/powerpoint/2010/main" val="32668518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9" name="Title 8"/>
          <p:cNvSpPr>
            <a:spLocks noGrp="1"/>
          </p:cNvSpPr>
          <p:nvPr>
            <p:ph type="title"/>
          </p:nvPr>
        </p:nvSpPr>
        <p:spPr>
          <a:xfrm>
            <a:off x="594361" y="507492"/>
            <a:ext cx="8165465" cy="428625"/>
          </a:xfrm>
        </p:spPr>
        <p:txBody>
          <a:bodyPr/>
          <a:lstStyle>
            <a:lvl1pPr>
              <a:defRPr baseline="0">
                <a:solidFill>
                  <a:srgbClr val="009DD9"/>
                </a:solidFill>
              </a:defRPr>
            </a:lvl1pPr>
          </a:lstStyle>
          <a:p>
            <a:r>
              <a:rPr lang="en-US"/>
              <a:t>Click to edit Master title style</a:t>
            </a:r>
            <a:endParaRPr lang="en-US" dirty="0"/>
          </a:p>
        </p:txBody>
      </p:sp>
      <p:sp>
        <p:nvSpPr>
          <p:cNvPr id="8" name="Text Placeholder 2"/>
          <p:cNvSpPr>
            <a:spLocks noGrp="1"/>
          </p:cNvSpPr>
          <p:nvPr>
            <p:ph type="body" idx="13"/>
          </p:nvPr>
        </p:nvSpPr>
        <p:spPr>
          <a:xfrm>
            <a:off x="594361" y="960120"/>
            <a:ext cx="8165465" cy="236339"/>
          </a:xfrm>
        </p:spPr>
        <p:txBody>
          <a:bodyPr tIns="0" bIns="0"/>
          <a:lstStyle>
            <a:lvl1pPr marL="0" indent="0">
              <a:spcBef>
                <a:spcPts val="0"/>
              </a:spcBef>
              <a:buNone/>
              <a:defRPr sz="1350" b="0"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5" name="Content Placeholder 4"/>
          <p:cNvSpPr>
            <a:spLocks noGrp="1"/>
          </p:cNvSpPr>
          <p:nvPr>
            <p:ph sz="quarter" idx="14"/>
          </p:nvPr>
        </p:nvSpPr>
        <p:spPr>
          <a:xfrm>
            <a:off x="594361" y="1515619"/>
            <a:ext cx="8165465" cy="3059906"/>
          </a:xfrm>
        </p:spPr>
        <p:txBody>
          <a:bodyPr/>
          <a:lstStyle>
            <a:lvl1pPr>
              <a:spcBef>
                <a:spcPts val="600"/>
              </a:spcBef>
              <a:defRPr>
                <a:solidFill>
                  <a:srgbClr val="5F5F5F"/>
                </a:solidFill>
              </a:defRPr>
            </a:lvl1pPr>
            <a:lvl2pPr>
              <a:defRPr>
                <a:solidFill>
                  <a:srgbClr val="5F5F5F"/>
                </a:solidFill>
              </a:defRPr>
            </a:lvl2pPr>
            <a:lvl3pPr>
              <a:defRPr>
                <a:solidFill>
                  <a:srgbClr val="5F5F5F"/>
                </a:solidFill>
              </a:defRPr>
            </a:lvl3pPr>
            <a:lvl4pPr>
              <a:defRPr>
                <a:solidFill>
                  <a:srgbClr val="5F5F5F"/>
                </a:solidFill>
              </a:defRPr>
            </a:lvl4pPr>
            <a:lvl5pPr>
              <a:defRPr>
                <a:solidFill>
                  <a:srgbClr val="5F5F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p:cNvSpPr>
            <a:spLocks noGrp="1"/>
          </p:cNvSpPr>
          <p:nvPr>
            <p:ph type="body" idx="15"/>
          </p:nvPr>
        </p:nvSpPr>
        <p:spPr>
          <a:xfrm>
            <a:off x="594361" y="4780026"/>
            <a:ext cx="8165465" cy="274320"/>
          </a:xfrm>
        </p:spPr>
        <p:txBody>
          <a:bodyPr tIns="0" bIns="0" anchor="b"/>
          <a:lstStyle>
            <a:lvl1pPr marL="0" indent="0">
              <a:spcBef>
                <a:spcPts val="45"/>
              </a:spcBef>
              <a:buNone/>
              <a:defRPr sz="600" b="0"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Tree>
    <p:extLst>
      <p:ext uri="{BB962C8B-B14F-4D97-AF65-F5344CB8AC3E}">
        <p14:creationId xmlns:p14="http://schemas.microsoft.com/office/powerpoint/2010/main" val="4039335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7_Title and Content">
    <p:bg>
      <p:bgPr>
        <a:solidFill>
          <a:schemeClr val="bg1"/>
        </a:soli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594360" y="507492"/>
            <a:ext cx="8144616" cy="428625"/>
          </a:xfrm>
        </p:spPr>
        <p:txBody>
          <a:bodyPr/>
          <a:lstStyle>
            <a:lvl1pPr>
              <a:defRPr baseline="0">
                <a:solidFill>
                  <a:schemeClr val="tx2"/>
                </a:solidFill>
              </a:defRPr>
            </a:lvl1pPr>
          </a:lstStyle>
          <a:p>
            <a:r>
              <a:rPr lang="en-US" smtClean="0"/>
              <a:t>Click to edit Master title style</a:t>
            </a:r>
            <a:endParaRPr lang="en-US"/>
          </a:p>
        </p:txBody>
      </p:sp>
      <p:sp>
        <p:nvSpPr>
          <p:cNvPr id="5" name="Content Placeholder 4"/>
          <p:cNvSpPr>
            <a:spLocks noGrp="1"/>
          </p:cNvSpPr>
          <p:nvPr>
            <p:ph sz="quarter" idx="14"/>
          </p:nvPr>
        </p:nvSpPr>
        <p:spPr>
          <a:xfrm>
            <a:off x="594360" y="1515619"/>
            <a:ext cx="8168640" cy="3059906"/>
          </a:xfrm>
        </p:spPr>
        <p:txBody>
          <a:bodyPr/>
          <a:lstStyle>
            <a:lvl1pPr>
              <a:spcBef>
                <a:spcPts val="600"/>
              </a:spcBef>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4" name="Text Placeholder 2"/>
          <p:cNvSpPr>
            <a:spLocks noGrp="1"/>
          </p:cNvSpPr>
          <p:nvPr>
            <p:ph type="body" idx="13"/>
          </p:nvPr>
        </p:nvSpPr>
        <p:spPr>
          <a:xfrm>
            <a:off x="594360" y="960120"/>
            <a:ext cx="8160322" cy="236339"/>
          </a:xfrm>
        </p:spPr>
        <p:txBody>
          <a:bodyPr tIns="0" bIns="0"/>
          <a:lstStyle>
            <a:lvl1pPr marL="0" indent="0">
              <a:spcBef>
                <a:spcPct val="0"/>
              </a:spcBef>
              <a:buNone/>
              <a:defRPr sz="135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6152" name="Footer Placeholder 1"/>
          <p:cNvSpPr>
            <a:spLocks noGrp="1"/>
          </p:cNvSpPr>
          <p:nvPr>
            <p:ph type="ftr" sz="quarter" idx="15"/>
          </p:nvPr>
        </p:nvSpPr>
        <p:spPr>
          <a:xfrm>
            <a:off x="609600" y="4572000"/>
            <a:ext cx="8153400" cy="471488"/>
          </a:xfrm>
          <a:prstGeom prst="rect">
            <a:avLst/>
          </a:prstGeom>
        </p:spPr>
        <p:txBody>
          <a:bodyPr>
            <a:noAutofit/>
          </a:bodyPr>
          <a:lstStyle>
            <a:lvl1pPr marL="0" indent="0" algn="l" defTabSz="685800" rtl="0" eaLnBrk="0" fontAlgn="base" hangingPunct="0">
              <a:lnSpc>
                <a:spcPct val="100000"/>
              </a:lnSpc>
              <a:spcBef>
                <a:spcPct val="0"/>
              </a:spcBef>
              <a:spcAft>
                <a:spcPct val="0"/>
              </a:spcAft>
              <a:buClrTx/>
              <a:buSzTx/>
              <a:buFontTx/>
              <a:buNone/>
              <a:defRPr kumimoji="0" lang="en-US" altLang="en-US" sz="1350" b="0" i="0" u="none" baseline="0">
                <a:solidFill>
                  <a:schemeClr val="tx1"/>
                </a:solidFill>
                <a:effectLst/>
                <a:latin typeface="Calibri"/>
                <a:ea typeface="ＭＳ Ｐゴシック" charset="-128"/>
              </a:defRPr>
            </a:lvl1pPr>
            <a:lvl2pPr marL="342900" indent="0" algn="l" defTabSz="685800" rtl="0" eaLnBrk="0" fontAlgn="base" hangingPunct="0">
              <a:lnSpc>
                <a:spcPct val="100000"/>
              </a:lnSpc>
              <a:spcBef>
                <a:spcPct val="0"/>
              </a:spcBef>
              <a:spcAft>
                <a:spcPct val="0"/>
              </a:spcAft>
              <a:buClrTx/>
              <a:buSzTx/>
              <a:buFontTx/>
              <a:buNone/>
              <a:defRPr kumimoji="0" lang="en-US" altLang="en-US" sz="1350" b="0" i="0" u="none" baseline="0">
                <a:solidFill>
                  <a:schemeClr val="tx1"/>
                </a:solidFill>
                <a:effectLst/>
                <a:latin typeface="Calibri"/>
                <a:ea typeface="ＭＳ Ｐゴシック" charset="-128"/>
              </a:defRPr>
            </a:lvl2pPr>
            <a:lvl3pPr marL="685800" indent="0" algn="l" defTabSz="685800" rtl="0" eaLnBrk="0" fontAlgn="base" hangingPunct="0">
              <a:lnSpc>
                <a:spcPct val="100000"/>
              </a:lnSpc>
              <a:spcBef>
                <a:spcPct val="0"/>
              </a:spcBef>
              <a:spcAft>
                <a:spcPct val="0"/>
              </a:spcAft>
              <a:buClrTx/>
              <a:buSzTx/>
              <a:buFontTx/>
              <a:buNone/>
              <a:defRPr kumimoji="0" lang="en-US" altLang="en-US" sz="1350" b="0" i="0" u="none" baseline="0">
                <a:solidFill>
                  <a:schemeClr val="tx1"/>
                </a:solidFill>
                <a:effectLst/>
                <a:latin typeface="Calibri"/>
                <a:ea typeface="ＭＳ Ｐゴシック" charset="-128"/>
              </a:defRPr>
            </a:lvl3pPr>
            <a:lvl4pPr marL="1028700" indent="0" algn="l" defTabSz="685800" rtl="0" eaLnBrk="0" fontAlgn="base" hangingPunct="0">
              <a:lnSpc>
                <a:spcPct val="100000"/>
              </a:lnSpc>
              <a:spcBef>
                <a:spcPct val="0"/>
              </a:spcBef>
              <a:spcAft>
                <a:spcPct val="0"/>
              </a:spcAft>
              <a:buClrTx/>
              <a:buSzTx/>
              <a:buFontTx/>
              <a:buNone/>
              <a:defRPr kumimoji="0" lang="en-US" altLang="en-US" sz="1350" b="0" i="0" u="none" baseline="0">
                <a:solidFill>
                  <a:schemeClr val="tx1"/>
                </a:solidFill>
                <a:effectLst/>
                <a:latin typeface="Calibri"/>
                <a:ea typeface="ＭＳ Ｐゴシック" charset="-128"/>
              </a:defRPr>
            </a:lvl4pPr>
            <a:lvl5pPr marL="1371600" indent="0" algn="l" defTabSz="685800" rtl="0" eaLnBrk="0" fontAlgn="base" hangingPunct="0">
              <a:lnSpc>
                <a:spcPct val="100000"/>
              </a:lnSpc>
              <a:spcBef>
                <a:spcPct val="0"/>
              </a:spcBef>
              <a:spcAft>
                <a:spcPct val="0"/>
              </a:spcAft>
              <a:buClrTx/>
              <a:buSzTx/>
              <a:buFontTx/>
              <a:buNone/>
              <a:defRPr kumimoji="0" lang="en-US" altLang="en-US" sz="1350" b="0" i="0" u="none" baseline="0">
                <a:solidFill>
                  <a:schemeClr val="tx1"/>
                </a:solidFill>
                <a:effectLst/>
                <a:latin typeface="Calibri"/>
                <a:ea typeface="ＭＳ Ｐゴシック" charset="-128"/>
              </a:defRPr>
            </a:lvl5pPr>
          </a:lstStyle>
          <a:p>
            <a:pPr eaLnBrk="1" hangingPunct="1">
              <a:spcBef>
                <a:spcPts val="47"/>
              </a:spcBef>
            </a:pPr>
            <a:r>
              <a:rPr lang="en-GB" sz="600" dirty="0" smtClean="0"/>
              <a:t>Click to edit text</a:t>
            </a:r>
            <a:endParaRPr lang="en-GB" sz="600" dirty="0"/>
          </a:p>
        </p:txBody>
      </p:sp>
    </p:spTree>
    <p:extLst>
      <p:ext uri="{BB962C8B-B14F-4D97-AF65-F5344CB8AC3E}">
        <p14:creationId xmlns:p14="http://schemas.microsoft.com/office/powerpoint/2010/main" val="654185610"/>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60_Title only">
  <p:cSld name="60_Title only">
    <p:spTree>
      <p:nvGrpSpPr>
        <p:cNvPr id="1" name="Shape 394"/>
        <p:cNvGrpSpPr/>
        <p:nvPr/>
      </p:nvGrpSpPr>
      <p:grpSpPr>
        <a:xfrm>
          <a:off x="0" y="0"/>
          <a:ext cx="0" cy="0"/>
          <a:chOff x="0" y="0"/>
          <a:chExt cx="0" cy="0"/>
        </a:xfrm>
      </p:grpSpPr>
      <p:sp>
        <p:nvSpPr>
          <p:cNvPr id="395" name="Google Shape;395;p65"/>
          <p:cNvSpPr txBox="1">
            <a:spLocks noGrp="1"/>
          </p:cNvSpPr>
          <p:nvPr>
            <p:ph type="title"/>
          </p:nvPr>
        </p:nvSpPr>
        <p:spPr>
          <a:xfrm>
            <a:off x="594360" y="353483"/>
            <a:ext cx="8166672" cy="433917"/>
          </a:xfrm>
          <a:prstGeom prst="rect">
            <a:avLst/>
          </a:prstGeom>
          <a:noFill/>
          <a:ln>
            <a:noFill/>
          </a:ln>
        </p:spPr>
        <p:txBody>
          <a:bodyPr spcFirstLastPara="1" wrap="square" lIns="91425" tIns="0" rIns="91425" bIns="0" anchor="ctr" anchorCtr="0"/>
          <a:lstStyle>
            <a:lvl1pPr marR="0" lvl="0" algn="l" rtl="0">
              <a:lnSpc>
                <a:spcPct val="100000"/>
              </a:lnSpc>
              <a:spcBef>
                <a:spcPts val="0"/>
              </a:spcBef>
              <a:spcAft>
                <a:spcPts val="0"/>
              </a:spcAft>
              <a:buClr>
                <a:schemeClr val="dk2"/>
              </a:buClr>
              <a:buSzPts val="1400"/>
              <a:buFont typeface="Archivo Narrow"/>
              <a:buNone/>
              <a:defRPr sz="3000" b="1" i="0" u="none" strike="noStrike" cap="none">
                <a:solidFill>
                  <a:schemeClr val="dk2"/>
                </a:solidFill>
                <a:latin typeface="Archivo Narrow"/>
                <a:ea typeface="Archivo Narrow"/>
                <a:cs typeface="Archivo Narrow"/>
                <a:sym typeface="Archivo Narrow"/>
              </a:defRPr>
            </a:lvl1pPr>
            <a:lvl2pPr marR="0" lvl="1" algn="l" rtl="0">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2pPr>
            <a:lvl3pPr marR="0" lvl="2" algn="l" rtl="0">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3pPr>
            <a:lvl4pPr marR="0" lvl="3" algn="l" rtl="0">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4pPr>
            <a:lvl5pPr marR="0" lvl="4" algn="l" rtl="0">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5pPr>
            <a:lvl6pPr marR="0" lvl="5" algn="l" rtl="0">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6pPr>
            <a:lvl7pPr marR="0" lvl="6" algn="l" rtl="0">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7pPr>
            <a:lvl8pPr marR="0" lvl="7" algn="l" rtl="0">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8pPr>
            <a:lvl9pPr marR="0" lvl="8" algn="l" rtl="0">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9pPr>
          </a:lstStyle>
          <a:p>
            <a:r>
              <a:rPr lang="en-US" smtClean="0"/>
              <a:t>Click to edit Master title style</a:t>
            </a:r>
            <a:endParaRPr/>
          </a:p>
        </p:txBody>
      </p:sp>
      <p:sp>
        <p:nvSpPr>
          <p:cNvPr id="396" name="Google Shape;396;p65"/>
          <p:cNvSpPr txBox="1">
            <a:spLocks noGrp="1"/>
          </p:cNvSpPr>
          <p:nvPr>
            <p:ph type="body" idx="1"/>
          </p:nvPr>
        </p:nvSpPr>
        <p:spPr>
          <a:xfrm>
            <a:off x="594359" y="4780026"/>
            <a:ext cx="8165592" cy="27432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60"/>
              </a:spcBef>
              <a:spcAft>
                <a:spcPts val="0"/>
              </a:spcAft>
              <a:buClr>
                <a:schemeClr val="dk2"/>
              </a:buClr>
              <a:buSzPts val="1800"/>
              <a:buFont typeface="Open Sans"/>
              <a:buNone/>
              <a:defRPr sz="800" b="0" i="0" u="none" strike="noStrike" cap="none">
                <a:solidFill>
                  <a:schemeClr val="dk2"/>
                </a:solidFill>
                <a:latin typeface="Open Sans"/>
                <a:ea typeface="Open Sans"/>
                <a:cs typeface="Open Sans"/>
                <a:sym typeface="Open Sans"/>
              </a:defRPr>
            </a:lvl1pPr>
            <a:lvl2pPr marL="914400" marR="0" lvl="1" indent="-228600" algn="l" rtl="0">
              <a:lnSpc>
                <a:spcPct val="100000"/>
              </a:lnSpc>
              <a:spcBef>
                <a:spcPts val="800"/>
              </a:spcBef>
              <a:spcAft>
                <a:spcPts val="0"/>
              </a:spcAft>
              <a:buClr>
                <a:schemeClr val="dk2"/>
              </a:buClr>
              <a:buSzPts val="1600"/>
              <a:buFont typeface="Open Sans"/>
              <a:buNone/>
              <a:defRPr sz="2000" b="1" i="0" u="none" strike="noStrike" cap="none">
                <a:solidFill>
                  <a:schemeClr val="dk2"/>
                </a:solidFill>
                <a:latin typeface="Open Sans"/>
                <a:ea typeface="Open Sans"/>
                <a:cs typeface="Open Sans"/>
                <a:sym typeface="Open Sans"/>
              </a:defRPr>
            </a:lvl2pPr>
            <a:lvl3pPr marL="1371600" marR="0" lvl="2" indent="-228600" algn="l" rtl="0">
              <a:lnSpc>
                <a:spcPct val="100000"/>
              </a:lnSpc>
              <a:spcBef>
                <a:spcPts val="700"/>
              </a:spcBef>
              <a:spcAft>
                <a:spcPts val="0"/>
              </a:spcAft>
              <a:buClr>
                <a:schemeClr val="dk2"/>
              </a:buClr>
              <a:buSzPts val="1400"/>
              <a:buFont typeface="Open Sans"/>
              <a:buNone/>
              <a:defRPr sz="1800" b="1" i="0" u="none" strike="noStrike" cap="none">
                <a:solidFill>
                  <a:schemeClr val="dk2"/>
                </a:solidFill>
                <a:latin typeface="Open Sans"/>
                <a:ea typeface="Open Sans"/>
                <a:cs typeface="Open Sans"/>
                <a:sym typeface="Open Sans"/>
              </a:defRPr>
            </a:lvl3pPr>
            <a:lvl4pPr marL="1828800" marR="0" lvl="3" indent="-228600" algn="l" rtl="0">
              <a:lnSpc>
                <a:spcPct val="100000"/>
              </a:lnSpc>
              <a:spcBef>
                <a:spcPts val="700"/>
              </a:spcBef>
              <a:spcAft>
                <a:spcPts val="0"/>
              </a:spcAft>
              <a:buClr>
                <a:schemeClr val="dk2"/>
              </a:buClr>
              <a:buSzPts val="1200"/>
              <a:buFont typeface="Open Sans"/>
              <a:buNone/>
              <a:defRPr sz="1600" b="1" i="0" u="none" strike="noStrike" cap="none">
                <a:solidFill>
                  <a:schemeClr val="dk2"/>
                </a:solidFill>
                <a:latin typeface="Open Sans"/>
                <a:ea typeface="Open Sans"/>
                <a:cs typeface="Open Sans"/>
                <a:sym typeface="Open Sans"/>
              </a:defRPr>
            </a:lvl4pPr>
            <a:lvl5pPr marL="2286000" marR="0" lvl="4" indent="-228600" algn="l" rtl="0">
              <a:lnSpc>
                <a:spcPct val="100000"/>
              </a:lnSpc>
              <a:spcBef>
                <a:spcPts val="700"/>
              </a:spcBef>
              <a:spcAft>
                <a:spcPts val="0"/>
              </a:spcAft>
              <a:buClr>
                <a:schemeClr val="dk2"/>
              </a:buClr>
              <a:buSzPts val="1000"/>
              <a:buFont typeface="Open Sans"/>
              <a:buNone/>
              <a:defRPr sz="1600" b="1" i="0" u="none" strike="noStrike" cap="none">
                <a:solidFill>
                  <a:schemeClr val="dk2"/>
                </a:solidFill>
                <a:latin typeface="Open Sans"/>
                <a:ea typeface="Open Sans"/>
                <a:cs typeface="Open Sans"/>
                <a:sym typeface="Open Sans"/>
              </a:defRPr>
            </a:lvl5pPr>
            <a:lvl6pPr marL="2743200" marR="0" lvl="5" indent="-228600" algn="l" rtl="0">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6pPr>
            <a:lvl7pPr marL="3200400" marR="0" lvl="6" indent="-228600" algn="l" rtl="0">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7pPr>
            <a:lvl8pPr marL="3657600" marR="0" lvl="7" indent="-228600" algn="l" rtl="0">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8pPr>
            <a:lvl9pPr marL="4114800" marR="0" lvl="8" indent="-228600" algn="l" rtl="0">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9pPr>
          </a:lstStyle>
          <a:p>
            <a:pPr lvl="0"/>
            <a:r>
              <a:rPr lang="en-US" smtClean="0"/>
              <a:t>Click to edit Master text styles</a:t>
            </a:r>
          </a:p>
        </p:txBody>
      </p:sp>
      <p:sp>
        <p:nvSpPr>
          <p:cNvPr id="397" name="Google Shape;397;p65"/>
          <p:cNvSpPr txBox="1">
            <a:spLocks noGrp="1"/>
          </p:cNvSpPr>
          <p:nvPr>
            <p:ph type="body" idx="2"/>
          </p:nvPr>
        </p:nvSpPr>
        <p:spPr>
          <a:xfrm>
            <a:off x="594360" y="819150"/>
            <a:ext cx="8165592" cy="236339"/>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1pPr>
            <a:lvl2pPr marL="914400" marR="0" lvl="1" indent="-228600" algn="l" rtl="0">
              <a:lnSpc>
                <a:spcPct val="100000"/>
              </a:lnSpc>
              <a:spcBef>
                <a:spcPts val="800"/>
              </a:spcBef>
              <a:spcAft>
                <a:spcPts val="0"/>
              </a:spcAft>
              <a:buClr>
                <a:schemeClr val="dk2"/>
              </a:buClr>
              <a:buSzPts val="1600"/>
              <a:buFont typeface="Open Sans"/>
              <a:buNone/>
              <a:defRPr sz="2000" b="1" i="0" u="none" strike="noStrike" cap="none">
                <a:solidFill>
                  <a:schemeClr val="dk2"/>
                </a:solidFill>
                <a:latin typeface="Open Sans"/>
                <a:ea typeface="Open Sans"/>
                <a:cs typeface="Open Sans"/>
                <a:sym typeface="Open Sans"/>
              </a:defRPr>
            </a:lvl2pPr>
            <a:lvl3pPr marL="1371600" marR="0" lvl="2" indent="-228600" algn="l" rtl="0">
              <a:lnSpc>
                <a:spcPct val="100000"/>
              </a:lnSpc>
              <a:spcBef>
                <a:spcPts val="700"/>
              </a:spcBef>
              <a:spcAft>
                <a:spcPts val="0"/>
              </a:spcAft>
              <a:buClr>
                <a:schemeClr val="dk2"/>
              </a:buClr>
              <a:buSzPts val="1400"/>
              <a:buFont typeface="Open Sans"/>
              <a:buNone/>
              <a:defRPr sz="1800" b="1" i="0" u="none" strike="noStrike" cap="none">
                <a:solidFill>
                  <a:schemeClr val="dk2"/>
                </a:solidFill>
                <a:latin typeface="Open Sans"/>
                <a:ea typeface="Open Sans"/>
                <a:cs typeface="Open Sans"/>
                <a:sym typeface="Open Sans"/>
              </a:defRPr>
            </a:lvl3pPr>
            <a:lvl4pPr marL="1828800" marR="0" lvl="3" indent="-228600" algn="l" rtl="0">
              <a:lnSpc>
                <a:spcPct val="100000"/>
              </a:lnSpc>
              <a:spcBef>
                <a:spcPts val="700"/>
              </a:spcBef>
              <a:spcAft>
                <a:spcPts val="0"/>
              </a:spcAft>
              <a:buClr>
                <a:schemeClr val="dk2"/>
              </a:buClr>
              <a:buSzPts val="1200"/>
              <a:buFont typeface="Open Sans"/>
              <a:buNone/>
              <a:defRPr sz="1600" b="1" i="0" u="none" strike="noStrike" cap="none">
                <a:solidFill>
                  <a:schemeClr val="dk2"/>
                </a:solidFill>
                <a:latin typeface="Open Sans"/>
                <a:ea typeface="Open Sans"/>
                <a:cs typeface="Open Sans"/>
                <a:sym typeface="Open Sans"/>
              </a:defRPr>
            </a:lvl4pPr>
            <a:lvl5pPr marL="2286000" marR="0" lvl="4" indent="-228600" algn="l" rtl="0">
              <a:lnSpc>
                <a:spcPct val="100000"/>
              </a:lnSpc>
              <a:spcBef>
                <a:spcPts val="700"/>
              </a:spcBef>
              <a:spcAft>
                <a:spcPts val="0"/>
              </a:spcAft>
              <a:buClr>
                <a:schemeClr val="dk2"/>
              </a:buClr>
              <a:buSzPts val="1000"/>
              <a:buFont typeface="Open Sans"/>
              <a:buNone/>
              <a:defRPr sz="1600" b="1" i="0" u="none" strike="noStrike" cap="none">
                <a:solidFill>
                  <a:schemeClr val="dk2"/>
                </a:solidFill>
                <a:latin typeface="Open Sans"/>
                <a:ea typeface="Open Sans"/>
                <a:cs typeface="Open Sans"/>
                <a:sym typeface="Open Sans"/>
              </a:defRPr>
            </a:lvl5pPr>
            <a:lvl6pPr marL="2743200" marR="0" lvl="5" indent="-228600" algn="l" rtl="0">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6pPr>
            <a:lvl7pPr marL="3200400" marR="0" lvl="6" indent="-228600" algn="l" rtl="0">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7pPr>
            <a:lvl8pPr marL="3657600" marR="0" lvl="7" indent="-228600" algn="l" rtl="0">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8pPr>
            <a:lvl9pPr marL="4114800" marR="0" lvl="8" indent="-228600" algn="l" rtl="0">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9pPr>
          </a:lstStyle>
          <a:p>
            <a:pPr lvl="0"/>
            <a:r>
              <a:rPr lang="en-US" smtClean="0"/>
              <a:t>Click to edit Master text styles</a:t>
            </a:r>
          </a:p>
        </p:txBody>
      </p:sp>
      <p:pic>
        <p:nvPicPr>
          <p:cNvPr id="398" name="Google Shape;398;p65" descr="Orange strip.jpg"/>
          <p:cNvPicPr preferRelativeResize="0"/>
          <p:nvPr/>
        </p:nvPicPr>
        <p:blipFill rotWithShape="1">
          <a:blip r:embed="rId2">
            <a:alphaModFix/>
          </a:blip>
          <a:srcRect/>
          <a:stretch/>
        </p:blipFill>
        <p:spPr>
          <a:xfrm>
            <a:off x="0" y="0"/>
            <a:ext cx="176732" cy="5143500"/>
          </a:xfrm>
          <a:prstGeom prst="rect">
            <a:avLst/>
          </a:prstGeom>
          <a:noFill/>
          <a:ln>
            <a:noFill/>
          </a:ln>
        </p:spPr>
      </p:pic>
      <p:sp>
        <p:nvSpPr>
          <p:cNvPr id="399" name="Google Shape;399;p65"/>
          <p:cNvSpPr/>
          <p:nvPr/>
        </p:nvSpPr>
        <p:spPr>
          <a:xfrm rot="-5400000">
            <a:off x="-1799000" y="3115650"/>
            <a:ext cx="3754800" cy="18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0" u="none" strike="noStrike" cap="none" dirty="0">
                <a:solidFill>
                  <a:srgbClr val="FFFFFF"/>
                </a:solidFill>
                <a:latin typeface="Open Sans"/>
                <a:ea typeface="Open Sans"/>
                <a:cs typeface="Open Sans"/>
                <a:sym typeface="Open Sans"/>
              </a:rPr>
              <a:t>Copyright © 2018 The Nielsen Company (US), LLC. Confidential and proprietary. Do not distribute.</a:t>
            </a:r>
            <a:endParaRPr sz="600" b="0" i="0" u="none" strike="noStrike" cap="none" dirty="0">
              <a:solidFill>
                <a:srgbClr val="FFFFFF"/>
              </a:solidFill>
              <a:latin typeface="Open Sans"/>
              <a:ea typeface="Open Sans"/>
              <a:cs typeface="Open Sans"/>
              <a:sym typeface="Open Sans"/>
            </a:endParaRPr>
          </a:p>
        </p:txBody>
      </p:sp>
    </p:spTree>
    <p:extLst>
      <p:ext uri="{BB962C8B-B14F-4D97-AF65-F5344CB8AC3E}">
        <p14:creationId xmlns:p14="http://schemas.microsoft.com/office/powerpoint/2010/main" val="2473706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_Custom Layout">
    <p:spTree>
      <p:nvGrpSpPr>
        <p:cNvPr id="1" name="Shape 195"/>
        <p:cNvGrpSpPr/>
        <p:nvPr/>
      </p:nvGrpSpPr>
      <p:grpSpPr>
        <a:xfrm>
          <a:off x="0" y="0"/>
          <a:ext cx="0" cy="0"/>
          <a:chOff x="0" y="0"/>
          <a:chExt cx="0" cy="0"/>
        </a:xfrm>
      </p:grpSpPr>
      <p:pic>
        <p:nvPicPr>
          <p:cNvPr id="196" name="Shape 196"/>
          <p:cNvPicPr preferRelativeResize="0"/>
          <p:nvPr/>
        </p:nvPicPr>
        <p:blipFill rotWithShape="1">
          <a:blip r:embed="rId2">
            <a:alphaModFix/>
          </a:blip>
          <a:srcRect/>
          <a:stretch/>
        </p:blipFill>
        <p:spPr>
          <a:xfrm>
            <a:off x="0" y="761"/>
            <a:ext cx="9141290" cy="5141975"/>
          </a:xfrm>
          <a:prstGeom prst="rect">
            <a:avLst/>
          </a:prstGeom>
          <a:noFill/>
          <a:ln>
            <a:noFill/>
          </a:ln>
        </p:spPr>
      </p:pic>
      <p:pic>
        <p:nvPicPr>
          <p:cNvPr id="197" name="Shape 197" descr="Purple strip.jpg"/>
          <p:cNvPicPr preferRelativeResize="0"/>
          <p:nvPr/>
        </p:nvPicPr>
        <p:blipFill rotWithShape="1">
          <a:blip r:embed="rId3">
            <a:alphaModFix/>
          </a:blip>
          <a:srcRect/>
          <a:stretch/>
        </p:blipFill>
        <p:spPr>
          <a:xfrm>
            <a:off x="0" y="0"/>
            <a:ext cx="176732" cy="5143499"/>
          </a:xfrm>
          <a:prstGeom prst="rect">
            <a:avLst/>
          </a:prstGeom>
          <a:noFill/>
          <a:ln>
            <a:noFill/>
          </a:ln>
        </p:spPr>
      </p:pic>
      <p:sp>
        <p:nvSpPr>
          <p:cNvPr id="198" name="Shape 198"/>
          <p:cNvSpPr txBox="1">
            <a:spLocks noGrp="1"/>
          </p:cNvSpPr>
          <p:nvPr>
            <p:ph type="body" idx="1"/>
          </p:nvPr>
        </p:nvSpPr>
        <p:spPr>
          <a:xfrm>
            <a:off x="292169" y="4496657"/>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chemeClr val="dk2"/>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199" name="Shape 199"/>
          <p:cNvSpPr txBox="1">
            <a:spLocks noGrp="1"/>
          </p:cNvSpPr>
          <p:nvPr>
            <p:ph type="ctrTitle"/>
          </p:nvPr>
        </p:nvSpPr>
        <p:spPr>
          <a:xfrm>
            <a:off x="296537" y="486989"/>
            <a:ext cx="7880978" cy="649210"/>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Arial"/>
              <a:buNone/>
              <a:defRPr sz="3000" b="1"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0" name="Shape 200"/>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a:t>
            </a:r>
            <a:r>
              <a:rPr lang="en-US" sz="600" dirty="0" smtClean="0">
                <a:solidFill>
                  <a:schemeClr val="lt1"/>
                </a:solidFill>
                <a:latin typeface="Arial"/>
                <a:ea typeface="Arial"/>
                <a:cs typeface="Arial"/>
                <a:sym typeface="Arial"/>
              </a:rPr>
              <a:t>2020 </a:t>
            </a:r>
            <a:r>
              <a:rPr lang="en-US" sz="600" dirty="0">
                <a:solidFill>
                  <a:schemeClr val="lt1"/>
                </a:solidFill>
                <a:latin typeface="Arial"/>
                <a:ea typeface="Arial"/>
                <a:cs typeface="Arial"/>
                <a:sym typeface="Arial"/>
              </a:rPr>
              <a:t>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sp>
        <p:nvSpPr>
          <p:cNvPr id="201" name="Shape 201"/>
          <p:cNvSpPr txBox="1"/>
          <p:nvPr/>
        </p:nvSpPr>
        <p:spPr>
          <a:xfrm>
            <a:off x="8877553" y="4932944"/>
            <a:ext cx="141063" cy="138499"/>
          </a:xfrm>
          <a:prstGeom prst="rect">
            <a:avLst/>
          </a:prstGeom>
          <a:noFill/>
          <a:ln>
            <a:noFill/>
          </a:ln>
        </p:spPr>
        <p:txBody>
          <a:bodyPr lIns="0" tIns="0" rIns="0" bIns="0" anchor="ctr" anchorCtr="0">
            <a:noAutofit/>
          </a:bodyPr>
          <a:lstStyle/>
          <a:p>
            <a:pPr marL="0" marR="0" lvl="0" indent="0" algn="ctr" rtl="0">
              <a:spcBef>
                <a:spcPts val="0"/>
              </a:spcBef>
              <a:buSzPct val="25000"/>
              <a:buNone/>
            </a:pPr>
            <a:fld id="{00000000-1234-1234-1234-123412341234}" type="slidenum">
              <a:rPr lang="en-US" sz="900" b="0">
                <a:solidFill>
                  <a:schemeClr val="lt1"/>
                </a:solidFill>
                <a:latin typeface="Arial"/>
                <a:ea typeface="Arial"/>
                <a:cs typeface="Arial"/>
                <a:sym typeface="Arial"/>
              </a:rPr>
              <a:t>‹#›</a:t>
            </a:fld>
            <a:endParaRPr lang="en-US" sz="900" b="0" dirty="0">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cSld name="21_Title N-tab White">
    <p:spTree>
      <p:nvGrpSpPr>
        <p:cNvPr id="1" name="Shape 202"/>
        <p:cNvGrpSpPr/>
        <p:nvPr/>
      </p:nvGrpSpPr>
      <p:grpSpPr>
        <a:xfrm>
          <a:off x="0" y="0"/>
          <a:ext cx="0" cy="0"/>
          <a:chOff x="0" y="0"/>
          <a:chExt cx="0" cy="0"/>
        </a:xfrm>
      </p:grpSpPr>
      <p:pic>
        <p:nvPicPr>
          <p:cNvPr id="203" name="Shape 203" descr="Purple strip.jpg"/>
          <p:cNvPicPr preferRelativeResize="0"/>
          <p:nvPr/>
        </p:nvPicPr>
        <p:blipFill rotWithShape="1">
          <a:blip r:embed="rId2">
            <a:alphaModFix/>
          </a:blip>
          <a:srcRect/>
          <a:stretch/>
        </p:blipFill>
        <p:spPr>
          <a:xfrm>
            <a:off x="0" y="0"/>
            <a:ext cx="176732" cy="5143499"/>
          </a:xfrm>
          <a:prstGeom prst="rect">
            <a:avLst/>
          </a:prstGeom>
          <a:noFill/>
          <a:ln>
            <a:noFill/>
          </a:ln>
        </p:spPr>
      </p:pic>
      <p:sp>
        <p:nvSpPr>
          <p:cNvPr id="204" name="Shape 204"/>
          <p:cNvSpPr txBox="1">
            <a:spLocks noGrp="1"/>
          </p:cNvSpPr>
          <p:nvPr>
            <p:ph type="ctrTitle"/>
          </p:nvPr>
        </p:nvSpPr>
        <p:spPr>
          <a:xfrm>
            <a:off x="296537" y="2113300"/>
            <a:ext cx="7020154" cy="982664"/>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2"/>
              </a:buClr>
              <a:buFont typeface="Arial"/>
              <a:buNone/>
              <a:defRPr sz="4200" b="1"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5" name="Shape 205"/>
          <p:cNvSpPr txBox="1">
            <a:spLocks noGrp="1"/>
          </p:cNvSpPr>
          <p:nvPr>
            <p:ph type="subTitle" idx="1"/>
          </p:nvPr>
        </p:nvSpPr>
        <p:spPr>
          <a:xfrm>
            <a:off x="369106" y="3139005"/>
            <a:ext cx="7020154" cy="427421"/>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2000" b="0" i="0" u="none" strike="noStrike" cap="none">
                <a:solidFill>
                  <a:schemeClr val="dk2"/>
                </a:solidFill>
                <a:latin typeface="Arial"/>
                <a:ea typeface="Arial"/>
                <a:cs typeface="Arial"/>
                <a:sym typeface="Arial"/>
              </a:defRPr>
            </a:lvl1pPr>
            <a:lvl2pPr marL="457200" marR="0" lvl="1" indent="0" algn="ctr" rtl="0">
              <a:lnSpc>
                <a:spcPct val="100000"/>
              </a:lnSpc>
              <a:spcBef>
                <a:spcPts val="800"/>
              </a:spcBef>
              <a:buClr>
                <a:schemeClr val="dk2"/>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00000"/>
              </a:lnSpc>
              <a:spcBef>
                <a:spcPts val="700"/>
              </a:spcBef>
              <a:buClr>
                <a:schemeClr val="dk2"/>
              </a:buClr>
              <a:buFont typeface="Arial"/>
              <a:buNone/>
              <a:defRPr sz="1400" b="0" i="0" u="none" strike="noStrike" cap="none">
                <a:solidFill>
                  <a:srgbClr val="888888"/>
                </a:solidFill>
                <a:latin typeface="Arial"/>
                <a:ea typeface="Arial"/>
                <a:cs typeface="Arial"/>
                <a:sym typeface="Arial"/>
              </a:defRPr>
            </a:lvl3pPr>
            <a:lvl4pPr marL="1371600" marR="0" lvl="3" indent="0" algn="ctr" rtl="0">
              <a:lnSpc>
                <a:spcPct val="100000"/>
              </a:lnSpc>
              <a:spcBef>
                <a:spcPts val="700"/>
              </a:spcBef>
              <a:buClr>
                <a:schemeClr val="dk2"/>
              </a:buClr>
              <a:buFont typeface="Arial"/>
              <a:buNone/>
              <a:defRPr sz="1200" b="0" i="0" u="none" strike="noStrike" cap="none">
                <a:solidFill>
                  <a:srgbClr val="888888"/>
                </a:solidFill>
                <a:latin typeface="Arial"/>
                <a:ea typeface="Arial"/>
                <a:cs typeface="Arial"/>
                <a:sym typeface="Arial"/>
              </a:defRPr>
            </a:lvl4pPr>
            <a:lvl5pPr marL="1828800" marR="0" lvl="4" indent="0" algn="ctr" rtl="0">
              <a:lnSpc>
                <a:spcPct val="100000"/>
              </a:lnSpc>
              <a:spcBef>
                <a:spcPts val="700"/>
              </a:spcBef>
              <a:buClr>
                <a:schemeClr val="dk2"/>
              </a:buClr>
              <a:buFont typeface="Arial"/>
              <a:buNone/>
              <a:defRPr sz="1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9pPr>
          </a:lstStyle>
          <a:p>
            <a:endParaRPr/>
          </a:p>
        </p:txBody>
      </p:sp>
      <p:sp>
        <p:nvSpPr>
          <p:cNvPr id="206" name="Shape 206"/>
          <p:cNvSpPr txBox="1">
            <a:spLocks noGrp="1"/>
          </p:cNvSpPr>
          <p:nvPr>
            <p:ph type="body" idx="2"/>
          </p:nvPr>
        </p:nvSpPr>
        <p:spPr>
          <a:xfrm>
            <a:off x="296537" y="4496657"/>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chemeClr val="dk2"/>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207" name="Shape 207"/>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a:t>
            </a:r>
            <a:r>
              <a:rPr lang="en-US" sz="600" dirty="0" smtClean="0">
                <a:solidFill>
                  <a:schemeClr val="lt1"/>
                </a:solidFill>
                <a:latin typeface="Arial"/>
                <a:ea typeface="Arial"/>
                <a:cs typeface="Arial"/>
                <a:sym typeface="Arial"/>
              </a:rPr>
              <a:t>2020 </a:t>
            </a:r>
            <a:r>
              <a:rPr lang="en-US" sz="600" dirty="0">
                <a:solidFill>
                  <a:schemeClr val="lt1"/>
                </a:solidFill>
                <a:latin typeface="Arial"/>
                <a:ea typeface="Arial"/>
                <a:cs typeface="Arial"/>
                <a:sym typeface="Arial"/>
              </a:rPr>
              <a:t>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208" name="Shape 208"/>
          <p:cNvPicPr preferRelativeResize="0"/>
          <p:nvPr/>
        </p:nvPicPr>
        <p:blipFill rotWithShape="1">
          <a:blip r:embed="rId3">
            <a:alphaModFix/>
          </a:blip>
          <a:srcRect/>
          <a:stretch/>
        </p:blipFill>
        <p:spPr>
          <a:xfrm>
            <a:off x="389551" y="1380251"/>
            <a:ext cx="378376" cy="378968"/>
          </a:xfrm>
          <a:prstGeom prst="rect">
            <a:avLst/>
          </a:prstGeom>
          <a:noFill/>
          <a:ln>
            <a:noFill/>
          </a:ln>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cSld name="29_Quote Texture PURPLE">
    <p:spTree>
      <p:nvGrpSpPr>
        <p:cNvPr id="1" name="Shape 240"/>
        <p:cNvGrpSpPr/>
        <p:nvPr/>
      </p:nvGrpSpPr>
      <p:grpSpPr>
        <a:xfrm>
          <a:off x="0" y="0"/>
          <a:ext cx="0" cy="0"/>
          <a:chOff x="0" y="0"/>
          <a:chExt cx="0" cy="0"/>
        </a:xfrm>
      </p:grpSpPr>
      <p:pic>
        <p:nvPicPr>
          <p:cNvPr id="241" name="Shape 241" descr="Purple.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242" name="Shape 242"/>
          <p:cNvSpPr txBox="1">
            <a:spLocks noGrp="1"/>
          </p:cNvSpPr>
          <p:nvPr>
            <p:ph type="title"/>
          </p:nvPr>
        </p:nvSpPr>
        <p:spPr>
          <a:xfrm>
            <a:off x="1979452" y="1987550"/>
            <a:ext cx="6978810" cy="438911"/>
          </a:xfrm>
          <a:prstGeom prst="rect">
            <a:avLst/>
          </a:prstGeom>
          <a:noFill/>
          <a:ln>
            <a:noFill/>
          </a:ln>
        </p:spPr>
        <p:txBody>
          <a:bodyPr lIns="91425" tIns="91425" rIns="91425" bIns="91425" anchor="t" anchorCtr="0"/>
          <a:lstStyle>
            <a:lvl1pPr marL="0" marR="0" lvl="0" indent="0" algn="l" rtl="0">
              <a:spcBef>
                <a:spcPts val="0"/>
              </a:spcBef>
              <a:buClr>
                <a:schemeClr val="lt1"/>
              </a:buClr>
              <a:buFont typeface="Arial"/>
              <a:buNone/>
              <a:defRPr sz="3200" b="1"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43" name="Shape 243"/>
          <p:cNvSpPr txBox="1">
            <a:spLocks noGrp="1"/>
          </p:cNvSpPr>
          <p:nvPr>
            <p:ph type="body" idx="1"/>
          </p:nvPr>
        </p:nvSpPr>
        <p:spPr>
          <a:xfrm>
            <a:off x="1981200" y="3087240"/>
            <a:ext cx="6976871" cy="533399"/>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1800" b="0" i="0" u="none" strike="noStrike" cap="none">
                <a:solidFill>
                  <a:schemeClr val="lt1"/>
                </a:solidFill>
                <a:latin typeface="Arial"/>
                <a:ea typeface="Arial"/>
                <a:cs typeface="Arial"/>
                <a:sym typeface="Arial"/>
              </a:defRPr>
            </a:lvl1pPr>
            <a:lvl2pPr marL="450850" marR="0" lvl="1" indent="-6350" algn="l" rtl="0">
              <a:lnSpc>
                <a:spcPct val="100000"/>
              </a:lnSpc>
              <a:spcBef>
                <a:spcPts val="800"/>
              </a:spcBef>
              <a:buClr>
                <a:schemeClr val="dk2"/>
              </a:buClr>
              <a:buFont typeface="Arial"/>
              <a:buNone/>
              <a:defRPr sz="1600" b="0"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200" b="0"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000" b="0" i="0" u="none" strike="noStrike" cap="none">
                <a:solidFill>
                  <a:schemeClr val="dk2"/>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44" name="Shape 244"/>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a:t>
            </a:r>
            <a:r>
              <a:rPr lang="en-US" sz="600" dirty="0" smtClean="0">
                <a:solidFill>
                  <a:schemeClr val="lt1"/>
                </a:solidFill>
                <a:latin typeface="Arial"/>
                <a:ea typeface="Arial"/>
                <a:cs typeface="Arial"/>
                <a:sym typeface="Arial"/>
              </a:rPr>
              <a:t>2020 </a:t>
            </a:r>
            <a:r>
              <a:rPr lang="en-US" sz="600" dirty="0">
                <a:solidFill>
                  <a:schemeClr val="lt1"/>
                </a:solidFill>
                <a:latin typeface="Arial"/>
                <a:ea typeface="Arial"/>
                <a:cs typeface="Arial"/>
                <a:sym typeface="Arial"/>
              </a:rPr>
              <a:t>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245" name="Shape 245"/>
          <p:cNvPicPr preferRelativeResize="0"/>
          <p:nvPr/>
        </p:nvPicPr>
        <p:blipFill rotWithShape="1">
          <a:blip r:embed="rId3">
            <a:alphaModFix/>
          </a:blip>
          <a:srcRect/>
          <a:stretch/>
        </p:blipFill>
        <p:spPr>
          <a:xfrm>
            <a:off x="8611849" y="0"/>
            <a:ext cx="235246" cy="338327"/>
          </a:xfrm>
          <a:prstGeom prst="rect">
            <a:avLst/>
          </a:prstGeom>
          <a:noFill/>
          <a:ln>
            <a:noFill/>
          </a:ln>
        </p:spPr>
      </p:pic>
      <p:sp>
        <p:nvSpPr>
          <p:cNvPr id="246" name="Shape 246"/>
          <p:cNvSpPr txBox="1"/>
          <p:nvPr/>
        </p:nvSpPr>
        <p:spPr>
          <a:xfrm>
            <a:off x="8877553" y="4932944"/>
            <a:ext cx="141063" cy="138499"/>
          </a:xfrm>
          <a:prstGeom prst="rect">
            <a:avLst/>
          </a:prstGeom>
          <a:noFill/>
          <a:ln>
            <a:noFill/>
          </a:ln>
        </p:spPr>
        <p:txBody>
          <a:bodyPr lIns="0" tIns="0" rIns="0" bIns="0" anchor="ctr" anchorCtr="0">
            <a:noAutofit/>
          </a:bodyPr>
          <a:lstStyle/>
          <a:p>
            <a:pPr marL="0" marR="0" lvl="0" indent="0" algn="ctr" rtl="0">
              <a:spcBef>
                <a:spcPts val="0"/>
              </a:spcBef>
              <a:buSzPct val="25000"/>
              <a:buNone/>
            </a:pPr>
            <a:fld id="{00000000-1234-1234-1234-123412341234}" type="slidenum">
              <a:rPr lang="en-US" sz="900" b="0">
                <a:solidFill>
                  <a:schemeClr val="lt1"/>
                </a:solidFill>
                <a:latin typeface="Arial"/>
                <a:ea typeface="Arial"/>
                <a:cs typeface="Arial"/>
                <a:sym typeface="Arial"/>
              </a:rPr>
              <a:t>‹#›</a:t>
            </a:fld>
            <a:endParaRPr lang="en-US" sz="900" b="0" dirty="0">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cSld name="30_Divider Slide">
    <p:spTree>
      <p:nvGrpSpPr>
        <p:cNvPr id="1" name="Shape 247"/>
        <p:cNvGrpSpPr/>
        <p:nvPr/>
      </p:nvGrpSpPr>
      <p:grpSpPr>
        <a:xfrm>
          <a:off x="0" y="0"/>
          <a:ext cx="0" cy="0"/>
          <a:chOff x="0" y="0"/>
          <a:chExt cx="0" cy="0"/>
        </a:xfrm>
      </p:grpSpPr>
      <p:pic>
        <p:nvPicPr>
          <p:cNvPr id="248" name="Shape 248"/>
          <p:cNvPicPr preferRelativeResize="0"/>
          <p:nvPr/>
        </p:nvPicPr>
        <p:blipFill rotWithShape="1">
          <a:blip r:embed="rId2">
            <a:alphaModFix/>
          </a:blip>
          <a:srcRect/>
          <a:stretch/>
        </p:blipFill>
        <p:spPr>
          <a:xfrm>
            <a:off x="0" y="761"/>
            <a:ext cx="9141290" cy="5141975"/>
          </a:xfrm>
          <a:prstGeom prst="rect">
            <a:avLst/>
          </a:prstGeom>
          <a:noFill/>
          <a:ln>
            <a:noFill/>
          </a:ln>
        </p:spPr>
      </p:pic>
      <p:pic>
        <p:nvPicPr>
          <p:cNvPr id="249" name="Shape 249" descr="Purple strip.jpg"/>
          <p:cNvPicPr preferRelativeResize="0"/>
          <p:nvPr/>
        </p:nvPicPr>
        <p:blipFill rotWithShape="1">
          <a:blip r:embed="rId3">
            <a:alphaModFix/>
          </a:blip>
          <a:srcRect/>
          <a:stretch/>
        </p:blipFill>
        <p:spPr>
          <a:xfrm>
            <a:off x="0" y="0"/>
            <a:ext cx="176732" cy="5143499"/>
          </a:xfrm>
          <a:prstGeom prst="rect">
            <a:avLst/>
          </a:prstGeom>
          <a:noFill/>
          <a:ln>
            <a:noFill/>
          </a:ln>
        </p:spPr>
      </p:pic>
      <p:sp>
        <p:nvSpPr>
          <p:cNvPr id="250" name="Shape 250"/>
          <p:cNvSpPr txBox="1"/>
          <p:nvPr/>
        </p:nvSpPr>
        <p:spPr>
          <a:xfrm>
            <a:off x="8877553" y="4932944"/>
            <a:ext cx="141063" cy="1384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Arial"/>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251" name="Shape 251"/>
          <p:cNvSpPr txBox="1">
            <a:spLocks noGrp="1"/>
          </p:cNvSpPr>
          <p:nvPr>
            <p:ph type="title"/>
          </p:nvPr>
        </p:nvSpPr>
        <p:spPr>
          <a:xfrm>
            <a:off x="335280" y="518622"/>
            <a:ext cx="8046720" cy="438911"/>
          </a:xfrm>
          <a:prstGeom prst="rect">
            <a:avLst/>
          </a:prstGeom>
          <a:noFill/>
          <a:ln>
            <a:noFill/>
          </a:ln>
        </p:spPr>
        <p:txBody>
          <a:bodyPr lIns="91425" tIns="91425" rIns="91425" bIns="91425" anchor="t" anchorCtr="0"/>
          <a:lstStyle>
            <a:lvl1pPr marL="0" marR="0" lvl="0" indent="0" algn="l" rtl="0">
              <a:spcBef>
                <a:spcPts val="0"/>
              </a:spcBef>
              <a:buClr>
                <a:schemeClr val="dk2"/>
              </a:buClr>
              <a:buFont typeface="Arial"/>
              <a:buNone/>
              <a:defRPr sz="5000" b="1"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52" name="Shape 252"/>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a:t>
            </a:r>
            <a:r>
              <a:rPr lang="en-US" sz="600" dirty="0" smtClean="0">
                <a:solidFill>
                  <a:schemeClr val="lt1"/>
                </a:solidFill>
                <a:latin typeface="Arial"/>
                <a:ea typeface="Arial"/>
                <a:cs typeface="Arial"/>
                <a:sym typeface="Arial"/>
              </a:rPr>
              <a:t>2020 </a:t>
            </a:r>
            <a:r>
              <a:rPr lang="en-US" sz="600" dirty="0">
                <a:solidFill>
                  <a:schemeClr val="lt1"/>
                </a:solidFill>
                <a:latin typeface="Arial"/>
                <a:ea typeface="Arial"/>
                <a:cs typeface="Arial"/>
                <a:sym typeface="Arial"/>
              </a:rPr>
              <a:t>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image" Target="../media/image1.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Shape 10" descr="Blue Strip.jpg"/>
          <p:cNvPicPr preferRelativeResize="0"/>
          <p:nvPr/>
        </p:nvPicPr>
        <p:blipFill rotWithShape="1">
          <a:blip r:embed="rId61">
            <a:alphaModFix/>
          </a:blip>
          <a:srcRect/>
          <a:stretch/>
        </p:blipFill>
        <p:spPr>
          <a:xfrm>
            <a:off x="0" y="0"/>
            <a:ext cx="176732" cy="5143499"/>
          </a:xfrm>
          <a:prstGeom prst="rect">
            <a:avLst/>
          </a:prstGeom>
          <a:noFill/>
          <a:ln>
            <a:noFill/>
          </a:ln>
        </p:spPr>
      </p:pic>
      <p:sp>
        <p:nvSpPr>
          <p:cNvPr id="11" name="Shape 11"/>
          <p:cNvSpPr txBox="1">
            <a:spLocks noGrp="1"/>
          </p:cNvSpPr>
          <p:nvPr>
            <p:ph type="title"/>
          </p:nvPr>
        </p:nvSpPr>
        <p:spPr>
          <a:xfrm>
            <a:off x="594360" y="361950"/>
            <a:ext cx="8155940" cy="428625"/>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Arial"/>
              <a:buNone/>
              <a:defRPr sz="3000" b="0"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 name="Shape 12"/>
          <p:cNvSpPr txBox="1">
            <a:spLocks noGrp="1"/>
          </p:cNvSpPr>
          <p:nvPr>
            <p:ph type="body" idx="1"/>
          </p:nvPr>
        </p:nvSpPr>
        <p:spPr>
          <a:xfrm>
            <a:off x="594360" y="1490471"/>
            <a:ext cx="8155940" cy="3058668"/>
          </a:xfrm>
          <a:prstGeom prst="rect">
            <a:avLst/>
          </a:prstGeom>
          <a:noFill/>
          <a:ln>
            <a:noFill/>
          </a:ln>
        </p:spPr>
        <p:txBody>
          <a:bodyPr lIns="91425" tIns="91425" rIns="91425" bIns="91425" anchor="t" anchorCtr="0"/>
          <a:lstStyle>
            <a:lvl1pPr marL="227013" marR="0" lvl="0" indent="-112713" algn="l" rtl="0">
              <a:lnSpc>
                <a:spcPct val="100000"/>
              </a:lnSpc>
              <a:spcBef>
                <a:spcPts val="800"/>
              </a:spcBef>
              <a:buClr>
                <a:schemeClr val="dk2"/>
              </a:buClr>
              <a:buSzPct val="100000"/>
              <a:buFont typeface="Arial"/>
              <a:buChar char="•"/>
              <a:defRPr sz="1800" b="0" i="0" u="none" strike="noStrike" cap="none">
                <a:solidFill>
                  <a:schemeClr val="dk2"/>
                </a:solidFill>
                <a:latin typeface="Arial"/>
                <a:ea typeface="Arial"/>
                <a:cs typeface="Arial"/>
                <a:sym typeface="Arial"/>
              </a:defRPr>
            </a:lvl1pPr>
            <a:lvl2pPr marL="454025" marR="0" lvl="1" indent="-123825" algn="l" rtl="0">
              <a:lnSpc>
                <a:spcPct val="100000"/>
              </a:lnSpc>
              <a:spcBef>
                <a:spcPts val="800"/>
              </a:spcBef>
              <a:buClr>
                <a:schemeClr val="dk2"/>
              </a:buClr>
              <a:buSzPct val="100000"/>
              <a:buFont typeface="Arial"/>
              <a:buChar char="•"/>
              <a:defRPr sz="1600" b="0" i="0" u="none" strike="noStrike" cap="none">
                <a:solidFill>
                  <a:schemeClr val="dk2"/>
                </a:solidFill>
                <a:latin typeface="Arial"/>
                <a:ea typeface="Arial"/>
                <a:cs typeface="Arial"/>
                <a:sym typeface="Arial"/>
              </a:defRPr>
            </a:lvl2pPr>
            <a:lvl3pPr marL="688975" marR="0" lvl="2" indent="-142875" algn="l" rtl="0">
              <a:lnSpc>
                <a:spcPct val="100000"/>
              </a:lnSpc>
              <a:spcBef>
                <a:spcPts val="700"/>
              </a:spcBef>
              <a:buClr>
                <a:schemeClr val="dk2"/>
              </a:buClr>
              <a:buSzPct val="100000"/>
              <a:buFont typeface="Arial"/>
              <a:buChar char="•"/>
              <a:defRPr sz="1400" b="0" i="0" u="none" strike="noStrike" cap="none">
                <a:solidFill>
                  <a:schemeClr val="dk2"/>
                </a:solidFill>
                <a:latin typeface="Arial"/>
                <a:ea typeface="Arial"/>
                <a:cs typeface="Arial"/>
                <a:sym typeface="Arial"/>
              </a:defRPr>
            </a:lvl3pPr>
            <a:lvl4pPr marL="915988" marR="0" lvl="3" indent="-153987" algn="l" rtl="0">
              <a:lnSpc>
                <a:spcPct val="100000"/>
              </a:lnSpc>
              <a:spcBef>
                <a:spcPts val="700"/>
              </a:spcBef>
              <a:buClr>
                <a:schemeClr val="dk2"/>
              </a:buClr>
              <a:buSzPct val="100000"/>
              <a:buFont typeface="Arial"/>
              <a:buChar char="•"/>
              <a:defRPr sz="1200" b="0" i="0" u="none" strike="noStrike" cap="none">
                <a:solidFill>
                  <a:schemeClr val="dk2"/>
                </a:solidFill>
                <a:latin typeface="Arial"/>
                <a:ea typeface="Arial"/>
                <a:cs typeface="Arial"/>
                <a:sym typeface="Arial"/>
              </a:defRPr>
            </a:lvl4pPr>
            <a:lvl5pPr marL="1143000" marR="0" lvl="4" indent="-177800" algn="l" rtl="0">
              <a:lnSpc>
                <a:spcPct val="100000"/>
              </a:lnSpc>
              <a:spcBef>
                <a:spcPts val="700"/>
              </a:spcBef>
              <a:buClr>
                <a:schemeClr val="dk2"/>
              </a:buClr>
              <a:buSzPct val="100000"/>
              <a:buFont typeface="Arial"/>
              <a:buChar char="•"/>
              <a:defRPr sz="1000" b="0" i="0" u="none" strike="noStrike" cap="none">
                <a:solidFill>
                  <a:schemeClr val="dk2"/>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 name="Shape 13"/>
          <p:cNvSpPr txBox="1"/>
          <p:nvPr/>
        </p:nvSpPr>
        <p:spPr>
          <a:xfrm>
            <a:off x="8877553" y="4932944"/>
            <a:ext cx="141063" cy="138499"/>
          </a:xfrm>
          <a:prstGeom prst="rect">
            <a:avLst/>
          </a:prstGeom>
          <a:noFill/>
          <a:ln>
            <a:noFill/>
          </a:ln>
        </p:spPr>
        <p:txBody>
          <a:bodyPr lIns="0" tIns="0" rIns="0" bIns="0" anchor="ctr" anchorCtr="0">
            <a:noAutofit/>
          </a:bodyPr>
          <a:lstStyle/>
          <a:p>
            <a:pPr marL="0" marR="0" lvl="0" indent="0" algn="ctr" rtl="0">
              <a:spcBef>
                <a:spcPts val="0"/>
              </a:spcBef>
              <a:buSzPct val="25000"/>
              <a:buNone/>
            </a:pPr>
            <a:fld id="{00000000-1234-1234-1234-123412341234}" type="slidenum">
              <a:rPr lang="en-US" sz="900" b="0" i="0" u="none" strike="noStrike" cap="none">
                <a:solidFill>
                  <a:schemeClr val="dk2"/>
                </a:solidFill>
                <a:latin typeface="Arial"/>
                <a:ea typeface="Arial"/>
                <a:cs typeface="Arial"/>
                <a:sym typeface="Arial"/>
              </a:rPr>
              <a:t>‹#›</a:t>
            </a:fld>
            <a:endParaRPr lang="en-US" sz="900" b="0" i="0" u="none" strike="noStrike" cap="none" dirty="0">
              <a:solidFill>
                <a:schemeClr val="dk2"/>
              </a:solidFill>
              <a:latin typeface="Arial"/>
              <a:ea typeface="Arial"/>
              <a:cs typeface="Arial"/>
              <a:sym typeface="Arial"/>
            </a:endParaRPr>
          </a:p>
        </p:txBody>
      </p:sp>
      <p:sp>
        <p:nvSpPr>
          <p:cNvPr id="14" name="Shape 14"/>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b="0" i="0" u="none" strike="noStrike" cap="none" dirty="0">
                <a:solidFill>
                  <a:schemeClr val="lt1"/>
                </a:solidFill>
                <a:latin typeface="Arial"/>
                <a:ea typeface="Arial"/>
                <a:cs typeface="Arial"/>
                <a:sym typeface="Arial"/>
              </a:rPr>
              <a:t>Copyright © </a:t>
            </a:r>
            <a:r>
              <a:rPr lang="en-US" sz="600" b="0" i="0" u="none" strike="noStrike" cap="none" dirty="0" smtClean="0">
                <a:solidFill>
                  <a:schemeClr val="lt1"/>
                </a:solidFill>
                <a:latin typeface="Arial"/>
                <a:ea typeface="Arial"/>
                <a:cs typeface="Arial"/>
                <a:sym typeface="Arial"/>
              </a:rPr>
              <a:t>2020  </a:t>
            </a:r>
            <a:r>
              <a:rPr lang="en-US" sz="600" b="0" i="0" u="none" strike="noStrike" cap="none" dirty="0">
                <a:solidFill>
                  <a:schemeClr val="lt1"/>
                </a:solidFill>
                <a:latin typeface="Arial"/>
                <a:ea typeface="Arial"/>
                <a:cs typeface="Arial"/>
                <a:sym typeface="Arial"/>
              </a:rPr>
              <a:t>The Nielsen Company </a:t>
            </a:r>
            <a:r>
              <a:rPr lang="en-US" sz="600" b="0" i="0" u="none" strike="noStrike" cap="none" dirty="0" smtClean="0">
                <a:solidFill>
                  <a:schemeClr val="lt1"/>
                </a:solidFill>
                <a:latin typeface="Arial"/>
                <a:ea typeface="Arial"/>
                <a:cs typeface="Arial"/>
                <a:sym typeface="Arial"/>
              </a:rPr>
              <a:t>. </a:t>
            </a:r>
            <a:r>
              <a:rPr lang="en-US" sz="600" b="0" i="0" u="none" strike="noStrike" cap="none" dirty="0">
                <a:solidFill>
                  <a:schemeClr val="lt1"/>
                </a:solidFill>
                <a:latin typeface="Arial"/>
                <a:ea typeface="Arial"/>
                <a:cs typeface="Arial"/>
                <a:sym typeface="Arial"/>
              </a:rPr>
              <a:t>Confidential and proprietary. Do not distribute.</a:t>
            </a:r>
          </a:p>
        </p:txBody>
      </p:sp>
      <p:pic>
        <p:nvPicPr>
          <p:cNvPr id="15" name="Shape 15"/>
          <p:cNvPicPr preferRelativeResize="0"/>
          <p:nvPr/>
        </p:nvPicPr>
        <p:blipFill rotWithShape="1">
          <a:blip r:embed="rId62">
            <a:alphaModFix/>
          </a:blip>
          <a:srcRect/>
          <a:stretch/>
        </p:blipFill>
        <p:spPr>
          <a:xfrm>
            <a:off x="8610634" y="0"/>
            <a:ext cx="236347" cy="33991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6" r:id="rId4"/>
    <p:sldLayoutId id="2147483677" r:id="rId5"/>
    <p:sldLayoutId id="2147483678" r:id="rId6"/>
    <p:sldLayoutId id="2147483679" r:id="rId7"/>
    <p:sldLayoutId id="2147483685" r:id="rId8"/>
    <p:sldLayoutId id="2147483686" r:id="rId9"/>
    <p:sldLayoutId id="2147483688" r:id="rId10"/>
    <p:sldLayoutId id="2147483689" r:id="rId11"/>
    <p:sldLayoutId id="2147483690" r:id="rId12"/>
    <p:sldLayoutId id="2147483691" r:id="rId13"/>
    <p:sldLayoutId id="2147483692" r:id="rId14"/>
    <p:sldLayoutId id="2147483693" r:id="rId15"/>
    <p:sldLayoutId id="2147483698" r:id="rId16"/>
    <p:sldLayoutId id="2147483699" r:id="rId17"/>
    <p:sldLayoutId id="2147483700" r:id="rId18"/>
    <p:sldLayoutId id="2147483701" r:id="rId19"/>
    <p:sldLayoutId id="2147483702" r:id="rId20"/>
    <p:sldLayoutId id="2147483703" r:id="rId21"/>
    <p:sldLayoutId id="2147483704" r:id="rId22"/>
    <p:sldLayoutId id="2147483705" r:id="rId23"/>
    <p:sldLayoutId id="2147483710" r:id="rId24"/>
    <p:sldLayoutId id="2147483711" r:id="rId25"/>
    <p:sldLayoutId id="2147483712" r:id="rId26"/>
    <p:sldLayoutId id="2147483714" r:id="rId27"/>
    <p:sldLayoutId id="2147483715" r:id="rId28"/>
    <p:sldLayoutId id="2147483716" r:id="rId29"/>
    <p:sldLayoutId id="2147483717" r:id="rId30"/>
    <p:sldLayoutId id="2147483718" r:id="rId31"/>
    <p:sldLayoutId id="2147483719" r:id="rId32"/>
    <p:sldLayoutId id="2147483720" r:id="rId33"/>
    <p:sldLayoutId id="2147483721" r:id="rId34"/>
    <p:sldLayoutId id="2147483724" r:id="rId35"/>
    <p:sldLayoutId id="2147483727" r:id="rId36"/>
    <p:sldLayoutId id="2147483728" r:id="rId37"/>
    <p:sldLayoutId id="2147483730" r:id="rId38"/>
    <p:sldLayoutId id="2147483731" r:id="rId39"/>
    <p:sldLayoutId id="2147483732" r:id="rId40"/>
    <p:sldLayoutId id="2147483735" r:id="rId41"/>
    <p:sldLayoutId id="2147483738" r:id="rId42"/>
    <p:sldLayoutId id="2147484361" r:id="rId43"/>
    <p:sldLayoutId id="2147484362" r:id="rId44"/>
    <p:sldLayoutId id="2147484364" r:id="rId45"/>
    <p:sldLayoutId id="2147484371" r:id="rId46"/>
    <p:sldLayoutId id="2147484372" r:id="rId47"/>
    <p:sldLayoutId id="2147484373" r:id="rId48"/>
    <p:sldLayoutId id="2147484376" r:id="rId49"/>
    <p:sldLayoutId id="2147484382" r:id="rId50"/>
    <p:sldLayoutId id="2147484383" r:id="rId51"/>
    <p:sldLayoutId id="2147484388" r:id="rId52"/>
    <p:sldLayoutId id="2147484391" r:id="rId53"/>
    <p:sldLayoutId id="2147484426" r:id="rId54"/>
    <p:sldLayoutId id="2147484431" r:id="rId55"/>
    <p:sldLayoutId id="2147484434" r:id="rId56"/>
    <p:sldLayoutId id="2147484436" r:id="rId57"/>
    <p:sldLayoutId id="2147484438" r:id="rId58"/>
    <p:sldLayoutId id="2147484439" r:id="rId59"/>
  </p:sldLayoutIdLst>
  <p:timing>
    <p:tnLst>
      <p:par>
        <p:cTn id="1" dur="indefinite" restart="never" nodeType="tmRoot"/>
      </p:par>
    </p:tnLst>
  </p:timing>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51.xml"/><Relationship Id="rId5" Type="http://schemas.openxmlformats.org/officeDocument/2006/relationships/image" Target="../media/image26.png"/><Relationship Id="rId4" Type="http://schemas.openxmlformats.org/officeDocument/2006/relationships/image" Target="../media/image25.emf"/></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55.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55.xml"/></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56.xml"/><Relationship Id="rId5" Type="http://schemas.openxmlformats.org/officeDocument/2006/relationships/chart" Target="../charts/chart6.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55.xml"/><Relationship Id="rId5" Type="http://schemas.openxmlformats.org/officeDocument/2006/relationships/image" Target="../media/image41.emf"/><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3.png"/><Relationship Id="rId7" Type="http://schemas.openxmlformats.org/officeDocument/2006/relationships/image" Target="../media/image46.png"/><Relationship Id="rId2" Type="http://schemas.openxmlformats.org/officeDocument/2006/relationships/image" Target="../media/image42.png"/><Relationship Id="rId1" Type="http://schemas.openxmlformats.org/officeDocument/2006/relationships/slideLayout" Target="../slideLayouts/slideLayout52.xml"/><Relationship Id="rId6" Type="http://schemas.openxmlformats.org/officeDocument/2006/relationships/hyperlink" Target="http://www.tesco.com/" TargetMode="External"/><Relationship Id="rId11" Type="http://schemas.openxmlformats.org/officeDocument/2006/relationships/image" Target="../media/image50.png"/><Relationship Id="rId5" Type="http://schemas.openxmlformats.org/officeDocument/2006/relationships/image" Target="../media/image45.png"/><Relationship Id="rId10" Type="http://schemas.openxmlformats.org/officeDocument/2006/relationships/image" Target="../media/image49.png"/><Relationship Id="rId4" Type="http://schemas.openxmlformats.org/officeDocument/2006/relationships/image" Target="../media/image44.png"/><Relationship Id="rId9" Type="http://schemas.openxmlformats.org/officeDocument/2006/relationships/image" Target="../media/image48.png"/></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55.xml"/><Relationship Id="rId5" Type="http://schemas.openxmlformats.org/officeDocument/2006/relationships/image" Target="../media/image51.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11.xml"/><Relationship Id="rId1" Type="http://schemas.openxmlformats.org/officeDocument/2006/relationships/slideLayout" Target="../slideLayouts/slideLayout5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 Id="rId9" Type="http://schemas.openxmlformats.org/officeDocument/2006/relationships/image" Target="../media/image58.png"/></Relationships>
</file>

<file path=ppt/slides/_rels/slide1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8" Type="http://schemas.openxmlformats.org/officeDocument/2006/relationships/hyperlink" Target="http://www.tesco.com/" TargetMode="External"/><Relationship Id="rId13" Type="http://schemas.openxmlformats.org/officeDocument/2006/relationships/image" Target="../media/image68.png"/><Relationship Id="rId3" Type="http://schemas.openxmlformats.org/officeDocument/2006/relationships/image" Target="../media/image49.png"/><Relationship Id="rId7" Type="http://schemas.openxmlformats.org/officeDocument/2006/relationships/image" Target="../media/image65.png"/><Relationship Id="rId12" Type="http://schemas.openxmlformats.org/officeDocument/2006/relationships/image" Target="../media/image67.png"/><Relationship Id="rId2" Type="http://schemas.openxmlformats.org/officeDocument/2006/relationships/image" Target="../media/image61.emf"/><Relationship Id="rId1" Type="http://schemas.openxmlformats.org/officeDocument/2006/relationships/slideLayout" Target="../slideLayouts/slideLayout57.xml"/><Relationship Id="rId6" Type="http://schemas.openxmlformats.org/officeDocument/2006/relationships/image" Target="../media/image64.jpeg"/><Relationship Id="rId11" Type="http://schemas.openxmlformats.org/officeDocument/2006/relationships/image" Target="../media/image66.png"/><Relationship Id="rId5" Type="http://schemas.openxmlformats.org/officeDocument/2006/relationships/image" Target="../media/image63.png"/><Relationship Id="rId10" Type="http://schemas.openxmlformats.org/officeDocument/2006/relationships/image" Target="../media/image47.png"/><Relationship Id="rId4" Type="http://schemas.openxmlformats.org/officeDocument/2006/relationships/image" Target="../media/image62.jpeg"/><Relationship Id="rId9" Type="http://schemas.openxmlformats.org/officeDocument/2006/relationships/image" Target="../media/image4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1.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3.png"/><Relationship Id="rId7" Type="http://schemas.openxmlformats.org/officeDocument/2006/relationships/image" Target="../media/image47.png"/><Relationship Id="rId2" Type="http://schemas.openxmlformats.org/officeDocument/2006/relationships/image" Target="../media/image62.jpeg"/><Relationship Id="rId1" Type="http://schemas.openxmlformats.org/officeDocument/2006/relationships/slideLayout" Target="../slideLayouts/slideLayout52.xml"/><Relationship Id="rId6" Type="http://schemas.openxmlformats.org/officeDocument/2006/relationships/image" Target="../media/image69.png"/><Relationship Id="rId11" Type="http://schemas.openxmlformats.org/officeDocument/2006/relationships/image" Target="../media/image73.png"/><Relationship Id="rId5" Type="http://schemas.openxmlformats.org/officeDocument/2006/relationships/image" Target="../media/image66.png"/><Relationship Id="rId10" Type="http://schemas.openxmlformats.org/officeDocument/2006/relationships/image" Target="../media/image72.png"/><Relationship Id="rId4" Type="http://schemas.openxmlformats.org/officeDocument/2006/relationships/image" Target="../media/image65.png"/><Relationship Id="rId9" Type="http://schemas.openxmlformats.org/officeDocument/2006/relationships/image" Target="../media/image71.png"/></Relationships>
</file>

<file path=ppt/slides/_rels/slide22.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80.png"/><Relationship Id="rId3" Type="http://schemas.openxmlformats.org/officeDocument/2006/relationships/image" Target="../media/image74.png"/><Relationship Id="rId7" Type="http://schemas.openxmlformats.org/officeDocument/2006/relationships/image" Target="../media/image49.png"/><Relationship Id="rId12" Type="http://schemas.openxmlformats.org/officeDocument/2006/relationships/image" Target="../media/image46.png"/><Relationship Id="rId2" Type="http://schemas.openxmlformats.org/officeDocument/2006/relationships/image" Target="../media/image62.jpeg"/><Relationship Id="rId1" Type="http://schemas.openxmlformats.org/officeDocument/2006/relationships/slideLayout" Target="../slideLayouts/slideLayout52.xml"/><Relationship Id="rId6" Type="http://schemas.openxmlformats.org/officeDocument/2006/relationships/image" Target="../media/image77.png"/><Relationship Id="rId11" Type="http://schemas.openxmlformats.org/officeDocument/2006/relationships/hyperlink" Target="http://www.tesco.com/" TargetMode="External"/><Relationship Id="rId5" Type="http://schemas.openxmlformats.org/officeDocument/2006/relationships/image" Target="../media/image76.png"/><Relationship Id="rId10" Type="http://schemas.openxmlformats.org/officeDocument/2006/relationships/image" Target="../media/image79.png"/><Relationship Id="rId4" Type="http://schemas.openxmlformats.org/officeDocument/2006/relationships/image" Target="../media/image75.png"/><Relationship Id="rId9" Type="http://schemas.openxmlformats.org/officeDocument/2006/relationships/image" Target="../media/image78.png"/></Relationships>
</file>

<file path=ppt/slides/_rels/slide23.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46.png"/><Relationship Id="rId7" Type="http://schemas.openxmlformats.org/officeDocument/2006/relationships/image" Target="../media/image83.png"/><Relationship Id="rId2" Type="http://schemas.openxmlformats.org/officeDocument/2006/relationships/hyperlink" Target="http://www.tesco.com/" TargetMode="External"/><Relationship Id="rId1" Type="http://schemas.openxmlformats.org/officeDocument/2006/relationships/slideLayout" Target="../slideLayouts/slideLayout52.xml"/><Relationship Id="rId6" Type="http://schemas.openxmlformats.org/officeDocument/2006/relationships/image" Target="../media/image82.png"/><Relationship Id="rId11" Type="http://schemas.openxmlformats.org/officeDocument/2006/relationships/image" Target="../media/image86.png"/><Relationship Id="rId5" Type="http://schemas.openxmlformats.org/officeDocument/2006/relationships/image" Target="../media/image62.jpeg"/><Relationship Id="rId10" Type="http://schemas.openxmlformats.org/officeDocument/2006/relationships/image" Target="../media/image85.png"/><Relationship Id="rId4" Type="http://schemas.openxmlformats.org/officeDocument/2006/relationships/image" Target="../media/image81.png"/><Relationship Id="rId9" Type="http://schemas.openxmlformats.org/officeDocument/2006/relationships/image" Target="../media/image8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6.xml.rels><?xml version="1.0" encoding="UTF-8" standalone="yes"?>
<Relationships xmlns="http://schemas.openxmlformats.org/package/2006/relationships"><Relationship Id="rId8" Type="http://schemas.openxmlformats.org/officeDocument/2006/relationships/image" Target="../media/image93.png"/><Relationship Id="rId13" Type="http://schemas.openxmlformats.org/officeDocument/2006/relationships/image" Target="../media/image98.png"/><Relationship Id="rId18" Type="http://schemas.openxmlformats.org/officeDocument/2006/relationships/image" Target="../media/image103.png"/><Relationship Id="rId3" Type="http://schemas.openxmlformats.org/officeDocument/2006/relationships/image" Target="../media/image88.png"/><Relationship Id="rId7" Type="http://schemas.openxmlformats.org/officeDocument/2006/relationships/image" Target="../media/image92.png"/><Relationship Id="rId12" Type="http://schemas.openxmlformats.org/officeDocument/2006/relationships/image" Target="../media/image97.png"/><Relationship Id="rId17" Type="http://schemas.openxmlformats.org/officeDocument/2006/relationships/image" Target="../media/image102.png"/><Relationship Id="rId2" Type="http://schemas.openxmlformats.org/officeDocument/2006/relationships/image" Target="../media/image87.png"/><Relationship Id="rId16" Type="http://schemas.openxmlformats.org/officeDocument/2006/relationships/image" Target="../media/image101.png"/><Relationship Id="rId1" Type="http://schemas.openxmlformats.org/officeDocument/2006/relationships/slideLayout" Target="../slideLayouts/slideLayout58.xml"/><Relationship Id="rId6" Type="http://schemas.openxmlformats.org/officeDocument/2006/relationships/image" Target="../media/image91.png"/><Relationship Id="rId11" Type="http://schemas.openxmlformats.org/officeDocument/2006/relationships/image" Target="../media/image96.png"/><Relationship Id="rId5" Type="http://schemas.openxmlformats.org/officeDocument/2006/relationships/image" Target="../media/image90.png"/><Relationship Id="rId15" Type="http://schemas.openxmlformats.org/officeDocument/2006/relationships/image" Target="../media/image100.png"/><Relationship Id="rId10" Type="http://schemas.openxmlformats.org/officeDocument/2006/relationships/image" Target="../media/image95.png"/><Relationship Id="rId19" Type="http://schemas.openxmlformats.org/officeDocument/2006/relationships/image" Target="../media/image104.png"/><Relationship Id="rId4" Type="http://schemas.openxmlformats.org/officeDocument/2006/relationships/image" Target="../media/image89.png"/><Relationship Id="rId9" Type="http://schemas.openxmlformats.org/officeDocument/2006/relationships/image" Target="../media/image94.png"/><Relationship Id="rId14" Type="http://schemas.openxmlformats.org/officeDocument/2006/relationships/image" Target="../media/image9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_rels/slide30.xml.rels><?xml version="1.0" encoding="UTF-8" standalone="yes"?>
<Relationships xmlns="http://schemas.openxmlformats.org/package/2006/relationships"><Relationship Id="rId3" Type="http://schemas.openxmlformats.org/officeDocument/2006/relationships/image" Target="../media/image105.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6.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emf"/><Relationship Id="rId7"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5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55.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7.xml"/><Relationship Id="rId1" Type="http://schemas.openxmlformats.org/officeDocument/2006/relationships/slideLayout" Target="../slideLayouts/slideLayout55.xml"/><Relationship Id="rId6" Type="http://schemas.openxmlformats.org/officeDocument/2006/relationships/image" Target="../media/image35.png"/><Relationship Id="rId5" Type="http://schemas.openxmlformats.org/officeDocument/2006/relationships/image" Target="../media/image28.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55.xml"/><Relationship Id="rId5" Type="http://schemas.openxmlformats.org/officeDocument/2006/relationships/image" Target="../media/image39.png"/><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hape 546"/>
          <p:cNvSpPr txBox="1">
            <a:spLocks noGrp="1"/>
          </p:cNvSpPr>
          <p:nvPr>
            <p:ph type="subTitle" idx="1"/>
          </p:nvPr>
        </p:nvSpPr>
        <p:spPr>
          <a:xfrm>
            <a:off x="420689" y="3219822"/>
            <a:ext cx="6919912" cy="498475"/>
          </a:xfrm>
        </p:spPr>
        <p:txBody>
          <a:bodyPr tIns="0" bIns="0"/>
          <a:lstStyle/>
          <a:p>
            <a:pPr eaLnBrk="1" hangingPunct="1">
              <a:buClr>
                <a:srgbClr val="000000"/>
              </a:buClr>
              <a:buFontTx/>
              <a:buNone/>
            </a:pPr>
            <a:r>
              <a:rPr lang="en-GB" altLang="en-US" dirty="0" smtClean="0">
                <a:ea typeface="MS PGothic" pitchFamily="34" charset="-128"/>
                <a:cs typeface="Arial" pitchFamily="34" charset="0"/>
                <a:sym typeface="Arial" pitchFamily="34" charset="0"/>
              </a:rPr>
              <a:t>4 WEEKS ENDING 16TH MAY2020</a:t>
            </a:r>
            <a:endParaRPr lang="en-US" altLang="en-US" dirty="0" smtClean="0">
              <a:ea typeface="MS PGothic" pitchFamily="34" charset="-128"/>
              <a:cs typeface="Arial" pitchFamily="34" charset="0"/>
              <a:sym typeface="Arial" pitchFamily="34" charset="0"/>
            </a:endParaRPr>
          </a:p>
        </p:txBody>
      </p:sp>
      <p:sp>
        <p:nvSpPr>
          <p:cNvPr id="64514" name="Shape 547"/>
          <p:cNvSpPr txBox="1">
            <a:spLocks noGrp="1"/>
          </p:cNvSpPr>
          <p:nvPr>
            <p:ph type="body" idx="2"/>
          </p:nvPr>
        </p:nvSpPr>
        <p:spPr>
          <a:xfrm>
            <a:off x="323850" y="4219575"/>
            <a:ext cx="2890838" cy="523875"/>
          </a:xfrm>
        </p:spPr>
        <p:txBody>
          <a:bodyPr tIns="45700" bIns="45700"/>
          <a:lstStyle/>
          <a:p>
            <a:pPr eaLnBrk="1" hangingPunct="1">
              <a:spcBef>
                <a:spcPct val="0"/>
              </a:spcBef>
              <a:buClr>
                <a:srgbClr val="000000"/>
              </a:buClr>
              <a:buSzPct val="25000"/>
              <a:buFontTx/>
              <a:buNone/>
            </a:pPr>
            <a:r>
              <a:rPr lang="en-GB" altLang="en-US" dirty="0" smtClean="0">
                <a:cs typeface="Calibri" pitchFamily="34" charset="0"/>
                <a:sym typeface="Arial" pitchFamily="34" charset="0"/>
              </a:rPr>
              <a:t>Retailer &amp; Business Insights Team</a:t>
            </a:r>
            <a:endParaRPr lang="en-US" altLang="en-US" dirty="0" smtClean="0">
              <a:cs typeface="Arial" pitchFamily="34" charset="0"/>
              <a:sym typeface="Arial" pitchFamily="34" charset="0"/>
            </a:endParaRPr>
          </a:p>
          <a:p>
            <a:pPr eaLnBrk="1" hangingPunct="1">
              <a:spcBef>
                <a:spcPct val="0"/>
              </a:spcBef>
              <a:buClr>
                <a:srgbClr val="000000"/>
              </a:buClr>
              <a:buSzPct val="25000"/>
              <a:buFontTx/>
              <a:buNone/>
            </a:pPr>
            <a:r>
              <a:rPr lang="en-US" altLang="en-US" dirty="0" smtClean="0">
                <a:cs typeface="Arial" pitchFamily="34" charset="0"/>
                <a:sym typeface="Arial" pitchFamily="34" charset="0"/>
              </a:rPr>
              <a:t>28th May 2020</a:t>
            </a:r>
          </a:p>
        </p:txBody>
      </p:sp>
      <p:sp>
        <p:nvSpPr>
          <p:cNvPr id="64515" name="Shape 548"/>
          <p:cNvSpPr txBox="1">
            <a:spLocks noGrp="1"/>
          </p:cNvSpPr>
          <p:nvPr>
            <p:ph type="ctrTitle"/>
          </p:nvPr>
        </p:nvSpPr>
        <p:spPr>
          <a:xfrm>
            <a:off x="355154" y="2139702"/>
            <a:ext cx="8680896" cy="982663"/>
          </a:xfrm>
        </p:spPr>
        <p:txBody>
          <a:bodyPr tIns="0" bIns="0"/>
          <a:lstStyle/>
          <a:p>
            <a:pPr eaLnBrk="1" hangingPunct="1">
              <a:spcBef>
                <a:spcPct val="0"/>
              </a:spcBef>
              <a:buClr>
                <a:srgbClr val="FFFFFF"/>
              </a:buClr>
              <a:buSzPct val="25000"/>
              <a:buFontTx/>
              <a:buNone/>
            </a:pPr>
            <a:r>
              <a:rPr lang="en-GB" altLang="en-US" sz="4000" dirty="0" smtClean="0">
                <a:solidFill>
                  <a:srgbClr val="FFFFFF"/>
                </a:solidFill>
                <a:cs typeface="Calibri" pitchFamily="34" charset="0"/>
                <a:sym typeface="Arial" pitchFamily="34" charset="0"/>
              </a:rPr>
              <a:t>NIELSEN TOTAL TILL: COVID-19 STILL IN LOCKDOWN</a:t>
            </a:r>
            <a:endParaRPr lang="en-US" altLang="en-US" sz="4000" dirty="0" smtClean="0">
              <a:solidFill>
                <a:srgbClr val="FFFFFF"/>
              </a:solidFill>
              <a:cs typeface="Arial" pitchFamily="34" charset="0"/>
              <a:sym typeface="Arial" pitchFamily="34" charset="0"/>
            </a:endParaRPr>
          </a:p>
        </p:txBody>
      </p:sp>
      <p:sp>
        <p:nvSpPr>
          <p:cNvPr id="64516" name="Shape 549"/>
          <p:cNvSpPr>
            <a:spLocks noChangeArrowheads="1"/>
          </p:cNvSpPr>
          <p:nvPr/>
        </p:nvSpPr>
        <p:spPr bwMode="auto">
          <a:xfrm>
            <a:off x="8316913" y="4591050"/>
            <a:ext cx="733425" cy="419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buSzPct val="25000"/>
            </a:pPr>
            <a:endParaRPr lang="en-US" altLang="en-US" sz="1200" dirty="0">
              <a:solidFill>
                <a:srgbClr val="707276"/>
              </a:solidFill>
            </a:endParaRPr>
          </a:p>
        </p:txBody>
      </p:sp>
      <p:pic>
        <p:nvPicPr>
          <p:cNvPr id="64517" name="Picture 9" descr="Nielsen_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77238" y="4683125"/>
            <a:ext cx="658812"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4518" name="Group 9"/>
          <p:cNvGrpSpPr>
            <a:grpSpLocks noChangeAspect="1"/>
          </p:cNvGrpSpPr>
          <p:nvPr/>
        </p:nvGrpSpPr>
        <p:grpSpPr bwMode="auto">
          <a:xfrm>
            <a:off x="3403600" y="1023938"/>
            <a:ext cx="954088" cy="954087"/>
            <a:chOff x="747239" y="1021018"/>
            <a:chExt cx="1271016" cy="1696808"/>
          </a:xfrm>
        </p:grpSpPr>
        <p:sp>
          <p:nvSpPr>
            <p:cNvPr id="8" name="Oval 7"/>
            <p:cNvSpPr/>
            <p:nvPr/>
          </p:nvSpPr>
          <p:spPr>
            <a:xfrm>
              <a:off x="747239" y="1021018"/>
              <a:ext cx="1271016" cy="1696808"/>
            </a:xfrm>
            <a:prstGeom prst="ellipse">
              <a:avLst/>
            </a:prstGeom>
            <a:solidFill>
              <a:srgbClr val="009D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dirty="0">
                <a:sym typeface="Arial"/>
              </a:endParaRPr>
            </a:p>
          </p:txBody>
        </p:sp>
        <p:pic>
          <p:nvPicPr>
            <p:cNvPr id="64521" name="Picture 11" descr="Retail_CPG.emf"/>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982917" y="1309054"/>
              <a:ext cx="799662" cy="1069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451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938" y="736600"/>
            <a:ext cx="2760662"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39531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9502"/>
            <a:ext cx="8365496" cy="663923"/>
          </a:xfrm>
        </p:spPr>
        <p:txBody>
          <a:bodyPr/>
          <a:lstStyle/>
          <a:p>
            <a:r>
              <a:rPr lang="en-GB" sz="1800" dirty="0" smtClean="0">
                <a:latin typeface="Calibri" panose="020F0502020204030204" pitchFamily="34" charset="0"/>
                <a:cs typeface="Calibri" panose="020F0502020204030204" pitchFamily="34" charset="0"/>
              </a:rPr>
              <a:t>LARGER SHOPPING TRIPS (20+ ITEMS) ARE NOW ACCOUNTING FOR THE MAJORITY OF SHOPPER SPEND AND OVER A FIFTH OF ALL SHOPPING OCCASIONS …</a:t>
            </a:r>
            <a:endParaRPr lang="en-US" sz="1800" dirty="0">
              <a:latin typeface="Calibri" panose="020F0502020204030204" pitchFamily="34" charset="0"/>
              <a:cs typeface="Calibri" panose="020F0502020204030204" pitchFamily="34" charset="0"/>
            </a:endParaRPr>
          </a:p>
        </p:txBody>
      </p:sp>
      <p:sp>
        <p:nvSpPr>
          <p:cNvPr id="5" name="Rectangle 4"/>
          <p:cNvSpPr/>
          <p:nvPr/>
        </p:nvSpPr>
        <p:spPr>
          <a:xfrm>
            <a:off x="141656" y="4866208"/>
            <a:ext cx="5150423" cy="261610"/>
          </a:xfrm>
          <a:prstGeom prst="rect">
            <a:avLst/>
          </a:prstGeom>
        </p:spPr>
        <p:txBody>
          <a:bodyPr wrap="square">
            <a:spAutoFit/>
          </a:bodyPr>
          <a:lstStyle/>
          <a:p>
            <a:pPr lvl="0">
              <a:buClr>
                <a:srgbClr val="DFDFDF"/>
              </a:buClr>
              <a:buSzPct val="25000"/>
            </a:pPr>
            <a:r>
              <a:rPr lang="en-US" sz="1100" dirty="0">
                <a:solidFill>
                  <a:schemeClr val="tx1"/>
                </a:solidFill>
                <a:latin typeface="Calibri" panose="020F0502020204030204" pitchFamily="34" charset="0"/>
                <a:ea typeface="Calibri"/>
                <a:cs typeface="Calibri" panose="020F0502020204030204" pitchFamily="34" charset="0"/>
                <a:sym typeface="Calibri"/>
              </a:rPr>
              <a:t>Source:  Nielsen Homescan Total </a:t>
            </a:r>
            <a:r>
              <a:rPr lang="en-US" sz="1100" dirty="0" smtClean="0">
                <a:solidFill>
                  <a:schemeClr val="tx1"/>
                </a:solidFill>
                <a:latin typeface="Calibri" panose="020F0502020204030204" pitchFamily="34" charset="0"/>
                <a:ea typeface="Calibri"/>
                <a:cs typeface="Calibri" panose="020F0502020204030204" pitchFamily="34" charset="0"/>
                <a:sym typeface="Calibri"/>
              </a:rPr>
              <a:t>GB, Larger Baskets (20+ items) share of Total GB</a:t>
            </a:r>
            <a:endParaRPr lang="en-US" sz="1100" dirty="0">
              <a:solidFill>
                <a:schemeClr val="tx1"/>
              </a:solidFill>
              <a:latin typeface="Calibri" panose="020F0502020204030204" pitchFamily="34" charset="0"/>
              <a:ea typeface="Calibri"/>
              <a:cs typeface="Calibri" panose="020F0502020204030204" pitchFamily="34" charset="0"/>
              <a:sym typeface="Calibri"/>
            </a:endParaRPr>
          </a:p>
        </p:txBody>
      </p:sp>
      <p:graphicFrame>
        <p:nvGraphicFramePr>
          <p:cNvPr id="6" name="Chart 5"/>
          <p:cNvGraphicFramePr/>
          <p:nvPr>
            <p:extLst>
              <p:ext uri="{D42A27DB-BD31-4B8C-83A1-F6EECF244321}">
                <p14:modId xmlns:p14="http://schemas.microsoft.com/office/powerpoint/2010/main" val="2559231757"/>
              </p:ext>
            </p:extLst>
          </p:nvPr>
        </p:nvGraphicFramePr>
        <p:xfrm>
          <a:off x="1619672" y="1525275"/>
          <a:ext cx="6096000" cy="3328144"/>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1907704" y="1176754"/>
            <a:ext cx="1090363" cy="307777"/>
          </a:xfrm>
          <a:prstGeom prst="rect">
            <a:avLst/>
          </a:prstGeom>
          <a:noFill/>
        </p:spPr>
        <p:txBody>
          <a:bodyPr wrap="none" rtlCol="0" anchor="b">
            <a:spAutoFit/>
          </a:bodyPr>
          <a:lstStyle/>
          <a:p>
            <a:r>
              <a:rPr lang="en-GB" b="1" dirty="0" smtClean="0">
                <a:latin typeface="Calibri" panose="020F0502020204030204" pitchFamily="34" charset="0"/>
                <a:cs typeface="Calibri" panose="020F0502020204030204" pitchFamily="34" charset="0"/>
              </a:rPr>
              <a:t>Expenditure</a:t>
            </a:r>
            <a:endParaRPr lang="en-GB" b="1" dirty="0">
              <a:latin typeface="Calibri" panose="020F0502020204030204" pitchFamily="34" charset="0"/>
              <a:cs typeface="Calibri" panose="020F0502020204030204" pitchFamily="34" charset="0"/>
            </a:endParaRPr>
          </a:p>
        </p:txBody>
      </p:sp>
      <p:sp>
        <p:nvSpPr>
          <p:cNvPr id="11" name="TextBox 10"/>
          <p:cNvSpPr txBox="1"/>
          <p:nvPr/>
        </p:nvSpPr>
        <p:spPr>
          <a:xfrm>
            <a:off x="4346509" y="1176754"/>
            <a:ext cx="603050" cy="307777"/>
          </a:xfrm>
          <a:prstGeom prst="rect">
            <a:avLst/>
          </a:prstGeom>
          <a:noFill/>
        </p:spPr>
        <p:txBody>
          <a:bodyPr wrap="none" rtlCol="0" anchor="b">
            <a:spAutoFit/>
          </a:bodyPr>
          <a:lstStyle/>
          <a:p>
            <a:r>
              <a:rPr lang="en-GB" b="1" dirty="0" smtClean="0">
                <a:latin typeface="Calibri" panose="020F0502020204030204" pitchFamily="34" charset="0"/>
                <a:cs typeface="Calibri" panose="020F0502020204030204" pitchFamily="34" charset="0"/>
              </a:rPr>
              <a:t>Packs</a:t>
            </a:r>
            <a:endParaRPr lang="en-GB" b="1" dirty="0">
              <a:latin typeface="Calibri" panose="020F0502020204030204" pitchFamily="34" charset="0"/>
              <a:cs typeface="Calibri" panose="020F0502020204030204" pitchFamily="34" charset="0"/>
            </a:endParaRPr>
          </a:p>
        </p:txBody>
      </p:sp>
      <p:sp>
        <p:nvSpPr>
          <p:cNvPr id="12" name="TextBox 11"/>
          <p:cNvSpPr txBox="1"/>
          <p:nvPr/>
        </p:nvSpPr>
        <p:spPr>
          <a:xfrm>
            <a:off x="6228184" y="1176754"/>
            <a:ext cx="926857" cy="307777"/>
          </a:xfrm>
          <a:prstGeom prst="rect">
            <a:avLst/>
          </a:prstGeom>
          <a:noFill/>
        </p:spPr>
        <p:txBody>
          <a:bodyPr wrap="none" rtlCol="0" anchor="b">
            <a:spAutoFit/>
          </a:bodyPr>
          <a:lstStyle/>
          <a:p>
            <a:r>
              <a:rPr lang="en-GB" b="1" dirty="0" smtClean="0">
                <a:latin typeface="Calibri" panose="020F0502020204030204" pitchFamily="34" charset="0"/>
                <a:cs typeface="Calibri" panose="020F0502020204030204" pitchFamily="34" charset="0"/>
              </a:rPr>
              <a:t>Occasions</a:t>
            </a:r>
            <a:endParaRPr lang="en-GB" b="1" dirty="0">
              <a:latin typeface="Calibri" panose="020F0502020204030204" pitchFamily="34" charset="0"/>
              <a:cs typeface="Calibri" panose="020F0502020204030204" pitchFamily="34" charset="0"/>
            </a:endParaRPr>
          </a:p>
        </p:txBody>
      </p:sp>
      <p:sp>
        <p:nvSpPr>
          <p:cNvPr id="13" name="TextBox 12"/>
          <p:cNvSpPr txBox="1"/>
          <p:nvPr/>
        </p:nvSpPr>
        <p:spPr>
          <a:xfrm>
            <a:off x="7515081" y="4299942"/>
            <a:ext cx="1614545" cy="461665"/>
          </a:xfrm>
          <a:prstGeom prst="rect">
            <a:avLst/>
          </a:prstGeom>
          <a:noFill/>
        </p:spPr>
        <p:txBody>
          <a:bodyPr wrap="none" rtlCol="0">
            <a:spAutoFit/>
          </a:bodyPr>
          <a:lstStyle/>
          <a:p>
            <a:pPr algn="r"/>
            <a:r>
              <a:rPr lang="en-GB" sz="800" dirty="0" smtClean="0">
                <a:latin typeface="Calibri" panose="020F0502020204030204" pitchFamily="34" charset="0"/>
                <a:cs typeface="Calibri" panose="020F0502020204030204" pitchFamily="34" charset="0"/>
              </a:rPr>
              <a:t>Pre-Covid 52w/e 22Feb20</a:t>
            </a:r>
          </a:p>
          <a:p>
            <a:pPr algn="r"/>
            <a:r>
              <a:rPr lang="en-GB" sz="800" dirty="0" smtClean="0">
                <a:latin typeface="Calibri" panose="020F0502020204030204" pitchFamily="34" charset="0"/>
                <a:cs typeface="Calibri" panose="020F0502020204030204" pitchFamily="34" charset="0"/>
              </a:rPr>
              <a:t>Pantry Preparation 4w/e 21Mar20</a:t>
            </a:r>
          </a:p>
          <a:p>
            <a:pPr algn="r"/>
            <a:r>
              <a:rPr lang="en-GB" sz="800" dirty="0" smtClean="0">
                <a:latin typeface="Calibri" panose="020F0502020204030204" pitchFamily="34" charset="0"/>
                <a:cs typeface="Calibri" panose="020F0502020204030204" pitchFamily="34" charset="0"/>
              </a:rPr>
              <a:t>Lock-Down 8w/e 16May20</a:t>
            </a:r>
            <a:endParaRPr lang="en-GB" sz="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976294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113" y="467667"/>
            <a:ext cx="8491758" cy="663923"/>
          </a:xfrm>
        </p:spPr>
        <p:txBody>
          <a:bodyPr/>
          <a:lstStyle/>
          <a:p>
            <a:r>
              <a:rPr lang="en-GB" sz="1800" dirty="0" smtClean="0">
                <a:latin typeface="Calibri" panose="020F0502020204030204" pitchFamily="34" charset="0"/>
                <a:cs typeface="Calibri" panose="020F0502020204030204" pitchFamily="34" charset="0"/>
              </a:rPr>
              <a:t>WHILST DISCOUNTERS MAY HAVE LOST SOME MOMENTUM DURING THE ‘LOCKDOWN’ PHASE DUE TO LIMITS IMPOSED BY ‘SOCIAL DISTANCING’ …. MOMENTUM WILL RETURN WHEN THE RECESSION HITS OR IF THEIR ONLINE INITIATIVES GATHER PACE .. </a:t>
            </a:r>
            <a:endParaRPr lang="en-US" sz="1800" dirty="0">
              <a:latin typeface="Calibri" panose="020F0502020204030204" pitchFamily="34" charset="0"/>
              <a:cs typeface="Calibri" panose="020F0502020204030204" pitchFamily="34" charset="0"/>
            </a:endParaRPr>
          </a:p>
        </p:txBody>
      </p:sp>
      <p:sp>
        <p:nvSpPr>
          <p:cNvPr id="5" name="Rectangle 4"/>
          <p:cNvSpPr/>
          <p:nvPr/>
        </p:nvSpPr>
        <p:spPr>
          <a:xfrm>
            <a:off x="141656" y="4866208"/>
            <a:ext cx="5150423" cy="261610"/>
          </a:xfrm>
          <a:prstGeom prst="rect">
            <a:avLst/>
          </a:prstGeom>
        </p:spPr>
        <p:txBody>
          <a:bodyPr wrap="square">
            <a:spAutoFit/>
          </a:bodyPr>
          <a:lstStyle/>
          <a:p>
            <a:pPr lvl="0">
              <a:buClr>
                <a:srgbClr val="DFDFDF"/>
              </a:buClr>
              <a:buSzPct val="25000"/>
            </a:pPr>
            <a:r>
              <a:rPr lang="en-US" sz="1100" dirty="0">
                <a:solidFill>
                  <a:schemeClr val="tx1"/>
                </a:solidFill>
                <a:latin typeface="Calibri" panose="020F0502020204030204" pitchFamily="34" charset="0"/>
                <a:ea typeface="Calibri"/>
                <a:cs typeface="Calibri" panose="020F0502020204030204" pitchFamily="34" charset="0"/>
                <a:sym typeface="Calibri"/>
              </a:rPr>
              <a:t>Source:  Nielsen Homescan Total </a:t>
            </a:r>
            <a:r>
              <a:rPr lang="en-US" sz="1100" dirty="0" smtClean="0">
                <a:solidFill>
                  <a:schemeClr val="tx1"/>
                </a:solidFill>
                <a:latin typeface="Calibri" panose="020F0502020204030204" pitchFamily="34" charset="0"/>
                <a:ea typeface="Calibri"/>
                <a:cs typeface="Calibri" panose="020F0502020204030204" pitchFamily="34" charset="0"/>
                <a:sym typeface="Calibri"/>
              </a:rPr>
              <a:t>GB, Larger Baskets (20+ items) share of Total GB</a:t>
            </a:r>
            <a:endParaRPr lang="en-US" sz="1100" dirty="0">
              <a:solidFill>
                <a:schemeClr val="tx1"/>
              </a:solidFill>
              <a:latin typeface="Calibri" panose="020F0502020204030204" pitchFamily="34" charset="0"/>
              <a:ea typeface="Calibri"/>
              <a:cs typeface="Calibri" panose="020F0502020204030204" pitchFamily="34" charset="0"/>
              <a:sym typeface="Calibri"/>
            </a:endParaRPr>
          </a:p>
        </p:txBody>
      </p:sp>
      <p:graphicFrame>
        <p:nvGraphicFramePr>
          <p:cNvPr id="6" name="Chart 5"/>
          <p:cNvGraphicFramePr/>
          <p:nvPr>
            <p:extLst>
              <p:ext uri="{D42A27DB-BD31-4B8C-83A1-F6EECF244321}">
                <p14:modId xmlns:p14="http://schemas.microsoft.com/office/powerpoint/2010/main" val="3519407610"/>
              </p:ext>
            </p:extLst>
          </p:nvPr>
        </p:nvGraphicFramePr>
        <p:xfrm>
          <a:off x="1619672" y="1691878"/>
          <a:ext cx="6096000" cy="3328144"/>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1907704" y="1494472"/>
            <a:ext cx="1090363" cy="307777"/>
          </a:xfrm>
          <a:prstGeom prst="rect">
            <a:avLst/>
          </a:prstGeom>
          <a:noFill/>
        </p:spPr>
        <p:txBody>
          <a:bodyPr wrap="none" rtlCol="0" anchor="b">
            <a:spAutoFit/>
          </a:bodyPr>
          <a:lstStyle/>
          <a:p>
            <a:r>
              <a:rPr lang="en-GB" b="1" dirty="0" smtClean="0">
                <a:latin typeface="Calibri" panose="020F0502020204030204" pitchFamily="34" charset="0"/>
                <a:cs typeface="Calibri" panose="020F0502020204030204" pitchFamily="34" charset="0"/>
              </a:rPr>
              <a:t>Expenditure</a:t>
            </a:r>
            <a:endParaRPr lang="en-GB" b="1" dirty="0">
              <a:latin typeface="Calibri" panose="020F0502020204030204" pitchFamily="34" charset="0"/>
              <a:cs typeface="Calibri" panose="020F0502020204030204" pitchFamily="34" charset="0"/>
            </a:endParaRPr>
          </a:p>
        </p:txBody>
      </p:sp>
      <p:sp>
        <p:nvSpPr>
          <p:cNvPr id="12" name="TextBox 11"/>
          <p:cNvSpPr txBox="1"/>
          <p:nvPr/>
        </p:nvSpPr>
        <p:spPr>
          <a:xfrm>
            <a:off x="4499992" y="1494471"/>
            <a:ext cx="926857" cy="307777"/>
          </a:xfrm>
          <a:prstGeom prst="rect">
            <a:avLst/>
          </a:prstGeom>
          <a:noFill/>
        </p:spPr>
        <p:txBody>
          <a:bodyPr wrap="none" rtlCol="0" anchor="b">
            <a:spAutoFit/>
          </a:bodyPr>
          <a:lstStyle/>
          <a:p>
            <a:r>
              <a:rPr lang="en-GB" b="1" dirty="0" smtClean="0">
                <a:latin typeface="Calibri" panose="020F0502020204030204" pitchFamily="34" charset="0"/>
                <a:cs typeface="Calibri" panose="020F0502020204030204" pitchFamily="34" charset="0"/>
              </a:rPr>
              <a:t>Occasions</a:t>
            </a:r>
            <a:endParaRPr lang="en-GB" b="1" dirty="0">
              <a:latin typeface="Calibri" panose="020F0502020204030204" pitchFamily="34" charset="0"/>
              <a:cs typeface="Calibri" panose="020F0502020204030204" pitchFamily="34" charset="0"/>
            </a:endParaRPr>
          </a:p>
        </p:txBody>
      </p:sp>
      <p:sp>
        <p:nvSpPr>
          <p:cNvPr id="13" name="TextBox 12"/>
          <p:cNvSpPr txBox="1"/>
          <p:nvPr/>
        </p:nvSpPr>
        <p:spPr>
          <a:xfrm>
            <a:off x="7515080" y="4071985"/>
            <a:ext cx="1614545" cy="461665"/>
          </a:xfrm>
          <a:prstGeom prst="rect">
            <a:avLst/>
          </a:prstGeom>
          <a:noFill/>
        </p:spPr>
        <p:txBody>
          <a:bodyPr wrap="none" rtlCol="0">
            <a:spAutoFit/>
          </a:bodyPr>
          <a:lstStyle/>
          <a:p>
            <a:pPr algn="r"/>
            <a:r>
              <a:rPr lang="en-GB" sz="800" dirty="0" smtClean="0">
                <a:latin typeface="Calibri" panose="020F0502020204030204" pitchFamily="34" charset="0"/>
                <a:cs typeface="Calibri" panose="020F0502020204030204" pitchFamily="34" charset="0"/>
              </a:rPr>
              <a:t>Pre-Covid 52w/e 22Feb20</a:t>
            </a:r>
          </a:p>
          <a:p>
            <a:pPr algn="r"/>
            <a:r>
              <a:rPr lang="en-GB" sz="800" dirty="0" smtClean="0">
                <a:latin typeface="Calibri" panose="020F0502020204030204" pitchFamily="34" charset="0"/>
                <a:cs typeface="Calibri" panose="020F0502020204030204" pitchFamily="34" charset="0"/>
              </a:rPr>
              <a:t>Pantry Preparation 4w/e 21Mar20</a:t>
            </a:r>
          </a:p>
          <a:p>
            <a:pPr algn="r"/>
            <a:r>
              <a:rPr lang="en-GB" sz="800" dirty="0" smtClean="0">
                <a:latin typeface="Calibri" panose="020F0502020204030204" pitchFamily="34" charset="0"/>
                <a:cs typeface="Calibri" panose="020F0502020204030204" pitchFamily="34" charset="0"/>
              </a:rPr>
              <a:t>Lock-Down 8w/e 16May20</a:t>
            </a:r>
            <a:endParaRPr lang="en-GB" sz="800" dirty="0">
              <a:latin typeface="Calibri" panose="020F0502020204030204" pitchFamily="34" charset="0"/>
              <a:cs typeface="Calibri" panose="020F0502020204030204" pitchFamily="34" charset="0"/>
            </a:endParaRPr>
          </a:p>
        </p:txBody>
      </p:sp>
      <p:sp>
        <p:nvSpPr>
          <p:cNvPr id="3" name="TextBox 2"/>
          <p:cNvSpPr txBox="1"/>
          <p:nvPr/>
        </p:nvSpPr>
        <p:spPr>
          <a:xfrm>
            <a:off x="269274" y="1234080"/>
            <a:ext cx="2183611" cy="253916"/>
          </a:xfrm>
          <a:prstGeom prst="rect">
            <a:avLst/>
          </a:prstGeom>
          <a:noFill/>
        </p:spPr>
        <p:txBody>
          <a:bodyPr wrap="none" rtlCol="0">
            <a:spAutoFit/>
          </a:bodyPr>
          <a:lstStyle/>
          <a:p>
            <a:r>
              <a:rPr lang="en-GB" sz="1050" b="1" dirty="0" smtClean="0">
                <a:latin typeface="Calibri" panose="020F0502020204030204" pitchFamily="34" charset="0"/>
                <a:cs typeface="Calibri" panose="020F0502020204030204" pitchFamily="34" charset="0"/>
              </a:rPr>
              <a:t>% Larger Shopping Trips (20+ items)</a:t>
            </a:r>
            <a:endParaRPr lang="en-GB" sz="1050" b="1" dirty="0">
              <a:latin typeface="Calibri" panose="020F0502020204030204" pitchFamily="34" charset="0"/>
              <a:cs typeface="Calibri" panose="020F0502020204030204" pitchFamily="34" charset="0"/>
            </a:endParaRPr>
          </a:p>
        </p:txBody>
      </p:sp>
      <p:sp>
        <p:nvSpPr>
          <p:cNvPr id="4" name="TextBox 3"/>
          <p:cNvSpPr txBox="1"/>
          <p:nvPr/>
        </p:nvSpPr>
        <p:spPr>
          <a:xfrm>
            <a:off x="7092280" y="4546271"/>
            <a:ext cx="2006438" cy="338554"/>
          </a:xfrm>
          <a:prstGeom prst="rect">
            <a:avLst/>
          </a:prstGeom>
          <a:noFill/>
        </p:spPr>
        <p:txBody>
          <a:bodyPr wrap="square" rtlCol="0">
            <a:spAutoFit/>
          </a:bodyPr>
          <a:lstStyle/>
          <a:p>
            <a:pPr algn="r"/>
            <a:r>
              <a:rPr lang="en-GB" sz="800" dirty="0" smtClean="0">
                <a:latin typeface="Calibri" panose="020F0502020204030204" pitchFamily="34" charset="0"/>
                <a:cs typeface="Calibri" panose="020F0502020204030204" pitchFamily="34" charset="0"/>
              </a:rPr>
              <a:t>* Includes other Supermarkets, Convenience stores and Value Retailers</a:t>
            </a:r>
            <a:endParaRPr lang="en-GB" sz="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505645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34"/>
        <p:cNvGrpSpPr/>
        <p:nvPr/>
      </p:nvGrpSpPr>
      <p:grpSpPr>
        <a:xfrm>
          <a:off x="0" y="0"/>
          <a:ext cx="0" cy="0"/>
          <a:chOff x="0" y="0"/>
          <a:chExt cx="0" cy="0"/>
        </a:xfrm>
      </p:grpSpPr>
      <p:sp>
        <p:nvSpPr>
          <p:cNvPr id="2335" name="Google Shape;2335;p396"/>
          <p:cNvSpPr txBox="1">
            <a:spLocks noGrp="1"/>
          </p:cNvSpPr>
          <p:nvPr>
            <p:ph type="title"/>
          </p:nvPr>
        </p:nvSpPr>
        <p:spPr>
          <a:xfrm>
            <a:off x="131042" y="302034"/>
            <a:ext cx="8593884" cy="325500"/>
          </a:xfrm>
          <a:prstGeom prst="rect">
            <a:avLst/>
          </a:prstGeom>
        </p:spPr>
        <p:txBody>
          <a:bodyPr spcFirstLastPara="1" wrap="square" lIns="91425" tIns="91425" rIns="91425" bIns="91425" anchor="ctr" anchorCtr="0">
            <a:noAutofit/>
          </a:bodyPr>
          <a:lstStyle/>
          <a:p>
            <a:pPr lvl="0"/>
            <a:r>
              <a:rPr lang="en-US" sz="2000" dirty="0" smtClean="0">
                <a:latin typeface="Calibri" panose="020F0502020204030204" pitchFamily="34" charset="0"/>
                <a:cs typeface="Calibri" panose="020F0502020204030204" pitchFamily="34" charset="0"/>
              </a:rPr>
              <a:t>ONLINE RETAILERS REACHED AN ADDITIONAL 3M SHOPPERS IN MAY COMPARED TO A YEAR AGO</a:t>
            </a:r>
            <a:r>
              <a:rPr lang="en-US" sz="2000" dirty="0">
                <a:latin typeface="Calibri" panose="020F0502020204030204" pitchFamily="34" charset="0"/>
                <a:cs typeface="Calibri" panose="020F0502020204030204" pitchFamily="34" charset="0"/>
              </a:rPr>
              <a:t>, FULFILLING </a:t>
            </a:r>
            <a:r>
              <a:rPr lang="en-US" sz="2000" dirty="0" smtClean="0">
                <a:latin typeface="Calibri" panose="020F0502020204030204" pitchFamily="34" charset="0"/>
                <a:cs typeface="Calibri" panose="020F0502020204030204" pitchFamily="34" charset="0"/>
              </a:rPr>
              <a:t>9M </a:t>
            </a:r>
            <a:r>
              <a:rPr lang="en-US" sz="2000" dirty="0" smtClean="0">
                <a:latin typeface="Calibri" panose="020F0502020204030204" pitchFamily="34" charset="0"/>
                <a:cs typeface="Calibri" panose="020F0502020204030204" pitchFamily="34" charset="0"/>
              </a:rPr>
              <a:t>ADDITIONAL </a:t>
            </a:r>
            <a:r>
              <a:rPr lang="en-US" sz="2000" dirty="0" smtClean="0">
                <a:latin typeface="Calibri" panose="020F0502020204030204" pitchFamily="34" charset="0"/>
                <a:cs typeface="Calibri" panose="020F0502020204030204" pitchFamily="34" charset="0"/>
              </a:rPr>
              <a:t>ORDERS</a:t>
            </a:r>
            <a:endParaRPr sz="2000" dirty="0">
              <a:latin typeface="Calibri" panose="020F0502020204030204" pitchFamily="34" charset="0"/>
              <a:cs typeface="Calibri" panose="020F0502020204030204" pitchFamily="34" charset="0"/>
            </a:endParaRPr>
          </a:p>
        </p:txBody>
      </p:sp>
      <p:grpSp>
        <p:nvGrpSpPr>
          <p:cNvPr id="2337" name="Google Shape;2337;p396"/>
          <p:cNvGrpSpPr/>
          <p:nvPr/>
        </p:nvGrpSpPr>
        <p:grpSpPr>
          <a:xfrm>
            <a:off x="3195386" y="3712210"/>
            <a:ext cx="392081" cy="421601"/>
            <a:chOff x="2208350" y="545250"/>
            <a:chExt cx="348300" cy="388250"/>
          </a:xfrm>
        </p:grpSpPr>
        <p:sp>
          <p:nvSpPr>
            <p:cNvPr id="2338" name="Google Shape;2338;p396"/>
            <p:cNvSpPr/>
            <p:nvPr/>
          </p:nvSpPr>
          <p:spPr>
            <a:xfrm>
              <a:off x="2208350" y="545250"/>
              <a:ext cx="348300" cy="388250"/>
            </a:xfrm>
            <a:custGeom>
              <a:avLst/>
              <a:gdLst/>
              <a:ahLst/>
              <a:cxnLst/>
              <a:rect l="l" t="t" r="r" b="b"/>
              <a:pathLst>
                <a:path w="13932" h="15530" extrusionOk="0">
                  <a:moveTo>
                    <a:pt x="7159" y="489"/>
                  </a:moveTo>
                  <a:lnTo>
                    <a:pt x="13252" y="11033"/>
                  </a:lnTo>
                  <a:lnTo>
                    <a:pt x="6656" y="14849"/>
                  </a:lnTo>
                  <a:lnTo>
                    <a:pt x="563" y="4378"/>
                  </a:lnTo>
                  <a:lnTo>
                    <a:pt x="2648" y="489"/>
                  </a:lnTo>
                  <a:close/>
                  <a:moveTo>
                    <a:pt x="2352" y="1"/>
                  </a:moveTo>
                  <a:lnTo>
                    <a:pt x="1" y="4378"/>
                  </a:lnTo>
                  <a:lnTo>
                    <a:pt x="6478" y="15529"/>
                  </a:lnTo>
                  <a:lnTo>
                    <a:pt x="13932" y="11211"/>
                  </a:lnTo>
                  <a:lnTo>
                    <a:pt x="7395" y="1"/>
                  </a:lnTo>
                  <a:close/>
                </a:path>
              </a:pathLst>
            </a:custGeom>
            <a:solidFill>
              <a:srgbClr val="000000"/>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339" name="Google Shape;2339;p396"/>
            <p:cNvSpPr/>
            <p:nvPr/>
          </p:nvSpPr>
          <p:spPr>
            <a:xfrm>
              <a:off x="2290075" y="588800"/>
              <a:ext cx="27750" cy="24975"/>
            </a:xfrm>
            <a:custGeom>
              <a:avLst/>
              <a:gdLst/>
              <a:ahLst/>
              <a:cxnLst/>
              <a:rect l="l" t="t" r="r" b="b"/>
              <a:pathLst>
                <a:path w="1110" h="999" extrusionOk="0">
                  <a:moveTo>
                    <a:pt x="589" y="1"/>
                  </a:moveTo>
                  <a:cubicBezTo>
                    <a:pt x="402" y="1"/>
                    <a:pt x="214" y="98"/>
                    <a:pt x="118" y="226"/>
                  </a:cubicBezTo>
                  <a:cubicBezTo>
                    <a:pt x="0" y="477"/>
                    <a:pt x="59" y="788"/>
                    <a:pt x="311" y="906"/>
                  </a:cubicBezTo>
                  <a:cubicBezTo>
                    <a:pt x="394" y="970"/>
                    <a:pt x="483" y="998"/>
                    <a:pt x="569" y="998"/>
                  </a:cubicBezTo>
                  <a:cubicBezTo>
                    <a:pt x="741" y="998"/>
                    <a:pt x="902" y="886"/>
                    <a:pt x="991" y="729"/>
                  </a:cubicBezTo>
                  <a:cubicBezTo>
                    <a:pt x="1109" y="477"/>
                    <a:pt x="1050" y="167"/>
                    <a:pt x="799" y="48"/>
                  </a:cubicBezTo>
                  <a:cubicBezTo>
                    <a:pt x="733" y="15"/>
                    <a:pt x="661" y="1"/>
                    <a:pt x="589" y="1"/>
                  </a:cubicBezTo>
                  <a:close/>
                </a:path>
              </a:pathLst>
            </a:custGeom>
            <a:solidFill>
              <a:srgbClr val="000000"/>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340" name="Google Shape;2340;p396"/>
            <p:cNvSpPr/>
            <p:nvPr/>
          </p:nvSpPr>
          <p:spPr>
            <a:xfrm>
              <a:off x="2337750" y="678725"/>
              <a:ext cx="52525" cy="60650"/>
            </a:xfrm>
            <a:custGeom>
              <a:avLst/>
              <a:gdLst/>
              <a:ahLst/>
              <a:cxnLst/>
              <a:rect l="l" t="t" r="r" b="b"/>
              <a:pathLst>
                <a:path w="2101" h="2426" extrusionOk="0">
                  <a:moveTo>
                    <a:pt x="1094" y="1"/>
                  </a:moveTo>
                  <a:cubicBezTo>
                    <a:pt x="913" y="1"/>
                    <a:pt x="734" y="63"/>
                    <a:pt x="563" y="149"/>
                  </a:cubicBezTo>
                  <a:cubicBezTo>
                    <a:pt x="430" y="208"/>
                    <a:pt x="134" y="400"/>
                    <a:pt x="60" y="829"/>
                  </a:cubicBezTo>
                  <a:cubicBezTo>
                    <a:pt x="1" y="1139"/>
                    <a:pt x="134" y="1509"/>
                    <a:pt x="504" y="1879"/>
                  </a:cubicBezTo>
                  <a:cubicBezTo>
                    <a:pt x="681" y="2115"/>
                    <a:pt x="1169" y="2308"/>
                    <a:pt x="1302" y="2367"/>
                  </a:cubicBezTo>
                  <a:lnTo>
                    <a:pt x="1613" y="2426"/>
                  </a:lnTo>
                  <a:lnTo>
                    <a:pt x="1790" y="1997"/>
                  </a:lnTo>
                  <a:lnTo>
                    <a:pt x="1421" y="1879"/>
                  </a:lnTo>
                  <a:cubicBezTo>
                    <a:pt x="1243" y="1805"/>
                    <a:pt x="933" y="1627"/>
                    <a:pt x="873" y="1568"/>
                  </a:cubicBezTo>
                  <a:cubicBezTo>
                    <a:pt x="622" y="1317"/>
                    <a:pt x="504" y="1065"/>
                    <a:pt x="563" y="888"/>
                  </a:cubicBezTo>
                  <a:cubicBezTo>
                    <a:pt x="563" y="696"/>
                    <a:pt x="740" y="577"/>
                    <a:pt x="740" y="577"/>
                  </a:cubicBezTo>
                  <a:cubicBezTo>
                    <a:pt x="933" y="518"/>
                    <a:pt x="1051" y="518"/>
                    <a:pt x="1169" y="518"/>
                  </a:cubicBezTo>
                  <a:cubicBezTo>
                    <a:pt x="1421" y="577"/>
                    <a:pt x="1539" y="947"/>
                    <a:pt x="1613" y="1065"/>
                  </a:cubicBezTo>
                  <a:cubicBezTo>
                    <a:pt x="1672" y="1065"/>
                    <a:pt x="1672" y="1139"/>
                    <a:pt x="1672" y="1139"/>
                  </a:cubicBezTo>
                  <a:lnTo>
                    <a:pt x="2101" y="888"/>
                  </a:lnTo>
                  <a:lnTo>
                    <a:pt x="2042" y="829"/>
                  </a:lnTo>
                  <a:cubicBezTo>
                    <a:pt x="1983" y="637"/>
                    <a:pt x="1731" y="208"/>
                    <a:pt x="1302" y="30"/>
                  </a:cubicBezTo>
                  <a:cubicBezTo>
                    <a:pt x="1233" y="10"/>
                    <a:pt x="1163" y="1"/>
                    <a:pt x="1094" y="1"/>
                  </a:cubicBezTo>
                  <a:close/>
                </a:path>
              </a:pathLst>
            </a:custGeom>
            <a:solidFill>
              <a:srgbClr val="000000"/>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341" name="Google Shape;2341;p396"/>
            <p:cNvSpPr/>
            <p:nvPr/>
          </p:nvSpPr>
          <p:spPr>
            <a:xfrm>
              <a:off x="2370300" y="728650"/>
              <a:ext cx="52150" cy="59900"/>
            </a:xfrm>
            <a:custGeom>
              <a:avLst/>
              <a:gdLst/>
              <a:ahLst/>
              <a:cxnLst/>
              <a:rect l="l" t="t" r="r" b="b"/>
              <a:pathLst>
                <a:path w="2086" h="2396" extrusionOk="0">
                  <a:moveTo>
                    <a:pt x="488" y="0"/>
                  </a:moveTo>
                  <a:lnTo>
                    <a:pt x="311" y="429"/>
                  </a:lnTo>
                  <a:lnTo>
                    <a:pt x="681" y="547"/>
                  </a:lnTo>
                  <a:cubicBezTo>
                    <a:pt x="858" y="621"/>
                    <a:pt x="1169" y="799"/>
                    <a:pt x="1287" y="858"/>
                  </a:cubicBezTo>
                  <a:cubicBezTo>
                    <a:pt x="1479" y="1168"/>
                    <a:pt x="1597" y="1361"/>
                    <a:pt x="1538" y="1538"/>
                  </a:cubicBezTo>
                  <a:cubicBezTo>
                    <a:pt x="1538" y="1730"/>
                    <a:pt x="1346" y="1849"/>
                    <a:pt x="1346" y="1849"/>
                  </a:cubicBezTo>
                  <a:cubicBezTo>
                    <a:pt x="1221" y="1891"/>
                    <a:pt x="1125" y="1932"/>
                    <a:pt x="1053" y="1932"/>
                  </a:cubicBezTo>
                  <a:cubicBezTo>
                    <a:pt x="1023" y="1932"/>
                    <a:pt x="998" y="1925"/>
                    <a:pt x="976" y="1908"/>
                  </a:cubicBezTo>
                  <a:cubicBezTo>
                    <a:pt x="740" y="1849"/>
                    <a:pt x="547" y="1538"/>
                    <a:pt x="488" y="1361"/>
                  </a:cubicBezTo>
                  <a:lnTo>
                    <a:pt x="429" y="1287"/>
                  </a:lnTo>
                  <a:lnTo>
                    <a:pt x="0" y="1538"/>
                  </a:lnTo>
                  <a:cubicBezTo>
                    <a:pt x="0" y="1538"/>
                    <a:pt x="59" y="1538"/>
                    <a:pt x="59" y="1597"/>
                  </a:cubicBezTo>
                  <a:cubicBezTo>
                    <a:pt x="119" y="1790"/>
                    <a:pt x="370" y="2278"/>
                    <a:pt x="799" y="2396"/>
                  </a:cubicBezTo>
                  <a:lnTo>
                    <a:pt x="1050" y="2396"/>
                  </a:lnTo>
                  <a:cubicBezTo>
                    <a:pt x="1228" y="2396"/>
                    <a:pt x="1420" y="2396"/>
                    <a:pt x="1597" y="2278"/>
                  </a:cubicBezTo>
                  <a:cubicBezTo>
                    <a:pt x="1657" y="2218"/>
                    <a:pt x="1967" y="2026"/>
                    <a:pt x="2026" y="1656"/>
                  </a:cubicBezTo>
                  <a:cubicBezTo>
                    <a:pt x="2085" y="1287"/>
                    <a:pt x="1967" y="917"/>
                    <a:pt x="1657" y="547"/>
                  </a:cubicBezTo>
                  <a:cubicBezTo>
                    <a:pt x="1420" y="311"/>
                    <a:pt x="976" y="118"/>
                    <a:pt x="858" y="118"/>
                  </a:cubicBezTo>
                  <a:lnTo>
                    <a:pt x="488" y="0"/>
                  </a:lnTo>
                  <a:close/>
                </a:path>
              </a:pathLst>
            </a:custGeom>
            <a:solidFill>
              <a:srgbClr val="000000"/>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342" name="Google Shape;2342;p396"/>
            <p:cNvSpPr/>
            <p:nvPr/>
          </p:nvSpPr>
          <p:spPr>
            <a:xfrm>
              <a:off x="2330000" y="648400"/>
              <a:ext cx="23300" cy="27775"/>
            </a:xfrm>
            <a:custGeom>
              <a:avLst/>
              <a:gdLst/>
              <a:ahLst/>
              <a:cxnLst/>
              <a:rect l="l" t="t" r="r" b="b"/>
              <a:pathLst>
                <a:path w="932" h="1111" extrusionOk="0">
                  <a:moveTo>
                    <a:pt x="444" y="1"/>
                  </a:moveTo>
                  <a:lnTo>
                    <a:pt x="0" y="252"/>
                  </a:lnTo>
                  <a:lnTo>
                    <a:pt x="503" y="1110"/>
                  </a:lnTo>
                  <a:lnTo>
                    <a:pt x="932" y="873"/>
                  </a:lnTo>
                  <a:lnTo>
                    <a:pt x="444" y="1"/>
                  </a:lnTo>
                  <a:close/>
                </a:path>
              </a:pathLst>
            </a:custGeom>
            <a:solidFill>
              <a:srgbClr val="00AEE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343" name="Google Shape;2343;p396"/>
            <p:cNvSpPr/>
            <p:nvPr/>
          </p:nvSpPr>
          <p:spPr>
            <a:xfrm>
              <a:off x="2410225" y="790375"/>
              <a:ext cx="21475" cy="27775"/>
            </a:xfrm>
            <a:custGeom>
              <a:avLst/>
              <a:gdLst/>
              <a:ahLst/>
              <a:cxnLst/>
              <a:rect l="l" t="t" r="r" b="b"/>
              <a:pathLst>
                <a:path w="859" h="1111" extrusionOk="0">
                  <a:moveTo>
                    <a:pt x="429" y="1"/>
                  </a:moveTo>
                  <a:lnTo>
                    <a:pt x="0" y="237"/>
                  </a:lnTo>
                  <a:lnTo>
                    <a:pt x="488" y="1110"/>
                  </a:lnTo>
                  <a:lnTo>
                    <a:pt x="858" y="859"/>
                  </a:lnTo>
                  <a:lnTo>
                    <a:pt x="429" y="1"/>
                  </a:lnTo>
                  <a:close/>
                </a:path>
              </a:pathLst>
            </a:custGeom>
            <a:solidFill>
              <a:srgbClr val="00AEE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grpSp>
      <p:sp>
        <p:nvSpPr>
          <p:cNvPr id="2344" name="Google Shape;2344;p396"/>
          <p:cNvSpPr txBox="1"/>
          <p:nvPr/>
        </p:nvSpPr>
        <p:spPr>
          <a:xfrm>
            <a:off x="277406" y="2663991"/>
            <a:ext cx="1488300" cy="750000"/>
          </a:xfrm>
          <a:prstGeom prst="rect">
            <a:avLst/>
          </a:prstGeom>
          <a:solidFill>
            <a:srgbClr val="FFFFFF"/>
          </a:solidFill>
          <a:ln>
            <a:noFill/>
          </a:ln>
        </p:spPr>
        <p:txBody>
          <a:bodyPr spcFirstLastPara="1" wrap="square" lIns="68575" tIns="68575" rIns="68575" bIns="68575" anchor="t" anchorCtr="0">
            <a:noAutofit/>
          </a:bodyPr>
          <a:lstStyle/>
          <a:p>
            <a:pPr marL="0" lvl="0" indent="0" algn="ctr" rtl="0">
              <a:spcBef>
                <a:spcPts val="0"/>
              </a:spcBef>
              <a:spcAft>
                <a:spcPts val="0"/>
              </a:spcAft>
              <a:buClr>
                <a:srgbClr val="000000"/>
              </a:buClr>
              <a:buSzPts val="800"/>
              <a:buFont typeface="Arial"/>
              <a:buNone/>
            </a:pPr>
            <a:r>
              <a:rPr lang="en-US" sz="2400" b="1" dirty="0" smtClean="0">
                <a:solidFill>
                  <a:schemeClr val="tx1"/>
                </a:solidFill>
                <a:latin typeface="Calibri" panose="020F0502020204030204" pitchFamily="34" charset="0"/>
                <a:ea typeface="Archivo Narrow"/>
                <a:cs typeface="Calibri" panose="020F0502020204030204" pitchFamily="34" charset="0"/>
                <a:sym typeface="Archivo Narrow"/>
              </a:rPr>
              <a:t>+103%</a:t>
            </a:r>
            <a:endParaRPr sz="2400" b="1" dirty="0">
              <a:solidFill>
                <a:schemeClr val="tx1"/>
              </a:solidFill>
              <a:latin typeface="Calibri" panose="020F0502020204030204" pitchFamily="34" charset="0"/>
              <a:ea typeface="Archivo Narrow"/>
              <a:cs typeface="Calibri" panose="020F0502020204030204" pitchFamily="34" charset="0"/>
              <a:sym typeface="Archivo Narrow"/>
            </a:endParaRPr>
          </a:p>
          <a:p>
            <a:pPr marL="0" lvl="0" indent="0" algn="ctr" rtl="0">
              <a:spcBef>
                <a:spcPts val="0"/>
              </a:spcBef>
              <a:spcAft>
                <a:spcPts val="0"/>
              </a:spcAft>
              <a:buClr>
                <a:srgbClr val="000000"/>
              </a:buClr>
              <a:buSzPts val="800"/>
              <a:buFont typeface="Arial"/>
              <a:buNone/>
            </a:pPr>
            <a:r>
              <a:rPr lang="en-US" sz="1100" b="1" dirty="0" smtClean="0">
                <a:latin typeface="Calibri" panose="020F0502020204030204" pitchFamily="34" charset="0"/>
                <a:ea typeface="Archivo Narrow"/>
                <a:cs typeface="Calibri" panose="020F0502020204030204" pitchFamily="34" charset="0"/>
                <a:sym typeface="Archivo Narrow"/>
              </a:rPr>
              <a:t>Online </a:t>
            </a:r>
            <a:r>
              <a:rPr lang="en-US" sz="1100" b="1" dirty="0" smtClean="0">
                <a:solidFill>
                  <a:srgbClr val="000000"/>
                </a:solidFill>
                <a:latin typeface="Calibri" panose="020F0502020204030204" pitchFamily="34" charset="0"/>
                <a:ea typeface="Archivo Narrow"/>
                <a:cs typeface="Calibri" panose="020F0502020204030204" pitchFamily="34" charset="0"/>
                <a:sym typeface="Archivo Narrow"/>
              </a:rPr>
              <a:t>FMCG </a:t>
            </a:r>
            <a:r>
              <a:rPr lang="en-US" sz="1100" b="1" dirty="0">
                <a:solidFill>
                  <a:srgbClr val="000000"/>
                </a:solidFill>
                <a:latin typeface="Calibri" panose="020F0502020204030204" pitchFamily="34" charset="0"/>
                <a:ea typeface="Archivo Narrow"/>
                <a:cs typeface="Calibri" panose="020F0502020204030204" pitchFamily="34" charset="0"/>
                <a:sym typeface="Archivo Narrow"/>
              </a:rPr>
              <a:t>SPEND</a:t>
            </a:r>
            <a:endParaRPr sz="1100" b="1" dirty="0">
              <a:solidFill>
                <a:srgbClr val="000000"/>
              </a:solidFill>
              <a:latin typeface="Calibri" panose="020F0502020204030204" pitchFamily="34" charset="0"/>
              <a:ea typeface="Archivo Narrow"/>
              <a:cs typeface="Calibri" panose="020F0502020204030204" pitchFamily="34" charset="0"/>
              <a:sym typeface="Archivo Narrow"/>
            </a:endParaRPr>
          </a:p>
          <a:p>
            <a:pPr marL="0" lvl="0" indent="0" algn="l" rtl="0">
              <a:spcBef>
                <a:spcPts val="0"/>
              </a:spcBef>
              <a:spcAft>
                <a:spcPts val="0"/>
              </a:spcAft>
              <a:buNone/>
            </a:pPr>
            <a:endParaRPr sz="1200" b="1" dirty="0">
              <a:latin typeface="Calibri" panose="020F0502020204030204" pitchFamily="34" charset="0"/>
              <a:ea typeface="Archivo Narrow"/>
              <a:cs typeface="Calibri" panose="020F0502020204030204" pitchFamily="34" charset="0"/>
              <a:sym typeface="Archivo Narrow"/>
            </a:endParaRPr>
          </a:p>
        </p:txBody>
      </p:sp>
      <p:sp>
        <p:nvSpPr>
          <p:cNvPr id="2345" name="Google Shape;2345;p396"/>
          <p:cNvSpPr txBox="1"/>
          <p:nvPr/>
        </p:nvSpPr>
        <p:spPr>
          <a:xfrm>
            <a:off x="4053821" y="2663991"/>
            <a:ext cx="1488300" cy="750000"/>
          </a:xfrm>
          <a:prstGeom prst="rect">
            <a:avLst/>
          </a:prstGeom>
          <a:solidFill>
            <a:srgbClr val="FFFFFF"/>
          </a:solidFill>
          <a:ln>
            <a:noFill/>
          </a:ln>
        </p:spPr>
        <p:txBody>
          <a:bodyPr spcFirstLastPara="1" wrap="square" lIns="68575" tIns="68575" rIns="68575" bIns="68575" anchor="t" anchorCtr="0">
            <a:noAutofit/>
          </a:bodyPr>
          <a:lstStyle/>
          <a:p>
            <a:pPr marL="0" lvl="0" indent="0" algn="ctr" rtl="0">
              <a:spcBef>
                <a:spcPts val="0"/>
              </a:spcBef>
              <a:spcAft>
                <a:spcPts val="0"/>
              </a:spcAft>
              <a:buClr>
                <a:srgbClr val="000000"/>
              </a:buClr>
              <a:buSzPts val="800"/>
              <a:buFont typeface="Arial"/>
              <a:buNone/>
            </a:pPr>
            <a:r>
              <a:rPr lang="en-GB" sz="2400" b="1" dirty="0" smtClean="0">
                <a:solidFill>
                  <a:srgbClr val="92D050"/>
                </a:solidFill>
                <a:latin typeface="Calibri" panose="020F0502020204030204" pitchFamily="34" charset="0"/>
                <a:ea typeface="Archivo Narrow"/>
                <a:cs typeface="Calibri" panose="020F0502020204030204" pitchFamily="34" charset="0"/>
                <a:sym typeface="Archivo Narrow"/>
              </a:rPr>
              <a:t>+5.6%</a:t>
            </a:r>
            <a:endParaRPr sz="2400" b="1" dirty="0">
              <a:solidFill>
                <a:srgbClr val="92D050"/>
              </a:solidFill>
              <a:latin typeface="Calibri" panose="020F0502020204030204" pitchFamily="34" charset="0"/>
              <a:ea typeface="Archivo Narrow"/>
              <a:cs typeface="Calibri" panose="020F0502020204030204" pitchFamily="34" charset="0"/>
              <a:sym typeface="Archivo Narrow"/>
            </a:endParaRPr>
          </a:p>
          <a:p>
            <a:pPr marL="0" lvl="0" indent="0" algn="ctr" rtl="0">
              <a:spcBef>
                <a:spcPts val="0"/>
              </a:spcBef>
              <a:spcAft>
                <a:spcPts val="0"/>
              </a:spcAft>
              <a:buClr>
                <a:srgbClr val="000000"/>
              </a:buClr>
              <a:buSzPts val="800"/>
              <a:buFont typeface="Arial"/>
              <a:buNone/>
            </a:pPr>
            <a:r>
              <a:rPr lang="en-US" sz="1100" b="1" dirty="0">
                <a:solidFill>
                  <a:srgbClr val="000000"/>
                </a:solidFill>
                <a:latin typeface="Calibri" panose="020F0502020204030204" pitchFamily="34" charset="0"/>
                <a:ea typeface="Archivo Narrow"/>
                <a:cs typeface="Calibri" panose="020F0502020204030204" pitchFamily="34" charset="0"/>
                <a:sym typeface="Archivo Narrow"/>
              </a:rPr>
              <a:t>UNITS PER TRIP</a:t>
            </a:r>
            <a:endParaRPr sz="2400" b="1" dirty="0">
              <a:solidFill>
                <a:srgbClr val="00AEEF"/>
              </a:solidFill>
              <a:latin typeface="Calibri" panose="020F0502020204030204" pitchFamily="34" charset="0"/>
              <a:ea typeface="Archivo Narrow"/>
              <a:cs typeface="Calibri" panose="020F0502020204030204" pitchFamily="34" charset="0"/>
              <a:sym typeface="Archivo Narrow"/>
            </a:endParaRPr>
          </a:p>
          <a:p>
            <a:pPr marL="0" lvl="0" indent="0" algn="l" rtl="0">
              <a:spcBef>
                <a:spcPts val="0"/>
              </a:spcBef>
              <a:spcAft>
                <a:spcPts val="0"/>
              </a:spcAft>
              <a:buNone/>
            </a:pPr>
            <a:endParaRPr sz="1200" b="1" dirty="0">
              <a:latin typeface="Calibri" panose="020F0502020204030204" pitchFamily="34" charset="0"/>
              <a:ea typeface="Archivo Narrow"/>
              <a:cs typeface="Calibri" panose="020F0502020204030204" pitchFamily="34" charset="0"/>
              <a:sym typeface="Archivo Narrow"/>
            </a:endParaRPr>
          </a:p>
        </p:txBody>
      </p:sp>
      <p:sp>
        <p:nvSpPr>
          <p:cNvPr id="2346" name="Google Shape;2346;p396"/>
          <p:cNvSpPr txBox="1"/>
          <p:nvPr/>
        </p:nvSpPr>
        <p:spPr>
          <a:xfrm>
            <a:off x="5761167" y="2663991"/>
            <a:ext cx="1488300" cy="750000"/>
          </a:xfrm>
          <a:prstGeom prst="rect">
            <a:avLst/>
          </a:prstGeom>
          <a:solidFill>
            <a:srgbClr val="FFFFFF"/>
          </a:solidFill>
          <a:ln>
            <a:noFill/>
          </a:ln>
        </p:spPr>
        <p:txBody>
          <a:bodyPr spcFirstLastPara="1" wrap="square" lIns="68575" tIns="68575" rIns="68575" bIns="68575" anchor="t" anchorCtr="0">
            <a:noAutofit/>
          </a:bodyPr>
          <a:lstStyle/>
          <a:p>
            <a:pPr marL="0" lvl="0" indent="0" algn="ctr" rtl="0">
              <a:spcBef>
                <a:spcPts val="0"/>
              </a:spcBef>
              <a:spcAft>
                <a:spcPts val="0"/>
              </a:spcAft>
              <a:buClr>
                <a:srgbClr val="000000"/>
              </a:buClr>
              <a:buSzPts val="800"/>
              <a:buFont typeface="Arial"/>
              <a:buNone/>
            </a:pPr>
            <a:r>
              <a:rPr lang="en-US" sz="2400" b="1" dirty="0" smtClean="0">
                <a:solidFill>
                  <a:schemeClr val="accent3"/>
                </a:solidFill>
                <a:latin typeface="Calibri" panose="020F0502020204030204" pitchFamily="34" charset="0"/>
                <a:ea typeface="Archivo Narrow"/>
                <a:cs typeface="Calibri" panose="020F0502020204030204" pitchFamily="34" charset="0"/>
                <a:sym typeface="Archivo Narrow"/>
              </a:rPr>
              <a:t>+11.1%</a:t>
            </a:r>
            <a:endParaRPr sz="2400" b="1" dirty="0">
              <a:solidFill>
                <a:schemeClr val="accent3"/>
              </a:solidFill>
              <a:latin typeface="Calibri" panose="020F0502020204030204" pitchFamily="34" charset="0"/>
              <a:ea typeface="Archivo Narrow"/>
              <a:cs typeface="Calibri" panose="020F0502020204030204" pitchFamily="34" charset="0"/>
              <a:sym typeface="Archivo Narrow"/>
            </a:endParaRPr>
          </a:p>
          <a:p>
            <a:pPr marL="0" lvl="0" indent="0" algn="ctr" rtl="0">
              <a:spcBef>
                <a:spcPts val="0"/>
              </a:spcBef>
              <a:spcAft>
                <a:spcPts val="0"/>
              </a:spcAft>
              <a:buNone/>
            </a:pPr>
            <a:r>
              <a:rPr lang="en-US" sz="1100" b="1" dirty="0">
                <a:solidFill>
                  <a:srgbClr val="000000"/>
                </a:solidFill>
                <a:latin typeface="Calibri" panose="020F0502020204030204" pitchFamily="34" charset="0"/>
                <a:ea typeface="Archivo Narrow"/>
                <a:cs typeface="Calibri" panose="020F0502020204030204" pitchFamily="34" charset="0"/>
                <a:sym typeface="Archivo Narrow"/>
              </a:rPr>
              <a:t>AVG FREQUENCY</a:t>
            </a:r>
            <a:endParaRPr sz="1200" b="1" dirty="0">
              <a:latin typeface="Calibri" panose="020F0502020204030204" pitchFamily="34" charset="0"/>
              <a:ea typeface="Archivo Narrow"/>
              <a:cs typeface="Calibri" panose="020F0502020204030204" pitchFamily="34" charset="0"/>
              <a:sym typeface="Archivo Narrow"/>
            </a:endParaRPr>
          </a:p>
        </p:txBody>
      </p:sp>
      <p:sp>
        <p:nvSpPr>
          <p:cNvPr id="2347" name="Google Shape;2347;p396"/>
          <p:cNvSpPr txBox="1"/>
          <p:nvPr/>
        </p:nvSpPr>
        <p:spPr>
          <a:xfrm>
            <a:off x="2346474" y="2663991"/>
            <a:ext cx="1488300" cy="750000"/>
          </a:xfrm>
          <a:prstGeom prst="rect">
            <a:avLst/>
          </a:prstGeom>
          <a:solidFill>
            <a:srgbClr val="FFFFFF"/>
          </a:solidFill>
          <a:ln>
            <a:noFill/>
          </a:ln>
        </p:spPr>
        <p:txBody>
          <a:bodyPr spcFirstLastPara="1" wrap="square" lIns="68575" tIns="68575" rIns="68575" bIns="68575" anchor="t" anchorCtr="0">
            <a:noAutofit/>
          </a:bodyPr>
          <a:lstStyle/>
          <a:p>
            <a:pPr marL="0" lvl="0" indent="0" algn="ctr" rtl="0">
              <a:spcBef>
                <a:spcPts val="0"/>
              </a:spcBef>
              <a:spcAft>
                <a:spcPts val="0"/>
              </a:spcAft>
              <a:buClr>
                <a:srgbClr val="000000"/>
              </a:buClr>
              <a:buSzPts val="800"/>
              <a:buFont typeface="Arial"/>
              <a:buNone/>
            </a:pPr>
            <a:r>
              <a:rPr lang="en-GB" sz="2400" b="1" dirty="0" smtClean="0">
                <a:solidFill>
                  <a:srgbClr val="92D050"/>
                </a:solidFill>
                <a:latin typeface="Calibri" panose="020F0502020204030204" pitchFamily="34" charset="0"/>
                <a:ea typeface="Archivo Narrow"/>
                <a:cs typeface="Calibri" panose="020F0502020204030204" pitchFamily="34" charset="0"/>
                <a:sym typeface="Archivo Narrow"/>
              </a:rPr>
              <a:t>+9.9%</a:t>
            </a:r>
            <a:endParaRPr sz="2400" b="1" dirty="0">
              <a:solidFill>
                <a:srgbClr val="92D050"/>
              </a:solidFill>
              <a:latin typeface="Calibri" panose="020F0502020204030204" pitchFamily="34" charset="0"/>
              <a:ea typeface="Archivo Narrow"/>
              <a:cs typeface="Calibri" panose="020F0502020204030204" pitchFamily="34" charset="0"/>
              <a:sym typeface="Archivo Narrow"/>
            </a:endParaRPr>
          </a:p>
          <a:p>
            <a:pPr marL="0" lvl="0" indent="0" algn="ctr" rtl="0">
              <a:spcBef>
                <a:spcPts val="0"/>
              </a:spcBef>
              <a:spcAft>
                <a:spcPts val="0"/>
              </a:spcAft>
              <a:buClr>
                <a:srgbClr val="000000"/>
              </a:buClr>
              <a:buSzPts val="800"/>
              <a:buFont typeface="Arial"/>
              <a:buNone/>
            </a:pPr>
            <a:r>
              <a:rPr lang="en-US" sz="1100" b="1" dirty="0">
                <a:solidFill>
                  <a:srgbClr val="000000"/>
                </a:solidFill>
                <a:latin typeface="Calibri" panose="020F0502020204030204" pitchFamily="34" charset="0"/>
                <a:ea typeface="Archivo Narrow"/>
                <a:cs typeface="Calibri" panose="020F0502020204030204" pitchFamily="34" charset="0"/>
                <a:sym typeface="Archivo Narrow"/>
              </a:rPr>
              <a:t>SPEND PER TRIP</a:t>
            </a:r>
            <a:endParaRPr sz="2400" b="1" dirty="0">
              <a:solidFill>
                <a:srgbClr val="00AEEF"/>
              </a:solidFill>
              <a:latin typeface="Calibri" panose="020F0502020204030204" pitchFamily="34" charset="0"/>
              <a:ea typeface="Archivo Narrow"/>
              <a:cs typeface="Calibri" panose="020F0502020204030204" pitchFamily="34" charset="0"/>
              <a:sym typeface="Archivo Narrow"/>
            </a:endParaRPr>
          </a:p>
          <a:p>
            <a:pPr marL="0" lvl="0" indent="0" algn="l" rtl="0">
              <a:spcBef>
                <a:spcPts val="0"/>
              </a:spcBef>
              <a:spcAft>
                <a:spcPts val="0"/>
              </a:spcAft>
              <a:buNone/>
            </a:pPr>
            <a:endParaRPr sz="1200" b="1" dirty="0">
              <a:latin typeface="Calibri" panose="020F0502020204030204" pitchFamily="34" charset="0"/>
              <a:ea typeface="Archivo Narrow"/>
              <a:cs typeface="Calibri" panose="020F0502020204030204" pitchFamily="34" charset="0"/>
              <a:sym typeface="Archivo Narrow"/>
            </a:endParaRPr>
          </a:p>
        </p:txBody>
      </p:sp>
      <p:cxnSp>
        <p:nvCxnSpPr>
          <p:cNvPr id="2348" name="Google Shape;2348;p396"/>
          <p:cNvCxnSpPr/>
          <p:nvPr/>
        </p:nvCxnSpPr>
        <p:spPr>
          <a:xfrm>
            <a:off x="410986" y="2642771"/>
            <a:ext cx="1221300" cy="0"/>
          </a:xfrm>
          <a:prstGeom prst="straightConnector1">
            <a:avLst/>
          </a:prstGeom>
          <a:noFill/>
          <a:ln w="38100" cap="flat" cmpd="sng">
            <a:solidFill>
              <a:srgbClr val="00AEEF"/>
            </a:solidFill>
            <a:prstDash val="solid"/>
            <a:round/>
            <a:headEnd type="none" w="med" len="med"/>
            <a:tailEnd type="none" w="med" len="med"/>
          </a:ln>
        </p:spPr>
      </p:cxnSp>
      <p:cxnSp>
        <p:nvCxnSpPr>
          <p:cNvPr id="2349" name="Google Shape;2349;p396"/>
          <p:cNvCxnSpPr/>
          <p:nvPr/>
        </p:nvCxnSpPr>
        <p:spPr>
          <a:xfrm>
            <a:off x="2480054" y="2642771"/>
            <a:ext cx="1221300" cy="0"/>
          </a:xfrm>
          <a:prstGeom prst="straightConnector1">
            <a:avLst/>
          </a:prstGeom>
          <a:noFill/>
          <a:ln w="38100" cap="flat" cmpd="sng">
            <a:solidFill>
              <a:srgbClr val="00AEEF"/>
            </a:solidFill>
            <a:prstDash val="solid"/>
            <a:round/>
            <a:headEnd type="none" w="med" len="med"/>
            <a:tailEnd type="none" w="med" len="med"/>
          </a:ln>
        </p:spPr>
      </p:cxnSp>
      <p:cxnSp>
        <p:nvCxnSpPr>
          <p:cNvPr id="2350" name="Google Shape;2350;p396"/>
          <p:cNvCxnSpPr/>
          <p:nvPr/>
        </p:nvCxnSpPr>
        <p:spPr>
          <a:xfrm>
            <a:off x="4187400" y="2642771"/>
            <a:ext cx="1221300" cy="0"/>
          </a:xfrm>
          <a:prstGeom prst="straightConnector1">
            <a:avLst/>
          </a:prstGeom>
          <a:noFill/>
          <a:ln w="38100" cap="flat" cmpd="sng">
            <a:solidFill>
              <a:srgbClr val="00AEEF"/>
            </a:solidFill>
            <a:prstDash val="solid"/>
            <a:round/>
            <a:headEnd type="none" w="med" len="med"/>
            <a:tailEnd type="none" w="med" len="med"/>
          </a:ln>
        </p:spPr>
      </p:cxnSp>
      <p:cxnSp>
        <p:nvCxnSpPr>
          <p:cNvPr id="2351" name="Google Shape;2351;p396"/>
          <p:cNvCxnSpPr/>
          <p:nvPr/>
        </p:nvCxnSpPr>
        <p:spPr>
          <a:xfrm>
            <a:off x="5894747" y="2642771"/>
            <a:ext cx="1221300" cy="0"/>
          </a:xfrm>
          <a:prstGeom prst="straightConnector1">
            <a:avLst/>
          </a:prstGeom>
          <a:noFill/>
          <a:ln w="38100" cap="flat" cmpd="sng">
            <a:solidFill>
              <a:srgbClr val="00AEEF"/>
            </a:solidFill>
            <a:prstDash val="solid"/>
            <a:round/>
            <a:headEnd type="none" w="med" len="med"/>
            <a:tailEnd type="none" w="med" len="med"/>
          </a:ln>
        </p:spPr>
      </p:cxnSp>
      <p:grpSp>
        <p:nvGrpSpPr>
          <p:cNvPr id="2352" name="Google Shape;2352;p396"/>
          <p:cNvGrpSpPr/>
          <p:nvPr/>
        </p:nvGrpSpPr>
        <p:grpSpPr>
          <a:xfrm>
            <a:off x="2034095" y="1607585"/>
            <a:ext cx="251724" cy="2838685"/>
            <a:chOff x="2393942" y="1527746"/>
            <a:chExt cx="239100" cy="2795357"/>
          </a:xfrm>
        </p:grpSpPr>
        <p:cxnSp>
          <p:nvCxnSpPr>
            <p:cNvPr id="2353" name="Google Shape;2353;p396"/>
            <p:cNvCxnSpPr/>
            <p:nvPr/>
          </p:nvCxnSpPr>
          <p:spPr>
            <a:xfrm>
              <a:off x="2408995" y="1527746"/>
              <a:ext cx="0" cy="1092600"/>
            </a:xfrm>
            <a:prstGeom prst="straightConnector1">
              <a:avLst/>
            </a:prstGeom>
            <a:noFill/>
            <a:ln w="9525" cap="flat" cmpd="sng">
              <a:solidFill>
                <a:srgbClr val="E4E8EB"/>
              </a:solidFill>
              <a:prstDash val="solid"/>
              <a:round/>
              <a:headEnd type="none" w="sm" len="sm"/>
              <a:tailEnd type="none" w="sm" len="sm"/>
            </a:ln>
          </p:spPr>
        </p:cxnSp>
        <p:cxnSp>
          <p:nvCxnSpPr>
            <p:cNvPr id="2354" name="Google Shape;2354;p396"/>
            <p:cNvCxnSpPr/>
            <p:nvPr/>
          </p:nvCxnSpPr>
          <p:spPr>
            <a:xfrm>
              <a:off x="2408995" y="3230503"/>
              <a:ext cx="0" cy="1092600"/>
            </a:xfrm>
            <a:prstGeom prst="straightConnector1">
              <a:avLst/>
            </a:prstGeom>
            <a:noFill/>
            <a:ln w="9525" cap="flat" cmpd="sng">
              <a:solidFill>
                <a:srgbClr val="E4E8EB"/>
              </a:solidFill>
              <a:prstDash val="solid"/>
              <a:round/>
              <a:headEnd type="none" w="sm" len="sm"/>
              <a:tailEnd type="none" w="sm" len="sm"/>
            </a:ln>
          </p:spPr>
        </p:cxnSp>
        <p:sp>
          <p:nvSpPr>
            <p:cNvPr id="2355" name="Google Shape;2355;p396"/>
            <p:cNvSpPr/>
            <p:nvPr/>
          </p:nvSpPr>
          <p:spPr>
            <a:xfrm rot="5400000">
              <a:off x="2381792" y="2805898"/>
              <a:ext cx="263400" cy="239100"/>
            </a:xfrm>
            <a:prstGeom prst="triangle">
              <a:avLst>
                <a:gd name="adj" fmla="val 50000"/>
              </a:avLst>
            </a:prstGeom>
            <a:solidFill>
              <a:srgbClr val="00AEE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Calibri" panose="020F0502020204030204" pitchFamily="34" charset="0"/>
                <a:cs typeface="Calibri" panose="020F0502020204030204" pitchFamily="34" charset="0"/>
                <a:sym typeface="Arial"/>
              </a:endParaRPr>
            </a:p>
          </p:txBody>
        </p:sp>
      </p:grpSp>
      <p:sp>
        <p:nvSpPr>
          <p:cNvPr id="2356" name="Google Shape;2356;p396"/>
          <p:cNvSpPr/>
          <p:nvPr/>
        </p:nvSpPr>
        <p:spPr>
          <a:xfrm rot="10800000">
            <a:off x="3745895" y="3472916"/>
            <a:ext cx="237300" cy="208200"/>
          </a:xfrm>
          <a:prstGeom prst="triangle">
            <a:avLst>
              <a:gd name="adj" fmla="val 50000"/>
            </a:avLst>
          </a:prstGeom>
          <a:solidFill>
            <a:srgbClr val="00AEE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Calibri" panose="020F0502020204030204" pitchFamily="34" charset="0"/>
              <a:cs typeface="Calibri" panose="020F0502020204030204" pitchFamily="34" charset="0"/>
              <a:sym typeface="Arial"/>
            </a:endParaRPr>
          </a:p>
        </p:txBody>
      </p:sp>
      <p:sp>
        <p:nvSpPr>
          <p:cNvPr id="2357" name="Google Shape;2357;p396"/>
          <p:cNvSpPr txBox="1"/>
          <p:nvPr/>
        </p:nvSpPr>
        <p:spPr>
          <a:xfrm>
            <a:off x="3442776" y="3752413"/>
            <a:ext cx="913200" cy="341100"/>
          </a:xfrm>
          <a:prstGeom prst="rect">
            <a:avLst/>
          </a:prstGeom>
          <a:noFill/>
          <a:ln>
            <a:noFill/>
          </a:ln>
        </p:spPr>
        <p:txBody>
          <a:bodyPr spcFirstLastPara="1" wrap="square" lIns="68575" tIns="68575" rIns="68575" bIns="68575" anchor="ctr" anchorCtr="0">
            <a:noAutofit/>
          </a:bodyPr>
          <a:lstStyle/>
          <a:p>
            <a:pPr marL="0" lvl="0" indent="0" algn="ctr" rtl="0">
              <a:spcBef>
                <a:spcPts val="0"/>
              </a:spcBef>
              <a:spcAft>
                <a:spcPts val="0"/>
              </a:spcAft>
              <a:buNone/>
            </a:pPr>
            <a:r>
              <a:rPr lang="en-US" sz="1200" b="1" dirty="0" smtClean="0">
                <a:solidFill>
                  <a:srgbClr val="FF9900"/>
                </a:solidFill>
                <a:latin typeface="Calibri" panose="020F0502020204030204" pitchFamily="34" charset="0"/>
                <a:ea typeface="Open Sans"/>
                <a:cs typeface="Calibri" panose="020F0502020204030204" pitchFamily="34" charset="0"/>
                <a:sym typeface="Open Sans"/>
              </a:rPr>
              <a:t>+4.0%</a:t>
            </a:r>
            <a:endParaRPr sz="1200" b="1" dirty="0">
              <a:solidFill>
                <a:srgbClr val="FF9900"/>
              </a:solidFill>
              <a:latin typeface="Calibri" panose="020F0502020204030204" pitchFamily="34" charset="0"/>
              <a:ea typeface="Open Sans"/>
              <a:cs typeface="Calibri" panose="020F0502020204030204" pitchFamily="34" charset="0"/>
              <a:sym typeface="Open Sans"/>
            </a:endParaRPr>
          </a:p>
          <a:p>
            <a:pPr marL="0" lvl="0" indent="0" algn="ctr" rtl="0">
              <a:spcBef>
                <a:spcPts val="0"/>
              </a:spcBef>
              <a:spcAft>
                <a:spcPts val="0"/>
              </a:spcAft>
              <a:buNone/>
            </a:pPr>
            <a:r>
              <a:rPr lang="en-US" sz="900" b="1" dirty="0">
                <a:latin typeface="Calibri" panose="020F0502020204030204" pitchFamily="34" charset="0"/>
                <a:ea typeface="Open Sans"/>
                <a:cs typeface="Calibri" panose="020F0502020204030204" pitchFamily="34" charset="0"/>
                <a:sym typeface="Open Sans"/>
              </a:rPr>
              <a:t>AVG PRICE </a:t>
            </a:r>
            <a:endParaRPr sz="900" b="1" dirty="0">
              <a:latin typeface="Calibri" panose="020F0502020204030204" pitchFamily="34" charset="0"/>
              <a:ea typeface="Open Sans"/>
              <a:cs typeface="Calibri" panose="020F0502020204030204" pitchFamily="34" charset="0"/>
              <a:sym typeface="Open Sans"/>
            </a:endParaRPr>
          </a:p>
        </p:txBody>
      </p:sp>
      <p:grpSp>
        <p:nvGrpSpPr>
          <p:cNvPr id="2358" name="Google Shape;2358;p396"/>
          <p:cNvGrpSpPr/>
          <p:nvPr/>
        </p:nvGrpSpPr>
        <p:grpSpPr>
          <a:xfrm>
            <a:off x="694342" y="1623751"/>
            <a:ext cx="654674" cy="846874"/>
            <a:chOff x="1375000" y="526775"/>
            <a:chExt cx="289525" cy="388225"/>
          </a:xfrm>
        </p:grpSpPr>
        <p:sp>
          <p:nvSpPr>
            <p:cNvPr id="2359" name="Google Shape;2359;p396"/>
            <p:cNvSpPr/>
            <p:nvPr/>
          </p:nvSpPr>
          <p:spPr>
            <a:xfrm>
              <a:off x="1392000" y="526775"/>
              <a:ext cx="272525" cy="388225"/>
            </a:xfrm>
            <a:custGeom>
              <a:avLst/>
              <a:gdLst/>
              <a:ahLst/>
              <a:cxnLst/>
              <a:rect l="l" t="t" r="r" b="b"/>
              <a:pathLst>
                <a:path w="10901" h="15529" extrusionOk="0">
                  <a:moveTo>
                    <a:pt x="5177" y="0"/>
                  </a:moveTo>
                  <a:cubicBezTo>
                    <a:pt x="4378" y="0"/>
                    <a:pt x="2278" y="252"/>
                    <a:pt x="1421" y="2470"/>
                  </a:cubicBezTo>
                  <a:cubicBezTo>
                    <a:pt x="740" y="4319"/>
                    <a:pt x="1598" y="6655"/>
                    <a:pt x="1909" y="7513"/>
                  </a:cubicBezTo>
                  <a:lnTo>
                    <a:pt x="1909" y="7587"/>
                  </a:lnTo>
                  <a:cubicBezTo>
                    <a:pt x="3077" y="10781"/>
                    <a:pt x="1539" y="13133"/>
                    <a:pt x="622" y="14538"/>
                  </a:cubicBezTo>
                  <a:lnTo>
                    <a:pt x="1" y="15470"/>
                  </a:lnTo>
                  <a:lnTo>
                    <a:pt x="800" y="15100"/>
                  </a:lnTo>
                  <a:cubicBezTo>
                    <a:pt x="846" y="15100"/>
                    <a:pt x="2002" y="14522"/>
                    <a:pt x="3395" y="14522"/>
                  </a:cubicBezTo>
                  <a:cubicBezTo>
                    <a:pt x="3770" y="14522"/>
                    <a:pt x="4163" y="14564"/>
                    <a:pt x="4556" y="14671"/>
                  </a:cubicBezTo>
                  <a:cubicBezTo>
                    <a:pt x="5177" y="14848"/>
                    <a:pt x="5606" y="14981"/>
                    <a:pt x="5976" y="15100"/>
                  </a:cubicBezTo>
                  <a:cubicBezTo>
                    <a:pt x="6715" y="15410"/>
                    <a:pt x="7144" y="15529"/>
                    <a:pt x="8194" y="15529"/>
                  </a:cubicBezTo>
                  <a:lnTo>
                    <a:pt x="8312" y="15529"/>
                  </a:lnTo>
                  <a:cubicBezTo>
                    <a:pt x="8756" y="15529"/>
                    <a:pt x="9865" y="15410"/>
                    <a:pt x="10900" y="14050"/>
                  </a:cubicBezTo>
                  <a:lnTo>
                    <a:pt x="10531" y="13739"/>
                  </a:lnTo>
                  <a:cubicBezTo>
                    <a:pt x="9529" y="14956"/>
                    <a:pt x="8571" y="15043"/>
                    <a:pt x="8318" y="15043"/>
                  </a:cubicBezTo>
                  <a:cubicBezTo>
                    <a:pt x="8276" y="15043"/>
                    <a:pt x="8253" y="15041"/>
                    <a:pt x="8253" y="15041"/>
                  </a:cubicBezTo>
                  <a:lnTo>
                    <a:pt x="8194" y="15041"/>
                  </a:lnTo>
                  <a:cubicBezTo>
                    <a:pt x="7203" y="15041"/>
                    <a:pt x="6833" y="14908"/>
                    <a:pt x="6094" y="14671"/>
                  </a:cubicBezTo>
                  <a:cubicBezTo>
                    <a:pt x="5724" y="14538"/>
                    <a:pt x="5295" y="14360"/>
                    <a:pt x="4689" y="14168"/>
                  </a:cubicBezTo>
                  <a:cubicBezTo>
                    <a:pt x="4258" y="14070"/>
                    <a:pt x="3829" y="14031"/>
                    <a:pt x="3421" y="14031"/>
                  </a:cubicBezTo>
                  <a:cubicBezTo>
                    <a:pt x="2596" y="14031"/>
                    <a:pt x="1856" y="14192"/>
                    <a:pt x="1362" y="14360"/>
                  </a:cubicBezTo>
                  <a:cubicBezTo>
                    <a:pt x="2278" y="12822"/>
                    <a:pt x="3506" y="10471"/>
                    <a:pt x="2397" y="7395"/>
                  </a:cubicBezTo>
                  <a:lnTo>
                    <a:pt x="2338" y="7336"/>
                  </a:lnTo>
                  <a:cubicBezTo>
                    <a:pt x="2101" y="6596"/>
                    <a:pt x="1228" y="4319"/>
                    <a:pt x="1850" y="2648"/>
                  </a:cubicBezTo>
                  <a:cubicBezTo>
                    <a:pt x="2589" y="799"/>
                    <a:pt x="4245" y="488"/>
                    <a:pt x="5236" y="488"/>
                  </a:cubicBezTo>
                  <a:cubicBezTo>
                    <a:pt x="5236" y="488"/>
                    <a:pt x="8194" y="488"/>
                    <a:pt x="8874" y="3328"/>
                  </a:cubicBezTo>
                  <a:lnTo>
                    <a:pt x="9362" y="3210"/>
                  </a:lnTo>
                  <a:cubicBezTo>
                    <a:pt x="8564" y="0"/>
                    <a:pt x="5236" y="0"/>
                    <a:pt x="5177" y="0"/>
                  </a:cubicBezTo>
                  <a:close/>
                </a:path>
              </a:pathLst>
            </a:custGeom>
            <a:solidFill>
              <a:srgbClr val="000000"/>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360" name="Google Shape;2360;p396"/>
            <p:cNvSpPr/>
            <p:nvPr/>
          </p:nvSpPr>
          <p:spPr>
            <a:xfrm>
              <a:off x="1375000" y="714600"/>
              <a:ext cx="201900" cy="12575"/>
            </a:xfrm>
            <a:custGeom>
              <a:avLst/>
              <a:gdLst/>
              <a:ahLst/>
              <a:cxnLst/>
              <a:rect l="l" t="t" r="r" b="b"/>
              <a:pathLst>
                <a:path w="8076" h="503" extrusionOk="0">
                  <a:moveTo>
                    <a:pt x="1" y="0"/>
                  </a:moveTo>
                  <a:lnTo>
                    <a:pt x="1" y="503"/>
                  </a:lnTo>
                  <a:lnTo>
                    <a:pt x="8075" y="503"/>
                  </a:lnTo>
                  <a:lnTo>
                    <a:pt x="8075" y="0"/>
                  </a:lnTo>
                  <a:close/>
                </a:path>
              </a:pathLst>
            </a:custGeom>
            <a:solidFill>
              <a:srgbClr val="00AEE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grpSp>
      <p:grpSp>
        <p:nvGrpSpPr>
          <p:cNvPr id="2361" name="Google Shape;2361;p396"/>
          <p:cNvGrpSpPr/>
          <p:nvPr/>
        </p:nvGrpSpPr>
        <p:grpSpPr>
          <a:xfrm>
            <a:off x="2843624" y="1623724"/>
            <a:ext cx="494185" cy="846929"/>
            <a:chOff x="1841950" y="533050"/>
            <a:chExt cx="218550" cy="388250"/>
          </a:xfrm>
        </p:grpSpPr>
        <p:sp>
          <p:nvSpPr>
            <p:cNvPr id="2362" name="Google Shape;2362;p396"/>
            <p:cNvSpPr/>
            <p:nvPr/>
          </p:nvSpPr>
          <p:spPr>
            <a:xfrm>
              <a:off x="1841950" y="533050"/>
              <a:ext cx="218550" cy="388250"/>
            </a:xfrm>
            <a:custGeom>
              <a:avLst/>
              <a:gdLst/>
              <a:ahLst/>
              <a:cxnLst/>
              <a:rect l="l" t="t" r="r" b="b"/>
              <a:pathLst>
                <a:path w="8742" h="15530" extrusionOk="0">
                  <a:moveTo>
                    <a:pt x="8253" y="489"/>
                  </a:moveTo>
                  <a:lnTo>
                    <a:pt x="8253" y="15026"/>
                  </a:lnTo>
                  <a:lnTo>
                    <a:pt x="489" y="15026"/>
                  </a:lnTo>
                  <a:lnTo>
                    <a:pt x="489" y="489"/>
                  </a:lnTo>
                  <a:close/>
                  <a:moveTo>
                    <a:pt x="1" y="1"/>
                  </a:moveTo>
                  <a:lnTo>
                    <a:pt x="1" y="15529"/>
                  </a:lnTo>
                  <a:lnTo>
                    <a:pt x="8741" y="15529"/>
                  </a:lnTo>
                  <a:lnTo>
                    <a:pt x="8741" y="1"/>
                  </a:lnTo>
                  <a:close/>
                </a:path>
              </a:pathLst>
            </a:custGeom>
            <a:solidFill>
              <a:srgbClr val="000000"/>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363" name="Google Shape;2363;p396"/>
            <p:cNvSpPr/>
            <p:nvPr/>
          </p:nvSpPr>
          <p:spPr>
            <a:xfrm>
              <a:off x="1895575" y="646925"/>
              <a:ext cx="90975" cy="12225"/>
            </a:xfrm>
            <a:custGeom>
              <a:avLst/>
              <a:gdLst/>
              <a:ahLst/>
              <a:cxnLst/>
              <a:rect l="l" t="t" r="r" b="b"/>
              <a:pathLst>
                <a:path w="3639" h="489" extrusionOk="0">
                  <a:moveTo>
                    <a:pt x="0" y="1"/>
                  </a:moveTo>
                  <a:lnTo>
                    <a:pt x="0" y="489"/>
                  </a:lnTo>
                  <a:lnTo>
                    <a:pt x="3638" y="489"/>
                  </a:lnTo>
                  <a:lnTo>
                    <a:pt x="3638" y="1"/>
                  </a:lnTo>
                  <a:close/>
                </a:path>
              </a:pathLst>
            </a:custGeom>
            <a:solidFill>
              <a:srgbClr val="00AEE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364" name="Google Shape;2364;p396"/>
            <p:cNvSpPr/>
            <p:nvPr/>
          </p:nvSpPr>
          <p:spPr>
            <a:xfrm>
              <a:off x="1895575" y="693150"/>
              <a:ext cx="69525" cy="12225"/>
            </a:xfrm>
            <a:custGeom>
              <a:avLst/>
              <a:gdLst/>
              <a:ahLst/>
              <a:cxnLst/>
              <a:rect l="l" t="t" r="r" b="b"/>
              <a:pathLst>
                <a:path w="2781" h="489" extrusionOk="0">
                  <a:moveTo>
                    <a:pt x="0" y="0"/>
                  </a:moveTo>
                  <a:lnTo>
                    <a:pt x="0" y="488"/>
                  </a:lnTo>
                  <a:lnTo>
                    <a:pt x="2781" y="488"/>
                  </a:lnTo>
                  <a:lnTo>
                    <a:pt x="2781" y="0"/>
                  </a:lnTo>
                  <a:close/>
                </a:path>
              </a:pathLst>
            </a:custGeom>
            <a:solidFill>
              <a:srgbClr val="000000"/>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365" name="Google Shape;2365;p396"/>
            <p:cNvSpPr/>
            <p:nvPr/>
          </p:nvSpPr>
          <p:spPr>
            <a:xfrm>
              <a:off x="1895575" y="739350"/>
              <a:ext cx="90975" cy="12250"/>
            </a:xfrm>
            <a:custGeom>
              <a:avLst/>
              <a:gdLst/>
              <a:ahLst/>
              <a:cxnLst/>
              <a:rect l="l" t="t" r="r" b="b"/>
              <a:pathLst>
                <a:path w="3639" h="490" extrusionOk="0">
                  <a:moveTo>
                    <a:pt x="0" y="1"/>
                  </a:moveTo>
                  <a:lnTo>
                    <a:pt x="0" y="489"/>
                  </a:lnTo>
                  <a:lnTo>
                    <a:pt x="3638" y="489"/>
                  </a:lnTo>
                  <a:lnTo>
                    <a:pt x="3638" y="1"/>
                  </a:lnTo>
                  <a:close/>
                </a:path>
              </a:pathLst>
            </a:custGeom>
            <a:solidFill>
              <a:srgbClr val="000000"/>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366" name="Google Shape;2366;p396"/>
            <p:cNvSpPr/>
            <p:nvPr/>
          </p:nvSpPr>
          <p:spPr>
            <a:xfrm>
              <a:off x="1895575" y="787050"/>
              <a:ext cx="90975" cy="12600"/>
            </a:xfrm>
            <a:custGeom>
              <a:avLst/>
              <a:gdLst/>
              <a:ahLst/>
              <a:cxnLst/>
              <a:rect l="l" t="t" r="r" b="b"/>
              <a:pathLst>
                <a:path w="3639" h="504" extrusionOk="0">
                  <a:moveTo>
                    <a:pt x="0" y="1"/>
                  </a:moveTo>
                  <a:lnTo>
                    <a:pt x="0" y="504"/>
                  </a:lnTo>
                  <a:lnTo>
                    <a:pt x="3638" y="504"/>
                  </a:lnTo>
                  <a:lnTo>
                    <a:pt x="3638" y="1"/>
                  </a:lnTo>
                  <a:close/>
                </a:path>
              </a:pathLst>
            </a:custGeom>
            <a:solidFill>
              <a:srgbClr val="000000"/>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367" name="Google Shape;2367;p396"/>
            <p:cNvSpPr/>
            <p:nvPr/>
          </p:nvSpPr>
          <p:spPr>
            <a:xfrm>
              <a:off x="1895575" y="833275"/>
              <a:ext cx="69525" cy="12600"/>
            </a:xfrm>
            <a:custGeom>
              <a:avLst/>
              <a:gdLst/>
              <a:ahLst/>
              <a:cxnLst/>
              <a:rect l="l" t="t" r="r" b="b"/>
              <a:pathLst>
                <a:path w="2781" h="504" extrusionOk="0">
                  <a:moveTo>
                    <a:pt x="0" y="0"/>
                  </a:moveTo>
                  <a:lnTo>
                    <a:pt x="0" y="503"/>
                  </a:lnTo>
                  <a:lnTo>
                    <a:pt x="2781" y="503"/>
                  </a:lnTo>
                  <a:lnTo>
                    <a:pt x="2781" y="0"/>
                  </a:lnTo>
                  <a:close/>
                </a:path>
              </a:pathLst>
            </a:custGeom>
            <a:solidFill>
              <a:srgbClr val="000000"/>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368" name="Google Shape;2368;p396"/>
            <p:cNvSpPr/>
            <p:nvPr/>
          </p:nvSpPr>
          <p:spPr>
            <a:xfrm>
              <a:off x="1895575" y="600725"/>
              <a:ext cx="46225" cy="12225"/>
            </a:xfrm>
            <a:custGeom>
              <a:avLst/>
              <a:gdLst/>
              <a:ahLst/>
              <a:cxnLst/>
              <a:rect l="l" t="t" r="r" b="b"/>
              <a:pathLst>
                <a:path w="1849" h="489" extrusionOk="0">
                  <a:moveTo>
                    <a:pt x="0" y="0"/>
                  </a:moveTo>
                  <a:lnTo>
                    <a:pt x="0" y="488"/>
                  </a:lnTo>
                  <a:lnTo>
                    <a:pt x="1849" y="488"/>
                  </a:lnTo>
                  <a:lnTo>
                    <a:pt x="1849" y="0"/>
                  </a:lnTo>
                  <a:close/>
                </a:path>
              </a:pathLst>
            </a:custGeom>
            <a:solidFill>
              <a:srgbClr val="00AEE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grpSp>
      <p:grpSp>
        <p:nvGrpSpPr>
          <p:cNvPr id="2374" name="Google Shape;2374;p396"/>
          <p:cNvGrpSpPr/>
          <p:nvPr/>
        </p:nvGrpSpPr>
        <p:grpSpPr>
          <a:xfrm>
            <a:off x="4427984" y="1729655"/>
            <a:ext cx="870336" cy="631515"/>
            <a:chOff x="3182200" y="551550"/>
            <a:chExt cx="384900" cy="289500"/>
          </a:xfrm>
        </p:grpSpPr>
        <p:sp>
          <p:nvSpPr>
            <p:cNvPr id="2375" name="Google Shape;2375;p396"/>
            <p:cNvSpPr/>
            <p:nvPr/>
          </p:nvSpPr>
          <p:spPr>
            <a:xfrm>
              <a:off x="3182200" y="653225"/>
              <a:ext cx="384900" cy="12225"/>
            </a:xfrm>
            <a:custGeom>
              <a:avLst/>
              <a:gdLst/>
              <a:ahLst/>
              <a:cxnLst/>
              <a:rect l="l" t="t" r="r" b="b"/>
              <a:pathLst>
                <a:path w="15396" h="489" extrusionOk="0">
                  <a:moveTo>
                    <a:pt x="1" y="0"/>
                  </a:moveTo>
                  <a:lnTo>
                    <a:pt x="1" y="488"/>
                  </a:lnTo>
                  <a:lnTo>
                    <a:pt x="15396" y="488"/>
                  </a:lnTo>
                  <a:lnTo>
                    <a:pt x="15396" y="0"/>
                  </a:lnTo>
                  <a:close/>
                </a:path>
              </a:pathLst>
            </a:custGeom>
            <a:solidFill>
              <a:srgbClr val="000000"/>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376" name="Google Shape;2376;p396"/>
            <p:cNvSpPr/>
            <p:nvPr/>
          </p:nvSpPr>
          <p:spPr>
            <a:xfrm>
              <a:off x="3206600" y="657650"/>
              <a:ext cx="336100" cy="183400"/>
            </a:xfrm>
            <a:custGeom>
              <a:avLst/>
              <a:gdLst/>
              <a:ahLst/>
              <a:cxnLst/>
              <a:rect l="l" t="t" r="r" b="b"/>
              <a:pathLst>
                <a:path w="13444" h="7336" extrusionOk="0">
                  <a:moveTo>
                    <a:pt x="429" y="1"/>
                  </a:moveTo>
                  <a:lnTo>
                    <a:pt x="1" y="193"/>
                  </a:lnTo>
                  <a:lnTo>
                    <a:pt x="1982" y="7336"/>
                  </a:lnTo>
                  <a:lnTo>
                    <a:pt x="11462" y="7336"/>
                  </a:lnTo>
                  <a:lnTo>
                    <a:pt x="13444" y="193"/>
                  </a:lnTo>
                  <a:lnTo>
                    <a:pt x="12941" y="1"/>
                  </a:lnTo>
                  <a:lnTo>
                    <a:pt x="11092" y="6848"/>
                  </a:lnTo>
                  <a:lnTo>
                    <a:pt x="2352" y="6848"/>
                  </a:lnTo>
                  <a:lnTo>
                    <a:pt x="429" y="1"/>
                  </a:lnTo>
                  <a:close/>
                </a:path>
              </a:pathLst>
            </a:custGeom>
            <a:solidFill>
              <a:srgbClr val="000000"/>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377" name="Google Shape;2377;p396"/>
            <p:cNvSpPr/>
            <p:nvPr/>
          </p:nvSpPr>
          <p:spPr>
            <a:xfrm>
              <a:off x="3340800" y="717925"/>
              <a:ext cx="12225" cy="87650"/>
            </a:xfrm>
            <a:custGeom>
              <a:avLst/>
              <a:gdLst/>
              <a:ahLst/>
              <a:cxnLst/>
              <a:rect l="l" t="t" r="r" b="b"/>
              <a:pathLst>
                <a:path w="489" h="3506" extrusionOk="0">
                  <a:moveTo>
                    <a:pt x="1" y="0"/>
                  </a:moveTo>
                  <a:lnTo>
                    <a:pt x="1" y="3505"/>
                  </a:lnTo>
                  <a:lnTo>
                    <a:pt x="489" y="3505"/>
                  </a:lnTo>
                  <a:lnTo>
                    <a:pt x="489" y="0"/>
                  </a:lnTo>
                  <a:close/>
                </a:path>
              </a:pathLst>
            </a:custGeom>
            <a:solidFill>
              <a:srgbClr val="00AEE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378" name="Google Shape;2378;p396"/>
            <p:cNvSpPr/>
            <p:nvPr/>
          </p:nvSpPr>
          <p:spPr>
            <a:xfrm>
              <a:off x="3286825" y="717925"/>
              <a:ext cx="12225" cy="87650"/>
            </a:xfrm>
            <a:custGeom>
              <a:avLst/>
              <a:gdLst/>
              <a:ahLst/>
              <a:cxnLst/>
              <a:rect l="l" t="t" r="r" b="b"/>
              <a:pathLst>
                <a:path w="489" h="3506" extrusionOk="0">
                  <a:moveTo>
                    <a:pt x="1" y="0"/>
                  </a:moveTo>
                  <a:lnTo>
                    <a:pt x="1" y="3505"/>
                  </a:lnTo>
                  <a:lnTo>
                    <a:pt x="489" y="3505"/>
                  </a:lnTo>
                  <a:lnTo>
                    <a:pt x="489" y="0"/>
                  </a:lnTo>
                  <a:close/>
                </a:path>
              </a:pathLst>
            </a:custGeom>
            <a:solidFill>
              <a:srgbClr val="00AEE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379" name="Google Shape;2379;p396"/>
            <p:cNvSpPr/>
            <p:nvPr/>
          </p:nvSpPr>
          <p:spPr>
            <a:xfrm>
              <a:off x="3394800" y="717925"/>
              <a:ext cx="12225" cy="87650"/>
            </a:xfrm>
            <a:custGeom>
              <a:avLst/>
              <a:gdLst/>
              <a:ahLst/>
              <a:cxnLst/>
              <a:rect l="l" t="t" r="r" b="b"/>
              <a:pathLst>
                <a:path w="489" h="3506" extrusionOk="0">
                  <a:moveTo>
                    <a:pt x="0" y="0"/>
                  </a:moveTo>
                  <a:lnTo>
                    <a:pt x="0" y="3505"/>
                  </a:lnTo>
                  <a:lnTo>
                    <a:pt x="488" y="3505"/>
                  </a:lnTo>
                  <a:lnTo>
                    <a:pt x="488" y="0"/>
                  </a:lnTo>
                  <a:close/>
                </a:path>
              </a:pathLst>
            </a:custGeom>
            <a:solidFill>
              <a:srgbClr val="00AEE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380" name="Google Shape;2380;p396"/>
            <p:cNvSpPr/>
            <p:nvPr/>
          </p:nvSpPr>
          <p:spPr>
            <a:xfrm>
              <a:off x="3450250" y="717925"/>
              <a:ext cx="12225" cy="87650"/>
            </a:xfrm>
            <a:custGeom>
              <a:avLst/>
              <a:gdLst/>
              <a:ahLst/>
              <a:cxnLst/>
              <a:rect l="l" t="t" r="r" b="b"/>
              <a:pathLst>
                <a:path w="489" h="3506" extrusionOk="0">
                  <a:moveTo>
                    <a:pt x="0" y="0"/>
                  </a:moveTo>
                  <a:lnTo>
                    <a:pt x="0" y="3505"/>
                  </a:lnTo>
                  <a:lnTo>
                    <a:pt x="488" y="3505"/>
                  </a:lnTo>
                  <a:lnTo>
                    <a:pt x="488" y="0"/>
                  </a:lnTo>
                  <a:close/>
                </a:path>
              </a:pathLst>
            </a:custGeom>
            <a:solidFill>
              <a:srgbClr val="00AEE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381" name="Google Shape;2381;p396"/>
            <p:cNvSpPr/>
            <p:nvPr/>
          </p:nvSpPr>
          <p:spPr>
            <a:xfrm>
              <a:off x="3286825" y="551550"/>
              <a:ext cx="72500" cy="109450"/>
            </a:xfrm>
            <a:custGeom>
              <a:avLst/>
              <a:gdLst/>
              <a:ahLst/>
              <a:cxnLst/>
              <a:rect l="l" t="t" r="r" b="b"/>
              <a:pathLst>
                <a:path w="2900" h="4378" extrusionOk="0">
                  <a:moveTo>
                    <a:pt x="2530" y="0"/>
                  </a:moveTo>
                  <a:cubicBezTo>
                    <a:pt x="2027" y="740"/>
                    <a:pt x="1657" y="1420"/>
                    <a:pt x="1228" y="2086"/>
                  </a:cubicBezTo>
                  <a:cubicBezTo>
                    <a:pt x="799" y="2766"/>
                    <a:pt x="430" y="3446"/>
                    <a:pt x="1" y="4126"/>
                  </a:cubicBezTo>
                  <a:lnTo>
                    <a:pt x="430" y="4378"/>
                  </a:lnTo>
                  <a:cubicBezTo>
                    <a:pt x="859" y="3697"/>
                    <a:pt x="1228" y="3017"/>
                    <a:pt x="1657" y="2396"/>
                  </a:cubicBezTo>
                  <a:cubicBezTo>
                    <a:pt x="2027" y="1657"/>
                    <a:pt x="2471" y="976"/>
                    <a:pt x="2899" y="311"/>
                  </a:cubicBezTo>
                  <a:lnTo>
                    <a:pt x="2530" y="0"/>
                  </a:lnTo>
                  <a:close/>
                </a:path>
              </a:pathLst>
            </a:custGeom>
            <a:solidFill>
              <a:srgbClr val="000000"/>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382" name="Google Shape;2382;p396"/>
            <p:cNvSpPr/>
            <p:nvPr/>
          </p:nvSpPr>
          <p:spPr>
            <a:xfrm>
              <a:off x="3388500" y="553025"/>
              <a:ext cx="75450" cy="107975"/>
            </a:xfrm>
            <a:custGeom>
              <a:avLst/>
              <a:gdLst/>
              <a:ahLst/>
              <a:cxnLst/>
              <a:rect l="l" t="t" r="r" b="b"/>
              <a:pathLst>
                <a:path w="3018" h="4319" extrusionOk="0">
                  <a:moveTo>
                    <a:pt x="430" y="0"/>
                  </a:moveTo>
                  <a:lnTo>
                    <a:pt x="1" y="252"/>
                  </a:lnTo>
                  <a:cubicBezTo>
                    <a:pt x="370" y="740"/>
                    <a:pt x="681" y="1228"/>
                    <a:pt x="992" y="1790"/>
                  </a:cubicBezTo>
                  <a:cubicBezTo>
                    <a:pt x="1539" y="2588"/>
                    <a:pt x="2101" y="3387"/>
                    <a:pt x="2530" y="4319"/>
                  </a:cubicBezTo>
                  <a:lnTo>
                    <a:pt x="3018" y="4067"/>
                  </a:lnTo>
                  <a:cubicBezTo>
                    <a:pt x="2530" y="3136"/>
                    <a:pt x="1968" y="2278"/>
                    <a:pt x="1420" y="1479"/>
                  </a:cubicBezTo>
                  <a:cubicBezTo>
                    <a:pt x="1110" y="991"/>
                    <a:pt x="740" y="488"/>
                    <a:pt x="430" y="0"/>
                  </a:cubicBezTo>
                  <a:close/>
                </a:path>
              </a:pathLst>
            </a:custGeom>
            <a:solidFill>
              <a:srgbClr val="000000"/>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grpSp>
      <p:grpSp>
        <p:nvGrpSpPr>
          <p:cNvPr id="2383" name="Google Shape;2383;p396"/>
          <p:cNvGrpSpPr/>
          <p:nvPr/>
        </p:nvGrpSpPr>
        <p:grpSpPr>
          <a:xfrm>
            <a:off x="6104937" y="1623725"/>
            <a:ext cx="856995" cy="846929"/>
            <a:chOff x="3647300" y="545250"/>
            <a:chExt cx="379000" cy="388250"/>
          </a:xfrm>
        </p:grpSpPr>
        <p:sp>
          <p:nvSpPr>
            <p:cNvPr id="2384" name="Google Shape;2384;p396"/>
            <p:cNvSpPr/>
            <p:nvPr/>
          </p:nvSpPr>
          <p:spPr>
            <a:xfrm>
              <a:off x="3841425" y="750075"/>
              <a:ext cx="73950" cy="183425"/>
            </a:xfrm>
            <a:custGeom>
              <a:avLst/>
              <a:gdLst/>
              <a:ahLst/>
              <a:cxnLst/>
              <a:rect l="l" t="t" r="r" b="b"/>
              <a:pathLst>
                <a:path w="2958" h="7337" extrusionOk="0">
                  <a:moveTo>
                    <a:pt x="370" y="1"/>
                  </a:moveTo>
                  <a:lnTo>
                    <a:pt x="0" y="311"/>
                  </a:lnTo>
                  <a:lnTo>
                    <a:pt x="2396" y="3092"/>
                  </a:lnTo>
                  <a:lnTo>
                    <a:pt x="1790" y="7277"/>
                  </a:lnTo>
                  <a:lnTo>
                    <a:pt x="2278" y="7336"/>
                  </a:lnTo>
                  <a:lnTo>
                    <a:pt x="2958" y="2899"/>
                  </a:lnTo>
                  <a:lnTo>
                    <a:pt x="370" y="1"/>
                  </a:lnTo>
                  <a:close/>
                </a:path>
              </a:pathLst>
            </a:custGeom>
            <a:solidFill>
              <a:srgbClr val="000000"/>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385" name="Google Shape;2385;p396"/>
            <p:cNvSpPr/>
            <p:nvPr/>
          </p:nvSpPr>
          <p:spPr>
            <a:xfrm>
              <a:off x="3915350" y="545250"/>
              <a:ext cx="90975" cy="81750"/>
            </a:xfrm>
            <a:custGeom>
              <a:avLst/>
              <a:gdLst/>
              <a:ahLst/>
              <a:cxnLst/>
              <a:rect l="l" t="t" r="r" b="b"/>
              <a:pathLst>
                <a:path w="3639" h="3270" extrusionOk="0">
                  <a:moveTo>
                    <a:pt x="1790" y="489"/>
                  </a:moveTo>
                  <a:cubicBezTo>
                    <a:pt x="2101" y="489"/>
                    <a:pt x="2397" y="622"/>
                    <a:pt x="2648" y="799"/>
                  </a:cubicBezTo>
                  <a:cubicBezTo>
                    <a:pt x="3077" y="1302"/>
                    <a:pt x="3077" y="1968"/>
                    <a:pt x="2648" y="2471"/>
                  </a:cubicBezTo>
                  <a:cubicBezTo>
                    <a:pt x="2397" y="2648"/>
                    <a:pt x="2101" y="2781"/>
                    <a:pt x="1790" y="2781"/>
                  </a:cubicBezTo>
                  <a:cubicBezTo>
                    <a:pt x="1480" y="2781"/>
                    <a:pt x="1228" y="2648"/>
                    <a:pt x="992" y="2471"/>
                  </a:cubicBezTo>
                  <a:cubicBezTo>
                    <a:pt x="548" y="1968"/>
                    <a:pt x="548" y="1302"/>
                    <a:pt x="992" y="799"/>
                  </a:cubicBezTo>
                  <a:cubicBezTo>
                    <a:pt x="1228" y="622"/>
                    <a:pt x="1480" y="489"/>
                    <a:pt x="1790" y="489"/>
                  </a:cubicBezTo>
                  <a:close/>
                  <a:moveTo>
                    <a:pt x="1790" y="1"/>
                  </a:moveTo>
                  <a:cubicBezTo>
                    <a:pt x="1361" y="1"/>
                    <a:pt x="992" y="193"/>
                    <a:pt x="681" y="489"/>
                  </a:cubicBezTo>
                  <a:cubicBezTo>
                    <a:pt x="1" y="1110"/>
                    <a:pt x="1" y="2160"/>
                    <a:pt x="681" y="2781"/>
                  </a:cubicBezTo>
                  <a:cubicBezTo>
                    <a:pt x="992" y="3077"/>
                    <a:pt x="1361" y="3269"/>
                    <a:pt x="1790" y="3269"/>
                  </a:cubicBezTo>
                  <a:cubicBezTo>
                    <a:pt x="2278" y="3269"/>
                    <a:pt x="2648" y="3077"/>
                    <a:pt x="2959" y="2781"/>
                  </a:cubicBezTo>
                  <a:cubicBezTo>
                    <a:pt x="3639" y="2160"/>
                    <a:pt x="3639" y="1110"/>
                    <a:pt x="2959" y="489"/>
                  </a:cubicBezTo>
                  <a:cubicBezTo>
                    <a:pt x="2648" y="193"/>
                    <a:pt x="2278" y="1"/>
                    <a:pt x="1790" y="1"/>
                  </a:cubicBezTo>
                  <a:close/>
                </a:path>
              </a:pathLst>
            </a:custGeom>
            <a:solidFill>
              <a:srgbClr val="000000"/>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386" name="Google Shape;2386;p396"/>
            <p:cNvSpPr/>
            <p:nvPr/>
          </p:nvSpPr>
          <p:spPr>
            <a:xfrm>
              <a:off x="3722725" y="614775"/>
              <a:ext cx="206325" cy="203375"/>
            </a:xfrm>
            <a:custGeom>
              <a:avLst/>
              <a:gdLst/>
              <a:ahLst/>
              <a:cxnLst/>
              <a:rect l="l" t="t" r="r" b="b"/>
              <a:pathLst>
                <a:path w="8253" h="8135" extrusionOk="0">
                  <a:moveTo>
                    <a:pt x="5665" y="0"/>
                  </a:moveTo>
                  <a:lnTo>
                    <a:pt x="3018" y="1908"/>
                  </a:lnTo>
                  <a:lnTo>
                    <a:pt x="3269" y="2278"/>
                  </a:lnTo>
                  <a:lnTo>
                    <a:pt x="5739" y="488"/>
                  </a:lnTo>
                  <a:lnTo>
                    <a:pt x="7514" y="976"/>
                  </a:lnTo>
                  <a:lnTo>
                    <a:pt x="3580" y="7631"/>
                  </a:lnTo>
                  <a:lnTo>
                    <a:pt x="60" y="7513"/>
                  </a:lnTo>
                  <a:lnTo>
                    <a:pt x="1" y="8001"/>
                  </a:lnTo>
                  <a:lnTo>
                    <a:pt x="3890" y="8134"/>
                  </a:lnTo>
                  <a:lnTo>
                    <a:pt x="8253" y="666"/>
                  </a:lnTo>
                  <a:lnTo>
                    <a:pt x="5665" y="0"/>
                  </a:lnTo>
                  <a:close/>
                </a:path>
              </a:pathLst>
            </a:custGeom>
            <a:solidFill>
              <a:srgbClr val="000000"/>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387" name="Google Shape;2387;p396"/>
            <p:cNvSpPr/>
            <p:nvPr/>
          </p:nvSpPr>
          <p:spPr>
            <a:xfrm>
              <a:off x="3918325" y="631400"/>
              <a:ext cx="107975" cy="120200"/>
            </a:xfrm>
            <a:custGeom>
              <a:avLst/>
              <a:gdLst/>
              <a:ahLst/>
              <a:cxnLst/>
              <a:rect l="l" t="t" r="r" b="b"/>
              <a:pathLst>
                <a:path w="4319" h="4808" extrusionOk="0">
                  <a:moveTo>
                    <a:pt x="429" y="1"/>
                  </a:moveTo>
                  <a:lnTo>
                    <a:pt x="0" y="134"/>
                  </a:lnTo>
                  <a:lnTo>
                    <a:pt x="1420" y="4807"/>
                  </a:lnTo>
                  <a:lnTo>
                    <a:pt x="4318" y="4630"/>
                  </a:lnTo>
                  <a:lnTo>
                    <a:pt x="4259" y="4142"/>
                  </a:lnTo>
                  <a:lnTo>
                    <a:pt x="1790" y="4319"/>
                  </a:lnTo>
                  <a:lnTo>
                    <a:pt x="429" y="1"/>
                  </a:lnTo>
                  <a:close/>
                </a:path>
              </a:pathLst>
            </a:custGeom>
            <a:solidFill>
              <a:srgbClr val="000000"/>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388" name="Google Shape;2388;p396"/>
            <p:cNvSpPr/>
            <p:nvPr/>
          </p:nvSpPr>
          <p:spPr>
            <a:xfrm>
              <a:off x="3647300" y="850275"/>
              <a:ext cx="92475" cy="12225"/>
            </a:xfrm>
            <a:custGeom>
              <a:avLst/>
              <a:gdLst/>
              <a:ahLst/>
              <a:cxnLst/>
              <a:rect l="l" t="t" r="r" b="b"/>
              <a:pathLst>
                <a:path w="3699" h="489" extrusionOk="0">
                  <a:moveTo>
                    <a:pt x="1" y="1"/>
                  </a:moveTo>
                  <a:lnTo>
                    <a:pt x="1" y="489"/>
                  </a:lnTo>
                  <a:lnTo>
                    <a:pt x="3698" y="489"/>
                  </a:lnTo>
                  <a:lnTo>
                    <a:pt x="3698" y="1"/>
                  </a:lnTo>
                  <a:close/>
                </a:path>
              </a:pathLst>
            </a:custGeom>
            <a:solidFill>
              <a:srgbClr val="00AEE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389" name="Google Shape;2389;p396"/>
            <p:cNvSpPr/>
            <p:nvPr/>
          </p:nvSpPr>
          <p:spPr>
            <a:xfrm>
              <a:off x="3684275" y="890200"/>
              <a:ext cx="144975" cy="12600"/>
            </a:xfrm>
            <a:custGeom>
              <a:avLst/>
              <a:gdLst/>
              <a:ahLst/>
              <a:cxnLst/>
              <a:rect l="l" t="t" r="r" b="b"/>
              <a:pathLst>
                <a:path w="5799" h="504" extrusionOk="0">
                  <a:moveTo>
                    <a:pt x="1" y="1"/>
                  </a:moveTo>
                  <a:lnTo>
                    <a:pt x="1" y="504"/>
                  </a:lnTo>
                  <a:lnTo>
                    <a:pt x="5798" y="504"/>
                  </a:lnTo>
                  <a:lnTo>
                    <a:pt x="5798" y="1"/>
                  </a:lnTo>
                  <a:close/>
                </a:path>
              </a:pathLst>
            </a:custGeom>
            <a:solidFill>
              <a:srgbClr val="00AEE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grpSp>
      <p:sp>
        <p:nvSpPr>
          <p:cNvPr id="2391" name="Google Shape;2391;p396"/>
          <p:cNvSpPr txBox="1"/>
          <p:nvPr/>
        </p:nvSpPr>
        <p:spPr>
          <a:xfrm>
            <a:off x="7418517" y="2663991"/>
            <a:ext cx="1488300" cy="750000"/>
          </a:xfrm>
          <a:prstGeom prst="rect">
            <a:avLst/>
          </a:prstGeom>
          <a:solidFill>
            <a:srgbClr val="FFFFFF"/>
          </a:solidFill>
          <a:ln>
            <a:noFill/>
          </a:ln>
        </p:spPr>
        <p:txBody>
          <a:bodyPr spcFirstLastPara="1" wrap="square" lIns="68575" tIns="68575" rIns="68575" bIns="68575" anchor="t" anchorCtr="0">
            <a:noAutofit/>
          </a:bodyPr>
          <a:lstStyle/>
          <a:p>
            <a:pPr marL="0" lvl="0" indent="0" algn="ctr" rtl="0">
              <a:spcBef>
                <a:spcPts val="0"/>
              </a:spcBef>
              <a:spcAft>
                <a:spcPts val="0"/>
              </a:spcAft>
              <a:buClr>
                <a:srgbClr val="000000"/>
              </a:buClr>
              <a:buSzPts val="800"/>
              <a:buFont typeface="Arial"/>
              <a:buNone/>
            </a:pPr>
            <a:r>
              <a:rPr lang="en-US" sz="2400" b="1" dirty="0" smtClean="0">
                <a:solidFill>
                  <a:srgbClr val="8DC63F"/>
                </a:solidFill>
                <a:latin typeface="Calibri" panose="020F0502020204030204" pitchFamily="34" charset="0"/>
                <a:ea typeface="Archivo Narrow"/>
                <a:cs typeface="Calibri" panose="020F0502020204030204" pitchFamily="34" charset="0"/>
                <a:sym typeface="Archivo Narrow"/>
              </a:rPr>
              <a:t>+65.9%</a:t>
            </a:r>
            <a:endParaRPr sz="2400" b="1" dirty="0">
              <a:solidFill>
                <a:srgbClr val="8DC63F"/>
              </a:solidFill>
              <a:latin typeface="Calibri" panose="020F0502020204030204" pitchFamily="34" charset="0"/>
              <a:ea typeface="Archivo Narrow"/>
              <a:cs typeface="Calibri" panose="020F0502020204030204" pitchFamily="34" charset="0"/>
              <a:sym typeface="Archivo Narrow"/>
            </a:endParaRPr>
          </a:p>
          <a:p>
            <a:pPr marL="0" lvl="0" indent="0" algn="ctr" rtl="0">
              <a:spcBef>
                <a:spcPts val="0"/>
              </a:spcBef>
              <a:spcAft>
                <a:spcPts val="0"/>
              </a:spcAft>
              <a:buNone/>
            </a:pPr>
            <a:r>
              <a:rPr lang="en-US" sz="1100" b="1" dirty="0">
                <a:latin typeface="Calibri" panose="020F0502020204030204" pitchFamily="34" charset="0"/>
                <a:ea typeface="Archivo Narrow"/>
                <a:cs typeface="Calibri" panose="020F0502020204030204" pitchFamily="34" charset="0"/>
                <a:sym typeface="Archivo Narrow"/>
              </a:rPr>
              <a:t>SHOPPERS</a:t>
            </a:r>
            <a:endParaRPr sz="1200" b="1" dirty="0">
              <a:latin typeface="Calibri" panose="020F0502020204030204" pitchFamily="34" charset="0"/>
              <a:ea typeface="Archivo Narrow"/>
              <a:cs typeface="Calibri" panose="020F0502020204030204" pitchFamily="34" charset="0"/>
              <a:sym typeface="Archivo Narrow"/>
            </a:endParaRPr>
          </a:p>
        </p:txBody>
      </p:sp>
      <p:cxnSp>
        <p:nvCxnSpPr>
          <p:cNvPr id="2392" name="Google Shape;2392;p396"/>
          <p:cNvCxnSpPr/>
          <p:nvPr/>
        </p:nvCxnSpPr>
        <p:spPr>
          <a:xfrm>
            <a:off x="7552097" y="2642771"/>
            <a:ext cx="1221300" cy="0"/>
          </a:xfrm>
          <a:prstGeom prst="straightConnector1">
            <a:avLst/>
          </a:prstGeom>
          <a:noFill/>
          <a:ln w="38100" cap="flat" cmpd="sng">
            <a:solidFill>
              <a:srgbClr val="00AEEF"/>
            </a:solidFill>
            <a:prstDash val="solid"/>
            <a:round/>
            <a:headEnd type="none" w="med" len="med"/>
            <a:tailEnd type="none" w="med" len="med"/>
          </a:ln>
        </p:spPr>
      </p:cxnSp>
      <p:pic>
        <p:nvPicPr>
          <p:cNvPr id="2393" name="Google Shape;2393;p396"/>
          <p:cNvPicPr preferRelativeResize="0"/>
          <p:nvPr/>
        </p:nvPicPr>
        <p:blipFill rotWithShape="1">
          <a:blip r:embed="rId3">
            <a:alphaModFix/>
          </a:blip>
          <a:srcRect/>
          <a:stretch/>
        </p:blipFill>
        <p:spPr>
          <a:xfrm>
            <a:off x="7706176" y="1676262"/>
            <a:ext cx="913200" cy="741900"/>
          </a:xfrm>
          <a:prstGeom prst="rect">
            <a:avLst/>
          </a:prstGeom>
          <a:noFill/>
          <a:ln>
            <a:noFill/>
          </a:ln>
        </p:spPr>
      </p:pic>
      <p:sp>
        <p:nvSpPr>
          <p:cNvPr id="66" name="Google Shape;2356;p396"/>
          <p:cNvSpPr/>
          <p:nvPr/>
        </p:nvSpPr>
        <p:spPr>
          <a:xfrm rot="10800000">
            <a:off x="6356198" y="3422307"/>
            <a:ext cx="237300" cy="208200"/>
          </a:xfrm>
          <a:prstGeom prst="triangle">
            <a:avLst>
              <a:gd name="adj" fmla="val 50000"/>
            </a:avLst>
          </a:prstGeom>
          <a:solidFill>
            <a:srgbClr val="00AEE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Calibri" panose="020F0502020204030204" pitchFamily="34" charset="0"/>
              <a:cs typeface="Calibri" panose="020F0502020204030204" pitchFamily="34" charset="0"/>
              <a:sym typeface="Arial"/>
            </a:endParaRPr>
          </a:p>
        </p:txBody>
      </p:sp>
      <p:sp>
        <p:nvSpPr>
          <p:cNvPr id="67" name="Google Shape;2346;p396"/>
          <p:cNvSpPr txBox="1"/>
          <p:nvPr/>
        </p:nvSpPr>
        <p:spPr>
          <a:xfrm>
            <a:off x="5747996" y="3693958"/>
            <a:ext cx="1488300" cy="750000"/>
          </a:xfrm>
          <a:prstGeom prst="rect">
            <a:avLst/>
          </a:prstGeom>
          <a:solidFill>
            <a:srgbClr val="FFFFFF"/>
          </a:solidFill>
          <a:ln>
            <a:noFill/>
          </a:ln>
        </p:spPr>
        <p:txBody>
          <a:bodyPr spcFirstLastPara="1" wrap="square" lIns="68575" tIns="68575" rIns="68575" bIns="68575" anchor="t" anchorCtr="0">
            <a:noAutofit/>
          </a:bodyPr>
          <a:lstStyle/>
          <a:p>
            <a:pPr marL="0" lvl="0" indent="0" algn="ctr" rtl="0">
              <a:spcBef>
                <a:spcPts val="0"/>
              </a:spcBef>
              <a:spcAft>
                <a:spcPts val="0"/>
              </a:spcAft>
              <a:buClr>
                <a:srgbClr val="000000"/>
              </a:buClr>
              <a:buSzPts val="800"/>
              <a:buFont typeface="Arial"/>
              <a:buNone/>
            </a:pPr>
            <a:r>
              <a:rPr lang="en-US" sz="2400" b="1" dirty="0" smtClean="0">
                <a:solidFill>
                  <a:schemeClr val="accent1"/>
                </a:solidFill>
                <a:latin typeface="Calibri" panose="020F0502020204030204" pitchFamily="34" charset="0"/>
                <a:ea typeface="Archivo Narrow"/>
                <a:cs typeface="Calibri" panose="020F0502020204030204" pitchFamily="34" charset="0"/>
                <a:sym typeface="Archivo Narrow"/>
              </a:rPr>
              <a:t>+</a:t>
            </a:r>
            <a:r>
              <a:rPr lang="en-GB" sz="2400" b="1" dirty="0" smtClean="0">
                <a:solidFill>
                  <a:schemeClr val="accent1"/>
                </a:solidFill>
                <a:latin typeface="Calibri" panose="020F0502020204030204" pitchFamily="34" charset="0"/>
                <a:ea typeface="Archivo Narrow"/>
                <a:cs typeface="Calibri" panose="020F0502020204030204" pitchFamily="34" charset="0"/>
                <a:sym typeface="Archivo Narrow"/>
              </a:rPr>
              <a:t>8.7M</a:t>
            </a:r>
            <a:endParaRPr sz="2400" b="1" dirty="0">
              <a:solidFill>
                <a:schemeClr val="accent1"/>
              </a:solidFill>
              <a:latin typeface="Calibri" panose="020F0502020204030204" pitchFamily="34" charset="0"/>
              <a:ea typeface="Archivo Narrow"/>
              <a:cs typeface="Calibri" panose="020F0502020204030204" pitchFamily="34" charset="0"/>
              <a:sym typeface="Archivo Narrow"/>
            </a:endParaRPr>
          </a:p>
          <a:p>
            <a:pPr marL="0" lvl="0" indent="0" algn="ctr" rtl="0">
              <a:spcBef>
                <a:spcPts val="0"/>
              </a:spcBef>
              <a:spcAft>
                <a:spcPts val="0"/>
              </a:spcAft>
              <a:buNone/>
            </a:pPr>
            <a:r>
              <a:rPr lang="en-US" sz="1100" b="1" dirty="0" smtClean="0">
                <a:latin typeface="Calibri" panose="020F0502020204030204" pitchFamily="34" charset="0"/>
                <a:ea typeface="Archivo Narrow"/>
                <a:cs typeface="Calibri" panose="020F0502020204030204" pitchFamily="34" charset="0"/>
                <a:sym typeface="Archivo Narrow"/>
              </a:rPr>
              <a:t>ORDERS/DELIVERIES</a:t>
            </a:r>
            <a:endParaRPr sz="1200" b="1" dirty="0">
              <a:latin typeface="Calibri" panose="020F0502020204030204" pitchFamily="34" charset="0"/>
              <a:ea typeface="Archivo Narrow"/>
              <a:cs typeface="Calibri" panose="020F0502020204030204" pitchFamily="34" charset="0"/>
              <a:sym typeface="Archivo Narrow"/>
            </a:endParaRPr>
          </a:p>
        </p:txBody>
      </p:sp>
      <p:sp>
        <p:nvSpPr>
          <p:cNvPr id="68" name="Google Shape;2356;p396"/>
          <p:cNvSpPr/>
          <p:nvPr/>
        </p:nvSpPr>
        <p:spPr>
          <a:xfrm rot="10800000">
            <a:off x="8043466" y="3361901"/>
            <a:ext cx="237300" cy="208200"/>
          </a:xfrm>
          <a:prstGeom prst="triangle">
            <a:avLst>
              <a:gd name="adj" fmla="val 50000"/>
            </a:avLst>
          </a:prstGeom>
          <a:solidFill>
            <a:srgbClr val="00AEE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Calibri" panose="020F0502020204030204" pitchFamily="34" charset="0"/>
              <a:cs typeface="Calibri" panose="020F0502020204030204" pitchFamily="34" charset="0"/>
              <a:sym typeface="Arial"/>
            </a:endParaRPr>
          </a:p>
        </p:txBody>
      </p:sp>
      <p:sp>
        <p:nvSpPr>
          <p:cNvPr id="69" name="Google Shape;2346;p396"/>
          <p:cNvSpPr txBox="1"/>
          <p:nvPr/>
        </p:nvSpPr>
        <p:spPr>
          <a:xfrm>
            <a:off x="7435264" y="3633552"/>
            <a:ext cx="1488300" cy="750000"/>
          </a:xfrm>
          <a:prstGeom prst="rect">
            <a:avLst/>
          </a:prstGeom>
          <a:solidFill>
            <a:srgbClr val="FFFFFF"/>
          </a:solidFill>
          <a:ln>
            <a:noFill/>
          </a:ln>
        </p:spPr>
        <p:txBody>
          <a:bodyPr spcFirstLastPara="1" wrap="square" lIns="68575" tIns="68575" rIns="68575" bIns="68575" anchor="t" anchorCtr="0">
            <a:noAutofit/>
          </a:bodyPr>
          <a:lstStyle/>
          <a:p>
            <a:pPr marL="0" lvl="0" indent="0" algn="ctr" rtl="0">
              <a:spcBef>
                <a:spcPts val="0"/>
              </a:spcBef>
              <a:spcAft>
                <a:spcPts val="0"/>
              </a:spcAft>
              <a:buClr>
                <a:srgbClr val="000000"/>
              </a:buClr>
              <a:buSzPts val="800"/>
              <a:buFont typeface="Arial"/>
              <a:buNone/>
            </a:pPr>
            <a:r>
              <a:rPr lang="en-GB" sz="2400" b="1" dirty="0" smtClean="0">
                <a:solidFill>
                  <a:schemeClr val="accent1"/>
                </a:solidFill>
                <a:latin typeface="Calibri" panose="020F0502020204030204" pitchFamily="34" charset="0"/>
                <a:ea typeface="Archivo Narrow"/>
                <a:cs typeface="Calibri" panose="020F0502020204030204" pitchFamily="34" charset="0"/>
                <a:sym typeface="Archivo Narrow"/>
              </a:rPr>
              <a:t>+3.1M</a:t>
            </a:r>
            <a:endParaRPr sz="2400" b="1" dirty="0">
              <a:solidFill>
                <a:schemeClr val="accent1"/>
              </a:solidFill>
              <a:latin typeface="Calibri" panose="020F0502020204030204" pitchFamily="34" charset="0"/>
              <a:ea typeface="Archivo Narrow"/>
              <a:cs typeface="Calibri" panose="020F0502020204030204" pitchFamily="34" charset="0"/>
              <a:sym typeface="Archivo Narrow"/>
            </a:endParaRPr>
          </a:p>
          <a:p>
            <a:pPr marL="0" lvl="0" indent="0" algn="ctr" rtl="0">
              <a:spcBef>
                <a:spcPts val="0"/>
              </a:spcBef>
              <a:spcAft>
                <a:spcPts val="0"/>
              </a:spcAft>
              <a:buNone/>
            </a:pPr>
            <a:r>
              <a:rPr lang="en-US" sz="1100" b="1" dirty="0" smtClean="0">
                <a:solidFill>
                  <a:srgbClr val="000000"/>
                </a:solidFill>
                <a:latin typeface="Calibri" panose="020F0502020204030204" pitchFamily="34" charset="0"/>
                <a:ea typeface="Archivo Narrow"/>
                <a:cs typeface="Calibri" panose="020F0502020204030204" pitchFamily="34" charset="0"/>
                <a:sym typeface="Archivo Narrow"/>
              </a:rPr>
              <a:t>SHOPPERS</a:t>
            </a:r>
            <a:endParaRPr sz="1200" b="1" dirty="0">
              <a:latin typeface="Calibri" panose="020F0502020204030204" pitchFamily="34" charset="0"/>
              <a:ea typeface="Archivo Narrow"/>
              <a:cs typeface="Calibri" panose="020F0502020204030204" pitchFamily="34" charset="0"/>
              <a:sym typeface="Archivo Narrow"/>
            </a:endParaRPr>
          </a:p>
        </p:txBody>
      </p:sp>
      <p:pic>
        <p:nvPicPr>
          <p:cNvPr id="70" name="Google Shape;1861;p11"/>
          <p:cNvPicPr preferRelativeResize="0"/>
          <p:nvPr/>
        </p:nvPicPr>
        <p:blipFill rotWithShape="1">
          <a:blip r:embed="rId4">
            <a:alphaModFix/>
          </a:blip>
          <a:srcRect/>
          <a:stretch/>
        </p:blipFill>
        <p:spPr>
          <a:xfrm>
            <a:off x="8188810" y="753395"/>
            <a:ext cx="450777" cy="358450"/>
          </a:xfrm>
          <a:prstGeom prst="rect">
            <a:avLst/>
          </a:prstGeom>
          <a:noFill/>
          <a:ln>
            <a:noFill/>
          </a:ln>
        </p:spPr>
      </p:pic>
      <p:sp>
        <p:nvSpPr>
          <p:cNvPr id="2" name="TextBox 1"/>
          <p:cNvSpPr txBox="1"/>
          <p:nvPr/>
        </p:nvSpPr>
        <p:spPr>
          <a:xfrm>
            <a:off x="8070073" y="1111845"/>
            <a:ext cx="678391" cy="307777"/>
          </a:xfrm>
          <a:prstGeom prst="rect">
            <a:avLst/>
          </a:prstGeom>
          <a:noFill/>
        </p:spPr>
        <p:txBody>
          <a:bodyPr wrap="none" rtlCol="0">
            <a:spAutoFit/>
          </a:bodyPr>
          <a:lstStyle/>
          <a:p>
            <a:r>
              <a:rPr lang="en-GB" b="1" dirty="0" smtClean="0">
                <a:latin typeface="Calibri" panose="020F0502020204030204" pitchFamily="34" charset="0"/>
                <a:cs typeface="Calibri" panose="020F0502020204030204" pitchFamily="34" charset="0"/>
              </a:rPr>
              <a:t>Online</a:t>
            </a:r>
            <a:endParaRPr lang="en-GB" b="1" dirty="0">
              <a:latin typeface="Calibri" panose="020F0502020204030204" pitchFamily="34" charset="0"/>
              <a:cs typeface="Calibri" panose="020F0502020204030204" pitchFamily="34" charset="0"/>
            </a:endParaRPr>
          </a:p>
        </p:txBody>
      </p:sp>
      <p:sp>
        <p:nvSpPr>
          <p:cNvPr id="3" name="Rounded Rectangle 2"/>
          <p:cNvSpPr/>
          <p:nvPr/>
        </p:nvSpPr>
        <p:spPr>
          <a:xfrm>
            <a:off x="5747996" y="1365768"/>
            <a:ext cx="3025401" cy="307819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62" name="Chart Placeholder 6"/>
          <p:cNvGraphicFramePr>
            <a:graphicFrameLocks/>
          </p:cNvGraphicFramePr>
          <p:nvPr>
            <p:extLst>
              <p:ext uri="{D42A27DB-BD31-4B8C-83A1-F6EECF244321}">
                <p14:modId xmlns:p14="http://schemas.microsoft.com/office/powerpoint/2010/main" val="3028538047"/>
              </p:ext>
            </p:extLst>
          </p:nvPr>
        </p:nvGraphicFramePr>
        <p:xfrm>
          <a:off x="251520" y="4873470"/>
          <a:ext cx="5832648" cy="270030"/>
        </p:xfrm>
        <a:graphic>
          <a:graphicData uri="http://schemas.openxmlformats.org/drawingml/2006/chart">
            <c:chart xmlns:c="http://schemas.openxmlformats.org/drawingml/2006/chart" xmlns:r="http://schemas.openxmlformats.org/officeDocument/2006/relationships" r:id="rId5"/>
          </a:graphicData>
        </a:graphic>
      </p:graphicFrame>
      <p:sp>
        <p:nvSpPr>
          <p:cNvPr id="4" name="TextBox 3"/>
          <p:cNvSpPr txBox="1"/>
          <p:nvPr/>
        </p:nvSpPr>
        <p:spPr>
          <a:xfrm>
            <a:off x="1160926" y="4593805"/>
            <a:ext cx="6795450" cy="307777"/>
          </a:xfrm>
          <a:prstGeom prst="rect">
            <a:avLst/>
          </a:prstGeom>
          <a:solidFill>
            <a:srgbClr val="FFC000"/>
          </a:solidFill>
        </p:spPr>
        <p:txBody>
          <a:bodyPr wrap="none" rtlCol="0">
            <a:spAutoFit/>
          </a:bodyPr>
          <a:lstStyle/>
          <a:p>
            <a:r>
              <a:rPr lang="en-GB" b="1" dirty="0" smtClean="0">
                <a:latin typeface="Calibri" panose="020F0502020204030204" pitchFamily="34" charset="0"/>
                <a:cs typeface="Calibri" panose="020F0502020204030204" pitchFamily="34" charset="0"/>
              </a:rPr>
              <a:t>Satisfying more new shoppers, as well as offering additional slots to loyal households …..</a:t>
            </a:r>
            <a:endParaRPr lang="en-GB"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02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37"/>
                                        </p:tgtEl>
                                        <p:attrNameLst>
                                          <p:attrName>style.visibility</p:attrName>
                                        </p:attrNameLst>
                                      </p:cBhvr>
                                      <p:to>
                                        <p:strVal val="visible"/>
                                      </p:to>
                                    </p:set>
                                    <p:animEffect transition="in" filter="fade">
                                      <p:cBhvr>
                                        <p:cTn id="7" dur="1000"/>
                                        <p:tgtEl>
                                          <p:spTgt spid="2337"/>
                                        </p:tgtEl>
                                      </p:cBhvr>
                                    </p:animEffect>
                                  </p:childTnLst>
                                </p:cTn>
                              </p:par>
                              <p:par>
                                <p:cTn id="8" presetID="10" presetClass="entr" presetSubtype="0" fill="hold" nodeType="withEffect">
                                  <p:stCondLst>
                                    <p:cond delay="0"/>
                                  </p:stCondLst>
                                  <p:childTnLst>
                                    <p:set>
                                      <p:cBhvr>
                                        <p:cTn id="9" dur="1" fill="hold">
                                          <p:stCondLst>
                                            <p:cond delay="0"/>
                                          </p:stCondLst>
                                        </p:cTn>
                                        <p:tgtEl>
                                          <p:spTgt spid="2345"/>
                                        </p:tgtEl>
                                        <p:attrNameLst>
                                          <p:attrName>style.visibility</p:attrName>
                                        </p:attrNameLst>
                                      </p:cBhvr>
                                      <p:to>
                                        <p:strVal val="visible"/>
                                      </p:to>
                                    </p:set>
                                    <p:animEffect transition="in" filter="fade">
                                      <p:cBhvr>
                                        <p:cTn id="10" dur="1000"/>
                                        <p:tgtEl>
                                          <p:spTgt spid="2345"/>
                                        </p:tgtEl>
                                      </p:cBhvr>
                                    </p:animEffect>
                                  </p:childTnLst>
                                </p:cTn>
                              </p:par>
                              <p:par>
                                <p:cTn id="11" presetID="10" presetClass="entr" presetSubtype="0" fill="hold" nodeType="withEffect">
                                  <p:stCondLst>
                                    <p:cond delay="0"/>
                                  </p:stCondLst>
                                  <p:childTnLst>
                                    <p:set>
                                      <p:cBhvr>
                                        <p:cTn id="12" dur="1" fill="hold">
                                          <p:stCondLst>
                                            <p:cond delay="0"/>
                                          </p:stCondLst>
                                        </p:cTn>
                                        <p:tgtEl>
                                          <p:spTgt spid="2346"/>
                                        </p:tgtEl>
                                        <p:attrNameLst>
                                          <p:attrName>style.visibility</p:attrName>
                                        </p:attrNameLst>
                                      </p:cBhvr>
                                      <p:to>
                                        <p:strVal val="visible"/>
                                      </p:to>
                                    </p:set>
                                    <p:animEffect transition="in" filter="fade">
                                      <p:cBhvr>
                                        <p:cTn id="13" dur="1000"/>
                                        <p:tgtEl>
                                          <p:spTgt spid="2346"/>
                                        </p:tgtEl>
                                      </p:cBhvr>
                                    </p:animEffect>
                                  </p:childTnLst>
                                </p:cTn>
                              </p:par>
                              <p:par>
                                <p:cTn id="14" presetID="10" presetClass="entr" presetSubtype="0" fill="hold" nodeType="withEffect">
                                  <p:stCondLst>
                                    <p:cond delay="0"/>
                                  </p:stCondLst>
                                  <p:childTnLst>
                                    <p:set>
                                      <p:cBhvr>
                                        <p:cTn id="15" dur="1" fill="hold">
                                          <p:stCondLst>
                                            <p:cond delay="0"/>
                                          </p:stCondLst>
                                        </p:cTn>
                                        <p:tgtEl>
                                          <p:spTgt spid="2347"/>
                                        </p:tgtEl>
                                        <p:attrNameLst>
                                          <p:attrName>style.visibility</p:attrName>
                                        </p:attrNameLst>
                                      </p:cBhvr>
                                      <p:to>
                                        <p:strVal val="visible"/>
                                      </p:to>
                                    </p:set>
                                    <p:animEffect transition="in" filter="fade">
                                      <p:cBhvr>
                                        <p:cTn id="16" dur="1000"/>
                                        <p:tgtEl>
                                          <p:spTgt spid="2347"/>
                                        </p:tgtEl>
                                      </p:cBhvr>
                                    </p:animEffect>
                                  </p:childTnLst>
                                </p:cTn>
                              </p:par>
                              <p:par>
                                <p:cTn id="17" presetID="10" presetClass="entr" presetSubtype="0" fill="hold" nodeType="withEffect">
                                  <p:stCondLst>
                                    <p:cond delay="0"/>
                                  </p:stCondLst>
                                  <p:childTnLst>
                                    <p:set>
                                      <p:cBhvr>
                                        <p:cTn id="18" dur="1" fill="hold">
                                          <p:stCondLst>
                                            <p:cond delay="0"/>
                                          </p:stCondLst>
                                        </p:cTn>
                                        <p:tgtEl>
                                          <p:spTgt spid="2349"/>
                                        </p:tgtEl>
                                        <p:attrNameLst>
                                          <p:attrName>style.visibility</p:attrName>
                                        </p:attrNameLst>
                                      </p:cBhvr>
                                      <p:to>
                                        <p:strVal val="visible"/>
                                      </p:to>
                                    </p:set>
                                    <p:animEffect transition="in" filter="fade">
                                      <p:cBhvr>
                                        <p:cTn id="19" dur="1000"/>
                                        <p:tgtEl>
                                          <p:spTgt spid="2349"/>
                                        </p:tgtEl>
                                      </p:cBhvr>
                                    </p:animEffect>
                                  </p:childTnLst>
                                </p:cTn>
                              </p:par>
                              <p:par>
                                <p:cTn id="20" presetID="10" presetClass="entr" presetSubtype="0" fill="hold" nodeType="withEffect">
                                  <p:stCondLst>
                                    <p:cond delay="0"/>
                                  </p:stCondLst>
                                  <p:childTnLst>
                                    <p:set>
                                      <p:cBhvr>
                                        <p:cTn id="21" dur="1" fill="hold">
                                          <p:stCondLst>
                                            <p:cond delay="0"/>
                                          </p:stCondLst>
                                        </p:cTn>
                                        <p:tgtEl>
                                          <p:spTgt spid="2350"/>
                                        </p:tgtEl>
                                        <p:attrNameLst>
                                          <p:attrName>style.visibility</p:attrName>
                                        </p:attrNameLst>
                                      </p:cBhvr>
                                      <p:to>
                                        <p:strVal val="visible"/>
                                      </p:to>
                                    </p:set>
                                    <p:animEffect transition="in" filter="fade">
                                      <p:cBhvr>
                                        <p:cTn id="22" dur="1000"/>
                                        <p:tgtEl>
                                          <p:spTgt spid="2350"/>
                                        </p:tgtEl>
                                      </p:cBhvr>
                                    </p:animEffect>
                                  </p:childTnLst>
                                </p:cTn>
                              </p:par>
                              <p:par>
                                <p:cTn id="23" presetID="10" presetClass="entr" presetSubtype="0" fill="hold" nodeType="withEffect">
                                  <p:stCondLst>
                                    <p:cond delay="0"/>
                                  </p:stCondLst>
                                  <p:childTnLst>
                                    <p:set>
                                      <p:cBhvr>
                                        <p:cTn id="24" dur="1" fill="hold">
                                          <p:stCondLst>
                                            <p:cond delay="0"/>
                                          </p:stCondLst>
                                        </p:cTn>
                                        <p:tgtEl>
                                          <p:spTgt spid="2351"/>
                                        </p:tgtEl>
                                        <p:attrNameLst>
                                          <p:attrName>style.visibility</p:attrName>
                                        </p:attrNameLst>
                                      </p:cBhvr>
                                      <p:to>
                                        <p:strVal val="visible"/>
                                      </p:to>
                                    </p:set>
                                    <p:animEffect transition="in" filter="fade">
                                      <p:cBhvr>
                                        <p:cTn id="25" dur="1000"/>
                                        <p:tgtEl>
                                          <p:spTgt spid="2351"/>
                                        </p:tgtEl>
                                      </p:cBhvr>
                                    </p:animEffect>
                                  </p:childTnLst>
                                </p:cTn>
                              </p:par>
                              <p:par>
                                <p:cTn id="26" presetID="10" presetClass="entr" presetSubtype="0" fill="hold" nodeType="withEffect">
                                  <p:stCondLst>
                                    <p:cond delay="0"/>
                                  </p:stCondLst>
                                  <p:childTnLst>
                                    <p:set>
                                      <p:cBhvr>
                                        <p:cTn id="27" dur="1" fill="hold">
                                          <p:stCondLst>
                                            <p:cond delay="0"/>
                                          </p:stCondLst>
                                        </p:cTn>
                                        <p:tgtEl>
                                          <p:spTgt spid="2352"/>
                                        </p:tgtEl>
                                        <p:attrNameLst>
                                          <p:attrName>style.visibility</p:attrName>
                                        </p:attrNameLst>
                                      </p:cBhvr>
                                      <p:to>
                                        <p:strVal val="visible"/>
                                      </p:to>
                                    </p:set>
                                    <p:animEffect transition="in" filter="fade">
                                      <p:cBhvr>
                                        <p:cTn id="28" dur="1000"/>
                                        <p:tgtEl>
                                          <p:spTgt spid="2352"/>
                                        </p:tgtEl>
                                      </p:cBhvr>
                                    </p:animEffect>
                                  </p:childTnLst>
                                </p:cTn>
                              </p:par>
                              <p:par>
                                <p:cTn id="29" presetID="10" presetClass="entr" presetSubtype="0" fill="hold" nodeType="withEffect">
                                  <p:stCondLst>
                                    <p:cond delay="0"/>
                                  </p:stCondLst>
                                  <p:childTnLst>
                                    <p:set>
                                      <p:cBhvr>
                                        <p:cTn id="30" dur="1" fill="hold">
                                          <p:stCondLst>
                                            <p:cond delay="0"/>
                                          </p:stCondLst>
                                        </p:cTn>
                                        <p:tgtEl>
                                          <p:spTgt spid="2356"/>
                                        </p:tgtEl>
                                        <p:attrNameLst>
                                          <p:attrName>style.visibility</p:attrName>
                                        </p:attrNameLst>
                                      </p:cBhvr>
                                      <p:to>
                                        <p:strVal val="visible"/>
                                      </p:to>
                                    </p:set>
                                    <p:animEffect transition="in" filter="fade">
                                      <p:cBhvr>
                                        <p:cTn id="31" dur="1000"/>
                                        <p:tgtEl>
                                          <p:spTgt spid="2356"/>
                                        </p:tgtEl>
                                      </p:cBhvr>
                                    </p:animEffect>
                                  </p:childTnLst>
                                </p:cTn>
                              </p:par>
                              <p:par>
                                <p:cTn id="32" presetID="10" presetClass="entr" presetSubtype="0" fill="hold" nodeType="withEffect">
                                  <p:stCondLst>
                                    <p:cond delay="0"/>
                                  </p:stCondLst>
                                  <p:childTnLst>
                                    <p:set>
                                      <p:cBhvr>
                                        <p:cTn id="33" dur="1" fill="hold">
                                          <p:stCondLst>
                                            <p:cond delay="0"/>
                                          </p:stCondLst>
                                        </p:cTn>
                                        <p:tgtEl>
                                          <p:spTgt spid="2357"/>
                                        </p:tgtEl>
                                        <p:attrNameLst>
                                          <p:attrName>style.visibility</p:attrName>
                                        </p:attrNameLst>
                                      </p:cBhvr>
                                      <p:to>
                                        <p:strVal val="visible"/>
                                      </p:to>
                                    </p:set>
                                    <p:animEffect transition="in" filter="fade">
                                      <p:cBhvr>
                                        <p:cTn id="34" dur="1000"/>
                                        <p:tgtEl>
                                          <p:spTgt spid="2357"/>
                                        </p:tgtEl>
                                      </p:cBhvr>
                                    </p:animEffect>
                                  </p:childTnLst>
                                </p:cTn>
                              </p:par>
                              <p:par>
                                <p:cTn id="35" presetID="10" presetClass="entr" presetSubtype="0" fill="hold" nodeType="withEffect">
                                  <p:stCondLst>
                                    <p:cond delay="0"/>
                                  </p:stCondLst>
                                  <p:childTnLst>
                                    <p:set>
                                      <p:cBhvr>
                                        <p:cTn id="36" dur="1" fill="hold">
                                          <p:stCondLst>
                                            <p:cond delay="0"/>
                                          </p:stCondLst>
                                        </p:cTn>
                                        <p:tgtEl>
                                          <p:spTgt spid="2361"/>
                                        </p:tgtEl>
                                        <p:attrNameLst>
                                          <p:attrName>style.visibility</p:attrName>
                                        </p:attrNameLst>
                                      </p:cBhvr>
                                      <p:to>
                                        <p:strVal val="visible"/>
                                      </p:to>
                                    </p:set>
                                    <p:animEffect transition="in" filter="fade">
                                      <p:cBhvr>
                                        <p:cTn id="37" dur="1000"/>
                                        <p:tgtEl>
                                          <p:spTgt spid="2361"/>
                                        </p:tgtEl>
                                      </p:cBhvr>
                                    </p:animEffect>
                                  </p:childTnLst>
                                </p:cTn>
                              </p:par>
                              <p:par>
                                <p:cTn id="38" presetID="10" presetClass="entr" presetSubtype="0" fill="hold" nodeType="withEffect">
                                  <p:stCondLst>
                                    <p:cond delay="0"/>
                                  </p:stCondLst>
                                  <p:childTnLst>
                                    <p:set>
                                      <p:cBhvr>
                                        <p:cTn id="39" dur="1" fill="hold">
                                          <p:stCondLst>
                                            <p:cond delay="0"/>
                                          </p:stCondLst>
                                        </p:cTn>
                                        <p:tgtEl>
                                          <p:spTgt spid="2374"/>
                                        </p:tgtEl>
                                        <p:attrNameLst>
                                          <p:attrName>style.visibility</p:attrName>
                                        </p:attrNameLst>
                                      </p:cBhvr>
                                      <p:to>
                                        <p:strVal val="visible"/>
                                      </p:to>
                                    </p:set>
                                    <p:animEffect transition="in" filter="fade">
                                      <p:cBhvr>
                                        <p:cTn id="40" dur="1000"/>
                                        <p:tgtEl>
                                          <p:spTgt spid="2374"/>
                                        </p:tgtEl>
                                      </p:cBhvr>
                                    </p:animEffect>
                                  </p:childTnLst>
                                </p:cTn>
                              </p:par>
                              <p:par>
                                <p:cTn id="41" presetID="10" presetClass="entr" presetSubtype="0" fill="hold" nodeType="withEffect">
                                  <p:stCondLst>
                                    <p:cond delay="0"/>
                                  </p:stCondLst>
                                  <p:childTnLst>
                                    <p:set>
                                      <p:cBhvr>
                                        <p:cTn id="42" dur="1" fill="hold">
                                          <p:stCondLst>
                                            <p:cond delay="0"/>
                                          </p:stCondLst>
                                        </p:cTn>
                                        <p:tgtEl>
                                          <p:spTgt spid="2383"/>
                                        </p:tgtEl>
                                        <p:attrNameLst>
                                          <p:attrName>style.visibility</p:attrName>
                                        </p:attrNameLst>
                                      </p:cBhvr>
                                      <p:to>
                                        <p:strVal val="visible"/>
                                      </p:to>
                                    </p:set>
                                    <p:animEffect transition="in" filter="fade">
                                      <p:cBhvr>
                                        <p:cTn id="43" dur="1000"/>
                                        <p:tgtEl>
                                          <p:spTgt spid="2383"/>
                                        </p:tgtEl>
                                      </p:cBhvr>
                                    </p:animEffect>
                                  </p:childTnLst>
                                </p:cTn>
                              </p:par>
                              <p:par>
                                <p:cTn id="44" presetID="10" presetClass="entr" presetSubtype="0" fill="hold" nodeType="withEffect">
                                  <p:stCondLst>
                                    <p:cond delay="0"/>
                                  </p:stCondLst>
                                  <p:childTnLst>
                                    <p:set>
                                      <p:cBhvr>
                                        <p:cTn id="45" dur="1" fill="hold">
                                          <p:stCondLst>
                                            <p:cond delay="0"/>
                                          </p:stCondLst>
                                        </p:cTn>
                                        <p:tgtEl>
                                          <p:spTgt spid="2391"/>
                                        </p:tgtEl>
                                        <p:attrNameLst>
                                          <p:attrName>style.visibility</p:attrName>
                                        </p:attrNameLst>
                                      </p:cBhvr>
                                      <p:to>
                                        <p:strVal val="visible"/>
                                      </p:to>
                                    </p:set>
                                    <p:animEffect transition="in" filter="fade">
                                      <p:cBhvr>
                                        <p:cTn id="46" dur="1000"/>
                                        <p:tgtEl>
                                          <p:spTgt spid="2391"/>
                                        </p:tgtEl>
                                      </p:cBhvr>
                                    </p:animEffect>
                                  </p:childTnLst>
                                </p:cTn>
                              </p:par>
                              <p:par>
                                <p:cTn id="47" presetID="10" presetClass="entr" presetSubtype="0" fill="hold" nodeType="withEffect">
                                  <p:stCondLst>
                                    <p:cond delay="0"/>
                                  </p:stCondLst>
                                  <p:childTnLst>
                                    <p:set>
                                      <p:cBhvr>
                                        <p:cTn id="48" dur="1" fill="hold">
                                          <p:stCondLst>
                                            <p:cond delay="0"/>
                                          </p:stCondLst>
                                        </p:cTn>
                                        <p:tgtEl>
                                          <p:spTgt spid="2392"/>
                                        </p:tgtEl>
                                        <p:attrNameLst>
                                          <p:attrName>style.visibility</p:attrName>
                                        </p:attrNameLst>
                                      </p:cBhvr>
                                      <p:to>
                                        <p:strVal val="visible"/>
                                      </p:to>
                                    </p:set>
                                    <p:animEffect transition="in" filter="fade">
                                      <p:cBhvr>
                                        <p:cTn id="49" dur="1000"/>
                                        <p:tgtEl>
                                          <p:spTgt spid="2392"/>
                                        </p:tgtEl>
                                      </p:cBhvr>
                                    </p:animEffect>
                                  </p:childTnLst>
                                </p:cTn>
                              </p:par>
                              <p:par>
                                <p:cTn id="50" presetID="10" presetClass="entr" presetSubtype="0" fill="hold" nodeType="withEffect">
                                  <p:stCondLst>
                                    <p:cond delay="0"/>
                                  </p:stCondLst>
                                  <p:childTnLst>
                                    <p:set>
                                      <p:cBhvr>
                                        <p:cTn id="51" dur="1" fill="hold">
                                          <p:stCondLst>
                                            <p:cond delay="0"/>
                                          </p:stCondLst>
                                        </p:cTn>
                                        <p:tgtEl>
                                          <p:spTgt spid="2393"/>
                                        </p:tgtEl>
                                        <p:attrNameLst>
                                          <p:attrName>style.visibility</p:attrName>
                                        </p:attrNameLst>
                                      </p:cBhvr>
                                      <p:to>
                                        <p:strVal val="visible"/>
                                      </p:to>
                                    </p:set>
                                    <p:animEffect transition="in" filter="fade">
                                      <p:cBhvr>
                                        <p:cTn id="52" dur="1000"/>
                                        <p:tgtEl>
                                          <p:spTgt spid="2393"/>
                                        </p:tgtEl>
                                      </p:cBhvr>
                                    </p:animEffect>
                                  </p:childTnLst>
                                </p:cTn>
                              </p:par>
                              <p:par>
                                <p:cTn id="53" presetID="10" presetClass="entr" presetSubtype="0" fill="hold" nodeType="withEffect">
                                  <p:stCondLst>
                                    <p:cond delay="0"/>
                                  </p:stCondLst>
                                  <p:childTnLst>
                                    <p:set>
                                      <p:cBhvr>
                                        <p:cTn id="54" dur="1" fill="hold">
                                          <p:stCondLst>
                                            <p:cond delay="0"/>
                                          </p:stCondLst>
                                        </p:cTn>
                                        <p:tgtEl>
                                          <p:spTgt spid="66"/>
                                        </p:tgtEl>
                                        <p:attrNameLst>
                                          <p:attrName>style.visibility</p:attrName>
                                        </p:attrNameLst>
                                      </p:cBhvr>
                                      <p:to>
                                        <p:strVal val="visible"/>
                                      </p:to>
                                    </p:set>
                                    <p:animEffect transition="in" filter="fade">
                                      <p:cBhvr>
                                        <p:cTn id="55" dur="1000"/>
                                        <p:tgtEl>
                                          <p:spTgt spid="66"/>
                                        </p:tgtEl>
                                      </p:cBhvr>
                                    </p:animEffect>
                                  </p:childTnLst>
                                </p:cTn>
                              </p:par>
                              <p:par>
                                <p:cTn id="56" presetID="10" presetClass="entr" presetSubtype="0" fill="hold" nodeType="with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childTnLst>
                                </p:cTn>
                              </p:par>
                              <p:par>
                                <p:cTn id="59" presetID="10" presetClass="entr" presetSubtype="0" fill="hold" nodeType="withEffect">
                                  <p:stCondLst>
                                    <p:cond delay="0"/>
                                  </p:stCondLst>
                                  <p:childTnLst>
                                    <p:set>
                                      <p:cBhvr>
                                        <p:cTn id="60" dur="1" fill="hold">
                                          <p:stCondLst>
                                            <p:cond delay="0"/>
                                          </p:stCondLst>
                                        </p:cTn>
                                        <p:tgtEl>
                                          <p:spTgt spid="68"/>
                                        </p:tgtEl>
                                        <p:attrNameLst>
                                          <p:attrName>style.visibility</p:attrName>
                                        </p:attrNameLst>
                                      </p:cBhvr>
                                      <p:to>
                                        <p:strVal val="visible"/>
                                      </p:to>
                                    </p:set>
                                    <p:animEffect transition="in" filter="fade">
                                      <p:cBhvr>
                                        <p:cTn id="61" dur="1000"/>
                                        <p:tgtEl>
                                          <p:spTgt spid="68"/>
                                        </p:tgtEl>
                                      </p:cBhvr>
                                    </p:animEffect>
                                  </p:childTnLst>
                                </p:cTn>
                              </p:par>
                              <p:par>
                                <p:cTn id="62" presetID="10" presetClass="entr" presetSubtype="0" fill="hold" nodeType="withEffect">
                                  <p:stCondLst>
                                    <p:cond delay="0"/>
                                  </p:stCondLst>
                                  <p:childTnLst>
                                    <p:set>
                                      <p:cBhvr>
                                        <p:cTn id="63" dur="1" fill="hold">
                                          <p:stCondLst>
                                            <p:cond delay="0"/>
                                          </p:stCondLst>
                                        </p:cTn>
                                        <p:tgtEl>
                                          <p:spTgt spid="69"/>
                                        </p:tgtEl>
                                        <p:attrNameLst>
                                          <p:attrName>style.visibility</p:attrName>
                                        </p:attrNameLst>
                                      </p:cBhvr>
                                      <p:to>
                                        <p:strVal val="visible"/>
                                      </p:to>
                                    </p:set>
                                    <p:animEffect transition="in" filter="fade">
                                      <p:cBhvr>
                                        <p:cTn id="6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28"/>
        <p:cNvGrpSpPr/>
        <p:nvPr/>
      </p:nvGrpSpPr>
      <p:grpSpPr>
        <a:xfrm>
          <a:off x="0" y="0"/>
          <a:ext cx="0" cy="0"/>
          <a:chOff x="0" y="0"/>
          <a:chExt cx="0" cy="0"/>
        </a:xfrm>
      </p:grpSpPr>
      <p:grpSp>
        <p:nvGrpSpPr>
          <p:cNvPr id="11" name="Google Shape;1858;p11"/>
          <p:cNvGrpSpPr/>
          <p:nvPr/>
        </p:nvGrpSpPr>
        <p:grpSpPr>
          <a:xfrm>
            <a:off x="6648802" y="1514280"/>
            <a:ext cx="1854097" cy="502920"/>
            <a:chOff x="6258344" y="1278081"/>
            <a:chExt cx="1685542" cy="457200"/>
          </a:xfrm>
        </p:grpSpPr>
        <p:sp>
          <p:nvSpPr>
            <p:cNvPr id="20" name="Google Shape;1859;p11"/>
            <p:cNvSpPr txBox="1"/>
            <p:nvPr/>
          </p:nvSpPr>
          <p:spPr>
            <a:xfrm>
              <a:off x="6258344" y="1519881"/>
              <a:ext cx="1608000" cy="215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it-IT" sz="900" b="0" i="0" u="none" strike="noStrike" cap="none" dirty="0" smtClean="0">
                  <a:solidFill>
                    <a:srgbClr val="000000"/>
                  </a:solidFill>
                  <a:latin typeface="Calibri" panose="020F0502020204030204" pitchFamily="34" charset="0"/>
                  <a:cs typeface="Calibri" panose="020F0502020204030204" pitchFamily="34" charset="0"/>
                  <a:sym typeface="Arial"/>
                </a:rPr>
                <a:t>4w/e 16th May 2020</a:t>
              </a:r>
              <a:endParaRPr sz="900" b="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21" name="Google Shape;1860;p11"/>
            <p:cNvSpPr txBox="1"/>
            <p:nvPr/>
          </p:nvSpPr>
          <p:spPr>
            <a:xfrm>
              <a:off x="6271591" y="1278081"/>
              <a:ext cx="1672295" cy="26848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1400"/>
                <a:buFont typeface="Arial"/>
                <a:buNone/>
              </a:pPr>
              <a:r>
                <a:rPr lang="it-IT" sz="1200" b="1" dirty="0" smtClean="0">
                  <a:solidFill>
                    <a:schemeClr val="accent5"/>
                  </a:solidFill>
                </a:rPr>
                <a:t>Total Visits</a:t>
              </a:r>
              <a:endParaRPr sz="1200" i="0" u="none" strike="noStrike" cap="none" dirty="0">
                <a:solidFill>
                  <a:schemeClr val="accent5"/>
                </a:solidFill>
                <a:sym typeface="Arial"/>
              </a:endParaRPr>
            </a:p>
          </p:txBody>
        </p:sp>
      </p:grpSp>
      <p:sp>
        <p:nvSpPr>
          <p:cNvPr id="25" name="Google Shape;1850;p11"/>
          <p:cNvSpPr/>
          <p:nvPr/>
        </p:nvSpPr>
        <p:spPr>
          <a:xfrm>
            <a:off x="6498333" y="4032643"/>
            <a:ext cx="775616" cy="418220"/>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it-IT" sz="1200" b="1" i="0" u="none" strike="noStrike" cap="none" dirty="0" smtClean="0">
                <a:solidFill>
                  <a:schemeClr val="accent3"/>
                </a:solidFill>
                <a:latin typeface="Calibri" panose="020F0502020204030204" pitchFamily="34" charset="0"/>
                <a:cs typeface="Calibri" panose="020F0502020204030204" pitchFamily="34" charset="0"/>
                <a:sym typeface="Arial"/>
              </a:rPr>
              <a:t>-129M</a:t>
            </a:r>
          </a:p>
          <a:p>
            <a:pPr marL="0" marR="0" lvl="0" indent="0" algn="ctr" rtl="0">
              <a:lnSpc>
                <a:spcPct val="100000"/>
              </a:lnSpc>
              <a:spcBef>
                <a:spcPts val="0"/>
              </a:spcBef>
              <a:spcAft>
                <a:spcPts val="0"/>
              </a:spcAft>
              <a:buClr>
                <a:srgbClr val="000000"/>
              </a:buClr>
              <a:buSzPts val="2400"/>
              <a:buFont typeface="Arial"/>
              <a:buNone/>
            </a:pPr>
            <a:r>
              <a:rPr lang="it-IT" sz="1100" b="1" i="0" u="none" strike="noStrike" cap="none" dirty="0" smtClean="0">
                <a:solidFill>
                  <a:schemeClr val="accent3"/>
                </a:solidFill>
                <a:latin typeface="Calibri" panose="020F0502020204030204" pitchFamily="34" charset="0"/>
                <a:cs typeface="Calibri" panose="020F0502020204030204" pitchFamily="34" charset="0"/>
                <a:sym typeface="Arial"/>
              </a:rPr>
              <a:t>(-24%%)</a:t>
            </a:r>
            <a:endParaRPr sz="1100" b="1" i="0" u="none" strike="noStrike" cap="none" dirty="0">
              <a:solidFill>
                <a:schemeClr val="accent3"/>
              </a:solidFill>
              <a:latin typeface="Calibri" panose="020F0502020204030204" pitchFamily="34" charset="0"/>
              <a:cs typeface="Calibri" panose="020F0502020204030204" pitchFamily="34" charset="0"/>
              <a:sym typeface="Arial"/>
            </a:endParaRPr>
          </a:p>
        </p:txBody>
      </p:sp>
      <p:sp>
        <p:nvSpPr>
          <p:cNvPr id="22" name="Google Shape;1854;p11"/>
          <p:cNvSpPr/>
          <p:nvPr/>
        </p:nvSpPr>
        <p:spPr>
          <a:xfrm>
            <a:off x="7740352" y="4032643"/>
            <a:ext cx="775617" cy="417600"/>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it-IT" sz="1100" b="1" i="0" u="none" strike="noStrike" cap="none" dirty="0" smtClean="0">
                <a:solidFill>
                  <a:schemeClr val="accent1"/>
                </a:solidFill>
                <a:latin typeface="Arial"/>
                <a:ea typeface="Arial"/>
                <a:cs typeface="Arial"/>
                <a:sym typeface="Arial"/>
              </a:rPr>
              <a:t>+8.7M</a:t>
            </a:r>
          </a:p>
          <a:p>
            <a:pPr marL="0" marR="0" lvl="0" indent="0" algn="ctr" rtl="0">
              <a:lnSpc>
                <a:spcPct val="100000"/>
              </a:lnSpc>
              <a:spcBef>
                <a:spcPts val="0"/>
              </a:spcBef>
              <a:spcAft>
                <a:spcPts val="0"/>
              </a:spcAft>
              <a:buClr>
                <a:srgbClr val="000000"/>
              </a:buClr>
              <a:buSzPts val="2400"/>
              <a:buFont typeface="Arial"/>
              <a:buNone/>
            </a:pPr>
            <a:r>
              <a:rPr lang="it-IT" sz="1100" b="1" dirty="0" smtClean="0">
                <a:solidFill>
                  <a:schemeClr val="accent1"/>
                </a:solidFill>
              </a:rPr>
              <a:t>(+85%)</a:t>
            </a:r>
            <a:endParaRPr sz="1000" b="1" i="0" u="none" strike="noStrike" cap="none" dirty="0">
              <a:solidFill>
                <a:schemeClr val="accent1"/>
              </a:solidFill>
              <a:latin typeface="Arial"/>
              <a:ea typeface="Arial"/>
              <a:cs typeface="Arial"/>
              <a:sym typeface="Arial"/>
            </a:endParaRPr>
          </a:p>
        </p:txBody>
      </p:sp>
      <p:sp>
        <p:nvSpPr>
          <p:cNvPr id="10" name="Google Shape;1857;p11"/>
          <p:cNvSpPr/>
          <p:nvPr/>
        </p:nvSpPr>
        <p:spPr>
          <a:xfrm>
            <a:off x="7013971" y="2183855"/>
            <a:ext cx="1032345" cy="408595"/>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it-IT" sz="1800" b="0" i="0" u="none" strike="noStrike" cap="none" dirty="0" smtClean="0">
                <a:solidFill>
                  <a:srgbClr val="FFFFFF"/>
                </a:solidFill>
                <a:latin typeface="Arial"/>
                <a:ea typeface="Arial"/>
                <a:cs typeface="Arial"/>
                <a:sym typeface="Arial"/>
              </a:rPr>
              <a:t>-22%</a:t>
            </a:r>
            <a:endParaRPr b="0" i="0" u="none" strike="noStrike" cap="none" dirty="0">
              <a:solidFill>
                <a:srgbClr val="000000"/>
              </a:solidFill>
              <a:latin typeface="Arial"/>
              <a:ea typeface="Arial"/>
              <a:cs typeface="Arial"/>
              <a:sym typeface="Arial"/>
            </a:endParaRPr>
          </a:p>
        </p:txBody>
      </p:sp>
      <p:cxnSp>
        <p:nvCxnSpPr>
          <p:cNvPr id="18" name="Google Shape;1867;p11"/>
          <p:cNvCxnSpPr>
            <a:stCxn id="10" idx="2"/>
          </p:cNvCxnSpPr>
          <p:nvPr/>
        </p:nvCxnSpPr>
        <p:spPr>
          <a:xfrm flipH="1">
            <a:off x="7013971" y="2592450"/>
            <a:ext cx="516173" cy="899251"/>
          </a:xfrm>
          <a:prstGeom prst="straightConnector1">
            <a:avLst/>
          </a:prstGeom>
          <a:noFill/>
          <a:ln w="10775" cap="flat" cmpd="sng">
            <a:solidFill>
              <a:schemeClr val="accent1"/>
            </a:solidFill>
            <a:prstDash val="solid"/>
            <a:round/>
            <a:headEnd type="none" w="sm" len="sm"/>
            <a:tailEnd type="stealth" w="med" len="med"/>
          </a:ln>
        </p:spPr>
      </p:cxnSp>
      <p:cxnSp>
        <p:nvCxnSpPr>
          <p:cNvPr id="19" name="Google Shape;1868;p11"/>
          <p:cNvCxnSpPr>
            <a:stCxn id="10" idx="2"/>
          </p:cNvCxnSpPr>
          <p:nvPr/>
        </p:nvCxnSpPr>
        <p:spPr>
          <a:xfrm>
            <a:off x="7530144" y="2592450"/>
            <a:ext cx="516172" cy="899251"/>
          </a:xfrm>
          <a:prstGeom prst="straightConnector1">
            <a:avLst/>
          </a:prstGeom>
          <a:noFill/>
          <a:ln w="10775" cap="flat" cmpd="sng">
            <a:solidFill>
              <a:schemeClr val="accent1"/>
            </a:solidFill>
            <a:prstDash val="solid"/>
            <a:round/>
            <a:headEnd type="none" w="sm" len="sm"/>
            <a:tailEnd type="stealth" w="med" len="med"/>
          </a:ln>
        </p:spPr>
      </p:cxnSp>
      <p:grpSp>
        <p:nvGrpSpPr>
          <p:cNvPr id="28" name="Google Shape;1800;p9"/>
          <p:cNvGrpSpPr/>
          <p:nvPr/>
        </p:nvGrpSpPr>
        <p:grpSpPr>
          <a:xfrm>
            <a:off x="5819428" y="1610324"/>
            <a:ext cx="239100" cy="2943442"/>
            <a:chOff x="2995397" y="1581873"/>
            <a:chExt cx="239100" cy="2943442"/>
          </a:xfrm>
        </p:grpSpPr>
        <p:cxnSp>
          <p:nvCxnSpPr>
            <p:cNvPr id="29" name="Google Shape;1801;p9"/>
            <p:cNvCxnSpPr/>
            <p:nvPr/>
          </p:nvCxnSpPr>
          <p:spPr>
            <a:xfrm>
              <a:off x="3010450" y="1581873"/>
              <a:ext cx="0" cy="1150500"/>
            </a:xfrm>
            <a:prstGeom prst="straightConnector1">
              <a:avLst/>
            </a:prstGeom>
            <a:noFill/>
            <a:ln w="9525" cap="flat" cmpd="sng">
              <a:solidFill>
                <a:srgbClr val="BFBFBF"/>
              </a:solidFill>
              <a:prstDash val="solid"/>
              <a:round/>
              <a:headEnd type="none" w="sm" len="sm"/>
              <a:tailEnd type="none" w="sm" len="sm"/>
            </a:ln>
          </p:spPr>
        </p:cxnSp>
        <p:cxnSp>
          <p:nvCxnSpPr>
            <p:cNvPr id="30" name="Google Shape;1802;p9"/>
            <p:cNvCxnSpPr/>
            <p:nvPr/>
          </p:nvCxnSpPr>
          <p:spPr>
            <a:xfrm>
              <a:off x="3010450" y="3374815"/>
              <a:ext cx="0" cy="1150500"/>
            </a:xfrm>
            <a:prstGeom prst="straightConnector1">
              <a:avLst/>
            </a:prstGeom>
            <a:noFill/>
            <a:ln w="9525" cap="flat" cmpd="sng">
              <a:solidFill>
                <a:srgbClr val="BFBFBF"/>
              </a:solidFill>
              <a:prstDash val="solid"/>
              <a:round/>
              <a:headEnd type="none" w="sm" len="sm"/>
              <a:tailEnd type="none" w="sm" len="sm"/>
            </a:ln>
          </p:spPr>
        </p:cxnSp>
        <p:sp>
          <p:nvSpPr>
            <p:cNvPr id="31" name="Google Shape;1803;p9"/>
            <p:cNvSpPr/>
            <p:nvPr/>
          </p:nvSpPr>
          <p:spPr>
            <a:xfrm rot="5400000">
              <a:off x="2976347" y="2933978"/>
              <a:ext cx="277200" cy="239100"/>
            </a:xfrm>
            <a:prstGeom prst="triangle">
              <a:avLst>
                <a:gd name="adj" fmla="val 50000"/>
              </a:avLst>
            </a:prstGeom>
            <a:solidFill>
              <a:srgbClr val="00AE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Arial"/>
                <a:ea typeface="Arial"/>
                <a:cs typeface="Arial"/>
                <a:sym typeface="Arial"/>
              </a:endParaRPr>
            </a:p>
          </p:txBody>
        </p:sp>
      </p:grpSp>
      <p:graphicFrame>
        <p:nvGraphicFramePr>
          <p:cNvPr id="36" name="Google Shape;1733;p5"/>
          <p:cNvGraphicFramePr/>
          <p:nvPr>
            <p:extLst>
              <p:ext uri="{D42A27DB-BD31-4B8C-83A1-F6EECF244321}">
                <p14:modId xmlns:p14="http://schemas.microsoft.com/office/powerpoint/2010/main" val="859688887"/>
              </p:ext>
            </p:extLst>
          </p:nvPr>
        </p:nvGraphicFramePr>
        <p:xfrm>
          <a:off x="609600" y="1476974"/>
          <a:ext cx="4713973" cy="3111000"/>
        </p:xfrm>
        <a:graphic>
          <a:graphicData uri="http://schemas.openxmlformats.org/drawingml/2006/chart">
            <c:chart xmlns:c="http://schemas.openxmlformats.org/drawingml/2006/chart" xmlns:r="http://schemas.openxmlformats.org/officeDocument/2006/relationships" r:id="rId3"/>
          </a:graphicData>
        </a:graphic>
      </p:graphicFrame>
      <p:pic>
        <p:nvPicPr>
          <p:cNvPr id="37" name="Google Shape;1861;p11"/>
          <p:cNvPicPr preferRelativeResize="0"/>
          <p:nvPr/>
        </p:nvPicPr>
        <p:blipFill rotWithShape="1">
          <a:blip r:embed="rId4">
            <a:alphaModFix/>
          </a:blip>
          <a:srcRect/>
          <a:stretch/>
        </p:blipFill>
        <p:spPr>
          <a:xfrm>
            <a:off x="5086220" y="1780260"/>
            <a:ext cx="450777" cy="358450"/>
          </a:xfrm>
          <a:prstGeom prst="rect">
            <a:avLst/>
          </a:prstGeom>
          <a:noFill/>
          <a:ln>
            <a:noFill/>
          </a:ln>
        </p:spPr>
      </p:pic>
      <p:pic>
        <p:nvPicPr>
          <p:cNvPr id="38" name="Picture 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35741" y="3883960"/>
            <a:ext cx="450777" cy="313296"/>
          </a:xfrm>
          <a:prstGeom prst="rect">
            <a:avLst/>
          </a:prstGeom>
        </p:spPr>
      </p:pic>
      <p:cxnSp>
        <p:nvCxnSpPr>
          <p:cNvPr id="1827" name="Straight Arrow Connector 1826"/>
          <p:cNvCxnSpPr/>
          <p:nvPr/>
        </p:nvCxnSpPr>
        <p:spPr>
          <a:xfrm flipH="1">
            <a:off x="5305289" y="3100164"/>
            <a:ext cx="6320" cy="601749"/>
          </a:xfrm>
          <a:prstGeom prst="straightConnector1">
            <a:avLst/>
          </a:prstGeom>
          <a:ln w="1905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5311609" y="2178198"/>
            <a:ext cx="0" cy="705942"/>
          </a:xfrm>
          <a:prstGeom prst="straightConnector1">
            <a:avLst/>
          </a:prstGeom>
          <a:ln w="19050">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32" name="Google Shape;1684;p3"/>
          <p:cNvSpPr txBox="1">
            <a:spLocks/>
          </p:cNvSpPr>
          <p:nvPr/>
        </p:nvSpPr>
        <p:spPr>
          <a:xfrm>
            <a:off x="179512" y="339724"/>
            <a:ext cx="8856984" cy="433917"/>
          </a:xfrm>
          <a:prstGeom prst="rect">
            <a:avLst/>
          </a:prstGeom>
          <a:noFill/>
          <a:ln>
            <a:noFill/>
          </a:ln>
        </p:spPr>
        <p:txBody>
          <a:bodyPr spcFirstLastPara="1" wrap="square" lIns="91425" tIns="0" rIns="91425"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Arial"/>
              <a:buNone/>
              <a:defRPr sz="30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r>
              <a:rPr lang="it-IT" sz="2300" dirty="0" smtClean="0">
                <a:latin typeface="Calibri" panose="020F0502020204030204" pitchFamily="34" charset="0"/>
                <a:cs typeface="Calibri" panose="020F0502020204030204" pitchFamily="34" charset="0"/>
              </a:rPr>
              <a:t>ONLINE GROWTH ACCELERATED TO 116% IN THE LATEST WEEK, WHILST BRICKS &amp; MORTAR HAVE SLOWED TO LOW SINGLE DIGIT</a:t>
            </a:r>
            <a:endParaRPr lang="it-IT" sz="2300" dirty="0">
              <a:latin typeface="Calibri" panose="020F0502020204030204" pitchFamily="34" charset="0"/>
              <a:cs typeface="Calibri" panose="020F0502020204030204" pitchFamily="34" charset="0"/>
            </a:endParaRPr>
          </a:p>
        </p:txBody>
      </p:sp>
      <p:sp>
        <p:nvSpPr>
          <p:cNvPr id="33" name="Google Shape;2124;p20"/>
          <p:cNvSpPr txBox="1">
            <a:spLocks noGrp="1"/>
          </p:cNvSpPr>
          <p:nvPr>
            <p:ph type="body" idx="2"/>
          </p:nvPr>
        </p:nvSpPr>
        <p:spPr>
          <a:xfrm>
            <a:off x="371066" y="819151"/>
            <a:ext cx="8665429" cy="168424"/>
          </a:xfrm>
          <a:prstGeom prst="rect">
            <a:avLst/>
          </a:prstGeom>
          <a:noFill/>
          <a:ln>
            <a:noFill/>
          </a:ln>
        </p:spPr>
        <p:txBody>
          <a:bodyPr spcFirstLastPara="1" wrap="square" lIns="91425" tIns="0" rIns="91425" bIns="0" anchor="t" anchorCtr="0">
            <a:noAutofit/>
          </a:bodyPr>
          <a:lstStyle/>
          <a:p>
            <a:pPr marL="0" lvl="0" indent="0"/>
            <a:r>
              <a:rPr lang="en-GB" sz="1200" dirty="0" smtClean="0">
                <a:latin typeface="Calibri" panose="020F0502020204030204" pitchFamily="34" charset="0"/>
                <a:cs typeface="Calibri" panose="020F0502020204030204" pitchFamily="34" charset="0"/>
              </a:rPr>
              <a:t>Online retailers are responding to demand, limiting as well as prioritising slots for loyal shoppers, as well as delivering to the vulnerable with additional slots and greater efficiency.  Further capacity to reach even more shoppers is planned in the coming weeks ..  </a:t>
            </a:r>
            <a:endParaRPr lang="it-IT" sz="1200" dirty="0">
              <a:latin typeface="Calibri" panose="020F0502020204030204" pitchFamily="34" charset="0"/>
              <a:cs typeface="Calibri" panose="020F0502020204030204" pitchFamily="34" charset="0"/>
            </a:endParaRPr>
          </a:p>
        </p:txBody>
      </p:sp>
      <p:sp>
        <p:nvSpPr>
          <p:cNvPr id="34" name="Google Shape;1813;p10"/>
          <p:cNvSpPr txBox="1">
            <a:spLocks noGrp="1"/>
          </p:cNvSpPr>
          <p:nvPr>
            <p:ph type="body" idx="1"/>
          </p:nvPr>
        </p:nvSpPr>
        <p:spPr>
          <a:xfrm>
            <a:off x="371067" y="4780026"/>
            <a:ext cx="8165592" cy="274320"/>
          </a:xfrm>
          <a:prstGeom prst="rect">
            <a:avLst/>
          </a:prstGeom>
          <a:noFill/>
          <a:ln>
            <a:noFill/>
          </a:ln>
        </p:spPr>
        <p:txBody>
          <a:bodyPr spcFirstLastPara="1" wrap="square" lIns="91425" tIns="0" rIns="91425" bIns="0" anchor="b" anchorCtr="0">
            <a:noAutofit/>
          </a:bodyPr>
          <a:lstStyle/>
          <a:p>
            <a:pPr marL="0" lvl="0" indent="0">
              <a:spcBef>
                <a:spcPts val="0"/>
              </a:spcBef>
            </a:pPr>
            <a:r>
              <a:rPr lang="it-IT" sz="900" dirty="0">
                <a:latin typeface="Calibri" panose="020F0502020204030204" pitchFamily="34" charset="0"/>
                <a:cs typeface="Calibri" panose="020F0502020204030204" pitchFamily="34" charset="0"/>
              </a:rPr>
              <a:t>Source: Nielsen </a:t>
            </a:r>
            <a:r>
              <a:rPr lang="it-IT" sz="900" dirty="0" smtClean="0">
                <a:latin typeface="Calibri" panose="020F0502020204030204" pitchFamily="34" charset="0"/>
                <a:cs typeface="Calibri" panose="020F0502020204030204" pitchFamily="34" charset="0"/>
              </a:rPr>
              <a:t>Homescan FMCG Total GB</a:t>
            </a:r>
            <a:endParaRPr lang="it-IT" sz="900" dirty="0">
              <a:latin typeface="Calibri" panose="020F0502020204030204" pitchFamily="34" charset="0"/>
              <a:cs typeface="Calibri" panose="020F0502020204030204" pitchFamily="34" charset="0"/>
            </a:endParaRPr>
          </a:p>
        </p:txBody>
      </p:sp>
      <p:pic>
        <p:nvPicPr>
          <p:cNvPr id="35" name="Picture 3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19222" y="3502781"/>
            <a:ext cx="532141" cy="369845"/>
          </a:xfrm>
          <a:prstGeom prst="rect">
            <a:avLst/>
          </a:prstGeom>
        </p:spPr>
      </p:pic>
      <p:pic>
        <p:nvPicPr>
          <p:cNvPr id="39" name="Google Shape;1861;p11"/>
          <p:cNvPicPr preferRelativeResize="0"/>
          <p:nvPr/>
        </p:nvPicPr>
        <p:blipFill rotWithShape="1">
          <a:blip r:embed="rId4">
            <a:alphaModFix/>
          </a:blip>
          <a:srcRect/>
          <a:stretch/>
        </p:blipFill>
        <p:spPr>
          <a:xfrm>
            <a:off x="7884368" y="3502781"/>
            <a:ext cx="521867" cy="370088"/>
          </a:xfrm>
          <a:prstGeom prst="rect">
            <a:avLst/>
          </a:prstGeom>
          <a:noFill/>
          <a:ln>
            <a:noFill/>
          </a:ln>
        </p:spPr>
      </p:pic>
      <p:sp>
        <p:nvSpPr>
          <p:cNvPr id="2" name="TextBox 1"/>
          <p:cNvSpPr txBox="1"/>
          <p:nvPr/>
        </p:nvSpPr>
        <p:spPr>
          <a:xfrm>
            <a:off x="323528" y="1314181"/>
            <a:ext cx="1192955" cy="246221"/>
          </a:xfrm>
          <a:prstGeom prst="rect">
            <a:avLst/>
          </a:prstGeom>
          <a:noFill/>
        </p:spPr>
        <p:txBody>
          <a:bodyPr wrap="none" rtlCol="0">
            <a:spAutoFit/>
          </a:bodyPr>
          <a:lstStyle/>
          <a:p>
            <a:r>
              <a:rPr lang="en-GB" sz="1000" dirty="0" smtClean="0">
                <a:latin typeface="Calibri" panose="020F0502020204030204" pitchFamily="34" charset="0"/>
                <a:cs typeface="Calibri" panose="020F0502020204030204" pitchFamily="34" charset="0"/>
              </a:rPr>
              <a:t>Value Sales Growth</a:t>
            </a:r>
            <a:endParaRPr lang="en-GB"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164963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061" y="31099"/>
            <a:ext cx="8964488" cy="576063"/>
          </a:xfrm>
        </p:spPr>
        <p:txBody>
          <a:bodyPr/>
          <a:lstStyle/>
          <a:p>
            <a:r>
              <a:rPr lang="en-GB" sz="1900" dirty="0" smtClean="0">
                <a:latin typeface="Calibri" panose="020F0502020204030204" pitchFamily="34" charset="0"/>
                <a:cs typeface="Calibri" panose="020F0502020204030204" pitchFamily="34" charset="0"/>
              </a:rPr>
              <a:t>UK RETAILERS ARE PROVING AGILE AT ADAPTING TO NEW CONSUMER NEEDS … ADJUSTING RANGES, INTRODUCING FAST LANES, INCREASING ONLINE CAPACITY AS WELL AS VIRTUAL QUEUES AND TRAFFIC LIGHT ENTRY …</a:t>
            </a:r>
            <a:endParaRPr lang="en-GB" sz="1900" dirty="0">
              <a:latin typeface="Calibri" panose="020F0502020204030204" pitchFamily="34" charset="0"/>
              <a:cs typeface="Calibri" panose="020F0502020204030204" pitchFamily="34" charset="0"/>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962" y="1423818"/>
            <a:ext cx="3845710" cy="1355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639" y="1059851"/>
            <a:ext cx="1343025"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960" y="1059851"/>
            <a:ext cx="4594118" cy="1411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rotWithShape="1">
          <a:blip r:embed="rId5">
            <a:extLst>
              <a:ext uri="{28A0092B-C50C-407E-A947-70E740481C1C}">
                <a14:useLocalDpi xmlns:a14="http://schemas.microsoft.com/office/drawing/2010/main" val="0"/>
              </a:ext>
            </a:extLst>
          </a:blip>
          <a:srcRect b="33544"/>
          <a:stretch/>
        </p:blipFill>
        <p:spPr bwMode="auto">
          <a:xfrm>
            <a:off x="273647" y="3196945"/>
            <a:ext cx="3074217" cy="1841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13" descr="tesco">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8028384" y="906805"/>
            <a:ext cx="546594" cy="153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
          <p:cNvPicPr>
            <a:picLocks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302962" y="2775438"/>
            <a:ext cx="641533" cy="321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76542" y="3621065"/>
            <a:ext cx="3024336" cy="1443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46" descr="Lidl logo"/>
          <p:cNvPicPr>
            <a:picLocks noChangeAspect="1" noChangeArrowheads="1"/>
          </p:cNvPicPr>
          <p:nvPr/>
        </p:nvPicPr>
        <p:blipFill>
          <a:blip r:embed="rId10"/>
          <a:srcRect/>
          <a:stretch>
            <a:fillRect/>
          </a:stretch>
        </p:blipFill>
        <p:spPr bwMode="auto">
          <a:xfrm>
            <a:off x="3600126" y="3192866"/>
            <a:ext cx="317333" cy="317333"/>
          </a:xfrm>
          <a:prstGeom prst="rect">
            <a:avLst/>
          </a:prstGeom>
          <a:noFill/>
          <a:ln w="9525">
            <a:noFill/>
            <a:miter lim="800000"/>
            <a:headEnd/>
            <a:tailEnd/>
          </a:ln>
        </p:spPr>
      </p:pic>
      <p:pic>
        <p:nvPicPr>
          <p:cNvPr id="11"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35044" y="2430279"/>
            <a:ext cx="3660534" cy="1053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0685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28"/>
        <p:cNvGrpSpPr/>
        <p:nvPr/>
      </p:nvGrpSpPr>
      <p:grpSpPr>
        <a:xfrm>
          <a:off x="0" y="0"/>
          <a:ext cx="0" cy="0"/>
          <a:chOff x="0" y="0"/>
          <a:chExt cx="0" cy="0"/>
        </a:xfrm>
      </p:grpSpPr>
      <p:graphicFrame>
        <p:nvGraphicFramePr>
          <p:cNvPr id="36" name="Google Shape;1733;p5"/>
          <p:cNvGraphicFramePr/>
          <p:nvPr>
            <p:extLst>
              <p:ext uri="{D42A27DB-BD31-4B8C-83A1-F6EECF244321}">
                <p14:modId xmlns:p14="http://schemas.microsoft.com/office/powerpoint/2010/main" val="3366738030"/>
              </p:ext>
            </p:extLst>
          </p:nvPr>
        </p:nvGraphicFramePr>
        <p:xfrm>
          <a:off x="572927" y="1420768"/>
          <a:ext cx="6842720" cy="3111000"/>
        </p:xfrm>
        <a:graphic>
          <a:graphicData uri="http://schemas.openxmlformats.org/drawingml/2006/chart">
            <c:chart xmlns:c="http://schemas.openxmlformats.org/drawingml/2006/chart" xmlns:r="http://schemas.openxmlformats.org/officeDocument/2006/relationships" r:id="rId3"/>
          </a:graphicData>
        </a:graphic>
      </p:graphicFrame>
      <p:cxnSp>
        <p:nvCxnSpPr>
          <p:cNvPr id="1827" name="Straight Arrow Connector 1826"/>
          <p:cNvCxnSpPr/>
          <p:nvPr/>
        </p:nvCxnSpPr>
        <p:spPr>
          <a:xfrm>
            <a:off x="8242749" y="2413786"/>
            <a:ext cx="145675" cy="302258"/>
          </a:xfrm>
          <a:prstGeom prst="straightConnector1">
            <a:avLst/>
          </a:prstGeom>
          <a:ln w="9525">
            <a:tailEnd type="arrow"/>
          </a:ln>
        </p:spPr>
        <p:style>
          <a:lnRef idx="1">
            <a:schemeClr val="accent3"/>
          </a:lnRef>
          <a:fillRef idx="0">
            <a:schemeClr val="accent3"/>
          </a:fillRef>
          <a:effectRef idx="0">
            <a:schemeClr val="accent3"/>
          </a:effectRef>
          <a:fontRef idx="minor">
            <a:schemeClr val="tx1"/>
          </a:fontRef>
        </p:style>
      </p:cxnSp>
      <p:sp>
        <p:nvSpPr>
          <p:cNvPr id="32" name="Google Shape;1684;p3"/>
          <p:cNvSpPr txBox="1">
            <a:spLocks/>
          </p:cNvSpPr>
          <p:nvPr/>
        </p:nvSpPr>
        <p:spPr>
          <a:xfrm>
            <a:off x="179512" y="451892"/>
            <a:ext cx="8816731" cy="433917"/>
          </a:xfrm>
          <a:prstGeom prst="rect">
            <a:avLst/>
          </a:prstGeom>
          <a:noFill/>
          <a:ln>
            <a:noFill/>
          </a:ln>
        </p:spPr>
        <p:txBody>
          <a:bodyPr spcFirstLastPara="1" wrap="square" lIns="91425" tIns="0" rIns="91425"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Arial"/>
              <a:buNone/>
              <a:defRPr sz="30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r>
              <a:rPr lang="it-IT" sz="1800" dirty="0" smtClean="0">
                <a:latin typeface="Calibri" panose="020F0502020204030204" pitchFamily="34" charset="0"/>
                <a:cs typeface="Calibri" panose="020F0502020204030204" pitchFamily="34" charset="0"/>
              </a:rPr>
              <a:t>SALES AT SUPERMARKETS HAVE CAUGHT UP WITH CONVENIENCE STORES AS RETAILERS LAUNCH </a:t>
            </a:r>
            <a:r>
              <a:rPr lang="it-IT" sz="1800" dirty="0" smtClean="0">
                <a:latin typeface="Calibri" panose="020F0502020204030204" pitchFamily="34" charset="0"/>
                <a:cs typeface="Calibri" panose="020F0502020204030204" pitchFamily="34" charset="0"/>
              </a:rPr>
              <a:t>NEW </a:t>
            </a:r>
            <a:r>
              <a:rPr lang="it-IT" sz="1800" dirty="0" smtClean="0">
                <a:latin typeface="Calibri" panose="020F0502020204030204" pitchFamily="34" charset="0"/>
                <a:cs typeface="Calibri" panose="020F0502020204030204" pitchFamily="34" charset="0"/>
              </a:rPr>
              <a:t>INITIATIVES </a:t>
            </a:r>
            <a:r>
              <a:rPr lang="it-IT" sz="1800" dirty="0" smtClean="0">
                <a:latin typeface="Calibri" panose="020F0502020204030204" pitchFamily="34" charset="0"/>
                <a:cs typeface="Calibri" panose="020F0502020204030204" pitchFamily="34" charset="0"/>
              </a:rPr>
              <a:t>AND SHOPPERS </a:t>
            </a:r>
            <a:r>
              <a:rPr lang="en-GB" sz="1800" dirty="0" smtClean="0">
                <a:latin typeface="Calibri" panose="020F0502020204030204" pitchFamily="34" charset="0"/>
                <a:cs typeface="Calibri" panose="020F0502020204030204" pitchFamily="34" charset="0"/>
              </a:rPr>
              <a:t>ACCLIMATISE TO SOCIAL DISTANCING</a:t>
            </a:r>
            <a:endParaRPr lang="en-GB" sz="1800" dirty="0">
              <a:latin typeface="Calibri" panose="020F0502020204030204" pitchFamily="34" charset="0"/>
              <a:cs typeface="Calibri" panose="020F0502020204030204" pitchFamily="34" charset="0"/>
            </a:endParaRPr>
          </a:p>
        </p:txBody>
      </p:sp>
      <p:sp>
        <p:nvSpPr>
          <p:cNvPr id="34" name="Google Shape;1813;p10"/>
          <p:cNvSpPr txBox="1">
            <a:spLocks noGrp="1"/>
          </p:cNvSpPr>
          <p:nvPr>
            <p:ph type="body" idx="1"/>
          </p:nvPr>
        </p:nvSpPr>
        <p:spPr>
          <a:xfrm>
            <a:off x="334394" y="4803998"/>
            <a:ext cx="8165592" cy="274320"/>
          </a:xfrm>
          <a:prstGeom prst="rect">
            <a:avLst/>
          </a:prstGeom>
          <a:noFill/>
          <a:ln>
            <a:noFill/>
          </a:ln>
        </p:spPr>
        <p:txBody>
          <a:bodyPr spcFirstLastPara="1" wrap="square" lIns="91425" tIns="0" rIns="91425" bIns="0" anchor="b" anchorCtr="0">
            <a:noAutofit/>
          </a:bodyPr>
          <a:lstStyle/>
          <a:p>
            <a:pPr marL="0" lvl="0" indent="0">
              <a:spcBef>
                <a:spcPts val="0"/>
              </a:spcBef>
            </a:pPr>
            <a:r>
              <a:rPr lang="it-IT" sz="1000" dirty="0">
                <a:latin typeface="Calibri" panose="020F0502020204030204" pitchFamily="34" charset="0"/>
                <a:cs typeface="Calibri" panose="020F0502020204030204" pitchFamily="34" charset="0"/>
              </a:rPr>
              <a:t>Source: </a:t>
            </a:r>
            <a:r>
              <a:rPr lang="it-IT" sz="1000" dirty="0" smtClean="0">
                <a:latin typeface="Calibri" panose="020F0502020204030204" pitchFamily="34" charset="0"/>
                <a:cs typeface="Calibri" panose="020F0502020204030204" pitchFamily="34" charset="0"/>
              </a:rPr>
              <a:t>Nielsen Scantrack Total Store Read </a:t>
            </a:r>
            <a:endParaRPr lang="it-IT" sz="1000" dirty="0">
              <a:latin typeface="Calibri" panose="020F0502020204030204" pitchFamily="34" charset="0"/>
              <a:cs typeface="Calibri" panose="020F0502020204030204" pitchFamily="34" charset="0"/>
            </a:endParaRPr>
          </a:p>
        </p:txBody>
      </p:sp>
      <p:sp>
        <p:nvSpPr>
          <p:cNvPr id="2" name="TextBox 1"/>
          <p:cNvSpPr txBox="1"/>
          <p:nvPr/>
        </p:nvSpPr>
        <p:spPr>
          <a:xfrm>
            <a:off x="370137" y="1501593"/>
            <a:ext cx="1047082" cy="276999"/>
          </a:xfrm>
          <a:prstGeom prst="rect">
            <a:avLst/>
          </a:prstGeom>
          <a:noFill/>
        </p:spPr>
        <p:txBody>
          <a:bodyPr wrap="none" rtlCol="0">
            <a:spAutoFit/>
          </a:bodyPr>
          <a:lstStyle/>
          <a:p>
            <a:r>
              <a:rPr lang="en-GB" sz="1200" dirty="0" smtClean="0">
                <a:latin typeface="Calibri" panose="020F0502020204030204" pitchFamily="34" charset="0"/>
                <a:cs typeface="Calibri" panose="020F0502020204030204" pitchFamily="34" charset="0"/>
              </a:rPr>
              <a:t>Value Growth</a:t>
            </a:r>
            <a:endParaRPr lang="en-GB" sz="1200" dirty="0">
              <a:latin typeface="Calibri" panose="020F0502020204030204" pitchFamily="34" charset="0"/>
              <a:cs typeface="Calibri" panose="020F0502020204030204" pitchFamily="34" charset="0"/>
            </a:endParaRPr>
          </a:p>
        </p:txBody>
      </p:sp>
      <p:sp>
        <p:nvSpPr>
          <p:cNvPr id="3" name="TextBox 2"/>
          <p:cNvSpPr txBox="1"/>
          <p:nvPr/>
        </p:nvSpPr>
        <p:spPr>
          <a:xfrm>
            <a:off x="7440377" y="3834901"/>
            <a:ext cx="1497526" cy="400110"/>
          </a:xfrm>
          <a:prstGeom prst="rect">
            <a:avLst/>
          </a:prstGeom>
          <a:noFill/>
        </p:spPr>
        <p:txBody>
          <a:bodyPr wrap="none" rtlCol="0">
            <a:spAutoFit/>
          </a:bodyPr>
          <a:lstStyle/>
          <a:p>
            <a:pPr algn="ctr"/>
            <a:r>
              <a:rPr lang="en-GB" sz="1000" dirty="0" smtClean="0">
                <a:latin typeface="Calibri" panose="020F0502020204030204" pitchFamily="34" charset="0"/>
                <a:cs typeface="Calibri" panose="020F0502020204030204" pitchFamily="34" charset="0"/>
              </a:rPr>
              <a:t>Supermarkets &gt;3,000sqft</a:t>
            </a:r>
          </a:p>
          <a:p>
            <a:pPr algn="ctr"/>
            <a:r>
              <a:rPr lang="en-GB" sz="1000" dirty="0" smtClean="0">
                <a:latin typeface="Calibri" panose="020F0502020204030204" pitchFamily="34" charset="0"/>
                <a:cs typeface="Calibri" panose="020F0502020204030204" pitchFamily="34" charset="0"/>
              </a:rPr>
              <a:t>Convenience &lt;3,000sqft</a:t>
            </a:r>
            <a:endParaRPr lang="en-GB" sz="1000" dirty="0">
              <a:latin typeface="Calibri" panose="020F0502020204030204" pitchFamily="34" charset="0"/>
              <a:cs typeface="Calibri" panose="020F0502020204030204" pitchFamily="34" charset="0"/>
            </a:endParaRPr>
          </a:p>
        </p:txBody>
      </p:sp>
      <p:pic>
        <p:nvPicPr>
          <p:cNvPr id="27" name="Google Shape;1992;p12"/>
          <p:cNvPicPr preferRelativeResize="0"/>
          <p:nvPr/>
        </p:nvPicPr>
        <p:blipFill rotWithShape="1">
          <a:blip r:embed="rId4">
            <a:alphaModFix/>
          </a:blip>
          <a:srcRect/>
          <a:stretch/>
        </p:blipFill>
        <p:spPr>
          <a:xfrm>
            <a:off x="7379486" y="2794883"/>
            <a:ext cx="545441" cy="454267"/>
          </a:xfrm>
          <a:prstGeom prst="rect">
            <a:avLst/>
          </a:prstGeom>
          <a:noFill/>
          <a:ln>
            <a:noFill/>
          </a:ln>
        </p:spPr>
      </p:pic>
      <p:pic>
        <p:nvPicPr>
          <p:cNvPr id="40" name="Shape 19517"/>
          <p:cNvPicPr preferRelativeResize="0"/>
          <p:nvPr/>
        </p:nvPicPr>
        <p:blipFill rotWithShape="1">
          <a:blip r:embed="rId5">
            <a:alphaModFix/>
          </a:blip>
          <a:srcRect/>
          <a:stretch/>
        </p:blipFill>
        <p:spPr>
          <a:xfrm>
            <a:off x="8317898" y="2747666"/>
            <a:ext cx="518100" cy="548700"/>
          </a:xfrm>
          <a:prstGeom prst="rect">
            <a:avLst/>
          </a:prstGeom>
          <a:noFill/>
          <a:ln>
            <a:noFill/>
          </a:ln>
        </p:spPr>
      </p:pic>
      <p:grpSp>
        <p:nvGrpSpPr>
          <p:cNvPr id="42" name="Google Shape;1800;p9"/>
          <p:cNvGrpSpPr/>
          <p:nvPr/>
        </p:nvGrpSpPr>
        <p:grpSpPr>
          <a:xfrm>
            <a:off x="2843808" y="1778592"/>
            <a:ext cx="311109" cy="2600412"/>
            <a:chOff x="2995397" y="1581873"/>
            <a:chExt cx="239100" cy="2943442"/>
          </a:xfrm>
        </p:grpSpPr>
        <p:cxnSp>
          <p:nvCxnSpPr>
            <p:cNvPr id="43" name="Google Shape;1801;p9"/>
            <p:cNvCxnSpPr/>
            <p:nvPr/>
          </p:nvCxnSpPr>
          <p:spPr>
            <a:xfrm>
              <a:off x="3010450" y="1581873"/>
              <a:ext cx="0" cy="1150500"/>
            </a:xfrm>
            <a:prstGeom prst="straightConnector1">
              <a:avLst/>
            </a:prstGeom>
            <a:noFill/>
            <a:ln w="9525" cap="flat" cmpd="sng">
              <a:solidFill>
                <a:srgbClr val="BFBFBF"/>
              </a:solidFill>
              <a:prstDash val="solid"/>
              <a:round/>
              <a:headEnd type="none" w="sm" len="sm"/>
              <a:tailEnd type="none" w="sm" len="sm"/>
            </a:ln>
          </p:spPr>
        </p:cxnSp>
        <p:cxnSp>
          <p:nvCxnSpPr>
            <p:cNvPr id="44" name="Google Shape;1802;p9"/>
            <p:cNvCxnSpPr/>
            <p:nvPr/>
          </p:nvCxnSpPr>
          <p:spPr>
            <a:xfrm>
              <a:off x="3010450" y="3374815"/>
              <a:ext cx="0" cy="1150500"/>
            </a:xfrm>
            <a:prstGeom prst="straightConnector1">
              <a:avLst/>
            </a:prstGeom>
            <a:noFill/>
            <a:ln w="9525" cap="flat" cmpd="sng">
              <a:solidFill>
                <a:srgbClr val="BFBFBF"/>
              </a:solidFill>
              <a:prstDash val="solid"/>
              <a:round/>
              <a:headEnd type="none" w="sm" len="sm"/>
              <a:tailEnd type="none" w="sm" len="sm"/>
            </a:ln>
          </p:spPr>
        </p:cxnSp>
        <p:sp>
          <p:nvSpPr>
            <p:cNvPr id="45" name="Google Shape;1803;p9"/>
            <p:cNvSpPr/>
            <p:nvPr/>
          </p:nvSpPr>
          <p:spPr>
            <a:xfrm rot="5400000">
              <a:off x="2976347" y="2933978"/>
              <a:ext cx="277200" cy="239100"/>
            </a:xfrm>
            <a:prstGeom prst="triangle">
              <a:avLst>
                <a:gd name="adj" fmla="val 50000"/>
              </a:avLst>
            </a:prstGeom>
            <a:solidFill>
              <a:srgbClr val="00AE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Arial"/>
                <a:ea typeface="Arial"/>
                <a:cs typeface="Arial"/>
                <a:sym typeface="Arial"/>
              </a:endParaRPr>
            </a:p>
          </p:txBody>
        </p:sp>
      </p:grpSp>
      <p:sp>
        <p:nvSpPr>
          <p:cNvPr id="6" name="Rectangle 5"/>
          <p:cNvSpPr/>
          <p:nvPr/>
        </p:nvSpPr>
        <p:spPr>
          <a:xfrm>
            <a:off x="3154918" y="1881940"/>
            <a:ext cx="1249746" cy="53040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latin typeface="Calibri" panose="020F0502020204030204" pitchFamily="34" charset="0"/>
                <a:cs typeface="Calibri" panose="020F0502020204030204" pitchFamily="34" charset="0"/>
              </a:rPr>
              <a:t>From 23</a:t>
            </a:r>
            <a:r>
              <a:rPr lang="en-GB" sz="1000" b="1" baseline="30000" dirty="0" smtClean="0">
                <a:latin typeface="Calibri" panose="020F0502020204030204" pitchFamily="34" charset="0"/>
                <a:cs typeface="Calibri" panose="020F0502020204030204" pitchFamily="34" charset="0"/>
              </a:rPr>
              <a:t>rd</a:t>
            </a:r>
            <a:r>
              <a:rPr lang="en-GB" sz="1000" b="1" dirty="0" smtClean="0">
                <a:latin typeface="Calibri" panose="020F0502020204030204" pitchFamily="34" charset="0"/>
                <a:cs typeface="Calibri" panose="020F0502020204030204" pitchFamily="34" charset="0"/>
              </a:rPr>
              <a:t> March  we enter  #5</a:t>
            </a:r>
          </a:p>
          <a:p>
            <a:pPr algn="ctr"/>
            <a:r>
              <a:rPr lang="en-GB" sz="1000" b="1" dirty="0" smtClean="0">
                <a:latin typeface="Calibri" panose="020F0502020204030204" pitchFamily="34" charset="0"/>
                <a:cs typeface="Calibri" panose="020F0502020204030204" pitchFamily="34" charset="0"/>
              </a:rPr>
              <a:t>Restricted Living</a:t>
            </a:r>
            <a:endParaRPr lang="en-GB" sz="1000" b="1" dirty="0">
              <a:latin typeface="Calibri" panose="020F0502020204030204" pitchFamily="34" charset="0"/>
              <a:cs typeface="Calibri" panose="020F0502020204030204" pitchFamily="34" charset="0"/>
            </a:endParaRPr>
          </a:p>
        </p:txBody>
      </p:sp>
      <p:grpSp>
        <p:nvGrpSpPr>
          <p:cNvPr id="17" name="Google Shape;1858;p11"/>
          <p:cNvGrpSpPr/>
          <p:nvPr/>
        </p:nvGrpSpPr>
        <p:grpSpPr>
          <a:xfrm>
            <a:off x="6991679" y="1910866"/>
            <a:ext cx="2004566" cy="502920"/>
            <a:chOff x="6121555" y="1278081"/>
            <a:chExt cx="1822332" cy="457200"/>
          </a:xfrm>
        </p:grpSpPr>
        <p:sp>
          <p:nvSpPr>
            <p:cNvPr id="18" name="Google Shape;1859;p11"/>
            <p:cNvSpPr txBox="1"/>
            <p:nvPr/>
          </p:nvSpPr>
          <p:spPr>
            <a:xfrm>
              <a:off x="6258344" y="1519881"/>
              <a:ext cx="1608000" cy="215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it-IT" sz="900" b="0" i="0" u="none" strike="noStrike" cap="none" dirty="0" smtClean="0">
                  <a:solidFill>
                    <a:srgbClr val="000000"/>
                  </a:solidFill>
                  <a:latin typeface="Calibri" panose="020F0502020204030204" pitchFamily="34" charset="0"/>
                  <a:cs typeface="Calibri" panose="020F0502020204030204" pitchFamily="34" charset="0"/>
                  <a:sym typeface="Arial"/>
                </a:rPr>
                <a:t>4w/e 16th May 2020</a:t>
              </a:r>
              <a:endParaRPr sz="900" b="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19" name="Google Shape;1860;p11"/>
            <p:cNvSpPr txBox="1"/>
            <p:nvPr/>
          </p:nvSpPr>
          <p:spPr>
            <a:xfrm>
              <a:off x="6121555" y="1278081"/>
              <a:ext cx="1822332" cy="26848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1400"/>
                <a:buFont typeface="Arial"/>
                <a:buNone/>
              </a:pPr>
              <a:r>
                <a:rPr lang="it-IT" sz="1200" b="1" dirty="0" smtClean="0">
                  <a:solidFill>
                    <a:schemeClr val="accent5"/>
                  </a:solidFill>
                </a:rPr>
                <a:t>ShareTotal Store Sales</a:t>
              </a:r>
              <a:endParaRPr sz="1200" i="0" u="none" strike="noStrike" cap="none" dirty="0">
                <a:solidFill>
                  <a:schemeClr val="accent5"/>
                </a:solidFill>
                <a:sym typeface="Arial"/>
              </a:endParaRPr>
            </a:p>
          </p:txBody>
        </p:sp>
      </p:grpSp>
      <p:sp>
        <p:nvSpPr>
          <p:cNvPr id="20" name="Google Shape;1850;p11"/>
          <p:cNvSpPr/>
          <p:nvPr/>
        </p:nvSpPr>
        <p:spPr>
          <a:xfrm>
            <a:off x="8189140" y="3374082"/>
            <a:ext cx="896400" cy="417600"/>
          </a:xfrm>
          <a:prstGeom prst="rect">
            <a:avLst/>
          </a:prstGeom>
          <a:ln>
            <a:headEnd type="none" w="sm" len="sm"/>
            <a:tailEnd type="none" w="sm" len="sm"/>
          </a:ln>
        </p:spPr>
        <p:style>
          <a:lnRef idx="2">
            <a:schemeClr val="accent3"/>
          </a:lnRef>
          <a:fillRef idx="1">
            <a:schemeClr val="lt1"/>
          </a:fillRef>
          <a:effectRef idx="0">
            <a:schemeClr val="accent3"/>
          </a:effectRef>
          <a:fontRef idx="minor">
            <a:schemeClr val="dk1"/>
          </a:fontRef>
        </p:style>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it-IT" sz="1200" b="1" i="0" u="none" strike="noStrike" cap="none" dirty="0" smtClean="0">
                <a:solidFill>
                  <a:schemeClr val="accent3"/>
                </a:solidFill>
                <a:latin typeface="Calibri" panose="020F0502020204030204" pitchFamily="34" charset="0"/>
                <a:cs typeface="Calibri" panose="020F0502020204030204" pitchFamily="34" charset="0"/>
                <a:sym typeface="Arial"/>
              </a:rPr>
              <a:t>28%</a:t>
            </a:r>
          </a:p>
          <a:p>
            <a:pPr marL="0" marR="0" lvl="0" indent="0" algn="ctr" rtl="0">
              <a:lnSpc>
                <a:spcPct val="100000"/>
              </a:lnSpc>
              <a:spcBef>
                <a:spcPts val="0"/>
              </a:spcBef>
              <a:spcAft>
                <a:spcPts val="0"/>
              </a:spcAft>
              <a:buClr>
                <a:srgbClr val="000000"/>
              </a:buClr>
              <a:buSzPts val="2400"/>
              <a:buFont typeface="Arial"/>
              <a:buNone/>
            </a:pPr>
            <a:r>
              <a:rPr lang="it-IT" sz="800" b="1" i="1" u="none" strike="noStrike" cap="none" dirty="0" smtClean="0">
                <a:solidFill>
                  <a:schemeClr val="accent3"/>
                </a:solidFill>
                <a:latin typeface="Calibri" panose="020F0502020204030204" pitchFamily="34" charset="0"/>
                <a:cs typeface="Calibri" panose="020F0502020204030204" pitchFamily="34" charset="0"/>
                <a:sym typeface="Arial"/>
              </a:rPr>
              <a:t> (28% last year)</a:t>
            </a:r>
            <a:endParaRPr sz="800" b="1" i="1" u="none" strike="noStrike" cap="none" dirty="0">
              <a:solidFill>
                <a:schemeClr val="accent3"/>
              </a:solidFill>
              <a:latin typeface="Calibri" panose="020F0502020204030204" pitchFamily="34" charset="0"/>
              <a:cs typeface="Calibri" panose="020F0502020204030204" pitchFamily="34" charset="0"/>
              <a:sym typeface="Arial"/>
            </a:endParaRPr>
          </a:p>
        </p:txBody>
      </p:sp>
      <p:sp>
        <p:nvSpPr>
          <p:cNvPr id="21" name="Google Shape;1854;p11"/>
          <p:cNvSpPr/>
          <p:nvPr/>
        </p:nvSpPr>
        <p:spPr>
          <a:xfrm>
            <a:off x="7142148" y="3378286"/>
            <a:ext cx="896500" cy="417600"/>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it-IT" sz="1200" b="1" i="0" u="none" strike="noStrike" cap="none" dirty="0" smtClean="0">
                <a:solidFill>
                  <a:schemeClr val="accent1"/>
                </a:solidFill>
                <a:latin typeface="Calibri" panose="020F0502020204030204" pitchFamily="34" charset="0"/>
                <a:cs typeface="Calibri" panose="020F0502020204030204" pitchFamily="34" charset="0"/>
                <a:sym typeface="Arial"/>
              </a:rPr>
              <a:t>72%</a:t>
            </a:r>
          </a:p>
          <a:p>
            <a:pPr marL="0" marR="0" lvl="0" indent="0" algn="ctr" rtl="0">
              <a:lnSpc>
                <a:spcPct val="100000"/>
              </a:lnSpc>
              <a:spcBef>
                <a:spcPts val="0"/>
              </a:spcBef>
              <a:spcAft>
                <a:spcPts val="0"/>
              </a:spcAft>
              <a:buClr>
                <a:srgbClr val="000000"/>
              </a:buClr>
              <a:buSzPts val="2400"/>
              <a:buFont typeface="Arial"/>
              <a:buNone/>
            </a:pPr>
            <a:r>
              <a:rPr lang="it-IT" sz="800" b="1" dirty="0" smtClean="0">
                <a:solidFill>
                  <a:schemeClr val="accent1"/>
                </a:solidFill>
                <a:latin typeface="Calibri" panose="020F0502020204030204" pitchFamily="34" charset="0"/>
                <a:cs typeface="Calibri" panose="020F0502020204030204" pitchFamily="34" charset="0"/>
              </a:rPr>
              <a:t>(72% last year)</a:t>
            </a:r>
            <a:endParaRPr sz="800" b="1" i="0" u="none" strike="noStrike" cap="none" dirty="0">
              <a:solidFill>
                <a:schemeClr val="accent1"/>
              </a:solidFill>
              <a:latin typeface="Calibri" panose="020F0502020204030204" pitchFamily="34" charset="0"/>
              <a:cs typeface="Calibri" panose="020F0502020204030204" pitchFamily="34" charset="0"/>
              <a:sym typeface="Arial"/>
            </a:endParaRPr>
          </a:p>
        </p:txBody>
      </p:sp>
      <p:cxnSp>
        <p:nvCxnSpPr>
          <p:cNvPr id="23" name="Google Shape;1867;p11"/>
          <p:cNvCxnSpPr/>
          <p:nvPr/>
        </p:nvCxnSpPr>
        <p:spPr>
          <a:xfrm flipH="1">
            <a:off x="7767294" y="2440095"/>
            <a:ext cx="209803" cy="275949"/>
          </a:xfrm>
          <a:prstGeom prst="straightConnector1">
            <a:avLst/>
          </a:prstGeom>
          <a:noFill/>
          <a:ln w="10775" cap="flat" cmpd="sng">
            <a:solidFill>
              <a:schemeClr val="accent1"/>
            </a:solidFill>
            <a:prstDash val="solid"/>
            <a:round/>
            <a:headEnd type="none" w="sm" len="sm"/>
            <a:tailEnd type="stealth" w="med" len="med"/>
          </a:ln>
        </p:spPr>
      </p:cxnSp>
      <p:sp>
        <p:nvSpPr>
          <p:cNvPr id="22" name="Rectangle 21"/>
          <p:cNvSpPr/>
          <p:nvPr/>
        </p:nvSpPr>
        <p:spPr>
          <a:xfrm>
            <a:off x="5580113" y="1889573"/>
            <a:ext cx="1562034" cy="53040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latin typeface="Calibri" panose="020F0502020204030204" pitchFamily="34" charset="0"/>
                <a:cs typeface="Calibri" panose="020F0502020204030204" pitchFamily="34" charset="0"/>
              </a:rPr>
              <a:t>From 10th March  England Restricted Living eases to ‘Stay Alert’</a:t>
            </a:r>
            <a:endParaRPr lang="en-GB" sz="1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09212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1"/>
          <p:cNvSpPr/>
          <p:nvPr/>
        </p:nvSpPr>
        <p:spPr>
          <a:xfrm>
            <a:off x="6151583" y="1158447"/>
            <a:ext cx="1588769" cy="3528391"/>
          </a:xfrm>
          <a:custGeom>
            <a:avLst/>
            <a:gdLst>
              <a:gd name="connsiteX0" fmla="*/ 0 w 1236748"/>
              <a:gd name="connsiteY0" fmla="*/ 123675 h 3528391"/>
              <a:gd name="connsiteX1" fmla="*/ 123675 w 1236748"/>
              <a:gd name="connsiteY1" fmla="*/ 0 h 3528391"/>
              <a:gd name="connsiteX2" fmla="*/ 1113073 w 1236748"/>
              <a:gd name="connsiteY2" fmla="*/ 0 h 3528391"/>
              <a:gd name="connsiteX3" fmla="*/ 1236748 w 1236748"/>
              <a:gd name="connsiteY3" fmla="*/ 123675 h 3528391"/>
              <a:gd name="connsiteX4" fmla="*/ 1236748 w 1236748"/>
              <a:gd name="connsiteY4" fmla="*/ 3404716 h 3528391"/>
              <a:gd name="connsiteX5" fmla="*/ 1113073 w 1236748"/>
              <a:gd name="connsiteY5" fmla="*/ 3528391 h 3528391"/>
              <a:gd name="connsiteX6" fmla="*/ 123675 w 1236748"/>
              <a:gd name="connsiteY6" fmla="*/ 3528391 h 3528391"/>
              <a:gd name="connsiteX7" fmla="*/ 0 w 1236748"/>
              <a:gd name="connsiteY7" fmla="*/ 3404716 h 3528391"/>
              <a:gd name="connsiteX8" fmla="*/ 0 w 1236748"/>
              <a:gd name="connsiteY8" fmla="*/ 123675 h 352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6748" h="3528391">
                <a:moveTo>
                  <a:pt x="0" y="123675"/>
                </a:moveTo>
                <a:cubicBezTo>
                  <a:pt x="0" y="55371"/>
                  <a:pt x="55371" y="0"/>
                  <a:pt x="123675" y="0"/>
                </a:cubicBezTo>
                <a:lnTo>
                  <a:pt x="1113073" y="0"/>
                </a:lnTo>
                <a:cubicBezTo>
                  <a:pt x="1181377" y="0"/>
                  <a:pt x="1236748" y="55371"/>
                  <a:pt x="1236748" y="123675"/>
                </a:cubicBezTo>
                <a:lnTo>
                  <a:pt x="1236748" y="3404716"/>
                </a:lnTo>
                <a:cubicBezTo>
                  <a:pt x="1236748" y="3473020"/>
                  <a:pt x="1181377" y="3528391"/>
                  <a:pt x="1113073" y="3528391"/>
                </a:cubicBezTo>
                <a:lnTo>
                  <a:pt x="123675" y="3528391"/>
                </a:lnTo>
                <a:cubicBezTo>
                  <a:pt x="55371" y="3528391"/>
                  <a:pt x="0" y="3473020"/>
                  <a:pt x="0" y="3404716"/>
                </a:cubicBezTo>
                <a:lnTo>
                  <a:pt x="0" y="123675"/>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008" tIns="1475364" rIns="64008" bIns="769687" numCol="1" spcCol="1270" anchor="ctr" anchorCtr="0">
            <a:noAutofit/>
          </a:bodyPr>
          <a:lstStyle/>
          <a:p>
            <a:pPr lvl="0" algn="ctr" defTabSz="400050">
              <a:lnSpc>
                <a:spcPct val="90000"/>
              </a:lnSpc>
              <a:spcBef>
                <a:spcPct val="0"/>
              </a:spcBef>
              <a:spcAft>
                <a:spcPct val="35000"/>
              </a:spcAft>
            </a:pPr>
            <a:endParaRPr lang="en-GB" sz="900" kern="1200" dirty="0" smtClean="0">
              <a:latin typeface="Calibri" panose="020F0502020204030204" pitchFamily="34" charset="0"/>
            </a:endParaRPr>
          </a:p>
          <a:p>
            <a:pPr lvl="0" algn="ctr" defTabSz="400050">
              <a:lnSpc>
                <a:spcPct val="90000"/>
              </a:lnSpc>
              <a:spcBef>
                <a:spcPct val="0"/>
              </a:spcBef>
              <a:spcAft>
                <a:spcPct val="35000"/>
              </a:spcAft>
            </a:pPr>
            <a:endParaRPr lang="en-GB" sz="900" kern="1200" dirty="0" smtClean="0">
              <a:latin typeface="Calibri" panose="020F0502020204030204" pitchFamily="34" charset="0"/>
            </a:endParaRPr>
          </a:p>
          <a:p>
            <a:pPr lvl="0" algn="ctr" defTabSz="400050">
              <a:lnSpc>
                <a:spcPct val="90000"/>
              </a:lnSpc>
              <a:spcBef>
                <a:spcPct val="0"/>
              </a:spcBef>
              <a:spcAft>
                <a:spcPct val="35000"/>
              </a:spcAft>
            </a:pPr>
            <a:endParaRPr lang="en-GB" sz="900" kern="1200" dirty="0" smtClean="0">
              <a:latin typeface="Calibri" panose="020F0502020204030204" pitchFamily="34" charset="0"/>
            </a:endParaRPr>
          </a:p>
          <a:p>
            <a:pPr lvl="0" algn="ctr" defTabSz="400050">
              <a:lnSpc>
                <a:spcPct val="90000"/>
              </a:lnSpc>
              <a:spcBef>
                <a:spcPct val="0"/>
              </a:spcBef>
              <a:spcAft>
                <a:spcPct val="35000"/>
              </a:spcAft>
            </a:pPr>
            <a:endParaRPr lang="en-GB" sz="1000" kern="1200" dirty="0">
              <a:solidFill>
                <a:schemeClr val="accent5"/>
              </a:solidFill>
              <a:latin typeface="Calibri" panose="020F0502020204030204" pitchFamily="34" charset="0"/>
              <a:cs typeface="Calibri" panose="020F0502020204030204" pitchFamily="34" charset="0"/>
            </a:endParaRPr>
          </a:p>
          <a:p>
            <a:pPr lvl="0" algn="ctr" defTabSz="400050">
              <a:spcBef>
                <a:spcPct val="0"/>
              </a:spcBef>
            </a:pPr>
            <a:endParaRPr lang="en-GB" sz="1000" kern="1200" dirty="0" smtClean="0">
              <a:solidFill>
                <a:schemeClr val="bg1"/>
              </a:solidFill>
              <a:latin typeface="Calibri" panose="020F0502020204030204" pitchFamily="34" charset="0"/>
            </a:endParaRPr>
          </a:p>
          <a:p>
            <a:pPr lvl="0" algn="ctr" defTabSz="400050">
              <a:spcBef>
                <a:spcPct val="0"/>
              </a:spcBef>
            </a:pPr>
            <a:endParaRPr lang="en-GB" sz="800" kern="1200" dirty="0" smtClean="0">
              <a:solidFill>
                <a:schemeClr val="bg1"/>
              </a:solidFill>
              <a:latin typeface="Calibri" panose="020F0502020204030204" pitchFamily="34" charset="0"/>
            </a:endParaRPr>
          </a:p>
          <a:p>
            <a:pPr lvl="0" algn="ctr" defTabSz="400050">
              <a:spcBef>
                <a:spcPct val="0"/>
              </a:spcBef>
            </a:pPr>
            <a:endParaRPr lang="en-GB" sz="800" kern="1200" dirty="0">
              <a:solidFill>
                <a:schemeClr val="bg1"/>
              </a:solidFill>
              <a:latin typeface="Calibri" panose="020F0502020204030204" pitchFamily="34" charset="0"/>
            </a:endParaRPr>
          </a:p>
          <a:p>
            <a:pPr lvl="0" algn="ctr" defTabSz="400050">
              <a:lnSpc>
                <a:spcPct val="90000"/>
              </a:lnSpc>
              <a:spcBef>
                <a:spcPct val="0"/>
              </a:spcBef>
              <a:spcAft>
                <a:spcPct val="35000"/>
              </a:spcAft>
            </a:pPr>
            <a:endParaRPr lang="en-GB" sz="1000" kern="1200" dirty="0" smtClean="0">
              <a:solidFill>
                <a:schemeClr val="bg1"/>
              </a:solidFill>
              <a:latin typeface="Calibri" panose="020F0502020204030204" pitchFamily="34" charset="0"/>
              <a:cs typeface="Calibri" panose="020F0502020204030204" pitchFamily="34" charset="0"/>
            </a:endParaRPr>
          </a:p>
          <a:p>
            <a:pPr lvl="0" algn="ctr" defTabSz="400050">
              <a:lnSpc>
                <a:spcPct val="90000"/>
              </a:lnSpc>
              <a:spcBef>
                <a:spcPct val="0"/>
              </a:spcBef>
            </a:pPr>
            <a:endParaRPr lang="en-GB" sz="1000" kern="1200" dirty="0" smtClean="0">
              <a:solidFill>
                <a:schemeClr val="tx1"/>
              </a:solidFill>
              <a:latin typeface="Calibri" panose="020F0502020204030204" pitchFamily="34" charset="0"/>
              <a:cs typeface="Calibri" panose="020F0502020204030204" pitchFamily="34" charset="0"/>
            </a:endParaRPr>
          </a:p>
          <a:p>
            <a:pPr algn="ctr" defTabSz="400050">
              <a:spcBef>
                <a:spcPct val="0"/>
              </a:spcBef>
            </a:pPr>
            <a:endParaRPr lang="en-GB" sz="1000" kern="1200" dirty="0" smtClean="0">
              <a:solidFill>
                <a:schemeClr val="tx1"/>
              </a:solidFill>
              <a:latin typeface="Calibri" panose="020F0502020204030204" pitchFamily="34" charset="0"/>
              <a:cs typeface="Calibri" panose="020F0502020204030204" pitchFamily="34" charset="0"/>
            </a:endParaRPr>
          </a:p>
          <a:p>
            <a:pPr algn="ctr" defTabSz="400050">
              <a:spcBef>
                <a:spcPct val="0"/>
              </a:spcBef>
            </a:pPr>
            <a:endParaRPr lang="en-GB" sz="1000" kern="1200" dirty="0">
              <a:solidFill>
                <a:schemeClr val="tx1"/>
              </a:solidFill>
              <a:latin typeface="Calibri" panose="020F0502020204030204" pitchFamily="34" charset="0"/>
              <a:cs typeface="Calibri" panose="020F0502020204030204" pitchFamily="34" charset="0"/>
            </a:endParaRPr>
          </a:p>
          <a:p>
            <a:pPr algn="ctr" defTabSz="400050">
              <a:spcBef>
                <a:spcPct val="0"/>
              </a:spcBef>
            </a:pPr>
            <a:endParaRPr lang="en-GB" sz="1000" kern="1200" dirty="0" smtClean="0">
              <a:solidFill>
                <a:schemeClr val="tx1"/>
              </a:solidFill>
              <a:latin typeface="Calibri" panose="020F0502020204030204" pitchFamily="34" charset="0"/>
              <a:cs typeface="Calibri" panose="020F0502020204030204" pitchFamily="34" charset="0"/>
            </a:endParaRPr>
          </a:p>
          <a:p>
            <a:pPr algn="ctr" defTabSz="400050">
              <a:spcBef>
                <a:spcPct val="0"/>
              </a:spcBef>
            </a:pPr>
            <a:endParaRPr lang="en-GB" sz="1000" kern="1200" dirty="0">
              <a:solidFill>
                <a:schemeClr val="tx1"/>
              </a:solidFill>
              <a:latin typeface="Calibri" panose="020F0502020204030204" pitchFamily="34" charset="0"/>
              <a:cs typeface="Calibri" panose="020F0502020204030204" pitchFamily="34" charset="0"/>
            </a:endParaRPr>
          </a:p>
          <a:p>
            <a:pPr algn="ctr" defTabSz="400050">
              <a:spcBef>
                <a:spcPct val="0"/>
              </a:spcBef>
            </a:pPr>
            <a:r>
              <a:rPr lang="en-GB" sz="1000" b="1" kern="1200" dirty="0" smtClean="0">
                <a:solidFill>
                  <a:schemeClr val="tx1"/>
                </a:solidFill>
                <a:latin typeface="Calibri" panose="020F0502020204030204" pitchFamily="34" charset="0"/>
                <a:cs typeface="Calibri" panose="020F0502020204030204" pitchFamily="34" charset="0"/>
              </a:rPr>
              <a:t>Barbecues +159%</a:t>
            </a:r>
          </a:p>
          <a:p>
            <a:pPr algn="ctr" defTabSz="400050">
              <a:spcBef>
                <a:spcPct val="0"/>
              </a:spcBef>
            </a:pPr>
            <a:r>
              <a:rPr lang="en-GB" sz="1000" b="1" kern="1200" dirty="0" smtClean="0">
                <a:solidFill>
                  <a:schemeClr val="tx1"/>
                </a:solidFill>
                <a:latin typeface="Calibri" panose="020F0502020204030204" pitchFamily="34" charset="0"/>
                <a:cs typeface="Calibri" panose="020F0502020204030204" pitchFamily="34" charset="0"/>
              </a:rPr>
              <a:t>Firelighters +136%</a:t>
            </a:r>
          </a:p>
          <a:p>
            <a:pPr algn="ctr" defTabSz="400050">
              <a:spcBef>
                <a:spcPct val="0"/>
              </a:spcBef>
            </a:pPr>
            <a:r>
              <a:rPr lang="en-GB" sz="1000" b="1" kern="1200" dirty="0" smtClean="0">
                <a:solidFill>
                  <a:schemeClr val="tx1"/>
                </a:solidFill>
                <a:latin typeface="Calibri" panose="020F0502020204030204" pitchFamily="34" charset="0"/>
                <a:cs typeface="Calibri" panose="020F0502020204030204" pitchFamily="34" charset="0"/>
              </a:rPr>
              <a:t>Bulbs &amp; Seeds +93%</a:t>
            </a:r>
          </a:p>
          <a:p>
            <a:pPr algn="ctr" defTabSz="400050">
              <a:spcBef>
                <a:spcPct val="0"/>
              </a:spcBef>
            </a:pPr>
            <a:r>
              <a:rPr lang="en-GB" sz="1000" b="1" kern="1200" dirty="0" smtClean="0">
                <a:solidFill>
                  <a:schemeClr val="tx1"/>
                </a:solidFill>
                <a:latin typeface="Calibri" panose="020F0502020204030204" pitchFamily="34" charset="0"/>
                <a:cs typeface="Calibri" panose="020F0502020204030204" pitchFamily="34" charset="0"/>
              </a:rPr>
              <a:t>Furniture +81%</a:t>
            </a:r>
          </a:p>
          <a:p>
            <a:pPr algn="ctr" defTabSz="400050">
              <a:spcBef>
                <a:spcPct val="0"/>
              </a:spcBef>
            </a:pPr>
            <a:r>
              <a:rPr lang="en-GB" sz="1000" b="1" kern="1200" dirty="0" smtClean="0">
                <a:solidFill>
                  <a:schemeClr val="tx1"/>
                </a:solidFill>
                <a:latin typeface="Calibri" panose="020F0502020204030204" pitchFamily="34" charset="0"/>
                <a:cs typeface="Calibri" panose="020F0502020204030204" pitchFamily="34" charset="0"/>
              </a:rPr>
              <a:t>Gardening +52%</a:t>
            </a:r>
          </a:p>
          <a:p>
            <a:pPr algn="ctr" defTabSz="400050">
              <a:spcBef>
                <a:spcPct val="0"/>
              </a:spcBef>
            </a:pPr>
            <a:r>
              <a:rPr lang="en-GB" sz="1000" b="1" kern="1200" dirty="0" smtClean="0">
                <a:solidFill>
                  <a:schemeClr val="tx1"/>
                </a:solidFill>
                <a:latin typeface="Calibri" panose="020F0502020204030204" pitchFamily="34" charset="0"/>
                <a:cs typeface="Calibri" panose="020F0502020204030204" pitchFamily="34" charset="0"/>
              </a:rPr>
              <a:t>DIY +50%</a:t>
            </a:r>
          </a:p>
          <a:p>
            <a:pPr algn="ctr" defTabSz="400050">
              <a:spcBef>
                <a:spcPct val="0"/>
              </a:spcBef>
            </a:pPr>
            <a:endParaRPr lang="en-GB" sz="1000" kern="1200" dirty="0">
              <a:solidFill>
                <a:schemeClr val="tx1"/>
              </a:solidFill>
              <a:latin typeface="Calibri" panose="020F0502020204030204" pitchFamily="34" charset="0"/>
              <a:cs typeface="Calibri" panose="020F0502020204030204" pitchFamily="34" charset="0"/>
            </a:endParaRPr>
          </a:p>
          <a:p>
            <a:pPr lvl="0" algn="ctr" defTabSz="400050">
              <a:spcBef>
                <a:spcPct val="0"/>
              </a:spcBef>
            </a:pPr>
            <a:endParaRPr lang="en-GB" sz="1000" kern="1200" dirty="0" smtClean="0">
              <a:solidFill>
                <a:schemeClr val="bg1"/>
              </a:solidFill>
              <a:latin typeface="Calibri" panose="020F0502020204030204" pitchFamily="34" charset="0"/>
            </a:endParaRPr>
          </a:p>
          <a:p>
            <a:pPr lvl="0" algn="ctr" defTabSz="400050">
              <a:spcBef>
                <a:spcPct val="0"/>
              </a:spcBef>
            </a:pPr>
            <a:endParaRPr lang="en-GB" sz="800" kern="1200" dirty="0">
              <a:solidFill>
                <a:schemeClr val="bg1"/>
              </a:solidFill>
              <a:latin typeface="Calibri" panose="020F0502020204030204" pitchFamily="34" charset="0"/>
            </a:endParaRPr>
          </a:p>
          <a:p>
            <a:pPr lvl="0" algn="ctr" defTabSz="400050">
              <a:lnSpc>
                <a:spcPct val="90000"/>
              </a:lnSpc>
              <a:spcBef>
                <a:spcPct val="0"/>
              </a:spcBef>
              <a:spcAft>
                <a:spcPct val="35000"/>
              </a:spcAft>
            </a:pPr>
            <a:endParaRPr lang="en-GB" sz="800" kern="1200" dirty="0">
              <a:solidFill>
                <a:schemeClr val="bg1"/>
              </a:solidFill>
              <a:latin typeface="Calibri" panose="020F0502020204030204" pitchFamily="34" charset="0"/>
            </a:endParaRPr>
          </a:p>
          <a:p>
            <a:pPr lvl="0" algn="ctr" defTabSz="400050">
              <a:lnSpc>
                <a:spcPct val="90000"/>
              </a:lnSpc>
              <a:spcBef>
                <a:spcPct val="0"/>
              </a:spcBef>
            </a:pPr>
            <a:endParaRPr lang="en-GB" sz="900" kern="1200" dirty="0" smtClean="0">
              <a:solidFill>
                <a:schemeClr val="tx1"/>
              </a:solidFill>
              <a:latin typeface="Calibri" panose="020F0502020204030204" pitchFamily="34" charset="0"/>
              <a:cs typeface="Calibri" panose="020F0502020204030204" pitchFamily="34" charset="0"/>
            </a:endParaRPr>
          </a:p>
          <a:p>
            <a:pPr lvl="0" algn="ctr" defTabSz="400050">
              <a:lnSpc>
                <a:spcPct val="90000"/>
              </a:lnSpc>
              <a:spcBef>
                <a:spcPct val="0"/>
              </a:spcBef>
              <a:spcAft>
                <a:spcPct val="35000"/>
              </a:spcAft>
            </a:pPr>
            <a:endParaRPr lang="en-GB" sz="1000" kern="1200" dirty="0">
              <a:solidFill>
                <a:schemeClr val="bg1"/>
              </a:solidFill>
              <a:latin typeface="Calibri" panose="020F0502020204030204" pitchFamily="34" charset="0"/>
              <a:cs typeface="Calibri" panose="020F0502020204030204" pitchFamily="34" charset="0"/>
            </a:endParaRPr>
          </a:p>
          <a:p>
            <a:pPr lvl="0" algn="ctr" defTabSz="400050">
              <a:lnSpc>
                <a:spcPct val="90000"/>
              </a:lnSpc>
              <a:spcBef>
                <a:spcPct val="0"/>
              </a:spcBef>
              <a:spcAft>
                <a:spcPct val="35000"/>
              </a:spcAft>
            </a:pPr>
            <a:endParaRPr lang="en-GB" sz="1000" kern="1200" dirty="0" smtClean="0">
              <a:solidFill>
                <a:schemeClr val="bg1"/>
              </a:solidFill>
              <a:latin typeface="Calibri" panose="020F0502020204030204" pitchFamily="34" charset="0"/>
              <a:cs typeface="Calibri" panose="020F0502020204030204" pitchFamily="34" charset="0"/>
            </a:endParaRPr>
          </a:p>
          <a:p>
            <a:pPr lvl="0" algn="ctr" defTabSz="400050">
              <a:lnSpc>
                <a:spcPct val="90000"/>
              </a:lnSpc>
              <a:spcBef>
                <a:spcPct val="0"/>
              </a:spcBef>
              <a:spcAft>
                <a:spcPct val="35000"/>
              </a:spcAft>
            </a:pPr>
            <a:endParaRPr lang="en-GB" sz="1000" kern="1200" dirty="0">
              <a:solidFill>
                <a:schemeClr val="bg1"/>
              </a:solidFill>
              <a:latin typeface="Calibri" panose="020F0502020204030204" pitchFamily="34" charset="0"/>
              <a:cs typeface="Calibri" panose="020F0502020204030204" pitchFamily="34" charset="0"/>
            </a:endParaRPr>
          </a:p>
          <a:p>
            <a:pPr lvl="0" algn="ctr" defTabSz="400050">
              <a:lnSpc>
                <a:spcPct val="90000"/>
              </a:lnSpc>
              <a:spcBef>
                <a:spcPct val="0"/>
              </a:spcBef>
              <a:spcAft>
                <a:spcPct val="35000"/>
              </a:spcAft>
            </a:pPr>
            <a:endParaRPr lang="en-GB" sz="1000" kern="1200" dirty="0" smtClean="0">
              <a:solidFill>
                <a:schemeClr val="bg1"/>
              </a:solidFill>
              <a:latin typeface="Calibri" panose="020F0502020204030204" pitchFamily="34" charset="0"/>
              <a:cs typeface="Calibri" panose="020F0502020204030204" pitchFamily="34" charset="0"/>
            </a:endParaRPr>
          </a:p>
          <a:p>
            <a:pPr lvl="0" algn="ctr" defTabSz="400050">
              <a:lnSpc>
                <a:spcPct val="90000"/>
              </a:lnSpc>
              <a:spcBef>
                <a:spcPct val="0"/>
              </a:spcBef>
              <a:spcAft>
                <a:spcPct val="35000"/>
              </a:spcAft>
            </a:pPr>
            <a:endParaRPr lang="en-GB" sz="900" kern="1200" dirty="0" smtClean="0">
              <a:latin typeface="Calibri" panose="020F0502020204030204" pitchFamily="34" charset="0"/>
            </a:endParaRPr>
          </a:p>
          <a:p>
            <a:pPr lvl="0" algn="ctr" defTabSz="400050">
              <a:lnSpc>
                <a:spcPct val="90000"/>
              </a:lnSpc>
              <a:spcBef>
                <a:spcPct val="0"/>
              </a:spcBef>
              <a:spcAft>
                <a:spcPct val="35000"/>
              </a:spcAft>
            </a:pPr>
            <a:endParaRPr lang="en-GB" sz="900" kern="1200" dirty="0" smtClean="0">
              <a:latin typeface="Calibri" panose="020F0502020204030204" pitchFamily="34" charset="0"/>
            </a:endParaRPr>
          </a:p>
          <a:p>
            <a:pPr lvl="0" algn="ctr" defTabSz="400050">
              <a:lnSpc>
                <a:spcPct val="90000"/>
              </a:lnSpc>
              <a:spcBef>
                <a:spcPct val="0"/>
              </a:spcBef>
              <a:spcAft>
                <a:spcPct val="35000"/>
              </a:spcAft>
            </a:pPr>
            <a:endParaRPr lang="en-GB" sz="900" kern="1200" dirty="0" smtClean="0">
              <a:latin typeface="Calibri" panose="020F0502020204030204" pitchFamily="34" charset="0"/>
            </a:endParaRPr>
          </a:p>
          <a:p>
            <a:pPr lvl="0" algn="ctr" defTabSz="400050">
              <a:lnSpc>
                <a:spcPct val="90000"/>
              </a:lnSpc>
              <a:spcBef>
                <a:spcPct val="0"/>
              </a:spcBef>
              <a:spcAft>
                <a:spcPct val="35000"/>
              </a:spcAft>
            </a:pPr>
            <a:endParaRPr lang="en-GB" sz="900" kern="1200" dirty="0" smtClean="0">
              <a:latin typeface="Calibri" panose="020F0502020204030204" pitchFamily="34" charset="0"/>
            </a:endParaRPr>
          </a:p>
          <a:p>
            <a:pPr lvl="0" algn="ctr" defTabSz="400050">
              <a:lnSpc>
                <a:spcPct val="90000"/>
              </a:lnSpc>
              <a:spcBef>
                <a:spcPct val="0"/>
              </a:spcBef>
              <a:spcAft>
                <a:spcPct val="35000"/>
              </a:spcAft>
            </a:pPr>
            <a:endParaRPr lang="en-GB" sz="900" kern="1200" dirty="0" smtClean="0">
              <a:latin typeface="Calibri" panose="020F0502020204030204" pitchFamily="34" charset="0"/>
            </a:endParaRPr>
          </a:p>
        </p:txBody>
      </p:sp>
      <p:sp>
        <p:nvSpPr>
          <p:cNvPr id="10" name="Freeform 9"/>
          <p:cNvSpPr/>
          <p:nvPr/>
        </p:nvSpPr>
        <p:spPr>
          <a:xfrm>
            <a:off x="3059832" y="1158447"/>
            <a:ext cx="1588769" cy="3528391"/>
          </a:xfrm>
          <a:custGeom>
            <a:avLst/>
            <a:gdLst>
              <a:gd name="connsiteX0" fmla="*/ 0 w 1236748"/>
              <a:gd name="connsiteY0" fmla="*/ 123675 h 3528391"/>
              <a:gd name="connsiteX1" fmla="*/ 123675 w 1236748"/>
              <a:gd name="connsiteY1" fmla="*/ 0 h 3528391"/>
              <a:gd name="connsiteX2" fmla="*/ 1113073 w 1236748"/>
              <a:gd name="connsiteY2" fmla="*/ 0 h 3528391"/>
              <a:gd name="connsiteX3" fmla="*/ 1236748 w 1236748"/>
              <a:gd name="connsiteY3" fmla="*/ 123675 h 3528391"/>
              <a:gd name="connsiteX4" fmla="*/ 1236748 w 1236748"/>
              <a:gd name="connsiteY4" fmla="*/ 3404716 h 3528391"/>
              <a:gd name="connsiteX5" fmla="*/ 1113073 w 1236748"/>
              <a:gd name="connsiteY5" fmla="*/ 3528391 h 3528391"/>
              <a:gd name="connsiteX6" fmla="*/ 123675 w 1236748"/>
              <a:gd name="connsiteY6" fmla="*/ 3528391 h 3528391"/>
              <a:gd name="connsiteX7" fmla="*/ 0 w 1236748"/>
              <a:gd name="connsiteY7" fmla="*/ 3404716 h 3528391"/>
              <a:gd name="connsiteX8" fmla="*/ 0 w 1236748"/>
              <a:gd name="connsiteY8" fmla="*/ 123675 h 352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6748" h="3528391">
                <a:moveTo>
                  <a:pt x="0" y="123675"/>
                </a:moveTo>
                <a:cubicBezTo>
                  <a:pt x="0" y="55371"/>
                  <a:pt x="55371" y="0"/>
                  <a:pt x="123675" y="0"/>
                </a:cubicBezTo>
                <a:lnTo>
                  <a:pt x="1113073" y="0"/>
                </a:lnTo>
                <a:cubicBezTo>
                  <a:pt x="1181377" y="0"/>
                  <a:pt x="1236748" y="55371"/>
                  <a:pt x="1236748" y="123675"/>
                </a:cubicBezTo>
                <a:lnTo>
                  <a:pt x="1236748" y="3404716"/>
                </a:lnTo>
                <a:cubicBezTo>
                  <a:pt x="1236748" y="3473020"/>
                  <a:pt x="1181377" y="3528391"/>
                  <a:pt x="1113073" y="3528391"/>
                </a:cubicBezTo>
                <a:lnTo>
                  <a:pt x="123675" y="3528391"/>
                </a:lnTo>
                <a:cubicBezTo>
                  <a:pt x="55371" y="3528391"/>
                  <a:pt x="0" y="3473020"/>
                  <a:pt x="0" y="3404716"/>
                </a:cubicBezTo>
                <a:lnTo>
                  <a:pt x="0" y="12367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008" tIns="1475364" rIns="64008" bIns="769687" numCol="1" spcCol="1270" anchor="ctr" anchorCtr="0">
            <a:noAutofit/>
          </a:bodyPr>
          <a:lstStyle/>
          <a:p>
            <a:pPr lvl="0" algn="ctr" defTabSz="400050">
              <a:lnSpc>
                <a:spcPct val="90000"/>
              </a:lnSpc>
              <a:spcBef>
                <a:spcPct val="0"/>
              </a:spcBef>
              <a:spcAft>
                <a:spcPct val="35000"/>
              </a:spcAft>
            </a:pPr>
            <a:endParaRPr lang="en-GB" sz="1000" kern="1200" dirty="0" smtClean="0">
              <a:solidFill>
                <a:schemeClr val="bg1"/>
              </a:solidFill>
              <a:latin typeface="Calibri" panose="020F0502020204030204" pitchFamily="34" charset="0"/>
            </a:endParaRPr>
          </a:p>
          <a:p>
            <a:pPr lvl="0" algn="ctr" defTabSz="400050">
              <a:lnSpc>
                <a:spcPct val="90000"/>
              </a:lnSpc>
              <a:spcBef>
                <a:spcPct val="0"/>
              </a:spcBef>
              <a:spcAft>
                <a:spcPct val="35000"/>
              </a:spcAft>
            </a:pPr>
            <a:endParaRPr lang="en-GB" sz="1000" kern="1200" dirty="0">
              <a:solidFill>
                <a:schemeClr val="bg1"/>
              </a:solidFill>
              <a:latin typeface="Calibri" panose="020F0502020204030204" pitchFamily="34" charset="0"/>
            </a:endParaRPr>
          </a:p>
          <a:p>
            <a:pPr lvl="0" algn="ctr" defTabSz="400050">
              <a:lnSpc>
                <a:spcPct val="90000"/>
              </a:lnSpc>
              <a:spcBef>
                <a:spcPct val="0"/>
              </a:spcBef>
              <a:spcAft>
                <a:spcPct val="35000"/>
              </a:spcAft>
            </a:pPr>
            <a:endParaRPr lang="en-GB" sz="1000" kern="1200" dirty="0" smtClean="0">
              <a:solidFill>
                <a:schemeClr val="bg1"/>
              </a:solidFill>
              <a:latin typeface="Calibri" panose="020F0502020204030204" pitchFamily="34" charset="0"/>
            </a:endParaRPr>
          </a:p>
          <a:p>
            <a:pPr lvl="0" algn="ctr" defTabSz="400050">
              <a:lnSpc>
                <a:spcPct val="90000"/>
              </a:lnSpc>
              <a:spcBef>
                <a:spcPct val="0"/>
              </a:spcBef>
              <a:spcAft>
                <a:spcPct val="35000"/>
              </a:spcAft>
            </a:pPr>
            <a:endParaRPr lang="en-GB" sz="1000" kern="1200" dirty="0" smtClean="0">
              <a:solidFill>
                <a:schemeClr val="bg1"/>
              </a:solidFill>
              <a:latin typeface="Calibri" panose="020F0502020204030204" pitchFamily="34" charset="0"/>
            </a:endParaRPr>
          </a:p>
          <a:p>
            <a:pPr algn="ctr" defTabSz="400050">
              <a:spcBef>
                <a:spcPct val="0"/>
              </a:spcBef>
            </a:pPr>
            <a:r>
              <a:rPr lang="en-GB" sz="1000" b="1" kern="1200" dirty="0" smtClean="0">
                <a:solidFill>
                  <a:schemeClr val="tx1"/>
                </a:solidFill>
                <a:latin typeface="Calibri" panose="020F0502020204030204" pitchFamily="34" charset="0"/>
                <a:cs typeface="Calibri" panose="020F0502020204030204" pitchFamily="34" charset="0"/>
              </a:rPr>
              <a:t>Fresh Meat Subs +60%</a:t>
            </a:r>
          </a:p>
          <a:p>
            <a:pPr algn="ctr" defTabSz="400050">
              <a:spcBef>
                <a:spcPct val="0"/>
              </a:spcBef>
            </a:pPr>
            <a:r>
              <a:rPr lang="en-GB" sz="1000" b="1" kern="1200" dirty="0" smtClean="0">
                <a:solidFill>
                  <a:schemeClr val="tx1"/>
                </a:solidFill>
                <a:latin typeface="Calibri" panose="020F0502020204030204" pitchFamily="34" charset="0"/>
                <a:cs typeface="Calibri" panose="020F0502020204030204" pitchFamily="34" charset="0"/>
              </a:rPr>
              <a:t>Herbs &amp; Spices +73%</a:t>
            </a:r>
          </a:p>
          <a:p>
            <a:pPr algn="ctr" defTabSz="400050">
              <a:spcBef>
                <a:spcPct val="0"/>
              </a:spcBef>
            </a:pPr>
            <a:r>
              <a:rPr lang="en-GB" sz="1000" b="1" kern="1200" dirty="0" smtClean="0">
                <a:solidFill>
                  <a:schemeClr val="tx1"/>
                </a:solidFill>
                <a:latin typeface="Calibri" panose="020F0502020204030204" pitchFamily="34" charset="0"/>
                <a:cs typeface="Calibri" panose="020F0502020204030204" pitchFamily="34" charset="0"/>
              </a:rPr>
              <a:t>Cooking Vinegar &amp; Alcohols +52%</a:t>
            </a:r>
          </a:p>
          <a:p>
            <a:pPr algn="ctr" defTabSz="400050">
              <a:spcBef>
                <a:spcPct val="0"/>
              </a:spcBef>
            </a:pPr>
            <a:r>
              <a:rPr lang="en-GB" sz="1000" b="1" kern="1200" dirty="0" smtClean="0">
                <a:solidFill>
                  <a:schemeClr val="tx1"/>
                </a:solidFill>
                <a:latin typeface="Calibri" panose="020F0502020204030204" pitchFamily="34" charset="0"/>
                <a:cs typeface="Calibri" panose="020F0502020204030204" pitchFamily="34" charset="0"/>
              </a:rPr>
              <a:t>Ambient Meal Kits +52%</a:t>
            </a:r>
          </a:p>
          <a:p>
            <a:pPr algn="ctr" defTabSz="400050">
              <a:spcBef>
                <a:spcPct val="0"/>
              </a:spcBef>
            </a:pPr>
            <a:r>
              <a:rPr lang="en-GB" sz="1000" b="1" kern="1200" dirty="0" smtClean="0">
                <a:solidFill>
                  <a:schemeClr val="tx1"/>
                </a:solidFill>
                <a:latin typeface="Calibri" panose="020F0502020204030204" pitchFamily="34" charset="0"/>
                <a:cs typeface="Calibri" panose="020F0502020204030204" pitchFamily="34" charset="0"/>
              </a:rPr>
              <a:t>Oil +47%</a:t>
            </a:r>
          </a:p>
          <a:p>
            <a:pPr algn="ctr" defTabSz="400050">
              <a:spcBef>
                <a:spcPct val="0"/>
              </a:spcBef>
            </a:pPr>
            <a:r>
              <a:rPr lang="en-GB" sz="1000" b="1" kern="1200" dirty="0" smtClean="0">
                <a:solidFill>
                  <a:schemeClr val="tx1"/>
                </a:solidFill>
                <a:latin typeface="Calibri" panose="020F0502020204030204" pitchFamily="34" charset="0"/>
                <a:cs typeface="Calibri" panose="020F0502020204030204" pitchFamily="34" charset="0"/>
              </a:rPr>
              <a:t>Cream &amp; Custard +46%</a:t>
            </a:r>
          </a:p>
          <a:p>
            <a:pPr algn="ctr" defTabSz="400050">
              <a:spcBef>
                <a:spcPct val="0"/>
              </a:spcBef>
            </a:pPr>
            <a:r>
              <a:rPr lang="en-GB" sz="1000" b="1" kern="1200" dirty="0" smtClean="0">
                <a:solidFill>
                  <a:schemeClr val="tx1"/>
                </a:solidFill>
                <a:latin typeface="Calibri" panose="020F0502020204030204" pitchFamily="34" charset="0"/>
                <a:cs typeface="Calibri" panose="020F0502020204030204" pitchFamily="34" charset="0"/>
              </a:rPr>
              <a:t>Cooking Equip +44%</a:t>
            </a:r>
          </a:p>
          <a:p>
            <a:pPr algn="ctr" defTabSz="400050">
              <a:spcBef>
                <a:spcPct val="0"/>
              </a:spcBef>
            </a:pPr>
            <a:r>
              <a:rPr lang="en-GB" sz="1000" b="1" kern="1200" dirty="0" smtClean="0">
                <a:solidFill>
                  <a:schemeClr val="tx1"/>
                </a:solidFill>
                <a:latin typeface="Calibri" panose="020F0502020204030204" pitchFamily="34" charset="0"/>
                <a:cs typeface="Calibri" panose="020F0502020204030204" pitchFamily="34" charset="0"/>
              </a:rPr>
              <a:t>Frozen Meat +44%</a:t>
            </a:r>
          </a:p>
          <a:p>
            <a:pPr algn="ctr" defTabSz="400050">
              <a:spcBef>
                <a:spcPct val="0"/>
              </a:spcBef>
            </a:pPr>
            <a:r>
              <a:rPr lang="en-GB" sz="1000" b="1" kern="1200" dirty="0" smtClean="0">
                <a:solidFill>
                  <a:schemeClr val="tx1"/>
                </a:solidFill>
                <a:latin typeface="Calibri" panose="020F0502020204030204" pitchFamily="34" charset="0"/>
                <a:cs typeface="Calibri" panose="020F0502020204030204" pitchFamily="34" charset="0"/>
              </a:rPr>
              <a:t>Gravy &amp; Stock +44%</a:t>
            </a:r>
            <a:r>
              <a:rPr lang="en-GB" sz="1000" kern="1200" dirty="0" smtClean="0">
                <a:solidFill>
                  <a:schemeClr val="tx1"/>
                </a:solidFill>
                <a:latin typeface="Calibri" panose="020F0502020204030204" pitchFamily="34" charset="0"/>
                <a:cs typeface="Calibri" panose="020F0502020204030204" pitchFamily="34" charset="0"/>
              </a:rPr>
              <a:t> </a:t>
            </a:r>
          </a:p>
          <a:p>
            <a:pPr lvl="0" algn="ctr" defTabSz="400050">
              <a:lnSpc>
                <a:spcPct val="90000"/>
              </a:lnSpc>
              <a:spcBef>
                <a:spcPct val="0"/>
              </a:spcBef>
              <a:spcAft>
                <a:spcPct val="35000"/>
              </a:spcAft>
            </a:pPr>
            <a:endParaRPr lang="en-GB" sz="1000" kern="1200" dirty="0" smtClean="0">
              <a:solidFill>
                <a:schemeClr val="bg1"/>
              </a:solidFill>
              <a:latin typeface="Calibri" panose="020F0502020204030204" pitchFamily="34" charset="0"/>
            </a:endParaRPr>
          </a:p>
          <a:p>
            <a:pPr lvl="0" algn="ctr" defTabSz="400050">
              <a:lnSpc>
                <a:spcPct val="90000"/>
              </a:lnSpc>
              <a:spcBef>
                <a:spcPct val="0"/>
              </a:spcBef>
              <a:spcAft>
                <a:spcPct val="35000"/>
              </a:spcAft>
            </a:pPr>
            <a:endParaRPr lang="en-GB" sz="1000" kern="1200" dirty="0" smtClean="0">
              <a:solidFill>
                <a:schemeClr val="bg1"/>
              </a:solidFill>
              <a:latin typeface="Calibri" panose="020F0502020204030204" pitchFamily="34" charset="0"/>
            </a:endParaRPr>
          </a:p>
          <a:p>
            <a:pPr lvl="0" algn="ctr" defTabSz="400050">
              <a:lnSpc>
                <a:spcPct val="90000"/>
              </a:lnSpc>
              <a:spcBef>
                <a:spcPct val="0"/>
              </a:spcBef>
              <a:spcAft>
                <a:spcPct val="35000"/>
              </a:spcAft>
            </a:pPr>
            <a:endParaRPr lang="en-GB" sz="1000" kern="1200" dirty="0" smtClean="0">
              <a:solidFill>
                <a:schemeClr val="accent5"/>
              </a:solidFill>
              <a:latin typeface="Calibri" panose="020F0502020204030204" pitchFamily="34" charset="0"/>
            </a:endParaRPr>
          </a:p>
          <a:p>
            <a:pPr lvl="0" algn="ctr" defTabSz="400050">
              <a:lnSpc>
                <a:spcPct val="90000"/>
              </a:lnSpc>
              <a:spcBef>
                <a:spcPct val="0"/>
              </a:spcBef>
              <a:spcAft>
                <a:spcPct val="35000"/>
              </a:spcAft>
            </a:pPr>
            <a:endParaRPr lang="en-GB" sz="900" kern="1200" dirty="0">
              <a:latin typeface="Calibri" panose="020F0502020204030204" pitchFamily="34" charset="0"/>
            </a:endParaRPr>
          </a:p>
        </p:txBody>
      </p:sp>
      <p:sp>
        <p:nvSpPr>
          <p:cNvPr id="8" name="Freeform 7"/>
          <p:cNvSpPr/>
          <p:nvPr/>
        </p:nvSpPr>
        <p:spPr>
          <a:xfrm>
            <a:off x="1475656" y="1158447"/>
            <a:ext cx="1588769" cy="3528391"/>
          </a:xfrm>
          <a:custGeom>
            <a:avLst/>
            <a:gdLst>
              <a:gd name="connsiteX0" fmla="*/ 0 w 1236748"/>
              <a:gd name="connsiteY0" fmla="*/ 123675 h 3528391"/>
              <a:gd name="connsiteX1" fmla="*/ 123675 w 1236748"/>
              <a:gd name="connsiteY1" fmla="*/ 0 h 3528391"/>
              <a:gd name="connsiteX2" fmla="*/ 1113073 w 1236748"/>
              <a:gd name="connsiteY2" fmla="*/ 0 h 3528391"/>
              <a:gd name="connsiteX3" fmla="*/ 1236748 w 1236748"/>
              <a:gd name="connsiteY3" fmla="*/ 123675 h 3528391"/>
              <a:gd name="connsiteX4" fmla="*/ 1236748 w 1236748"/>
              <a:gd name="connsiteY4" fmla="*/ 3404716 h 3528391"/>
              <a:gd name="connsiteX5" fmla="*/ 1113073 w 1236748"/>
              <a:gd name="connsiteY5" fmla="*/ 3528391 h 3528391"/>
              <a:gd name="connsiteX6" fmla="*/ 123675 w 1236748"/>
              <a:gd name="connsiteY6" fmla="*/ 3528391 h 3528391"/>
              <a:gd name="connsiteX7" fmla="*/ 0 w 1236748"/>
              <a:gd name="connsiteY7" fmla="*/ 3404716 h 3528391"/>
              <a:gd name="connsiteX8" fmla="*/ 0 w 1236748"/>
              <a:gd name="connsiteY8" fmla="*/ 123675 h 352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6748" h="3528391">
                <a:moveTo>
                  <a:pt x="0" y="123675"/>
                </a:moveTo>
                <a:cubicBezTo>
                  <a:pt x="0" y="55371"/>
                  <a:pt x="55371" y="0"/>
                  <a:pt x="123675" y="0"/>
                </a:cubicBezTo>
                <a:lnTo>
                  <a:pt x="1113073" y="0"/>
                </a:lnTo>
                <a:cubicBezTo>
                  <a:pt x="1181377" y="0"/>
                  <a:pt x="1236748" y="55371"/>
                  <a:pt x="1236748" y="123675"/>
                </a:cubicBezTo>
                <a:lnTo>
                  <a:pt x="1236748" y="3404716"/>
                </a:lnTo>
                <a:cubicBezTo>
                  <a:pt x="1236748" y="3473020"/>
                  <a:pt x="1181377" y="3528391"/>
                  <a:pt x="1113073" y="3528391"/>
                </a:cubicBezTo>
                <a:lnTo>
                  <a:pt x="123675" y="3528391"/>
                </a:lnTo>
                <a:cubicBezTo>
                  <a:pt x="55371" y="3528391"/>
                  <a:pt x="0" y="3473020"/>
                  <a:pt x="0" y="3404716"/>
                </a:cubicBezTo>
                <a:lnTo>
                  <a:pt x="0" y="12367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1120" tIns="1482476" rIns="71120" bIns="776799" numCol="1" spcCol="1270" anchor="ctr" anchorCtr="0">
            <a:noAutofit/>
          </a:bodyPr>
          <a:lstStyle/>
          <a:p>
            <a:pPr lvl="0" algn="ctr" defTabSz="400050">
              <a:lnSpc>
                <a:spcPct val="90000"/>
              </a:lnSpc>
              <a:spcBef>
                <a:spcPct val="0"/>
              </a:spcBef>
            </a:pPr>
            <a:endParaRPr lang="en-GB" sz="1000" kern="1200" dirty="0" smtClean="0">
              <a:solidFill>
                <a:schemeClr val="tx1"/>
              </a:solidFill>
              <a:latin typeface="Calibri" panose="020F0502020204030204" pitchFamily="34" charset="0"/>
            </a:endParaRPr>
          </a:p>
          <a:p>
            <a:pPr lvl="0" algn="ctr" defTabSz="400050">
              <a:lnSpc>
                <a:spcPct val="90000"/>
              </a:lnSpc>
              <a:spcBef>
                <a:spcPct val="0"/>
              </a:spcBef>
            </a:pPr>
            <a:endParaRPr lang="en-GB" sz="1000" kern="1200" dirty="0">
              <a:solidFill>
                <a:schemeClr val="tx1"/>
              </a:solidFill>
              <a:latin typeface="Calibri" panose="020F0502020204030204" pitchFamily="34" charset="0"/>
            </a:endParaRPr>
          </a:p>
          <a:p>
            <a:pPr lvl="0" algn="ctr" defTabSz="400050">
              <a:lnSpc>
                <a:spcPct val="90000"/>
              </a:lnSpc>
              <a:spcBef>
                <a:spcPct val="0"/>
              </a:spcBef>
            </a:pPr>
            <a:r>
              <a:rPr lang="en-GB" sz="1000" b="1" kern="1200" dirty="0" smtClean="0">
                <a:solidFill>
                  <a:schemeClr val="tx1"/>
                </a:solidFill>
                <a:latin typeface="Calibri" panose="020F0502020204030204" pitchFamily="34" charset="0"/>
              </a:rPr>
              <a:t>Hand Sanitiser +1080%</a:t>
            </a:r>
          </a:p>
          <a:p>
            <a:pPr lvl="0" algn="ctr" defTabSz="400050">
              <a:lnSpc>
                <a:spcPct val="90000"/>
              </a:lnSpc>
              <a:spcBef>
                <a:spcPct val="0"/>
              </a:spcBef>
            </a:pPr>
            <a:r>
              <a:rPr lang="en-GB" sz="1000" b="1" kern="1200" dirty="0" smtClean="0">
                <a:solidFill>
                  <a:schemeClr val="tx1"/>
                </a:solidFill>
                <a:latin typeface="Calibri" panose="020F0502020204030204" pitchFamily="34" charset="0"/>
              </a:rPr>
              <a:t>Disinfectants +94%</a:t>
            </a:r>
          </a:p>
          <a:p>
            <a:pPr lvl="0" algn="ctr" defTabSz="400050">
              <a:lnSpc>
                <a:spcPct val="90000"/>
              </a:lnSpc>
              <a:spcBef>
                <a:spcPct val="0"/>
              </a:spcBef>
            </a:pPr>
            <a:r>
              <a:rPr lang="en-GB" sz="1000" b="1" kern="1200" dirty="0" smtClean="0">
                <a:solidFill>
                  <a:schemeClr val="tx1"/>
                </a:solidFill>
                <a:latin typeface="Calibri" panose="020F0502020204030204" pitchFamily="34" charset="0"/>
              </a:rPr>
              <a:t>Hand Soap +87%</a:t>
            </a:r>
          </a:p>
          <a:p>
            <a:pPr lvl="0" algn="ctr" defTabSz="400050">
              <a:lnSpc>
                <a:spcPct val="90000"/>
              </a:lnSpc>
              <a:spcBef>
                <a:spcPct val="0"/>
              </a:spcBef>
            </a:pPr>
            <a:r>
              <a:rPr lang="en-GB" sz="1000" b="1" kern="1200" dirty="0" smtClean="0">
                <a:solidFill>
                  <a:schemeClr val="tx1"/>
                </a:solidFill>
                <a:latin typeface="Calibri" panose="020F0502020204030204" pitchFamily="34" charset="0"/>
              </a:rPr>
              <a:t>Household Cleaners +31% Cleaning Accessories +30%</a:t>
            </a:r>
          </a:p>
          <a:p>
            <a:pPr lvl="0" algn="ctr" defTabSz="400050">
              <a:lnSpc>
                <a:spcPct val="90000"/>
              </a:lnSpc>
              <a:spcBef>
                <a:spcPct val="0"/>
              </a:spcBef>
            </a:pPr>
            <a:r>
              <a:rPr lang="en-GB" sz="1000" b="1" kern="1200" dirty="0" smtClean="0">
                <a:solidFill>
                  <a:schemeClr val="tx1"/>
                </a:solidFill>
                <a:latin typeface="Calibri" panose="020F0502020204030204" pitchFamily="34" charset="0"/>
                <a:cs typeface="Calibri" panose="020F0502020204030204" pitchFamily="34" charset="0"/>
              </a:rPr>
              <a:t>Wraps &amp; Foil +28%</a:t>
            </a:r>
          </a:p>
          <a:p>
            <a:pPr lvl="0" algn="ctr" defTabSz="400050">
              <a:lnSpc>
                <a:spcPct val="90000"/>
              </a:lnSpc>
              <a:spcBef>
                <a:spcPct val="0"/>
              </a:spcBef>
            </a:pPr>
            <a:r>
              <a:rPr lang="en-GB" sz="1000" b="1" kern="1200" dirty="0" smtClean="0">
                <a:solidFill>
                  <a:schemeClr val="tx1"/>
                </a:solidFill>
                <a:latin typeface="Calibri" panose="020F0502020204030204" pitchFamily="34" charset="0"/>
                <a:cs typeface="Calibri" panose="020F0502020204030204" pitchFamily="34" charset="0"/>
              </a:rPr>
              <a:t>Waste Bags +19%</a:t>
            </a:r>
            <a:endParaRPr lang="en-GB" sz="1000" b="1" kern="1200" dirty="0">
              <a:solidFill>
                <a:schemeClr val="tx1"/>
              </a:solidFill>
              <a:latin typeface="Calibri" panose="020F0502020204030204" pitchFamily="34" charset="0"/>
              <a:cs typeface="Calibri" panose="020F0502020204030204" pitchFamily="34" charset="0"/>
            </a:endParaRPr>
          </a:p>
          <a:p>
            <a:pPr lvl="0" algn="ctr" defTabSz="400050">
              <a:lnSpc>
                <a:spcPct val="90000"/>
              </a:lnSpc>
              <a:spcBef>
                <a:spcPct val="0"/>
              </a:spcBef>
            </a:pPr>
            <a:endParaRPr lang="en-GB" sz="1000" b="1" kern="1200" dirty="0" smtClean="0">
              <a:solidFill>
                <a:schemeClr val="bg1"/>
              </a:solidFill>
              <a:latin typeface="Calibri" panose="020F0502020204030204" pitchFamily="34" charset="0"/>
            </a:endParaRPr>
          </a:p>
          <a:p>
            <a:pPr lvl="0" algn="ctr" defTabSz="400050">
              <a:lnSpc>
                <a:spcPct val="90000"/>
              </a:lnSpc>
              <a:spcBef>
                <a:spcPct val="0"/>
              </a:spcBef>
            </a:pPr>
            <a:r>
              <a:rPr lang="en-GB" sz="1000" kern="1200" dirty="0" smtClean="0">
                <a:solidFill>
                  <a:schemeClr val="bg1"/>
                </a:solidFill>
                <a:latin typeface="Calibri" panose="020F0502020204030204" pitchFamily="34" charset="0"/>
              </a:rPr>
              <a:t> </a:t>
            </a:r>
            <a:endParaRPr lang="en-GB" sz="1000" kern="1200" dirty="0">
              <a:solidFill>
                <a:schemeClr val="bg1"/>
              </a:solidFill>
              <a:latin typeface="Calibri" panose="020F0502020204030204" pitchFamily="34" charset="0"/>
            </a:endParaRPr>
          </a:p>
          <a:p>
            <a:pPr lvl="0" algn="ctr" defTabSz="400050">
              <a:lnSpc>
                <a:spcPct val="90000"/>
              </a:lnSpc>
              <a:spcBef>
                <a:spcPct val="0"/>
              </a:spcBef>
            </a:pPr>
            <a:endParaRPr lang="en-GB" sz="1000" kern="1200" dirty="0" smtClean="0">
              <a:solidFill>
                <a:schemeClr val="bg1"/>
              </a:solidFill>
              <a:latin typeface="Calibri" panose="020F0502020204030204" pitchFamily="34" charset="0"/>
            </a:endParaRPr>
          </a:p>
          <a:p>
            <a:pPr lvl="0" algn="ctr" defTabSz="400050">
              <a:lnSpc>
                <a:spcPct val="90000"/>
              </a:lnSpc>
              <a:spcBef>
                <a:spcPct val="0"/>
              </a:spcBef>
            </a:pPr>
            <a:endParaRPr lang="en-GB" sz="1000" kern="1200" dirty="0">
              <a:solidFill>
                <a:schemeClr val="bg1"/>
              </a:solidFill>
              <a:latin typeface="Calibri" panose="020F0502020204030204" pitchFamily="34" charset="0"/>
            </a:endParaRPr>
          </a:p>
          <a:p>
            <a:pPr lvl="0" algn="ctr" defTabSz="400050">
              <a:lnSpc>
                <a:spcPct val="90000"/>
              </a:lnSpc>
              <a:spcBef>
                <a:spcPct val="0"/>
              </a:spcBef>
            </a:pPr>
            <a:endParaRPr lang="en-GB" sz="1000" kern="1200" dirty="0">
              <a:solidFill>
                <a:schemeClr val="bg1"/>
              </a:solidFill>
              <a:latin typeface="Calibri" panose="020F0502020204030204" pitchFamily="34" charset="0"/>
            </a:endParaRPr>
          </a:p>
        </p:txBody>
      </p:sp>
      <p:sp>
        <p:nvSpPr>
          <p:cNvPr id="6" name="Freeform 5"/>
          <p:cNvSpPr/>
          <p:nvPr/>
        </p:nvSpPr>
        <p:spPr>
          <a:xfrm>
            <a:off x="4639415" y="1158447"/>
            <a:ext cx="1588769" cy="3528391"/>
          </a:xfrm>
          <a:custGeom>
            <a:avLst/>
            <a:gdLst>
              <a:gd name="connsiteX0" fmla="*/ 0 w 1236748"/>
              <a:gd name="connsiteY0" fmla="*/ 123675 h 3528391"/>
              <a:gd name="connsiteX1" fmla="*/ 123675 w 1236748"/>
              <a:gd name="connsiteY1" fmla="*/ 0 h 3528391"/>
              <a:gd name="connsiteX2" fmla="*/ 1113073 w 1236748"/>
              <a:gd name="connsiteY2" fmla="*/ 0 h 3528391"/>
              <a:gd name="connsiteX3" fmla="*/ 1236748 w 1236748"/>
              <a:gd name="connsiteY3" fmla="*/ 123675 h 3528391"/>
              <a:gd name="connsiteX4" fmla="*/ 1236748 w 1236748"/>
              <a:gd name="connsiteY4" fmla="*/ 3404716 h 3528391"/>
              <a:gd name="connsiteX5" fmla="*/ 1113073 w 1236748"/>
              <a:gd name="connsiteY5" fmla="*/ 3528391 h 3528391"/>
              <a:gd name="connsiteX6" fmla="*/ 123675 w 1236748"/>
              <a:gd name="connsiteY6" fmla="*/ 3528391 h 3528391"/>
              <a:gd name="connsiteX7" fmla="*/ 0 w 1236748"/>
              <a:gd name="connsiteY7" fmla="*/ 3404716 h 3528391"/>
              <a:gd name="connsiteX8" fmla="*/ 0 w 1236748"/>
              <a:gd name="connsiteY8" fmla="*/ 123675 h 352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6748" h="3528391">
                <a:moveTo>
                  <a:pt x="0" y="123675"/>
                </a:moveTo>
                <a:cubicBezTo>
                  <a:pt x="0" y="55371"/>
                  <a:pt x="55371" y="0"/>
                  <a:pt x="123675" y="0"/>
                </a:cubicBezTo>
                <a:lnTo>
                  <a:pt x="1113073" y="0"/>
                </a:lnTo>
                <a:cubicBezTo>
                  <a:pt x="1181377" y="0"/>
                  <a:pt x="1236748" y="55371"/>
                  <a:pt x="1236748" y="123675"/>
                </a:cubicBezTo>
                <a:lnTo>
                  <a:pt x="1236748" y="3404716"/>
                </a:lnTo>
                <a:cubicBezTo>
                  <a:pt x="1236748" y="3473020"/>
                  <a:pt x="1181377" y="3528391"/>
                  <a:pt x="1113073" y="3528391"/>
                </a:cubicBezTo>
                <a:lnTo>
                  <a:pt x="123675" y="3528391"/>
                </a:lnTo>
                <a:cubicBezTo>
                  <a:pt x="55371" y="3528391"/>
                  <a:pt x="0" y="3473020"/>
                  <a:pt x="0" y="3404716"/>
                </a:cubicBezTo>
                <a:lnTo>
                  <a:pt x="0" y="12367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008" tIns="1475364" rIns="64008" bIns="769687" numCol="1" spcCol="1270" anchor="ctr" anchorCtr="0">
            <a:noAutofit/>
          </a:bodyPr>
          <a:lstStyle/>
          <a:p>
            <a:pPr lvl="0" algn="ctr" defTabSz="400050">
              <a:spcBef>
                <a:spcPct val="0"/>
              </a:spcBef>
            </a:pPr>
            <a:endParaRPr lang="en-GB" sz="1000" b="1" kern="1200" dirty="0" smtClean="0">
              <a:solidFill>
                <a:schemeClr val="tx1"/>
              </a:solidFill>
              <a:latin typeface="Calibri" panose="020F0502020204030204" pitchFamily="34" charset="0"/>
            </a:endParaRPr>
          </a:p>
          <a:p>
            <a:pPr lvl="0" algn="ctr" defTabSz="400050">
              <a:spcBef>
                <a:spcPct val="0"/>
              </a:spcBef>
            </a:pPr>
            <a:r>
              <a:rPr lang="en-GB" sz="1000" b="1" kern="1200" dirty="0" smtClean="0">
                <a:solidFill>
                  <a:schemeClr val="tx1"/>
                </a:solidFill>
                <a:latin typeface="Calibri" panose="020F0502020204030204" pitchFamily="34" charset="0"/>
              </a:rPr>
              <a:t>Frozen Dough/Pastry +131%</a:t>
            </a:r>
          </a:p>
          <a:p>
            <a:pPr lvl="0" algn="ctr" defTabSz="400050">
              <a:spcBef>
                <a:spcPct val="0"/>
              </a:spcBef>
            </a:pPr>
            <a:r>
              <a:rPr lang="en-GB" sz="1000" b="1" kern="1200" dirty="0" smtClean="0">
                <a:solidFill>
                  <a:schemeClr val="tx1"/>
                </a:solidFill>
                <a:latin typeface="Calibri" panose="020F0502020204030204" pitchFamily="34" charset="0"/>
              </a:rPr>
              <a:t>Fresh Dough/Pastry +90%</a:t>
            </a:r>
          </a:p>
          <a:p>
            <a:pPr lvl="0" algn="ctr" defTabSz="400050">
              <a:spcBef>
                <a:spcPct val="0"/>
              </a:spcBef>
            </a:pPr>
            <a:r>
              <a:rPr lang="en-GB" sz="1000" b="1" kern="1200" dirty="0" smtClean="0">
                <a:solidFill>
                  <a:schemeClr val="tx1"/>
                </a:solidFill>
                <a:latin typeface="Calibri" panose="020F0502020204030204" pitchFamily="34" charset="0"/>
              </a:rPr>
              <a:t>Baking Sundries +74%</a:t>
            </a:r>
          </a:p>
          <a:p>
            <a:pPr lvl="0" algn="ctr" defTabSz="400050">
              <a:spcBef>
                <a:spcPct val="0"/>
              </a:spcBef>
            </a:pPr>
            <a:r>
              <a:rPr lang="en-GB" sz="1000" b="1" kern="1200" dirty="0" smtClean="0">
                <a:solidFill>
                  <a:schemeClr val="tx1"/>
                </a:solidFill>
                <a:latin typeface="Calibri" panose="020F0502020204030204" pitchFamily="34" charset="0"/>
              </a:rPr>
              <a:t>Homebaking Nuts +71%</a:t>
            </a:r>
          </a:p>
          <a:p>
            <a:pPr lvl="0" algn="ctr" defTabSz="400050">
              <a:spcBef>
                <a:spcPct val="0"/>
              </a:spcBef>
            </a:pPr>
            <a:r>
              <a:rPr lang="en-GB" sz="1000" b="1" kern="1200" dirty="0" smtClean="0">
                <a:solidFill>
                  <a:schemeClr val="tx1"/>
                </a:solidFill>
                <a:latin typeface="Calibri" panose="020F0502020204030204" pitchFamily="34" charset="0"/>
              </a:rPr>
              <a:t>Savoury Baking Mixes +68%</a:t>
            </a:r>
          </a:p>
          <a:p>
            <a:pPr lvl="0" algn="ctr" defTabSz="400050">
              <a:spcBef>
                <a:spcPct val="0"/>
              </a:spcBef>
            </a:pPr>
            <a:r>
              <a:rPr lang="en-GB" sz="1000" b="1" kern="1200" dirty="0" smtClean="0">
                <a:solidFill>
                  <a:schemeClr val="tx1"/>
                </a:solidFill>
                <a:latin typeface="Calibri" panose="020F0502020204030204" pitchFamily="34" charset="0"/>
              </a:rPr>
              <a:t>Frozen Fruit +66%</a:t>
            </a:r>
          </a:p>
          <a:p>
            <a:pPr lvl="0" algn="ctr" defTabSz="400050">
              <a:spcBef>
                <a:spcPct val="0"/>
              </a:spcBef>
            </a:pPr>
            <a:r>
              <a:rPr lang="en-GB" sz="1000" b="1" kern="1200" dirty="0" smtClean="0">
                <a:solidFill>
                  <a:schemeClr val="tx1"/>
                </a:solidFill>
                <a:latin typeface="Calibri" panose="020F0502020204030204" pitchFamily="34" charset="0"/>
              </a:rPr>
              <a:t>Sugar &amp; Sweeteners +42%</a:t>
            </a:r>
          </a:p>
          <a:p>
            <a:pPr lvl="0" algn="ctr" defTabSz="400050">
              <a:spcBef>
                <a:spcPct val="0"/>
              </a:spcBef>
            </a:pPr>
            <a:r>
              <a:rPr lang="en-GB" sz="1000" b="1" kern="1200" dirty="0" smtClean="0">
                <a:solidFill>
                  <a:schemeClr val="tx1"/>
                </a:solidFill>
                <a:latin typeface="Calibri" panose="020F0502020204030204" pitchFamily="34" charset="0"/>
              </a:rPr>
              <a:t>Frozen Bakery Products +40%</a:t>
            </a:r>
          </a:p>
          <a:p>
            <a:pPr lvl="0" algn="ctr" defTabSz="400050">
              <a:spcBef>
                <a:spcPct val="0"/>
              </a:spcBef>
            </a:pPr>
            <a:r>
              <a:rPr lang="en-GB" sz="1000" b="1" kern="1200" dirty="0" smtClean="0">
                <a:solidFill>
                  <a:schemeClr val="tx1"/>
                </a:solidFill>
                <a:latin typeface="Calibri" panose="020F0502020204030204" pitchFamily="34" charset="0"/>
              </a:rPr>
              <a:t> </a:t>
            </a:r>
          </a:p>
        </p:txBody>
      </p:sp>
      <p:sp>
        <p:nvSpPr>
          <p:cNvPr id="2" name="Title 1"/>
          <p:cNvSpPr>
            <a:spLocks noGrp="1"/>
          </p:cNvSpPr>
          <p:nvPr>
            <p:ph type="title"/>
          </p:nvPr>
        </p:nvSpPr>
        <p:spPr>
          <a:xfrm>
            <a:off x="159759" y="123478"/>
            <a:ext cx="8876737" cy="890953"/>
          </a:xfrm>
        </p:spPr>
        <p:txBody>
          <a:bodyPr/>
          <a:lstStyle/>
          <a:p>
            <a:r>
              <a:rPr lang="en-GB" sz="2400" dirty="0" smtClean="0">
                <a:latin typeface="Calibri" panose="020F0502020204030204" pitchFamily="34" charset="0"/>
                <a:cs typeface="Calibri" panose="020F0502020204030204" pitchFamily="34" charset="0"/>
              </a:rPr>
              <a:t>WITH FAMILIES STILL IN LOCKDOWN, HYGIENE, MEALS AT HOME, BAKING AND ‘GETTING THOSE JOBS DONE’ REMAIN TOP OF MIND</a:t>
            </a:r>
            <a:endParaRPr lang="en-GB" sz="2400" dirty="0">
              <a:latin typeface="Calibri" panose="020F0502020204030204" pitchFamily="34" charset="0"/>
              <a:cs typeface="Calibri" panose="020F0502020204030204" pitchFamily="34" charset="0"/>
            </a:endParaRPr>
          </a:p>
        </p:txBody>
      </p:sp>
      <p:sp>
        <p:nvSpPr>
          <p:cNvPr id="19461" name="Text Placeholder 3"/>
          <p:cNvSpPr>
            <a:spLocks noGrp="1"/>
          </p:cNvSpPr>
          <p:nvPr>
            <p:ph type="body" idx="4294967295"/>
          </p:nvPr>
        </p:nvSpPr>
        <p:spPr>
          <a:xfrm>
            <a:off x="0" y="4830763"/>
            <a:ext cx="7056438" cy="273050"/>
          </a:xfrm>
        </p:spPr>
        <p:txBody>
          <a:bodyPr/>
          <a:lstStyle/>
          <a:p>
            <a:pPr marL="114300" indent="0">
              <a:spcBef>
                <a:spcPts val="63"/>
              </a:spcBef>
              <a:buNone/>
            </a:pPr>
            <a:r>
              <a:rPr lang="en-GB" altLang="en-US" sz="1050" dirty="0" smtClean="0">
                <a:latin typeface="Calibri" panose="020F0502020204030204" pitchFamily="34" charset="0"/>
              </a:rPr>
              <a:t>Source: Nielsen Scantrack Grocery Multiples Value Sales  4w/e 16th May 2020 vs year ago</a:t>
            </a:r>
          </a:p>
        </p:txBody>
      </p:sp>
      <p:sp>
        <p:nvSpPr>
          <p:cNvPr id="13" name="Oval 12"/>
          <p:cNvSpPr/>
          <p:nvPr/>
        </p:nvSpPr>
        <p:spPr>
          <a:xfrm>
            <a:off x="3329783" y="1203598"/>
            <a:ext cx="1134000" cy="1130400"/>
          </a:xfrm>
          <a:prstGeom prst="ellipse">
            <a:avLst/>
          </a:prstGeom>
          <a:no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 name="Oval 3"/>
          <p:cNvSpPr/>
          <p:nvPr/>
        </p:nvSpPr>
        <p:spPr>
          <a:xfrm>
            <a:off x="6393611" y="1203598"/>
            <a:ext cx="1133581" cy="1129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Oval 17"/>
          <p:cNvSpPr/>
          <p:nvPr/>
        </p:nvSpPr>
        <p:spPr>
          <a:xfrm>
            <a:off x="4878160" y="1203598"/>
            <a:ext cx="1134000" cy="1130400"/>
          </a:xfrm>
          <a:prstGeom prst="ellipse">
            <a:avLst/>
          </a:prstGeom>
          <a:no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6" name="Left-Right Arrow 15"/>
          <p:cNvSpPr/>
          <p:nvPr/>
        </p:nvSpPr>
        <p:spPr>
          <a:xfrm>
            <a:off x="1115616" y="4083918"/>
            <a:ext cx="6984776" cy="864096"/>
          </a:xfrm>
          <a:prstGeom prst="leftRight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5" name="TextBox 4"/>
          <p:cNvSpPr txBox="1"/>
          <p:nvPr/>
        </p:nvSpPr>
        <p:spPr>
          <a:xfrm>
            <a:off x="1311577" y="4299942"/>
            <a:ext cx="6592854" cy="461665"/>
          </a:xfrm>
          <a:prstGeom prst="rect">
            <a:avLst/>
          </a:prstGeom>
          <a:noFill/>
        </p:spPr>
        <p:txBody>
          <a:bodyPr wrap="square" rtlCol="0">
            <a:spAutoFit/>
          </a:bodyPr>
          <a:lstStyle/>
          <a:p>
            <a:pPr algn="ctr"/>
            <a:r>
              <a:rPr lang="en-GB" sz="1200" b="1" dirty="0" smtClean="0">
                <a:latin typeface="Calibri" panose="020F0502020204030204" pitchFamily="34" charset="0"/>
                <a:cs typeface="Calibri" panose="020F0502020204030204" pitchFamily="34" charset="0"/>
              </a:rPr>
              <a:t>With the Sun shining, outdoor living is bringing respite with many shoppers eating alfresco with BBQ and spending time in their gardens …</a:t>
            </a:r>
            <a:endParaRPr lang="en-GB" sz="1200" b="1" dirty="0">
              <a:latin typeface="Calibri" panose="020F0502020204030204" pitchFamily="34" charset="0"/>
              <a:cs typeface="Calibri" panose="020F0502020204030204" pitchFamily="34" charset="0"/>
            </a:endParaRPr>
          </a:p>
        </p:txBody>
      </p:sp>
      <p:sp>
        <p:nvSpPr>
          <p:cNvPr id="24" name="Oval 23"/>
          <p:cNvSpPr/>
          <p:nvPr/>
        </p:nvSpPr>
        <p:spPr>
          <a:xfrm>
            <a:off x="1677255" y="1203598"/>
            <a:ext cx="1134000" cy="1130400"/>
          </a:xfrm>
          <a:prstGeom prst="ellipse">
            <a:avLst/>
          </a:prstGeom>
          <a:no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26" name="Shape 16460"/>
          <p:cNvPicPr preferRelativeResize="0"/>
          <p:nvPr/>
        </p:nvPicPr>
        <p:blipFill rotWithShape="1">
          <a:blip r:embed="rId3">
            <a:alphaModFix/>
          </a:blip>
          <a:srcRect/>
          <a:stretch/>
        </p:blipFill>
        <p:spPr>
          <a:xfrm>
            <a:off x="3489821" y="1459172"/>
            <a:ext cx="431100" cy="548700"/>
          </a:xfrm>
          <a:prstGeom prst="rect">
            <a:avLst/>
          </a:prstGeom>
          <a:noFill/>
          <a:ln>
            <a:noFill/>
          </a:ln>
        </p:spPr>
      </p:pic>
      <p:pic>
        <p:nvPicPr>
          <p:cNvPr id="27" name="Shape 17922"/>
          <p:cNvPicPr preferRelativeResize="0"/>
          <p:nvPr/>
        </p:nvPicPr>
        <p:blipFill rotWithShape="1">
          <a:blip r:embed="rId4">
            <a:alphaModFix/>
          </a:blip>
          <a:srcRect/>
          <a:stretch/>
        </p:blipFill>
        <p:spPr>
          <a:xfrm>
            <a:off x="3642850" y="2040026"/>
            <a:ext cx="545400" cy="207900"/>
          </a:xfrm>
          <a:prstGeom prst="rect">
            <a:avLst/>
          </a:prstGeom>
          <a:noFill/>
          <a:ln>
            <a:noFill/>
          </a:ln>
        </p:spPr>
      </p:pic>
      <p:pic>
        <p:nvPicPr>
          <p:cNvPr id="31" name="Shape 19894"/>
          <p:cNvPicPr preferRelativeResize="0"/>
          <p:nvPr/>
        </p:nvPicPr>
        <p:blipFill rotWithShape="1">
          <a:blip r:embed="rId5">
            <a:alphaModFix/>
          </a:blip>
          <a:srcRect/>
          <a:stretch/>
        </p:blipFill>
        <p:spPr>
          <a:xfrm>
            <a:off x="4016950" y="1419622"/>
            <a:ext cx="342600" cy="548700"/>
          </a:xfrm>
          <a:prstGeom prst="rect">
            <a:avLst/>
          </a:prstGeom>
          <a:noFill/>
          <a:ln>
            <a:noFill/>
          </a:ln>
        </p:spPr>
      </p:pic>
      <p:pic>
        <p:nvPicPr>
          <p:cNvPr id="25" name="Shape 16596"/>
          <p:cNvPicPr preferRelativeResize="0"/>
          <p:nvPr/>
        </p:nvPicPr>
        <p:blipFill rotWithShape="1">
          <a:blip r:embed="rId6">
            <a:alphaModFix/>
          </a:blip>
          <a:srcRect/>
          <a:stretch/>
        </p:blipFill>
        <p:spPr>
          <a:xfrm>
            <a:off x="2008204" y="1459172"/>
            <a:ext cx="201000" cy="548700"/>
          </a:xfrm>
          <a:prstGeom prst="rect">
            <a:avLst/>
          </a:prstGeom>
          <a:noFill/>
          <a:ln>
            <a:noFill/>
          </a:ln>
        </p:spPr>
      </p:pic>
      <p:pic>
        <p:nvPicPr>
          <p:cNvPr id="30" name="Shape 16630"/>
          <p:cNvPicPr preferRelativeResize="0"/>
          <p:nvPr/>
        </p:nvPicPr>
        <p:blipFill rotWithShape="1">
          <a:blip r:embed="rId7">
            <a:alphaModFix/>
          </a:blip>
          <a:srcRect/>
          <a:stretch/>
        </p:blipFill>
        <p:spPr>
          <a:xfrm>
            <a:off x="2270040" y="1458544"/>
            <a:ext cx="212400" cy="548700"/>
          </a:xfrm>
          <a:prstGeom prst="rect">
            <a:avLst/>
          </a:prstGeom>
          <a:noFill/>
          <a:ln>
            <a:noFill/>
          </a:ln>
        </p:spPr>
      </p:pic>
      <p:pic>
        <p:nvPicPr>
          <p:cNvPr id="22" name="Shape 16188"/>
          <p:cNvPicPr preferRelativeResize="0"/>
          <p:nvPr/>
        </p:nvPicPr>
        <p:blipFill rotWithShape="1">
          <a:blip r:embed="rId8">
            <a:alphaModFix/>
          </a:blip>
          <a:srcRect/>
          <a:stretch/>
        </p:blipFill>
        <p:spPr>
          <a:xfrm>
            <a:off x="5186110" y="1419622"/>
            <a:ext cx="518100" cy="548700"/>
          </a:xfrm>
          <a:prstGeom prst="rect">
            <a:avLst/>
          </a:prstGeom>
          <a:noFill/>
          <a:ln>
            <a:noFill/>
          </a:ln>
        </p:spPr>
      </p:pic>
      <p:pic>
        <p:nvPicPr>
          <p:cNvPr id="29" name="Shape 4736"/>
          <p:cNvPicPr preferRelativeResize="0"/>
          <p:nvPr/>
        </p:nvPicPr>
        <p:blipFill rotWithShape="1">
          <a:blip r:embed="rId9">
            <a:alphaModFix/>
          </a:blip>
          <a:srcRect/>
          <a:stretch/>
        </p:blipFill>
        <p:spPr>
          <a:xfrm>
            <a:off x="6699067" y="1492322"/>
            <a:ext cx="493800" cy="482400"/>
          </a:xfrm>
          <a:prstGeom prst="rect">
            <a:avLst/>
          </a:prstGeom>
          <a:noFill/>
          <a:ln>
            <a:noFill/>
          </a:ln>
        </p:spPr>
      </p:pic>
    </p:spTree>
    <p:extLst>
      <p:ext uri="{BB962C8B-B14F-4D97-AF65-F5344CB8AC3E}">
        <p14:creationId xmlns:p14="http://schemas.microsoft.com/office/powerpoint/2010/main" val="40748631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99592" y="1059583"/>
            <a:ext cx="6982376" cy="3744416"/>
          </a:xfrm>
          <a:prstGeom prst="rect">
            <a:avLst/>
          </a:prstGeom>
        </p:spPr>
      </p:pic>
      <p:sp>
        <p:nvSpPr>
          <p:cNvPr id="24582" name="Text Placeholder 9"/>
          <p:cNvSpPr>
            <a:spLocks noGrp="1"/>
          </p:cNvSpPr>
          <p:nvPr>
            <p:ph type="body" idx="2"/>
          </p:nvPr>
        </p:nvSpPr>
        <p:spPr>
          <a:xfrm>
            <a:off x="255873" y="4587974"/>
            <a:ext cx="3884079" cy="523046"/>
          </a:xfrm>
        </p:spPr>
        <p:txBody>
          <a:bodyPr/>
          <a:lstStyle/>
          <a:p>
            <a:pPr>
              <a:spcBef>
                <a:spcPts val="63"/>
              </a:spcBef>
            </a:pPr>
            <a:r>
              <a:rPr lang="en-GB" altLang="en-US" sz="900" dirty="0" smtClean="0">
                <a:latin typeface="Calibri" panose="020F0502020204030204" pitchFamily="34" charset="0"/>
              </a:rPr>
              <a:t>Source:  Nielsen Homescan Total Till </a:t>
            </a:r>
            <a:r>
              <a:rPr lang="en-GB" altLang="en-US" sz="900" dirty="0">
                <a:latin typeface="Calibri" panose="020F0502020204030204" pitchFamily="34" charset="0"/>
              </a:rPr>
              <a:t>4</a:t>
            </a:r>
            <a:r>
              <a:rPr lang="en-GB" altLang="en-US" sz="900" dirty="0" smtClean="0">
                <a:latin typeface="Calibri" panose="020F0502020204030204" pitchFamily="34" charset="0"/>
              </a:rPr>
              <a:t> weeks </a:t>
            </a:r>
            <a:r>
              <a:rPr lang="en-GB" altLang="en-US" sz="900" dirty="0" smtClean="0">
                <a:solidFill>
                  <a:schemeClr val="tx1"/>
                </a:solidFill>
                <a:latin typeface="Calibri" panose="020F0502020204030204" pitchFamily="34" charset="0"/>
              </a:rPr>
              <a:t>ending 16th</a:t>
            </a:r>
            <a:r>
              <a:rPr lang="en-US" altLang="en-US" sz="900" dirty="0" smtClean="0">
                <a:solidFill>
                  <a:schemeClr val="tx1"/>
                </a:solidFill>
                <a:latin typeface="Calibri" panose="020F0502020204030204" pitchFamily="34" charset="0"/>
                <a:cs typeface="Arial" panose="020B0604020202020204" pitchFamily="34" charset="0"/>
              </a:rPr>
              <a:t> May 2020</a:t>
            </a:r>
            <a:endParaRPr lang="en-GB" altLang="en-US" sz="900" dirty="0" smtClean="0">
              <a:solidFill>
                <a:schemeClr val="tx1"/>
              </a:solidFill>
              <a:latin typeface="Calibri" panose="020F0502020204030204" pitchFamily="34" charset="0"/>
            </a:endParaRPr>
          </a:p>
        </p:txBody>
      </p:sp>
      <p:sp>
        <p:nvSpPr>
          <p:cNvPr id="10" name="Title 2"/>
          <p:cNvSpPr txBox="1">
            <a:spLocks/>
          </p:cNvSpPr>
          <p:nvPr/>
        </p:nvSpPr>
        <p:spPr>
          <a:xfrm>
            <a:off x="229046" y="483791"/>
            <a:ext cx="8807450" cy="575791"/>
          </a:xfrm>
          <a:prstGeom prst="rect">
            <a:avLst/>
          </a:prstGeom>
        </p:spPr>
        <p:txBody>
          <a:bodyPr vert="horz" wrap="square" lIns="91440" tIns="0" rIns="91440" bIns="0" rtlCol="0" anchor="b" anchorCtr="0">
            <a:noAutofit/>
          </a:bodyPr>
          <a:lstStyle>
            <a:lvl1pPr algn="l" defTabSz="457200" rtl="0" eaLnBrk="0" fontAlgn="base" hangingPunct="0">
              <a:spcBef>
                <a:spcPct val="0"/>
              </a:spcBef>
              <a:spcAft>
                <a:spcPct val="0"/>
              </a:spcAft>
              <a:defRPr sz="3000" kern="1200" cap="all" baseline="0">
                <a:solidFill>
                  <a:srgbClr val="009DD9"/>
                </a:solidFill>
                <a:latin typeface="+mj-lt"/>
                <a:ea typeface="+mj-ea"/>
                <a:cs typeface="+mj-cs"/>
              </a:defRPr>
            </a:lvl1pPr>
            <a:lvl2pPr algn="l" defTabSz="457200" rtl="0" eaLnBrk="0" fontAlgn="base" hangingPunct="0">
              <a:spcBef>
                <a:spcPct val="0"/>
              </a:spcBef>
              <a:spcAft>
                <a:spcPct val="0"/>
              </a:spcAft>
              <a:defRPr sz="3000">
                <a:solidFill>
                  <a:srgbClr val="009DD9"/>
                </a:solidFill>
                <a:latin typeface="Calibri" pitchFamily="34" charset="0"/>
              </a:defRPr>
            </a:lvl2pPr>
            <a:lvl3pPr algn="l" defTabSz="457200" rtl="0" eaLnBrk="0" fontAlgn="base" hangingPunct="0">
              <a:spcBef>
                <a:spcPct val="0"/>
              </a:spcBef>
              <a:spcAft>
                <a:spcPct val="0"/>
              </a:spcAft>
              <a:defRPr sz="3000">
                <a:solidFill>
                  <a:srgbClr val="009DD9"/>
                </a:solidFill>
                <a:latin typeface="Calibri" pitchFamily="34" charset="0"/>
              </a:defRPr>
            </a:lvl3pPr>
            <a:lvl4pPr algn="l" defTabSz="457200" rtl="0" eaLnBrk="0" fontAlgn="base" hangingPunct="0">
              <a:spcBef>
                <a:spcPct val="0"/>
              </a:spcBef>
              <a:spcAft>
                <a:spcPct val="0"/>
              </a:spcAft>
              <a:defRPr sz="3000">
                <a:solidFill>
                  <a:srgbClr val="009DD9"/>
                </a:solidFill>
                <a:latin typeface="Calibri" pitchFamily="34" charset="0"/>
              </a:defRPr>
            </a:lvl4pPr>
            <a:lvl5pPr algn="l" defTabSz="457200" rtl="0" eaLnBrk="0" fontAlgn="base" hangingPunct="0">
              <a:spcBef>
                <a:spcPct val="0"/>
              </a:spcBef>
              <a:spcAft>
                <a:spcPct val="0"/>
              </a:spcAft>
              <a:defRPr sz="3000">
                <a:solidFill>
                  <a:srgbClr val="009DD9"/>
                </a:solidFill>
                <a:latin typeface="Calibri" pitchFamily="34" charset="0"/>
              </a:defRPr>
            </a:lvl5pPr>
            <a:lvl6pPr marL="457200" algn="l" defTabSz="457200" rtl="0" fontAlgn="base">
              <a:spcBef>
                <a:spcPct val="0"/>
              </a:spcBef>
              <a:spcAft>
                <a:spcPct val="0"/>
              </a:spcAft>
              <a:defRPr sz="3000">
                <a:solidFill>
                  <a:srgbClr val="009DD9"/>
                </a:solidFill>
                <a:latin typeface="Calibri" pitchFamily="34" charset="0"/>
              </a:defRPr>
            </a:lvl6pPr>
            <a:lvl7pPr marL="914400" algn="l" defTabSz="457200" rtl="0" fontAlgn="base">
              <a:spcBef>
                <a:spcPct val="0"/>
              </a:spcBef>
              <a:spcAft>
                <a:spcPct val="0"/>
              </a:spcAft>
              <a:defRPr sz="3000">
                <a:solidFill>
                  <a:srgbClr val="009DD9"/>
                </a:solidFill>
                <a:latin typeface="Calibri" pitchFamily="34" charset="0"/>
              </a:defRPr>
            </a:lvl7pPr>
            <a:lvl8pPr marL="1371600" algn="l" defTabSz="457200" rtl="0" fontAlgn="base">
              <a:spcBef>
                <a:spcPct val="0"/>
              </a:spcBef>
              <a:spcAft>
                <a:spcPct val="0"/>
              </a:spcAft>
              <a:defRPr sz="3000">
                <a:solidFill>
                  <a:srgbClr val="009DD9"/>
                </a:solidFill>
                <a:latin typeface="Calibri" pitchFamily="34" charset="0"/>
              </a:defRPr>
            </a:lvl8pPr>
            <a:lvl9pPr marL="1828800" algn="l" defTabSz="457200" rtl="0" fontAlgn="base">
              <a:spcBef>
                <a:spcPct val="0"/>
              </a:spcBef>
              <a:spcAft>
                <a:spcPct val="0"/>
              </a:spcAft>
              <a:defRPr sz="3000">
                <a:solidFill>
                  <a:srgbClr val="009DD9"/>
                </a:solidFill>
                <a:latin typeface="Calibri" pitchFamily="34" charset="0"/>
              </a:defRPr>
            </a:lvl9pPr>
          </a:lstStyle>
          <a:p>
            <a:r>
              <a:rPr lang="en-GB" sz="2000" b="1" dirty="0" smtClean="0">
                <a:solidFill>
                  <a:schemeClr val="tx1"/>
                </a:solidFill>
                <a:latin typeface="Calibri" panose="020F0502020204030204" pitchFamily="34" charset="0"/>
                <a:cs typeface="Calibri" panose="020F0502020204030204" pitchFamily="34" charset="0"/>
              </a:rPr>
              <a:t>Shoppers are spending more, with sales accelerating faster at retailers with a strong convenient and/or online offer, who are </a:t>
            </a:r>
            <a:r>
              <a:rPr lang="en-GB" sz="2000" b="1" dirty="0">
                <a:solidFill>
                  <a:schemeClr val="tx1"/>
                </a:solidFill>
                <a:latin typeface="Calibri" panose="020F0502020204030204" pitchFamily="34" charset="0"/>
                <a:cs typeface="Calibri" panose="020F0502020204030204" pitchFamily="34" charset="0"/>
              </a:rPr>
              <a:t>less reliant on non </a:t>
            </a:r>
            <a:r>
              <a:rPr lang="en-GB" sz="2000" b="1" dirty="0" smtClean="0">
                <a:solidFill>
                  <a:schemeClr val="tx1"/>
                </a:solidFill>
                <a:latin typeface="Calibri" panose="020F0502020204030204" pitchFamily="34" charset="0"/>
                <a:cs typeface="Calibri" panose="020F0502020204030204" pitchFamily="34" charset="0"/>
              </a:rPr>
              <a:t>food </a:t>
            </a:r>
            <a:endParaRPr lang="en-GB" sz="20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078465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31640" y="1203599"/>
            <a:ext cx="6645604" cy="3491730"/>
          </a:xfrm>
          <a:prstGeom prst="rect">
            <a:avLst/>
          </a:prstGeom>
        </p:spPr>
      </p:pic>
      <p:sp>
        <p:nvSpPr>
          <p:cNvPr id="8" name="Title 2"/>
          <p:cNvSpPr txBox="1">
            <a:spLocks/>
          </p:cNvSpPr>
          <p:nvPr/>
        </p:nvSpPr>
        <p:spPr>
          <a:xfrm>
            <a:off x="217568" y="339502"/>
            <a:ext cx="8674911" cy="669900"/>
          </a:xfrm>
          <a:prstGeom prst="rect">
            <a:avLst/>
          </a:prstGeom>
        </p:spPr>
        <p:txBody>
          <a:bodyPr vert="horz" wrap="square" lIns="91440" tIns="0" rIns="91440" bIns="0" rtlCol="0" anchor="b" anchorCtr="0">
            <a:noAutofit/>
          </a:bodyPr>
          <a:lstStyle>
            <a:lvl1pPr algn="l" defTabSz="457200" rtl="0" eaLnBrk="0" fontAlgn="base" hangingPunct="0">
              <a:spcBef>
                <a:spcPct val="0"/>
              </a:spcBef>
              <a:spcAft>
                <a:spcPct val="0"/>
              </a:spcAft>
              <a:defRPr sz="3000" kern="1200" cap="all" baseline="0">
                <a:solidFill>
                  <a:srgbClr val="009DD9"/>
                </a:solidFill>
                <a:latin typeface="+mj-lt"/>
                <a:ea typeface="+mj-ea"/>
                <a:cs typeface="+mj-cs"/>
              </a:defRPr>
            </a:lvl1pPr>
            <a:lvl2pPr algn="l" defTabSz="457200" rtl="0" eaLnBrk="0" fontAlgn="base" hangingPunct="0">
              <a:spcBef>
                <a:spcPct val="0"/>
              </a:spcBef>
              <a:spcAft>
                <a:spcPct val="0"/>
              </a:spcAft>
              <a:defRPr sz="3000">
                <a:solidFill>
                  <a:srgbClr val="009DD9"/>
                </a:solidFill>
                <a:latin typeface="Calibri" pitchFamily="34" charset="0"/>
              </a:defRPr>
            </a:lvl2pPr>
            <a:lvl3pPr algn="l" defTabSz="457200" rtl="0" eaLnBrk="0" fontAlgn="base" hangingPunct="0">
              <a:spcBef>
                <a:spcPct val="0"/>
              </a:spcBef>
              <a:spcAft>
                <a:spcPct val="0"/>
              </a:spcAft>
              <a:defRPr sz="3000">
                <a:solidFill>
                  <a:srgbClr val="009DD9"/>
                </a:solidFill>
                <a:latin typeface="Calibri" pitchFamily="34" charset="0"/>
              </a:defRPr>
            </a:lvl3pPr>
            <a:lvl4pPr algn="l" defTabSz="457200" rtl="0" eaLnBrk="0" fontAlgn="base" hangingPunct="0">
              <a:spcBef>
                <a:spcPct val="0"/>
              </a:spcBef>
              <a:spcAft>
                <a:spcPct val="0"/>
              </a:spcAft>
              <a:defRPr sz="3000">
                <a:solidFill>
                  <a:srgbClr val="009DD9"/>
                </a:solidFill>
                <a:latin typeface="Calibri" pitchFamily="34" charset="0"/>
              </a:defRPr>
            </a:lvl4pPr>
            <a:lvl5pPr algn="l" defTabSz="457200" rtl="0" eaLnBrk="0" fontAlgn="base" hangingPunct="0">
              <a:spcBef>
                <a:spcPct val="0"/>
              </a:spcBef>
              <a:spcAft>
                <a:spcPct val="0"/>
              </a:spcAft>
              <a:defRPr sz="3000">
                <a:solidFill>
                  <a:srgbClr val="009DD9"/>
                </a:solidFill>
                <a:latin typeface="Calibri" pitchFamily="34" charset="0"/>
              </a:defRPr>
            </a:lvl5pPr>
            <a:lvl6pPr marL="457200" algn="l" defTabSz="457200" rtl="0" fontAlgn="base">
              <a:spcBef>
                <a:spcPct val="0"/>
              </a:spcBef>
              <a:spcAft>
                <a:spcPct val="0"/>
              </a:spcAft>
              <a:defRPr sz="3000">
                <a:solidFill>
                  <a:srgbClr val="009DD9"/>
                </a:solidFill>
                <a:latin typeface="Calibri" pitchFamily="34" charset="0"/>
              </a:defRPr>
            </a:lvl6pPr>
            <a:lvl7pPr marL="914400" algn="l" defTabSz="457200" rtl="0" fontAlgn="base">
              <a:spcBef>
                <a:spcPct val="0"/>
              </a:spcBef>
              <a:spcAft>
                <a:spcPct val="0"/>
              </a:spcAft>
              <a:defRPr sz="3000">
                <a:solidFill>
                  <a:srgbClr val="009DD9"/>
                </a:solidFill>
                <a:latin typeface="Calibri" pitchFamily="34" charset="0"/>
              </a:defRPr>
            </a:lvl7pPr>
            <a:lvl8pPr marL="1371600" algn="l" defTabSz="457200" rtl="0" fontAlgn="base">
              <a:spcBef>
                <a:spcPct val="0"/>
              </a:spcBef>
              <a:spcAft>
                <a:spcPct val="0"/>
              </a:spcAft>
              <a:defRPr sz="3000">
                <a:solidFill>
                  <a:srgbClr val="009DD9"/>
                </a:solidFill>
                <a:latin typeface="Calibri" pitchFamily="34" charset="0"/>
              </a:defRPr>
            </a:lvl8pPr>
            <a:lvl9pPr marL="1828800" algn="l" defTabSz="457200" rtl="0" fontAlgn="base">
              <a:spcBef>
                <a:spcPct val="0"/>
              </a:spcBef>
              <a:spcAft>
                <a:spcPct val="0"/>
              </a:spcAft>
              <a:defRPr sz="3000">
                <a:solidFill>
                  <a:srgbClr val="009DD9"/>
                </a:solidFill>
                <a:latin typeface="Calibri" pitchFamily="34" charset="0"/>
              </a:defRPr>
            </a:lvl9pPr>
          </a:lstStyle>
          <a:p>
            <a:r>
              <a:rPr lang="en-GB" sz="2400" b="1" dirty="0" smtClean="0">
                <a:solidFill>
                  <a:schemeClr val="tx1"/>
                </a:solidFill>
                <a:latin typeface="Calibri" panose="020F0502020204030204" pitchFamily="34" charset="0"/>
                <a:cs typeface="Calibri" panose="020F0502020204030204" pitchFamily="34" charset="0"/>
              </a:rPr>
              <a:t>SHOPPERS ARE LIMITING VISITS BUT ARE SPENDING MORE PER TRIP</a:t>
            </a:r>
            <a:endParaRPr lang="en-GB" sz="2400" b="1" dirty="0">
              <a:solidFill>
                <a:schemeClr val="tx1"/>
              </a:solidFill>
              <a:latin typeface="Calibri" panose="020F0502020204030204" pitchFamily="34" charset="0"/>
              <a:cs typeface="Calibri" panose="020F0502020204030204" pitchFamily="34" charset="0"/>
            </a:endParaRPr>
          </a:p>
        </p:txBody>
      </p:sp>
      <p:sp>
        <p:nvSpPr>
          <p:cNvPr id="11" name="Text Placeholder 9"/>
          <p:cNvSpPr txBox="1">
            <a:spLocks/>
          </p:cNvSpPr>
          <p:nvPr/>
        </p:nvSpPr>
        <p:spPr>
          <a:xfrm>
            <a:off x="217568" y="4868863"/>
            <a:ext cx="8166100" cy="274637"/>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227013" marR="0" lvl="0" indent="-112713" algn="l" rtl="0">
              <a:lnSpc>
                <a:spcPct val="100000"/>
              </a:lnSpc>
              <a:spcBef>
                <a:spcPts val="800"/>
              </a:spcBef>
              <a:spcAft>
                <a:spcPts val="0"/>
              </a:spcAft>
              <a:buClr>
                <a:schemeClr val="dk2"/>
              </a:buClr>
              <a:buSzPct val="100000"/>
              <a:buFont typeface="Arial"/>
              <a:buChar char="•"/>
              <a:defRPr sz="1800" b="0" i="0" u="none" strike="noStrike" cap="none">
                <a:solidFill>
                  <a:schemeClr val="dk2"/>
                </a:solidFill>
                <a:latin typeface="Arial"/>
                <a:ea typeface="Arial"/>
                <a:cs typeface="Arial"/>
                <a:sym typeface="Arial"/>
              </a:defRPr>
            </a:lvl1pPr>
            <a:lvl2pPr marL="454025" marR="0" lvl="1" indent="-123825" algn="l" rtl="0">
              <a:lnSpc>
                <a:spcPct val="100000"/>
              </a:lnSpc>
              <a:spcBef>
                <a:spcPts val="800"/>
              </a:spcBef>
              <a:spcAft>
                <a:spcPts val="0"/>
              </a:spcAft>
              <a:buClr>
                <a:schemeClr val="dk2"/>
              </a:buClr>
              <a:buSzPct val="100000"/>
              <a:buFont typeface="Arial"/>
              <a:buChar char="•"/>
              <a:defRPr sz="1600" b="0" i="0" u="none" strike="noStrike" cap="none">
                <a:solidFill>
                  <a:schemeClr val="dk2"/>
                </a:solidFill>
                <a:latin typeface="Arial"/>
                <a:ea typeface="Arial"/>
                <a:cs typeface="Arial"/>
                <a:sym typeface="Arial"/>
              </a:defRPr>
            </a:lvl2pPr>
            <a:lvl3pPr marL="688975" marR="0" lvl="2" indent="-142875" algn="l" rtl="0">
              <a:lnSpc>
                <a:spcPct val="100000"/>
              </a:lnSpc>
              <a:spcBef>
                <a:spcPts val="700"/>
              </a:spcBef>
              <a:spcAft>
                <a:spcPts val="0"/>
              </a:spcAft>
              <a:buClr>
                <a:schemeClr val="dk2"/>
              </a:buClr>
              <a:buSzPct val="100000"/>
              <a:buFont typeface="Arial"/>
              <a:buChar char="•"/>
              <a:defRPr sz="1400" b="0" i="0" u="none" strike="noStrike" cap="none">
                <a:solidFill>
                  <a:schemeClr val="dk2"/>
                </a:solidFill>
                <a:latin typeface="Arial"/>
                <a:ea typeface="Arial"/>
                <a:cs typeface="Arial"/>
                <a:sym typeface="Arial"/>
              </a:defRPr>
            </a:lvl3pPr>
            <a:lvl4pPr marL="915988" marR="0" lvl="3" indent="-153987" algn="l" rtl="0">
              <a:lnSpc>
                <a:spcPct val="100000"/>
              </a:lnSpc>
              <a:spcBef>
                <a:spcPts val="700"/>
              </a:spcBef>
              <a:spcAft>
                <a:spcPts val="0"/>
              </a:spcAft>
              <a:buClr>
                <a:schemeClr val="dk2"/>
              </a:buClr>
              <a:buSzPct val="100000"/>
              <a:buFont typeface="Arial"/>
              <a:buChar char="•"/>
              <a:defRPr sz="1200" b="0" i="0" u="none" strike="noStrike" cap="none">
                <a:solidFill>
                  <a:schemeClr val="dk2"/>
                </a:solidFill>
                <a:latin typeface="Arial"/>
                <a:ea typeface="Arial"/>
                <a:cs typeface="Arial"/>
                <a:sym typeface="Arial"/>
              </a:defRPr>
            </a:lvl4pPr>
            <a:lvl5pPr marL="1143000" marR="0" lvl="4" indent="-177800" algn="l" rtl="0">
              <a:lnSpc>
                <a:spcPct val="100000"/>
              </a:lnSpc>
              <a:spcBef>
                <a:spcPts val="700"/>
              </a:spcBef>
              <a:spcAft>
                <a:spcPts val="0"/>
              </a:spcAft>
              <a:buClr>
                <a:schemeClr val="dk2"/>
              </a:buClr>
              <a:buSzPct val="100000"/>
              <a:buFont typeface="Arial"/>
              <a:buChar char="•"/>
              <a:defRPr sz="1000" b="0" i="0" u="none" strike="noStrike" cap="none">
                <a:solidFill>
                  <a:schemeClr val="dk2"/>
                </a:solidFill>
                <a:latin typeface="Arial"/>
                <a:ea typeface="Arial"/>
                <a:cs typeface="Arial"/>
                <a:sym typeface="Arial"/>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pPr marL="114300" indent="0">
              <a:spcBef>
                <a:spcPts val="63"/>
              </a:spcBef>
              <a:buFont typeface="Arial"/>
              <a:buNone/>
            </a:pPr>
            <a:r>
              <a:rPr lang="en-GB" altLang="en-US" sz="900" dirty="0" smtClean="0">
                <a:latin typeface="Calibri" panose="020F0502020204030204" pitchFamily="34" charset="0"/>
              </a:rPr>
              <a:t>Source:  Nielsen Total Till and Homescan FMCG 4 weeks ending 16th May 2020</a:t>
            </a:r>
            <a:endParaRPr lang="en-GB" altLang="en-US" sz="900" dirty="0">
              <a:latin typeface="Calibri" panose="020F0502020204030204" pitchFamily="34" charset="0"/>
            </a:endParaRPr>
          </a:p>
        </p:txBody>
      </p:sp>
      <p:sp>
        <p:nvSpPr>
          <p:cNvPr id="2" name="TextBox 1"/>
          <p:cNvSpPr txBox="1"/>
          <p:nvPr/>
        </p:nvSpPr>
        <p:spPr>
          <a:xfrm>
            <a:off x="7634217" y="4803998"/>
            <a:ext cx="1122423" cy="230832"/>
          </a:xfrm>
          <a:prstGeom prst="rect">
            <a:avLst/>
          </a:prstGeom>
          <a:noFill/>
        </p:spPr>
        <p:txBody>
          <a:bodyPr wrap="none" rtlCol="0">
            <a:spAutoFit/>
          </a:bodyPr>
          <a:lstStyle/>
          <a:p>
            <a:r>
              <a:rPr lang="en-GB" sz="900" dirty="0" smtClean="0">
                <a:latin typeface="Calibri" panose="020F0502020204030204" pitchFamily="34" charset="0"/>
                <a:cs typeface="Calibri" panose="020F0502020204030204" pitchFamily="34" charset="0"/>
              </a:rPr>
              <a:t>*Discounters 12w/e</a:t>
            </a:r>
            <a:endParaRPr lang="en-GB"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2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90884" y="1421572"/>
            <a:ext cx="1870545" cy="892552"/>
          </a:xfrm>
          <a:prstGeom prst="rect">
            <a:avLst/>
          </a:prstGeom>
          <a:noFill/>
        </p:spPr>
        <p:txBody>
          <a:bodyPr wrap="square" rtlCol="0">
            <a:spAutoFit/>
          </a:bodyPr>
          <a:lstStyle/>
          <a:p>
            <a:r>
              <a:rPr lang="en-GB" sz="1200" dirty="0" smtClean="0">
                <a:latin typeface="Calibri" panose="020F0502020204030204" pitchFamily="34" charset="0"/>
                <a:cs typeface="Calibri" panose="020F0502020204030204" pitchFamily="34" charset="0"/>
              </a:rPr>
              <a:t>% Retailer Shopper Total Spend, Spent within Fascia</a:t>
            </a:r>
          </a:p>
          <a:p>
            <a:endParaRPr lang="en-GB" dirty="0">
              <a:latin typeface="Calibri" panose="020F0502020204030204" pitchFamily="34" charset="0"/>
              <a:cs typeface="Calibri" panose="020F0502020204030204" pitchFamily="34" charset="0"/>
            </a:endParaRPr>
          </a:p>
          <a:p>
            <a:endParaRPr lang="en-GB" dirty="0" smtClean="0">
              <a:latin typeface="Calibri" panose="020F0502020204030204" pitchFamily="34" charset="0"/>
              <a:cs typeface="Calibri" panose="020F050202020403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229552968"/>
              </p:ext>
            </p:extLst>
          </p:nvPr>
        </p:nvGraphicFramePr>
        <p:xfrm flipV="1">
          <a:off x="690767" y="2859782"/>
          <a:ext cx="7841673" cy="1512168"/>
        </p:xfrm>
        <a:graphic>
          <a:graphicData uri="http://schemas.openxmlformats.org/drawingml/2006/table">
            <a:tbl>
              <a:tblPr firstRow="1" bandRow="1">
                <a:tableStyleId>{95A90781-DFE0-4ECC-8F90-118134CE9E34}</a:tableStyleId>
              </a:tblPr>
              <a:tblGrid>
                <a:gridCol w="871297"/>
                <a:gridCol w="871297"/>
                <a:gridCol w="871297"/>
                <a:gridCol w="871297"/>
                <a:gridCol w="871297"/>
                <a:gridCol w="871297"/>
                <a:gridCol w="871297"/>
                <a:gridCol w="871297"/>
                <a:gridCol w="871297"/>
              </a:tblGrid>
              <a:tr h="587401">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r>
              <a:tr h="587401">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r>
              <a:tr h="337366">
                <a:tc>
                  <a:txBody>
                    <a:bodyPr/>
                    <a:lstStyle/>
                    <a:p>
                      <a:pPr algn="ctr"/>
                      <a:r>
                        <a:rPr lang="en-GB" b="1" dirty="0" smtClean="0">
                          <a:latin typeface="Calibri" panose="020F0502020204030204" pitchFamily="34" charset="0"/>
                          <a:cs typeface="Calibri" panose="020F0502020204030204" pitchFamily="34" charset="0"/>
                        </a:rPr>
                        <a:t>59%</a:t>
                      </a:r>
                      <a:endParaRPr lang="en-GB" b="1" dirty="0">
                        <a:latin typeface="Calibri" panose="020F0502020204030204" pitchFamily="34" charset="0"/>
                        <a:cs typeface="Calibri" panose="020F0502020204030204" pitchFamily="34" charset="0"/>
                      </a:endParaRPr>
                    </a:p>
                  </a:txBody>
                  <a:tcPr/>
                </a:tc>
                <a:tc>
                  <a:txBody>
                    <a:bodyPr/>
                    <a:lstStyle/>
                    <a:p>
                      <a:pPr algn="ctr"/>
                      <a:r>
                        <a:rPr lang="en-GB" b="1" dirty="0" smtClean="0"/>
                        <a:t>43%</a:t>
                      </a:r>
                      <a:endParaRPr lang="en-GB" b="1" dirty="0"/>
                    </a:p>
                  </a:txBody>
                  <a:tcPr/>
                </a:tc>
                <a:tc>
                  <a:txBody>
                    <a:bodyPr/>
                    <a:lstStyle/>
                    <a:p>
                      <a:pPr algn="ctr"/>
                      <a:r>
                        <a:rPr lang="en-GB" b="1" dirty="0" smtClean="0"/>
                        <a:t>39%</a:t>
                      </a:r>
                      <a:endParaRPr lang="en-GB"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b="1" dirty="0" smtClean="0"/>
                        <a:t>36%</a:t>
                      </a:r>
                      <a:endParaRPr lang="en-GB" b="1" dirty="0"/>
                    </a:p>
                  </a:txBody>
                  <a:tcPr/>
                </a:tc>
                <a:tc>
                  <a:txBody>
                    <a:bodyPr/>
                    <a:lstStyle/>
                    <a:p>
                      <a:pPr algn="ctr"/>
                      <a:r>
                        <a:rPr lang="en-GB" b="1" dirty="0" smtClean="0"/>
                        <a:t>34%</a:t>
                      </a:r>
                      <a:endParaRPr lang="en-GB" b="1" dirty="0"/>
                    </a:p>
                  </a:txBody>
                  <a:tcPr/>
                </a:tc>
                <a:tc>
                  <a:txBody>
                    <a:bodyPr/>
                    <a:lstStyle/>
                    <a:p>
                      <a:pPr algn="ctr"/>
                      <a:r>
                        <a:rPr lang="en-GB" b="1" dirty="0" smtClean="0"/>
                        <a:t>30%</a:t>
                      </a:r>
                      <a:endParaRPr lang="en-GB" b="1" dirty="0"/>
                    </a:p>
                  </a:txBody>
                  <a:tcPr/>
                </a:tc>
                <a:tc>
                  <a:txBody>
                    <a:bodyPr/>
                    <a:lstStyle/>
                    <a:p>
                      <a:pPr algn="ctr"/>
                      <a:r>
                        <a:rPr lang="en-GB" b="1" dirty="0" smtClean="0"/>
                        <a:t>28%</a:t>
                      </a:r>
                      <a:endParaRPr lang="en-GB" b="1" dirty="0"/>
                    </a:p>
                  </a:txBody>
                  <a:tcPr/>
                </a:tc>
                <a:tc>
                  <a:txBody>
                    <a:bodyPr/>
                    <a:lstStyle/>
                    <a:p>
                      <a:pPr algn="ctr"/>
                      <a:r>
                        <a:rPr lang="en-GB" b="1" dirty="0" smtClean="0"/>
                        <a:t>22%</a:t>
                      </a:r>
                      <a:endParaRPr lang="en-GB" b="1" dirty="0"/>
                    </a:p>
                  </a:txBody>
                  <a:tcPr/>
                </a:tc>
                <a:tc>
                  <a:txBody>
                    <a:bodyPr/>
                    <a:lstStyle/>
                    <a:p>
                      <a:pPr algn="ctr"/>
                      <a:r>
                        <a:rPr lang="en-GB" b="1" dirty="0" smtClean="0"/>
                        <a:t>21%</a:t>
                      </a:r>
                      <a:endParaRPr lang="en-GB" b="1" dirty="0"/>
                    </a:p>
                  </a:txBody>
                  <a:tcPr/>
                </a:tc>
              </a:tr>
            </a:tbl>
          </a:graphicData>
        </a:graphic>
      </p:graphicFrame>
      <p:sp>
        <p:nvSpPr>
          <p:cNvPr id="9" name="Right Arrow 8"/>
          <p:cNvSpPr/>
          <p:nvPr/>
        </p:nvSpPr>
        <p:spPr>
          <a:xfrm rot="16200000" flipV="1">
            <a:off x="802958" y="3485478"/>
            <a:ext cx="565785" cy="476609"/>
          </a:xfrm>
          <a:prstGeom prst="rightArrow">
            <a:avLst>
              <a:gd name="adj1" fmla="val 50000"/>
              <a:gd name="adj2" fmla="val 4520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solidFill>
                <a:srgbClr val="FFFFFF"/>
              </a:solidFill>
              <a:latin typeface="Calibri" panose="020F0502020204030204" pitchFamily="34" charset="0"/>
              <a:cs typeface="Calibri" panose="020F0502020204030204" pitchFamily="34" charset="0"/>
            </a:endParaRPr>
          </a:p>
        </p:txBody>
      </p:sp>
      <p:sp>
        <p:nvSpPr>
          <p:cNvPr id="21" name="Right Arrow 20"/>
          <p:cNvSpPr/>
          <p:nvPr/>
        </p:nvSpPr>
        <p:spPr>
          <a:xfrm rot="16200000" flipV="1">
            <a:off x="3417674" y="3485478"/>
            <a:ext cx="565785" cy="476609"/>
          </a:xfrm>
          <a:prstGeom prst="rightArrow">
            <a:avLst>
              <a:gd name="adj1" fmla="val 50000"/>
              <a:gd name="adj2" fmla="val 4520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solidFill>
                <a:srgbClr val="FFFFFF"/>
              </a:solidFill>
              <a:latin typeface="Calibri" panose="020F0502020204030204" pitchFamily="34" charset="0"/>
              <a:cs typeface="Calibri" panose="020F0502020204030204" pitchFamily="34" charset="0"/>
            </a:endParaRPr>
          </a:p>
        </p:txBody>
      </p:sp>
      <p:sp>
        <p:nvSpPr>
          <p:cNvPr id="25" name="Right Arrow 24"/>
          <p:cNvSpPr/>
          <p:nvPr/>
        </p:nvSpPr>
        <p:spPr>
          <a:xfrm rot="16200000" flipV="1">
            <a:off x="1670189" y="3485478"/>
            <a:ext cx="565785" cy="476609"/>
          </a:xfrm>
          <a:prstGeom prst="rightArrow">
            <a:avLst>
              <a:gd name="adj1" fmla="val 50000"/>
              <a:gd name="adj2" fmla="val 4520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solidFill>
                <a:srgbClr val="FFFFFF"/>
              </a:solidFill>
              <a:latin typeface="Calibri" panose="020F0502020204030204" pitchFamily="34" charset="0"/>
              <a:cs typeface="Calibri" panose="020F0502020204030204" pitchFamily="34" charset="0"/>
            </a:endParaRPr>
          </a:p>
        </p:txBody>
      </p:sp>
      <p:pic>
        <p:nvPicPr>
          <p:cNvPr id="15" name="Picture 14" descr="Influencers.emf"/>
          <p:cNvPicPr>
            <a:picLocks noChangeAspect="1"/>
          </p:cNvPicPr>
          <p:nvPr/>
        </p:nvPicPr>
        <p:blipFill>
          <a:blip r:embed="rId2" cstate="print"/>
          <a:stretch>
            <a:fillRect/>
          </a:stretch>
        </p:blipFill>
        <p:spPr>
          <a:xfrm>
            <a:off x="1390515" y="472333"/>
            <a:ext cx="491485" cy="531335"/>
          </a:xfrm>
          <a:prstGeom prst="rect">
            <a:avLst/>
          </a:prstGeom>
        </p:spPr>
      </p:pic>
      <p:sp>
        <p:nvSpPr>
          <p:cNvPr id="32" name="Rectangle 2"/>
          <p:cNvSpPr txBox="1">
            <a:spLocks noChangeArrowheads="1"/>
          </p:cNvSpPr>
          <p:nvPr/>
        </p:nvSpPr>
        <p:spPr>
          <a:xfrm>
            <a:off x="262508" y="381000"/>
            <a:ext cx="8485956" cy="514350"/>
          </a:xfrm>
          <a:prstGeom prst="rect">
            <a:avLst/>
          </a:prstGeom>
        </p:spPr>
        <p:txBody>
          <a:bodyPr vert="horz" wrap="square" lIns="68580" tIns="0" rIns="68580" bIns="0" rtlCol="0" anchor="b" anchorCtr="0">
            <a:noAutofit/>
          </a:bodyPr>
          <a:lstStyle>
            <a:lvl1pPr algn="l" defTabSz="457200" rtl="0" eaLnBrk="0" fontAlgn="base" hangingPunct="0">
              <a:spcBef>
                <a:spcPct val="0"/>
              </a:spcBef>
              <a:spcAft>
                <a:spcPct val="0"/>
              </a:spcAft>
              <a:defRPr sz="3000" kern="1200" cap="all" baseline="0">
                <a:solidFill>
                  <a:srgbClr val="009DD9"/>
                </a:solidFill>
                <a:latin typeface="+mj-lt"/>
                <a:ea typeface="+mj-ea"/>
                <a:cs typeface="+mj-cs"/>
              </a:defRPr>
            </a:lvl1pPr>
            <a:lvl2pPr algn="l" defTabSz="457200" rtl="0" eaLnBrk="0" fontAlgn="base" hangingPunct="0">
              <a:spcBef>
                <a:spcPct val="0"/>
              </a:spcBef>
              <a:spcAft>
                <a:spcPct val="0"/>
              </a:spcAft>
              <a:defRPr sz="3000">
                <a:solidFill>
                  <a:srgbClr val="009DD9"/>
                </a:solidFill>
                <a:latin typeface="Calibri" pitchFamily="34" charset="0"/>
              </a:defRPr>
            </a:lvl2pPr>
            <a:lvl3pPr algn="l" defTabSz="457200" rtl="0" eaLnBrk="0" fontAlgn="base" hangingPunct="0">
              <a:spcBef>
                <a:spcPct val="0"/>
              </a:spcBef>
              <a:spcAft>
                <a:spcPct val="0"/>
              </a:spcAft>
              <a:defRPr sz="3000">
                <a:solidFill>
                  <a:srgbClr val="009DD9"/>
                </a:solidFill>
                <a:latin typeface="Calibri" pitchFamily="34" charset="0"/>
              </a:defRPr>
            </a:lvl3pPr>
            <a:lvl4pPr algn="l" defTabSz="457200" rtl="0" eaLnBrk="0" fontAlgn="base" hangingPunct="0">
              <a:spcBef>
                <a:spcPct val="0"/>
              </a:spcBef>
              <a:spcAft>
                <a:spcPct val="0"/>
              </a:spcAft>
              <a:defRPr sz="3000">
                <a:solidFill>
                  <a:srgbClr val="009DD9"/>
                </a:solidFill>
                <a:latin typeface="Calibri" pitchFamily="34" charset="0"/>
              </a:defRPr>
            </a:lvl4pPr>
            <a:lvl5pPr algn="l" defTabSz="457200" rtl="0" eaLnBrk="0" fontAlgn="base" hangingPunct="0">
              <a:spcBef>
                <a:spcPct val="0"/>
              </a:spcBef>
              <a:spcAft>
                <a:spcPct val="0"/>
              </a:spcAft>
              <a:defRPr sz="3000">
                <a:solidFill>
                  <a:srgbClr val="009DD9"/>
                </a:solidFill>
                <a:latin typeface="Calibri" pitchFamily="34" charset="0"/>
              </a:defRPr>
            </a:lvl5pPr>
            <a:lvl6pPr marL="457200" algn="l" defTabSz="457200" rtl="0" fontAlgn="base">
              <a:spcBef>
                <a:spcPct val="0"/>
              </a:spcBef>
              <a:spcAft>
                <a:spcPct val="0"/>
              </a:spcAft>
              <a:defRPr sz="3000">
                <a:solidFill>
                  <a:srgbClr val="009DD9"/>
                </a:solidFill>
                <a:latin typeface="Calibri" pitchFamily="34" charset="0"/>
              </a:defRPr>
            </a:lvl6pPr>
            <a:lvl7pPr marL="914400" algn="l" defTabSz="457200" rtl="0" fontAlgn="base">
              <a:spcBef>
                <a:spcPct val="0"/>
              </a:spcBef>
              <a:spcAft>
                <a:spcPct val="0"/>
              </a:spcAft>
              <a:defRPr sz="3000">
                <a:solidFill>
                  <a:srgbClr val="009DD9"/>
                </a:solidFill>
                <a:latin typeface="Calibri" pitchFamily="34" charset="0"/>
              </a:defRPr>
            </a:lvl7pPr>
            <a:lvl8pPr marL="1371600" algn="l" defTabSz="457200" rtl="0" fontAlgn="base">
              <a:spcBef>
                <a:spcPct val="0"/>
              </a:spcBef>
              <a:spcAft>
                <a:spcPct val="0"/>
              </a:spcAft>
              <a:defRPr sz="3000">
                <a:solidFill>
                  <a:srgbClr val="009DD9"/>
                </a:solidFill>
                <a:latin typeface="Calibri" pitchFamily="34" charset="0"/>
              </a:defRPr>
            </a:lvl8pPr>
            <a:lvl9pPr marL="1828800" algn="l" defTabSz="457200" rtl="0" fontAlgn="base">
              <a:spcBef>
                <a:spcPct val="0"/>
              </a:spcBef>
              <a:spcAft>
                <a:spcPct val="0"/>
              </a:spcAft>
              <a:defRPr sz="3000">
                <a:solidFill>
                  <a:srgbClr val="009DD9"/>
                </a:solidFill>
                <a:latin typeface="Calibri" pitchFamily="34" charset="0"/>
              </a:defRPr>
            </a:lvl9pPr>
          </a:lstStyle>
          <a:p>
            <a:pPr marL="0" lvl="1">
              <a:lnSpc>
                <a:spcPct val="95000"/>
              </a:lnSpc>
              <a:defRPr/>
            </a:pPr>
            <a:r>
              <a:rPr lang="en-GB" sz="2400" b="1" dirty="0" smtClean="0">
                <a:solidFill>
                  <a:schemeClr val="tx1"/>
                </a:solidFill>
                <a:ea typeface="ＭＳ Ｐゴシック"/>
              </a:rPr>
              <a:t>AND LOYALTY HAS REACHED RECORD HIGHS AT THE DISCOUNTERS AND RETURNED TO 7 YEAR HIGHS AT THE TOP 4!</a:t>
            </a:r>
            <a:endParaRPr lang="en-GB" sz="2400" b="1" dirty="0">
              <a:solidFill>
                <a:schemeClr val="tx1"/>
              </a:solidFill>
              <a:ea typeface="ＭＳ Ｐゴシック"/>
              <a:cs typeface="Calibri" panose="020F0502020204030204" pitchFamily="34" charset="0"/>
            </a:endParaRPr>
          </a:p>
        </p:txBody>
      </p:sp>
      <p:pic>
        <p:nvPicPr>
          <p:cNvPr id="40" name="Picture 46" descr="Lidl logo"/>
          <p:cNvPicPr>
            <a:picLocks noChangeAspect="1" noChangeArrowheads="1"/>
          </p:cNvPicPr>
          <p:nvPr/>
        </p:nvPicPr>
        <p:blipFill>
          <a:blip r:embed="rId3"/>
          <a:srcRect/>
          <a:stretch>
            <a:fillRect/>
          </a:stretch>
        </p:blipFill>
        <p:spPr bwMode="auto">
          <a:xfrm>
            <a:off x="6975855" y="2989586"/>
            <a:ext cx="317333" cy="317333"/>
          </a:xfrm>
          <a:prstGeom prst="rect">
            <a:avLst/>
          </a:prstGeom>
          <a:noFill/>
          <a:ln w="9525">
            <a:noFill/>
            <a:miter lim="800000"/>
            <a:headEnd/>
            <a:tailEnd/>
          </a:ln>
        </p:spPr>
      </p:pic>
      <p:sp>
        <p:nvSpPr>
          <p:cNvPr id="33" name="Right Arrow 8">
            <a:extLst>
              <a:ext uri="{FF2B5EF4-FFF2-40B4-BE49-F238E27FC236}">
                <a16:creationId xmlns="" xmlns:a16="http://schemas.microsoft.com/office/drawing/2014/main" id="{29810F7C-F48A-4E83-B66E-C2ED3C99377C}"/>
              </a:ext>
            </a:extLst>
          </p:cNvPr>
          <p:cNvSpPr/>
          <p:nvPr/>
        </p:nvSpPr>
        <p:spPr>
          <a:xfrm rot="16200000" flipV="1">
            <a:off x="5104446" y="3485478"/>
            <a:ext cx="565785" cy="476609"/>
          </a:xfrm>
          <a:prstGeom prst="rightArrow">
            <a:avLst>
              <a:gd name="adj1" fmla="val 50000"/>
              <a:gd name="adj2" fmla="val 4520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solidFill>
                <a:srgbClr val="FFFFFF"/>
              </a:solidFill>
              <a:latin typeface="Calibri" panose="020F0502020204030204" pitchFamily="34" charset="0"/>
              <a:cs typeface="Calibri" panose="020F0502020204030204" pitchFamily="34" charset="0"/>
            </a:endParaRPr>
          </a:p>
        </p:txBody>
      </p:sp>
      <p:pic>
        <p:nvPicPr>
          <p:cNvPr id="43" name="Picture 2" descr="Image result for aldi logo"/>
          <p:cNvPicPr>
            <a:picLocks noChangeAspect="1" noChangeArrowheads="1"/>
          </p:cNvPicPr>
          <p:nvPr/>
        </p:nvPicPr>
        <p:blipFill rotWithShape="1">
          <a:blip r:embed="rId4">
            <a:extLst>
              <a:ext uri="{28A0092B-C50C-407E-A947-70E740481C1C}">
                <a14:useLocalDpi xmlns:a14="http://schemas.microsoft.com/office/drawing/2010/main" val="0"/>
              </a:ext>
            </a:extLst>
          </a:blip>
          <a:srcRect l="12463" t="9510" r="12574" b="9477"/>
          <a:stretch/>
        </p:blipFill>
        <p:spPr bwMode="auto">
          <a:xfrm>
            <a:off x="6160275" y="2960610"/>
            <a:ext cx="317332" cy="37528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707904" y="1440226"/>
            <a:ext cx="1878361" cy="10063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p:cNvSpPr txBox="1"/>
          <p:nvPr/>
        </p:nvSpPr>
        <p:spPr>
          <a:xfrm>
            <a:off x="3707904" y="1789534"/>
            <a:ext cx="184731" cy="307777"/>
          </a:xfrm>
          <a:prstGeom prst="rect">
            <a:avLst/>
          </a:prstGeom>
          <a:noFill/>
        </p:spPr>
        <p:txBody>
          <a:bodyPr wrap="none" rtlCol="0">
            <a:spAutoFit/>
          </a:bodyPr>
          <a:lstStyle/>
          <a:p>
            <a:endParaRPr lang="en-GB" dirty="0"/>
          </a:p>
        </p:txBody>
      </p:sp>
      <p:pic>
        <p:nvPicPr>
          <p:cNvPr id="45" name="chart"/>
          <p:cNvPicPr>
            <a:picLocks noChangeAspect="1"/>
          </p:cNvPicPr>
          <p:nvPr/>
        </p:nvPicPr>
        <p:blipFill>
          <a:blip r:embed="rId5"/>
          <a:stretch>
            <a:fillRect/>
          </a:stretch>
        </p:blipFill>
        <p:spPr>
          <a:xfrm>
            <a:off x="7923422" y="2995640"/>
            <a:ext cx="288076" cy="305224"/>
          </a:xfrm>
          <a:prstGeom prst="rect">
            <a:avLst/>
          </a:prstGeom>
        </p:spPr>
      </p:pic>
      <p:pic>
        <p:nvPicPr>
          <p:cNvPr id="48" name="Picture 17" descr="W4C"/>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2542013" y="3071637"/>
            <a:ext cx="667190" cy="15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11"/>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3385049" y="3082486"/>
            <a:ext cx="702857" cy="13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med" len="lg"/>
              </a14:hiddenLine>
            </a:ext>
          </a:extLst>
        </p:spPr>
      </p:pic>
      <p:pic>
        <p:nvPicPr>
          <p:cNvPr id="50" name="Picture 13" descr="tesco">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1715408" y="3071729"/>
            <a:ext cx="546594" cy="153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2"/>
          <p:cNvPicPr>
            <a:picLocks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5106157" y="2987556"/>
            <a:ext cx="641533" cy="321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3"/>
          <p:cNvPicPr>
            <a:picLocks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4373848" y="3029374"/>
            <a:ext cx="475511" cy="237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6" name="Right Arrow 8">
            <a:extLst>
              <a:ext uri="{FF2B5EF4-FFF2-40B4-BE49-F238E27FC236}">
                <a16:creationId xmlns="" xmlns:a16="http://schemas.microsoft.com/office/drawing/2014/main" id="{29810F7C-F48A-4E83-B66E-C2ED3C99377C}"/>
              </a:ext>
            </a:extLst>
          </p:cNvPr>
          <p:cNvSpPr/>
          <p:nvPr/>
        </p:nvSpPr>
        <p:spPr>
          <a:xfrm rot="16200000" flipV="1">
            <a:off x="6036049" y="3485478"/>
            <a:ext cx="565785" cy="476609"/>
          </a:xfrm>
          <a:prstGeom prst="rightArrow">
            <a:avLst>
              <a:gd name="adj1" fmla="val 50000"/>
              <a:gd name="adj2" fmla="val 4520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solidFill>
                <a:srgbClr val="FFFFFF"/>
              </a:solidFill>
              <a:latin typeface="Calibri" panose="020F0502020204030204" pitchFamily="34" charset="0"/>
              <a:cs typeface="Calibri" panose="020F0502020204030204" pitchFamily="34" charset="0"/>
            </a:endParaRPr>
          </a:p>
        </p:txBody>
      </p:sp>
      <p:sp>
        <p:nvSpPr>
          <p:cNvPr id="57" name="Text Placeholder 6"/>
          <p:cNvSpPr>
            <a:spLocks noGrp="1"/>
          </p:cNvSpPr>
          <p:nvPr>
            <p:ph type="body" idx="4294967295"/>
          </p:nvPr>
        </p:nvSpPr>
        <p:spPr>
          <a:xfrm>
            <a:off x="20806" y="4868863"/>
            <a:ext cx="8166100" cy="274637"/>
          </a:xfrm>
        </p:spPr>
        <p:txBody>
          <a:bodyPr/>
          <a:lstStyle/>
          <a:p>
            <a:pPr marL="114300" indent="0" eaLnBrk="1" hangingPunct="1">
              <a:spcBef>
                <a:spcPct val="0"/>
              </a:spcBef>
              <a:buNone/>
            </a:pPr>
            <a:r>
              <a:rPr lang="en-GB" altLang="en-US" sz="900" dirty="0" smtClean="0">
                <a:latin typeface="Calibri" panose="020F0502020204030204" pitchFamily="34" charset="0"/>
                <a:ea typeface="ＭＳ Ｐゴシック" pitchFamily="34" charset="-128"/>
              </a:rPr>
              <a:t>Source:  Nielsen Homescan Grocery Multiples, </a:t>
            </a:r>
            <a:r>
              <a:rPr lang="en-GB" sz="900" dirty="0" smtClean="0">
                <a:latin typeface="Calibri" panose="020F0502020204030204" pitchFamily="34" charset="0"/>
              </a:rPr>
              <a:t>4 week </a:t>
            </a:r>
            <a:r>
              <a:rPr lang="en-GB" sz="900" dirty="0">
                <a:latin typeface="Calibri" panose="020F0502020204030204" pitchFamily="34" charset="0"/>
              </a:rPr>
              <a:t>ending </a:t>
            </a:r>
            <a:r>
              <a:rPr lang="en-GB" sz="900" dirty="0" smtClean="0">
                <a:latin typeface="Calibri" panose="020F0502020204030204" pitchFamily="34" charset="0"/>
              </a:rPr>
              <a:t>16th May 2020 (arrow vs year ago)</a:t>
            </a:r>
            <a:endParaRPr lang="en-US" sz="900" dirty="0">
              <a:latin typeface="Calibri" panose="020F0502020204030204" pitchFamily="34" charset="0"/>
            </a:endParaRPr>
          </a:p>
        </p:txBody>
      </p:sp>
      <p:sp>
        <p:nvSpPr>
          <p:cNvPr id="10" name="Rectangle 9"/>
          <p:cNvSpPr/>
          <p:nvPr/>
        </p:nvSpPr>
        <p:spPr>
          <a:xfrm>
            <a:off x="364552" y="1037079"/>
            <a:ext cx="8486942" cy="355482"/>
          </a:xfrm>
          <a:prstGeom prst="rect">
            <a:avLst/>
          </a:prstGeom>
        </p:spPr>
        <p:txBody>
          <a:bodyPr wrap="square">
            <a:spAutoFit/>
          </a:bodyPr>
          <a:lstStyle/>
          <a:p>
            <a:pPr marL="0" lvl="1">
              <a:lnSpc>
                <a:spcPct val="95000"/>
              </a:lnSpc>
              <a:defRPr/>
            </a:pPr>
            <a:r>
              <a:rPr lang="en-GB" sz="1800" dirty="0" smtClean="0">
                <a:solidFill>
                  <a:schemeClr val="tx1"/>
                </a:solidFill>
                <a:latin typeface="Calibri" panose="020F0502020204030204" pitchFamily="34" charset="0"/>
                <a:cs typeface="Calibri" panose="020F0502020204030204" pitchFamily="34" charset="0"/>
              </a:rPr>
              <a:t>                          </a:t>
            </a:r>
            <a:endParaRPr lang="en-GB" sz="1800" dirty="0">
              <a:solidFill>
                <a:schemeClr val="tx1"/>
              </a:solidFill>
              <a:latin typeface="Calibri" panose="020F0502020204030204" pitchFamily="34" charset="0"/>
              <a:ea typeface="ＭＳ Ｐゴシック"/>
              <a:cs typeface="Calibri" panose="020F0502020204030204" pitchFamily="34" charset="0"/>
            </a:endParaRPr>
          </a:p>
        </p:txBody>
      </p:sp>
      <p:sp>
        <p:nvSpPr>
          <p:cNvPr id="61" name="Right Arrow 60"/>
          <p:cNvSpPr/>
          <p:nvPr/>
        </p:nvSpPr>
        <p:spPr>
          <a:xfrm rot="16200000" flipV="1">
            <a:off x="4328711" y="3485478"/>
            <a:ext cx="565785" cy="476609"/>
          </a:xfrm>
          <a:prstGeom prst="rightArrow">
            <a:avLst>
              <a:gd name="adj1" fmla="val 50000"/>
              <a:gd name="adj2" fmla="val 4520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solidFill>
                <a:srgbClr val="FFFFFF"/>
              </a:solidFill>
              <a:latin typeface="Calibri" panose="020F0502020204030204" pitchFamily="34" charset="0"/>
              <a:cs typeface="Calibri" panose="020F0502020204030204" pitchFamily="34" charset="0"/>
            </a:endParaRPr>
          </a:p>
        </p:txBody>
      </p:sp>
      <p:sp>
        <p:nvSpPr>
          <p:cNvPr id="64" name="Right Arrow 63"/>
          <p:cNvSpPr/>
          <p:nvPr/>
        </p:nvSpPr>
        <p:spPr>
          <a:xfrm rot="16200000" flipV="1">
            <a:off x="6851630" y="3485478"/>
            <a:ext cx="565785" cy="476609"/>
          </a:xfrm>
          <a:prstGeom prst="rightArrow">
            <a:avLst>
              <a:gd name="adj1" fmla="val 50000"/>
              <a:gd name="adj2" fmla="val 4520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solidFill>
                <a:srgbClr val="FFFFFF"/>
              </a:solidFill>
              <a:latin typeface="Calibri" panose="020F0502020204030204" pitchFamily="34" charset="0"/>
              <a:cs typeface="Calibri" panose="020F0502020204030204" pitchFamily="34" charset="0"/>
            </a:endParaRPr>
          </a:p>
        </p:txBody>
      </p:sp>
      <p:sp>
        <p:nvSpPr>
          <p:cNvPr id="35" name="Right Arrow 34"/>
          <p:cNvSpPr/>
          <p:nvPr/>
        </p:nvSpPr>
        <p:spPr>
          <a:xfrm rot="16200000" flipV="1">
            <a:off x="2592716" y="3485478"/>
            <a:ext cx="565785" cy="476609"/>
          </a:xfrm>
          <a:prstGeom prst="rightArrow">
            <a:avLst>
              <a:gd name="adj1" fmla="val 50000"/>
              <a:gd name="adj2" fmla="val 4520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solidFill>
                <a:srgbClr val="FFFFFF"/>
              </a:solidFill>
              <a:latin typeface="Calibri" panose="020F0502020204030204" pitchFamily="34" charset="0"/>
              <a:cs typeface="Calibri" panose="020F0502020204030204" pitchFamily="34" charset="0"/>
            </a:endParaRPr>
          </a:p>
        </p:txBody>
      </p:sp>
      <p:pic>
        <p:nvPicPr>
          <p:cNvPr id="36" name="Shape 4458"/>
          <p:cNvPicPr preferRelativeResize="0"/>
          <p:nvPr/>
        </p:nvPicPr>
        <p:blipFill rotWithShape="1">
          <a:blip r:embed="rId12">
            <a:alphaModFix/>
          </a:blip>
          <a:srcRect/>
          <a:stretch/>
        </p:blipFill>
        <p:spPr>
          <a:xfrm>
            <a:off x="4376204" y="1943422"/>
            <a:ext cx="470799" cy="429380"/>
          </a:xfrm>
          <a:prstGeom prst="rect">
            <a:avLst/>
          </a:prstGeom>
          <a:noFill/>
          <a:ln>
            <a:noFill/>
          </a:ln>
        </p:spPr>
      </p:pic>
      <p:sp>
        <p:nvSpPr>
          <p:cNvPr id="2" name="TextBox 1"/>
          <p:cNvSpPr txBox="1"/>
          <p:nvPr/>
        </p:nvSpPr>
        <p:spPr>
          <a:xfrm>
            <a:off x="7872072" y="3523727"/>
            <a:ext cx="390775" cy="400110"/>
          </a:xfrm>
          <a:prstGeom prst="rect">
            <a:avLst/>
          </a:prstGeom>
          <a:noFill/>
        </p:spPr>
        <p:txBody>
          <a:bodyPr wrap="square" rtlCol="0">
            <a:spAutoFit/>
          </a:bodyPr>
          <a:lstStyle/>
          <a:p>
            <a:r>
              <a:rPr lang="en-GB" sz="2000" b="1" dirty="0" smtClean="0">
                <a:latin typeface="Calibri" panose="020F0502020204030204" pitchFamily="34" charset="0"/>
                <a:cs typeface="Calibri" panose="020F0502020204030204" pitchFamily="34" charset="0"/>
              </a:rPr>
              <a:t>=</a:t>
            </a:r>
            <a:endParaRPr lang="en-GB" sz="2000" b="1" dirty="0">
              <a:latin typeface="Calibri" panose="020F0502020204030204" pitchFamily="34" charset="0"/>
              <a:cs typeface="Calibri" panose="020F0502020204030204" pitchFamily="34" charset="0"/>
            </a:endParaRPr>
          </a:p>
        </p:txBody>
      </p:sp>
      <p:pic>
        <p:nvPicPr>
          <p:cNvPr id="37" name="Shape 8408"/>
          <p:cNvPicPr/>
          <p:nvPr/>
        </p:nvPicPr>
        <p:blipFill>
          <a:blip r:embed="rId13">
            <a:alphaModFix/>
          </a:blip>
          <a:stretch>
            <a:fillRect/>
          </a:stretch>
        </p:blipFill>
        <p:spPr>
          <a:xfrm>
            <a:off x="904920" y="2934892"/>
            <a:ext cx="426720" cy="426720"/>
          </a:xfrm>
          <a:prstGeom prst="rect">
            <a:avLst/>
          </a:prstGeom>
          <a:noFill/>
          <a:ln>
            <a:noFill/>
          </a:ln>
        </p:spPr>
      </p:pic>
      <p:sp>
        <p:nvSpPr>
          <p:cNvPr id="3" name="TextBox 2"/>
          <p:cNvSpPr txBox="1"/>
          <p:nvPr/>
        </p:nvSpPr>
        <p:spPr>
          <a:xfrm>
            <a:off x="1636257" y="4331141"/>
            <a:ext cx="678391" cy="215444"/>
          </a:xfrm>
          <a:prstGeom prst="rect">
            <a:avLst/>
          </a:prstGeom>
          <a:noFill/>
        </p:spPr>
        <p:txBody>
          <a:bodyPr wrap="none" rtlCol="0">
            <a:spAutoFit/>
          </a:bodyPr>
          <a:lstStyle/>
          <a:p>
            <a:r>
              <a:rPr lang="en-GB" sz="800" dirty="0" smtClean="0">
                <a:latin typeface="Calibri" panose="020F0502020204030204" pitchFamily="34" charset="0"/>
                <a:cs typeface="Calibri" panose="020F0502020204030204" pitchFamily="34" charset="0"/>
              </a:rPr>
              <a:t>7 year high!</a:t>
            </a:r>
            <a:endParaRPr lang="en-GB" sz="800" dirty="0">
              <a:latin typeface="Calibri" panose="020F0502020204030204" pitchFamily="34" charset="0"/>
              <a:cs typeface="Calibri" panose="020F0502020204030204" pitchFamily="34" charset="0"/>
            </a:endParaRPr>
          </a:p>
        </p:txBody>
      </p:sp>
      <p:sp>
        <p:nvSpPr>
          <p:cNvPr id="38" name="TextBox 37"/>
          <p:cNvSpPr txBox="1"/>
          <p:nvPr/>
        </p:nvSpPr>
        <p:spPr>
          <a:xfrm>
            <a:off x="3451688" y="4331141"/>
            <a:ext cx="678391" cy="215444"/>
          </a:xfrm>
          <a:prstGeom prst="rect">
            <a:avLst/>
          </a:prstGeom>
          <a:noFill/>
        </p:spPr>
        <p:txBody>
          <a:bodyPr wrap="none" rtlCol="0">
            <a:spAutoFit/>
          </a:bodyPr>
          <a:lstStyle/>
          <a:p>
            <a:pPr algn="r"/>
            <a:r>
              <a:rPr lang="en-GB" sz="800" dirty="0" smtClean="0">
                <a:latin typeface="Calibri" panose="020F0502020204030204" pitchFamily="34" charset="0"/>
                <a:cs typeface="Calibri" panose="020F0502020204030204" pitchFamily="34" charset="0"/>
              </a:rPr>
              <a:t>7 year high!</a:t>
            </a:r>
            <a:endParaRPr lang="en-GB" sz="800" dirty="0">
              <a:latin typeface="Calibri" panose="020F0502020204030204" pitchFamily="34" charset="0"/>
              <a:cs typeface="Calibri" panose="020F0502020204030204" pitchFamily="34" charset="0"/>
            </a:endParaRPr>
          </a:p>
        </p:txBody>
      </p:sp>
      <p:sp>
        <p:nvSpPr>
          <p:cNvPr id="41" name="TextBox 40"/>
          <p:cNvSpPr txBox="1"/>
          <p:nvPr/>
        </p:nvSpPr>
        <p:spPr>
          <a:xfrm>
            <a:off x="779084" y="4331141"/>
            <a:ext cx="678391" cy="215444"/>
          </a:xfrm>
          <a:prstGeom prst="rect">
            <a:avLst/>
          </a:prstGeom>
          <a:noFill/>
        </p:spPr>
        <p:txBody>
          <a:bodyPr wrap="none" rtlCol="0">
            <a:spAutoFit/>
          </a:bodyPr>
          <a:lstStyle/>
          <a:p>
            <a:pPr algn="r"/>
            <a:r>
              <a:rPr lang="en-GB" sz="800" dirty="0" smtClean="0">
                <a:latin typeface="Calibri" panose="020F0502020204030204" pitchFamily="34" charset="0"/>
                <a:cs typeface="Calibri" panose="020F0502020204030204" pitchFamily="34" charset="0"/>
              </a:rPr>
              <a:t>6 year high!</a:t>
            </a:r>
            <a:endParaRPr lang="en-GB" sz="800" dirty="0">
              <a:latin typeface="Calibri" panose="020F0502020204030204" pitchFamily="34" charset="0"/>
              <a:cs typeface="Calibri" panose="020F0502020204030204" pitchFamily="34" charset="0"/>
            </a:endParaRPr>
          </a:p>
        </p:txBody>
      </p:sp>
      <p:sp>
        <p:nvSpPr>
          <p:cNvPr id="46" name="TextBox 45"/>
          <p:cNvSpPr txBox="1"/>
          <p:nvPr/>
        </p:nvSpPr>
        <p:spPr>
          <a:xfrm>
            <a:off x="2467048" y="4371950"/>
            <a:ext cx="817853" cy="338554"/>
          </a:xfrm>
          <a:prstGeom prst="rect">
            <a:avLst/>
          </a:prstGeom>
          <a:noFill/>
        </p:spPr>
        <p:txBody>
          <a:bodyPr wrap="none" rtlCol="0">
            <a:spAutoFit/>
          </a:bodyPr>
          <a:lstStyle/>
          <a:p>
            <a:pPr algn="ctr"/>
            <a:r>
              <a:rPr lang="en-US" sz="800" dirty="0" smtClean="0">
                <a:latin typeface="Calibri" panose="020F0502020204030204" pitchFamily="34" charset="0"/>
                <a:cs typeface="Calibri" panose="020F0502020204030204" pitchFamily="34" charset="0"/>
              </a:rPr>
              <a:t>April peaked at</a:t>
            </a:r>
          </a:p>
          <a:p>
            <a:pPr algn="ctr"/>
            <a:r>
              <a:rPr lang="en-US" sz="800" dirty="0" smtClean="0">
                <a:latin typeface="Calibri" panose="020F0502020204030204" pitchFamily="34" charset="0"/>
                <a:cs typeface="Calibri" panose="020F0502020204030204" pitchFamily="34" charset="0"/>
              </a:rPr>
              <a:t>41%</a:t>
            </a:r>
            <a:endParaRPr lang="en-GB" sz="800" dirty="0">
              <a:latin typeface="Calibri" panose="020F0502020204030204" pitchFamily="34" charset="0"/>
              <a:cs typeface="Calibri" panose="020F0502020204030204" pitchFamily="34" charset="0"/>
            </a:endParaRPr>
          </a:p>
        </p:txBody>
      </p:sp>
      <p:sp>
        <p:nvSpPr>
          <p:cNvPr id="53" name="TextBox 52"/>
          <p:cNvSpPr txBox="1"/>
          <p:nvPr/>
        </p:nvSpPr>
        <p:spPr>
          <a:xfrm>
            <a:off x="5048142" y="4331141"/>
            <a:ext cx="678391" cy="215444"/>
          </a:xfrm>
          <a:prstGeom prst="rect">
            <a:avLst/>
          </a:prstGeom>
          <a:noFill/>
        </p:spPr>
        <p:txBody>
          <a:bodyPr wrap="none" rtlCol="0">
            <a:spAutoFit/>
          </a:bodyPr>
          <a:lstStyle/>
          <a:p>
            <a:pPr algn="r"/>
            <a:r>
              <a:rPr lang="en-GB" sz="800" dirty="0" smtClean="0">
                <a:latin typeface="Calibri" panose="020F0502020204030204" pitchFamily="34" charset="0"/>
                <a:cs typeface="Calibri" panose="020F0502020204030204" pitchFamily="34" charset="0"/>
              </a:rPr>
              <a:t>7 year high!</a:t>
            </a:r>
            <a:endParaRPr lang="en-GB" sz="800" dirty="0">
              <a:latin typeface="Calibri" panose="020F0502020204030204" pitchFamily="34" charset="0"/>
              <a:cs typeface="Calibri" panose="020F0502020204030204" pitchFamily="34" charset="0"/>
            </a:endParaRPr>
          </a:p>
        </p:txBody>
      </p:sp>
      <p:sp>
        <p:nvSpPr>
          <p:cNvPr id="54" name="TextBox 53"/>
          <p:cNvSpPr txBox="1"/>
          <p:nvPr/>
        </p:nvSpPr>
        <p:spPr>
          <a:xfrm>
            <a:off x="4268827" y="4331141"/>
            <a:ext cx="678391" cy="215444"/>
          </a:xfrm>
          <a:prstGeom prst="rect">
            <a:avLst/>
          </a:prstGeom>
          <a:noFill/>
        </p:spPr>
        <p:txBody>
          <a:bodyPr wrap="none" rtlCol="0">
            <a:spAutoFit/>
          </a:bodyPr>
          <a:lstStyle/>
          <a:p>
            <a:pPr algn="r"/>
            <a:r>
              <a:rPr lang="en-GB" sz="800" dirty="0" smtClean="0">
                <a:latin typeface="Calibri" panose="020F0502020204030204" pitchFamily="34" charset="0"/>
                <a:cs typeface="Calibri" panose="020F0502020204030204" pitchFamily="34" charset="0"/>
              </a:rPr>
              <a:t>7 year high!</a:t>
            </a:r>
            <a:endParaRPr lang="en-GB" sz="800" dirty="0">
              <a:latin typeface="Calibri" panose="020F0502020204030204" pitchFamily="34" charset="0"/>
              <a:cs typeface="Calibri" panose="020F0502020204030204" pitchFamily="34" charset="0"/>
            </a:endParaRPr>
          </a:p>
        </p:txBody>
      </p:sp>
      <p:sp>
        <p:nvSpPr>
          <p:cNvPr id="55" name="TextBox 54"/>
          <p:cNvSpPr txBox="1"/>
          <p:nvPr/>
        </p:nvSpPr>
        <p:spPr>
          <a:xfrm>
            <a:off x="7652923" y="4331141"/>
            <a:ext cx="829074" cy="215444"/>
          </a:xfrm>
          <a:prstGeom prst="rect">
            <a:avLst/>
          </a:prstGeom>
          <a:noFill/>
        </p:spPr>
        <p:txBody>
          <a:bodyPr wrap="none" rtlCol="0">
            <a:spAutoFit/>
          </a:bodyPr>
          <a:lstStyle/>
          <a:p>
            <a:pPr algn="ctr"/>
            <a:r>
              <a:rPr lang="en-US" sz="800" dirty="0" smtClean="0">
                <a:latin typeface="Calibri" panose="020F0502020204030204" pitchFamily="34" charset="0"/>
                <a:cs typeface="Calibri" panose="020F0502020204030204" pitchFamily="34" charset="0"/>
              </a:rPr>
              <a:t>6th month high</a:t>
            </a:r>
            <a:endParaRPr lang="en-GB" sz="800" dirty="0">
              <a:latin typeface="Calibri" panose="020F0502020204030204" pitchFamily="34" charset="0"/>
              <a:cs typeface="Calibri" panose="020F0502020204030204" pitchFamily="34" charset="0"/>
            </a:endParaRPr>
          </a:p>
        </p:txBody>
      </p:sp>
      <p:sp>
        <p:nvSpPr>
          <p:cNvPr id="58" name="TextBox 57"/>
          <p:cNvSpPr txBox="1"/>
          <p:nvPr/>
        </p:nvSpPr>
        <p:spPr>
          <a:xfrm>
            <a:off x="5952495" y="4331141"/>
            <a:ext cx="705641" cy="215444"/>
          </a:xfrm>
          <a:prstGeom prst="rect">
            <a:avLst/>
          </a:prstGeom>
          <a:noFill/>
        </p:spPr>
        <p:txBody>
          <a:bodyPr wrap="none" rtlCol="0">
            <a:spAutoFit/>
          </a:bodyPr>
          <a:lstStyle/>
          <a:p>
            <a:pPr algn="r"/>
            <a:r>
              <a:rPr lang="en-GB" sz="800" dirty="0" smtClean="0">
                <a:latin typeface="Calibri" panose="020F0502020204030204" pitchFamily="34" charset="0"/>
                <a:cs typeface="Calibri" panose="020F0502020204030204" pitchFamily="34" charset="0"/>
              </a:rPr>
              <a:t>New record!</a:t>
            </a:r>
            <a:endParaRPr lang="en-GB" sz="800" dirty="0">
              <a:latin typeface="Calibri" panose="020F0502020204030204" pitchFamily="34" charset="0"/>
              <a:cs typeface="Calibri" panose="020F0502020204030204" pitchFamily="34" charset="0"/>
            </a:endParaRPr>
          </a:p>
        </p:txBody>
      </p:sp>
      <p:sp>
        <p:nvSpPr>
          <p:cNvPr id="59" name="TextBox 58"/>
          <p:cNvSpPr txBox="1"/>
          <p:nvPr/>
        </p:nvSpPr>
        <p:spPr>
          <a:xfrm>
            <a:off x="6820222" y="4331141"/>
            <a:ext cx="705641" cy="215444"/>
          </a:xfrm>
          <a:prstGeom prst="rect">
            <a:avLst/>
          </a:prstGeom>
          <a:noFill/>
        </p:spPr>
        <p:txBody>
          <a:bodyPr wrap="none" rtlCol="0">
            <a:spAutoFit/>
          </a:bodyPr>
          <a:lstStyle/>
          <a:p>
            <a:pPr algn="r"/>
            <a:r>
              <a:rPr lang="en-GB" sz="800" dirty="0" smtClean="0">
                <a:latin typeface="Calibri" panose="020F0502020204030204" pitchFamily="34" charset="0"/>
                <a:cs typeface="Calibri" panose="020F0502020204030204" pitchFamily="34" charset="0"/>
              </a:rPr>
              <a:t>New record!</a:t>
            </a:r>
            <a:endParaRPr lang="en-GB" sz="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85225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7543" y="1165514"/>
            <a:ext cx="8301411" cy="4216539"/>
          </a:xfrm>
          <a:prstGeom prst="rect">
            <a:avLst/>
          </a:prstGeom>
          <a:noFill/>
        </p:spPr>
        <p:txBody>
          <a:bodyPr wrap="square" rtlCol="0">
            <a:spAutoFit/>
          </a:bodyPr>
          <a:lstStyle/>
          <a:p>
            <a:pPr marL="285750" lvl="0" indent="-285750">
              <a:buClr>
                <a:schemeClr val="accent1"/>
              </a:buClr>
              <a:buFont typeface="Arial" panose="020B0604020202020204" pitchFamily="34" charset="0"/>
              <a:buChar char="•"/>
            </a:pPr>
            <a:r>
              <a:rPr lang="en-GB" sz="1300" dirty="0">
                <a:latin typeface="Calibri" panose="020F0502020204030204" pitchFamily="34" charset="0"/>
                <a:cs typeface="Calibri" panose="020F0502020204030204" pitchFamily="34" charset="0"/>
              </a:rPr>
              <a:t>Over the last 4 weeks </a:t>
            </a:r>
            <a:r>
              <a:rPr lang="en-GB" sz="1300" dirty="0" smtClean="0">
                <a:latin typeface="Calibri" panose="020F0502020204030204" pitchFamily="34" charset="0"/>
                <a:cs typeface="Calibri" panose="020F0502020204030204" pitchFamily="34" charset="0"/>
              </a:rPr>
              <a:t>Total Till sales </a:t>
            </a:r>
            <a:r>
              <a:rPr lang="en-GB" sz="1300" dirty="0">
                <a:latin typeface="Calibri" panose="020F0502020204030204" pitchFamily="34" charset="0"/>
                <a:cs typeface="Calibri" panose="020F0502020204030204" pitchFamily="34" charset="0"/>
              </a:rPr>
              <a:t>growth has now stabilised at </a:t>
            </a:r>
            <a:r>
              <a:rPr lang="en-GB" sz="1300" b="1" dirty="0">
                <a:latin typeface="Calibri" panose="020F0502020204030204" pitchFamily="34" charset="0"/>
                <a:cs typeface="Calibri" panose="020F0502020204030204" pitchFamily="34" charset="0"/>
              </a:rPr>
              <a:t>+</a:t>
            </a:r>
            <a:r>
              <a:rPr lang="en-GB" sz="1300" b="1" dirty="0" smtClean="0">
                <a:latin typeface="Calibri" panose="020F0502020204030204" pitchFamily="34" charset="0"/>
                <a:cs typeface="Calibri" panose="020F0502020204030204" pitchFamily="34" charset="0"/>
              </a:rPr>
              <a:t>12.9% </a:t>
            </a:r>
            <a:r>
              <a:rPr lang="en-GB" sz="1300" dirty="0" smtClean="0">
                <a:latin typeface="Calibri" panose="020F0502020204030204" pitchFamily="34" charset="0"/>
                <a:cs typeface="Calibri" panose="020F0502020204030204" pitchFamily="34" charset="0"/>
              </a:rPr>
              <a:t>with Total Store sales in the Grocery Multiples now topping £2.5Bn per week and growth for the latest week ending 16th May returned </a:t>
            </a:r>
            <a:r>
              <a:rPr lang="en-GB" sz="1300" dirty="0">
                <a:latin typeface="Calibri" panose="020F0502020204030204" pitchFamily="34" charset="0"/>
                <a:cs typeface="Calibri" panose="020F0502020204030204" pitchFamily="34" charset="0"/>
              </a:rPr>
              <a:t>to a `new normal`  of </a:t>
            </a:r>
            <a:r>
              <a:rPr lang="en-GB" sz="1300" b="1" dirty="0">
                <a:latin typeface="Calibri" panose="020F0502020204030204" pitchFamily="34" charset="0"/>
                <a:cs typeface="Calibri" panose="020F0502020204030204" pitchFamily="34" charset="0"/>
              </a:rPr>
              <a:t>+</a:t>
            </a:r>
            <a:r>
              <a:rPr lang="en-GB" sz="1300" b="1" dirty="0" smtClean="0">
                <a:latin typeface="Calibri" panose="020F0502020204030204" pitchFamily="34" charset="0"/>
                <a:cs typeface="Calibri" panose="020F0502020204030204" pitchFamily="34" charset="0"/>
              </a:rPr>
              <a:t>7.4%</a:t>
            </a:r>
            <a:r>
              <a:rPr lang="en-GB" sz="1300" dirty="0" smtClean="0">
                <a:latin typeface="Calibri" panose="020F0502020204030204" pitchFamily="34" charset="0"/>
                <a:cs typeface="Calibri" panose="020F0502020204030204" pitchFamily="34" charset="0"/>
              </a:rPr>
              <a:t>  (</a:t>
            </a:r>
            <a:r>
              <a:rPr lang="en-GB" sz="1300" dirty="0">
                <a:latin typeface="Calibri" panose="020F0502020204030204" pitchFamily="34" charset="0"/>
                <a:cs typeface="Calibri" panose="020F0502020204030204" pitchFamily="34" charset="0"/>
              </a:rPr>
              <a:t>Nielsen </a:t>
            </a:r>
            <a:r>
              <a:rPr lang="en-GB" sz="1300" dirty="0" smtClean="0">
                <a:latin typeface="Calibri" panose="020F0502020204030204" pitchFamily="34" charset="0"/>
                <a:cs typeface="Calibri" panose="020F0502020204030204" pitchFamily="34" charset="0"/>
              </a:rPr>
              <a:t>Scantrack). </a:t>
            </a:r>
            <a:endParaRPr lang="en-GB" sz="1300" dirty="0">
              <a:latin typeface="Calibri" panose="020F0502020204030204" pitchFamily="34" charset="0"/>
              <a:cs typeface="Calibri" panose="020F0502020204030204" pitchFamily="34" charset="0"/>
            </a:endParaRPr>
          </a:p>
          <a:p>
            <a:pPr marL="285750" indent="-285750">
              <a:buClr>
                <a:schemeClr val="accent1"/>
              </a:buClr>
              <a:buFont typeface="Arial" panose="020B0604020202020204" pitchFamily="34" charset="0"/>
              <a:buChar char="•"/>
            </a:pPr>
            <a:endParaRPr lang="en-GB" sz="1000" dirty="0" smtClean="0">
              <a:latin typeface="Calibri" panose="020F0502020204030204" pitchFamily="34" charset="0"/>
              <a:cs typeface="Calibri" panose="020F0502020204030204" pitchFamily="34" charset="0"/>
            </a:endParaRPr>
          </a:p>
          <a:p>
            <a:pPr marL="285750" lvl="0" indent="-285750">
              <a:buClr>
                <a:schemeClr val="accent1"/>
              </a:buClr>
              <a:buFont typeface="Arial" panose="020B0604020202020204" pitchFamily="34" charset="0"/>
              <a:buChar char="•"/>
            </a:pPr>
            <a:r>
              <a:rPr lang="en-GB" sz="1300" b="1" dirty="0">
                <a:latin typeface="Calibri" panose="020F0502020204030204" pitchFamily="34" charset="0"/>
                <a:cs typeface="Calibri" panose="020F0502020204030204" pitchFamily="34" charset="0"/>
              </a:rPr>
              <a:t>The dramatic channel shift to online has accelerated in the last 4 weeks with</a:t>
            </a:r>
            <a:r>
              <a:rPr lang="en-GB" sz="1300" dirty="0">
                <a:latin typeface="Calibri" panose="020F0502020204030204" pitchFamily="34" charset="0"/>
                <a:cs typeface="Calibri" panose="020F0502020204030204" pitchFamily="34" charset="0"/>
              </a:rPr>
              <a:t> </a:t>
            </a:r>
            <a:r>
              <a:rPr lang="en-GB" sz="1300" b="1" dirty="0">
                <a:latin typeface="Calibri" panose="020F0502020204030204" pitchFamily="34" charset="0"/>
                <a:cs typeface="Calibri" panose="020F0502020204030204" pitchFamily="34" charset="0"/>
              </a:rPr>
              <a:t>£1.2B spent on FMCG online,  a +103% growth in sales</a:t>
            </a:r>
            <a:r>
              <a:rPr lang="en-GB" sz="1300" dirty="0">
                <a:latin typeface="Calibri" panose="020F0502020204030204" pitchFamily="34" charset="0"/>
                <a:cs typeface="Calibri" panose="020F0502020204030204" pitchFamily="34" charset="0"/>
              </a:rPr>
              <a:t> </a:t>
            </a:r>
            <a:r>
              <a:rPr lang="en-GB" sz="1300" b="1" dirty="0">
                <a:latin typeface="Calibri" panose="020F0502020204030204" pitchFamily="34" charset="0"/>
                <a:cs typeface="Calibri" panose="020F0502020204030204" pitchFamily="34" charset="0"/>
              </a:rPr>
              <a:t>and well ahead of the +6.6% growth in `bricks and mortar `sales</a:t>
            </a:r>
            <a:r>
              <a:rPr lang="en-GB" sz="1300" dirty="0">
                <a:latin typeface="Calibri" panose="020F0502020204030204" pitchFamily="34" charset="0"/>
                <a:cs typeface="Calibri" panose="020F0502020204030204" pitchFamily="34" charset="0"/>
              </a:rPr>
              <a:t>.  </a:t>
            </a:r>
            <a:endParaRPr lang="en-GB" sz="1300" dirty="0" smtClean="0">
              <a:latin typeface="Calibri" panose="020F0502020204030204" pitchFamily="34" charset="0"/>
              <a:cs typeface="Calibri" panose="020F0502020204030204" pitchFamily="34" charset="0"/>
            </a:endParaRPr>
          </a:p>
          <a:p>
            <a:pPr marL="285750" lvl="0" indent="-285750">
              <a:buClr>
                <a:schemeClr val="accent1"/>
              </a:buClr>
              <a:buFont typeface="Arial" panose="020B0604020202020204" pitchFamily="34" charset="0"/>
              <a:buChar char="•"/>
            </a:pPr>
            <a:endParaRPr lang="en-GB" sz="1000" dirty="0" smtClean="0">
              <a:latin typeface="Calibri" panose="020F0502020204030204" pitchFamily="34" charset="0"/>
              <a:cs typeface="Calibri" panose="020F0502020204030204" pitchFamily="34" charset="0"/>
            </a:endParaRPr>
          </a:p>
          <a:p>
            <a:pPr marL="285750" lvl="0" indent="-285750">
              <a:buClr>
                <a:schemeClr val="accent1"/>
              </a:buClr>
              <a:buFont typeface="Arial" panose="020B0604020202020204" pitchFamily="34" charset="0"/>
              <a:buChar char="•"/>
            </a:pPr>
            <a:r>
              <a:rPr lang="en-GB" sz="1300" dirty="0" smtClean="0">
                <a:latin typeface="Calibri" panose="020F0502020204030204" pitchFamily="34" charset="0"/>
                <a:cs typeface="Calibri" panose="020F0502020204030204" pitchFamily="34" charset="0"/>
              </a:rPr>
              <a:t>This dramatic </a:t>
            </a:r>
            <a:r>
              <a:rPr lang="en-GB" sz="1300" dirty="0">
                <a:latin typeface="Calibri" panose="020F0502020204030204" pitchFamily="34" charset="0"/>
                <a:cs typeface="Calibri" panose="020F0502020204030204" pitchFamily="34" charset="0"/>
              </a:rPr>
              <a:t>online growth reflects the massive increase in industry capacity which helped </a:t>
            </a:r>
            <a:r>
              <a:rPr lang="en-GB" sz="1300" b="1" dirty="0">
                <a:latin typeface="Calibri" panose="020F0502020204030204" pitchFamily="34" charset="0"/>
                <a:cs typeface="Calibri" panose="020F0502020204030204" pitchFamily="34" charset="0"/>
              </a:rPr>
              <a:t>7.9m</a:t>
            </a:r>
            <a:r>
              <a:rPr lang="en-GB" sz="1300" dirty="0">
                <a:latin typeface="Calibri" panose="020F0502020204030204" pitchFamily="34" charset="0"/>
                <a:cs typeface="Calibri" panose="020F0502020204030204" pitchFamily="34" charset="0"/>
              </a:rPr>
              <a:t> households to shop online (</a:t>
            </a:r>
            <a:r>
              <a:rPr lang="en-GB" sz="1300" b="1" dirty="0">
                <a:latin typeface="Calibri" panose="020F0502020204030204" pitchFamily="34" charset="0"/>
                <a:cs typeface="Calibri" panose="020F0502020204030204" pitchFamily="34" charset="0"/>
              </a:rPr>
              <a:t>+66%</a:t>
            </a:r>
            <a:r>
              <a:rPr lang="en-GB" sz="1300" dirty="0">
                <a:latin typeface="Calibri" panose="020F0502020204030204" pitchFamily="34" charset="0"/>
                <a:cs typeface="Calibri" panose="020F0502020204030204" pitchFamily="34" charset="0"/>
              </a:rPr>
              <a:t>) in the last 4 weeks.  </a:t>
            </a:r>
            <a:r>
              <a:rPr lang="en-GB" sz="1300" b="1" dirty="0" smtClean="0">
                <a:latin typeface="Calibri" panose="020F0502020204030204" pitchFamily="34" charset="0"/>
                <a:cs typeface="Calibri" panose="020F0502020204030204" pitchFamily="34" charset="0"/>
              </a:rPr>
              <a:t>Online </a:t>
            </a:r>
            <a:r>
              <a:rPr lang="en-GB" sz="1300" b="1" dirty="0">
                <a:latin typeface="Calibri" panose="020F0502020204030204" pitchFamily="34" charset="0"/>
                <a:cs typeface="Calibri" panose="020F0502020204030204" pitchFamily="34" charset="0"/>
              </a:rPr>
              <a:t>currently has a 12.6% share of sales</a:t>
            </a:r>
            <a:r>
              <a:rPr lang="en-GB" sz="1300" dirty="0">
                <a:latin typeface="Calibri" panose="020F0502020204030204" pitchFamily="34" charset="0"/>
                <a:cs typeface="Calibri" panose="020F0502020204030204" pitchFamily="34" charset="0"/>
              </a:rPr>
              <a:t>. </a:t>
            </a:r>
            <a:endParaRPr lang="en-GB" sz="1300" dirty="0" smtClean="0">
              <a:latin typeface="Calibri" panose="020F0502020204030204" pitchFamily="34" charset="0"/>
              <a:cs typeface="Calibri" panose="020F0502020204030204" pitchFamily="34" charset="0"/>
            </a:endParaRPr>
          </a:p>
          <a:p>
            <a:pPr marL="285750" lvl="0" indent="-285750">
              <a:buClr>
                <a:schemeClr val="accent1"/>
              </a:buClr>
              <a:buFont typeface="Arial" panose="020B0604020202020204" pitchFamily="34" charset="0"/>
              <a:buChar char="•"/>
            </a:pPr>
            <a:endParaRPr lang="en-GB" sz="1000" dirty="0">
              <a:latin typeface="Calibri" panose="020F0502020204030204" pitchFamily="34" charset="0"/>
              <a:cs typeface="Calibri" panose="020F0502020204030204" pitchFamily="34" charset="0"/>
            </a:endParaRPr>
          </a:p>
          <a:p>
            <a:pPr marL="285750" lvl="0" indent="-285750">
              <a:buClr>
                <a:schemeClr val="accent1"/>
              </a:buClr>
              <a:buFont typeface="Arial" panose="020B0604020202020204" pitchFamily="34" charset="0"/>
              <a:buChar char="•"/>
            </a:pPr>
            <a:r>
              <a:rPr lang="en-GB" sz="1300" dirty="0" smtClean="0">
                <a:latin typeface="Calibri" panose="020F0502020204030204" pitchFamily="34" charset="0"/>
                <a:cs typeface="Calibri" panose="020F0502020204030204" pitchFamily="34" charset="0"/>
              </a:rPr>
              <a:t>The </a:t>
            </a:r>
            <a:r>
              <a:rPr lang="en-GB" sz="1300" dirty="0">
                <a:latin typeface="Calibri" panose="020F0502020204030204" pitchFamily="34" charset="0"/>
                <a:cs typeface="Calibri" panose="020F0502020204030204" pitchFamily="34" charset="0"/>
              </a:rPr>
              <a:t>impact as we saw in April, was another </a:t>
            </a:r>
            <a:r>
              <a:rPr lang="en-GB" sz="1300" b="1" dirty="0">
                <a:latin typeface="Calibri" panose="020F0502020204030204" pitchFamily="34" charset="0"/>
                <a:cs typeface="Calibri" panose="020F0502020204030204" pitchFamily="34" charset="0"/>
              </a:rPr>
              <a:t>24% less visits to stores</a:t>
            </a:r>
            <a:r>
              <a:rPr lang="en-GB" sz="1300" dirty="0">
                <a:latin typeface="Calibri" panose="020F0502020204030204" pitchFamily="34" charset="0"/>
                <a:cs typeface="Calibri" panose="020F0502020204030204" pitchFamily="34" charset="0"/>
              </a:rPr>
              <a:t> as shoppers limit unnecessary trips and begin to plan and buy what they need around changed lifestyles, rather than stockpile `just in case</a:t>
            </a:r>
            <a:r>
              <a:rPr lang="en-GB" sz="1300" dirty="0" smtClean="0">
                <a:latin typeface="Calibri" panose="020F0502020204030204" pitchFamily="34" charset="0"/>
                <a:cs typeface="Calibri" panose="020F0502020204030204" pitchFamily="34" charset="0"/>
              </a:rPr>
              <a:t>`.</a:t>
            </a:r>
          </a:p>
          <a:p>
            <a:pPr marL="285750" lvl="1" indent="-285750">
              <a:buClr>
                <a:schemeClr val="accent1"/>
              </a:buClr>
              <a:buFont typeface="Arial" panose="020B0604020202020204" pitchFamily="34" charset="0"/>
              <a:buChar char="•"/>
            </a:pPr>
            <a:endParaRPr lang="en-GB" sz="1000" dirty="0">
              <a:latin typeface="Calibri" panose="020F0502020204030204" pitchFamily="34" charset="0"/>
              <a:cs typeface="Calibri" panose="020F0502020204030204" pitchFamily="34" charset="0"/>
            </a:endParaRPr>
          </a:p>
          <a:p>
            <a:pPr marL="285750" indent="-285750">
              <a:buClr>
                <a:schemeClr val="accent1"/>
              </a:buClr>
              <a:buFont typeface="Arial" panose="020B0604020202020204" pitchFamily="34" charset="0"/>
              <a:buChar char="•"/>
            </a:pPr>
            <a:r>
              <a:rPr lang="en-GB" sz="1300" dirty="0" smtClean="0">
                <a:latin typeface="Calibri" panose="020F0502020204030204" pitchFamily="34" charset="0"/>
                <a:cs typeface="Calibri" panose="020F0502020204030204" pitchFamily="34" charset="0"/>
              </a:rPr>
              <a:t>With </a:t>
            </a:r>
            <a:r>
              <a:rPr lang="en-GB" sz="1300" dirty="0">
                <a:latin typeface="Calibri" panose="020F0502020204030204" pitchFamily="34" charset="0"/>
                <a:cs typeface="Calibri" panose="020F0502020204030204" pitchFamily="34" charset="0"/>
              </a:rPr>
              <a:t>shoppers continuing to spend more on each shopping trip at £21.6, </a:t>
            </a:r>
            <a:r>
              <a:rPr lang="en-GB" sz="1300" b="1" dirty="0">
                <a:latin typeface="Calibri" panose="020F0502020204030204" pitchFamily="34" charset="0"/>
                <a:cs typeface="Calibri" panose="020F0502020204030204" pitchFamily="34" charset="0"/>
              </a:rPr>
              <a:t>spend per visit</a:t>
            </a:r>
            <a:r>
              <a:rPr lang="en-GB" sz="1300" dirty="0">
                <a:latin typeface="Calibri" panose="020F0502020204030204" pitchFamily="34" charset="0"/>
                <a:cs typeface="Calibri" panose="020F0502020204030204" pitchFamily="34" charset="0"/>
              </a:rPr>
              <a:t> </a:t>
            </a:r>
            <a:r>
              <a:rPr lang="en-GB" sz="1300" b="1" dirty="0">
                <a:latin typeface="Calibri" panose="020F0502020204030204" pitchFamily="34" charset="0"/>
                <a:cs typeface="Calibri" panose="020F0502020204030204" pitchFamily="34" charset="0"/>
              </a:rPr>
              <a:t>was up +45%</a:t>
            </a:r>
            <a:r>
              <a:rPr lang="en-GB" sz="1300" dirty="0">
                <a:latin typeface="Calibri" panose="020F0502020204030204" pitchFamily="34" charset="0"/>
                <a:cs typeface="Calibri" panose="020F0502020204030204" pitchFamily="34" charset="0"/>
              </a:rPr>
              <a:t> compared to this time last year and higher than at </a:t>
            </a:r>
            <a:r>
              <a:rPr lang="en-GB" sz="1300" dirty="0" smtClean="0">
                <a:latin typeface="Calibri" panose="020F0502020204030204" pitchFamily="34" charset="0"/>
                <a:cs typeface="Calibri" panose="020F0502020204030204" pitchFamily="34" charset="0"/>
              </a:rPr>
              <a:t>Christmas*.  </a:t>
            </a:r>
            <a:r>
              <a:rPr lang="en-GB" sz="1300" dirty="0">
                <a:latin typeface="Calibri" panose="020F0502020204030204" pitchFamily="34" charset="0"/>
                <a:cs typeface="Calibri" panose="020F0502020204030204" pitchFamily="34" charset="0"/>
              </a:rPr>
              <a:t>(Nielsen Homescan FMCG</a:t>
            </a:r>
            <a:r>
              <a:rPr lang="en-GB" sz="1300" dirty="0" smtClean="0">
                <a:latin typeface="Calibri" panose="020F0502020204030204" pitchFamily="34" charset="0"/>
                <a:cs typeface="Calibri" panose="020F0502020204030204" pitchFamily="34" charset="0"/>
              </a:rPr>
              <a:t>).</a:t>
            </a:r>
          </a:p>
          <a:p>
            <a:pPr marL="285750" indent="-285750">
              <a:buClr>
                <a:schemeClr val="accent1"/>
              </a:buClr>
              <a:buFont typeface="Arial" panose="020B0604020202020204" pitchFamily="34" charset="0"/>
              <a:buChar char="•"/>
            </a:pPr>
            <a:endParaRPr lang="en-GB" sz="1000" dirty="0">
              <a:latin typeface="Calibri" panose="020F0502020204030204" pitchFamily="34" charset="0"/>
              <a:cs typeface="Calibri" panose="020F0502020204030204" pitchFamily="34" charset="0"/>
            </a:endParaRPr>
          </a:p>
          <a:p>
            <a:pPr marL="285750" indent="-285750">
              <a:buClr>
                <a:schemeClr val="accent1"/>
              </a:buClr>
              <a:buFont typeface="Arial" panose="020B0604020202020204" pitchFamily="34" charset="0"/>
              <a:buChar char="•"/>
            </a:pPr>
            <a:r>
              <a:rPr lang="en-GB" sz="1300" dirty="0" smtClean="0">
                <a:latin typeface="Calibri" panose="020F0502020204030204" pitchFamily="34" charset="0"/>
                <a:cs typeface="Calibri" panose="020F0502020204030204" pitchFamily="34" charset="0"/>
              </a:rPr>
              <a:t>The strongest </a:t>
            </a:r>
            <a:r>
              <a:rPr lang="en-GB" sz="1300" dirty="0">
                <a:latin typeface="Calibri" panose="020F0502020204030204" pitchFamily="34" charset="0"/>
                <a:cs typeface="Calibri" panose="020F0502020204030204" pitchFamily="34" charset="0"/>
              </a:rPr>
              <a:t>category performance is now in </a:t>
            </a:r>
            <a:r>
              <a:rPr lang="en-GB" sz="1300" b="1" dirty="0">
                <a:latin typeface="Calibri" panose="020F0502020204030204" pitchFamily="34" charset="0"/>
                <a:cs typeface="Calibri" panose="020F0502020204030204" pitchFamily="34" charset="0"/>
              </a:rPr>
              <a:t>BWS (+32%)</a:t>
            </a:r>
            <a:r>
              <a:rPr lang="en-GB" sz="1300" dirty="0">
                <a:latin typeface="Calibri" panose="020F0502020204030204" pitchFamily="34" charset="0"/>
                <a:cs typeface="Calibri" panose="020F0502020204030204" pitchFamily="34" charset="0"/>
              </a:rPr>
              <a:t> and </a:t>
            </a:r>
            <a:r>
              <a:rPr lang="en-GB" sz="1300" b="1" dirty="0">
                <a:latin typeface="Calibri" panose="020F0502020204030204" pitchFamily="34" charset="0"/>
                <a:cs typeface="Calibri" panose="020F0502020204030204" pitchFamily="34" charset="0"/>
              </a:rPr>
              <a:t>Frozen (+31%)</a:t>
            </a:r>
            <a:r>
              <a:rPr lang="en-GB" sz="1300" dirty="0">
                <a:latin typeface="Calibri" panose="020F0502020204030204" pitchFamily="34" charset="0"/>
                <a:cs typeface="Calibri" panose="020F0502020204030204" pitchFamily="34" charset="0"/>
              </a:rPr>
              <a:t> with a moderation in growths in </a:t>
            </a:r>
            <a:r>
              <a:rPr lang="en-GB" sz="1300" b="1" dirty="0">
                <a:latin typeface="Calibri" panose="020F0502020204030204" pitchFamily="34" charset="0"/>
                <a:cs typeface="Calibri" panose="020F0502020204030204" pitchFamily="34" charset="0"/>
              </a:rPr>
              <a:t>Packaged Grocery</a:t>
            </a:r>
            <a:r>
              <a:rPr lang="en-GB" sz="1300" dirty="0">
                <a:latin typeface="Calibri" panose="020F0502020204030204" pitchFamily="34" charset="0"/>
                <a:cs typeface="Calibri" panose="020F0502020204030204" pitchFamily="34" charset="0"/>
              </a:rPr>
              <a:t> (</a:t>
            </a:r>
            <a:r>
              <a:rPr lang="en-GB" sz="1300" b="1" dirty="0">
                <a:latin typeface="Calibri" panose="020F0502020204030204" pitchFamily="34" charset="0"/>
                <a:cs typeface="Calibri" panose="020F0502020204030204" pitchFamily="34" charset="0"/>
              </a:rPr>
              <a:t>+24%</a:t>
            </a:r>
            <a:r>
              <a:rPr lang="en-GB" sz="1300" dirty="0">
                <a:latin typeface="Calibri" panose="020F0502020204030204" pitchFamily="34" charset="0"/>
                <a:cs typeface="Calibri" panose="020F0502020204030204" pitchFamily="34" charset="0"/>
              </a:rPr>
              <a:t>).  </a:t>
            </a:r>
            <a:r>
              <a:rPr lang="en-GB" sz="1300" b="1" dirty="0">
                <a:latin typeface="Calibri" panose="020F0502020204030204" pitchFamily="34" charset="0"/>
                <a:cs typeface="Calibri" panose="020F0502020204030204" pitchFamily="34" charset="0"/>
              </a:rPr>
              <a:t>Health &amp; Beauty</a:t>
            </a:r>
            <a:r>
              <a:rPr lang="en-GB" sz="1300" dirty="0">
                <a:latin typeface="Calibri" panose="020F0502020204030204" pitchFamily="34" charset="0"/>
                <a:cs typeface="Calibri" panose="020F0502020204030204" pitchFamily="34" charset="0"/>
              </a:rPr>
              <a:t> (including Baby) is in </a:t>
            </a:r>
            <a:r>
              <a:rPr lang="en-GB" sz="1300" b="1" dirty="0">
                <a:latin typeface="Calibri" panose="020F0502020204030204" pitchFamily="34" charset="0"/>
                <a:cs typeface="Calibri" panose="020F0502020204030204" pitchFamily="34" charset="0"/>
              </a:rPr>
              <a:t>19%</a:t>
            </a:r>
            <a:r>
              <a:rPr lang="en-GB" sz="1300" dirty="0">
                <a:latin typeface="Calibri" panose="020F0502020204030204" pitchFamily="34" charset="0"/>
                <a:cs typeface="Calibri" panose="020F0502020204030204" pitchFamily="34" charset="0"/>
              </a:rPr>
              <a:t> sales decline</a:t>
            </a:r>
            <a:r>
              <a:rPr lang="en-GB" sz="1300" dirty="0" smtClean="0">
                <a:latin typeface="Calibri" panose="020F0502020204030204" pitchFamily="34" charset="0"/>
                <a:cs typeface="Calibri" panose="020F0502020204030204" pitchFamily="34" charset="0"/>
              </a:rPr>
              <a:t>.</a:t>
            </a:r>
          </a:p>
          <a:p>
            <a:pPr marL="285750" indent="-285750">
              <a:buClr>
                <a:schemeClr val="accent1"/>
              </a:buClr>
              <a:buFont typeface="Arial" panose="020B0604020202020204" pitchFamily="34" charset="0"/>
              <a:buChar char="•"/>
            </a:pPr>
            <a:endParaRPr lang="en-GB" sz="1000" dirty="0">
              <a:latin typeface="Calibri" panose="020F0502020204030204" pitchFamily="34" charset="0"/>
              <a:cs typeface="Calibri" panose="020F0502020204030204" pitchFamily="34" charset="0"/>
            </a:endParaRPr>
          </a:p>
          <a:p>
            <a:pPr marL="285750" indent="-285750">
              <a:buClr>
                <a:schemeClr val="accent1"/>
              </a:buClr>
              <a:buFont typeface="Arial" panose="020B0604020202020204" pitchFamily="34" charset="0"/>
              <a:buChar char="•"/>
            </a:pPr>
            <a:r>
              <a:rPr lang="en-GB" sz="1300" dirty="0" smtClean="0">
                <a:latin typeface="Calibri" panose="020F0502020204030204" pitchFamily="34" charset="0"/>
                <a:cs typeface="Calibri" panose="020F0502020204030204" pitchFamily="34" charset="0"/>
              </a:rPr>
              <a:t>Sales </a:t>
            </a:r>
            <a:r>
              <a:rPr lang="en-GB" sz="1300" dirty="0">
                <a:latin typeface="Calibri" panose="020F0502020204030204" pitchFamily="34" charset="0"/>
                <a:cs typeface="Calibri" panose="020F0502020204030204" pitchFamily="34" charset="0"/>
              </a:rPr>
              <a:t>purchased on promotion are 17% of sales and similar to the all-time low of 16% of sales over Easter.  </a:t>
            </a:r>
          </a:p>
          <a:p>
            <a:pPr marL="285750" indent="-285750">
              <a:buClr>
                <a:schemeClr val="accent1"/>
              </a:buClr>
              <a:buFont typeface="Arial" panose="020B0604020202020204" pitchFamily="34" charset="0"/>
              <a:buChar char="•"/>
            </a:pPr>
            <a:endParaRPr lang="en-GB" sz="1300" dirty="0">
              <a:latin typeface="Calibri" panose="020F0502020204030204" pitchFamily="34" charset="0"/>
              <a:cs typeface="Calibri" panose="020F0502020204030204" pitchFamily="34" charset="0"/>
            </a:endParaRPr>
          </a:p>
          <a:p>
            <a:pPr marL="285750" lvl="0" indent="-285750">
              <a:buClr>
                <a:schemeClr val="accent1"/>
              </a:buClr>
              <a:buFont typeface="Arial" panose="020B0604020202020204" pitchFamily="34" charset="0"/>
              <a:buChar char="•"/>
            </a:pPr>
            <a:endParaRPr lang="en-GB" sz="1300" dirty="0">
              <a:latin typeface="Calibri" panose="020F0502020204030204" pitchFamily="34" charset="0"/>
              <a:cs typeface="Calibri" panose="020F0502020204030204" pitchFamily="34" charset="0"/>
            </a:endParaRPr>
          </a:p>
        </p:txBody>
      </p:sp>
      <p:sp>
        <p:nvSpPr>
          <p:cNvPr id="6" name="Title 4"/>
          <p:cNvSpPr txBox="1">
            <a:spLocks/>
          </p:cNvSpPr>
          <p:nvPr/>
        </p:nvSpPr>
        <p:spPr>
          <a:xfrm>
            <a:off x="251520" y="739759"/>
            <a:ext cx="8784976" cy="428625"/>
          </a:xfrm>
          <a:prstGeom prst="rect">
            <a:avLst/>
          </a:prstGeom>
          <a:noFill/>
          <a:ln>
            <a:noFill/>
          </a:ln>
        </p:spPr>
        <p:txBody>
          <a:bodyPr lIns="91425" tIns="91425" rIns="91425" bIns="91425" anchor="b"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Font typeface="Arial"/>
              <a:buNone/>
              <a:defRPr sz="3000" b="1" i="0" u="none" strike="noStrike" cap="none">
                <a:solidFill>
                  <a:schemeClr val="dk2"/>
                </a:solidFill>
                <a:latin typeface="Calibri" panose="020F0502020204030204" pitchFamily="34" charset="0"/>
                <a:ea typeface="Calibri" panose="020F0502020204030204" pitchFamily="34" charset="0"/>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marL="114300"/>
            <a:r>
              <a:rPr lang="en-GB" sz="2800" dirty="0" smtClean="0"/>
              <a:t>8 WEEKS ON, SHOPPERS HAVE ADAPTED TO ‘RESTRICTED LIVING’</a:t>
            </a:r>
            <a:endParaRPr lang="en-GB" sz="2600" b="0" dirty="0">
              <a:cs typeface="Calibri" panose="020F0502020204030204" pitchFamily="34" charset="0"/>
            </a:endParaRPr>
          </a:p>
        </p:txBody>
      </p:sp>
      <p:sp>
        <p:nvSpPr>
          <p:cNvPr id="7" name="Rectangle 6"/>
          <p:cNvSpPr/>
          <p:nvPr/>
        </p:nvSpPr>
        <p:spPr>
          <a:xfrm>
            <a:off x="251520" y="4912668"/>
            <a:ext cx="3164649" cy="230832"/>
          </a:xfrm>
          <a:prstGeom prst="rect">
            <a:avLst/>
          </a:prstGeom>
        </p:spPr>
        <p:txBody>
          <a:bodyPr wrap="none">
            <a:spAutoFit/>
          </a:bodyPr>
          <a:lstStyle/>
          <a:p>
            <a:pPr>
              <a:spcBef>
                <a:spcPct val="0"/>
              </a:spcBef>
            </a:pPr>
            <a:r>
              <a:rPr lang="en-GB" altLang="en-US" sz="900" dirty="0">
                <a:latin typeface="Calibri" panose="020F0502020204030204" pitchFamily="34" charset="0"/>
              </a:rPr>
              <a:t>Source:  Nielsen Total </a:t>
            </a:r>
            <a:r>
              <a:rPr lang="en-GB" altLang="en-US" sz="900" dirty="0" smtClean="0">
                <a:latin typeface="Calibri" panose="020F0502020204030204" pitchFamily="34" charset="0"/>
              </a:rPr>
              <a:t>Till, Nielsen Scantrack, Nielsen Homescan</a:t>
            </a:r>
            <a:endParaRPr lang="en-GB" altLang="en-US" sz="900" dirty="0">
              <a:latin typeface="Calibri" panose="020F0502020204030204" pitchFamily="34" charset="0"/>
            </a:endParaRPr>
          </a:p>
        </p:txBody>
      </p:sp>
      <p:sp>
        <p:nvSpPr>
          <p:cNvPr id="2" name="TextBox 1"/>
          <p:cNvSpPr txBox="1"/>
          <p:nvPr/>
        </p:nvSpPr>
        <p:spPr>
          <a:xfrm>
            <a:off x="7683133" y="4824246"/>
            <a:ext cx="1008609" cy="246221"/>
          </a:xfrm>
          <a:prstGeom prst="rect">
            <a:avLst/>
          </a:prstGeom>
          <a:noFill/>
        </p:spPr>
        <p:txBody>
          <a:bodyPr wrap="none" rtlCol="0">
            <a:spAutoFit/>
          </a:bodyPr>
          <a:lstStyle/>
          <a:p>
            <a:r>
              <a:rPr lang="en-GB" sz="1000" dirty="0" smtClean="0">
                <a:latin typeface="Calibri" panose="020F0502020204030204" pitchFamily="34" charset="0"/>
                <a:cs typeface="Calibri" panose="020F0502020204030204" pitchFamily="34" charset="0"/>
              </a:rPr>
              <a:t>*4w/e 28Dec19</a:t>
            </a:r>
            <a:endParaRPr lang="en-GB"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040425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solidFill>
                  <a:schemeClr val="tx1"/>
                </a:solidFill>
                <a:latin typeface="Calibri" panose="020F0502020204030204" pitchFamily="34" charset="0"/>
                <a:cs typeface="Calibri" panose="020F0502020204030204" pitchFamily="34" charset="0"/>
              </a:rPr>
              <a:t>AND SHOPPERS ARE CURRENTLY LESS FOCUSED ON PRICE AND PROMOTIONS</a:t>
            </a:r>
            <a:endParaRPr lang="en-GB" sz="2800" dirty="0">
              <a:solidFill>
                <a:schemeClr val="tx1"/>
              </a:solidFill>
              <a:latin typeface="Calibri" panose="020F0502020204030204" pitchFamily="34" charset="0"/>
              <a:cs typeface="Calibri" panose="020F0502020204030204" pitchFamily="34" charset="0"/>
            </a:endParaRPr>
          </a:p>
        </p:txBody>
      </p:sp>
      <p:sp>
        <p:nvSpPr>
          <p:cNvPr id="6" name="Text Placeholder 1"/>
          <p:cNvSpPr txBox="1">
            <a:spLocks/>
          </p:cNvSpPr>
          <p:nvPr/>
        </p:nvSpPr>
        <p:spPr>
          <a:xfrm>
            <a:off x="334990" y="1170141"/>
            <a:ext cx="8522897" cy="206212"/>
          </a:xfrm>
          <a:prstGeom prst="rect">
            <a:avLst/>
          </a:prstGeom>
          <a:noFill/>
          <a:ln>
            <a:noFill/>
          </a:ln>
        </p:spPr>
        <p:txBody>
          <a:bodyPr spcFirstLastPara="1" wrap="square" lIns="91425" tIns="0" rIns="91425" bIns="0" anchor="b" anchorCtr="0"/>
          <a:lstStyle>
            <a:defPPr marR="0" lvl="0" algn="l" rtl="0">
              <a:lnSpc>
                <a:spcPct val="100000"/>
              </a:lnSpc>
              <a:spcBef>
                <a:spcPts val="0"/>
              </a:spcBef>
              <a:spcAft>
                <a:spcPts val="0"/>
              </a:spcAft>
            </a:defPPr>
            <a:lvl1pPr marL="457200" marR="0" lvl="0" indent="-228600" algn="l" rtl="0" eaLnBrk="1" hangingPunct="1">
              <a:lnSpc>
                <a:spcPct val="100000"/>
              </a:lnSpc>
              <a:spcBef>
                <a:spcPts val="60"/>
              </a:spcBef>
              <a:spcAft>
                <a:spcPts val="0"/>
              </a:spcAft>
              <a:buClr>
                <a:schemeClr val="dk2"/>
              </a:buClr>
              <a:buSzPts val="1800"/>
              <a:buFont typeface="Open Sans"/>
              <a:buNone/>
              <a:defRPr sz="800" b="0" i="0" u="none" strike="noStrike" cap="none">
                <a:solidFill>
                  <a:schemeClr val="dk2"/>
                </a:solidFill>
                <a:latin typeface="Open Sans"/>
                <a:ea typeface="Open Sans"/>
                <a:cs typeface="Open Sans"/>
                <a:sym typeface="Open Sans"/>
              </a:defRPr>
            </a:lvl1pPr>
            <a:lvl2pPr marL="914400" marR="0" lvl="1" indent="-228600" algn="l" rtl="0" eaLnBrk="1" hangingPunct="1">
              <a:lnSpc>
                <a:spcPct val="100000"/>
              </a:lnSpc>
              <a:spcBef>
                <a:spcPts val="800"/>
              </a:spcBef>
              <a:spcAft>
                <a:spcPts val="0"/>
              </a:spcAft>
              <a:buClr>
                <a:schemeClr val="dk2"/>
              </a:buClr>
              <a:buSzPts val="1600"/>
              <a:buFont typeface="Open Sans"/>
              <a:buNone/>
              <a:defRPr sz="2000" b="1" i="0" u="none" strike="noStrike" cap="none">
                <a:solidFill>
                  <a:schemeClr val="dk2"/>
                </a:solidFill>
                <a:latin typeface="Open Sans"/>
                <a:ea typeface="Open Sans"/>
                <a:cs typeface="Open Sans"/>
                <a:sym typeface="Open Sans"/>
              </a:defRPr>
            </a:lvl2pPr>
            <a:lvl3pPr marL="1371600" marR="0" lvl="2" indent="-228600" algn="l" rtl="0" eaLnBrk="1" hangingPunct="1">
              <a:lnSpc>
                <a:spcPct val="100000"/>
              </a:lnSpc>
              <a:spcBef>
                <a:spcPts val="700"/>
              </a:spcBef>
              <a:spcAft>
                <a:spcPts val="0"/>
              </a:spcAft>
              <a:buClr>
                <a:schemeClr val="dk2"/>
              </a:buClr>
              <a:buSzPts val="1400"/>
              <a:buFont typeface="Open Sans"/>
              <a:buNone/>
              <a:defRPr sz="1800" b="1" i="0" u="none" strike="noStrike" cap="none">
                <a:solidFill>
                  <a:schemeClr val="dk2"/>
                </a:solidFill>
                <a:latin typeface="Open Sans"/>
                <a:ea typeface="Open Sans"/>
                <a:cs typeface="Open Sans"/>
                <a:sym typeface="Open Sans"/>
              </a:defRPr>
            </a:lvl3pPr>
            <a:lvl4pPr marL="1828800" marR="0" lvl="3" indent="-228600" algn="l" rtl="0" eaLnBrk="1" hangingPunct="1">
              <a:lnSpc>
                <a:spcPct val="100000"/>
              </a:lnSpc>
              <a:spcBef>
                <a:spcPts val="700"/>
              </a:spcBef>
              <a:spcAft>
                <a:spcPts val="0"/>
              </a:spcAft>
              <a:buClr>
                <a:schemeClr val="dk2"/>
              </a:buClr>
              <a:buSzPts val="1200"/>
              <a:buFont typeface="Open Sans"/>
              <a:buNone/>
              <a:defRPr sz="1600" b="1" i="0" u="none" strike="noStrike" cap="none">
                <a:solidFill>
                  <a:schemeClr val="dk2"/>
                </a:solidFill>
                <a:latin typeface="Open Sans"/>
                <a:ea typeface="Open Sans"/>
                <a:cs typeface="Open Sans"/>
                <a:sym typeface="Open Sans"/>
              </a:defRPr>
            </a:lvl4pPr>
            <a:lvl5pPr marL="2286000" marR="0" lvl="4" indent="-228600" algn="l" rtl="0" eaLnBrk="1" hangingPunct="1">
              <a:lnSpc>
                <a:spcPct val="100000"/>
              </a:lnSpc>
              <a:spcBef>
                <a:spcPts val="700"/>
              </a:spcBef>
              <a:spcAft>
                <a:spcPts val="0"/>
              </a:spcAft>
              <a:buClr>
                <a:schemeClr val="dk2"/>
              </a:buClr>
              <a:buSzPts val="1000"/>
              <a:buFont typeface="Open Sans"/>
              <a:buNone/>
              <a:defRPr sz="1600" b="1" i="0" u="none" strike="noStrike" cap="none">
                <a:solidFill>
                  <a:schemeClr val="dk2"/>
                </a:solidFill>
                <a:latin typeface="Open Sans"/>
                <a:ea typeface="Open Sans"/>
                <a:cs typeface="Open Sans"/>
                <a:sym typeface="Open Sans"/>
              </a:defRPr>
            </a:lvl5pPr>
            <a:lvl6pPr marL="2743200" marR="0" lvl="5" indent="-228600" algn="l" rtl="0" eaLnBrk="1" hangingPunct="1">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6pPr>
            <a:lvl7pPr marL="3200400" marR="0" lvl="6" indent="-228600" algn="l" rtl="0" eaLnBrk="1" hangingPunct="1">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7pPr>
            <a:lvl8pPr marL="3657600" marR="0" lvl="7" indent="-228600" algn="l" rtl="0" eaLnBrk="1" hangingPunct="1">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8pPr>
            <a:lvl9pPr marL="4114800" marR="0" lvl="8" indent="-228600" algn="l" rtl="0" eaLnBrk="1" hangingPunct="1">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9pPr>
          </a:lstStyle>
          <a:p>
            <a:r>
              <a:rPr lang="en-GB" sz="1600" i="1" dirty="0" smtClean="0">
                <a:solidFill>
                  <a:schemeClr val="bg2">
                    <a:lumMod val="75000"/>
                    <a:lumOff val="25000"/>
                  </a:schemeClr>
                </a:solidFill>
                <a:latin typeface="Calibri" panose="020F0502020204030204" pitchFamily="34" charset="0"/>
                <a:cs typeface="Calibri" panose="020F0502020204030204" pitchFamily="34" charset="0"/>
              </a:rPr>
              <a:t>“To </a:t>
            </a:r>
            <a:r>
              <a:rPr lang="en-GB" sz="1600" i="1" dirty="0">
                <a:solidFill>
                  <a:schemeClr val="bg2">
                    <a:lumMod val="75000"/>
                    <a:lumOff val="25000"/>
                  </a:schemeClr>
                </a:solidFill>
                <a:latin typeface="Calibri" panose="020F0502020204030204" pitchFamily="34" charset="0"/>
                <a:cs typeface="Calibri" panose="020F0502020204030204" pitchFamily="34" charset="0"/>
              </a:rPr>
              <a:t>make savings on </a:t>
            </a:r>
            <a:r>
              <a:rPr lang="en-GB" sz="1600" i="1" dirty="0" smtClean="0">
                <a:solidFill>
                  <a:schemeClr val="bg2">
                    <a:lumMod val="75000"/>
                    <a:lumOff val="25000"/>
                  </a:schemeClr>
                </a:solidFill>
                <a:latin typeface="Calibri" panose="020F0502020204030204" pitchFamily="34" charset="0"/>
                <a:cs typeface="Calibri" panose="020F0502020204030204" pitchFamily="34" charset="0"/>
              </a:rPr>
              <a:t>grocery bills, shoppers are</a:t>
            </a:r>
            <a:r>
              <a:rPr lang="en-GB" sz="1600" b="1" i="1" dirty="0" smtClean="0">
                <a:solidFill>
                  <a:schemeClr val="tx2"/>
                </a:solidFill>
                <a:latin typeface="Calibri" panose="020F0502020204030204" pitchFamily="34" charset="0"/>
                <a:cs typeface="Calibri" panose="020F0502020204030204" pitchFamily="34" charset="0"/>
              </a:rPr>
              <a:t>…”</a:t>
            </a:r>
            <a:endParaRPr lang="en-GB" sz="1600" b="1" i="1" dirty="0">
              <a:solidFill>
                <a:schemeClr val="tx2"/>
              </a:solidFill>
              <a:latin typeface="Calibri" panose="020F0502020204030204" pitchFamily="34" charset="0"/>
              <a:cs typeface="Calibri" panose="020F0502020204030204" pitchFamily="34" charset="0"/>
            </a:endParaRPr>
          </a:p>
        </p:txBody>
      </p:sp>
      <p:sp>
        <p:nvSpPr>
          <p:cNvPr id="7" name="TextBox 6"/>
          <p:cNvSpPr txBox="1"/>
          <p:nvPr/>
        </p:nvSpPr>
        <p:spPr>
          <a:xfrm>
            <a:off x="919457" y="1611406"/>
            <a:ext cx="2130047" cy="584775"/>
          </a:xfrm>
          <a:prstGeom prst="rect">
            <a:avLst/>
          </a:prstGeom>
          <a:noFill/>
        </p:spPr>
        <p:txBody>
          <a:bodyPr wrap="square" rtlCol="0">
            <a:spAutoFit/>
          </a:bodyPr>
          <a:lstStyle/>
          <a:p>
            <a:pPr algn="ctr"/>
            <a:r>
              <a:rPr lang="en-GB" sz="1600" b="1" dirty="0" smtClean="0">
                <a:latin typeface="Calibri" panose="020F0502020204030204" pitchFamily="34" charset="0"/>
                <a:ea typeface="Open Sans" panose="020B0604020202020204" charset="0"/>
                <a:cs typeface="Calibri" panose="020F0502020204030204" pitchFamily="34" charset="0"/>
              </a:rPr>
              <a:t>Looking for price promotions</a:t>
            </a:r>
            <a:endParaRPr lang="en-GB" sz="1600" b="1" dirty="0">
              <a:latin typeface="Calibri" panose="020F0502020204030204" pitchFamily="34" charset="0"/>
              <a:ea typeface="Open Sans" panose="020B0604020202020204" charset="0"/>
              <a:cs typeface="Calibri" panose="020F0502020204030204" pitchFamily="34" charset="0"/>
            </a:endParaRPr>
          </a:p>
        </p:txBody>
      </p:sp>
      <p:sp>
        <p:nvSpPr>
          <p:cNvPr id="8" name="TextBox 7"/>
          <p:cNvSpPr txBox="1"/>
          <p:nvPr/>
        </p:nvSpPr>
        <p:spPr>
          <a:xfrm>
            <a:off x="3595581" y="1611405"/>
            <a:ext cx="2528994" cy="584775"/>
          </a:xfrm>
          <a:prstGeom prst="rect">
            <a:avLst/>
          </a:prstGeom>
          <a:noFill/>
        </p:spPr>
        <p:txBody>
          <a:bodyPr wrap="square" rtlCol="0">
            <a:spAutoFit/>
          </a:bodyPr>
          <a:lstStyle/>
          <a:p>
            <a:pPr algn="ctr"/>
            <a:r>
              <a:rPr lang="en-GB" sz="1600" b="1" dirty="0" smtClean="0">
                <a:latin typeface="Calibri" panose="020F0502020204030204" pitchFamily="34" charset="0"/>
                <a:ea typeface="Open Sans" panose="020B0604020202020204" charset="0"/>
                <a:cs typeface="Calibri" panose="020F0502020204030204" pitchFamily="34" charset="0"/>
              </a:rPr>
              <a:t>Trying to buy products on promotion</a:t>
            </a:r>
            <a:endParaRPr lang="en-GB" sz="1600" b="1" dirty="0">
              <a:latin typeface="Calibri" panose="020F0502020204030204" pitchFamily="34" charset="0"/>
              <a:ea typeface="Open Sans" panose="020B0604020202020204" charset="0"/>
              <a:cs typeface="Calibri" panose="020F0502020204030204" pitchFamily="34" charset="0"/>
            </a:endParaRPr>
          </a:p>
        </p:txBody>
      </p:sp>
      <p:sp>
        <p:nvSpPr>
          <p:cNvPr id="9" name="TextBox 8"/>
          <p:cNvSpPr txBox="1"/>
          <p:nvPr/>
        </p:nvSpPr>
        <p:spPr>
          <a:xfrm>
            <a:off x="6613463" y="1608704"/>
            <a:ext cx="2244424" cy="584775"/>
          </a:xfrm>
          <a:prstGeom prst="rect">
            <a:avLst/>
          </a:prstGeom>
          <a:noFill/>
        </p:spPr>
        <p:txBody>
          <a:bodyPr wrap="square" rtlCol="0">
            <a:spAutoFit/>
          </a:bodyPr>
          <a:lstStyle/>
          <a:p>
            <a:pPr algn="ctr"/>
            <a:r>
              <a:rPr lang="en-GB" sz="1600" b="1" dirty="0" smtClean="0">
                <a:latin typeface="Calibri" panose="020F0502020204030204" pitchFamily="34" charset="0"/>
                <a:ea typeface="Open Sans" panose="020B0604020202020204" charset="0"/>
                <a:cs typeface="Calibri" panose="020F0502020204030204" pitchFamily="34" charset="0"/>
              </a:rPr>
              <a:t>Comparing prices more carefully</a:t>
            </a:r>
            <a:endParaRPr lang="en-GB" sz="1600" b="1" dirty="0">
              <a:latin typeface="Calibri" panose="020F0502020204030204" pitchFamily="34" charset="0"/>
              <a:ea typeface="Open Sans" panose="020B0604020202020204" charset="0"/>
              <a:cs typeface="Calibri" panose="020F0502020204030204" pitchFamily="34" charset="0"/>
            </a:endParaRPr>
          </a:p>
        </p:txBody>
      </p:sp>
      <p:sp>
        <p:nvSpPr>
          <p:cNvPr id="13" name="Oval 12"/>
          <p:cNvSpPr/>
          <p:nvPr/>
        </p:nvSpPr>
        <p:spPr>
          <a:xfrm>
            <a:off x="1527281" y="2373449"/>
            <a:ext cx="914400" cy="914400"/>
          </a:xfrm>
          <a:prstGeom prst="ellipse">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GB" sz="3200" b="1" dirty="0" smtClean="0">
                <a:solidFill>
                  <a:schemeClr val="accent1"/>
                </a:solidFill>
                <a:latin typeface="Calibri" panose="020F0502020204030204" pitchFamily="34" charset="0"/>
                <a:cs typeface="Calibri" panose="020F0502020204030204" pitchFamily="34" charset="0"/>
              </a:rPr>
              <a:t>34%</a:t>
            </a:r>
            <a:endParaRPr lang="en-GB" sz="3200" b="1" dirty="0">
              <a:solidFill>
                <a:schemeClr val="accent1"/>
              </a:solidFill>
              <a:latin typeface="Calibri" panose="020F0502020204030204" pitchFamily="34" charset="0"/>
              <a:cs typeface="Calibri" panose="020F0502020204030204" pitchFamily="34" charset="0"/>
            </a:endParaRPr>
          </a:p>
        </p:txBody>
      </p:sp>
      <p:sp>
        <p:nvSpPr>
          <p:cNvPr id="14" name="Oval 13"/>
          <p:cNvSpPr/>
          <p:nvPr/>
        </p:nvSpPr>
        <p:spPr>
          <a:xfrm>
            <a:off x="1569368" y="3549889"/>
            <a:ext cx="914400" cy="914400"/>
          </a:xfrm>
          <a:prstGeom prst="ellipse">
            <a:avLst/>
          </a:prstGeom>
          <a:ln w="28575"/>
        </p:spPr>
        <p:style>
          <a:lnRef idx="2">
            <a:schemeClr val="accent5"/>
          </a:lnRef>
          <a:fillRef idx="1">
            <a:schemeClr val="lt1"/>
          </a:fillRef>
          <a:effectRef idx="0">
            <a:schemeClr val="accent5"/>
          </a:effectRef>
          <a:fontRef idx="minor">
            <a:schemeClr val="dk1"/>
          </a:fontRef>
        </p:style>
        <p:txBody>
          <a:bodyPr wrap="none" rtlCol="0" anchor="ctr"/>
          <a:lstStyle/>
          <a:p>
            <a:pPr algn="ctr"/>
            <a:r>
              <a:rPr lang="en-GB" sz="3200" b="1" dirty="0" smtClean="0">
                <a:solidFill>
                  <a:schemeClr val="accent5"/>
                </a:solidFill>
                <a:latin typeface="Calibri" panose="020F0502020204030204" pitchFamily="34" charset="0"/>
                <a:cs typeface="Calibri" panose="020F0502020204030204" pitchFamily="34" charset="0"/>
              </a:rPr>
              <a:t>22%</a:t>
            </a:r>
            <a:endParaRPr lang="en-GB" sz="3200" b="1" dirty="0">
              <a:solidFill>
                <a:schemeClr val="accent5"/>
              </a:solidFill>
              <a:latin typeface="Calibri" panose="020F0502020204030204" pitchFamily="34" charset="0"/>
              <a:cs typeface="Calibri" panose="020F0502020204030204" pitchFamily="34" charset="0"/>
            </a:endParaRPr>
          </a:p>
        </p:txBody>
      </p:sp>
      <p:sp>
        <p:nvSpPr>
          <p:cNvPr id="15" name="Down Arrow 14"/>
          <p:cNvSpPr/>
          <p:nvPr/>
        </p:nvSpPr>
        <p:spPr>
          <a:xfrm>
            <a:off x="1785524" y="3248852"/>
            <a:ext cx="397912" cy="405283"/>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cs typeface="Calibri" panose="020F0502020204030204" pitchFamily="34" charset="0"/>
            </a:endParaRPr>
          </a:p>
        </p:txBody>
      </p:sp>
      <p:sp>
        <p:nvSpPr>
          <p:cNvPr id="16" name="Oval 15"/>
          <p:cNvSpPr/>
          <p:nvPr/>
        </p:nvSpPr>
        <p:spPr>
          <a:xfrm>
            <a:off x="4402878" y="2373449"/>
            <a:ext cx="914400" cy="914400"/>
          </a:xfrm>
          <a:prstGeom prst="ellipse">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GB" sz="3200" b="1" dirty="0" smtClean="0">
                <a:solidFill>
                  <a:schemeClr val="accent1"/>
                </a:solidFill>
                <a:latin typeface="Calibri" panose="020F0502020204030204" pitchFamily="34" charset="0"/>
                <a:cs typeface="Calibri" panose="020F0502020204030204" pitchFamily="34" charset="0"/>
              </a:rPr>
              <a:t>32%</a:t>
            </a:r>
            <a:endParaRPr lang="en-GB" sz="3200" b="1" dirty="0">
              <a:solidFill>
                <a:schemeClr val="accent1"/>
              </a:solidFill>
              <a:latin typeface="Calibri" panose="020F0502020204030204" pitchFamily="34" charset="0"/>
              <a:cs typeface="Calibri" panose="020F0502020204030204" pitchFamily="34" charset="0"/>
            </a:endParaRPr>
          </a:p>
        </p:txBody>
      </p:sp>
      <p:sp>
        <p:nvSpPr>
          <p:cNvPr id="17" name="Oval 16"/>
          <p:cNvSpPr/>
          <p:nvPr/>
        </p:nvSpPr>
        <p:spPr>
          <a:xfrm>
            <a:off x="4402878" y="3549889"/>
            <a:ext cx="914400" cy="914400"/>
          </a:xfrm>
          <a:prstGeom prst="ellipse">
            <a:avLst/>
          </a:prstGeom>
          <a:ln w="28575">
            <a:solidFill>
              <a:schemeClr val="accent5"/>
            </a:solidFill>
          </a:ln>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GB" sz="3200" b="1" dirty="0" smtClean="0">
                <a:solidFill>
                  <a:schemeClr val="accent5"/>
                </a:solidFill>
                <a:latin typeface="Calibri" panose="020F0502020204030204" pitchFamily="34" charset="0"/>
                <a:cs typeface="Calibri" panose="020F0502020204030204" pitchFamily="34" charset="0"/>
              </a:rPr>
              <a:t>22%</a:t>
            </a:r>
            <a:endParaRPr lang="en-GB" sz="3200" b="1" dirty="0">
              <a:solidFill>
                <a:schemeClr val="accent5"/>
              </a:solidFill>
              <a:latin typeface="Calibri" panose="020F0502020204030204" pitchFamily="34" charset="0"/>
              <a:cs typeface="Calibri" panose="020F0502020204030204" pitchFamily="34" charset="0"/>
            </a:endParaRPr>
          </a:p>
        </p:txBody>
      </p:sp>
      <p:sp>
        <p:nvSpPr>
          <p:cNvPr id="18" name="Down Arrow 17"/>
          <p:cNvSpPr/>
          <p:nvPr/>
        </p:nvSpPr>
        <p:spPr>
          <a:xfrm>
            <a:off x="4661121" y="3248852"/>
            <a:ext cx="397912" cy="405283"/>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cs typeface="Calibri" panose="020F0502020204030204" pitchFamily="34" charset="0"/>
            </a:endParaRPr>
          </a:p>
        </p:txBody>
      </p:sp>
      <p:sp>
        <p:nvSpPr>
          <p:cNvPr id="19" name="Oval 18"/>
          <p:cNvSpPr/>
          <p:nvPr/>
        </p:nvSpPr>
        <p:spPr>
          <a:xfrm>
            <a:off x="7278473" y="2373449"/>
            <a:ext cx="914400" cy="914400"/>
          </a:xfrm>
          <a:prstGeom prst="ellipse">
            <a:avLst/>
          </a:prstGeom>
          <a:ln w="28575"/>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GB" sz="3200" b="1" dirty="0" smtClean="0">
                <a:solidFill>
                  <a:schemeClr val="accent1"/>
                </a:solidFill>
                <a:latin typeface="Calibri" panose="020F0502020204030204" pitchFamily="34" charset="0"/>
                <a:cs typeface="Calibri" panose="020F0502020204030204" pitchFamily="34" charset="0"/>
              </a:rPr>
              <a:t>26%</a:t>
            </a:r>
            <a:endParaRPr lang="en-GB" sz="3200" b="1" dirty="0">
              <a:solidFill>
                <a:schemeClr val="accent1"/>
              </a:solidFill>
              <a:latin typeface="Calibri" panose="020F0502020204030204" pitchFamily="34" charset="0"/>
              <a:cs typeface="Calibri" panose="020F0502020204030204" pitchFamily="34" charset="0"/>
            </a:endParaRPr>
          </a:p>
        </p:txBody>
      </p:sp>
      <p:sp>
        <p:nvSpPr>
          <p:cNvPr id="20" name="Oval 19"/>
          <p:cNvSpPr/>
          <p:nvPr/>
        </p:nvSpPr>
        <p:spPr>
          <a:xfrm>
            <a:off x="7278473" y="3549889"/>
            <a:ext cx="914400" cy="914400"/>
          </a:xfrm>
          <a:prstGeom prst="ellipse">
            <a:avLst/>
          </a:prstGeom>
          <a:ln w="28575">
            <a:solidFill>
              <a:schemeClr val="accent5"/>
            </a:solidFill>
          </a:ln>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GB" sz="3200" b="1" dirty="0" smtClean="0">
                <a:solidFill>
                  <a:schemeClr val="accent5"/>
                </a:solidFill>
                <a:latin typeface="Calibri" panose="020F0502020204030204" pitchFamily="34" charset="0"/>
                <a:cs typeface="Calibri" panose="020F0502020204030204" pitchFamily="34" charset="0"/>
              </a:rPr>
              <a:t>17%</a:t>
            </a:r>
            <a:endParaRPr lang="en-GB" sz="3200" b="1" dirty="0">
              <a:solidFill>
                <a:schemeClr val="accent5"/>
              </a:solidFill>
              <a:latin typeface="Calibri" panose="020F0502020204030204" pitchFamily="34" charset="0"/>
              <a:cs typeface="Calibri" panose="020F0502020204030204" pitchFamily="34" charset="0"/>
            </a:endParaRPr>
          </a:p>
        </p:txBody>
      </p:sp>
      <p:sp>
        <p:nvSpPr>
          <p:cNvPr id="21" name="Down Arrow 20"/>
          <p:cNvSpPr/>
          <p:nvPr/>
        </p:nvSpPr>
        <p:spPr>
          <a:xfrm>
            <a:off x="7536716" y="3248852"/>
            <a:ext cx="397912" cy="405283"/>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cs typeface="Calibri" panose="020F0502020204030204" pitchFamily="34" charset="0"/>
            </a:endParaRPr>
          </a:p>
        </p:txBody>
      </p:sp>
      <p:sp>
        <p:nvSpPr>
          <p:cNvPr id="22" name="TextBox 21"/>
          <p:cNvSpPr txBox="1"/>
          <p:nvPr/>
        </p:nvSpPr>
        <p:spPr>
          <a:xfrm>
            <a:off x="279588" y="2611425"/>
            <a:ext cx="853441" cy="430887"/>
          </a:xfrm>
          <a:prstGeom prst="rect">
            <a:avLst/>
          </a:prstGeom>
          <a:noFill/>
        </p:spPr>
        <p:txBody>
          <a:bodyPr wrap="square" rtlCol="0">
            <a:spAutoFit/>
          </a:bodyPr>
          <a:lstStyle/>
          <a:p>
            <a:pPr algn="ctr"/>
            <a:r>
              <a:rPr lang="en-GB" sz="1050" b="1" dirty="0" smtClean="0">
                <a:solidFill>
                  <a:schemeClr val="tx1"/>
                </a:solidFill>
                <a:latin typeface="Calibri" panose="020F0502020204030204" pitchFamily="34" charset="0"/>
                <a:ea typeface="Open Sans" panose="020B0604020202020204" charset="0"/>
                <a:cs typeface="Calibri" panose="020F0502020204030204" pitchFamily="34" charset="0"/>
              </a:rPr>
              <a:t>January 2020</a:t>
            </a:r>
            <a:endParaRPr lang="en-GB" sz="1050" b="1" dirty="0">
              <a:solidFill>
                <a:schemeClr val="tx1"/>
              </a:solidFill>
              <a:latin typeface="Calibri" panose="020F0502020204030204" pitchFamily="34" charset="0"/>
              <a:ea typeface="Open Sans" panose="020B0604020202020204" charset="0"/>
              <a:cs typeface="Calibri" panose="020F0502020204030204" pitchFamily="34" charset="0"/>
            </a:endParaRPr>
          </a:p>
        </p:txBody>
      </p:sp>
      <p:sp>
        <p:nvSpPr>
          <p:cNvPr id="23" name="TextBox 22"/>
          <p:cNvSpPr txBox="1"/>
          <p:nvPr/>
        </p:nvSpPr>
        <p:spPr>
          <a:xfrm>
            <a:off x="284056" y="3880131"/>
            <a:ext cx="853441" cy="253916"/>
          </a:xfrm>
          <a:prstGeom prst="rect">
            <a:avLst/>
          </a:prstGeom>
          <a:noFill/>
        </p:spPr>
        <p:txBody>
          <a:bodyPr wrap="square" rtlCol="0">
            <a:spAutoFit/>
          </a:bodyPr>
          <a:lstStyle/>
          <a:p>
            <a:pPr algn="ctr"/>
            <a:r>
              <a:rPr lang="en-GB" sz="1050" b="1" dirty="0" smtClean="0">
                <a:solidFill>
                  <a:schemeClr val="tx1"/>
                </a:solidFill>
                <a:latin typeface="Calibri" panose="020F0502020204030204" pitchFamily="34" charset="0"/>
                <a:ea typeface="Open Sans" panose="020B0604020202020204" charset="0"/>
                <a:cs typeface="Calibri" panose="020F0502020204030204" pitchFamily="34" charset="0"/>
              </a:rPr>
              <a:t>April 2020</a:t>
            </a:r>
            <a:endParaRPr lang="en-GB" sz="1050" b="1" dirty="0">
              <a:solidFill>
                <a:schemeClr val="tx1"/>
              </a:solidFill>
              <a:latin typeface="Calibri" panose="020F0502020204030204" pitchFamily="34" charset="0"/>
              <a:ea typeface="Open Sans" panose="020B0604020202020204" charset="0"/>
              <a:cs typeface="Calibri" panose="020F0502020204030204" pitchFamily="34" charset="0"/>
            </a:endParaRPr>
          </a:p>
        </p:txBody>
      </p:sp>
      <p:sp>
        <p:nvSpPr>
          <p:cNvPr id="24" name="TextBox 23"/>
          <p:cNvSpPr txBox="1"/>
          <p:nvPr/>
        </p:nvSpPr>
        <p:spPr>
          <a:xfrm>
            <a:off x="2219259" y="3292902"/>
            <a:ext cx="655949" cy="261610"/>
          </a:xfrm>
          <a:prstGeom prst="rect">
            <a:avLst/>
          </a:prstGeom>
          <a:noFill/>
        </p:spPr>
        <p:txBody>
          <a:bodyPr wrap="none" rtlCol="0" anchor="ctr">
            <a:spAutoFit/>
          </a:bodyPr>
          <a:lstStyle/>
          <a:p>
            <a:pPr algn="ctr"/>
            <a:r>
              <a:rPr lang="en-GB" sz="1100" b="1" dirty="0" smtClean="0">
                <a:solidFill>
                  <a:schemeClr val="accent5"/>
                </a:solidFill>
                <a:latin typeface="Calibri" panose="020F0502020204030204" pitchFamily="34" charset="0"/>
                <a:ea typeface="Open Sans" panose="020B0604020202020204" charset="0"/>
                <a:cs typeface="Calibri" panose="020F0502020204030204" pitchFamily="34" charset="0"/>
              </a:rPr>
              <a:t>-12%pts</a:t>
            </a:r>
            <a:endParaRPr lang="en-GB" sz="1100" b="1" dirty="0">
              <a:solidFill>
                <a:schemeClr val="accent5"/>
              </a:solidFill>
              <a:latin typeface="Calibri" panose="020F0502020204030204" pitchFamily="34" charset="0"/>
              <a:ea typeface="Open Sans" panose="020B0604020202020204" charset="0"/>
              <a:cs typeface="Calibri" panose="020F0502020204030204" pitchFamily="34" charset="0"/>
            </a:endParaRPr>
          </a:p>
        </p:txBody>
      </p:sp>
      <p:sp>
        <p:nvSpPr>
          <p:cNvPr id="25" name="TextBox 24"/>
          <p:cNvSpPr txBox="1"/>
          <p:nvPr/>
        </p:nvSpPr>
        <p:spPr>
          <a:xfrm>
            <a:off x="5095745" y="3290813"/>
            <a:ext cx="655949" cy="261610"/>
          </a:xfrm>
          <a:prstGeom prst="rect">
            <a:avLst/>
          </a:prstGeom>
          <a:noFill/>
        </p:spPr>
        <p:txBody>
          <a:bodyPr wrap="none" rtlCol="0" anchor="ctr">
            <a:spAutoFit/>
          </a:bodyPr>
          <a:lstStyle/>
          <a:p>
            <a:pPr algn="ctr"/>
            <a:r>
              <a:rPr lang="en-GB" sz="1100" b="1" dirty="0" smtClean="0">
                <a:solidFill>
                  <a:schemeClr val="accent5"/>
                </a:solidFill>
                <a:latin typeface="Calibri" panose="020F0502020204030204" pitchFamily="34" charset="0"/>
                <a:ea typeface="Open Sans" panose="020B0604020202020204" charset="0"/>
                <a:cs typeface="Calibri" panose="020F0502020204030204" pitchFamily="34" charset="0"/>
              </a:rPr>
              <a:t>-10%pts</a:t>
            </a:r>
            <a:endParaRPr lang="en-GB" sz="1100" b="1" dirty="0">
              <a:solidFill>
                <a:schemeClr val="accent5"/>
              </a:solidFill>
              <a:latin typeface="Calibri" panose="020F0502020204030204" pitchFamily="34" charset="0"/>
              <a:ea typeface="Open Sans" panose="020B0604020202020204" charset="0"/>
              <a:cs typeface="Calibri" panose="020F0502020204030204" pitchFamily="34" charset="0"/>
            </a:endParaRPr>
          </a:p>
        </p:txBody>
      </p:sp>
      <p:sp>
        <p:nvSpPr>
          <p:cNvPr id="26" name="TextBox 25"/>
          <p:cNvSpPr txBox="1"/>
          <p:nvPr/>
        </p:nvSpPr>
        <p:spPr>
          <a:xfrm>
            <a:off x="8011572" y="3285577"/>
            <a:ext cx="583813" cy="261610"/>
          </a:xfrm>
          <a:prstGeom prst="rect">
            <a:avLst/>
          </a:prstGeom>
          <a:noFill/>
        </p:spPr>
        <p:txBody>
          <a:bodyPr wrap="none" rtlCol="0" anchor="ctr">
            <a:spAutoFit/>
          </a:bodyPr>
          <a:lstStyle/>
          <a:p>
            <a:pPr algn="ctr"/>
            <a:r>
              <a:rPr lang="en-GB" sz="1100" b="1" dirty="0" smtClean="0">
                <a:solidFill>
                  <a:schemeClr val="accent5"/>
                </a:solidFill>
                <a:latin typeface="Calibri" panose="020F0502020204030204" pitchFamily="34" charset="0"/>
                <a:ea typeface="Open Sans" panose="020B0604020202020204" charset="0"/>
                <a:cs typeface="Calibri" panose="020F0502020204030204" pitchFamily="34" charset="0"/>
              </a:rPr>
              <a:t>-9%pts</a:t>
            </a:r>
            <a:endParaRPr lang="en-GB" sz="1100" b="1" dirty="0">
              <a:solidFill>
                <a:schemeClr val="accent5"/>
              </a:solidFill>
              <a:latin typeface="Calibri" panose="020F0502020204030204" pitchFamily="34" charset="0"/>
              <a:ea typeface="Open Sans" panose="020B0604020202020204" charset="0"/>
              <a:cs typeface="Calibri" panose="020F0502020204030204" pitchFamily="34" charset="0"/>
            </a:endParaRPr>
          </a:p>
        </p:txBody>
      </p:sp>
      <p:sp>
        <p:nvSpPr>
          <p:cNvPr id="27" name="TextBox 26"/>
          <p:cNvSpPr txBox="1"/>
          <p:nvPr/>
        </p:nvSpPr>
        <p:spPr>
          <a:xfrm>
            <a:off x="594360" y="4914096"/>
            <a:ext cx="3605474" cy="230832"/>
          </a:xfrm>
          <a:prstGeom prst="rect">
            <a:avLst/>
          </a:prstGeom>
          <a:noFill/>
        </p:spPr>
        <p:txBody>
          <a:bodyPr wrap="none" rtlCol="0">
            <a:spAutoFit/>
          </a:bodyPr>
          <a:lstStyle/>
          <a:p>
            <a:r>
              <a:rPr lang="en-GB" sz="900" dirty="0" smtClean="0">
                <a:latin typeface="Calibri" panose="020F0502020204030204" pitchFamily="34" charset="0"/>
                <a:ea typeface="Open Sans" panose="020B0604020202020204" charset="0"/>
                <a:cs typeface="Calibri" panose="020F0502020204030204" pitchFamily="34" charset="0"/>
              </a:rPr>
              <a:t>Source: Nielsen Homescan State of the Nation Survey January, April 2020</a:t>
            </a:r>
            <a:endParaRPr lang="en-GB" sz="900" dirty="0">
              <a:latin typeface="Calibri" panose="020F0502020204030204" pitchFamily="34" charset="0"/>
              <a:ea typeface="Open Sans" panose="020B0604020202020204" charset="0"/>
              <a:cs typeface="Calibri" panose="020F0502020204030204" pitchFamily="34" charset="0"/>
            </a:endParaRPr>
          </a:p>
        </p:txBody>
      </p:sp>
    </p:spTree>
    <p:extLst>
      <p:ext uri="{BB962C8B-B14F-4D97-AF65-F5344CB8AC3E}">
        <p14:creationId xmlns:p14="http://schemas.microsoft.com/office/powerpoint/2010/main" val="3778924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42198"/>
            <a:ext cx="8892480" cy="562389"/>
          </a:xfrm>
        </p:spPr>
        <p:txBody>
          <a:bodyPr/>
          <a:lstStyle/>
          <a:p>
            <a:r>
              <a:rPr lang="en-GB" sz="2400" dirty="0" smtClean="0">
                <a:latin typeface="Calibri" panose="020F0502020204030204" pitchFamily="34" charset="0"/>
                <a:cs typeface="Calibri" panose="020F0502020204030204" pitchFamily="34" charset="0"/>
              </a:rPr>
              <a:t>RETAILER MESSAGES IN MAY, FOCUSSED ON CARING FOR THE COMMUNITY AND BUYING BRITISH</a:t>
            </a:r>
            <a:endParaRPr lang="en-GB" sz="2400" dirty="0">
              <a:latin typeface="Calibri" panose="020F0502020204030204" pitchFamily="34" charset="0"/>
              <a:cs typeface="Calibri" panose="020F0502020204030204" pitchFamily="34" charset="0"/>
            </a:endParaRPr>
          </a:p>
        </p:txBody>
      </p:sp>
      <p:pic>
        <p:nvPicPr>
          <p:cNvPr id="21" name="Picture 2" descr="Image result for aldi logo"/>
          <p:cNvPicPr>
            <a:picLocks noChangeAspect="1" noChangeArrowheads="1"/>
          </p:cNvPicPr>
          <p:nvPr/>
        </p:nvPicPr>
        <p:blipFill rotWithShape="1">
          <a:blip r:embed="rId2">
            <a:extLst>
              <a:ext uri="{28A0092B-C50C-407E-A947-70E740481C1C}">
                <a14:useLocalDpi xmlns:a14="http://schemas.microsoft.com/office/drawing/2010/main" val="0"/>
              </a:ext>
            </a:extLst>
          </a:blip>
          <a:srcRect l="12463" t="9510" r="12574" b="9477"/>
          <a:stretch/>
        </p:blipFill>
        <p:spPr bwMode="auto">
          <a:xfrm>
            <a:off x="8460432" y="907686"/>
            <a:ext cx="317332" cy="375284"/>
          </a:xfrm>
          <a:prstGeom prst="rect">
            <a:avLst/>
          </a:prstGeom>
          <a:noFill/>
          <a:extLst>
            <a:ext uri="{909E8E84-426E-40DD-AFC4-6F175D3DCCD1}">
              <a14:hiddenFill xmlns:a14="http://schemas.microsoft.com/office/drawing/2010/main">
                <a:solidFill>
                  <a:srgbClr val="FFFFFF"/>
                </a:solidFill>
              </a14:hiddenFill>
            </a:ext>
          </a:extLst>
        </p:spPr>
      </p:pic>
      <p:pic>
        <p:nvPicPr>
          <p:cNvPr id="22" name="chart"/>
          <p:cNvPicPr>
            <a:picLocks noChangeAspect="1"/>
          </p:cNvPicPr>
          <p:nvPr/>
        </p:nvPicPr>
        <p:blipFill>
          <a:blip r:embed="rId3"/>
          <a:stretch>
            <a:fillRect/>
          </a:stretch>
        </p:blipFill>
        <p:spPr>
          <a:xfrm>
            <a:off x="6505427" y="3034829"/>
            <a:ext cx="288076" cy="305224"/>
          </a:xfrm>
          <a:prstGeom prst="rect">
            <a:avLst/>
          </a:prstGeom>
        </p:spPr>
      </p:pic>
      <p:pic>
        <p:nvPicPr>
          <p:cNvPr id="23" name="Picture 11"/>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685162" y="1779662"/>
            <a:ext cx="702857" cy="13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med" len="lg"/>
              </a14:hiddenLine>
            </a:ext>
          </a:extLst>
        </p:spPr>
      </p:pic>
      <p:pic>
        <p:nvPicPr>
          <p:cNvPr id="24" name="Picture 3"/>
          <p:cNvPicPr>
            <a:picLocks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304288" y="903679"/>
            <a:ext cx="475511" cy="237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 Placeholder 21"/>
          <p:cNvSpPr txBox="1">
            <a:spLocks/>
          </p:cNvSpPr>
          <p:nvPr/>
        </p:nvSpPr>
        <p:spPr>
          <a:xfrm>
            <a:off x="107504" y="4855308"/>
            <a:ext cx="8160321" cy="38073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buFont typeface="Arial" charset="0"/>
              <a:buNone/>
            </a:pPr>
            <a:endParaRPr lang="en-US" altLang="en-US" sz="800" dirty="0" smtClean="0"/>
          </a:p>
          <a:p>
            <a:r>
              <a:rPr lang="en-US" altLang="en-US" sz="800" dirty="0" smtClean="0"/>
              <a:t>Source: Nielsen </a:t>
            </a:r>
            <a:r>
              <a:rPr lang="en-GB" altLang="en-US" sz="800" dirty="0" smtClean="0"/>
              <a:t>AdDynamix; </a:t>
            </a:r>
            <a:r>
              <a:rPr lang="en-GB" altLang="en-US" sz="800" dirty="0"/>
              <a:t>creative executions and additional insights available. Tina.Codling@nielsen.com</a:t>
            </a:r>
            <a:r>
              <a:rPr lang="en-US" altLang="en-US" sz="800" dirty="0"/>
              <a:t> </a:t>
            </a:r>
            <a:endParaRPr lang="en-GB" altLang="en-US" sz="800" dirty="0" smtClean="0">
              <a:ea typeface="ＭＳ Ｐゴシック" pitchFamily="34" charset="-128"/>
            </a:endParaRPr>
          </a:p>
          <a:p>
            <a:pPr>
              <a:buFont typeface="Arial" charset="0"/>
              <a:buNone/>
            </a:pPr>
            <a:r>
              <a:rPr lang="en-US" altLang="en-US" sz="800" dirty="0" smtClean="0"/>
              <a:t> </a:t>
            </a:r>
            <a:endParaRPr lang="en-US" altLang="en-US" sz="800" dirty="0"/>
          </a:p>
        </p:txBody>
      </p:sp>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5189" y="1364308"/>
            <a:ext cx="1584176" cy="202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1206510" y="947191"/>
            <a:ext cx="641533" cy="321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5856" y="2105583"/>
            <a:ext cx="1521471" cy="1918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85013" y="1264921"/>
            <a:ext cx="2573157" cy="1681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68778" y="3385833"/>
            <a:ext cx="2489392" cy="1644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7577" y="3453760"/>
            <a:ext cx="2219400" cy="1508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9916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1" y="0"/>
            <a:ext cx="8892480" cy="562389"/>
          </a:xfrm>
        </p:spPr>
        <p:txBody>
          <a:bodyPr/>
          <a:lstStyle/>
          <a:p>
            <a:r>
              <a:rPr lang="en-GB" sz="2400" dirty="0" smtClean="0">
                <a:latin typeface="Calibri" panose="020F0502020204030204" pitchFamily="34" charset="0"/>
                <a:cs typeface="Calibri" panose="020F0502020204030204" pitchFamily="34" charset="0"/>
              </a:rPr>
              <a:t>AS WELL AS LOW PRICE CREDENTIALS AND LOWER FUEL PRICES</a:t>
            </a:r>
            <a:endParaRPr lang="en-GB" sz="2400" dirty="0">
              <a:latin typeface="Calibri" panose="020F0502020204030204" pitchFamily="34" charset="0"/>
              <a:cs typeface="Calibri" panose="020F0502020204030204" pitchFamily="34" charset="0"/>
            </a:endParaRPr>
          </a:p>
        </p:txBody>
      </p:sp>
      <p:pic>
        <p:nvPicPr>
          <p:cNvPr id="21" name="Picture 2" descr="Image result for aldi logo"/>
          <p:cNvPicPr>
            <a:picLocks noChangeAspect="1" noChangeArrowheads="1"/>
          </p:cNvPicPr>
          <p:nvPr/>
        </p:nvPicPr>
        <p:blipFill rotWithShape="1">
          <a:blip r:embed="rId2">
            <a:extLst>
              <a:ext uri="{28A0092B-C50C-407E-A947-70E740481C1C}">
                <a14:useLocalDpi xmlns:a14="http://schemas.microsoft.com/office/drawing/2010/main" val="0"/>
              </a:ext>
            </a:extLst>
          </a:blip>
          <a:srcRect l="12463" t="9510" r="12574" b="9477"/>
          <a:stretch/>
        </p:blipFill>
        <p:spPr bwMode="auto">
          <a:xfrm>
            <a:off x="457813" y="842972"/>
            <a:ext cx="317332" cy="375284"/>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1"/>
          <p:cNvSpPr txBox="1">
            <a:spLocks/>
          </p:cNvSpPr>
          <p:nvPr/>
        </p:nvSpPr>
        <p:spPr>
          <a:xfrm>
            <a:off x="107504" y="4855308"/>
            <a:ext cx="8160321" cy="38073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buFont typeface="Arial" charset="0"/>
              <a:buNone/>
            </a:pPr>
            <a:endParaRPr lang="en-US" altLang="en-US" sz="800" dirty="0" smtClean="0"/>
          </a:p>
          <a:p>
            <a:r>
              <a:rPr lang="en-US" altLang="en-US" sz="800" dirty="0" smtClean="0"/>
              <a:t>Source: Nielsen </a:t>
            </a:r>
            <a:r>
              <a:rPr lang="en-GB" altLang="en-US" sz="800" dirty="0" smtClean="0"/>
              <a:t>AdDynamix; </a:t>
            </a:r>
            <a:r>
              <a:rPr lang="en-GB" altLang="en-US" sz="800" dirty="0"/>
              <a:t>creative executions and additional insights available. Tina.Codling@nielsen.com</a:t>
            </a:r>
            <a:r>
              <a:rPr lang="en-US" altLang="en-US" sz="800" dirty="0"/>
              <a:t> </a:t>
            </a:r>
            <a:endParaRPr lang="en-GB" altLang="en-US" sz="800" dirty="0" smtClean="0">
              <a:ea typeface="ＭＳ Ｐゴシック" pitchFamily="34" charset="-128"/>
            </a:endParaRPr>
          </a:p>
          <a:p>
            <a:pPr>
              <a:buFont typeface="Arial" charset="0"/>
              <a:buNone/>
            </a:pPr>
            <a:r>
              <a:rPr lang="en-US" altLang="en-US" sz="800" dirty="0" smtClean="0"/>
              <a:t> </a:t>
            </a:r>
            <a:endParaRPr lang="en-US" altLang="en-US" sz="8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2397" y="1306774"/>
            <a:ext cx="1347654" cy="1650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285201"/>
            <a:ext cx="2508869" cy="1694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3025198"/>
            <a:ext cx="2446060" cy="1622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20193" y="1471941"/>
            <a:ext cx="2156440" cy="1485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46" descr="Lidl logo"/>
          <p:cNvPicPr>
            <a:picLocks noChangeAspect="1" noChangeArrowheads="1"/>
          </p:cNvPicPr>
          <p:nvPr/>
        </p:nvPicPr>
        <p:blipFill>
          <a:blip r:embed="rId7"/>
          <a:srcRect/>
          <a:stretch>
            <a:fillRect/>
          </a:stretch>
        </p:blipFill>
        <p:spPr bwMode="auto">
          <a:xfrm>
            <a:off x="6898153" y="1020755"/>
            <a:ext cx="317333" cy="317333"/>
          </a:xfrm>
          <a:prstGeom prst="rect">
            <a:avLst/>
          </a:prstGeom>
          <a:noFill/>
          <a:ln w="9525">
            <a:noFill/>
            <a:miter lim="800000"/>
            <a:headEnd/>
            <a:tailEnd/>
          </a:ln>
        </p:spPr>
      </p:pic>
      <p:pic>
        <p:nvPicPr>
          <p:cNvPr id="17" name="Picture 2"/>
          <p:cNvPicPr>
            <a:picLocks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2873365" y="896863"/>
            <a:ext cx="641533" cy="321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46913" y="2952275"/>
            <a:ext cx="2110683" cy="1409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01908" y="1396518"/>
            <a:ext cx="2184676" cy="1471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13" descr="tesco">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4854041" y="1030614"/>
            <a:ext cx="546594" cy="153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17664" y="3025198"/>
            <a:ext cx="2441509" cy="1595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73892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23478"/>
            <a:ext cx="8640959" cy="771550"/>
          </a:xfrm>
        </p:spPr>
        <p:txBody>
          <a:bodyPr/>
          <a:lstStyle/>
          <a:p>
            <a:r>
              <a:rPr lang="en-GB" sz="2200" dirty="0" smtClean="0">
                <a:latin typeface="Calibri" panose="020F0502020204030204" pitchFamily="34" charset="0"/>
                <a:cs typeface="Calibri" panose="020F0502020204030204" pitchFamily="34" charset="0"/>
              </a:rPr>
              <a:t>AND INSPIRING THE NATION TO HOME CATER WITH ALFRESCO DINING,  PICNIC TREATS, COOKING, DINING AND FEEDING THE KIDS</a:t>
            </a:r>
            <a:endParaRPr lang="en-GB" sz="2200" dirty="0">
              <a:latin typeface="Calibri" panose="020F0502020204030204" pitchFamily="34" charset="0"/>
              <a:cs typeface="Calibri" panose="020F0502020204030204" pitchFamily="34" charset="0"/>
            </a:endParaRPr>
          </a:p>
        </p:txBody>
      </p:sp>
      <p:pic>
        <p:nvPicPr>
          <p:cNvPr id="7" name="Picture 13" descr="tesco">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78988" y="3161753"/>
            <a:ext cx="546594" cy="153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4088" y="1092683"/>
            <a:ext cx="406527" cy="249365"/>
          </a:xfrm>
          <a:prstGeom prst="rect">
            <a:avLst/>
          </a:prstGeom>
        </p:spPr>
      </p:pic>
      <p:pic>
        <p:nvPicPr>
          <p:cNvPr id="13" name="Picture 2" descr="Image result for aldi logo"/>
          <p:cNvPicPr>
            <a:picLocks noChangeAspect="1" noChangeArrowheads="1"/>
          </p:cNvPicPr>
          <p:nvPr/>
        </p:nvPicPr>
        <p:blipFill rotWithShape="1">
          <a:blip r:embed="rId5">
            <a:extLst>
              <a:ext uri="{28A0092B-C50C-407E-A947-70E740481C1C}">
                <a14:useLocalDpi xmlns:a14="http://schemas.microsoft.com/office/drawing/2010/main" val="0"/>
              </a:ext>
            </a:extLst>
          </a:blip>
          <a:srcRect l="12463" t="9510" r="12574" b="9477"/>
          <a:stretch/>
        </p:blipFill>
        <p:spPr bwMode="auto">
          <a:xfrm>
            <a:off x="395536" y="1029724"/>
            <a:ext cx="317332" cy="375284"/>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21"/>
          <p:cNvSpPr txBox="1">
            <a:spLocks/>
          </p:cNvSpPr>
          <p:nvPr/>
        </p:nvSpPr>
        <p:spPr>
          <a:xfrm>
            <a:off x="107504" y="4855308"/>
            <a:ext cx="8160321" cy="38073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buFont typeface="Arial" charset="0"/>
              <a:buNone/>
            </a:pPr>
            <a:endParaRPr lang="en-US" altLang="en-US" sz="800" dirty="0" smtClean="0"/>
          </a:p>
          <a:p>
            <a:r>
              <a:rPr lang="en-US" altLang="en-US" sz="800" dirty="0" smtClean="0"/>
              <a:t>Source: Nielsen </a:t>
            </a:r>
            <a:r>
              <a:rPr lang="en-GB" altLang="en-US" sz="800" dirty="0" smtClean="0"/>
              <a:t>AdDynamix; </a:t>
            </a:r>
            <a:r>
              <a:rPr lang="en-GB" altLang="en-US" sz="800" dirty="0"/>
              <a:t>creative executions and additional insights available. Tina.Codling@nielsen.com</a:t>
            </a:r>
            <a:r>
              <a:rPr lang="en-US" altLang="en-US" sz="800" dirty="0"/>
              <a:t> </a:t>
            </a:r>
            <a:endParaRPr lang="en-GB" altLang="en-US" sz="800" dirty="0" smtClean="0">
              <a:ea typeface="ＭＳ Ｐゴシック" pitchFamily="34" charset="-128"/>
            </a:endParaRPr>
          </a:p>
          <a:p>
            <a:pPr>
              <a:buFont typeface="Arial" charset="0"/>
              <a:buNone/>
            </a:pPr>
            <a:r>
              <a:rPr lang="en-US" altLang="en-US" sz="800" dirty="0" smtClean="0"/>
              <a:t> </a:t>
            </a:r>
            <a:endParaRPr lang="en-US" altLang="en-US" sz="800" dirty="0"/>
          </a:p>
        </p:txBody>
      </p:sp>
      <p:pic>
        <p:nvPicPr>
          <p:cNvPr id="61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0" y="1417515"/>
            <a:ext cx="2379425" cy="1586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71800" y="1388836"/>
            <a:ext cx="2427820" cy="1599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2771800" y="1029724"/>
            <a:ext cx="475511" cy="237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64088" y="1433484"/>
            <a:ext cx="2387923" cy="1572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64088" y="3008707"/>
            <a:ext cx="2363913" cy="1605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1"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1098" y="3410935"/>
            <a:ext cx="2430301" cy="1603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21025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995686"/>
            <a:ext cx="8046720" cy="438911"/>
          </a:xfrm>
        </p:spPr>
        <p:txBody>
          <a:bodyPr/>
          <a:lstStyle/>
          <a:p>
            <a:pPr algn="ctr"/>
            <a:r>
              <a:rPr lang="en-GB" sz="3600" dirty="0">
                <a:solidFill>
                  <a:schemeClr val="tx1"/>
                </a:solidFill>
                <a:latin typeface="Calibri" panose="020F0502020204030204" pitchFamily="34" charset="0"/>
                <a:cs typeface="Calibri" panose="020F0502020204030204" pitchFamily="34" charset="0"/>
              </a:rPr>
              <a:t> COVID-19 WILL CHANGE LONG TERM SHOPPER BEHAVIOUR</a:t>
            </a:r>
            <a:endParaRPr lang="en-GB" sz="3600" dirty="0">
              <a:solidFill>
                <a:schemeClr val="tx1"/>
              </a:solidFill>
            </a:endParaRPr>
          </a:p>
        </p:txBody>
      </p:sp>
    </p:spTree>
    <p:extLst>
      <p:ext uri="{BB962C8B-B14F-4D97-AF65-F5344CB8AC3E}">
        <p14:creationId xmlns:p14="http://schemas.microsoft.com/office/powerpoint/2010/main" val="33405752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274" y="411510"/>
            <a:ext cx="8144616" cy="428625"/>
          </a:xfrm>
        </p:spPr>
        <p:txBody>
          <a:bodyPr/>
          <a:lstStyle/>
          <a:p>
            <a:r>
              <a:rPr lang="en-GB" b="1" dirty="0" smtClean="0">
                <a:solidFill>
                  <a:schemeClr val="tx1"/>
                </a:solidFill>
                <a:latin typeface="Calibri" panose="020F0502020204030204" pitchFamily="34" charset="0"/>
                <a:cs typeface="Calibri" panose="020F0502020204030204" pitchFamily="34" charset="0"/>
              </a:rPr>
              <a:t>    </a:t>
            </a:r>
            <a:r>
              <a:rPr lang="en-GB" sz="3200" b="1" dirty="0" smtClean="0">
                <a:solidFill>
                  <a:schemeClr val="tx1"/>
                </a:solidFill>
                <a:latin typeface="Calibri" panose="020F0502020204030204" pitchFamily="34" charset="0"/>
                <a:cs typeface="Calibri" panose="020F0502020204030204" pitchFamily="34" charset="0"/>
              </a:rPr>
              <a:t>WHAT </a:t>
            </a:r>
            <a:r>
              <a:rPr lang="en-GB" sz="3200" b="1" dirty="0">
                <a:solidFill>
                  <a:schemeClr val="tx1"/>
                </a:solidFill>
                <a:latin typeface="Calibri" panose="020F0502020204030204" pitchFamily="34" charset="0"/>
                <a:cs typeface="Calibri" panose="020F0502020204030204" pitchFamily="34" charset="0"/>
              </a:rPr>
              <a:t>DOES </a:t>
            </a:r>
            <a:r>
              <a:rPr lang="en-GB" sz="3200" b="1" dirty="0" smtClean="0">
                <a:solidFill>
                  <a:schemeClr val="tx1"/>
                </a:solidFill>
                <a:latin typeface="Calibri" panose="020F0502020204030204" pitchFamily="34" charset="0"/>
                <a:cs typeface="Calibri" panose="020F0502020204030204" pitchFamily="34" charset="0"/>
              </a:rPr>
              <a:t>THIS FUTURE </a:t>
            </a:r>
            <a:r>
              <a:rPr lang="en-GB" sz="3200" b="1" dirty="0">
                <a:solidFill>
                  <a:schemeClr val="tx1"/>
                </a:solidFill>
                <a:latin typeface="Calibri" panose="020F0502020204030204" pitchFamily="34" charset="0"/>
                <a:cs typeface="Calibri" panose="020F0502020204030204" pitchFamily="34" charset="0"/>
              </a:rPr>
              <a:t>LOOK LIKE?</a:t>
            </a:r>
            <a:endParaRPr lang="en-GB" sz="3200" b="1" dirty="0">
              <a:latin typeface="Calibri" panose="020F0502020204030204" pitchFamily="34" charset="0"/>
              <a:cs typeface="Calibri" panose="020F0502020204030204" pitchFamily="34" charset="0"/>
            </a:endParaRPr>
          </a:p>
        </p:txBody>
      </p:sp>
      <p:sp>
        <p:nvSpPr>
          <p:cNvPr id="5" name="TextBox 4"/>
          <p:cNvSpPr txBox="1"/>
          <p:nvPr/>
        </p:nvSpPr>
        <p:spPr>
          <a:xfrm>
            <a:off x="971600" y="1736894"/>
            <a:ext cx="3558759" cy="2154436"/>
          </a:xfrm>
          <a:prstGeom prst="rect">
            <a:avLst/>
          </a:prstGeom>
          <a:noFill/>
        </p:spPr>
        <p:txBody>
          <a:bodyPr wrap="square" rtlCol="0">
            <a:spAutoFit/>
          </a:bodyPr>
          <a:lstStyle/>
          <a:p>
            <a:pPr algn="ctr"/>
            <a:r>
              <a:rPr lang="en-GB" sz="3200" b="1" dirty="0" smtClean="0">
                <a:solidFill>
                  <a:schemeClr val="accent1"/>
                </a:solidFill>
                <a:latin typeface="Calibri" panose="020F0502020204030204" pitchFamily="34" charset="0"/>
                <a:cs typeface="Calibri" panose="020F0502020204030204" pitchFamily="34" charset="0"/>
              </a:rPr>
              <a:t>INSULATED SPENDERS</a:t>
            </a:r>
          </a:p>
          <a:p>
            <a:pPr marL="285750" indent="-285750" algn="ctr">
              <a:buClr>
                <a:schemeClr val="accent1"/>
              </a:buClr>
              <a:buFont typeface="Arial" panose="020B0604020202020204" pitchFamily="34" charset="0"/>
              <a:buChar char="•"/>
            </a:pPr>
            <a:endParaRPr lang="en-GB" dirty="0" smtClean="0">
              <a:latin typeface="Calibri" panose="020F0502020204030204" pitchFamily="34" charset="0"/>
              <a:ea typeface="Open Sans" panose="020B0604020202020204" charset="0"/>
              <a:cs typeface="Calibri" panose="020F0502020204030204" pitchFamily="34" charset="0"/>
            </a:endParaRPr>
          </a:p>
          <a:p>
            <a:pPr marL="285750" indent="-285750">
              <a:buClr>
                <a:schemeClr val="accent1"/>
              </a:buClr>
              <a:buFont typeface="Arial" panose="020B0604020202020204" pitchFamily="34" charset="0"/>
              <a:buChar char="•"/>
            </a:pPr>
            <a:r>
              <a:rPr lang="en-GB" dirty="0">
                <a:latin typeface="Calibri" panose="020F0502020204030204" pitchFamily="34" charset="0"/>
                <a:ea typeface="Open Sans" panose="020B0604020202020204" charset="0"/>
                <a:cs typeface="Calibri" panose="020F0502020204030204" pitchFamily="34" charset="0"/>
              </a:rPr>
              <a:t>Those whose employment has not been impacted</a:t>
            </a:r>
          </a:p>
          <a:p>
            <a:pPr marL="285750" indent="-285750">
              <a:buClr>
                <a:schemeClr val="accent1"/>
              </a:buClr>
              <a:buFont typeface="Arial" panose="020B0604020202020204" pitchFamily="34" charset="0"/>
              <a:buChar char="•"/>
            </a:pPr>
            <a:r>
              <a:rPr lang="en-GB" dirty="0">
                <a:latin typeface="Calibri" panose="020F0502020204030204" pitchFamily="34" charset="0"/>
                <a:ea typeface="Open Sans" panose="020B0604020202020204" charset="0"/>
                <a:cs typeface="Calibri" panose="020F0502020204030204" pitchFamily="34" charset="0"/>
              </a:rPr>
              <a:t>Able to buy what they want and need</a:t>
            </a:r>
          </a:p>
          <a:p>
            <a:pPr marL="285750" indent="-285750">
              <a:buClr>
                <a:schemeClr val="accent1"/>
              </a:buClr>
              <a:buFont typeface="Arial" panose="020B0604020202020204" pitchFamily="34" charset="0"/>
              <a:buChar char="•"/>
            </a:pPr>
            <a:r>
              <a:rPr lang="en-GB" dirty="0">
                <a:latin typeface="Calibri" panose="020F0502020204030204" pitchFamily="34" charset="0"/>
                <a:ea typeface="Open Sans" panose="020B0604020202020204" charset="0"/>
                <a:cs typeface="Calibri" panose="020F0502020204030204" pitchFamily="34" charset="0"/>
              </a:rPr>
              <a:t>Predominantly wealthier/higher income</a:t>
            </a:r>
          </a:p>
        </p:txBody>
      </p:sp>
      <p:sp>
        <p:nvSpPr>
          <p:cNvPr id="6" name="TextBox 5"/>
          <p:cNvSpPr txBox="1"/>
          <p:nvPr/>
        </p:nvSpPr>
        <p:spPr>
          <a:xfrm>
            <a:off x="4997800" y="1635646"/>
            <a:ext cx="3836712" cy="2585323"/>
          </a:xfrm>
          <a:prstGeom prst="rect">
            <a:avLst/>
          </a:prstGeom>
          <a:noFill/>
        </p:spPr>
        <p:txBody>
          <a:bodyPr wrap="square" rtlCol="0">
            <a:spAutoFit/>
          </a:bodyPr>
          <a:lstStyle/>
          <a:p>
            <a:pPr algn="ctr"/>
            <a:r>
              <a:rPr lang="en-GB" sz="3200" b="1" dirty="0">
                <a:solidFill>
                  <a:schemeClr val="accent1"/>
                </a:solidFill>
                <a:latin typeface="Calibri" panose="020F0502020204030204" pitchFamily="34" charset="0"/>
                <a:cs typeface="Calibri" panose="020F0502020204030204" pitchFamily="34" charset="0"/>
              </a:rPr>
              <a:t>CONSTRAINED SPENDERS</a:t>
            </a:r>
          </a:p>
          <a:p>
            <a:pPr marL="285750" indent="-285750" algn="ctr">
              <a:buClr>
                <a:schemeClr val="accent1"/>
              </a:buClr>
              <a:buFont typeface="Arial" panose="020B0604020202020204" pitchFamily="34" charset="0"/>
              <a:buChar char="•"/>
            </a:pPr>
            <a:endParaRPr lang="en-GB" dirty="0" smtClean="0">
              <a:latin typeface="Calibri" panose="020F0502020204030204" pitchFamily="34" charset="0"/>
              <a:ea typeface="Open Sans" panose="020B0604020202020204" charset="0"/>
              <a:cs typeface="Calibri" panose="020F0502020204030204" pitchFamily="34" charset="0"/>
            </a:endParaRPr>
          </a:p>
          <a:p>
            <a:pPr marL="285750" indent="-285750">
              <a:buClr>
                <a:schemeClr val="accent1"/>
              </a:buClr>
              <a:buFont typeface="Arial" panose="020B0604020202020204" pitchFamily="34" charset="0"/>
              <a:buChar char="•"/>
            </a:pPr>
            <a:r>
              <a:rPr lang="en-GB" dirty="0" smtClean="0">
                <a:latin typeface="Calibri" panose="020F0502020204030204" pitchFamily="34" charset="0"/>
                <a:ea typeface="Open Sans" panose="020B0604020202020204" charset="0"/>
                <a:cs typeface="Calibri" panose="020F0502020204030204" pitchFamily="34" charset="0"/>
              </a:rPr>
              <a:t>Those whose employment has been severely impacted</a:t>
            </a:r>
          </a:p>
          <a:p>
            <a:pPr marL="285750" indent="-285750">
              <a:buClr>
                <a:schemeClr val="accent1"/>
              </a:buClr>
              <a:buFont typeface="Arial" panose="020B0604020202020204" pitchFamily="34" charset="0"/>
              <a:buChar char="•"/>
            </a:pPr>
            <a:r>
              <a:rPr lang="en-GB" dirty="0" smtClean="0">
                <a:latin typeface="Calibri" panose="020F0502020204030204" pitchFamily="34" charset="0"/>
                <a:ea typeface="Open Sans" panose="020B0604020202020204" charset="0"/>
                <a:cs typeface="Calibri" panose="020F0502020204030204" pitchFamily="34" charset="0"/>
              </a:rPr>
              <a:t>Predominantly lower income</a:t>
            </a:r>
          </a:p>
          <a:p>
            <a:pPr marL="285750" indent="-285750">
              <a:buClr>
                <a:schemeClr val="accent1"/>
              </a:buClr>
              <a:buFont typeface="Arial" panose="020B0604020202020204" pitchFamily="34" charset="0"/>
              <a:buChar char="•"/>
            </a:pPr>
            <a:r>
              <a:rPr lang="en-GB" dirty="0">
                <a:latin typeface="Calibri" panose="020F0502020204030204" pitchFamily="34" charset="0"/>
                <a:ea typeface="Open Sans" panose="020B0604020202020204" charset="0"/>
                <a:cs typeface="Calibri" panose="020F0502020204030204" pitchFamily="34" charset="0"/>
              </a:rPr>
              <a:t>I</a:t>
            </a:r>
            <a:r>
              <a:rPr lang="en-GB" dirty="0" smtClean="0">
                <a:latin typeface="Calibri" panose="020F0502020204030204" pitchFamily="34" charset="0"/>
                <a:ea typeface="Open Sans" panose="020B0604020202020204" charset="0"/>
                <a:cs typeface="Calibri" panose="020F0502020204030204" pitchFamily="34" charset="0"/>
              </a:rPr>
              <a:t>ncome source has been dramatically impacted</a:t>
            </a:r>
          </a:p>
          <a:p>
            <a:pPr marL="285750" indent="-285750">
              <a:buClr>
                <a:schemeClr val="accent1"/>
              </a:buClr>
              <a:buFont typeface="Arial" panose="020B0604020202020204" pitchFamily="34" charset="0"/>
              <a:buChar char="•"/>
            </a:pPr>
            <a:r>
              <a:rPr lang="en-GB" dirty="0" smtClean="0">
                <a:latin typeface="Calibri" panose="020F0502020204030204" pitchFamily="34" charset="0"/>
                <a:ea typeface="Open Sans" panose="020B0604020202020204" charset="0"/>
                <a:cs typeface="Calibri" panose="020F0502020204030204" pitchFamily="34" charset="0"/>
              </a:rPr>
              <a:t>Only able to afford basics</a:t>
            </a:r>
            <a:endParaRPr lang="en-GB" dirty="0">
              <a:latin typeface="Calibri" panose="020F0502020204030204" pitchFamily="34" charset="0"/>
              <a:ea typeface="Open Sans" panose="020B0604020202020204" charset="0"/>
              <a:cs typeface="Calibri" panose="020F0502020204030204" pitchFamily="34" charset="0"/>
            </a:endParaRPr>
          </a:p>
        </p:txBody>
      </p:sp>
      <p:sp>
        <p:nvSpPr>
          <p:cNvPr id="7" name="TextBox 6"/>
          <p:cNvSpPr txBox="1"/>
          <p:nvPr/>
        </p:nvSpPr>
        <p:spPr>
          <a:xfrm>
            <a:off x="205439" y="964503"/>
            <a:ext cx="8856984" cy="338554"/>
          </a:xfrm>
          <a:prstGeom prst="rect">
            <a:avLst/>
          </a:prstGeom>
          <a:noFill/>
        </p:spPr>
        <p:txBody>
          <a:bodyPr wrap="square" rtlCol="0">
            <a:spAutoFit/>
          </a:bodyPr>
          <a:lstStyle/>
          <a:p>
            <a:pPr algn="ctr"/>
            <a:r>
              <a:rPr lang="en-GB" sz="1600" b="1" dirty="0" smtClean="0">
                <a:latin typeface="Calibri" panose="020F0502020204030204" pitchFamily="34" charset="0"/>
                <a:ea typeface="Open Sans" panose="020B0604020202020204" charset="0"/>
                <a:cs typeface="Calibri" panose="020F0502020204030204" pitchFamily="34" charset="0"/>
              </a:rPr>
              <a:t>Nielsen have identified 2 shopper groups, as economic pressure alters spending ability</a:t>
            </a:r>
            <a:endParaRPr lang="en-GB" sz="1600" b="1" dirty="0">
              <a:latin typeface="Calibri" panose="020F0502020204030204" pitchFamily="34" charset="0"/>
              <a:ea typeface="Open Sans" panose="020B0604020202020204" charset="0"/>
              <a:cs typeface="Calibri" panose="020F0502020204030204" pitchFamily="34" charset="0"/>
            </a:endParaRPr>
          </a:p>
        </p:txBody>
      </p:sp>
      <p:sp>
        <p:nvSpPr>
          <p:cNvPr id="3" name="Rectangle 2"/>
          <p:cNvSpPr/>
          <p:nvPr/>
        </p:nvSpPr>
        <p:spPr>
          <a:xfrm>
            <a:off x="323528" y="4835723"/>
            <a:ext cx="2077813" cy="253916"/>
          </a:xfrm>
          <a:prstGeom prst="rect">
            <a:avLst/>
          </a:prstGeom>
        </p:spPr>
        <p:txBody>
          <a:bodyPr wrap="none">
            <a:spAutoFit/>
          </a:bodyPr>
          <a:lstStyle/>
          <a:p>
            <a:r>
              <a:rPr lang="en-GB" sz="1050" dirty="0">
                <a:latin typeface="Calibri" panose="020F0502020204030204" pitchFamily="34" charset="0"/>
                <a:ea typeface="Open Sans" panose="020B0604020202020204" charset="0"/>
                <a:cs typeface="Calibri" panose="020F0502020204030204" pitchFamily="34" charset="0"/>
              </a:rPr>
              <a:t>Source: Nielsen Global Intelligence</a:t>
            </a:r>
          </a:p>
        </p:txBody>
      </p:sp>
    </p:spTree>
    <p:extLst>
      <p:ext uri="{BB962C8B-B14F-4D97-AF65-F5344CB8AC3E}">
        <p14:creationId xmlns:p14="http://schemas.microsoft.com/office/powerpoint/2010/main" val="247803246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7420" y="627534"/>
            <a:ext cx="8144616" cy="548809"/>
          </a:xfrm>
        </p:spPr>
        <p:txBody>
          <a:bodyPr/>
          <a:lstStyle/>
          <a:p>
            <a:r>
              <a:rPr lang="en-GB" sz="3200" b="1" dirty="0" smtClean="0">
                <a:solidFill>
                  <a:schemeClr val="tx1"/>
                </a:solidFill>
                <a:latin typeface="Calibri" panose="020F0502020204030204" pitchFamily="34" charset="0"/>
                <a:ea typeface="Open Sans" panose="020B0604020202020204" charset="0"/>
                <a:cs typeface="Calibri" panose="020F0502020204030204" pitchFamily="34" charset="0"/>
              </a:rPr>
              <a:t>WE ARE LIKELY TO SEE EACH OF THESE GROUPS SPEND DIFFERENTLY</a:t>
            </a:r>
            <a:endParaRPr lang="en-GB" sz="3200" b="1" dirty="0">
              <a:latin typeface="Calibri" panose="020F0502020204030204" pitchFamily="34" charset="0"/>
              <a:ea typeface="Open Sans" panose="020B0604020202020204" charset="0"/>
              <a:cs typeface="Calibri" panose="020F0502020204030204" pitchFamily="34" charset="0"/>
            </a:endParaRPr>
          </a:p>
        </p:txBody>
      </p:sp>
      <p:sp>
        <p:nvSpPr>
          <p:cNvPr id="81" name="Google Shape;2431;p386"/>
          <p:cNvSpPr/>
          <p:nvPr/>
        </p:nvSpPr>
        <p:spPr>
          <a:xfrm>
            <a:off x="4215330" y="2407676"/>
            <a:ext cx="971700" cy="1200300"/>
          </a:xfrm>
          <a:prstGeom prst="rect">
            <a:avLst/>
          </a:prstGeom>
          <a:noFill/>
          <a:ln>
            <a:noFill/>
          </a:ln>
        </p:spPr>
        <p:txBody>
          <a:bodyPr spcFirstLastPara="1" wrap="square" lIns="91425" tIns="45700" rIns="91425" bIns="45700" anchor="t" anchorCtr="0">
            <a:noAutofit/>
          </a:bodyPr>
          <a:lstStyle/>
          <a:p>
            <a:pPr marL="0" marR="0" lvl="0" indent="0" algn="ctr" defTabSz="914400" eaLnBrk="1" fontAlgn="auto" latinLnBrk="0" hangingPunct="1">
              <a:lnSpc>
                <a:spcPct val="100000"/>
              </a:lnSpc>
              <a:spcBef>
                <a:spcPts val="0"/>
              </a:spcBef>
              <a:spcAft>
                <a:spcPts val="0"/>
              </a:spcAft>
              <a:buClrTx/>
              <a:buSzPts val="1200"/>
              <a:buFontTx/>
              <a:buNone/>
              <a:tabLst/>
              <a:defRPr/>
            </a:pPr>
            <a:r>
              <a:rPr kumimoji="0" lang="it-IT" sz="1200" b="1" i="0" u="none" strike="noStrike" kern="0" cap="none" spc="0" normalizeH="0" baseline="0" noProof="0" smtClean="0">
                <a:ln>
                  <a:noFill/>
                </a:ln>
                <a:solidFill>
                  <a:sysClr val="windowText" lastClr="000000"/>
                </a:solidFill>
                <a:effectLst/>
                <a:uLnTx/>
                <a:uFillTx/>
                <a:latin typeface="Calibri" panose="020F0502020204030204" pitchFamily="34" charset="0"/>
                <a:cs typeface="Calibri" panose="020F0502020204030204" pitchFamily="34" charset="0"/>
              </a:rPr>
              <a:t>BASKET</a:t>
            </a:r>
            <a:endParaRPr kumimoji="0" sz="1800" b="0" i="0" u="none" strike="noStrike" kern="0" cap="none" spc="0" normalizeH="0" baseline="0" noProof="0" dirty="0" smtClean="0">
              <a:ln>
                <a:noFill/>
              </a:ln>
              <a:solidFill>
                <a:sysClr val="windowText" lastClr="000000"/>
              </a:solidFill>
              <a:effectLst/>
              <a:uLnTx/>
              <a:uFillTx/>
              <a:latin typeface="Calibri" panose="020F0502020204030204" pitchFamily="34" charset="0"/>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Pts val="1200"/>
              <a:buFontTx/>
              <a:buNone/>
              <a:tabLst/>
              <a:defRPr/>
            </a:pPr>
            <a:endParaRPr kumimoji="0" sz="1200" b="1" i="0" u="none" strike="noStrike" kern="0" cap="none" spc="0" normalizeH="0" baseline="0" noProof="0" dirty="0" smtClean="0">
              <a:ln>
                <a:noFill/>
              </a:ln>
              <a:solidFill>
                <a:sysClr val="windowText" lastClr="000000"/>
              </a:solidFill>
              <a:effectLst/>
              <a:uLnTx/>
              <a:uFillTx/>
              <a:latin typeface="Calibri" panose="020F0502020204030204" pitchFamily="34" charset="0"/>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Pts val="1200"/>
              <a:buFontTx/>
              <a:buNone/>
              <a:tabLst/>
              <a:defRPr/>
            </a:pPr>
            <a:endParaRPr kumimoji="0" sz="1200" b="1" i="0" u="none" strike="noStrike" kern="0" cap="none" spc="0" normalizeH="0" baseline="0" noProof="0" dirty="0" smtClean="0">
              <a:ln>
                <a:noFill/>
              </a:ln>
              <a:solidFill>
                <a:sysClr val="windowText" lastClr="000000"/>
              </a:solidFill>
              <a:effectLst/>
              <a:uLnTx/>
              <a:uFillTx/>
              <a:latin typeface="Calibri" panose="020F0502020204030204" pitchFamily="34" charset="0"/>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Pts val="1200"/>
              <a:buFontTx/>
              <a:buNone/>
              <a:tabLst/>
              <a:defRPr/>
            </a:pPr>
            <a:endParaRPr kumimoji="0" sz="1200" b="1" i="0" u="none" strike="noStrike" kern="0" cap="none" spc="0" normalizeH="0" baseline="0" noProof="0" dirty="0" smtClean="0">
              <a:ln>
                <a:noFill/>
              </a:ln>
              <a:solidFill>
                <a:sysClr val="windowText" lastClr="000000"/>
              </a:solidFill>
              <a:effectLst/>
              <a:uLnTx/>
              <a:uFillTx/>
              <a:latin typeface="Calibri" panose="020F0502020204030204" pitchFamily="34" charset="0"/>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Pts val="1200"/>
              <a:buFontTx/>
              <a:buNone/>
              <a:tabLst/>
              <a:defRPr/>
            </a:pPr>
            <a:endParaRPr kumimoji="0" sz="1200" b="1" i="0" u="none" strike="noStrike" kern="0" cap="none" spc="0" normalizeH="0" baseline="0" noProof="0" dirty="0" smtClean="0">
              <a:ln>
                <a:noFill/>
              </a:ln>
              <a:solidFill>
                <a:sysClr val="windowText" lastClr="000000"/>
              </a:solidFill>
              <a:effectLst/>
              <a:uLnTx/>
              <a:uFillTx/>
              <a:latin typeface="Calibri" panose="020F0502020204030204" pitchFamily="34" charset="0"/>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Pts val="1200"/>
              <a:buFontTx/>
              <a:buNone/>
              <a:tabLst/>
              <a:defRPr/>
            </a:pPr>
            <a:r>
              <a:rPr kumimoji="0" lang="it-IT" sz="1200" b="1" i="0" u="none" strike="noStrike" kern="0" cap="none" spc="0" normalizeH="0" baseline="0" noProof="0" smtClean="0">
                <a:ln>
                  <a:noFill/>
                </a:ln>
                <a:solidFill>
                  <a:sysClr val="windowText" lastClr="000000"/>
                </a:solidFill>
                <a:effectLst/>
                <a:uLnTx/>
                <a:uFillTx/>
                <a:latin typeface="Calibri" panose="020F0502020204030204" pitchFamily="34" charset="0"/>
                <a:cs typeface="Calibri" panose="020F0502020204030204" pitchFamily="34" charset="0"/>
              </a:rPr>
              <a:t>CHANGES</a:t>
            </a:r>
            <a:endParaRPr kumimoji="0" sz="1800" b="0" i="0" u="none" strike="noStrike" kern="0" cap="none" spc="0" normalizeH="0" baseline="0" noProof="0" dirty="0" smtClean="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nvGrpSpPr>
          <p:cNvPr id="82" name="Google Shape;2432;p386"/>
          <p:cNvGrpSpPr/>
          <p:nvPr/>
        </p:nvGrpSpPr>
        <p:grpSpPr>
          <a:xfrm>
            <a:off x="4290970" y="2756697"/>
            <a:ext cx="751760" cy="442776"/>
            <a:chOff x="4177751" y="2353555"/>
            <a:chExt cx="751760" cy="442776"/>
          </a:xfrm>
        </p:grpSpPr>
        <p:pic>
          <p:nvPicPr>
            <p:cNvPr id="83" name="Google Shape;2433;p386"/>
            <p:cNvPicPr preferRelativeResize="0"/>
            <p:nvPr/>
          </p:nvPicPr>
          <p:blipFill rotWithShape="1">
            <a:blip r:embed="rId2">
              <a:alphaModFix/>
            </a:blip>
            <a:srcRect/>
            <a:stretch/>
          </p:blipFill>
          <p:spPr>
            <a:xfrm>
              <a:off x="4177751" y="2363035"/>
              <a:ext cx="568096" cy="423817"/>
            </a:xfrm>
            <a:prstGeom prst="rect">
              <a:avLst/>
            </a:prstGeom>
            <a:noFill/>
            <a:ln>
              <a:noFill/>
            </a:ln>
          </p:spPr>
        </p:pic>
        <p:pic>
          <p:nvPicPr>
            <p:cNvPr id="84" name="Google Shape;2434;p386"/>
            <p:cNvPicPr preferRelativeResize="0"/>
            <p:nvPr/>
          </p:nvPicPr>
          <p:blipFill rotWithShape="1">
            <a:blip r:embed="rId3">
              <a:alphaModFix/>
            </a:blip>
            <a:srcRect/>
            <a:stretch/>
          </p:blipFill>
          <p:spPr>
            <a:xfrm>
              <a:off x="4795975" y="2353555"/>
              <a:ext cx="133536" cy="442776"/>
            </a:xfrm>
            <a:prstGeom prst="rect">
              <a:avLst/>
            </a:prstGeom>
            <a:noFill/>
            <a:ln>
              <a:noFill/>
            </a:ln>
          </p:spPr>
        </p:pic>
      </p:grpSp>
      <p:sp>
        <p:nvSpPr>
          <p:cNvPr id="85" name="Google Shape;2435;p386"/>
          <p:cNvSpPr txBox="1"/>
          <p:nvPr/>
        </p:nvSpPr>
        <p:spPr>
          <a:xfrm>
            <a:off x="4183840" y="3725320"/>
            <a:ext cx="966000" cy="708000"/>
          </a:xfrm>
          <a:prstGeom prst="rect">
            <a:avLst/>
          </a:prstGeom>
          <a:noFill/>
          <a:ln>
            <a:noFill/>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
                <a:srgbClr val="8DC63F"/>
              </a:buClr>
              <a:buSzPts val="800"/>
              <a:buFontTx/>
              <a:buNone/>
              <a:tabLst/>
              <a:defRPr/>
            </a:pPr>
            <a:r>
              <a:rPr kumimoji="0" lang="it-IT" sz="800" b="0" i="0" u="none" strike="noStrike" kern="0" cap="none" spc="0" normalizeH="0" baseline="0" noProof="0" smtClean="0">
                <a:ln>
                  <a:noFill/>
                </a:ln>
                <a:solidFill>
                  <a:srgbClr val="8DC63F"/>
                </a:solidFill>
                <a:effectLst/>
                <a:uLnTx/>
                <a:uFillTx/>
                <a:latin typeface="Calibri" panose="020F0502020204030204" pitchFamily="34" charset="0"/>
                <a:ea typeface="Archivo Narrow"/>
                <a:cs typeface="Calibri" panose="020F0502020204030204" pitchFamily="34" charset="0"/>
                <a:sym typeface="Archivo Narrow"/>
              </a:rPr>
              <a:t>▲ Increase</a:t>
            </a:r>
            <a:endParaRPr kumimoji="0" sz="1800" b="0" i="0" u="none" strike="noStrike" kern="0" cap="none" spc="0" normalizeH="0" baseline="0" noProof="0" dirty="0" smtClean="0">
              <a:ln>
                <a:noFill/>
              </a:ln>
              <a:solidFill>
                <a:sysClr val="windowText" lastClr="000000"/>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
                <a:srgbClr val="FFB100"/>
              </a:buClr>
              <a:buSzPts val="800"/>
              <a:buFontTx/>
              <a:buNone/>
              <a:tabLst/>
              <a:defRPr/>
            </a:pPr>
            <a:r>
              <a:rPr kumimoji="0" lang="it-IT" sz="800" b="0" i="0" u="none" strike="noStrike" kern="0" cap="none" spc="0" normalizeH="0" baseline="0" noProof="0" smtClean="0">
                <a:ln>
                  <a:noFill/>
                </a:ln>
                <a:solidFill>
                  <a:srgbClr val="FFB100"/>
                </a:solidFill>
                <a:effectLst/>
                <a:uLnTx/>
                <a:uFillTx/>
                <a:latin typeface="Calibri" panose="020F0502020204030204" pitchFamily="34" charset="0"/>
                <a:ea typeface="Archivo Narrow"/>
                <a:cs typeface="Calibri" panose="020F0502020204030204" pitchFamily="34" charset="0"/>
                <a:sym typeface="Archivo Narrow"/>
              </a:rPr>
              <a:t>►Stay the same</a:t>
            </a:r>
            <a:endParaRPr kumimoji="0" sz="1800" b="0" i="0" u="none" strike="noStrike" kern="0" cap="none" spc="0" normalizeH="0" baseline="0" noProof="0" dirty="0" smtClean="0">
              <a:ln>
                <a:noFill/>
              </a:ln>
              <a:solidFill>
                <a:sysClr val="windowText" lastClr="000000"/>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
                <a:srgbClr val="DC0015"/>
              </a:buClr>
              <a:buSzPts val="800"/>
              <a:buFontTx/>
              <a:buNone/>
              <a:tabLst/>
              <a:defRPr/>
            </a:pPr>
            <a:r>
              <a:rPr kumimoji="0" lang="it-IT" sz="800" b="0" i="0" u="none" strike="noStrike" kern="0" cap="none" spc="0" normalizeH="0" baseline="0" noProof="0" smtClean="0">
                <a:ln>
                  <a:noFill/>
                </a:ln>
                <a:solidFill>
                  <a:srgbClr val="DC0015"/>
                </a:solidFill>
                <a:effectLst/>
                <a:uLnTx/>
                <a:uFillTx/>
                <a:latin typeface="Calibri" panose="020F0502020204030204" pitchFamily="34" charset="0"/>
                <a:ea typeface="Archivo Narrow"/>
                <a:cs typeface="Calibri" panose="020F0502020204030204" pitchFamily="34" charset="0"/>
                <a:sym typeface="Archivo Narrow"/>
              </a:rPr>
              <a:t>▼Decline</a:t>
            </a:r>
            <a:endParaRPr kumimoji="0" sz="1800" b="0" i="0" u="none" strike="noStrike" kern="0" cap="none" spc="0" normalizeH="0" baseline="0" noProof="0" dirty="0" smtClean="0">
              <a:ln>
                <a:noFill/>
              </a:ln>
              <a:solidFill>
                <a:sysClr val="windowText" lastClr="000000"/>
              </a:solidFill>
              <a:effectLst/>
              <a:uLnTx/>
              <a:uFillTx/>
              <a:latin typeface="Calibri" panose="020F0502020204030204" pitchFamily="34" charset="0"/>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Pts val="800"/>
              <a:buFontTx/>
              <a:buNone/>
              <a:tabLst/>
              <a:defRPr/>
            </a:pPr>
            <a:r>
              <a:rPr kumimoji="0" lang="it-IT" sz="800" b="0" i="0" u="none" strike="noStrike" kern="0" cap="none" spc="0" normalizeH="0" baseline="0" noProof="0" smtClean="0">
                <a:ln>
                  <a:noFill/>
                </a:ln>
                <a:solidFill>
                  <a:sysClr val="windowText" lastClr="000000"/>
                </a:solidFill>
                <a:effectLst/>
                <a:uLnTx/>
                <a:uFillTx/>
                <a:latin typeface="Calibri" panose="020F0502020204030204" pitchFamily="34" charset="0"/>
                <a:ea typeface="Archivo Narrow"/>
                <a:cs typeface="Calibri" panose="020F0502020204030204" pitchFamily="34" charset="0"/>
                <a:sym typeface="Archivo Narrow"/>
              </a:rPr>
              <a:t>vs. pre-COVID consumption</a:t>
            </a:r>
            <a:endParaRPr kumimoji="0" sz="800" b="0" i="0" u="none" strike="noStrike" kern="0" cap="none" spc="0" normalizeH="0" baseline="0" noProof="0" dirty="0" smtClean="0">
              <a:ln>
                <a:noFill/>
              </a:ln>
              <a:solidFill>
                <a:sysClr val="windowText" lastClr="000000"/>
              </a:solidFill>
              <a:effectLst/>
              <a:uLnTx/>
              <a:uFillTx/>
              <a:latin typeface="Calibri" panose="020F0502020204030204" pitchFamily="34" charset="0"/>
              <a:ea typeface="Archivo Narrow"/>
              <a:cs typeface="Calibri" panose="020F0502020204030204" pitchFamily="34" charset="0"/>
              <a:sym typeface="Archivo Narrow"/>
            </a:endParaRPr>
          </a:p>
        </p:txBody>
      </p:sp>
      <p:graphicFrame>
        <p:nvGraphicFramePr>
          <p:cNvPr id="86" name="Google Shape;2436;p386"/>
          <p:cNvGraphicFramePr/>
          <p:nvPr>
            <p:extLst>
              <p:ext uri="{D42A27DB-BD31-4B8C-83A1-F6EECF244321}">
                <p14:modId xmlns:p14="http://schemas.microsoft.com/office/powerpoint/2010/main" val="636880702"/>
              </p:ext>
            </p:extLst>
          </p:nvPr>
        </p:nvGraphicFramePr>
        <p:xfrm>
          <a:off x="594721" y="1237155"/>
          <a:ext cx="3438500" cy="3514210"/>
        </p:xfrm>
        <a:graphic>
          <a:graphicData uri="http://schemas.openxmlformats.org/drawingml/2006/table">
            <a:tbl>
              <a:tblPr firstRow="1" bandRow="1">
                <a:noFill/>
              </a:tblPr>
              <a:tblGrid>
                <a:gridCol w="859625"/>
                <a:gridCol w="859625"/>
                <a:gridCol w="859625"/>
                <a:gridCol w="859625"/>
              </a:tblGrid>
              <a:tr h="228600">
                <a:tc gridSpan="4">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rtl="0">
                        <a:lnSpc>
                          <a:spcPct val="100000"/>
                        </a:lnSpc>
                        <a:spcBef>
                          <a:spcPts val="0"/>
                        </a:spcBef>
                        <a:spcAft>
                          <a:spcPts val="0"/>
                        </a:spcAft>
                        <a:buClr>
                          <a:schemeClr val="lt1"/>
                        </a:buClr>
                        <a:buSzPts val="1200"/>
                        <a:buFont typeface="Arial"/>
                        <a:buNone/>
                      </a:pPr>
                      <a:r>
                        <a:rPr lang="it-IT" b="1" u="none" strike="noStrike" cap="none" dirty="0">
                          <a:solidFill>
                            <a:schemeClr val="lt1"/>
                          </a:solidFill>
                          <a:latin typeface="Open Sans"/>
                          <a:ea typeface="Open Sans"/>
                          <a:cs typeface="Open Sans"/>
                          <a:sym typeface="Open Sans"/>
                        </a:rPr>
                        <a:t>INSULATED SPENDERS</a:t>
                      </a:r>
                      <a:endParaRPr sz="1600" b="1" u="none" strike="noStrike" cap="none" dirty="0">
                        <a:latin typeface="Open Sans"/>
                        <a:ea typeface="Open Sans"/>
                        <a:cs typeface="Open Sans"/>
                        <a:sym typeface="Open Sans"/>
                      </a:endParaRPr>
                    </a:p>
                  </a:txBody>
                  <a:tcPr marL="91450" marR="91450" marT="45725" marB="45725" anchor="ctr">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lnTlToBr w="12700" cmpd="sng">
                      <a:noFill/>
                      <a:prstDash val="solid"/>
                    </a:lnTlToBr>
                    <a:lnBlToTr w="12700" cmpd="sng">
                      <a:noFill/>
                      <a:prstDash val="solid"/>
                    </a:lnBlToTr>
                    <a:solidFill>
                      <a:srgbClr val="00AEE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802350">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rtl="0">
                        <a:lnSpc>
                          <a:spcPct val="100000"/>
                        </a:lnSpc>
                        <a:spcBef>
                          <a:spcPts val="0"/>
                        </a:spcBef>
                        <a:spcAft>
                          <a:spcPts val="0"/>
                        </a:spcAft>
                        <a:buClr>
                          <a:srgbClr val="000000"/>
                        </a:buClr>
                        <a:buSzPts val="700"/>
                        <a:buFont typeface="Arial"/>
                        <a:buNone/>
                      </a:pPr>
                      <a:r>
                        <a:rPr lang="it-IT" sz="700" b="1" u="none" strike="noStrike" cap="none">
                          <a:latin typeface="Arial"/>
                          <a:ea typeface="Arial"/>
                          <a:cs typeface="Arial"/>
                          <a:sym typeface="Arial"/>
                        </a:rPr>
                        <a:t>HEALTH</a:t>
                      </a:r>
                      <a:endParaRPr sz="1400" u="none" strike="noStrike" cap="none" dirty="0">
                        <a:latin typeface="Arial"/>
                        <a:ea typeface="Arial"/>
                        <a:cs typeface="Arial"/>
                        <a:sym typeface="Arial"/>
                      </a:endParaRPr>
                    </a:p>
                  </a:txBody>
                  <a:tcPr marL="91450" marR="91450" marT="45725" marB="45725">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lnTlToBr w="12700" cmpd="sng">
                      <a:noFill/>
                      <a:prstDash val="solid"/>
                    </a:lnTlToBr>
                    <a:lnBlToTr w="12700" cmpd="sng">
                      <a:noFill/>
                      <a:prstDash val="solid"/>
                    </a:lnBlToTr>
                    <a:solidFill>
                      <a:srgbClr val="FFFFFF"/>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rtl="0">
                        <a:lnSpc>
                          <a:spcPct val="100000"/>
                        </a:lnSpc>
                        <a:spcBef>
                          <a:spcPts val="0"/>
                        </a:spcBef>
                        <a:spcAft>
                          <a:spcPts val="0"/>
                        </a:spcAft>
                        <a:buClr>
                          <a:srgbClr val="000000"/>
                        </a:buClr>
                        <a:buSzPts val="700"/>
                        <a:buFont typeface="Arial"/>
                        <a:buNone/>
                      </a:pPr>
                      <a:r>
                        <a:rPr lang="it-IT" sz="700" b="1" u="none" strike="noStrike" cap="none">
                          <a:latin typeface="Arial"/>
                          <a:ea typeface="Arial"/>
                          <a:cs typeface="Arial"/>
                          <a:sym typeface="Arial"/>
                        </a:rPr>
                        <a:t>PERSONAL CARE</a:t>
                      </a:r>
                      <a:endParaRPr sz="1400" u="none" strike="noStrike" cap="none" dirty="0">
                        <a:latin typeface="Arial"/>
                        <a:ea typeface="Arial"/>
                        <a:cs typeface="Arial"/>
                        <a:sym typeface="Arial"/>
                      </a:endParaRPr>
                    </a:p>
                  </a:txBody>
                  <a:tcPr marL="91450" marR="91450" marT="45725" marB="45725">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lnTlToBr w="12700" cmpd="sng">
                      <a:noFill/>
                      <a:prstDash val="solid"/>
                    </a:lnTlToBr>
                    <a:lnBlToTr w="12700" cmpd="sng">
                      <a:noFill/>
                      <a:prstDash val="solid"/>
                    </a:lnBlToTr>
                    <a:solidFill>
                      <a:srgbClr val="FFFFFF"/>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lvl="0" indent="0" algn="ctr" rtl="0">
                        <a:spcBef>
                          <a:spcPts val="0"/>
                        </a:spcBef>
                        <a:spcAft>
                          <a:spcPts val="0"/>
                        </a:spcAft>
                        <a:buClr>
                          <a:schemeClr val="dk1"/>
                        </a:buClr>
                        <a:buSzPts val="700"/>
                        <a:buFont typeface="Arial"/>
                        <a:buNone/>
                      </a:pPr>
                      <a:r>
                        <a:rPr lang="it-IT" sz="700" b="1"/>
                        <a:t>FRESH FRUIT</a:t>
                      </a:r>
                      <a:br>
                        <a:rPr lang="it-IT" sz="700" b="1"/>
                      </a:br>
                      <a:r>
                        <a:rPr lang="it-IT" sz="700" b="1"/>
                        <a:t>&amp; VEG</a:t>
                      </a:r>
                      <a:endParaRPr sz="700" b="1" dirty="0"/>
                    </a:p>
                    <a:p>
                      <a:pPr marL="0" marR="0" lvl="0" indent="0" algn="ctr" rtl="0">
                        <a:lnSpc>
                          <a:spcPct val="100000"/>
                        </a:lnSpc>
                        <a:spcBef>
                          <a:spcPts val="0"/>
                        </a:spcBef>
                        <a:spcAft>
                          <a:spcPts val="0"/>
                        </a:spcAft>
                        <a:buClr>
                          <a:srgbClr val="000000"/>
                        </a:buClr>
                        <a:buSzPts val="700"/>
                        <a:buFont typeface="Arial"/>
                        <a:buNone/>
                      </a:pPr>
                      <a:endParaRPr sz="700" b="1" dirty="0"/>
                    </a:p>
                  </a:txBody>
                  <a:tcPr marL="91450" marR="91450" marT="45725" marB="45725">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lnTlToBr w="12700" cmpd="sng">
                      <a:noFill/>
                      <a:prstDash val="solid"/>
                    </a:lnTlToBr>
                    <a:lnBlToTr w="12700" cmpd="sng">
                      <a:noFill/>
                      <a:prstDash val="solid"/>
                    </a:lnBlToTr>
                    <a:solidFill>
                      <a:srgbClr val="FFFFFF"/>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lvl="0" indent="0" algn="ctr" rtl="0">
                        <a:spcBef>
                          <a:spcPts val="0"/>
                        </a:spcBef>
                        <a:spcAft>
                          <a:spcPts val="0"/>
                        </a:spcAft>
                        <a:buClr>
                          <a:schemeClr val="dk1"/>
                        </a:buClr>
                        <a:buSzPts val="700"/>
                        <a:buFont typeface="Arial"/>
                        <a:buNone/>
                      </a:pPr>
                      <a:r>
                        <a:rPr lang="it-IT" sz="700" b="1"/>
                        <a:t>MEAT/ FISH/ POULTRY</a:t>
                      </a:r>
                      <a:endParaRPr sz="1400" u="none" strike="noStrike" cap="none" dirty="0">
                        <a:latin typeface="Arial"/>
                        <a:ea typeface="Arial"/>
                        <a:cs typeface="Arial"/>
                        <a:sym typeface="Arial"/>
                      </a:endParaRPr>
                    </a:p>
                  </a:txBody>
                  <a:tcPr marL="91450" marR="91450" marT="45725" marB="45725">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lnTlToBr w="12700" cmpd="sng">
                      <a:noFill/>
                      <a:prstDash val="solid"/>
                    </a:lnTlToBr>
                    <a:lnBlToTr w="12700" cmpd="sng">
                      <a:noFill/>
                      <a:prstDash val="solid"/>
                    </a:lnBlToTr>
                    <a:solidFill>
                      <a:srgbClr val="FFFFFF"/>
                    </a:solidFill>
                  </a:tcPr>
                </a:tc>
              </a:tr>
              <a:tr h="802350">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lvl="0" indent="0" algn="ctr" rtl="0">
                        <a:spcBef>
                          <a:spcPts val="0"/>
                        </a:spcBef>
                        <a:spcAft>
                          <a:spcPts val="0"/>
                        </a:spcAft>
                        <a:buClr>
                          <a:schemeClr val="dk1"/>
                        </a:buClr>
                        <a:buSzPts val="700"/>
                        <a:buFont typeface="Arial"/>
                        <a:buNone/>
                      </a:pPr>
                      <a:r>
                        <a:rPr lang="it-IT" sz="700" b="1"/>
                        <a:t>CONFECTION/ SNACKS</a:t>
                      </a:r>
                      <a:endParaRPr sz="1400" u="none" strike="noStrike" cap="none" dirty="0">
                        <a:latin typeface="Arial"/>
                        <a:ea typeface="Arial"/>
                        <a:cs typeface="Arial"/>
                        <a:sym typeface="Arial"/>
                      </a:endParaRPr>
                    </a:p>
                  </a:txBody>
                  <a:tcPr marL="91450" marR="91450" marT="45725" marB="45725">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lnTlToBr w="12700" cmpd="sng">
                      <a:noFill/>
                      <a:prstDash val="solid"/>
                    </a:lnTlToBr>
                    <a:lnBlToTr w="12700" cmpd="sng">
                      <a:noFill/>
                      <a:prstDash val="solid"/>
                    </a:lnBlToTr>
                    <a:solidFill>
                      <a:srgbClr val="FFFFFF"/>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lvl="0" indent="0" algn="ctr" rtl="0">
                        <a:spcBef>
                          <a:spcPts val="0"/>
                        </a:spcBef>
                        <a:spcAft>
                          <a:spcPts val="0"/>
                        </a:spcAft>
                        <a:buClr>
                          <a:schemeClr val="dk1"/>
                        </a:buClr>
                        <a:buSzPts val="700"/>
                        <a:buFont typeface="Arial"/>
                        <a:buNone/>
                      </a:pPr>
                      <a:r>
                        <a:rPr lang="it-IT" sz="700" b="1"/>
                        <a:t>CONVENIENCE PREPARED</a:t>
                      </a:r>
                      <a:endParaRPr sz="700" b="1" u="none" strike="noStrike" cap="none" dirty="0">
                        <a:latin typeface="Arial"/>
                        <a:ea typeface="Arial"/>
                        <a:cs typeface="Arial"/>
                        <a:sym typeface="Arial"/>
                      </a:endParaRPr>
                    </a:p>
                  </a:txBody>
                  <a:tcPr marL="91450" marR="91450" marT="45725" marB="45725">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lnTlToBr w="12700" cmpd="sng">
                      <a:noFill/>
                      <a:prstDash val="solid"/>
                    </a:lnTlToBr>
                    <a:lnBlToTr w="12700" cmpd="sng">
                      <a:noFill/>
                      <a:prstDash val="solid"/>
                    </a:lnBlToTr>
                    <a:solidFill>
                      <a:srgbClr val="FFFFFF"/>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lvl="0" indent="0" algn="ctr" rtl="0">
                        <a:spcBef>
                          <a:spcPts val="0"/>
                        </a:spcBef>
                        <a:spcAft>
                          <a:spcPts val="0"/>
                        </a:spcAft>
                        <a:buClr>
                          <a:schemeClr val="dk1"/>
                        </a:buClr>
                        <a:buSzPts val="700"/>
                        <a:buFont typeface="Arial"/>
                        <a:buNone/>
                      </a:pPr>
                      <a:r>
                        <a:rPr lang="it-IT" sz="700" b="1"/>
                        <a:t>ALCOHOL</a:t>
                      </a:r>
                      <a:endParaRPr sz="1400" u="none" strike="noStrike" cap="none" dirty="0">
                        <a:latin typeface="Arial"/>
                        <a:ea typeface="Arial"/>
                        <a:cs typeface="Arial"/>
                        <a:sym typeface="Arial"/>
                      </a:endParaRPr>
                    </a:p>
                  </a:txBody>
                  <a:tcPr marL="91450" marR="91450" marT="45725" marB="45725">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lnTlToBr w="12700" cmpd="sng">
                      <a:noFill/>
                      <a:prstDash val="solid"/>
                    </a:lnTlToBr>
                    <a:lnBlToTr w="12700" cmpd="sng">
                      <a:noFill/>
                      <a:prstDash val="solid"/>
                    </a:lnBlToTr>
                    <a:solidFill>
                      <a:srgbClr val="FFFFFF"/>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rtl="0">
                        <a:lnSpc>
                          <a:spcPct val="100000"/>
                        </a:lnSpc>
                        <a:spcBef>
                          <a:spcPts val="0"/>
                        </a:spcBef>
                        <a:spcAft>
                          <a:spcPts val="0"/>
                        </a:spcAft>
                        <a:buClr>
                          <a:srgbClr val="000000"/>
                        </a:buClr>
                        <a:buSzPts val="700"/>
                        <a:buFont typeface="Arial"/>
                        <a:buNone/>
                      </a:pPr>
                      <a:r>
                        <a:rPr lang="it-IT" sz="700" b="1" u="none" strike="noStrike" cap="none">
                          <a:latin typeface="Arial"/>
                          <a:ea typeface="Arial"/>
                          <a:cs typeface="Arial"/>
                          <a:sym typeface="Arial"/>
                        </a:rPr>
                        <a:t>DAIRY</a:t>
                      </a:r>
                      <a:endParaRPr sz="1400" u="none" strike="noStrike" cap="none" dirty="0">
                        <a:latin typeface="Arial"/>
                        <a:ea typeface="Arial"/>
                        <a:cs typeface="Arial"/>
                        <a:sym typeface="Arial"/>
                      </a:endParaRPr>
                    </a:p>
                  </a:txBody>
                  <a:tcPr marL="91450" marR="91450" marT="45725" marB="45725">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lnTlToBr w="12700" cmpd="sng">
                      <a:noFill/>
                      <a:prstDash val="solid"/>
                    </a:lnTlToBr>
                    <a:lnBlToTr w="12700" cmpd="sng">
                      <a:noFill/>
                      <a:prstDash val="solid"/>
                    </a:lnBlToTr>
                    <a:solidFill>
                      <a:srgbClr val="FFFFFF"/>
                    </a:solidFill>
                  </a:tcPr>
                </a:tc>
              </a:tr>
              <a:tr h="802350">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rtl="0">
                        <a:lnSpc>
                          <a:spcPct val="100000"/>
                        </a:lnSpc>
                        <a:spcBef>
                          <a:spcPts val="0"/>
                        </a:spcBef>
                        <a:spcAft>
                          <a:spcPts val="0"/>
                        </a:spcAft>
                        <a:buClr>
                          <a:srgbClr val="000000"/>
                        </a:buClr>
                        <a:buSzPts val="700"/>
                        <a:buFont typeface="Arial"/>
                        <a:buNone/>
                      </a:pPr>
                      <a:r>
                        <a:rPr lang="it-IT" sz="700" b="1" u="none" strike="noStrike" cap="none">
                          <a:latin typeface="Arial"/>
                          <a:ea typeface="Arial"/>
                          <a:cs typeface="Arial"/>
                          <a:sym typeface="Arial"/>
                        </a:rPr>
                        <a:t>FROZEN</a:t>
                      </a:r>
                      <a:endParaRPr sz="1400" u="none" strike="noStrike" cap="none" dirty="0">
                        <a:latin typeface="Arial"/>
                        <a:ea typeface="Arial"/>
                        <a:cs typeface="Arial"/>
                        <a:sym typeface="Arial"/>
                      </a:endParaRPr>
                    </a:p>
                  </a:txBody>
                  <a:tcPr marL="91450" marR="91450" marT="45725" marB="45725">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lnTlToBr w="12700" cmpd="sng">
                      <a:noFill/>
                      <a:prstDash val="solid"/>
                    </a:lnTlToBr>
                    <a:lnBlToTr w="12700" cmpd="sng">
                      <a:noFill/>
                      <a:prstDash val="solid"/>
                    </a:lnBlToTr>
                    <a:solidFill>
                      <a:srgbClr val="FFFFFF"/>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rtl="0">
                        <a:lnSpc>
                          <a:spcPct val="100000"/>
                        </a:lnSpc>
                        <a:spcBef>
                          <a:spcPts val="0"/>
                        </a:spcBef>
                        <a:spcAft>
                          <a:spcPts val="0"/>
                        </a:spcAft>
                        <a:buClr>
                          <a:srgbClr val="000000"/>
                        </a:buClr>
                        <a:buSzPts val="700"/>
                        <a:buFont typeface="Arial"/>
                        <a:buNone/>
                      </a:pPr>
                      <a:r>
                        <a:rPr lang="it-IT" sz="700" b="1" u="none" strike="noStrike" cap="none">
                          <a:latin typeface="Arial"/>
                          <a:ea typeface="Arial"/>
                          <a:cs typeface="Arial"/>
                          <a:sym typeface="Arial"/>
                        </a:rPr>
                        <a:t>BAKERY</a:t>
                      </a:r>
                      <a:endParaRPr sz="1400" u="none" strike="noStrike" cap="none" dirty="0">
                        <a:latin typeface="Arial"/>
                        <a:ea typeface="Arial"/>
                        <a:cs typeface="Arial"/>
                        <a:sym typeface="Arial"/>
                      </a:endParaRPr>
                    </a:p>
                  </a:txBody>
                  <a:tcPr marL="91450" marR="91450" marT="45725" marB="45725">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lnTlToBr w="12700" cmpd="sng">
                      <a:noFill/>
                      <a:prstDash val="solid"/>
                    </a:lnTlToBr>
                    <a:lnBlToTr w="12700" cmpd="sng">
                      <a:noFill/>
                      <a:prstDash val="solid"/>
                    </a:lnBlToTr>
                    <a:solidFill>
                      <a:srgbClr val="FFFFFF"/>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rtl="0">
                        <a:lnSpc>
                          <a:spcPct val="100000"/>
                        </a:lnSpc>
                        <a:spcBef>
                          <a:spcPts val="0"/>
                        </a:spcBef>
                        <a:spcAft>
                          <a:spcPts val="0"/>
                        </a:spcAft>
                        <a:buClr>
                          <a:srgbClr val="000000"/>
                        </a:buClr>
                        <a:buSzPts val="700"/>
                        <a:buFont typeface="Arial"/>
                        <a:buNone/>
                      </a:pPr>
                      <a:r>
                        <a:rPr lang="it-IT" sz="700" b="1" u="none" strike="noStrike" cap="none">
                          <a:latin typeface="Arial"/>
                          <a:ea typeface="Arial"/>
                          <a:cs typeface="Arial"/>
                          <a:sym typeface="Arial"/>
                        </a:rPr>
                        <a:t>DRY GROCERY</a:t>
                      </a:r>
                      <a:endParaRPr sz="1400" u="none" strike="noStrike" cap="none" dirty="0">
                        <a:latin typeface="Arial"/>
                        <a:ea typeface="Arial"/>
                        <a:cs typeface="Arial"/>
                        <a:sym typeface="Arial"/>
                      </a:endParaRPr>
                    </a:p>
                  </a:txBody>
                  <a:tcPr marL="91450" marR="91450" marT="45725" marB="45725">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lnTlToBr w="12700" cmpd="sng">
                      <a:noFill/>
                      <a:prstDash val="solid"/>
                    </a:lnTlToBr>
                    <a:lnBlToTr w="12700" cmpd="sng">
                      <a:noFill/>
                      <a:prstDash val="solid"/>
                    </a:lnBlToTr>
                    <a:solidFill>
                      <a:srgbClr val="FFFFFF"/>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lvl="0" indent="0" algn="ctr" rtl="0">
                        <a:spcBef>
                          <a:spcPts val="0"/>
                        </a:spcBef>
                        <a:spcAft>
                          <a:spcPts val="0"/>
                        </a:spcAft>
                        <a:buClr>
                          <a:schemeClr val="dk1"/>
                        </a:buClr>
                        <a:buSzPts val="700"/>
                        <a:buFont typeface="Arial"/>
                        <a:buNone/>
                      </a:pPr>
                      <a:r>
                        <a:rPr lang="it-IT" sz="700" b="1"/>
                        <a:t>HOUSEHOLD</a:t>
                      </a:r>
                      <a:endParaRPr sz="1400" u="none" strike="noStrike" cap="none" dirty="0">
                        <a:latin typeface="Arial"/>
                        <a:ea typeface="Arial"/>
                        <a:cs typeface="Arial"/>
                        <a:sym typeface="Arial"/>
                      </a:endParaRPr>
                    </a:p>
                  </a:txBody>
                  <a:tcPr marL="91450" marR="91450" marT="45725" marB="45725">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lnTlToBr w="12700" cmpd="sng">
                      <a:noFill/>
                      <a:prstDash val="solid"/>
                    </a:lnTlToBr>
                    <a:lnBlToTr w="12700" cmpd="sng">
                      <a:noFill/>
                      <a:prstDash val="solid"/>
                    </a:lnBlToTr>
                    <a:solidFill>
                      <a:srgbClr val="FFFFFF"/>
                    </a:solidFill>
                  </a:tcPr>
                </a:tc>
              </a:tr>
              <a:tr h="802350">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lvl="0" indent="0" algn="ctr" rtl="0">
                        <a:spcBef>
                          <a:spcPts val="0"/>
                        </a:spcBef>
                        <a:spcAft>
                          <a:spcPts val="0"/>
                        </a:spcAft>
                        <a:buClr>
                          <a:schemeClr val="dk1"/>
                        </a:buClr>
                        <a:buSzPts val="700"/>
                        <a:buFont typeface="Arial"/>
                        <a:buNone/>
                      </a:pPr>
                      <a:r>
                        <a:rPr lang="it-IT" sz="700" b="1"/>
                        <a:t>BEVERAGES</a:t>
                      </a:r>
                      <a:endParaRPr sz="1400" u="none" strike="noStrike" cap="none" dirty="0">
                        <a:latin typeface="Arial"/>
                        <a:ea typeface="Arial"/>
                        <a:cs typeface="Arial"/>
                        <a:sym typeface="Arial"/>
                      </a:endParaRPr>
                    </a:p>
                  </a:txBody>
                  <a:tcPr marL="91450" marR="91450" marT="45725" marB="45725">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lnTlToBr w="12700" cmpd="sng">
                      <a:noFill/>
                      <a:prstDash val="solid"/>
                    </a:lnTlToBr>
                    <a:lnBlToTr w="12700" cmpd="sng">
                      <a:noFill/>
                      <a:prstDash val="solid"/>
                    </a:lnBlToTr>
                    <a:solidFill>
                      <a:srgbClr val="FFFFFF"/>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lvl="0" indent="0" algn="ctr" rtl="0">
                        <a:spcBef>
                          <a:spcPts val="0"/>
                        </a:spcBef>
                        <a:spcAft>
                          <a:spcPts val="0"/>
                        </a:spcAft>
                        <a:buClr>
                          <a:schemeClr val="dk1"/>
                        </a:buClr>
                        <a:buSzPts val="700"/>
                        <a:buFont typeface="Arial"/>
                        <a:buNone/>
                      </a:pPr>
                      <a:r>
                        <a:rPr lang="it-IT" sz="700" b="1"/>
                        <a:t>BABY</a:t>
                      </a:r>
                      <a:endParaRPr sz="700" b="1" u="none" strike="noStrike" cap="none" dirty="0">
                        <a:latin typeface="Arial"/>
                        <a:ea typeface="Arial"/>
                        <a:cs typeface="Arial"/>
                        <a:sym typeface="Arial"/>
                      </a:endParaRPr>
                    </a:p>
                    <a:p>
                      <a:pPr marL="0" marR="0" lvl="0" indent="0" algn="ctr" rtl="0">
                        <a:lnSpc>
                          <a:spcPct val="100000"/>
                        </a:lnSpc>
                        <a:spcBef>
                          <a:spcPts val="0"/>
                        </a:spcBef>
                        <a:spcAft>
                          <a:spcPts val="0"/>
                        </a:spcAft>
                        <a:buClr>
                          <a:srgbClr val="000000"/>
                        </a:buClr>
                        <a:buSzPts val="700"/>
                        <a:buFont typeface="Arial"/>
                        <a:buNone/>
                      </a:pPr>
                      <a:endParaRPr sz="700" b="1" u="none" strike="noStrike" cap="none" dirty="0">
                        <a:latin typeface="Arial"/>
                        <a:ea typeface="Arial"/>
                        <a:cs typeface="Arial"/>
                        <a:sym typeface="Arial"/>
                      </a:endParaRPr>
                    </a:p>
                  </a:txBody>
                  <a:tcPr marL="91450" marR="91450" marT="45725" marB="45725">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lnTlToBr w="12700" cmpd="sng">
                      <a:noFill/>
                      <a:prstDash val="solid"/>
                    </a:lnTlToBr>
                    <a:lnBlToTr w="12700" cmpd="sng">
                      <a:noFill/>
                      <a:prstDash val="solid"/>
                    </a:lnBlToTr>
                    <a:solidFill>
                      <a:srgbClr val="FFFFFF"/>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lvl="0" indent="0" algn="ctr" rtl="0">
                        <a:spcBef>
                          <a:spcPts val="0"/>
                        </a:spcBef>
                        <a:spcAft>
                          <a:spcPts val="0"/>
                        </a:spcAft>
                        <a:buClr>
                          <a:schemeClr val="dk1"/>
                        </a:buClr>
                        <a:buSzPts val="700"/>
                        <a:buFont typeface="Arial"/>
                        <a:buNone/>
                      </a:pPr>
                      <a:r>
                        <a:rPr lang="it-IT" sz="700" b="1"/>
                        <a:t>TOBACCO</a:t>
                      </a:r>
                      <a:endParaRPr sz="1400" u="none" strike="noStrike" cap="none" dirty="0">
                        <a:latin typeface="Arial"/>
                        <a:ea typeface="Arial"/>
                        <a:cs typeface="Arial"/>
                        <a:sym typeface="Arial"/>
                      </a:endParaRPr>
                    </a:p>
                  </a:txBody>
                  <a:tcPr marL="91450" marR="91450" marT="45725" marB="45725">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lnTlToBr w="12700" cmpd="sng">
                      <a:noFill/>
                      <a:prstDash val="solid"/>
                    </a:lnTlToBr>
                    <a:lnBlToTr w="12700" cmpd="sng">
                      <a:noFill/>
                      <a:prstDash val="solid"/>
                    </a:lnBlToTr>
                    <a:solidFill>
                      <a:srgbClr val="FFFFFF"/>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rtl="0">
                        <a:lnSpc>
                          <a:spcPct val="100000"/>
                        </a:lnSpc>
                        <a:spcBef>
                          <a:spcPts val="0"/>
                        </a:spcBef>
                        <a:spcAft>
                          <a:spcPts val="0"/>
                        </a:spcAft>
                        <a:buClr>
                          <a:srgbClr val="000000"/>
                        </a:buClr>
                        <a:buSzPts val="700"/>
                        <a:buFont typeface="Arial"/>
                        <a:buNone/>
                      </a:pPr>
                      <a:endParaRPr sz="1400" u="none" strike="noStrike" cap="none" dirty="0">
                        <a:latin typeface="Arial"/>
                        <a:ea typeface="Arial"/>
                        <a:cs typeface="Arial"/>
                        <a:sym typeface="Arial"/>
                      </a:endParaRPr>
                    </a:p>
                  </a:txBody>
                  <a:tcPr marL="91450" marR="91450" marT="45725" marB="45725">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lnTlToBr w="12700" cmpd="sng">
                      <a:noFill/>
                      <a:prstDash val="solid"/>
                    </a:lnTlToBr>
                    <a:lnBlToTr w="12700" cmpd="sng">
                      <a:noFill/>
                      <a:prstDash val="solid"/>
                    </a:lnBlToTr>
                    <a:solidFill>
                      <a:srgbClr val="FFFFFF"/>
                    </a:solidFill>
                  </a:tcPr>
                </a:tc>
              </a:tr>
            </a:tbl>
          </a:graphicData>
        </a:graphic>
      </p:graphicFrame>
      <p:sp>
        <p:nvSpPr>
          <p:cNvPr id="87" name="Google Shape;2437;p386"/>
          <p:cNvSpPr txBox="1"/>
          <p:nvPr/>
        </p:nvSpPr>
        <p:spPr>
          <a:xfrm>
            <a:off x="749094" y="2109351"/>
            <a:ext cx="564600" cy="246300"/>
          </a:xfrm>
          <a:prstGeom prst="rect">
            <a:avLst/>
          </a:prstGeom>
          <a:noFill/>
          <a:ln>
            <a:noFill/>
          </a:ln>
        </p:spPr>
        <p:txBody>
          <a:bodyPr spcFirstLastPara="1" wrap="square" lIns="91425" tIns="45700" rIns="91425" bIns="45700" anchor="t" anchorCtr="0">
            <a:noAutofit/>
          </a:bodyPr>
          <a:lstStyle/>
          <a:p>
            <a:pPr marL="0" marR="0" lvl="0" indent="0" algn="ctr" defTabSz="914400" eaLnBrk="1" fontAlgn="auto" latinLnBrk="0" hangingPunct="1">
              <a:lnSpc>
                <a:spcPct val="100000"/>
              </a:lnSpc>
              <a:spcBef>
                <a:spcPts val="0"/>
              </a:spcBef>
              <a:spcAft>
                <a:spcPts val="0"/>
              </a:spcAft>
              <a:buClrTx/>
              <a:buSzPts val="1000"/>
              <a:buFontTx/>
              <a:buNone/>
              <a:tabLst/>
              <a:defRPr/>
            </a:pPr>
            <a:r>
              <a:rPr kumimoji="0" lang="it-IT" sz="1000" b="0" i="0" u="none" strike="noStrike" kern="0" cap="none" spc="0" normalizeH="0" baseline="0" noProof="0" smtClean="0">
                <a:ln>
                  <a:noFill/>
                </a:ln>
                <a:solidFill>
                  <a:srgbClr val="8DC63F"/>
                </a:solidFill>
                <a:effectLst/>
                <a:uLnTx/>
                <a:uFillTx/>
                <a:latin typeface="Calibri" panose="020F0502020204030204" pitchFamily="34" charset="0"/>
                <a:cs typeface="Calibri" panose="020F0502020204030204" pitchFamily="34" charset="0"/>
              </a:rPr>
              <a:t>▲</a:t>
            </a:r>
            <a:endParaRPr kumimoji="0" sz="1000" b="0" i="0" u="none" strike="noStrike" kern="0" cap="none" spc="0" normalizeH="0" baseline="0" noProof="0" dirty="0" smtClean="0">
              <a:ln>
                <a:noFill/>
              </a:ln>
              <a:solidFill>
                <a:srgbClr val="DC0015"/>
              </a:solidFill>
              <a:effectLst/>
              <a:uLnTx/>
              <a:uFillTx/>
              <a:latin typeface="Calibri" panose="020F0502020204030204" pitchFamily="34" charset="0"/>
              <a:cs typeface="Calibri" panose="020F0502020204030204" pitchFamily="34" charset="0"/>
            </a:endParaRPr>
          </a:p>
        </p:txBody>
      </p:sp>
      <p:sp>
        <p:nvSpPr>
          <p:cNvPr id="88" name="Google Shape;2438;p386"/>
          <p:cNvSpPr txBox="1"/>
          <p:nvPr/>
        </p:nvSpPr>
        <p:spPr>
          <a:xfrm>
            <a:off x="1605650" y="2109351"/>
            <a:ext cx="564600" cy="246300"/>
          </a:xfrm>
          <a:prstGeom prst="rect">
            <a:avLst/>
          </a:prstGeom>
          <a:noFill/>
          <a:ln>
            <a:noFill/>
          </a:ln>
        </p:spPr>
        <p:txBody>
          <a:bodyPr spcFirstLastPara="1" wrap="square" lIns="91425" tIns="45700" rIns="91425" bIns="45700" anchor="t" anchorCtr="0">
            <a:noAutofit/>
          </a:bodyPr>
          <a:lstStyle/>
          <a:p>
            <a:pPr marL="0" marR="0" lvl="0" indent="0" algn="ctr" defTabSz="914400" eaLnBrk="1" fontAlgn="auto" latinLnBrk="0" hangingPunct="1">
              <a:lnSpc>
                <a:spcPct val="100000"/>
              </a:lnSpc>
              <a:spcBef>
                <a:spcPts val="0"/>
              </a:spcBef>
              <a:spcAft>
                <a:spcPts val="0"/>
              </a:spcAft>
              <a:buClrTx/>
              <a:buSzPts val="1000"/>
              <a:buFontTx/>
              <a:buNone/>
              <a:tabLst/>
              <a:defRPr/>
            </a:pPr>
            <a:r>
              <a:rPr kumimoji="0" lang="it-IT" sz="1000" b="0" i="0" u="none" strike="noStrike" kern="0" cap="none" spc="0" normalizeH="0" baseline="0" noProof="0" smtClean="0">
                <a:ln>
                  <a:noFill/>
                </a:ln>
                <a:solidFill>
                  <a:srgbClr val="8DC63F"/>
                </a:solidFill>
                <a:effectLst/>
                <a:uLnTx/>
                <a:uFillTx/>
                <a:latin typeface="Calibri" panose="020F0502020204030204" pitchFamily="34" charset="0"/>
                <a:cs typeface="Calibri" panose="020F0502020204030204" pitchFamily="34" charset="0"/>
              </a:rPr>
              <a:t>▲</a:t>
            </a:r>
            <a:endParaRPr kumimoji="0" sz="1000" b="0" i="0" u="none" strike="noStrike" kern="0" cap="none" spc="0" normalizeH="0" baseline="0" noProof="0" dirty="0" smtClean="0">
              <a:ln>
                <a:noFill/>
              </a:ln>
              <a:solidFill>
                <a:srgbClr val="DC0015"/>
              </a:solidFill>
              <a:effectLst/>
              <a:uLnTx/>
              <a:uFillTx/>
              <a:latin typeface="Calibri" panose="020F0502020204030204" pitchFamily="34" charset="0"/>
              <a:cs typeface="Calibri" panose="020F0502020204030204" pitchFamily="34" charset="0"/>
            </a:endParaRPr>
          </a:p>
        </p:txBody>
      </p:sp>
      <p:sp>
        <p:nvSpPr>
          <p:cNvPr id="89" name="Google Shape;2439;p386"/>
          <p:cNvSpPr txBox="1"/>
          <p:nvPr/>
        </p:nvSpPr>
        <p:spPr>
          <a:xfrm>
            <a:off x="749094" y="2912318"/>
            <a:ext cx="564600" cy="246300"/>
          </a:xfrm>
          <a:prstGeom prst="rect">
            <a:avLst/>
          </a:prstGeom>
          <a:noFill/>
          <a:ln>
            <a:noFill/>
          </a:ln>
        </p:spPr>
        <p:txBody>
          <a:bodyPr spcFirstLastPara="1" wrap="square" lIns="91425" tIns="45700" rIns="91425" bIns="45700" anchor="t" anchorCtr="0">
            <a:noAutofit/>
          </a:bodyPr>
          <a:lstStyle/>
          <a:p>
            <a:pPr marL="0" marR="0" lvl="0" indent="0" algn="ctr" defTabSz="914400" eaLnBrk="1" fontAlgn="auto" latinLnBrk="0" hangingPunct="1">
              <a:lnSpc>
                <a:spcPct val="100000"/>
              </a:lnSpc>
              <a:spcBef>
                <a:spcPts val="0"/>
              </a:spcBef>
              <a:spcAft>
                <a:spcPts val="0"/>
              </a:spcAft>
              <a:buClrTx/>
              <a:buSzPts val="1000"/>
              <a:buFontTx/>
              <a:buNone/>
              <a:tabLst/>
              <a:defRPr/>
            </a:pPr>
            <a:r>
              <a:rPr kumimoji="0" lang="it-IT" sz="1000" b="0" i="0" u="none" strike="noStrike" kern="0" cap="none" spc="0" normalizeH="0" baseline="0" noProof="0" smtClean="0">
                <a:ln>
                  <a:noFill/>
                </a:ln>
                <a:solidFill>
                  <a:srgbClr val="8DC63F"/>
                </a:solidFill>
                <a:effectLst/>
                <a:uLnTx/>
                <a:uFillTx/>
                <a:latin typeface="Calibri" panose="020F0502020204030204" pitchFamily="34" charset="0"/>
                <a:cs typeface="Calibri" panose="020F0502020204030204" pitchFamily="34" charset="0"/>
              </a:rPr>
              <a:t>▲</a:t>
            </a:r>
            <a:endParaRPr kumimoji="0" sz="1000" b="0" i="0" u="none" strike="noStrike" kern="0" cap="none" spc="0" normalizeH="0" baseline="0" noProof="0" dirty="0" smtClean="0">
              <a:ln>
                <a:noFill/>
              </a:ln>
              <a:solidFill>
                <a:srgbClr val="DC0015"/>
              </a:solidFill>
              <a:effectLst/>
              <a:uLnTx/>
              <a:uFillTx/>
              <a:latin typeface="Calibri" panose="020F0502020204030204" pitchFamily="34" charset="0"/>
              <a:cs typeface="Calibri" panose="020F0502020204030204" pitchFamily="34" charset="0"/>
            </a:endParaRPr>
          </a:p>
        </p:txBody>
      </p:sp>
      <p:sp>
        <p:nvSpPr>
          <p:cNvPr id="90" name="Google Shape;2440;p386"/>
          <p:cNvSpPr txBox="1"/>
          <p:nvPr/>
        </p:nvSpPr>
        <p:spPr>
          <a:xfrm>
            <a:off x="1605650" y="2912318"/>
            <a:ext cx="564600" cy="246300"/>
          </a:xfrm>
          <a:prstGeom prst="rect">
            <a:avLst/>
          </a:prstGeom>
          <a:noFill/>
          <a:ln>
            <a:noFill/>
          </a:ln>
        </p:spPr>
        <p:txBody>
          <a:bodyPr spcFirstLastPara="1" wrap="square" lIns="91425" tIns="45700" rIns="91425" bIns="45700" anchor="t" anchorCtr="0">
            <a:noAutofit/>
          </a:bodyPr>
          <a:lstStyle/>
          <a:p>
            <a:pPr marL="0" marR="0" lvl="0" indent="0" algn="ctr" defTabSz="914400" eaLnBrk="1" fontAlgn="auto" latinLnBrk="0" hangingPunct="1">
              <a:lnSpc>
                <a:spcPct val="100000"/>
              </a:lnSpc>
              <a:spcBef>
                <a:spcPts val="0"/>
              </a:spcBef>
              <a:spcAft>
                <a:spcPts val="0"/>
              </a:spcAft>
              <a:buClrTx/>
              <a:buSzPts val="1000"/>
              <a:buFontTx/>
              <a:buNone/>
              <a:tabLst/>
              <a:defRPr/>
            </a:pPr>
            <a:r>
              <a:rPr kumimoji="0" lang="it-IT" sz="1000" b="0" i="0" u="none" strike="noStrike" kern="0" cap="none" spc="0" normalizeH="0" baseline="0" noProof="0" smtClean="0">
                <a:ln>
                  <a:noFill/>
                </a:ln>
                <a:solidFill>
                  <a:srgbClr val="8DC63F"/>
                </a:solidFill>
                <a:effectLst/>
                <a:uLnTx/>
                <a:uFillTx/>
                <a:latin typeface="Calibri" panose="020F0502020204030204" pitchFamily="34" charset="0"/>
                <a:cs typeface="Calibri" panose="020F0502020204030204" pitchFamily="34" charset="0"/>
              </a:rPr>
              <a:t>▲</a:t>
            </a:r>
            <a:endParaRPr kumimoji="0" sz="1000" b="0" i="0" u="none" strike="noStrike" kern="0" cap="none" spc="0" normalizeH="0" baseline="0" noProof="0" dirty="0" smtClean="0">
              <a:ln>
                <a:noFill/>
              </a:ln>
              <a:solidFill>
                <a:srgbClr val="DC0015"/>
              </a:solidFill>
              <a:effectLst/>
              <a:uLnTx/>
              <a:uFillTx/>
              <a:latin typeface="Calibri" panose="020F0502020204030204" pitchFamily="34" charset="0"/>
              <a:cs typeface="Calibri" panose="020F0502020204030204" pitchFamily="34" charset="0"/>
            </a:endParaRPr>
          </a:p>
        </p:txBody>
      </p:sp>
      <p:sp>
        <p:nvSpPr>
          <p:cNvPr id="91" name="Google Shape;2441;p386"/>
          <p:cNvSpPr txBox="1"/>
          <p:nvPr/>
        </p:nvSpPr>
        <p:spPr>
          <a:xfrm>
            <a:off x="2462206" y="2912318"/>
            <a:ext cx="564600" cy="246300"/>
          </a:xfrm>
          <a:prstGeom prst="rect">
            <a:avLst/>
          </a:prstGeom>
          <a:noFill/>
          <a:ln>
            <a:noFill/>
          </a:ln>
        </p:spPr>
        <p:txBody>
          <a:bodyPr spcFirstLastPara="1" wrap="square" lIns="91425" tIns="45700" rIns="91425" bIns="45700" anchor="t" anchorCtr="0">
            <a:noAutofit/>
          </a:bodyPr>
          <a:lstStyle/>
          <a:p>
            <a:pPr marL="0" marR="0" lvl="0" indent="0" algn="ctr" defTabSz="914400" eaLnBrk="1" fontAlgn="auto" latinLnBrk="0" hangingPunct="1">
              <a:lnSpc>
                <a:spcPct val="100000"/>
              </a:lnSpc>
              <a:spcBef>
                <a:spcPts val="0"/>
              </a:spcBef>
              <a:spcAft>
                <a:spcPts val="0"/>
              </a:spcAft>
              <a:buClrTx/>
              <a:buSzPts val="1000"/>
              <a:buFontTx/>
              <a:buNone/>
              <a:tabLst/>
              <a:defRPr/>
            </a:pPr>
            <a:r>
              <a:rPr kumimoji="0" lang="it-IT" sz="1000" b="0" i="0" u="none" strike="noStrike" kern="0" cap="none" spc="0" normalizeH="0" baseline="0" noProof="0" smtClean="0">
                <a:ln>
                  <a:noFill/>
                </a:ln>
                <a:solidFill>
                  <a:srgbClr val="8DC63F"/>
                </a:solidFill>
                <a:effectLst/>
                <a:uLnTx/>
                <a:uFillTx/>
                <a:latin typeface="Calibri" panose="020F0502020204030204" pitchFamily="34" charset="0"/>
                <a:cs typeface="Calibri" panose="020F0502020204030204" pitchFamily="34" charset="0"/>
              </a:rPr>
              <a:t>▲</a:t>
            </a:r>
            <a:endParaRPr kumimoji="0" sz="1000" b="0" i="0" u="none" strike="noStrike" kern="0" cap="none" spc="0" normalizeH="0" baseline="0" noProof="0" dirty="0" smtClean="0">
              <a:ln>
                <a:noFill/>
              </a:ln>
              <a:solidFill>
                <a:srgbClr val="DC0015"/>
              </a:solidFill>
              <a:effectLst/>
              <a:uLnTx/>
              <a:uFillTx/>
              <a:latin typeface="Calibri" panose="020F0502020204030204" pitchFamily="34" charset="0"/>
              <a:cs typeface="Calibri" panose="020F0502020204030204" pitchFamily="34" charset="0"/>
            </a:endParaRPr>
          </a:p>
        </p:txBody>
      </p:sp>
      <p:sp>
        <p:nvSpPr>
          <p:cNvPr id="92" name="Google Shape;2442;p386"/>
          <p:cNvSpPr txBox="1"/>
          <p:nvPr/>
        </p:nvSpPr>
        <p:spPr>
          <a:xfrm>
            <a:off x="3318762" y="2912318"/>
            <a:ext cx="564600" cy="246300"/>
          </a:xfrm>
          <a:prstGeom prst="rect">
            <a:avLst/>
          </a:prstGeom>
          <a:noFill/>
          <a:ln>
            <a:noFill/>
          </a:ln>
        </p:spPr>
        <p:txBody>
          <a:bodyPr spcFirstLastPara="1" wrap="square" lIns="91425" tIns="45700" rIns="91425" bIns="45700" anchor="t" anchorCtr="0">
            <a:noAutofit/>
          </a:bodyPr>
          <a:lstStyle/>
          <a:p>
            <a:pPr marL="0" marR="0" lvl="0" indent="0" algn="ctr" defTabSz="914400" eaLnBrk="1" fontAlgn="auto" latinLnBrk="0" hangingPunct="1">
              <a:lnSpc>
                <a:spcPct val="100000"/>
              </a:lnSpc>
              <a:spcBef>
                <a:spcPts val="0"/>
              </a:spcBef>
              <a:spcAft>
                <a:spcPts val="0"/>
              </a:spcAft>
              <a:buClrTx/>
              <a:buSzPts val="1000"/>
              <a:buFontTx/>
              <a:buNone/>
              <a:tabLst/>
              <a:defRPr/>
            </a:pPr>
            <a:r>
              <a:rPr kumimoji="0" lang="it-IT" sz="1000" b="0" i="0" u="none" strike="noStrike" kern="0" cap="none" spc="0" normalizeH="0" baseline="0" noProof="0" smtClean="0">
                <a:ln>
                  <a:noFill/>
                </a:ln>
                <a:solidFill>
                  <a:srgbClr val="8DC63F"/>
                </a:solidFill>
                <a:effectLst/>
                <a:uLnTx/>
                <a:uFillTx/>
                <a:latin typeface="Calibri" panose="020F0502020204030204" pitchFamily="34" charset="0"/>
                <a:cs typeface="Calibri" panose="020F0502020204030204" pitchFamily="34" charset="0"/>
              </a:rPr>
              <a:t>▲</a:t>
            </a:r>
            <a:endParaRPr kumimoji="0" sz="1000" b="0" i="0" u="none" strike="noStrike" kern="0" cap="none" spc="0" normalizeH="0" baseline="0" noProof="0" dirty="0" smtClean="0">
              <a:ln>
                <a:noFill/>
              </a:ln>
              <a:solidFill>
                <a:srgbClr val="DC0015"/>
              </a:solidFill>
              <a:effectLst/>
              <a:uLnTx/>
              <a:uFillTx/>
              <a:latin typeface="Calibri" panose="020F0502020204030204" pitchFamily="34" charset="0"/>
              <a:cs typeface="Calibri" panose="020F0502020204030204" pitchFamily="34" charset="0"/>
            </a:endParaRPr>
          </a:p>
        </p:txBody>
      </p:sp>
      <p:sp>
        <p:nvSpPr>
          <p:cNvPr id="93" name="Google Shape;2443;p386"/>
          <p:cNvSpPr txBox="1"/>
          <p:nvPr/>
        </p:nvSpPr>
        <p:spPr>
          <a:xfrm>
            <a:off x="749094" y="3713322"/>
            <a:ext cx="564600" cy="246300"/>
          </a:xfrm>
          <a:prstGeom prst="rect">
            <a:avLst/>
          </a:prstGeom>
          <a:noFill/>
          <a:ln>
            <a:noFill/>
          </a:ln>
        </p:spPr>
        <p:txBody>
          <a:bodyPr spcFirstLastPara="1" wrap="square" lIns="91425" tIns="45700" rIns="91425" bIns="45700" anchor="t" anchorCtr="0">
            <a:noAutofit/>
          </a:bodyPr>
          <a:lstStyle/>
          <a:p>
            <a:pPr marL="0" marR="0" lvl="0" indent="0" algn="ctr" defTabSz="914400" eaLnBrk="1" fontAlgn="auto" latinLnBrk="0" hangingPunct="1">
              <a:lnSpc>
                <a:spcPct val="100000"/>
              </a:lnSpc>
              <a:spcBef>
                <a:spcPts val="0"/>
              </a:spcBef>
              <a:spcAft>
                <a:spcPts val="0"/>
              </a:spcAft>
              <a:buClrTx/>
              <a:buSzPts val="1000"/>
              <a:buFontTx/>
              <a:buNone/>
              <a:tabLst/>
              <a:defRPr/>
            </a:pPr>
            <a:r>
              <a:rPr kumimoji="0" lang="it-IT" sz="1000" b="0" i="0" u="none" strike="noStrike" kern="0" cap="none" spc="0" normalizeH="0" baseline="0" noProof="0" smtClean="0">
                <a:ln>
                  <a:noFill/>
                </a:ln>
                <a:solidFill>
                  <a:srgbClr val="FFB100"/>
                </a:solidFill>
                <a:effectLst/>
                <a:uLnTx/>
                <a:uFillTx/>
                <a:latin typeface="Calibri" panose="020F0502020204030204" pitchFamily="34" charset="0"/>
                <a:cs typeface="Calibri" panose="020F0502020204030204" pitchFamily="34" charset="0"/>
              </a:rPr>
              <a:t>►</a:t>
            </a:r>
            <a:endParaRPr kumimoji="0" sz="1800" b="0" i="0" u="none" strike="noStrike" kern="0" cap="none" spc="0" normalizeH="0" baseline="0" noProof="0" dirty="0" smtClean="0">
              <a:ln>
                <a:noFill/>
              </a:ln>
              <a:solidFill>
                <a:sysClr val="windowText" lastClr="000000"/>
              </a:solidFill>
              <a:effectLst/>
              <a:uLnTx/>
              <a:uFillTx/>
              <a:latin typeface="Calibri" panose="020F0502020204030204" pitchFamily="34" charset="0"/>
              <a:cs typeface="Calibri" panose="020F0502020204030204" pitchFamily="34" charset="0"/>
            </a:endParaRPr>
          </a:p>
        </p:txBody>
      </p:sp>
      <p:sp>
        <p:nvSpPr>
          <p:cNvPr id="94" name="Google Shape;2444;p386"/>
          <p:cNvSpPr txBox="1"/>
          <p:nvPr/>
        </p:nvSpPr>
        <p:spPr>
          <a:xfrm>
            <a:off x="1605650" y="3713322"/>
            <a:ext cx="564600" cy="246300"/>
          </a:xfrm>
          <a:prstGeom prst="rect">
            <a:avLst/>
          </a:prstGeom>
          <a:noFill/>
          <a:ln>
            <a:noFill/>
          </a:ln>
        </p:spPr>
        <p:txBody>
          <a:bodyPr spcFirstLastPara="1" wrap="square" lIns="91425" tIns="45700" rIns="91425" bIns="45700" anchor="t" anchorCtr="0">
            <a:noAutofit/>
          </a:bodyPr>
          <a:lstStyle/>
          <a:p>
            <a:pPr marL="0" marR="0" lvl="0" indent="0" algn="ctr" defTabSz="914400" eaLnBrk="1" fontAlgn="auto" latinLnBrk="0" hangingPunct="1">
              <a:lnSpc>
                <a:spcPct val="100000"/>
              </a:lnSpc>
              <a:spcBef>
                <a:spcPts val="0"/>
              </a:spcBef>
              <a:spcAft>
                <a:spcPts val="0"/>
              </a:spcAft>
              <a:buClrTx/>
              <a:buSzPts val="1000"/>
              <a:buFontTx/>
              <a:buNone/>
              <a:tabLst/>
              <a:defRPr/>
            </a:pPr>
            <a:r>
              <a:rPr kumimoji="0" lang="it-IT" sz="1000" b="0" i="0" u="none" strike="noStrike" kern="0" cap="none" spc="0" normalizeH="0" baseline="0" noProof="0" smtClean="0">
                <a:ln>
                  <a:noFill/>
                </a:ln>
                <a:solidFill>
                  <a:srgbClr val="FFB100"/>
                </a:solidFill>
                <a:effectLst/>
                <a:uLnTx/>
                <a:uFillTx/>
                <a:latin typeface="Calibri" panose="020F0502020204030204" pitchFamily="34" charset="0"/>
                <a:cs typeface="Calibri" panose="020F0502020204030204" pitchFamily="34" charset="0"/>
              </a:rPr>
              <a:t>►</a:t>
            </a:r>
            <a:endParaRPr kumimoji="0" sz="1000" b="0" i="0" u="none" strike="noStrike" kern="0" cap="none" spc="0" normalizeH="0" baseline="0" noProof="0" dirty="0" smtClean="0">
              <a:ln>
                <a:noFill/>
              </a:ln>
              <a:solidFill>
                <a:srgbClr val="DC0015"/>
              </a:solidFill>
              <a:effectLst/>
              <a:uLnTx/>
              <a:uFillTx/>
              <a:latin typeface="Calibri" panose="020F0502020204030204" pitchFamily="34" charset="0"/>
              <a:cs typeface="Calibri" panose="020F0502020204030204" pitchFamily="34" charset="0"/>
            </a:endParaRPr>
          </a:p>
        </p:txBody>
      </p:sp>
      <p:sp>
        <p:nvSpPr>
          <p:cNvPr id="95" name="Google Shape;2445;p386"/>
          <p:cNvSpPr txBox="1"/>
          <p:nvPr/>
        </p:nvSpPr>
        <p:spPr>
          <a:xfrm>
            <a:off x="2462206" y="3713322"/>
            <a:ext cx="564600" cy="246300"/>
          </a:xfrm>
          <a:prstGeom prst="rect">
            <a:avLst/>
          </a:prstGeom>
          <a:noFill/>
          <a:ln>
            <a:noFill/>
          </a:ln>
        </p:spPr>
        <p:txBody>
          <a:bodyPr spcFirstLastPara="1" wrap="square" lIns="91425" tIns="45700" rIns="91425" bIns="45700" anchor="t" anchorCtr="0">
            <a:noAutofit/>
          </a:bodyPr>
          <a:lstStyle/>
          <a:p>
            <a:pPr marL="0" marR="0" lvl="0" indent="0" algn="ctr" defTabSz="914400" eaLnBrk="1" fontAlgn="auto" latinLnBrk="0" hangingPunct="1">
              <a:lnSpc>
                <a:spcPct val="100000"/>
              </a:lnSpc>
              <a:spcBef>
                <a:spcPts val="0"/>
              </a:spcBef>
              <a:spcAft>
                <a:spcPts val="0"/>
              </a:spcAft>
              <a:buClrTx/>
              <a:buSzPts val="1000"/>
              <a:buFontTx/>
              <a:buNone/>
              <a:tabLst/>
              <a:defRPr/>
            </a:pPr>
            <a:r>
              <a:rPr kumimoji="0" lang="it-IT" sz="1000" b="0" i="0" u="none" strike="noStrike" kern="0" cap="none" spc="0" normalizeH="0" baseline="0" noProof="0" smtClean="0">
                <a:ln>
                  <a:noFill/>
                </a:ln>
                <a:solidFill>
                  <a:srgbClr val="FFB100"/>
                </a:solidFill>
                <a:effectLst/>
                <a:uLnTx/>
                <a:uFillTx/>
                <a:latin typeface="Calibri" panose="020F0502020204030204" pitchFamily="34" charset="0"/>
                <a:cs typeface="Calibri" panose="020F0502020204030204" pitchFamily="34" charset="0"/>
              </a:rPr>
              <a:t>►</a:t>
            </a:r>
            <a:endParaRPr kumimoji="0" sz="1000" b="0" i="0" u="none" strike="noStrike" kern="0" cap="none" spc="0" normalizeH="0" baseline="0" noProof="0" dirty="0" smtClean="0">
              <a:ln>
                <a:noFill/>
              </a:ln>
              <a:solidFill>
                <a:srgbClr val="DC0015"/>
              </a:solidFill>
              <a:effectLst/>
              <a:uLnTx/>
              <a:uFillTx/>
              <a:latin typeface="Calibri" panose="020F0502020204030204" pitchFamily="34" charset="0"/>
              <a:cs typeface="Calibri" panose="020F0502020204030204" pitchFamily="34" charset="0"/>
            </a:endParaRPr>
          </a:p>
        </p:txBody>
      </p:sp>
      <p:sp>
        <p:nvSpPr>
          <p:cNvPr id="96" name="Google Shape;2446;p386"/>
          <p:cNvSpPr txBox="1"/>
          <p:nvPr/>
        </p:nvSpPr>
        <p:spPr>
          <a:xfrm>
            <a:off x="3318762" y="3713322"/>
            <a:ext cx="564600" cy="246300"/>
          </a:xfrm>
          <a:prstGeom prst="rect">
            <a:avLst/>
          </a:prstGeom>
          <a:noFill/>
          <a:ln>
            <a:noFill/>
          </a:ln>
        </p:spPr>
        <p:txBody>
          <a:bodyPr spcFirstLastPara="1" wrap="square" lIns="91425" tIns="45700" rIns="91425" bIns="45700" anchor="t" anchorCtr="0">
            <a:noAutofit/>
          </a:bodyPr>
          <a:lstStyle/>
          <a:p>
            <a:pPr marL="0" marR="0" lvl="0" indent="0" algn="ctr" defTabSz="914400" eaLnBrk="1" fontAlgn="auto" latinLnBrk="0" hangingPunct="1">
              <a:lnSpc>
                <a:spcPct val="100000"/>
              </a:lnSpc>
              <a:spcBef>
                <a:spcPts val="0"/>
              </a:spcBef>
              <a:spcAft>
                <a:spcPts val="0"/>
              </a:spcAft>
              <a:buClrTx/>
              <a:buSzPts val="1000"/>
              <a:buFontTx/>
              <a:buNone/>
              <a:tabLst/>
              <a:defRPr/>
            </a:pPr>
            <a:r>
              <a:rPr kumimoji="0" lang="it-IT" sz="1000" b="0" i="0" u="none" strike="noStrike" kern="0" cap="none" spc="0" normalizeH="0" baseline="0" noProof="0" smtClean="0">
                <a:ln>
                  <a:noFill/>
                </a:ln>
                <a:solidFill>
                  <a:srgbClr val="FFB100"/>
                </a:solidFill>
                <a:effectLst/>
                <a:uLnTx/>
                <a:uFillTx/>
                <a:latin typeface="Calibri" panose="020F0502020204030204" pitchFamily="34" charset="0"/>
                <a:cs typeface="Calibri" panose="020F0502020204030204" pitchFamily="34" charset="0"/>
              </a:rPr>
              <a:t>►</a:t>
            </a:r>
            <a:endParaRPr kumimoji="0" sz="1800" b="0" i="0" u="none" strike="noStrike" kern="0" cap="none" spc="0" normalizeH="0" baseline="0" noProof="0" dirty="0" smtClean="0">
              <a:ln>
                <a:noFill/>
              </a:ln>
              <a:solidFill>
                <a:sysClr val="windowText" lastClr="000000"/>
              </a:solidFill>
              <a:effectLst/>
              <a:uLnTx/>
              <a:uFillTx/>
              <a:latin typeface="Calibri" panose="020F0502020204030204" pitchFamily="34" charset="0"/>
              <a:cs typeface="Calibri" panose="020F0502020204030204" pitchFamily="34" charset="0"/>
            </a:endParaRPr>
          </a:p>
        </p:txBody>
      </p:sp>
      <p:sp>
        <p:nvSpPr>
          <p:cNvPr id="97" name="Google Shape;2447;p386"/>
          <p:cNvSpPr txBox="1"/>
          <p:nvPr/>
        </p:nvSpPr>
        <p:spPr>
          <a:xfrm>
            <a:off x="759819" y="4514340"/>
            <a:ext cx="564600" cy="246300"/>
          </a:xfrm>
          <a:prstGeom prst="rect">
            <a:avLst/>
          </a:prstGeom>
          <a:noFill/>
          <a:ln>
            <a:noFill/>
          </a:ln>
        </p:spPr>
        <p:txBody>
          <a:bodyPr spcFirstLastPara="1" wrap="square" lIns="91425" tIns="45700" rIns="91425" bIns="45700" anchor="t" anchorCtr="0">
            <a:noAutofit/>
          </a:bodyPr>
          <a:lstStyle/>
          <a:p>
            <a:pPr marL="0" marR="0" lvl="0" indent="0" algn="ctr" defTabSz="914400" eaLnBrk="1" fontAlgn="auto" latinLnBrk="0" hangingPunct="1">
              <a:lnSpc>
                <a:spcPct val="100000"/>
              </a:lnSpc>
              <a:spcBef>
                <a:spcPts val="0"/>
              </a:spcBef>
              <a:spcAft>
                <a:spcPts val="0"/>
              </a:spcAft>
              <a:buClrTx/>
              <a:buSzPts val="1000"/>
              <a:buFontTx/>
              <a:buNone/>
              <a:tabLst/>
              <a:defRPr/>
            </a:pPr>
            <a:r>
              <a:rPr kumimoji="0" lang="it-IT" sz="1000" b="0" i="0" u="none" strike="noStrike" kern="0" cap="none" spc="0" normalizeH="0" baseline="0" noProof="0" smtClean="0">
                <a:ln>
                  <a:noFill/>
                </a:ln>
                <a:solidFill>
                  <a:srgbClr val="FFB100"/>
                </a:solidFill>
                <a:effectLst/>
                <a:uLnTx/>
                <a:uFillTx/>
                <a:latin typeface="Calibri" panose="020F0502020204030204" pitchFamily="34" charset="0"/>
                <a:cs typeface="Calibri" panose="020F0502020204030204" pitchFamily="34" charset="0"/>
              </a:rPr>
              <a:t>►</a:t>
            </a:r>
            <a:endParaRPr kumimoji="0" sz="1000" b="0" i="0" u="none" strike="noStrike" kern="0" cap="none" spc="0" normalizeH="0" baseline="0" noProof="0" dirty="0" smtClean="0">
              <a:ln>
                <a:noFill/>
              </a:ln>
              <a:solidFill>
                <a:srgbClr val="DC0015"/>
              </a:solidFill>
              <a:effectLst/>
              <a:uLnTx/>
              <a:uFillTx/>
              <a:latin typeface="Calibri" panose="020F0502020204030204" pitchFamily="34" charset="0"/>
              <a:cs typeface="Calibri" panose="020F0502020204030204" pitchFamily="34" charset="0"/>
            </a:endParaRPr>
          </a:p>
        </p:txBody>
      </p:sp>
      <p:sp>
        <p:nvSpPr>
          <p:cNvPr id="98" name="Google Shape;2448;p386"/>
          <p:cNvSpPr txBox="1"/>
          <p:nvPr/>
        </p:nvSpPr>
        <p:spPr>
          <a:xfrm>
            <a:off x="1616375" y="4514340"/>
            <a:ext cx="564600" cy="246300"/>
          </a:xfrm>
          <a:prstGeom prst="rect">
            <a:avLst/>
          </a:prstGeom>
          <a:noFill/>
          <a:ln>
            <a:noFill/>
          </a:ln>
        </p:spPr>
        <p:txBody>
          <a:bodyPr spcFirstLastPara="1" wrap="square" lIns="91425" tIns="45700" rIns="91425" bIns="45700" anchor="t" anchorCtr="0">
            <a:noAutofit/>
          </a:bodyPr>
          <a:lstStyle/>
          <a:p>
            <a:pPr marL="0" marR="0" lvl="0" indent="0" algn="ctr" defTabSz="914400" eaLnBrk="1" fontAlgn="auto" latinLnBrk="0" hangingPunct="1">
              <a:lnSpc>
                <a:spcPct val="100000"/>
              </a:lnSpc>
              <a:spcBef>
                <a:spcPts val="0"/>
              </a:spcBef>
              <a:spcAft>
                <a:spcPts val="0"/>
              </a:spcAft>
              <a:buClrTx/>
              <a:buSzPts val="1000"/>
              <a:buFontTx/>
              <a:buNone/>
              <a:tabLst/>
              <a:defRPr/>
            </a:pPr>
            <a:r>
              <a:rPr kumimoji="0" lang="it-IT" sz="1000" b="0" i="0" u="none" strike="noStrike" kern="0" cap="none" spc="0" normalizeH="0" baseline="0" noProof="0" smtClean="0">
                <a:ln>
                  <a:noFill/>
                </a:ln>
                <a:solidFill>
                  <a:srgbClr val="FFB100"/>
                </a:solidFill>
                <a:effectLst/>
                <a:uLnTx/>
                <a:uFillTx/>
                <a:latin typeface="Calibri" panose="020F0502020204030204" pitchFamily="34" charset="0"/>
                <a:cs typeface="Calibri" panose="020F0502020204030204" pitchFamily="34" charset="0"/>
              </a:rPr>
              <a:t>►</a:t>
            </a:r>
            <a:endParaRPr kumimoji="0" sz="1000" b="0" i="0" u="none" strike="noStrike" kern="0" cap="none" spc="0" normalizeH="0" baseline="0" noProof="0" dirty="0" smtClean="0">
              <a:ln>
                <a:noFill/>
              </a:ln>
              <a:solidFill>
                <a:srgbClr val="DC0015"/>
              </a:solidFill>
              <a:effectLst/>
              <a:uLnTx/>
              <a:uFillTx/>
              <a:latin typeface="Calibri" panose="020F0502020204030204" pitchFamily="34" charset="0"/>
              <a:cs typeface="Calibri" panose="020F0502020204030204" pitchFamily="34" charset="0"/>
            </a:endParaRPr>
          </a:p>
        </p:txBody>
      </p:sp>
      <p:sp>
        <p:nvSpPr>
          <p:cNvPr id="99" name="Google Shape;2449;p386"/>
          <p:cNvSpPr txBox="1"/>
          <p:nvPr/>
        </p:nvSpPr>
        <p:spPr>
          <a:xfrm>
            <a:off x="3318762" y="2109351"/>
            <a:ext cx="564600" cy="246300"/>
          </a:xfrm>
          <a:prstGeom prst="rect">
            <a:avLst/>
          </a:prstGeom>
          <a:noFill/>
          <a:ln>
            <a:noFill/>
          </a:ln>
        </p:spPr>
        <p:txBody>
          <a:bodyPr spcFirstLastPara="1" wrap="square" lIns="91425" tIns="45700" rIns="91425" bIns="45700" anchor="t" anchorCtr="0">
            <a:noAutofit/>
          </a:bodyPr>
          <a:lstStyle/>
          <a:p>
            <a:pPr marL="0" marR="0" lvl="0" indent="0" algn="ctr" defTabSz="914400" eaLnBrk="1" fontAlgn="auto" latinLnBrk="0" hangingPunct="1">
              <a:lnSpc>
                <a:spcPct val="100000"/>
              </a:lnSpc>
              <a:spcBef>
                <a:spcPts val="0"/>
              </a:spcBef>
              <a:spcAft>
                <a:spcPts val="0"/>
              </a:spcAft>
              <a:buClrTx/>
              <a:buSzPts val="1000"/>
              <a:buFontTx/>
              <a:buNone/>
              <a:tabLst/>
              <a:defRPr/>
            </a:pPr>
            <a:r>
              <a:rPr kumimoji="0" lang="it-IT" sz="1000" b="0" i="0" u="none" strike="noStrike" kern="0" cap="none" spc="0" normalizeH="0" baseline="0" noProof="0" smtClean="0">
                <a:ln>
                  <a:noFill/>
                </a:ln>
                <a:solidFill>
                  <a:srgbClr val="8DC63F"/>
                </a:solidFill>
                <a:effectLst/>
                <a:uLnTx/>
                <a:uFillTx/>
                <a:latin typeface="Calibri" panose="020F0502020204030204" pitchFamily="34" charset="0"/>
                <a:cs typeface="Calibri" panose="020F0502020204030204" pitchFamily="34" charset="0"/>
              </a:rPr>
              <a:t>▲</a:t>
            </a:r>
            <a:endParaRPr kumimoji="0" sz="1800" b="0" i="0" u="none" strike="noStrike" kern="0" cap="none" spc="0" normalizeH="0" baseline="0" noProof="0" dirty="0" smtClean="0">
              <a:ln>
                <a:noFill/>
              </a:ln>
              <a:solidFill>
                <a:sysClr val="windowText" lastClr="000000"/>
              </a:solidFill>
              <a:effectLst/>
              <a:uLnTx/>
              <a:uFillTx/>
              <a:latin typeface="Calibri" panose="020F0502020204030204" pitchFamily="34" charset="0"/>
              <a:cs typeface="Calibri" panose="020F0502020204030204" pitchFamily="34" charset="0"/>
            </a:endParaRPr>
          </a:p>
        </p:txBody>
      </p:sp>
      <p:pic>
        <p:nvPicPr>
          <p:cNvPr id="100" name="Google Shape;2450;p386"/>
          <p:cNvPicPr preferRelativeResize="0"/>
          <p:nvPr/>
        </p:nvPicPr>
        <p:blipFill rotWithShape="1">
          <a:blip r:embed="rId4">
            <a:alphaModFix/>
          </a:blip>
          <a:srcRect/>
          <a:stretch/>
        </p:blipFill>
        <p:spPr>
          <a:xfrm>
            <a:off x="881365" y="1797700"/>
            <a:ext cx="300037" cy="300037"/>
          </a:xfrm>
          <a:prstGeom prst="rect">
            <a:avLst/>
          </a:prstGeom>
          <a:noFill/>
          <a:ln>
            <a:noFill/>
          </a:ln>
        </p:spPr>
      </p:pic>
      <p:grpSp>
        <p:nvGrpSpPr>
          <p:cNvPr id="101" name="Google Shape;2451;p386"/>
          <p:cNvGrpSpPr/>
          <p:nvPr/>
        </p:nvGrpSpPr>
        <p:grpSpPr>
          <a:xfrm>
            <a:off x="1680210" y="1819010"/>
            <a:ext cx="461157" cy="257330"/>
            <a:chOff x="1672423" y="1032599"/>
            <a:chExt cx="583521" cy="325611"/>
          </a:xfrm>
        </p:grpSpPr>
        <p:pic>
          <p:nvPicPr>
            <p:cNvPr id="102" name="Google Shape;2452;p386"/>
            <p:cNvPicPr preferRelativeResize="0"/>
            <p:nvPr/>
          </p:nvPicPr>
          <p:blipFill rotWithShape="1">
            <a:blip r:embed="rId5">
              <a:alphaModFix/>
            </a:blip>
            <a:srcRect/>
            <a:stretch/>
          </p:blipFill>
          <p:spPr>
            <a:xfrm>
              <a:off x="1672423" y="1032599"/>
              <a:ext cx="372973" cy="325611"/>
            </a:xfrm>
            <a:prstGeom prst="rect">
              <a:avLst/>
            </a:prstGeom>
            <a:noFill/>
            <a:ln>
              <a:noFill/>
            </a:ln>
          </p:spPr>
        </p:pic>
        <p:pic>
          <p:nvPicPr>
            <p:cNvPr id="103" name="Google Shape;2453;p386"/>
            <p:cNvPicPr preferRelativeResize="0"/>
            <p:nvPr/>
          </p:nvPicPr>
          <p:blipFill rotWithShape="1">
            <a:blip r:embed="rId6">
              <a:alphaModFix/>
            </a:blip>
            <a:srcRect/>
            <a:stretch/>
          </p:blipFill>
          <p:spPr>
            <a:xfrm>
              <a:off x="2111228" y="1032599"/>
              <a:ext cx="144716" cy="325611"/>
            </a:xfrm>
            <a:prstGeom prst="rect">
              <a:avLst/>
            </a:prstGeom>
            <a:noFill/>
            <a:ln>
              <a:noFill/>
            </a:ln>
          </p:spPr>
        </p:pic>
      </p:grpSp>
      <p:pic>
        <p:nvPicPr>
          <p:cNvPr id="104" name="Google Shape;2454;p386"/>
          <p:cNvPicPr preferRelativeResize="0"/>
          <p:nvPr/>
        </p:nvPicPr>
        <p:blipFill rotWithShape="1">
          <a:blip r:embed="rId7">
            <a:alphaModFix/>
          </a:blip>
          <a:srcRect/>
          <a:stretch/>
        </p:blipFill>
        <p:spPr>
          <a:xfrm>
            <a:off x="1811489" y="4218137"/>
            <a:ext cx="207599" cy="290639"/>
          </a:xfrm>
          <a:prstGeom prst="rect">
            <a:avLst/>
          </a:prstGeom>
          <a:noFill/>
          <a:ln>
            <a:noFill/>
          </a:ln>
        </p:spPr>
      </p:pic>
      <p:pic>
        <p:nvPicPr>
          <p:cNvPr id="105" name="Google Shape;2455;p386"/>
          <p:cNvPicPr preferRelativeResize="0"/>
          <p:nvPr/>
        </p:nvPicPr>
        <p:blipFill rotWithShape="1">
          <a:blip r:embed="rId8">
            <a:alphaModFix/>
          </a:blip>
          <a:srcRect/>
          <a:stretch/>
        </p:blipFill>
        <p:spPr>
          <a:xfrm>
            <a:off x="2602922" y="1795731"/>
            <a:ext cx="283169" cy="292608"/>
          </a:xfrm>
          <a:prstGeom prst="rect">
            <a:avLst/>
          </a:prstGeom>
          <a:noFill/>
          <a:ln>
            <a:noFill/>
          </a:ln>
        </p:spPr>
      </p:pic>
      <p:pic>
        <p:nvPicPr>
          <p:cNvPr id="106" name="Google Shape;2456;p386"/>
          <p:cNvPicPr preferRelativeResize="0"/>
          <p:nvPr/>
        </p:nvPicPr>
        <p:blipFill rotWithShape="1">
          <a:blip r:embed="rId9">
            <a:alphaModFix/>
          </a:blip>
          <a:srcRect/>
          <a:stretch/>
        </p:blipFill>
        <p:spPr>
          <a:xfrm>
            <a:off x="915269" y="3425070"/>
            <a:ext cx="232229" cy="292608"/>
          </a:xfrm>
          <a:prstGeom prst="rect">
            <a:avLst/>
          </a:prstGeom>
          <a:noFill/>
          <a:ln>
            <a:noFill/>
          </a:ln>
        </p:spPr>
      </p:pic>
      <p:pic>
        <p:nvPicPr>
          <p:cNvPr id="107" name="Google Shape;2457;p386"/>
          <p:cNvPicPr preferRelativeResize="0"/>
          <p:nvPr/>
        </p:nvPicPr>
        <p:blipFill rotWithShape="1">
          <a:blip r:embed="rId10">
            <a:alphaModFix/>
          </a:blip>
          <a:srcRect/>
          <a:stretch/>
        </p:blipFill>
        <p:spPr>
          <a:xfrm>
            <a:off x="1730485" y="3434514"/>
            <a:ext cx="360742" cy="246221"/>
          </a:xfrm>
          <a:prstGeom prst="rect">
            <a:avLst/>
          </a:prstGeom>
          <a:noFill/>
          <a:ln>
            <a:noFill/>
          </a:ln>
        </p:spPr>
      </p:pic>
      <p:pic>
        <p:nvPicPr>
          <p:cNvPr id="108" name="Google Shape;2458;p386"/>
          <p:cNvPicPr preferRelativeResize="0"/>
          <p:nvPr/>
        </p:nvPicPr>
        <p:blipFill rotWithShape="1">
          <a:blip r:embed="rId2">
            <a:alphaModFix/>
          </a:blip>
          <a:srcRect/>
          <a:stretch/>
        </p:blipFill>
        <p:spPr>
          <a:xfrm>
            <a:off x="2553039" y="3417585"/>
            <a:ext cx="375425" cy="280079"/>
          </a:xfrm>
          <a:prstGeom prst="rect">
            <a:avLst/>
          </a:prstGeom>
          <a:noFill/>
          <a:ln>
            <a:noFill/>
          </a:ln>
        </p:spPr>
      </p:pic>
      <p:pic>
        <p:nvPicPr>
          <p:cNvPr id="109" name="Google Shape;2459;p386"/>
          <p:cNvPicPr preferRelativeResize="0"/>
          <p:nvPr/>
        </p:nvPicPr>
        <p:blipFill rotWithShape="1">
          <a:blip r:embed="rId11">
            <a:alphaModFix/>
          </a:blip>
          <a:srcRect/>
          <a:stretch/>
        </p:blipFill>
        <p:spPr>
          <a:xfrm>
            <a:off x="1712680" y="2635791"/>
            <a:ext cx="350517" cy="239242"/>
          </a:xfrm>
          <a:prstGeom prst="rect">
            <a:avLst/>
          </a:prstGeom>
          <a:noFill/>
          <a:ln>
            <a:noFill/>
          </a:ln>
        </p:spPr>
      </p:pic>
      <p:pic>
        <p:nvPicPr>
          <p:cNvPr id="110" name="Google Shape;2460;p386"/>
          <p:cNvPicPr preferRelativeResize="0"/>
          <p:nvPr/>
        </p:nvPicPr>
        <p:blipFill rotWithShape="1">
          <a:blip r:embed="rId12">
            <a:alphaModFix/>
          </a:blip>
          <a:srcRect/>
          <a:stretch/>
        </p:blipFill>
        <p:spPr>
          <a:xfrm>
            <a:off x="2608743" y="2606656"/>
            <a:ext cx="264741" cy="292608"/>
          </a:xfrm>
          <a:prstGeom prst="rect">
            <a:avLst/>
          </a:prstGeom>
          <a:noFill/>
          <a:ln>
            <a:noFill/>
          </a:ln>
        </p:spPr>
      </p:pic>
      <p:pic>
        <p:nvPicPr>
          <p:cNvPr id="111" name="Google Shape;2461;p386"/>
          <p:cNvPicPr preferRelativeResize="0"/>
          <p:nvPr/>
        </p:nvPicPr>
        <p:blipFill rotWithShape="1">
          <a:blip r:embed="rId13">
            <a:alphaModFix/>
          </a:blip>
          <a:srcRect/>
          <a:stretch/>
        </p:blipFill>
        <p:spPr>
          <a:xfrm>
            <a:off x="2613553" y="4215968"/>
            <a:ext cx="283319" cy="292608"/>
          </a:xfrm>
          <a:prstGeom prst="rect">
            <a:avLst/>
          </a:prstGeom>
          <a:noFill/>
          <a:ln>
            <a:noFill/>
          </a:ln>
        </p:spPr>
      </p:pic>
      <p:pic>
        <p:nvPicPr>
          <p:cNvPr id="112" name="Google Shape;2462;p386"/>
          <p:cNvPicPr preferRelativeResize="0"/>
          <p:nvPr/>
        </p:nvPicPr>
        <p:blipFill rotWithShape="1">
          <a:blip r:embed="rId14">
            <a:alphaModFix/>
          </a:blip>
          <a:srcRect/>
          <a:stretch/>
        </p:blipFill>
        <p:spPr>
          <a:xfrm>
            <a:off x="977097" y="4217143"/>
            <a:ext cx="130048" cy="292608"/>
          </a:xfrm>
          <a:prstGeom prst="rect">
            <a:avLst/>
          </a:prstGeom>
          <a:noFill/>
          <a:ln>
            <a:noFill/>
          </a:ln>
        </p:spPr>
      </p:pic>
      <p:pic>
        <p:nvPicPr>
          <p:cNvPr id="113" name="Google Shape;2463;p386"/>
          <p:cNvPicPr preferRelativeResize="0"/>
          <p:nvPr/>
        </p:nvPicPr>
        <p:blipFill rotWithShape="1">
          <a:blip r:embed="rId15">
            <a:alphaModFix/>
          </a:blip>
          <a:srcRect/>
          <a:stretch/>
        </p:blipFill>
        <p:spPr>
          <a:xfrm>
            <a:off x="915263" y="2615106"/>
            <a:ext cx="232229" cy="292608"/>
          </a:xfrm>
          <a:prstGeom prst="rect">
            <a:avLst/>
          </a:prstGeom>
          <a:noFill/>
          <a:ln>
            <a:noFill/>
          </a:ln>
        </p:spPr>
      </p:pic>
      <p:sp>
        <p:nvSpPr>
          <p:cNvPr id="114" name="Google Shape;2464;p386"/>
          <p:cNvSpPr txBox="1"/>
          <p:nvPr/>
        </p:nvSpPr>
        <p:spPr>
          <a:xfrm>
            <a:off x="2462206" y="2109351"/>
            <a:ext cx="564600" cy="246300"/>
          </a:xfrm>
          <a:prstGeom prst="rect">
            <a:avLst/>
          </a:prstGeom>
          <a:noFill/>
          <a:ln>
            <a:noFill/>
          </a:ln>
        </p:spPr>
        <p:txBody>
          <a:bodyPr spcFirstLastPara="1" wrap="square" lIns="91425" tIns="45700" rIns="91425" bIns="45700" anchor="t" anchorCtr="0">
            <a:noAutofit/>
          </a:bodyPr>
          <a:lstStyle/>
          <a:p>
            <a:pPr marL="0" marR="0" lvl="0" indent="0" algn="ctr" defTabSz="914400" eaLnBrk="1" fontAlgn="auto" latinLnBrk="0" hangingPunct="1">
              <a:lnSpc>
                <a:spcPct val="100000"/>
              </a:lnSpc>
              <a:spcBef>
                <a:spcPts val="0"/>
              </a:spcBef>
              <a:spcAft>
                <a:spcPts val="0"/>
              </a:spcAft>
              <a:buClrTx/>
              <a:buSzPts val="1000"/>
              <a:buFontTx/>
              <a:buNone/>
              <a:tabLst/>
              <a:defRPr/>
            </a:pPr>
            <a:r>
              <a:rPr kumimoji="0" lang="it-IT" sz="1000" b="0" i="0" u="none" strike="noStrike" kern="0" cap="none" spc="0" normalizeH="0" baseline="0" noProof="0" smtClean="0">
                <a:ln>
                  <a:noFill/>
                </a:ln>
                <a:solidFill>
                  <a:srgbClr val="8DC63F"/>
                </a:solidFill>
                <a:effectLst/>
                <a:uLnTx/>
                <a:uFillTx/>
                <a:latin typeface="Calibri" panose="020F0502020204030204" pitchFamily="34" charset="0"/>
                <a:cs typeface="Calibri" panose="020F0502020204030204" pitchFamily="34" charset="0"/>
              </a:rPr>
              <a:t>▲</a:t>
            </a:r>
            <a:endParaRPr kumimoji="0" sz="1000" b="0" i="0" u="none" strike="noStrike" kern="0" cap="none" spc="0" normalizeH="0" baseline="0" noProof="0" dirty="0" smtClean="0">
              <a:ln>
                <a:noFill/>
              </a:ln>
              <a:solidFill>
                <a:srgbClr val="DC0015"/>
              </a:solidFill>
              <a:effectLst/>
              <a:uLnTx/>
              <a:uFillTx/>
              <a:latin typeface="Calibri" panose="020F0502020204030204" pitchFamily="34" charset="0"/>
              <a:cs typeface="Calibri" panose="020F0502020204030204" pitchFamily="34" charset="0"/>
            </a:endParaRPr>
          </a:p>
        </p:txBody>
      </p:sp>
      <p:sp>
        <p:nvSpPr>
          <p:cNvPr id="115" name="Google Shape;2465;p386"/>
          <p:cNvSpPr txBox="1"/>
          <p:nvPr/>
        </p:nvSpPr>
        <p:spPr>
          <a:xfrm>
            <a:off x="2472925" y="4517253"/>
            <a:ext cx="564600" cy="246300"/>
          </a:xfrm>
          <a:prstGeom prst="rect">
            <a:avLst/>
          </a:prstGeom>
          <a:noFill/>
          <a:ln>
            <a:noFill/>
          </a:ln>
        </p:spPr>
        <p:txBody>
          <a:bodyPr spcFirstLastPara="1" wrap="square" lIns="91425" tIns="45700" rIns="91425" bIns="45700" anchor="t" anchorCtr="0">
            <a:noAutofit/>
          </a:bodyPr>
          <a:lstStyle/>
          <a:p>
            <a:pPr marL="0" marR="0" lvl="0" indent="0" algn="ctr" defTabSz="914400" eaLnBrk="1" fontAlgn="auto" latinLnBrk="0" hangingPunct="1">
              <a:lnSpc>
                <a:spcPct val="100000"/>
              </a:lnSpc>
              <a:spcBef>
                <a:spcPts val="0"/>
              </a:spcBef>
              <a:spcAft>
                <a:spcPts val="0"/>
              </a:spcAft>
              <a:buClrTx/>
              <a:buSzPts val="1000"/>
              <a:buFontTx/>
              <a:buNone/>
              <a:tabLst/>
              <a:defRPr/>
            </a:pPr>
            <a:r>
              <a:rPr kumimoji="0" lang="it-IT" sz="1000" b="0" i="0" u="none" strike="noStrike" kern="0" cap="none" spc="0" normalizeH="0" baseline="0" noProof="0" smtClean="0">
                <a:ln>
                  <a:noFill/>
                </a:ln>
                <a:solidFill>
                  <a:srgbClr val="FFB100"/>
                </a:solidFill>
                <a:effectLst/>
                <a:uLnTx/>
                <a:uFillTx/>
                <a:latin typeface="Calibri" panose="020F0502020204030204" pitchFamily="34" charset="0"/>
                <a:cs typeface="Calibri" panose="020F0502020204030204" pitchFamily="34" charset="0"/>
              </a:rPr>
              <a:t>►</a:t>
            </a:r>
            <a:endParaRPr kumimoji="0" sz="1000" b="0" i="0" u="none" strike="noStrike" kern="0" cap="none" spc="0" normalizeH="0" baseline="0" noProof="0" dirty="0" smtClean="0">
              <a:ln>
                <a:noFill/>
              </a:ln>
              <a:solidFill>
                <a:srgbClr val="DC0015"/>
              </a:solidFill>
              <a:effectLst/>
              <a:uLnTx/>
              <a:uFillTx/>
              <a:latin typeface="Calibri" panose="020F0502020204030204" pitchFamily="34" charset="0"/>
              <a:cs typeface="Calibri" panose="020F0502020204030204" pitchFamily="34" charset="0"/>
            </a:endParaRPr>
          </a:p>
        </p:txBody>
      </p:sp>
      <p:graphicFrame>
        <p:nvGraphicFramePr>
          <p:cNvPr id="116" name="Google Shape;2466;p386"/>
          <p:cNvGraphicFramePr/>
          <p:nvPr>
            <p:extLst>
              <p:ext uri="{D42A27DB-BD31-4B8C-83A1-F6EECF244321}">
                <p14:modId xmlns:p14="http://schemas.microsoft.com/office/powerpoint/2010/main" val="2226276912"/>
              </p:ext>
            </p:extLst>
          </p:nvPr>
        </p:nvGraphicFramePr>
        <p:xfrm>
          <a:off x="5300476" y="1237167"/>
          <a:ext cx="3438500" cy="3514210"/>
        </p:xfrm>
        <a:graphic>
          <a:graphicData uri="http://schemas.openxmlformats.org/drawingml/2006/table">
            <a:tbl>
              <a:tblPr firstRow="1" bandRow="1">
                <a:noFill/>
              </a:tblPr>
              <a:tblGrid>
                <a:gridCol w="859625"/>
                <a:gridCol w="859625"/>
                <a:gridCol w="859625"/>
                <a:gridCol w="859625"/>
              </a:tblGrid>
              <a:tr h="228600">
                <a:tc gridSpan="4">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rtl="0">
                        <a:lnSpc>
                          <a:spcPct val="100000"/>
                        </a:lnSpc>
                        <a:spcBef>
                          <a:spcPts val="0"/>
                        </a:spcBef>
                        <a:spcAft>
                          <a:spcPts val="0"/>
                        </a:spcAft>
                        <a:buClr>
                          <a:schemeClr val="lt1"/>
                        </a:buClr>
                        <a:buSzPts val="1200"/>
                        <a:buFont typeface="Arial"/>
                        <a:buNone/>
                      </a:pPr>
                      <a:r>
                        <a:rPr lang="it-IT" b="1" u="none" strike="noStrike" cap="none" dirty="0">
                          <a:solidFill>
                            <a:schemeClr val="lt1"/>
                          </a:solidFill>
                          <a:latin typeface="Open Sans" panose="020B0604020202020204" charset="0"/>
                          <a:ea typeface="Open Sans" panose="020B0604020202020204" charset="0"/>
                          <a:cs typeface="Open Sans" panose="020B0604020202020204" charset="0"/>
                          <a:sym typeface="Arial"/>
                        </a:rPr>
                        <a:t>CONSTRAINED SPENDERS</a:t>
                      </a:r>
                      <a:endParaRPr sz="1600" b="1" u="none" strike="noStrike" cap="none" dirty="0">
                        <a:latin typeface="Open Sans" panose="020B0604020202020204" charset="0"/>
                        <a:ea typeface="Open Sans" panose="020B0604020202020204" charset="0"/>
                        <a:cs typeface="Open Sans" panose="020B0604020202020204" charset="0"/>
                        <a:sym typeface="Arial"/>
                      </a:endParaRPr>
                    </a:p>
                  </a:txBody>
                  <a:tcPr marL="91450" marR="91450" marT="45725" marB="45725" anchor="ctr">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lnTlToBr w="12700" cmpd="sng">
                      <a:noFill/>
                      <a:prstDash val="solid"/>
                    </a:lnTlToBr>
                    <a:lnBlToTr w="12700" cmpd="sng">
                      <a:noFill/>
                      <a:prstDash val="solid"/>
                    </a:lnBlToTr>
                    <a:solidFill>
                      <a:srgbClr val="00AEE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802350">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rtl="0">
                        <a:lnSpc>
                          <a:spcPct val="100000"/>
                        </a:lnSpc>
                        <a:spcBef>
                          <a:spcPts val="0"/>
                        </a:spcBef>
                        <a:spcAft>
                          <a:spcPts val="0"/>
                        </a:spcAft>
                        <a:buClr>
                          <a:srgbClr val="000000"/>
                        </a:buClr>
                        <a:buSzPts val="700"/>
                        <a:buFont typeface="Arial"/>
                        <a:buNone/>
                      </a:pPr>
                      <a:r>
                        <a:rPr lang="it-IT" sz="700" b="1" u="none" strike="noStrike" cap="none">
                          <a:latin typeface="Arial"/>
                          <a:ea typeface="Arial"/>
                          <a:cs typeface="Arial"/>
                          <a:sym typeface="Arial"/>
                        </a:rPr>
                        <a:t>HEALTH</a:t>
                      </a:r>
                      <a:endParaRPr sz="1400" u="none" strike="noStrike" cap="none" dirty="0">
                        <a:latin typeface="Arial"/>
                        <a:ea typeface="Arial"/>
                        <a:cs typeface="Arial"/>
                        <a:sym typeface="Arial"/>
                      </a:endParaRPr>
                    </a:p>
                  </a:txBody>
                  <a:tcPr marL="91450" marR="91450" marT="45725" marB="45725">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lnTlToBr w="12700" cmpd="sng">
                      <a:noFill/>
                      <a:prstDash val="solid"/>
                    </a:lnTlToBr>
                    <a:lnBlToTr w="12700" cmpd="sng">
                      <a:noFill/>
                      <a:prstDash val="solid"/>
                    </a:lnBlToTr>
                    <a:solidFill>
                      <a:srgbClr val="FFFFFF"/>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lvl="0" indent="0" algn="ctr" rtl="0">
                        <a:spcBef>
                          <a:spcPts val="0"/>
                        </a:spcBef>
                        <a:spcAft>
                          <a:spcPts val="0"/>
                        </a:spcAft>
                        <a:buClr>
                          <a:schemeClr val="dk1"/>
                        </a:buClr>
                        <a:buSzPts val="700"/>
                        <a:buFont typeface="Arial"/>
                        <a:buNone/>
                      </a:pPr>
                      <a:r>
                        <a:rPr lang="it-IT" sz="700" b="1"/>
                        <a:t>FROZEN</a:t>
                      </a:r>
                      <a:endParaRPr sz="1400" u="none" strike="noStrike" cap="none" dirty="0">
                        <a:latin typeface="Arial"/>
                        <a:ea typeface="Arial"/>
                        <a:cs typeface="Arial"/>
                        <a:sym typeface="Arial"/>
                      </a:endParaRPr>
                    </a:p>
                  </a:txBody>
                  <a:tcPr marL="91450" marR="91450" marT="45725" marB="45725">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lnTlToBr w="12700" cmpd="sng">
                      <a:noFill/>
                      <a:prstDash val="solid"/>
                    </a:lnTlToBr>
                    <a:lnBlToTr w="12700" cmpd="sng">
                      <a:noFill/>
                      <a:prstDash val="solid"/>
                    </a:lnBlToTr>
                    <a:solidFill>
                      <a:srgbClr val="FFFFFF"/>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lvl="0" indent="0" algn="ctr" rtl="0">
                        <a:spcBef>
                          <a:spcPts val="0"/>
                        </a:spcBef>
                        <a:spcAft>
                          <a:spcPts val="0"/>
                        </a:spcAft>
                        <a:buClr>
                          <a:schemeClr val="dk1"/>
                        </a:buClr>
                        <a:buSzPts val="700"/>
                        <a:buFont typeface="Arial"/>
                        <a:buNone/>
                      </a:pPr>
                      <a:r>
                        <a:rPr lang="it-IT" sz="700" b="1"/>
                        <a:t>AMBIENT GROCERY</a:t>
                      </a:r>
                      <a:endParaRPr sz="1400" u="none" strike="noStrike" cap="none" dirty="0">
                        <a:latin typeface="Arial"/>
                        <a:ea typeface="Arial"/>
                        <a:cs typeface="Arial"/>
                        <a:sym typeface="Arial"/>
                      </a:endParaRPr>
                    </a:p>
                  </a:txBody>
                  <a:tcPr marL="91450" marR="91450" marT="45725" marB="45725">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lnTlToBr w="12700" cmpd="sng">
                      <a:noFill/>
                      <a:prstDash val="solid"/>
                    </a:lnTlToBr>
                    <a:lnBlToTr w="12700" cmpd="sng">
                      <a:noFill/>
                      <a:prstDash val="solid"/>
                    </a:lnBlToTr>
                    <a:solidFill>
                      <a:srgbClr val="FFFFFF"/>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rtl="0">
                        <a:lnSpc>
                          <a:spcPct val="100000"/>
                        </a:lnSpc>
                        <a:spcBef>
                          <a:spcPts val="0"/>
                        </a:spcBef>
                        <a:spcAft>
                          <a:spcPts val="0"/>
                        </a:spcAft>
                        <a:buClr>
                          <a:srgbClr val="000000"/>
                        </a:buClr>
                        <a:buSzPts val="700"/>
                        <a:buFont typeface="Arial"/>
                        <a:buNone/>
                      </a:pPr>
                      <a:r>
                        <a:rPr lang="it-IT" sz="700" b="1" u="none" strike="noStrike" cap="none">
                          <a:latin typeface="Arial"/>
                          <a:ea typeface="Arial"/>
                          <a:cs typeface="Arial"/>
                          <a:sym typeface="Arial"/>
                        </a:rPr>
                        <a:t>BABY</a:t>
                      </a:r>
                      <a:endParaRPr sz="1400" u="none" strike="noStrike" cap="none" dirty="0">
                        <a:latin typeface="Arial"/>
                        <a:ea typeface="Arial"/>
                        <a:cs typeface="Arial"/>
                        <a:sym typeface="Arial"/>
                      </a:endParaRPr>
                    </a:p>
                  </a:txBody>
                  <a:tcPr marL="91450" marR="91450" marT="45725" marB="45725">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lnTlToBr w="12700" cmpd="sng">
                      <a:noFill/>
                      <a:prstDash val="solid"/>
                    </a:lnTlToBr>
                    <a:lnBlToTr w="12700" cmpd="sng">
                      <a:noFill/>
                      <a:prstDash val="solid"/>
                    </a:lnBlToTr>
                    <a:solidFill>
                      <a:srgbClr val="FFFFFF"/>
                    </a:solidFill>
                  </a:tcPr>
                </a:tc>
              </a:tr>
              <a:tr h="802350">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lvl="0" indent="0" algn="ctr" rtl="0">
                        <a:spcBef>
                          <a:spcPts val="0"/>
                        </a:spcBef>
                        <a:spcAft>
                          <a:spcPts val="0"/>
                        </a:spcAft>
                        <a:buClr>
                          <a:schemeClr val="dk1"/>
                        </a:buClr>
                        <a:buSzPts val="700"/>
                        <a:buFont typeface="Arial"/>
                        <a:buNone/>
                      </a:pPr>
                      <a:r>
                        <a:rPr lang="it-IT" sz="700" b="1"/>
                        <a:t>PERSONAL CARE</a:t>
                      </a:r>
                      <a:endParaRPr sz="1400" u="none" strike="noStrike" cap="none" dirty="0">
                        <a:latin typeface="Arial"/>
                        <a:ea typeface="Arial"/>
                        <a:cs typeface="Arial"/>
                        <a:sym typeface="Arial"/>
                      </a:endParaRPr>
                    </a:p>
                  </a:txBody>
                  <a:tcPr marL="91450" marR="91450" marT="45725" marB="45725">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lnTlToBr w="12700" cmpd="sng">
                      <a:noFill/>
                      <a:prstDash val="solid"/>
                    </a:lnTlToBr>
                    <a:lnBlToTr w="12700" cmpd="sng">
                      <a:noFill/>
                      <a:prstDash val="solid"/>
                    </a:lnBlToTr>
                    <a:solidFill>
                      <a:srgbClr val="FFFFFF"/>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rtl="0">
                        <a:lnSpc>
                          <a:spcPct val="100000"/>
                        </a:lnSpc>
                        <a:spcBef>
                          <a:spcPts val="0"/>
                        </a:spcBef>
                        <a:spcAft>
                          <a:spcPts val="0"/>
                        </a:spcAft>
                        <a:buClr>
                          <a:srgbClr val="000000"/>
                        </a:buClr>
                        <a:buSzPts val="700"/>
                        <a:buFont typeface="Arial"/>
                        <a:buNone/>
                      </a:pPr>
                      <a:r>
                        <a:rPr lang="it-IT" sz="700" b="1" u="none" strike="noStrike" cap="none">
                          <a:latin typeface="Arial"/>
                          <a:ea typeface="Arial"/>
                          <a:cs typeface="Arial"/>
                          <a:sym typeface="Arial"/>
                        </a:rPr>
                        <a:t>FRESH FRUIT &amp; VEG</a:t>
                      </a:r>
                      <a:endParaRPr sz="700" b="1" u="none" strike="noStrike" cap="none" dirty="0">
                        <a:latin typeface="Arial"/>
                        <a:ea typeface="Arial"/>
                        <a:cs typeface="Arial"/>
                        <a:sym typeface="Arial"/>
                      </a:endParaRPr>
                    </a:p>
                  </a:txBody>
                  <a:tcPr marL="91450" marR="91450" marT="45725" marB="45725">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lnTlToBr w="12700" cmpd="sng">
                      <a:noFill/>
                      <a:prstDash val="solid"/>
                    </a:lnTlToBr>
                    <a:lnBlToTr w="12700" cmpd="sng">
                      <a:noFill/>
                      <a:prstDash val="solid"/>
                    </a:lnBlToTr>
                    <a:solidFill>
                      <a:srgbClr val="FFFFFF"/>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lvl="0" indent="0" algn="ctr" rtl="0">
                        <a:spcBef>
                          <a:spcPts val="0"/>
                        </a:spcBef>
                        <a:spcAft>
                          <a:spcPts val="0"/>
                        </a:spcAft>
                        <a:buClr>
                          <a:schemeClr val="dk1"/>
                        </a:buClr>
                        <a:buSzPts val="700"/>
                        <a:buFont typeface="Arial"/>
                        <a:buNone/>
                      </a:pPr>
                      <a:r>
                        <a:rPr lang="it-IT" sz="700" b="1"/>
                        <a:t>HOUSEHOLD</a:t>
                      </a:r>
                      <a:endParaRPr sz="1400" u="none" strike="noStrike" cap="none" dirty="0">
                        <a:latin typeface="Arial"/>
                        <a:ea typeface="Arial"/>
                        <a:cs typeface="Arial"/>
                        <a:sym typeface="Arial"/>
                      </a:endParaRPr>
                    </a:p>
                  </a:txBody>
                  <a:tcPr marL="91450" marR="91450" marT="45725" marB="45725">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lnTlToBr w="12700" cmpd="sng">
                      <a:noFill/>
                      <a:prstDash val="solid"/>
                    </a:lnTlToBr>
                    <a:lnBlToTr w="12700" cmpd="sng">
                      <a:noFill/>
                      <a:prstDash val="solid"/>
                    </a:lnBlToTr>
                    <a:solidFill>
                      <a:srgbClr val="FFFFFF"/>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rtl="0">
                        <a:lnSpc>
                          <a:spcPct val="100000"/>
                        </a:lnSpc>
                        <a:spcBef>
                          <a:spcPts val="0"/>
                        </a:spcBef>
                        <a:spcAft>
                          <a:spcPts val="0"/>
                        </a:spcAft>
                        <a:buClr>
                          <a:srgbClr val="000000"/>
                        </a:buClr>
                        <a:buSzPts val="700"/>
                        <a:buFont typeface="Arial"/>
                        <a:buNone/>
                      </a:pPr>
                      <a:r>
                        <a:rPr lang="it-IT" sz="700" b="1" u="none" strike="noStrike" cap="none">
                          <a:latin typeface="Arial"/>
                          <a:ea typeface="Arial"/>
                          <a:cs typeface="Arial"/>
                          <a:sym typeface="Arial"/>
                        </a:rPr>
                        <a:t>DAIRY</a:t>
                      </a:r>
                      <a:endParaRPr sz="1400" u="none" strike="noStrike" cap="none" dirty="0">
                        <a:latin typeface="Arial"/>
                        <a:ea typeface="Arial"/>
                        <a:cs typeface="Arial"/>
                        <a:sym typeface="Arial"/>
                      </a:endParaRPr>
                    </a:p>
                  </a:txBody>
                  <a:tcPr marL="91450" marR="91450" marT="45725" marB="45725">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lnTlToBr w="12700" cmpd="sng">
                      <a:noFill/>
                      <a:prstDash val="solid"/>
                    </a:lnTlToBr>
                    <a:lnBlToTr w="12700" cmpd="sng">
                      <a:noFill/>
                      <a:prstDash val="solid"/>
                    </a:lnBlToTr>
                    <a:solidFill>
                      <a:srgbClr val="FFFFFF"/>
                    </a:solidFill>
                  </a:tcPr>
                </a:tc>
              </a:tr>
              <a:tr h="802350">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lvl="0" indent="0" algn="ctr" rtl="0">
                        <a:spcBef>
                          <a:spcPts val="0"/>
                        </a:spcBef>
                        <a:spcAft>
                          <a:spcPts val="0"/>
                        </a:spcAft>
                        <a:buClr>
                          <a:schemeClr val="dk1"/>
                        </a:buClr>
                        <a:buSzPts val="700"/>
                        <a:buFont typeface="Arial"/>
                        <a:buNone/>
                      </a:pPr>
                      <a:r>
                        <a:rPr lang="it-IT" sz="700" b="1"/>
                        <a:t>BAKERY</a:t>
                      </a:r>
                      <a:endParaRPr sz="1400" u="none" strike="noStrike" cap="none" dirty="0">
                        <a:latin typeface="Arial"/>
                        <a:ea typeface="Arial"/>
                        <a:cs typeface="Arial"/>
                        <a:sym typeface="Arial"/>
                      </a:endParaRPr>
                    </a:p>
                  </a:txBody>
                  <a:tcPr marL="91450" marR="91450" marT="45725" marB="45725">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lnTlToBr w="12700" cmpd="sng">
                      <a:noFill/>
                      <a:prstDash val="solid"/>
                    </a:lnTlToBr>
                    <a:lnBlToTr w="12700" cmpd="sng">
                      <a:noFill/>
                      <a:prstDash val="solid"/>
                    </a:lnBlToTr>
                    <a:solidFill>
                      <a:srgbClr val="FFFFFF"/>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lvl="0" indent="0" algn="ctr" rtl="0">
                        <a:spcBef>
                          <a:spcPts val="0"/>
                        </a:spcBef>
                        <a:spcAft>
                          <a:spcPts val="0"/>
                        </a:spcAft>
                        <a:buClr>
                          <a:schemeClr val="dk1"/>
                        </a:buClr>
                        <a:buSzPts val="700"/>
                        <a:buFont typeface="Arial"/>
                        <a:buNone/>
                      </a:pPr>
                      <a:r>
                        <a:rPr lang="it-IT" sz="700" b="1"/>
                        <a:t>CONFECTION/ SNACKS</a:t>
                      </a:r>
                      <a:endParaRPr sz="1400" u="none" strike="noStrike" cap="none" dirty="0">
                        <a:latin typeface="Arial"/>
                        <a:ea typeface="Arial"/>
                        <a:cs typeface="Arial"/>
                        <a:sym typeface="Arial"/>
                      </a:endParaRPr>
                    </a:p>
                  </a:txBody>
                  <a:tcPr marL="91450" marR="91450" marT="45725" marB="45725">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lnTlToBr w="12700" cmpd="sng">
                      <a:noFill/>
                      <a:prstDash val="solid"/>
                    </a:lnTlToBr>
                    <a:lnBlToTr w="12700" cmpd="sng">
                      <a:noFill/>
                      <a:prstDash val="solid"/>
                    </a:lnBlToTr>
                    <a:solidFill>
                      <a:srgbClr val="FFFFFF"/>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lvl="0" indent="0" algn="ctr" rtl="0">
                        <a:spcBef>
                          <a:spcPts val="0"/>
                        </a:spcBef>
                        <a:spcAft>
                          <a:spcPts val="0"/>
                        </a:spcAft>
                        <a:buClr>
                          <a:schemeClr val="dk1"/>
                        </a:buClr>
                        <a:buSzPts val="700"/>
                        <a:buFont typeface="Arial"/>
                        <a:buNone/>
                      </a:pPr>
                      <a:r>
                        <a:rPr lang="it-IT" sz="700" b="1"/>
                        <a:t>MEAT/ FISH/ POULTRY</a:t>
                      </a:r>
                      <a:endParaRPr sz="1400" u="none" strike="noStrike" cap="none" dirty="0">
                        <a:latin typeface="Arial"/>
                        <a:ea typeface="Arial"/>
                        <a:cs typeface="Arial"/>
                        <a:sym typeface="Arial"/>
                      </a:endParaRPr>
                    </a:p>
                  </a:txBody>
                  <a:tcPr marL="91450" marR="91450" marT="45725" marB="45725">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lnTlToBr w="12700" cmpd="sng">
                      <a:noFill/>
                      <a:prstDash val="solid"/>
                    </a:lnTlToBr>
                    <a:lnBlToTr w="12700" cmpd="sng">
                      <a:noFill/>
                      <a:prstDash val="solid"/>
                    </a:lnBlToTr>
                    <a:solidFill>
                      <a:srgbClr val="FFFFFF"/>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rtl="0">
                        <a:lnSpc>
                          <a:spcPct val="100000"/>
                        </a:lnSpc>
                        <a:spcBef>
                          <a:spcPts val="0"/>
                        </a:spcBef>
                        <a:spcAft>
                          <a:spcPts val="0"/>
                        </a:spcAft>
                        <a:buClr>
                          <a:srgbClr val="000000"/>
                        </a:buClr>
                        <a:buSzPts val="700"/>
                        <a:buFont typeface="Arial"/>
                        <a:buNone/>
                      </a:pPr>
                      <a:r>
                        <a:rPr lang="it-IT" sz="700" b="1" u="none" strike="noStrike" cap="none">
                          <a:latin typeface="Arial"/>
                          <a:ea typeface="Arial"/>
                          <a:cs typeface="Arial"/>
                          <a:sym typeface="Arial"/>
                        </a:rPr>
                        <a:t>CONVENIENCE PREPARED</a:t>
                      </a:r>
                      <a:endParaRPr sz="1400" u="none" strike="noStrike" cap="none" dirty="0">
                        <a:latin typeface="Arial"/>
                        <a:ea typeface="Arial"/>
                        <a:cs typeface="Arial"/>
                        <a:sym typeface="Arial"/>
                      </a:endParaRPr>
                    </a:p>
                  </a:txBody>
                  <a:tcPr marL="91450" marR="91450" marT="45725" marB="45725">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lnTlToBr w="12700" cmpd="sng">
                      <a:noFill/>
                      <a:prstDash val="solid"/>
                    </a:lnTlToBr>
                    <a:lnBlToTr w="12700" cmpd="sng">
                      <a:noFill/>
                      <a:prstDash val="solid"/>
                    </a:lnBlToTr>
                    <a:solidFill>
                      <a:srgbClr val="FFFFFF"/>
                    </a:solidFill>
                  </a:tcPr>
                </a:tc>
              </a:tr>
              <a:tr h="802350">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rtl="0">
                        <a:lnSpc>
                          <a:spcPct val="100000"/>
                        </a:lnSpc>
                        <a:spcBef>
                          <a:spcPts val="0"/>
                        </a:spcBef>
                        <a:spcAft>
                          <a:spcPts val="0"/>
                        </a:spcAft>
                        <a:buClr>
                          <a:srgbClr val="000000"/>
                        </a:buClr>
                        <a:buSzPts val="700"/>
                        <a:buFont typeface="Arial"/>
                        <a:buNone/>
                      </a:pPr>
                      <a:r>
                        <a:rPr lang="it-IT" sz="700" b="1" u="none" strike="noStrike" cap="none">
                          <a:latin typeface="Arial"/>
                          <a:ea typeface="Arial"/>
                          <a:cs typeface="Arial"/>
                          <a:sym typeface="Arial"/>
                        </a:rPr>
                        <a:t>BEVERAGES</a:t>
                      </a:r>
                      <a:endParaRPr sz="1400" u="none" strike="noStrike" cap="none" dirty="0">
                        <a:latin typeface="Arial"/>
                        <a:ea typeface="Arial"/>
                        <a:cs typeface="Arial"/>
                        <a:sym typeface="Arial"/>
                      </a:endParaRPr>
                    </a:p>
                  </a:txBody>
                  <a:tcPr marL="91450" marR="91450" marT="45725" marB="45725">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lnTlToBr w="12700" cmpd="sng">
                      <a:noFill/>
                      <a:prstDash val="solid"/>
                    </a:lnTlToBr>
                    <a:lnBlToTr w="12700" cmpd="sng">
                      <a:noFill/>
                      <a:prstDash val="solid"/>
                    </a:lnBlToTr>
                    <a:solidFill>
                      <a:srgbClr val="FFFFFF"/>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lvl="0" indent="0" algn="ctr" rtl="0">
                        <a:spcBef>
                          <a:spcPts val="0"/>
                        </a:spcBef>
                        <a:spcAft>
                          <a:spcPts val="0"/>
                        </a:spcAft>
                        <a:buClr>
                          <a:schemeClr val="dk1"/>
                        </a:buClr>
                        <a:buSzPts val="700"/>
                        <a:buFont typeface="Arial"/>
                        <a:buNone/>
                      </a:pPr>
                      <a:r>
                        <a:rPr lang="it-IT" sz="700" b="1"/>
                        <a:t>ALCOHOL</a:t>
                      </a:r>
                      <a:endParaRPr sz="1400" u="none" strike="noStrike" cap="none" dirty="0">
                        <a:latin typeface="Arial"/>
                        <a:ea typeface="Arial"/>
                        <a:cs typeface="Arial"/>
                        <a:sym typeface="Arial"/>
                      </a:endParaRPr>
                    </a:p>
                  </a:txBody>
                  <a:tcPr marL="91450" marR="91450" marT="45725" marB="45725">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lnTlToBr w="12700" cmpd="sng">
                      <a:noFill/>
                      <a:prstDash val="solid"/>
                    </a:lnTlToBr>
                    <a:lnBlToTr w="12700" cmpd="sng">
                      <a:noFill/>
                      <a:prstDash val="solid"/>
                    </a:lnBlToTr>
                    <a:solidFill>
                      <a:srgbClr val="FFFFFF"/>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lvl="0" indent="0" algn="ctr" rtl="0">
                        <a:spcBef>
                          <a:spcPts val="0"/>
                        </a:spcBef>
                        <a:spcAft>
                          <a:spcPts val="0"/>
                        </a:spcAft>
                        <a:buClr>
                          <a:schemeClr val="dk1"/>
                        </a:buClr>
                        <a:buSzPts val="700"/>
                        <a:buFont typeface="Arial"/>
                        <a:buNone/>
                      </a:pPr>
                      <a:r>
                        <a:rPr lang="it-IT" sz="700" b="1"/>
                        <a:t>TOBACCO</a:t>
                      </a:r>
                      <a:endParaRPr sz="1400" u="none" strike="noStrike" cap="none" dirty="0">
                        <a:latin typeface="Arial"/>
                        <a:ea typeface="Arial"/>
                        <a:cs typeface="Arial"/>
                        <a:sym typeface="Arial"/>
                      </a:endParaRPr>
                    </a:p>
                  </a:txBody>
                  <a:tcPr marL="91450" marR="91450" marT="45725" marB="45725">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lnTlToBr w="12700" cmpd="sng">
                      <a:noFill/>
                      <a:prstDash val="solid"/>
                    </a:lnTlToBr>
                    <a:lnBlToTr w="12700" cmpd="sng">
                      <a:noFill/>
                      <a:prstDash val="solid"/>
                    </a:lnBlToTr>
                    <a:solidFill>
                      <a:srgbClr val="FFFFFF"/>
                    </a:solid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rtl="0">
                        <a:lnSpc>
                          <a:spcPct val="100000"/>
                        </a:lnSpc>
                        <a:spcBef>
                          <a:spcPts val="0"/>
                        </a:spcBef>
                        <a:spcAft>
                          <a:spcPts val="0"/>
                        </a:spcAft>
                        <a:buClr>
                          <a:srgbClr val="000000"/>
                        </a:buClr>
                        <a:buSzPts val="700"/>
                        <a:buFont typeface="Arial"/>
                        <a:buNone/>
                      </a:pPr>
                      <a:endParaRPr sz="1400" u="none" strike="noStrike" cap="none" dirty="0">
                        <a:latin typeface="Arial"/>
                        <a:ea typeface="Arial"/>
                        <a:cs typeface="Arial"/>
                        <a:sym typeface="Arial"/>
                      </a:endParaRPr>
                    </a:p>
                  </a:txBody>
                  <a:tcPr marL="91450" marR="91450" marT="45725" marB="45725">
                    <a:lnL w="9525" cap="flat" cmpd="sng">
                      <a:solidFill>
                        <a:srgbClr val="D8D8D8"/>
                      </a:solidFill>
                      <a:prstDash val="solid"/>
                      <a:round/>
                      <a:headEnd type="none" w="sm" len="sm"/>
                      <a:tailEnd type="none" w="sm" len="sm"/>
                    </a:lnL>
                    <a:lnR w="9525" cap="flat" cmpd="sng">
                      <a:solidFill>
                        <a:srgbClr val="D8D8D8"/>
                      </a:solidFill>
                      <a:prstDash val="solid"/>
                      <a:round/>
                      <a:headEnd type="none" w="sm" len="sm"/>
                      <a:tailEnd type="none" w="sm" len="sm"/>
                    </a:lnR>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lnTlToBr w="12700" cmpd="sng">
                      <a:noFill/>
                      <a:prstDash val="solid"/>
                    </a:lnTlToBr>
                    <a:lnBlToTr w="12700" cmpd="sng">
                      <a:noFill/>
                      <a:prstDash val="solid"/>
                    </a:lnBlToTr>
                    <a:solidFill>
                      <a:srgbClr val="FFFFFF"/>
                    </a:solidFill>
                  </a:tcPr>
                </a:tc>
              </a:tr>
            </a:tbl>
          </a:graphicData>
        </a:graphic>
      </p:graphicFrame>
      <p:sp>
        <p:nvSpPr>
          <p:cNvPr id="117" name="Google Shape;2467;p386"/>
          <p:cNvSpPr txBox="1"/>
          <p:nvPr/>
        </p:nvSpPr>
        <p:spPr>
          <a:xfrm>
            <a:off x="5462286" y="2109363"/>
            <a:ext cx="564600" cy="246300"/>
          </a:xfrm>
          <a:prstGeom prst="rect">
            <a:avLst/>
          </a:prstGeom>
          <a:noFill/>
          <a:ln>
            <a:noFill/>
          </a:ln>
        </p:spPr>
        <p:txBody>
          <a:bodyPr spcFirstLastPara="1" wrap="square" lIns="91425" tIns="45700" rIns="91425" bIns="45700" anchor="t" anchorCtr="0">
            <a:noAutofit/>
          </a:bodyPr>
          <a:lstStyle/>
          <a:p>
            <a:pPr marL="0" marR="0" lvl="0" indent="0" algn="ctr" defTabSz="914400" eaLnBrk="1" fontAlgn="auto" latinLnBrk="0" hangingPunct="1">
              <a:lnSpc>
                <a:spcPct val="100000"/>
              </a:lnSpc>
              <a:spcBef>
                <a:spcPts val="0"/>
              </a:spcBef>
              <a:spcAft>
                <a:spcPts val="0"/>
              </a:spcAft>
              <a:buClrTx/>
              <a:buSzPts val="1000"/>
              <a:buFontTx/>
              <a:buNone/>
              <a:tabLst/>
              <a:defRPr/>
            </a:pPr>
            <a:r>
              <a:rPr kumimoji="0" lang="it-IT" sz="1000" b="0" i="0" u="none" strike="noStrike" kern="0" cap="none" spc="0" normalizeH="0" baseline="0" noProof="0" smtClean="0">
                <a:ln>
                  <a:noFill/>
                </a:ln>
                <a:solidFill>
                  <a:srgbClr val="8DC63F"/>
                </a:solidFill>
                <a:effectLst/>
                <a:uLnTx/>
                <a:uFillTx/>
                <a:latin typeface="Calibri" panose="020F0502020204030204" pitchFamily="34" charset="0"/>
                <a:cs typeface="Calibri" panose="020F0502020204030204" pitchFamily="34" charset="0"/>
              </a:rPr>
              <a:t>▲</a:t>
            </a:r>
            <a:endParaRPr kumimoji="0" sz="1000" b="0" i="0" u="none" strike="noStrike" kern="0" cap="none" spc="0" normalizeH="0" baseline="0" noProof="0" dirty="0" smtClean="0">
              <a:ln>
                <a:noFill/>
              </a:ln>
              <a:solidFill>
                <a:srgbClr val="DC0015"/>
              </a:solidFill>
              <a:effectLst/>
              <a:uLnTx/>
              <a:uFillTx/>
              <a:latin typeface="Calibri" panose="020F0502020204030204" pitchFamily="34" charset="0"/>
              <a:cs typeface="Calibri" panose="020F0502020204030204" pitchFamily="34" charset="0"/>
            </a:endParaRPr>
          </a:p>
        </p:txBody>
      </p:sp>
      <p:sp>
        <p:nvSpPr>
          <p:cNvPr id="118" name="Google Shape;2468;p386"/>
          <p:cNvSpPr txBox="1"/>
          <p:nvPr/>
        </p:nvSpPr>
        <p:spPr>
          <a:xfrm>
            <a:off x="6319975" y="2109363"/>
            <a:ext cx="564600" cy="246300"/>
          </a:xfrm>
          <a:prstGeom prst="rect">
            <a:avLst/>
          </a:prstGeom>
          <a:noFill/>
          <a:ln>
            <a:noFill/>
          </a:ln>
        </p:spPr>
        <p:txBody>
          <a:bodyPr spcFirstLastPara="1" wrap="square" lIns="91425" tIns="45700" rIns="91425" bIns="45700" anchor="t" anchorCtr="0">
            <a:noAutofit/>
          </a:bodyPr>
          <a:lstStyle/>
          <a:p>
            <a:pPr marL="0" marR="0" lvl="0" indent="0" algn="ctr" defTabSz="914400" eaLnBrk="1" fontAlgn="auto" latinLnBrk="0" hangingPunct="1">
              <a:lnSpc>
                <a:spcPct val="100000"/>
              </a:lnSpc>
              <a:spcBef>
                <a:spcPts val="0"/>
              </a:spcBef>
              <a:spcAft>
                <a:spcPts val="0"/>
              </a:spcAft>
              <a:buClrTx/>
              <a:buSzPts val="1000"/>
              <a:buFontTx/>
              <a:buNone/>
              <a:tabLst/>
              <a:defRPr/>
            </a:pPr>
            <a:endParaRPr kumimoji="0" sz="1000" b="0" i="0" u="none" strike="noStrike" kern="0" cap="none" spc="0" normalizeH="0" baseline="0" noProof="0" dirty="0" smtClean="0">
              <a:ln>
                <a:noFill/>
              </a:ln>
              <a:solidFill>
                <a:srgbClr val="DC0015"/>
              </a:solidFill>
              <a:effectLst/>
              <a:uLnTx/>
              <a:uFillTx/>
              <a:latin typeface="Calibri" panose="020F0502020204030204" pitchFamily="34" charset="0"/>
              <a:cs typeface="Calibri" panose="020F0502020204030204" pitchFamily="34" charset="0"/>
            </a:endParaRPr>
          </a:p>
        </p:txBody>
      </p:sp>
      <p:sp>
        <p:nvSpPr>
          <p:cNvPr id="119" name="Google Shape;2469;p386"/>
          <p:cNvSpPr txBox="1"/>
          <p:nvPr/>
        </p:nvSpPr>
        <p:spPr>
          <a:xfrm>
            <a:off x="7210714" y="2912338"/>
            <a:ext cx="564600" cy="246300"/>
          </a:xfrm>
          <a:prstGeom prst="rect">
            <a:avLst/>
          </a:prstGeom>
          <a:noFill/>
          <a:ln>
            <a:noFill/>
          </a:ln>
        </p:spPr>
        <p:txBody>
          <a:bodyPr spcFirstLastPara="1" wrap="square" lIns="91425" tIns="45700" rIns="91425" bIns="45700" anchor="t" anchorCtr="0">
            <a:noAutofit/>
          </a:bodyPr>
          <a:lstStyle/>
          <a:p>
            <a:pPr marL="0" marR="0" lvl="0" indent="0" algn="ctr" defTabSz="914400" eaLnBrk="1" fontAlgn="auto" latinLnBrk="0" hangingPunct="1">
              <a:lnSpc>
                <a:spcPct val="100000"/>
              </a:lnSpc>
              <a:spcBef>
                <a:spcPts val="0"/>
              </a:spcBef>
              <a:spcAft>
                <a:spcPts val="0"/>
              </a:spcAft>
              <a:buClrTx/>
              <a:buSzPts val="1000"/>
              <a:buFontTx/>
              <a:buNone/>
              <a:tabLst/>
              <a:defRPr/>
            </a:pPr>
            <a:r>
              <a:rPr kumimoji="0" lang="it-IT" sz="1000" b="0" i="0" u="none" strike="noStrike" kern="0" cap="none" spc="0" normalizeH="0" baseline="0" noProof="0" smtClean="0">
                <a:ln>
                  <a:noFill/>
                </a:ln>
                <a:solidFill>
                  <a:srgbClr val="FFB100"/>
                </a:solidFill>
                <a:effectLst/>
                <a:uLnTx/>
                <a:uFillTx/>
                <a:latin typeface="Calibri" panose="020F0502020204030204" pitchFamily="34" charset="0"/>
                <a:cs typeface="Calibri" panose="020F0502020204030204" pitchFamily="34" charset="0"/>
              </a:rPr>
              <a:t>►</a:t>
            </a:r>
            <a:endParaRPr kumimoji="0" sz="1000" b="0" i="0" u="none" strike="noStrike" kern="0" cap="none" spc="0" normalizeH="0" baseline="0" noProof="0" dirty="0" smtClean="0">
              <a:ln>
                <a:noFill/>
              </a:ln>
              <a:solidFill>
                <a:srgbClr val="DC0015"/>
              </a:solidFill>
              <a:effectLst/>
              <a:uLnTx/>
              <a:uFillTx/>
              <a:latin typeface="Calibri" panose="020F0502020204030204" pitchFamily="34" charset="0"/>
              <a:cs typeface="Calibri" panose="020F0502020204030204" pitchFamily="34" charset="0"/>
            </a:endParaRPr>
          </a:p>
        </p:txBody>
      </p:sp>
      <p:sp>
        <p:nvSpPr>
          <p:cNvPr id="120" name="Google Shape;2470;p386"/>
          <p:cNvSpPr txBox="1"/>
          <p:nvPr/>
        </p:nvSpPr>
        <p:spPr>
          <a:xfrm>
            <a:off x="8035328" y="2109363"/>
            <a:ext cx="564600" cy="246300"/>
          </a:xfrm>
          <a:prstGeom prst="rect">
            <a:avLst/>
          </a:prstGeom>
          <a:noFill/>
          <a:ln>
            <a:noFill/>
          </a:ln>
        </p:spPr>
        <p:txBody>
          <a:bodyPr spcFirstLastPara="1" wrap="square" lIns="91425" tIns="45700" rIns="91425" bIns="45700" anchor="t" anchorCtr="0">
            <a:noAutofit/>
          </a:bodyPr>
          <a:lstStyle/>
          <a:p>
            <a:pPr marL="0" marR="0" lvl="0" indent="0" algn="ctr" defTabSz="914400" eaLnBrk="1" fontAlgn="auto" latinLnBrk="0" hangingPunct="1">
              <a:lnSpc>
                <a:spcPct val="100000"/>
              </a:lnSpc>
              <a:spcBef>
                <a:spcPts val="0"/>
              </a:spcBef>
              <a:spcAft>
                <a:spcPts val="0"/>
              </a:spcAft>
              <a:buClrTx/>
              <a:buSzPts val="1000"/>
              <a:buFontTx/>
              <a:buNone/>
              <a:tabLst/>
              <a:defRPr/>
            </a:pPr>
            <a:r>
              <a:rPr kumimoji="0" lang="it-IT" sz="1000" b="0" i="0" u="none" strike="noStrike" kern="0" cap="none" spc="0" normalizeH="0" baseline="0" noProof="0" smtClean="0">
                <a:ln>
                  <a:noFill/>
                </a:ln>
                <a:solidFill>
                  <a:srgbClr val="FFB100"/>
                </a:solidFill>
                <a:effectLst/>
                <a:uLnTx/>
                <a:uFillTx/>
                <a:latin typeface="Calibri" panose="020F0502020204030204" pitchFamily="34" charset="0"/>
                <a:cs typeface="Calibri" panose="020F0502020204030204" pitchFamily="34" charset="0"/>
              </a:rPr>
              <a:t>►</a:t>
            </a:r>
            <a:endParaRPr kumimoji="0" sz="1800" b="0" i="0" u="none" strike="noStrike" kern="0" cap="none" spc="0" normalizeH="0" baseline="0" noProof="0" dirty="0" smtClean="0">
              <a:ln>
                <a:noFill/>
              </a:ln>
              <a:solidFill>
                <a:sysClr val="windowText" lastClr="000000"/>
              </a:solidFill>
              <a:effectLst/>
              <a:uLnTx/>
              <a:uFillTx/>
              <a:latin typeface="Calibri" panose="020F0502020204030204" pitchFamily="34" charset="0"/>
              <a:cs typeface="Calibri" panose="020F0502020204030204" pitchFamily="34" charset="0"/>
            </a:endParaRPr>
          </a:p>
        </p:txBody>
      </p:sp>
      <p:sp>
        <p:nvSpPr>
          <p:cNvPr id="121" name="Google Shape;2471;p386"/>
          <p:cNvSpPr txBox="1"/>
          <p:nvPr/>
        </p:nvSpPr>
        <p:spPr>
          <a:xfrm>
            <a:off x="6319975" y="2912331"/>
            <a:ext cx="564600" cy="246300"/>
          </a:xfrm>
          <a:prstGeom prst="rect">
            <a:avLst/>
          </a:prstGeom>
          <a:noFill/>
          <a:ln>
            <a:noFill/>
          </a:ln>
        </p:spPr>
        <p:txBody>
          <a:bodyPr spcFirstLastPara="1" wrap="square" lIns="91425" tIns="45700" rIns="91425" bIns="45700" anchor="t" anchorCtr="0">
            <a:noAutofit/>
          </a:bodyPr>
          <a:lstStyle/>
          <a:p>
            <a:pPr marL="0" marR="0" lvl="0" indent="0" algn="ctr" defTabSz="914400" eaLnBrk="1" fontAlgn="auto" latinLnBrk="0" hangingPunct="1">
              <a:lnSpc>
                <a:spcPct val="100000"/>
              </a:lnSpc>
              <a:spcBef>
                <a:spcPts val="0"/>
              </a:spcBef>
              <a:spcAft>
                <a:spcPts val="0"/>
              </a:spcAft>
              <a:buClrTx/>
              <a:buSzPts val="1000"/>
              <a:buFontTx/>
              <a:buNone/>
              <a:tabLst/>
              <a:defRPr/>
            </a:pPr>
            <a:r>
              <a:rPr kumimoji="0" lang="it-IT" sz="1000" b="0" i="0" u="none" strike="noStrike" kern="0" cap="none" spc="0" normalizeH="0" baseline="0" noProof="0" smtClean="0">
                <a:ln>
                  <a:noFill/>
                </a:ln>
                <a:solidFill>
                  <a:srgbClr val="FFB100"/>
                </a:solidFill>
                <a:effectLst/>
                <a:uLnTx/>
                <a:uFillTx/>
                <a:latin typeface="Calibri" panose="020F0502020204030204" pitchFamily="34" charset="0"/>
                <a:cs typeface="Calibri" panose="020F0502020204030204" pitchFamily="34" charset="0"/>
              </a:rPr>
              <a:t>►</a:t>
            </a:r>
            <a:endParaRPr kumimoji="0" sz="1000" b="0" i="0" u="none" strike="noStrike" kern="0" cap="none" spc="0" normalizeH="0" baseline="0" noProof="0" dirty="0" smtClean="0">
              <a:ln>
                <a:noFill/>
              </a:ln>
              <a:solidFill>
                <a:srgbClr val="DC0015"/>
              </a:solidFill>
              <a:effectLst/>
              <a:uLnTx/>
              <a:uFillTx/>
              <a:latin typeface="Calibri" panose="020F0502020204030204" pitchFamily="34" charset="0"/>
              <a:cs typeface="Calibri" panose="020F0502020204030204" pitchFamily="34" charset="0"/>
            </a:endParaRPr>
          </a:p>
        </p:txBody>
      </p:sp>
      <p:sp>
        <p:nvSpPr>
          <p:cNvPr id="122" name="Google Shape;2472;p386"/>
          <p:cNvSpPr txBox="1"/>
          <p:nvPr/>
        </p:nvSpPr>
        <p:spPr>
          <a:xfrm>
            <a:off x="7177652" y="3725318"/>
            <a:ext cx="564600" cy="246300"/>
          </a:xfrm>
          <a:prstGeom prst="rect">
            <a:avLst/>
          </a:prstGeom>
          <a:noFill/>
          <a:ln>
            <a:noFill/>
          </a:ln>
        </p:spPr>
        <p:txBody>
          <a:bodyPr spcFirstLastPara="1" wrap="square" lIns="91425" tIns="45700" rIns="91425" bIns="45700" anchor="t" anchorCtr="0">
            <a:noAutofit/>
          </a:bodyPr>
          <a:lstStyle/>
          <a:p>
            <a:pPr marL="0" marR="0" lvl="0" indent="0" algn="ctr" defTabSz="914400" eaLnBrk="1" fontAlgn="auto" latinLnBrk="0" hangingPunct="1">
              <a:lnSpc>
                <a:spcPct val="100000"/>
              </a:lnSpc>
              <a:spcBef>
                <a:spcPts val="0"/>
              </a:spcBef>
              <a:spcAft>
                <a:spcPts val="0"/>
              </a:spcAft>
              <a:buClrTx/>
              <a:buSzPts val="1000"/>
              <a:buFontTx/>
              <a:buNone/>
              <a:tabLst/>
              <a:defRPr/>
            </a:pPr>
            <a:r>
              <a:rPr kumimoji="0" lang="it-IT" sz="1000" b="0" i="0" u="none" strike="noStrike" kern="0" cap="none" spc="0" normalizeH="0" baseline="0" noProof="0" smtClean="0">
                <a:ln>
                  <a:noFill/>
                </a:ln>
                <a:solidFill>
                  <a:srgbClr val="DC0015"/>
                </a:solidFill>
                <a:effectLst/>
                <a:uLnTx/>
                <a:uFillTx/>
                <a:latin typeface="Calibri" panose="020F0502020204030204" pitchFamily="34" charset="0"/>
                <a:cs typeface="Calibri" panose="020F0502020204030204" pitchFamily="34" charset="0"/>
              </a:rPr>
              <a:t>▼</a:t>
            </a:r>
            <a:endParaRPr kumimoji="0" sz="1800" b="0" i="0" u="none" strike="noStrike" kern="0" cap="none" spc="0" normalizeH="0" baseline="0" noProof="0" dirty="0" smtClean="0">
              <a:ln>
                <a:noFill/>
              </a:ln>
              <a:solidFill>
                <a:sysClr val="windowText" lastClr="000000"/>
              </a:solidFill>
              <a:effectLst/>
              <a:uLnTx/>
              <a:uFillTx/>
              <a:latin typeface="Calibri" panose="020F0502020204030204" pitchFamily="34" charset="0"/>
              <a:cs typeface="Calibri" panose="020F0502020204030204" pitchFamily="34" charset="0"/>
            </a:endParaRPr>
          </a:p>
        </p:txBody>
      </p:sp>
      <p:sp>
        <p:nvSpPr>
          <p:cNvPr id="123" name="Google Shape;2473;p386"/>
          <p:cNvSpPr txBox="1"/>
          <p:nvPr/>
        </p:nvSpPr>
        <p:spPr>
          <a:xfrm>
            <a:off x="6319974" y="2111334"/>
            <a:ext cx="564600" cy="246300"/>
          </a:xfrm>
          <a:prstGeom prst="rect">
            <a:avLst/>
          </a:prstGeom>
          <a:noFill/>
          <a:ln>
            <a:noFill/>
          </a:ln>
        </p:spPr>
        <p:txBody>
          <a:bodyPr spcFirstLastPara="1" wrap="square" lIns="91425" tIns="45700" rIns="91425" bIns="45700" anchor="t" anchorCtr="0">
            <a:noAutofit/>
          </a:bodyPr>
          <a:lstStyle/>
          <a:p>
            <a:pPr marL="0" marR="0" lvl="0" indent="0" algn="ctr" defTabSz="914400" eaLnBrk="1" fontAlgn="auto" latinLnBrk="0" hangingPunct="1">
              <a:lnSpc>
                <a:spcPct val="100000"/>
              </a:lnSpc>
              <a:spcBef>
                <a:spcPts val="0"/>
              </a:spcBef>
              <a:spcAft>
                <a:spcPts val="0"/>
              </a:spcAft>
              <a:buClrTx/>
              <a:buSzPts val="1000"/>
              <a:buFontTx/>
              <a:buNone/>
              <a:tabLst/>
              <a:defRPr/>
            </a:pPr>
            <a:r>
              <a:rPr kumimoji="0" lang="it-IT" sz="1000" b="0" i="0" u="none" strike="noStrike" kern="0" cap="none" spc="0" normalizeH="0" baseline="0" noProof="0" smtClean="0">
                <a:ln>
                  <a:noFill/>
                </a:ln>
                <a:solidFill>
                  <a:srgbClr val="8DC63F"/>
                </a:solidFill>
                <a:effectLst/>
                <a:uLnTx/>
                <a:uFillTx/>
                <a:latin typeface="Calibri" panose="020F0502020204030204" pitchFamily="34" charset="0"/>
                <a:cs typeface="Calibri" panose="020F0502020204030204" pitchFamily="34" charset="0"/>
              </a:rPr>
              <a:t>▲</a:t>
            </a:r>
            <a:endParaRPr kumimoji="0" sz="1800" b="0" i="0" u="none" strike="noStrike" kern="0" cap="none" spc="0" normalizeH="0" baseline="0" noProof="0" dirty="0" smtClean="0">
              <a:ln>
                <a:noFill/>
              </a:ln>
              <a:solidFill>
                <a:sysClr val="windowText" lastClr="000000"/>
              </a:solidFill>
              <a:effectLst/>
              <a:uLnTx/>
              <a:uFillTx/>
              <a:latin typeface="Calibri" panose="020F0502020204030204" pitchFamily="34" charset="0"/>
              <a:cs typeface="Calibri" panose="020F0502020204030204" pitchFamily="34" charset="0"/>
            </a:endParaRPr>
          </a:p>
        </p:txBody>
      </p:sp>
      <p:sp>
        <p:nvSpPr>
          <p:cNvPr id="124" name="Google Shape;2474;p386"/>
          <p:cNvSpPr txBox="1"/>
          <p:nvPr/>
        </p:nvSpPr>
        <p:spPr>
          <a:xfrm>
            <a:off x="6302300" y="3710547"/>
            <a:ext cx="564600" cy="246300"/>
          </a:xfrm>
          <a:prstGeom prst="rect">
            <a:avLst/>
          </a:prstGeom>
          <a:noFill/>
          <a:ln>
            <a:noFill/>
          </a:ln>
        </p:spPr>
        <p:txBody>
          <a:bodyPr spcFirstLastPara="1" wrap="square" lIns="91425" tIns="45700" rIns="91425" bIns="45700" anchor="t" anchorCtr="0">
            <a:noAutofit/>
          </a:bodyPr>
          <a:lstStyle/>
          <a:p>
            <a:pPr marL="0" marR="0" lvl="0" indent="0" algn="ctr" defTabSz="914400" eaLnBrk="1" fontAlgn="auto" latinLnBrk="0" hangingPunct="1">
              <a:lnSpc>
                <a:spcPct val="100000"/>
              </a:lnSpc>
              <a:spcBef>
                <a:spcPts val="0"/>
              </a:spcBef>
              <a:spcAft>
                <a:spcPts val="0"/>
              </a:spcAft>
              <a:buClrTx/>
              <a:buSzPts val="1000"/>
              <a:buFontTx/>
              <a:buNone/>
              <a:tabLst/>
              <a:defRPr/>
            </a:pPr>
            <a:r>
              <a:rPr kumimoji="0" lang="it-IT" sz="1000" b="0" i="0" u="none" strike="noStrike" kern="0" cap="none" spc="0" normalizeH="0" baseline="0" noProof="0" smtClean="0">
                <a:ln>
                  <a:noFill/>
                </a:ln>
                <a:solidFill>
                  <a:srgbClr val="DC0015"/>
                </a:solidFill>
                <a:effectLst/>
                <a:uLnTx/>
                <a:uFillTx/>
                <a:latin typeface="Calibri" panose="020F0502020204030204" pitchFamily="34" charset="0"/>
                <a:cs typeface="Calibri" panose="020F0502020204030204" pitchFamily="34" charset="0"/>
              </a:rPr>
              <a:t>▼</a:t>
            </a:r>
            <a:endParaRPr kumimoji="0" sz="1800" b="0" i="0" u="none" strike="noStrike" kern="0" cap="none" spc="0" normalizeH="0" baseline="0" noProof="0" dirty="0" smtClean="0">
              <a:ln>
                <a:noFill/>
              </a:ln>
              <a:solidFill>
                <a:sysClr val="windowText" lastClr="000000"/>
              </a:solidFill>
              <a:effectLst/>
              <a:uLnTx/>
              <a:uFillTx/>
              <a:latin typeface="Calibri" panose="020F0502020204030204" pitchFamily="34" charset="0"/>
              <a:cs typeface="Calibri" panose="020F0502020204030204" pitchFamily="34" charset="0"/>
            </a:endParaRPr>
          </a:p>
        </p:txBody>
      </p:sp>
      <p:sp>
        <p:nvSpPr>
          <p:cNvPr id="125" name="Google Shape;2475;p386"/>
          <p:cNvSpPr txBox="1"/>
          <p:nvPr/>
        </p:nvSpPr>
        <p:spPr>
          <a:xfrm>
            <a:off x="5426937" y="3700972"/>
            <a:ext cx="564600" cy="246300"/>
          </a:xfrm>
          <a:prstGeom prst="rect">
            <a:avLst/>
          </a:prstGeom>
          <a:noFill/>
          <a:ln>
            <a:noFill/>
          </a:ln>
        </p:spPr>
        <p:txBody>
          <a:bodyPr spcFirstLastPara="1" wrap="square" lIns="91425" tIns="45700" rIns="91425" bIns="45700" anchor="t" anchorCtr="0">
            <a:noAutofit/>
          </a:bodyPr>
          <a:lstStyle/>
          <a:p>
            <a:pPr marL="0" marR="0" lvl="0" indent="0" algn="ctr" defTabSz="914400" eaLnBrk="1" fontAlgn="auto" latinLnBrk="0" hangingPunct="1">
              <a:lnSpc>
                <a:spcPct val="100000"/>
              </a:lnSpc>
              <a:spcBef>
                <a:spcPts val="0"/>
              </a:spcBef>
              <a:spcAft>
                <a:spcPts val="0"/>
              </a:spcAft>
              <a:buClrTx/>
              <a:buSzPts val="1000"/>
              <a:buFontTx/>
              <a:buNone/>
              <a:tabLst/>
              <a:defRPr/>
            </a:pPr>
            <a:r>
              <a:rPr kumimoji="0" lang="it-IT" sz="1000" b="0" i="0" u="none" strike="noStrike" kern="0" cap="none" spc="0" normalizeH="0" baseline="0" noProof="0" smtClean="0">
                <a:ln>
                  <a:noFill/>
                </a:ln>
                <a:solidFill>
                  <a:srgbClr val="FFB100"/>
                </a:solidFill>
                <a:effectLst/>
                <a:uLnTx/>
                <a:uFillTx/>
                <a:latin typeface="Calibri" panose="020F0502020204030204" pitchFamily="34" charset="0"/>
                <a:cs typeface="Calibri" panose="020F0502020204030204" pitchFamily="34" charset="0"/>
              </a:rPr>
              <a:t>►</a:t>
            </a:r>
            <a:endParaRPr kumimoji="0" sz="1000" b="0" i="0" u="none" strike="noStrike" kern="0" cap="none" spc="0" normalizeH="0" baseline="0" noProof="0" dirty="0" smtClean="0">
              <a:ln>
                <a:noFill/>
              </a:ln>
              <a:solidFill>
                <a:srgbClr val="DC0015"/>
              </a:solidFill>
              <a:effectLst/>
              <a:uLnTx/>
              <a:uFillTx/>
              <a:latin typeface="Calibri" panose="020F0502020204030204" pitchFamily="34" charset="0"/>
              <a:cs typeface="Calibri" panose="020F0502020204030204" pitchFamily="34" charset="0"/>
            </a:endParaRPr>
          </a:p>
        </p:txBody>
      </p:sp>
      <p:sp>
        <p:nvSpPr>
          <p:cNvPr id="126" name="Google Shape;2476;p386"/>
          <p:cNvSpPr txBox="1"/>
          <p:nvPr/>
        </p:nvSpPr>
        <p:spPr>
          <a:xfrm>
            <a:off x="7177652" y="2111334"/>
            <a:ext cx="564600" cy="246300"/>
          </a:xfrm>
          <a:prstGeom prst="rect">
            <a:avLst/>
          </a:prstGeom>
          <a:noFill/>
          <a:ln>
            <a:noFill/>
          </a:ln>
        </p:spPr>
        <p:txBody>
          <a:bodyPr spcFirstLastPara="1" wrap="square" lIns="91425" tIns="45700" rIns="91425" bIns="45700" anchor="t" anchorCtr="0">
            <a:noAutofit/>
          </a:bodyPr>
          <a:lstStyle/>
          <a:p>
            <a:pPr marL="0" marR="0" lvl="0" indent="0" algn="ctr" defTabSz="914400" eaLnBrk="1" fontAlgn="auto" latinLnBrk="0" hangingPunct="1">
              <a:lnSpc>
                <a:spcPct val="100000"/>
              </a:lnSpc>
              <a:spcBef>
                <a:spcPts val="0"/>
              </a:spcBef>
              <a:spcAft>
                <a:spcPts val="0"/>
              </a:spcAft>
              <a:buClrTx/>
              <a:buSzPts val="1000"/>
              <a:buFontTx/>
              <a:buNone/>
              <a:tabLst/>
              <a:defRPr/>
            </a:pPr>
            <a:r>
              <a:rPr kumimoji="0" lang="it-IT" sz="1000" b="0" i="0" u="none" strike="noStrike" kern="0" cap="none" spc="0" normalizeH="0" baseline="0" noProof="0" smtClean="0">
                <a:ln>
                  <a:noFill/>
                </a:ln>
                <a:solidFill>
                  <a:srgbClr val="8DC63F"/>
                </a:solidFill>
                <a:effectLst/>
                <a:uLnTx/>
                <a:uFillTx/>
                <a:latin typeface="Calibri" panose="020F0502020204030204" pitchFamily="34" charset="0"/>
                <a:cs typeface="Calibri" panose="020F0502020204030204" pitchFamily="34" charset="0"/>
              </a:rPr>
              <a:t>▲</a:t>
            </a:r>
            <a:endParaRPr kumimoji="0" sz="1800" b="0" i="0" u="none" strike="noStrike" kern="0" cap="none" spc="0" normalizeH="0" baseline="0" noProof="0" dirty="0" smtClean="0">
              <a:ln>
                <a:noFill/>
              </a:ln>
              <a:solidFill>
                <a:sysClr val="windowText" lastClr="000000"/>
              </a:solidFill>
              <a:effectLst/>
              <a:uLnTx/>
              <a:uFillTx/>
              <a:latin typeface="Calibri" panose="020F0502020204030204" pitchFamily="34" charset="0"/>
              <a:cs typeface="Calibri" panose="020F0502020204030204" pitchFamily="34" charset="0"/>
            </a:endParaRPr>
          </a:p>
        </p:txBody>
      </p:sp>
      <p:sp>
        <p:nvSpPr>
          <p:cNvPr id="127" name="Google Shape;2477;p386"/>
          <p:cNvSpPr txBox="1"/>
          <p:nvPr/>
        </p:nvSpPr>
        <p:spPr>
          <a:xfrm>
            <a:off x="8046078" y="2912331"/>
            <a:ext cx="564600" cy="246300"/>
          </a:xfrm>
          <a:prstGeom prst="rect">
            <a:avLst/>
          </a:prstGeom>
          <a:noFill/>
          <a:ln>
            <a:noFill/>
          </a:ln>
        </p:spPr>
        <p:txBody>
          <a:bodyPr spcFirstLastPara="1" wrap="square" lIns="91425" tIns="45700" rIns="91425" bIns="45700" anchor="t" anchorCtr="0">
            <a:noAutofit/>
          </a:bodyPr>
          <a:lstStyle/>
          <a:p>
            <a:pPr marL="0" marR="0" lvl="0" indent="0" algn="ctr" defTabSz="914400" eaLnBrk="1" fontAlgn="auto" latinLnBrk="0" hangingPunct="1">
              <a:lnSpc>
                <a:spcPct val="100000"/>
              </a:lnSpc>
              <a:spcBef>
                <a:spcPts val="0"/>
              </a:spcBef>
              <a:spcAft>
                <a:spcPts val="0"/>
              </a:spcAft>
              <a:buClrTx/>
              <a:buSzPts val="1000"/>
              <a:buFontTx/>
              <a:buNone/>
              <a:tabLst/>
              <a:defRPr/>
            </a:pPr>
            <a:r>
              <a:rPr kumimoji="0" lang="it-IT" sz="1000" b="0" i="0" u="none" strike="noStrike" kern="0" cap="none" spc="0" normalizeH="0" baseline="0" noProof="0" smtClean="0">
                <a:ln>
                  <a:noFill/>
                </a:ln>
                <a:solidFill>
                  <a:srgbClr val="FFB100"/>
                </a:solidFill>
                <a:effectLst/>
                <a:uLnTx/>
                <a:uFillTx/>
                <a:latin typeface="Calibri" panose="020F0502020204030204" pitchFamily="34" charset="0"/>
                <a:cs typeface="Calibri" panose="020F0502020204030204" pitchFamily="34" charset="0"/>
              </a:rPr>
              <a:t>►</a:t>
            </a:r>
            <a:endParaRPr kumimoji="0" sz="1800" b="0" i="0" u="none" strike="noStrike" kern="0" cap="none" spc="0" normalizeH="0" baseline="0" noProof="0" dirty="0" smtClean="0">
              <a:ln>
                <a:noFill/>
              </a:ln>
              <a:solidFill>
                <a:sysClr val="windowText" lastClr="000000"/>
              </a:solidFill>
              <a:effectLst/>
              <a:uLnTx/>
              <a:uFillTx/>
              <a:latin typeface="Calibri" panose="020F0502020204030204" pitchFamily="34" charset="0"/>
              <a:cs typeface="Calibri" panose="020F0502020204030204" pitchFamily="34" charset="0"/>
            </a:endParaRPr>
          </a:p>
        </p:txBody>
      </p:sp>
      <p:sp>
        <p:nvSpPr>
          <p:cNvPr id="128" name="Google Shape;2478;p386"/>
          <p:cNvSpPr txBox="1"/>
          <p:nvPr/>
        </p:nvSpPr>
        <p:spPr>
          <a:xfrm>
            <a:off x="8053003" y="3715297"/>
            <a:ext cx="564600" cy="246300"/>
          </a:xfrm>
          <a:prstGeom prst="rect">
            <a:avLst/>
          </a:prstGeom>
          <a:noFill/>
          <a:ln>
            <a:noFill/>
          </a:ln>
        </p:spPr>
        <p:txBody>
          <a:bodyPr spcFirstLastPara="1" wrap="square" lIns="91425" tIns="45700" rIns="91425" bIns="45700" anchor="t" anchorCtr="0">
            <a:noAutofit/>
          </a:bodyPr>
          <a:lstStyle/>
          <a:p>
            <a:pPr marL="0" marR="0" lvl="0" indent="0" algn="ctr" defTabSz="914400" eaLnBrk="1" fontAlgn="auto" latinLnBrk="0" hangingPunct="1">
              <a:lnSpc>
                <a:spcPct val="100000"/>
              </a:lnSpc>
              <a:spcBef>
                <a:spcPts val="0"/>
              </a:spcBef>
              <a:spcAft>
                <a:spcPts val="0"/>
              </a:spcAft>
              <a:buClrTx/>
              <a:buSzPts val="1000"/>
              <a:buFontTx/>
              <a:buNone/>
              <a:tabLst/>
              <a:defRPr/>
            </a:pPr>
            <a:r>
              <a:rPr kumimoji="0" lang="it-IT" sz="1000" b="0" i="0" u="none" strike="noStrike" kern="0" cap="none" spc="0" normalizeH="0" baseline="0" noProof="0" smtClean="0">
                <a:ln>
                  <a:noFill/>
                </a:ln>
                <a:solidFill>
                  <a:srgbClr val="DC0015"/>
                </a:solidFill>
                <a:effectLst/>
                <a:uLnTx/>
                <a:uFillTx/>
                <a:latin typeface="Calibri" panose="020F0502020204030204" pitchFamily="34" charset="0"/>
                <a:cs typeface="Calibri" panose="020F0502020204030204" pitchFamily="34" charset="0"/>
              </a:rPr>
              <a:t>▼</a:t>
            </a:r>
            <a:endParaRPr kumimoji="0" sz="1800" b="0" i="0" u="none" strike="noStrike" kern="0" cap="none" spc="0" normalizeH="0" baseline="0" noProof="0" dirty="0" smtClean="0">
              <a:ln>
                <a:noFill/>
              </a:ln>
              <a:solidFill>
                <a:sysClr val="windowText" lastClr="000000"/>
              </a:solidFill>
              <a:effectLst/>
              <a:uLnTx/>
              <a:uFillTx/>
              <a:latin typeface="Calibri" panose="020F0502020204030204" pitchFamily="34" charset="0"/>
              <a:cs typeface="Calibri" panose="020F0502020204030204" pitchFamily="34" charset="0"/>
            </a:endParaRPr>
          </a:p>
        </p:txBody>
      </p:sp>
      <p:pic>
        <p:nvPicPr>
          <p:cNvPr id="129" name="Google Shape;2479;p386"/>
          <p:cNvPicPr preferRelativeResize="0"/>
          <p:nvPr/>
        </p:nvPicPr>
        <p:blipFill rotWithShape="1">
          <a:blip r:embed="rId4">
            <a:alphaModFix/>
          </a:blip>
          <a:srcRect/>
          <a:stretch/>
        </p:blipFill>
        <p:spPr>
          <a:xfrm>
            <a:off x="5572268" y="1797712"/>
            <a:ext cx="300037" cy="300037"/>
          </a:xfrm>
          <a:prstGeom prst="rect">
            <a:avLst/>
          </a:prstGeom>
          <a:noFill/>
          <a:ln>
            <a:noFill/>
          </a:ln>
        </p:spPr>
      </p:pic>
      <p:grpSp>
        <p:nvGrpSpPr>
          <p:cNvPr id="130" name="Google Shape;2480;p386"/>
          <p:cNvGrpSpPr/>
          <p:nvPr/>
        </p:nvGrpSpPr>
        <p:grpSpPr>
          <a:xfrm>
            <a:off x="5544513" y="2627373"/>
            <a:ext cx="461157" cy="257330"/>
            <a:chOff x="1672423" y="1032599"/>
            <a:chExt cx="583521" cy="325611"/>
          </a:xfrm>
        </p:grpSpPr>
        <p:pic>
          <p:nvPicPr>
            <p:cNvPr id="131" name="Google Shape;2481;p386"/>
            <p:cNvPicPr preferRelativeResize="0"/>
            <p:nvPr/>
          </p:nvPicPr>
          <p:blipFill rotWithShape="1">
            <a:blip r:embed="rId5">
              <a:alphaModFix/>
            </a:blip>
            <a:srcRect/>
            <a:stretch/>
          </p:blipFill>
          <p:spPr>
            <a:xfrm>
              <a:off x="1672423" y="1032599"/>
              <a:ext cx="372973" cy="325611"/>
            </a:xfrm>
            <a:prstGeom prst="rect">
              <a:avLst/>
            </a:prstGeom>
            <a:noFill/>
            <a:ln>
              <a:noFill/>
            </a:ln>
          </p:spPr>
        </p:pic>
        <p:pic>
          <p:nvPicPr>
            <p:cNvPr id="132" name="Google Shape;2482;p386"/>
            <p:cNvPicPr preferRelativeResize="0"/>
            <p:nvPr/>
          </p:nvPicPr>
          <p:blipFill rotWithShape="1">
            <a:blip r:embed="rId6">
              <a:alphaModFix/>
            </a:blip>
            <a:srcRect/>
            <a:stretch/>
          </p:blipFill>
          <p:spPr>
            <a:xfrm>
              <a:off x="2111228" y="1032599"/>
              <a:ext cx="144716" cy="325611"/>
            </a:xfrm>
            <a:prstGeom prst="rect">
              <a:avLst/>
            </a:prstGeom>
            <a:noFill/>
            <a:ln>
              <a:noFill/>
            </a:ln>
          </p:spPr>
        </p:pic>
      </p:grpSp>
      <p:pic>
        <p:nvPicPr>
          <p:cNvPr id="133" name="Google Shape;2483;p386"/>
          <p:cNvPicPr preferRelativeResize="0"/>
          <p:nvPr/>
        </p:nvPicPr>
        <p:blipFill rotWithShape="1">
          <a:blip r:embed="rId7">
            <a:alphaModFix/>
          </a:blip>
          <a:srcRect/>
          <a:stretch/>
        </p:blipFill>
        <p:spPr>
          <a:xfrm>
            <a:off x="8224580" y="1769799"/>
            <a:ext cx="207599" cy="290639"/>
          </a:xfrm>
          <a:prstGeom prst="rect">
            <a:avLst/>
          </a:prstGeom>
          <a:noFill/>
          <a:ln>
            <a:noFill/>
          </a:ln>
        </p:spPr>
      </p:pic>
      <p:pic>
        <p:nvPicPr>
          <p:cNvPr id="134" name="Google Shape;2484;p386"/>
          <p:cNvPicPr preferRelativeResize="0"/>
          <p:nvPr/>
        </p:nvPicPr>
        <p:blipFill rotWithShape="1">
          <a:blip r:embed="rId8">
            <a:alphaModFix/>
          </a:blip>
          <a:srcRect/>
          <a:stretch/>
        </p:blipFill>
        <p:spPr>
          <a:xfrm>
            <a:off x="6460175" y="2627368"/>
            <a:ext cx="283169" cy="292608"/>
          </a:xfrm>
          <a:prstGeom prst="rect">
            <a:avLst/>
          </a:prstGeom>
          <a:noFill/>
          <a:ln>
            <a:noFill/>
          </a:ln>
        </p:spPr>
      </p:pic>
      <p:pic>
        <p:nvPicPr>
          <p:cNvPr id="135" name="Google Shape;2485;p386"/>
          <p:cNvPicPr preferRelativeResize="0"/>
          <p:nvPr/>
        </p:nvPicPr>
        <p:blipFill rotWithShape="1">
          <a:blip r:embed="rId16">
            <a:alphaModFix/>
          </a:blip>
          <a:srcRect/>
          <a:stretch/>
        </p:blipFill>
        <p:spPr>
          <a:xfrm>
            <a:off x="7307749" y="3408406"/>
            <a:ext cx="283319" cy="292608"/>
          </a:xfrm>
          <a:prstGeom prst="rect">
            <a:avLst/>
          </a:prstGeom>
          <a:noFill/>
          <a:ln>
            <a:noFill/>
          </a:ln>
        </p:spPr>
      </p:pic>
      <p:pic>
        <p:nvPicPr>
          <p:cNvPr id="136" name="Google Shape;2486;p386"/>
          <p:cNvPicPr preferRelativeResize="0"/>
          <p:nvPr/>
        </p:nvPicPr>
        <p:blipFill rotWithShape="1">
          <a:blip r:embed="rId17">
            <a:alphaModFix/>
          </a:blip>
          <a:srcRect/>
          <a:stretch/>
        </p:blipFill>
        <p:spPr>
          <a:xfrm>
            <a:off x="8150294" y="2567606"/>
            <a:ext cx="283319" cy="292608"/>
          </a:xfrm>
          <a:prstGeom prst="rect">
            <a:avLst/>
          </a:prstGeom>
          <a:noFill/>
          <a:ln>
            <a:noFill/>
          </a:ln>
        </p:spPr>
      </p:pic>
      <p:pic>
        <p:nvPicPr>
          <p:cNvPr id="137" name="Google Shape;2487;p386"/>
          <p:cNvPicPr preferRelativeResize="0"/>
          <p:nvPr/>
        </p:nvPicPr>
        <p:blipFill rotWithShape="1">
          <a:blip r:embed="rId9">
            <a:alphaModFix/>
          </a:blip>
          <a:srcRect/>
          <a:stretch/>
        </p:blipFill>
        <p:spPr>
          <a:xfrm>
            <a:off x="6477372" y="1795733"/>
            <a:ext cx="232229" cy="292608"/>
          </a:xfrm>
          <a:prstGeom prst="rect">
            <a:avLst/>
          </a:prstGeom>
          <a:noFill/>
          <a:ln>
            <a:noFill/>
          </a:ln>
        </p:spPr>
      </p:pic>
      <p:pic>
        <p:nvPicPr>
          <p:cNvPr id="138" name="Google Shape;2488;p386"/>
          <p:cNvPicPr preferRelativeResize="0"/>
          <p:nvPr/>
        </p:nvPicPr>
        <p:blipFill rotWithShape="1">
          <a:blip r:embed="rId10">
            <a:alphaModFix/>
          </a:blip>
          <a:srcRect/>
          <a:stretch/>
        </p:blipFill>
        <p:spPr>
          <a:xfrm>
            <a:off x="5518988" y="3349126"/>
            <a:ext cx="360742" cy="246221"/>
          </a:xfrm>
          <a:prstGeom prst="rect">
            <a:avLst/>
          </a:prstGeom>
          <a:noFill/>
          <a:ln>
            <a:noFill/>
          </a:ln>
        </p:spPr>
      </p:pic>
      <p:pic>
        <p:nvPicPr>
          <p:cNvPr id="139" name="Google Shape;2489;p386"/>
          <p:cNvPicPr preferRelativeResize="0"/>
          <p:nvPr/>
        </p:nvPicPr>
        <p:blipFill rotWithShape="1">
          <a:blip r:embed="rId2">
            <a:alphaModFix/>
          </a:blip>
          <a:srcRect/>
          <a:stretch/>
        </p:blipFill>
        <p:spPr>
          <a:xfrm>
            <a:off x="7261154" y="1813873"/>
            <a:ext cx="375425" cy="280079"/>
          </a:xfrm>
          <a:prstGeom prst="rect">
            <a:avLst/>
          </a:prstGeom>
          <a:noFill/>
          <a:ln>
            <a:noFill/>
          </a:ln>
        </p:spPr>
      </p:pic>
      <p:pic>
        <p:nvPicPr>
          <p:cNvPr id="140" name="Google Shape;2490;p386"/>
          <p:cNvPicPr preferRelativeResize="0"/>
          <p:nvPr/>
        </p:nvPicPr>
        <p:blipFill rotWithShape="1">
          <a:blip r:embed="rId11">
            <a:alphaModFix/>
          </a:blip>
          <a:srcRect/>
          <a:stretch/>
        </p:blipFill>
        <p:spPr>
          <a:xfrm>
            <a:off x="8123346" y="3451753"/>
            <a:ext cx="350517" cy="239242"/>
          </a:xfrm>
          <a:prstGeom prst="rect">
            <a:avLst/>
          </a:prstGeom>
          <a:noFill/>
          <a:ln>
            <a:noFill/>
          </a:ln>
        </p:spPr>
      </p:pic>
      <p:pic>
        <p:nvPicPr>
          <p:cNvPr id="141" name="Google Shape;2491;p386"/>
          <p:cNvPicPr preferRelativeResize="0"/>
          <p:nvPr/>
        </p:nvPicPr>
        <p:blipFill rotWithShape="1">
          <a:blip r:embed="rId12">
            <a:alphaModFix/>
          </a:blip>
          <a:srcRect/>
          <a:stretch/>
        </p:blipFill>
        <p:spPr>
          <a:xfrm>
            <a:off x="6480621" y="4140721"/>
            <a:ext cx="264741" cy="292608"/>
          </a:xfrm>
          <a:prstGeom prst="rect">
            <a:avLst/>
          </a:prstGeom>
          <a:noFill/>
          <a:ln>
            <a:noFill/>
          </a:ln>
        </p:spPr>
      </p:pic>
      <p:pic>
        <p:nvPicPr>
          <p:cNvPr id="142" name="Google Shape;2492;p386"/>
          <p:cNvPicPr preferRelativeResize="0"/>
          <p:nvPr/>
        </p:nvPicPr>
        <p:blipFill rotWithShape="1">
          <a:blip r:embed="rId13">
            <a:alphaModFix/>
          </a:blip>
          <a:srcRect/>
          <a:stretch/>
        </p:blipFill>
        <p:spPr>
          <a:xfrm>
            <a:off x="7318281" y="4140721"/>
            <a:ext cx="283319" cy="292608"/>
          </a:xfrm>
          <a:prstGeom prst="rect">
            <a:avLst/>
          </a:prstGeom>
          <a:noFill/>
          <a:ln>
            <a:noFill/>
          </a:ln>
        </p:spPr>
      </p:pic>
      <p:grpSp>
        <p:nvGrpSpPr>
          <p:cNvPr id="143" name="Google Shape;2493;p386"/>
          <p:cNvGrpSpPr/>
          <p:nvPr/>
        </p:nvGrpSpPr>
        <p:grpSpPr>
          <a:xfrm>
            <a:off x="7314719" y="2604889"/>
            <a:ext cx="264203" cy="292597"/>
            <a:chOff x="4291554" y="1305408"/>
            <a:chExt cx="541843" cy="600075"/>
          </a:xfrm>
        </p:grpSpPr>
        <p:pic>
          <p:nvPicPr>
            <p:cNvPr id="144" name="Google Shape;2494;p386"/>
            <p:cNvPicPr preferRelativeResize="0"/>
            <p:nvPr/>
          </p:nvPicPr>
          <p:blipFill rotWithShape="1">
            <a:blip r:embed="rId18">
              <a:alphaModFix/>
            </a:blip>
            <a:srcRect/>
            <a:stretch/>
          </p:blipFill>
          <p:spPr>
            <a:xfrm>
              <a:off x="4614322" y="1305408"/>
              <a:ext cx="219075" cy="600075"/>
            </a:xfrm>
            <a:prstGeom prst="rect">
              <a:avLst/>
            </a:prstGeom>
            <a:noFill/>
            <a:ln>
              <a:noFill/>
            </a:ln>
          </p:spPr>
        </p:pic>
        <p:pic>
          <p:nvPicPr>
            <p:cNvPr id="145" name="Google Shape;2495;p386"/>
            <p:cNvPicPr preferRelativeResize="0"/>
            <p:nvPr/>
          </p:nvPicPr>
          <p:blipFill rotWithShape="1">
            <a:blip r:embed="rId19">
              <a:alphaModFix/>
            </a:blip>
            <a:srcRect/>
            <a:stretch/>
          </p:blipFill>
          <p:spPr>
            <a:xfrm>
              <a:off x="4291554" y="1305408"/>
              <a:ext cx="238125" cy="600075"/>
            </a:xfrm>
            <a:prstGeom prst="rect">
              <a:avLst/>
            </a:prstGeom>
            <a:noFill/>
            <a:ln>
              <a:noFill/>
            </a:ln>
          </p:spPr>
        </p:pic>
      </p:grpSp>
      <p:pic>
        <p:nvPicPr>
          <p:cNvPr id="146" name="Google Shape;2496;p386"/>
          <p:cNvPicPr preferRelativeResize="0"/>
          <p:nvPr/>
        </p:nvPicPr>
        <p:blipFill rotWithShape="1">
          <a:blip r:embed="rId14">
            <a:alphaModFix/>
          </a:blip>
          <a:srcRect/>
          <a:stretch/>
        </p:blipFill>
        <p:spPr>
          <a:xfrm>
            <a:off x="5645064" y="4140731"/>
            <a:ext cx="130048" cy="292608"/>
          </a:xfrm>
          <a:prstGeom prst="rect">
            <a:avLst/>
          </a:prstGeom>
          <a:noFill/>
          <a:ln>
            <a:noFill/>
          </a:ln>
        </p:spPr>
      </p:pic>
      <p:pic>
        <p:nvPicPr>
          <p:cNvPr id="147" name="Google Shape;2497;p386"/>
          <p:cNvPicPr preferRelativeResize="0"/>
          <p:nvPr/>
        </p:nvPicPr>
        <p:blipFill rotWithShape="1">
          <a:blip r:embed="rId15">
            <a:alphaModFix/>
          </a:blip>
          <a:srcRect/>
          <a:stretch/>
        </p:blipFill>
        <p:spPr>
          <a:xfrm>
            <a:off x="6468487" y="3411343"/>
            <a:ext cx="232229" cy="292608"/>
          </a:xfrm>
          <a:prstGeom prst="rect">
            <a:avLst/>
          </a:prstGeom>
          <a:noFill/>
          <a:ln>
            <a:noFill/>
          </a:ln>
        </p:spPr>
      </p:pic>
      <p:sp>
        <p:nvSpPr>
          <p:cNvPr id="148" name="Google Shape;2498;p386"/>
          <p:cNvSpPr txBox="1"/>
          <p:nvPr/>
        </p:nvSpPr>
        <p:spPr>
          <a:xfrm>
            <a:off x="5504425" y="2884681"/>
            <a:ext cx="564600" cy="246300"/>
          </a:xfrm>
          <a:prstGeom prst="rect">
            <a:avLst/>
          </a:prstGeom>
          <a:noFill/>
          <a:ln>
            <a:noFill/>
          </a:ln>
        </p:spPr>
        <p:txBody>
          <a:bodyPr spcFirstLastPara="1" wrap="square" lIns="91425" tIns="45700" rIns="91425" bIns="45700" anchor="t" anchorCtr="0">
            <a:noAutofit/>
          </a:bodyPr>
          <a:lstStyle/>
          <a:p>
            <a:pPr marL="0" marR="0" lvl="0" indent="0" algn="ctr" defTabSz="914400" eaLnBrk="1" fontAlgn="auto" latinLnBrk="0" hangingPunct="1">
              <a:lnSpc>
                <a:spcPct val="100000"/>
              </a:lnSpc>
              <a:spcBef>
                <a:spcPts val="0"/>
              </a:spcBef>
              <a:spcAft>
                <a:spcPts val="0"/>
              </a:spcAft>
              <a:buClrTx/>
              <a:buSzPts val="1000"/>
              <a:buFontTx/>
              <a:buNone/>
              <a:tabLst/>
              <a:defRPr/>
            </a:pPr>
            <a:r>
              <a:rPr kumimoji="0" lang="it-IT" sz="1000" b="0" i="0" u="none" strike="noStrike" kern="0" cap="none" spc="0" normalizeH="0" baseline="0" noProof="0" smtClean="0">
                <a:ln>
                  <a:noFill/>
                </a:ln>
                <a:solidFill>
                  <a:srgbClr val="FFB100"/>
                </a:solidFill>
                <a:effectLst/>
                <a:uLnTx/>
                <a:uFillTx/>
                <a:latin typeface="Calibri" panose="020F0502020204030204" pitchFamily="34" charset="0"/>
                <a:cs typeface="Calibri" panose="020F0502020204030204" pitchFamily="34" charset="0"/>
              </a:rPr>
              <a:t>►</a:t>
            </a:r>
            <a:endParaRPr kumimoji="0" sz="1000" b="0" i="0" u="none" strike="noStrike" kern="0" cap="none" spc="0" normalizeH="0" baseline="0" noProof="0" dirty="0" smtClean="0">
              <a:ln>
                <a:noFill/>
              </a:ln>
              <a:solidFill>
                <a:srgbClr val="DC0015"/>
              </a:solidFill>
              <a:effectLst/>
              <a:uLnTx/>
              <a:uFillTx/>
              <a:latin typeface="Calibri" panose="020F0502020204030204" pitchFamily="34" charset="0"/>
              <a:cs typeface="Calibri" panose="020F0502020204030204" pitchFamily="34" charset="0"/>
            </a:endParaRPr>
          </a:p>
        </p:txBody>
      </p:sp>
      <p:sp>
        <p:nvSpPr>
          <p:cNvPr id="149" name="Google Shape;2499;p386"/>
          <p:cNvSpPr txBox="1"/>
          <p:nvPr/>
        </p:nvSpPr>
        <p:spPr>
          <a:xfrm>
            <a:off x="5427787" y="4517284"/>
            <a:ext cx="564600" cy="246300"/>
          </a:xfrm>
          <a:prstGeom prst="rect">
            <a:avLst/>
          </a:prstGeom>
          <a:noFill/>
          <a:ln>
            <a:noFill/>
          </a:ln>
        </p:spPr>
        <p:txBody>
          <a:bodyPr spcFirstLastPara="1" wrap="square" lIns="91425" tIns="45700" rIns="91425" bIns="45700" anchor="t" anchorCtr="0">
            <a:noAutofit/>
          </a:bodyPr>
          <a:lstStyle/>
          <a:p>
            <a:pPr marL="0" marR="0" lvl="0" indent="0" algn="ctr" defTabSz="914400" eaLnBrk="1" fontAlgn="auto" latinLnBrk="0" hangingPunct="1">
              <a:lnSpc>
                <a:spcPct val="100000"/>
              </a:lnSpc>
              <a:spcBef>
                <a:spcPts val="0"/>
              </a:spcBef>
              <a:spcAft>
                <a:spcPts val="0"/>
              </a:spcAft>
              <a:buClrTx/>
              <a:buSzPts val="1000"/>
              <a:buFontTx/>
              <a:buNone/>
              <a:tabLst/>
              <a:defRPr/>
            </a:pPr>
            <a:r>
              <a:rPr kumimoji="0" lang="it-IT" sz="1000" b="0" i="0" u="none" strike="noStrike" kern="0" cap="none" spc="0" normalizeH="0" baseline="0" noProof="0" smtClean="0">
                <a:ln>
                  <a:noFill/>
                </a:ln>
                <a:solidFill>
                  <a:srgbClr val="DC0015"/>
                </a:solidFill>
                <a:effectLst/>
                <a:uLnTx/>
                <a:uFillTx/>
                <a:latin typeface="Calibri" panose="020F0502020204030204" pitchFamily="34" charset="0"/>
                <a:cs typeface="Calibri" panose="020F0502020204030204" pitchFamily="34" charset="0"/>
              </a:rPr>
              <a:t>▼</a:t>
            </a:r>
            <a:endParaRPr kumimoji="0" sz="1800" b="0" i="0" u="none" strike="noStrike" kern="0" cap="none" spc="0" normalizeH="0" baseline="0" noProof="0" dirty="0" smtClean="0">
              <a:ln>
                <a:noFill/>
              </a:ln>
              <a:solidFill>
                <a:sysClr val="windowText" lastClr="000000"/>
              </a:solidFill>
              <a:effectLst/>
              <a:uLnTx/>
              <a:uFillTx/>
              <a:latin typeface="Calibri" panose="020F0502020204030204" pitchFamily="34" charset="0"/>
              <a:cs typeface="Calibri" panose="020F0502020204030204" pitchFamily="34" charset="0"/>
            </a:endParaRPr>
          </a:p>
        </p:txBody>
      </p:sp>
      <p:sp>
        <p:nvSpPr>
          <p:cNvPr id="150" name="Google Shape;2500;p386"/>
          <p:cNvSpPr txBox="1"/>
          <p:nvPr/>
        </p:nvSpPr>
        <p:spPr>
          <a:xfrm>
            <a:off x="6330700" y="4508784"/>
            <a:ext cx="564600" cy="246300"/>
          </a:xfrm>
          <a:prstGeom prst="rect">
            <a:avLst/>
          </a:prstGeom>
          <a:noFill/>
          <a:ln>
            <a:noFill/>
          </a:ln>
        </p:spPr>
        <p:txBody>
          <a:bodyPr spcFirstLastPara="1" wrap="square" lIns="91425" tIns="45700" rIns="91425" bIns="45700" anchor="t" anchorCtr="0">
            <a:noAutofit/>
          </a:bodyPr>
          <a:lstStyle/>
          <a:p>
            <a:pPr marL="0" marR="0" lvl="0" indent="0" algn="ctr" defTabSz="914400" eaLnBrk="1" fontAlgn="auto" latinLnBrk="0" hangingPunct="1">
              <a:lnSpc>
                <a:spcPct val="100000"/>
              </a:lnSpc>
              <a:spcBef>
                <a:spcPts val="0"/>
              </a:spcBef>
              <a:spcAft>
                <a:spcPts val="0"/>
              </a:spcAft>
              <a:buClrTx/>
              <a:buSzPts val="1000"/>
              <a:buFontTx/>
              <a:buNone/>
              <a:tabLst/>
              <a:defRPr/>
            </a:pPr>
            <a:r>
              <a:rPr kumimoji="0" lang="it-IT" sz="1000" b="0" i="0" u="none" strike="noStrike" kern="0" cap="none" spc="0" normalizeH="0" baseline="0" noProof="0" smtClean="0">
                <a:ln>
                  <a:noFill/>
                </a:ln>
                <a:solidFill>
                  <a:srgbClr val="DC0015"/>
                </a:solidFill>
                <a:effectLst/>
                <a:uLnTx/>
                <a:uFillTx/>
                <a:latin typeface="Calibri" panose="020F0502020204030204" pitchFamily="34" charset="0"/>
                <a:cs typeface="Calibri" panose="020F0502020204030204" pitchFamily="34" charset="0"/>
              </a:rPr>
              <a:t>▼</a:t>
            </a:r>
            <a:endParaRPr kumimoji="0" sz="1800" b="0" i="0" u="none" strike="noStrike" kern="0" cap="none" spc="0" normalizeH="0" baseline="0" noProof="0" dirty="0" smtClean="0">
              <a:ln>
                <a:noFill/>
              </a:ln>
              <a:solidFill>
                <a:sysClr val="windowText" lastClr="000000"/>
              </a:solidFill>
              <a:effectLst/>
              <a:uLnTx/>
              <a:uFillTx/>
              <a:latin typeface="Calibri" panose="020F0502020204030204" pitchFamily="34" charset="0"/>
              <a:cs typeface="Calibri" panose="020F0502020204030204" pitchFamily="34" charset="0"/>
            </a:endParaRPr>
          </a:p>
        </p:txBody>
      </p:sp>
      <p:sp>
        <p:nvSpPr>
          <p:cNvPr id="151" name="Google Shape;2501;p386"/>
          <p:cNvSpPr txBox="1"/>
          <p:nvPr/>
        </p:nvSpPr>
        <p:spPr>
          <a:xfrm>
            <a:off x="7233600" y="4508784"/>
            <a:ext cx="564600" cy="246300"/>
          </a:xfrm>
          <a:prstGeom prst="rect">
            <a:avLst/>
          </a:prstGeom>
          <a:noFill/>
          <a:ln>
            <a:noFill/>
          </a:ln>
        </p:spPr>
        <p:txBody>
          <a:bodyPr spcFirstLastPara="1" wrap="square" lIns="91425" tIns="45700" rIns="91425" bIns="45700" anchor="t" anchorCtr="0">
            <a:noAutofit/>
          </a:bodyPr>
          <a:lstStyle/>
          <a:p>
            <a:pPr marL="0" marR="0" lvl="0" indent="0" algn="ctr" defTabSz="914400" eaLnBrk="1" fontAlgn="auto" latinLnBrk="0" hangingPunct="1">
              <a:lnSpc>
                <a:spcPct val="100000"/>
              </a:lnSpc>
              <a:spcBef>
                <a:spcPts val="0"/>
              </a:spcBef>
              <a:spcAft>
                <a:spcPts val="0"/>
              </a:spcAft>
              <a:buClrTx/>
              <a:buSzPts val="1000"/>
              <a:buFontTx/>
              <a:buNone/>
              <a:tabLst/>
              <a:defRPr/>
            </a:pPr>
            <a:r>
              <a:rPr kumimoji="0" lang="it-IT" sz="1000" b="0" i="0" u="none" strike="noStrike" kern="0" cap="none" spc="0" normalizeH="0" baseline="0" noProof="0" smtClean="0">
                <a:ln>
                  <a:noFill/>
                </a:ln>
                <a:solidFill>
                  <a:srgbClr val="DC0015"/>
                </a:solidFill>
                <a:effectLst/>
                <a:uLnTx/>
                <a:uFillTx/>
                <a:latin typeface="Calibri" panose="020F0502020204030204" pitchFamily="34" charset="0"/>
                <a:cs typeface="Calibri" panose="020F0502020204030204" pitchFamily="34" charset="0"/>
              </a:rPr>
              <a:t>▼</a:t>
            </a:r>
            <a:endParaRPr kumimoji="0" sz="1800" b="0" i="0" u="none" strike="noStrike" kern="0" cap="none" spc="0" normalizeH="0" baseline="0" noProof="0" dirty="0" smtClean="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nvGrpSpPr>
          <p:cNvPr id="152" name="Google Shape;2503;p386"/>
          <p:cNvGrpSpPr/>
          <p:nvPr/>
        </p:nvGrpSpPr>
        <p:grpSpPr>
          <a:xfrm>
            <a:off x="3468969" y="3408402"/>
            <a:ext cx="264203" cy="292597"/>
            <a:chOff x="4291554" y="1305408"/>
            <a:chExt cx="541843" cy="600075"/>
          </a:xfrm>
        </p:grpSpPr>
        <p:pic>
          <p:nvPicPr>
            <p:cNvPr id="153" name="Google Shape;2504;p386"/>
            <p:cNvPicPr preferRelativeResize="0"/>
            <p:nvPr/>
          </p:nvPicPr>
          <p:blipFill rotWithShape="1">
            <a:blip r:embed="rId18">
              <a:alphaModFix/>
            </a:blip>
            <a:srcRect/>
            <a:stretch/>
          </p:blipFill>
          <p:spPr>
            <a:xfrm>
              <a:off x="4614322" y="1305408"/>
              <a:ext cx="219075" cy="600075"/>
            </a:xfrm>
            <a:prstGeom prst="rect">
              <a:avLst/>
            </a:prstGeom>
            <a:noFill/>
            <a:ln>
              <a:noFill/>
            </a:ln>
          </p:spPr>
        </p:pic>
        <p:pic>
          <p:nvPicPr>
            <p:cNvPr id="154" name="Google Shape;2505;p386"/>
            <p:cNvPicPr preferRelativeResize="0"/>
            <p:nvPr/>
          </p:nvPicPr>
          <p:blipFill rotWithShape="1">
            <a:blip r:embed="rId19">
              <a:alphaModFix/>
            </a:blip>
            <a:srcRect/>
            <a:stretch/>
          </p:blipFill>
          <p:spPr>
            <a:xfrm>
              <a:off x="4291554" y="1305408"/>
              <a:ext cx="238125" cy="600075"/>
            </a:xfrm>
            <a:prstGeom prst="rect">
              <a:avLst/>
            </a:prstGeom>
            <a:noFill/>
            <a:ln>
              <a:noFill/>
            </a:ln>
          </p:spPr>
        </p:pic>
      </p:grpSp>
      <p:pic>
        <p:nvPicPr>
          <p:cNvPr id="155" name="Google Shape;2506;p386"/>
          <p:cNvPicPr preferRelativeResize="0"/>
          <p:nvPr/>
        </p:nvPicPr>
        <p:blipFill rotWithShape="1">
          <a:blip r:embed="rId17">
            <a:alphaModFix/>
          </a:blip>
          <a:srcRect/>
          <a:stretch/>
        </p:blipFill>
        <p:spPr>
          <a:xfrm>
            <a:off x="3459407" y="2604881"/>
            <a:ext cx="283319" cy="292608"/>
          </a:xfrm>
          <a:prstGeom prst="rect">
            <a:avLst/>
          </a:prstGeom>
          <a:noFill/>
          <a:ln>
            <a:noFill/>
          </a:ln>
        </p:spPr>
      </p:pic>
      <p:pic>
        <p:nvPicPr>
          <p:cNvPr id="156" name="Google Shape;2507;p386"/>
          <p:cNvPicPr preferRelativeResize="0"/>
          <p:nvPr/>
        </p:nvPicPr>
        <p:blipFill rotWithShape="1">
          <a:blip r:embed="rId16">
            <a:alphaModFix/>
          </a:blip>
          <a:srcRect/>
          <a:stretch/>
        </p:blipFill>
        <p:spPr>
          <a:xfrm>
            <a:off x="3459411" y="1807618"/>
            <a:ext cx="283319" cy="292608"/>
          </a:xfrm>
          <a:prstGeom prst="rect">
            <a:avLst/>
          </a:prstGeom>
          <a:noFill/>
          <a:ln>
            <a:noFill/>
          </a:ln>
        </p:spPr>
      </p:pic>
      <p:sp>
        <p:nvSpPr>
          <p:cNvPr id="3" name="Rectangle 2"/>
          <p:cNvSpPr/>
          <p:nvPr/>
        </p:nvSpPr>
        <p:spPr>
          <a:xfrm>
            <a:off x="244340" y="4835723"/>
            <a:ext cx="2077813" cy="253916"/>
          </a:xfrm>
          <a:prstGeom prst="rect">
            <a:avLst/>
          </a:prstGeom>
        </p:spPr>
        <p:txBody>
          <a:bodyPr wrap="none">
            <a:spAutoFit/>
          </a:bodyPr>
          <a:lstStyle/>
          <a:p>
            <a:r>
              <a:rPr lang="en-GB" sz="1050" dirty="0">
                <a:latin typeface="Calibri" panose="020F0502020204030204" pitchFamily="34" charset="0"/>
                <a:ea typeface="Open Sans" panose="020B0604020202020204" charset="0"/>
                <a:cs typeface="Calibri" panose="020F0502020204030204" pitchFamily="34" charset="0"/>
              </a:rPr>
              <a:t>Source: Nielsen Global Intelligence</a:t>
            </a:r>
          </a:p>
        </p:txBody>
      </p:sp>
    </p:spTree>
    <p:extLst>
      <p:ext uri="{BB962C8B-B14F-4D97-AF65-F5344CB8AC3E}">
        <p14:creationId xmlns:p14="http://schemas.microsoft.com/office/powerpoint/2010/main" val="265240978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755548"/>
            <a:ext cx="8227168" cy="720080"/>
          </a:xfrm>
        </p:spPr>
        <p:txBody>
          <a:bodyPr/>
          <a:lstStyle/>
          <a:p>
            <a:pPr algn="ctr"/>
            <a:r>
              <a:rPr lang="en-IN" sz="3600" dirty="0" smtClean="0"/>
              <a:t> SO .. LIFE AFTER COVID- 19 </a:t>
            </a:r>
            <a:br>
              <a:rPr lang="en-IN" sz="3600" dirty="0" smtClean="0"/>
            </a:br>
            <a:endParaRPr lang="en-IN" dirty="0"/>
          </a:p>
        </p:txBody>
      </p:sp>
      <p:sp>
        <p:nvSpPr>
          <p:cNvPr id="5" name="Rectangle 4"/>
          <p:cNvSpPr/>
          <p:nvPr/>
        </p:nvSpPr>
        <p:spPr>
          <a:xfrm>
            <a:off x="373857" y="1491630"/>
            <a:ext cx="8628266" cy="3170099"/>
          </a:xfrm>
          <a:prstGeom prst="rect">
            <a:avLst/>
          </a:prstGeom>
        </p:spPr>
        <p:txBody>
          <a:bodyPr wrap="square">
            <a:spAutoFit/>
          </a:bodyPr>
          <a:lstStyle/>
          <a:p>
            <a:pPr algn="ctr"/>
            <a:r>
              <a:rPr lang="en-IN" sz="2000" i="1" dirty="0" smtClean="0">
                <a:latin typeface="Calibri" panose="020F0502020204030204" pitchFamily="34" charset="0"/>
                <a:cs typeface="Calibri" panose="020F0502020204030204" pitchFamily="34" charset="0"/>
              </a:rPr>
              <a:t>“ How we live, work, shop, consume and value has changed for ever ….</a:t>
            </a:r>
            <a:endParaRPr lang="en-IN" sz="2000" i="1" dirty="0">
              <a:latin typeface="Calibri" panose="020F0502020204030204" pitchFamily="34" charset="0"/>
              <a:cs typeface="Calibri" panose="020F0502020204030204" pitchFamily="34" charset="0"/>
            </a:endParaRPr>
          </a:p>
          <a:p>
            <a:pPr algn="ctr"/>
            <a:r>
              <a:rPr lang="en-IN" sz="2000" i="1" dirty="0" smtClean="0">
                <a:latin typeface="Calibri" panose="020F0502020204030204" pitchFamily="34" charset="0"/>
                <a:cs typeface="Calibri" panose="020F0502020204030204" pitchFamily="34" charset="0"/>
              </a:rPr>
              <a:t>Retail will have to be re invented “ </a:t>
            </a:r>
          </a:p>
          <a:p>
            <a:pPr algn="ctr"/>
            <a:endParaRPr lang="en-IN" sz="2000" i="1" dirty="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endParaRPr lang="en-IN" dirty="0" smtClean="0">
              <a:latin typeface="Calibri" panose="020F0502020204030204" pitchFamily="34" charset="0"/>
              <a:cs typeface="Calibri" panose="020F0502020204030204" pitchFamily="34" charset="0"/>
            </a:endParaRPr>
          </a:p>
          <a:p>
            <a:pPr marL="171450" indent="-171450">
              <a:buClr>
                <a:schemeClr val="accent1"/>
              </a:buClr>
              <a:buFont typeface="Arial" panose="020B0604020202020204" pitchFamily="34" charset="0"/>
              <a:buChar char="•"/>
            </a:pPr>
            <a:r>
              <a:rPr lang="en-IN" dirty="0" smtClean="0">
                <a:latin typeface="Calibri" panose="020F0502020204030204" pitchFamily="34" charset="0"/>
                <a:cs typeface="Calibri" panose="020F0502020204030204" pitchFamily="34" charset="0"/>
              </a:rPr>
              <a:t> New </a:t>
            </a:r>
            <a:r>
              <a:rPr lang="en-IN" b="1" dirty="0" smtClean="0">
                <a:solidFill>
                  <a:schemeClr val="accent1"/>
                </a:solidFill>
                <a:latin typeface="Calibri" panose="020F0502020204030204" pitchFamily="34" charset="0"/>
                <a:cs typeface="Calibri" panose="020F0502020204030204" pitchFamily="34" charset="0"/>
              </a:rPr>
              <a:t>Store formats </a:t>
            </a:r>
            <a:r>
              <a:rPr lang="en-IN" dirty="0" smtClean="0">
                <a:latin typeface="Calibri" panose="020F0502020204030204" pitchFamily="34" charset="0"/>
                <a:cs typeface="Calibri" panose="020F0502020204030204" pitchFamily="34" charset="0"/>
              </a:rPr>
              <a:t>and store layouts 	</a:t>
            </a:r>
            <a:r>
              <a:rPr lang="en-IN" b="1" dirty="0" smtClean="0">
                <a:latin typeface="Calibri" panose="020F0502020204030204" pitchFamily="34" charset="0"/>
                <a:cs typeface="Calibri" panose="020F0502020204030204" pitchFamily="34" charset="0"/>
              </a:rPr>
              <a:t>SAFE,</a:t>
            </a:r>
            <a:r>
              <a:rPr lang="en-IN" dirty="0" smtClean="0">
                <a:latin typeface="Calibri" panose="020F0502020204030204" pitchFamily="34" charset="0"/>
                <a:cs typeface="Calibri" panose="020F0502020204030204" pitchFamily="34" charset="0"/>
              </a:rPr>
              <a:t> </a:t>
            </a:r>
            <a:r>
              <a:rPr lang="en-IN" b="1" dirty="0" smtClean="0">
                <a:latin typeface="Calibri" panose="020F0502020204030204" pitchFamily="34" charset="0"/>
                <a:cs typeface="Calibri" panose="020F0502020204030204" pitchFamily="34" charset="0"/>
              </a:rPr>
              <a:t>SMALLER, SIMPLER</a:t>
            </a:r>
          </a:p>
          <a:p>
            <a:pPr marL="171450" indent="-171450">
              <a:buClr>
                <a:schemeClr val="accent1"/>
              </a:buClr>
              <a:buFont typeface="Arial" panose="020B0604020202020204" pitchFamily="34" charset="0"/>
              <a:buChar char="•"/>
            </a:pPr>
            <a:endParaRPr lang="en-IN" b="1" dirty="0">
              <a:latin typeface="Calibri" panose="020F0502020204030204" pitchFamily="34" charset="0"/>
              <a:cs typeface="Calibri" panose="020F0502020204030204" pitchFamily="34" charset="0"/>
            </a:endParaRPr>
          </a:p>
          <a:p>
            <a:pPr marL="171450" indent="-171450">
              <a:buClr>
                <a:schemeClr val="accent1"/>
              </a:buClr>
              <a:buFont typeface="Arial" panose="020B0604020202020204" pitchFamily="34" charset="0"/>
              <a:buChar char="•"/>
            </a:pPr>
            <a:r>
              <a:rPr lang="en-IN" dirty="0" smtClean="0">
                <a:latin typeface="Calibri" panose="020F0502020204030204" pitchFamily="34" charset="0"/>
                <a:cs typeface="Calibri" panose="020F0502020204030204" pitchFamily="34" charset="0"/>
              </a:rPr>
              <a:t>`Next Generation` of </a:t>
            </a:r>
            <a:r>
              <a:rPr lang="en-IN" b="1" dirty="0" smtClean="0">
                <a:solidFill>
                  <a:schemeClr val="accent1"/>
                </a:solidFill>
                <a:latin typeface="Calibri" panose="020F0502020204030204" pitchFamily="34" charset="0"/>
                <a:cs typeface="Calibri" panose="020F0502020204030204" pitchFamily="34" charset="0"/>
              </a:rPr>
              <a:t>Online</a:t>
            </a:r>
            <a:r>
              <a:rPr lang="en-IN" b="1" dirty="0" smtClean="0">
                <a:latin typeface="Calibri" panose="020F0502020204030204" pitchFamily="34" charset="0"/>
                <a:cs typeface="Calibri" panose="020F0502020204030204" pitchFamily="34" charset="0"/>
              </a:rPr>
              <a:t> </a:t>
            </a:r>
            <a:r>
              <a:rPr lang="en-IN" dirty="0" smtClean="0">
                <a:latin typeface="Calibri" panose="020F0502020204030204" pitchFamily="34" charset="0"/>
                <a:cs typeface="Calibri" panose="020F0502020204030204" pitchFamily="34" charset="0"/>
              </a:rPr>
              <a:t>Grocery   	</a:t>
            </a:r>
            <a:r>
              <a:rPr lang="en-IN" b="1" dirty="0" smtClean="0">
                <a:latin typeface="Calibri" panose="020F0502020204030204" pitchFamily="34" charset="0"/>
                <a:cs typeface="Calibri" panose="020F0502020204030204" pitchFamily="34" charset="0"/>
              </a:rPr>
              <a:t>SUBSCRIPTIONS, TAKE HOME, CLICK AND COLLECT</a:t>
            </a:r>
          </a:p>
          <a:p>
            <a:pPr marL="171450" indent="-171450">
              <a:buClr>
                <a:schemeClr val="accent1"/>
              </a:buClr>
              <a:buFont typeface="Arial" panose="020B0604020202020204" pitchFamily="34" charset="0"/>
              <a:buChar char="•"/>
            </a:pPr>
            <a:endParaRPr lang="en-IN" dirty="0">
              <a:latin typeface="Calibri" panose="020F0502020204030204" pitchFamily="34" charset="0"/>
              <a:cs typeface="Calibri" panose="020F0502020204030204" pitchFamily="34" charset="0"/>
            </a:endParaRPr>
          </a:p>
          <a:p>
            <a:pPr marL="171450" indent="-171450">
              <a:buClr>
                <a:schemeClr val="accent1"/>
              </a:buClr>
              <a:buFont typeface="Arial" panose="020B0604020202020204" pitchFamily="34" charset="0"/>
              <a:buChar char="•"/>
            </a:pPr>
            <a:r>
              <a:rPr lang="en-IN" dirty="0">
                <a:latin typeface="Calibri" panose="020F0502020204030204" pitchFamily="34" charset="0"/>
                <a:cs typeface="Calibri" panose="020F0502020204030204" pitchFamily="34" charset="0"/>
              </a:rPr>
              <a:t> </a:t>
            </a:r>
            <a:r>
              <a:rPr lang="en-IN" dirty="0" smtClean="0">
                <a:latin typeface="Calibri" panose="020F0502020204030204" pitchFamily="34" charset="0"/>
                <a:cs typeface="Calibri" panose="020F0502020204030204" pitchFamily="34" charset="0"/>
              </a:rPr>
              <a:t>Different </a:t>
            </a:r>
            <a:r>
              <a:rPr lang="en-IN" b="1" dirty="0" smtClean="0">
                <a:solidFill>
                  <a:schemeClr val="accent1"/>
                </a:solidFill>
                <a:latin typeface="Calibri" panose="020F0502020204030204" pitchFamily="34" charset="0"/>
                <a:cs typeface="Calibri" panose="020F0502020204030204" pitchFamily="34" charset="0"/>
              </a:rPr>
              <a:t>Supply Chains</a:t>
            </a:r>
            <a:r>
              <a:rPr lang="en-IN" b="1" dirty="0" smtClean="0">
                <a:solidFill>
                  <a:srgbClr val="002060"/>
                </a:solidFill>
                <a:latin typeface="Calibri" panose="020F0502020204030204" pitchFamily="34" charset="0"/>
                <a:cs typeface="Calibri" panose="020F0502020204030204" pitchFamily="34" charset="0"/>
              </a:rPr>
              <a:t> </a:t>
            </a:r>
            <a:r>
              <a:rPr lang="en-IN" dirty="0" smtClean="0">
                <a:latin typeface="Calibri" panose="020F0502020204030204" pitchFamily="34" charset="0"/>
                <a:cs typeface="Calibri" panose="020F0502020204030204" pitchFamily="34" charset="0"/>
              </a:rPr>
              <a:t>		</a:t>
            </a:r>
            <a:r>
              <a:rPr lang="en-IN" b="1" dirty="0" smtClean="0">
                <a:latin typeface="Calibri" panose="020F0502020204030204" pitchFamily="34" charset="0"/>
                <a:cs typeface="Calibri" panose="020F0502020204030204" pitchFamily="34" charset="0"/>
              </a:rPr>
              <a:t>LOCAL ASWELL AS GLOBAL, NEW PARTNERSHIPS</a:t>
            </a:r>
          </a:p>
          <a:p>
            <a:pPr marL="171450" indent="-171450">
              <a:buClr>
                <a:schemeClr val="accent1"/>
              </a:buClr>
              <a:buFont typeface="Arial" panose="020B0604020202020204" pitchFamily="34" charset="0"/>
              <a:buChar char="•"/>
            </a:pPr>
            <a:endParaRPr lang="en-IN" dirty="0">
              <a:latin typeface="Calibri" panose="020F0502020204030204" pitchFamily="34" charset="0"/>
              <a:cs typeface="Calibri" panose="020F0502020204030204" pitchFamily="34" charset="0"/>
            </a:endParaRPr>
          </a:p>
          <a:p>
            <a:pPr marL="171450" indent="-171450">
              <a:buClr>
                <a:schemeClr val="accent1"/>
              </a:buClr>
              <a:buFont typeface="Arial" panose="020B0604020202020204" pitchFamily="34" charset="0"/>
              <a:buChar char="•"/>
            </a:pPr>
            <a:r>
              <a:rPr lang="en-IN" dirty="0" smtClean="0">
                <a:latin typeface="Calibri" panose="020F0502020204030204" pitchFamily="34" charset="0"/>
                <a:cs typeface="Calibri" panose="020F0502020204030204" pitchFamily="34" charset="0"/>
              </a:rPr>
              <a:t> </a:t>
            </a:r>
            <a:r>
              <a:rPr lang="en-IN" b="1" dirty="0" smtClean="0">
                <a:solidFill>
                  <a:schemeClr val="accent1"/>
                </a:solidFill>
                <a:latin typeface="Calibri" panose="020F0502020204030204" pitchFamily="34" charset="0"/>
                <a:cs typeface="Calibri" panose="020F0502020204030204" pitchFamily="34" charset="0"/>
              </a:rPr>
              <a:t>Attitudes</a:t>
            </a:r>
            <a:r>
              <a:rPr lang="en-IN" dirty="0" smtClean="0">
                <a:latin typeface="Calibri" panose="020F0502020204030204" pitchFamily="34" charset="0"/>
                <a:cs typeface="Calibri" panose="020F0502020204030204" pitchFamily="34" charset="0"/>
              </a:rPr>
              <a:t> and Behaviours		</a:t>
            </a:r>
            <a:r>
              <a:rPr lang="en-IN" b="1" dirty="0">
                <a:latin typeface="Calibri" panose="020F0502020204030204" pitchFamily="34" charset="0"/>
                <a:cs typeface="Calibri" panose="020F0502020204030204" pitchFamily="34" charset="0"/>
              </a:rPr>
              <a:t>HYGEINE, EFFICACY, TRUST, PROVENANCE, QUALITY</a:t>
            </a:r>
            <a:endParaRPr lang="en-IN" dirty="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endParaRPr lang="en-IN" dirty="0" smtClean="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endParaRPr lang="en-IN"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099182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6"/>
          <p:cNvSpPr>
            <a:spLocks noGrp="1"/>
          </p:cNvSpPr>
          <p:nvPr>
            <p:ph idx="1"/>
          </p:nvPr>
        </p:nvSpPr>
        <p:spPr>
          <a:xfrm>
            <a:off x="301242" y="1275606"/>
            <a:ext cx="8745938" cy="3366014"/>
          </a:xfrm>
        </p:spPr>
        <p:txBody>
          <a:bodyPr/>
          <a:lstStyle/>
          <a:p>
            <a:pPr>
              <a:buClr>
                <a:schemeClr val="accent1"/>
              </a:buClr>
            </a:pPr>
            <a:r>
              <a:rPr lang="en-GB" sz="1400" dirty="0">
                <a:latin typeface="Calibri" panose="020F0502020204030204" pitchFamily="34" charset="0"/>
                <a:cs typeface="Calibri" panose="020F0502020204030204" pitchFamily="34" charset="0"/>
              </a:rPr>
              <a:t>There are three trends that will help to sustain the high single digit total store growths we have seen over the last couple of weeks</a:t>
            </a:r>
            <a:r>
              <a:rPr lang="en-GB" sz="1400" dirty="0" smtClean="0">
                <a:latin typeface="Calibri" panose="020F0502020204030204" pitchFamily="34" charset="0"/>
                <a:cs typeface="Calibri" panose="020F0502020204030204" pitchFamily="34" charset="0"/>
              </a:rPr>
              <a:t>.</a:t>
            </a:r>
            <a:endParaRPr lang="en-GB" sz="1400" dirty="0">
              <a:latin typeface="Calibri" panose="020F0502020204030204" pitchFamily="34" charset="0"/>
              <a:cs typeface="Calibri" panose="020F0502020204030204" pitchFamily="34" charset="0"/>
            </a:endParaRPr>
          </a:p>
          <a:p>
            <a:pPr lvl="0">
              <a:buClr>
                <a:schemeClr val="accent1"/>
              </a:buClr>
            </a:pPr>
            <a:r>
              <a:rPr lang="en-GB" sz="1400" dirty="0">
                <a:latin typeface="Calibri" panose="020F0502020204030204" pitchFamily="34" charset="0"/>
                <a:cs typeface="Calibri" panose="020F0502020204030204" pitchFamily="34" charset="0"/>
              </a:rPr>
              <a:t>Firstly, for as long as pubs and restaurants remain closed, </a:t>
            </a:r>
            <a:r>
              <a:rPr lang="en-GB" sz="1400" b="1" dirty="0">
                <a:latin typeface="Calibri" panose="020F0502020204030204" pitchFamily="34" charset="0"/>
                <a:cs typeface="Calibri" panose="020F0502020204030204" pitchFamily="34" charset="0"/>
              </a:rPr>
              <a:t>eating in will be the new normal </a:t>
            </a:r>
            <a:r>
              <a:rPr lang="en-GB" sz="1400" dirty="0">
                <a:latin typeface="Calibri" panose="020F0502020204030204" pitchFamily="34" charset="0"/>
                <a:cs typeface="Calibri" panose="020F0502020204030204" pitchFamily="34" charset="0"/>
              </a:rPr>
              <a:t>and this will mean bigger trolley and basket spends at supermarkets and convenience stores. The current strong growth in supermarket alcohol sales looks set to continue as there is no immediate restart to the out-of-home food and beverage channel.</a:t>
            </a:r>
          </a:p>
          <a:p>
            <a:pPr lvl="0">
              <a:buClr>
                <a:schemeClr val="accent1"/>
              </a:buClr>
            </a:pPr>
            <a:r>
              <a:rPr lang="en-GB" sz="1400" dirty="0">
                <a:latin typeface="Calibri" panose="020F0502020204030204" pitchFamily="34" charset="0"/>
                <a:cs typeface="Calibri" panose="020F0502020204030204" pitchFamily="34" charset="0"/>
              </a:rPr>
              <a:t>Secondly, with social distancing a way of life for the foreseeable future, </a:t>
            </a:r>
            <a:r>
              <a:rPr lang="en-GB" sz="1400" b="1" dirty="0">
                <a:latin typeface="Calibri" panose="020F0502020204030204" pitchFamily="34" charset="0"/>
                <a:cs typeface="Calibri" panose="020F0502020204030204" pitchFamily="34" charset="0"/>
              </a:rPr>
              <a:t>the dramatic shift in spend to online will continue </a:t>
            </a:r>
            <a:r>
              <a:rPr lang="en-GB" sz="1400" dirty="0">
                <a:latin typeface="Calibri" panose="020F0502020204030204" pitchFamily="34" charset="0"/>
                <a:cs typeface="Calibri" panose="020F0502020204030204" pitchFamily="34" charset="0"/>
              </a:rPr>
              <a:t>and with this, the ease of opportunity to add more discretionary treats and indulgences to the weekly shop.  We can also expect retailers to remain agile, trialling new initiatives to offer more slots to more shoppers as well as reduce the delivery interval for existing shoppers.</a:t>
            </a:r>
          </a:p>
          <a:p>
            <a:pPr lvl="0">
              <a:buClr>
                <a:schemeClr val="accent1"/>
              </a:buClr>
            </a:pPr>
            <a:r>
              <a:rPr lang="en-GB" sz="1400" dirty="0">
                <a:latin typeface="Calibri" panose="020F0502020204030204" pitchFamily="34" charset="0"/>
                <a:cs typeface="Calibri" panose="020F0502020204030204" pitchFamily="34" charset="0"/>
              </a:rPr>
              <a:t>Finally, with families preparing meals together and eating together this adds </a:t>
            </a:r>
            <a:r>
              <a:rPr lang="en-GB" sz="1400" b="1" dirty="0">
                <a:latin typeface="Calibri" panose="020F0502020204030204" pitchFamily="34" charset="0"/>
                <a:cs typeface="Calibri" panose="020F0502020204030204" pitchFamily="34" charset="0"/>
              </a:rPr>
              <a:t>incremental spend across the majority of food and drink categories, </a:t>
            </a:r>
            <a:r>
              <a:rPr lang="en-GB" sz="1400" dirty="0">
                <a:latin typeface="Calibri" panose="020F0502020204030204" pitchFamily="34" charset="0"/>
                <a:cs typeface="Calibri" panose="020F0502020204030204" pitchFamily="34" charset="0"/>
              </a:rPr>
              <a:t>as they seek variety as well as convenient solutions in particular frozen, fresh and chilled foods</a:t>
            </a:r>
            <a:r>
              <a:rPr lang="en-GB" sz="1400" dirty="0" smtClean="0">
                <a:latin typeface="Calibri" panose="020F0502020204030204" pitchFamily="34" charset="0"/>
                <a:cs typeface="Calibri" panose="020F0502020204030204" pitchFamily="34" charset="0"/>
              </a:rPr>
              <a:t>.</a:t>
            </a:r>
            <a:endParaRPr lang="en-GB" sz="1400" dirty="0" smtClean="0">
              <a:latin typeface="Calibri" panose="020F0502020204030204" pitchFamily="34" charset="0"/>
              <a:ea typeface="Times New Roman"/>
              <a:cs typeface="Calibri" panose="020F0502020204030204" pitchFamily="34" charset="0"/>
            </a:endParaRPr>
          </a:p>
        </p:txBody>
      </p:sp>
      <p:grpSp>
        <p:nvGrpSpPr>
          <p:cNvPr id="41987" name="Group 8"/>
          <p:cNvGrpSpPr>
            <a:grpSpLocks/>
          </p:cNvGrpSpPr>
          <p:nvPr/>
        </p:nvGrpSpPr>
        <p:grpSpPr bwMode="auto">
          <a:xfrm>
            <a:off x="8848726" y="4925616"/>
            <a:ext cx="207963" cy="157163"/>
            <a:chOff x="8848016" y="6568281"/>
            <a:chExt cx="209382" cy="209382"/>
          </a:xfrm>
        </p:grpSpPr>
        <p:sp>
          <p:nvSpPr>
            <p:cNvPr id="10" name="Oval 9"/>
            <p:cNvSpPr/>
            <p:nvPr/>
          </p:nvSpPr>
          <p:spPr>
            <a:xfrm>
              <a:off x="8848016" y="6568281"/>
              <a:ext cx="209382" cy="209382"/>
            </a:xfrm>
            <a:prstGeom prst="ellipse">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lumMod val="65000"/>
                  </a:srgbClr>
                </a:solidFill>
              </a:endParaRPr>
            </a:p>
          </p:txBody>
        </p:sp>
        <p:sp>
          <p:nvSpPr>
            <p:cNvPr id="41990" name="Text Box 17"/>
            <p:cNvSpPr txBox="1">
              <a:spLocks noChangeArrowheads="1"/>
            </p:cNvSpPr>
            <p:nvPr/>
          </p:nvSpPr>
          <p:spPr bwMode="auto">
            <a:xfrm>
              <a:off x="8919034" y="6577334"/>
              <a:ext cx="58102" cy="184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spcBef>
                  <a:spcPts val="800"/>
                </a:spcBef>
                <a:buClr>
                  <a:srgbClr val="5F5F5F"/>
                </a:buClr>
                <a:buFont typeface="Arial" charset="0"/>
                <a:buChar char="•"/>
                <a:defRPr sz="3200">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algn="ctr" eaLnBrk="1" hangingPunct="1">
                <a:spcBef>
                  <a:spcPct val="0"/>
                </a:spcBef>
                <a:buClrTx/>
                <a:buFontTx/>
                <a:buNone/>
              </a:pPr>
              <a:fld id="{2102DA8C-BDA1-4A74-978C-7FB8E390483C}" type="slidenum">
                <a:rPr lang="en-US" altLang="en-US" sz="900">
                  <a:solidFill>
                    <a:srgbClr val="FFFFFF"/>
                  </a:solidFill>
                </a:rPr>
                <a:pPr algn="ctr" eaLnBrk="1" hangingPunct="1">
                  <a:spcBef>
                    <a:spcPct val="0"/>
                  </a:spcBef>
                  <a:buClrTx/>
                  <a:buFontTx/>
                  <a:buNone/>
                </a:pPr>
                <a:t>28</a:t>
              </a:fld>
              <a:endParaRPr lang="en-US" altLang="en-US" sz="900" dirty="0">
                <a:solidFill>
                  <a:srgbClr val="FFFFFF"/>
                </a:solidFill>
              </a:endParaRPr>
            </a:p>
          </p:txBody>
        </p:sp>
      </p:grpSp>
      <p:sp>
        <p:nvSpPr>
          <p:cNvPr id="5" name="Title 4"/>
          <p:cNvSpPr>
            <a:spLocks noGrp="1"/>
          </p:cNvSpPr>
          <p:nvPr>
            <p:ph type="title"/>
          </p:nvPr>
        </p:nvSpPr>
        <p:spPr>
          <a:xfrm>
            <a:off x="451993" y="627534"/>
            <a:ext cx="8408565" cy="428625"/>
          </a:xfrm>
        </p:spPr>
        <p:txBody>
          <a:bodyPr/>
          <a:lstStyle/>
          <a:p>
            <a:pPr>
              <a:defRPr/>
            </a:pPr>
            <a:r>
              <a:rPr lang="en-GB" sz="2400" b="1" dirty="0" smtClean="0">
                <a:solidFill>
                  <a:schemeClr val="tx1"/>
                </a:solidFill>
                <a:latin typeface="Calibri" panose="020F0502020204030204" pitchFamily="34" charset="0"/>
              </a:rPr>
              <a:t>HIGH SINGLE DIGIT GROWTHS ARE EXPECTED TO REMAIN FOR THE NEXT FEW WEEKS …</a:t>
            </a:r>
            <a:endParaRPr lang="en-GB" sz="2000" b="1" dirty="0">
              <a:solidFill>
                <a:schemeClr val="tx1"/>
              </a:solidFill>
            </a:endParaRPr>
          </a:p>
        </p:txBody>
      </p:sp>
    </p:spTree>
    <p:extLst>
      <p:ext uri="{BB962C8B-B14F-4D97-AF65-F5344CB8AC3E}">
        <p14:creationId xmlns:p14="http://schemas.microsoft.com/office/powerpoint/2010/main" val="35811153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1840" y="2067694"/>
            <a:ext cx="3672668" cy="358767"/>
          </a:xfrm>
        </p:spPr>
        <p:txBody>
          <a:bodyPr/>
          <a:lstStyle/>
          <a:p>
            <a:r>
              <a:rPr lang="en-GB" dirty="0" smtClean="0"/>
              <a:t>APPENDIX </a:t>
            </a:r>
            <a:endParaRPr lang="en-GB" dirty="0"/>
          </a:p>
        </p:txBody>
      </p:sp>
    </p:spTree>
    <p:extLst>
      <p:ext uri="{BB962C8B-B14F-4D97-AF65-F5344CB8AC3E}">
        <p14:creationId xmlns:p14="http://schemas.microsoft.com/office/powerpoint/2010/main" val="24852251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8"/>
          <p:cNvGrpSpPr>
            <a:grpSpLocks/>
          </p:cNvGrpSpPr>
          <p:nvPr/>
        </p:nvGrpSpPr>
        <p:grpSpPr bwMode="auto">
          <a:xfrm>
            <a:off x="8848726" y="4925616"/>
            <a:ext cx="207963" cy="157163"/>
            <a:chOff x="8848016" y="6568281"/>
            <a:chExt cx="209382" cy="209382"/>
          </a:xfrm>
        </p:grpSpPr>
        <p:sp>
          <p:nvSpPr>
            <p:cNvPr id="10" name="Oval 9"/>
            <p:cNvSpPr/>
            <p:nvPr/>
          </p:nvSpPr>
          <p:spPr>
            <a:xfrm>
              <a:off x="8848016" y="6568281"/>
              <a:ext cx="209382" cy="209382"/>
            </a:xfrm>
            <a:prstGeom prst="ellipse">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lumMod val="65000"/>
                  </a:schemeClr>
                </a:solidFill>
              </a:endParaRPr>
            </a:p>
          </p:txBody>
        </p:sp>
        <p:sp>
          <p:nvSpPr>
            <p:cNvPr id="10249" name="Text Box 17"/>
            <p:cNvSpPr txBox="1">
              <a:spLocks noChangeArrowheads="1"/>
            </p:cNvSpPr>
            <p:nvPr/>
          </p:nvSpPr>
          <p:spPr bwMode="auto">
            <a:xfrm>
              <a:off x="8919034" y="6577334"/>
              <a:ext cx="58102" cy="184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spcBef>
                  <a:spcPts val="800"/>
                </a:spcBef>
                <a:buClr>
                  <a:srgbClr val="5F5F5F"/>
                </a:buClr>
                <a:buFont typeface="Arial" charset="0"/>
                <a:buChar char="•"/>
                <a:defRPr sz="3200">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algn="ctr" eaLnBrk="1" hangingPunct="1">
                <a:spcBef>
                  <a:spcPct val="0"/>
                </a:spcBef>
                <a:buClrTx/>
                <a:buFontTx/>
                <a:buNone/>
              </a:pPr>
              <a:fld id="{93947CB7-E9D3-4933-9740-76287ED7271F}" type="slidenum">
                <a:rPr lang="en-US" altLang="en-US" sz="900">
                  <a:solidFill>
                    <a:srgbClr val="FFFFFF"/>
                  </a:solidFill>
                </a:rPr>
                <a:pPr algn="ctr" eaLnBrk="1" hangingPunct="1">
                  <a:spcBef>
                    <a:spcPct val="0"/>
                  </a:spcBef>
                  <a:buClrTx/>
                  <a:buFontTx/>
                  <a:buNone/>
                </a:pPr>
                <a:t>3</a:t>
              </a:fld>
              <a:endParaRPr lang="en-US" altLang="en-US" sz="900" dirty="0">
                <a:solidFill>
                  <a:srgbClr val="FFFFFF"/>
                </a:solidFill>
              </a:endParaRPr>
            </a:p>
          </p:txBody>
        </p:sp>
      </p:grpSp>
      <p:sp>
        <p:nvSpPr>
          <p:cNvPr id="5" name="Title 4"/>
          <p:cNvSpPr>
            <a:spLocks noGrp="1"/>
          </p:cNvSpPr>
          <p:nvPr>
            <p:ph type="title"/>
          </p:nvPr>
        </p:nvSpPr>
        <p:spPr>
          <a:xfrm>
            <a:off x="314299" y="699542"/>
            <a:ext cx="8017075" cy="432048"/>
          </a:xfrm>
        </p:spPr>
        <p:txBody>
          <a:bodyPr/>
          <a:lstStyle/>
          <a:p>
            <a:pPr>
              <a:defRPr/>
            </a:pPr>
            <a:r>
              <a:rPr lang="en-GB" sz="2800" b="1" dirty="0" smtClean="0">
                <a:solidFill>
                  <a:schemeClr val="tx1"/>
                </a:solidFill>
                <a:latin typeface="Calibri" panose="020F0502020204030204" pitchFamily="34" charset="0"/>
                <a:cs typeface="Calibri" panose="020F0502020204030204" pitchFamily="34" charset="0"/>
              </a:rPr>
              <a:t>MORRISON’S HAVE THE HIGHEST GROWTH WITHIN THE TOP4 SUPERMARKETS</a:t>
            </a:r>
            <a:endParaRPr lang="en-US" sz="2600" b="1" dirty="0">
              <a:solidFill>
                <a:schemeClr val="tx1"/>
              </a:solidFill>
              <a:latin typeface="Calibri" panose="020F0502020204030204" pitchFamily="34" charset="0"/>
              <a:ea typeface="ＭＳ Ｐゴシック" charset="-128"/>
              <a:cs typeface="Calibri" panose="020F0502020204030204" pitchFamily="34" charset="0"/>
            </a:endParaRPr>
          </a:p>
        </p:txBody>
      </p:sp>
      <p:sp>
        <p:nvSpPr>
          <p:cNvPr id="2" name="TextBox 1"/>
          <p:cNvSpPr txBox="1"/>
          <p:nvPr/>
        </p:nvSpPr>
        <p:spPr>
          <a:xfrm>
            <a:off x="10692681" y="4461960"/>
            <a:ext cx="184731" cy="307777"/>
          </a:xfrm>
          <a:prstGeom prst="rect">
            <a:avLst/>
          </a:prstGeom>
          <a:noFill/>
        </p:spPr>
        <p:txBody>
          <a:bodyPr wrap="none" rtlCol="0">
            <a:spAutoFit/>
          </a:bodyPr>
          <a:lstStyle/>
          <a:p>
            <a:endParaRPr lang="en-GB" dirty="0"/>
          </a:p>
        </p:txBody>
      </p:sp>
      <p:sp>
        <p:nvSpPr>
          <p:cNvPr id="3" name="Rectangle 2"/>
          <p:cNvSpPr/>
          <p:nvPr/>
        </p:nvSpPr>
        <p:spPr>
          <a:xfrm>
            <a:off x="314299" y="1131590"/>
            <a:ext cx="8218141" cy="3539430"/>
          </a:xfrm>
          <a:prstGeom prst="rect">
            <a:avLst/>
          </a:prstGeom>
        </p:spPr>
        <p:txBody>
          <a:bodyPr wrap="square">
            <a:spAutoFit/>
          </a:bodyPr>
          <a:lstStyle/>
          <a:p>
            <a:pPr marL="285750" lvl="0" indent="-285750">
              <a:buClr>
                <a:schemeClr val="accent1"/>
              </a:buClr>
              <a:buFont typeface="Arial" panose="020B0604020202020204" pitchFamily="34" charset="0"/>
              <a:buChar char="•"/>
            </a:pPr>
            <a:r>
              <a:rPr lang="en-GB" b="1" dirty="0">
                <a:latin typeface="Calibri" panose="020F0502020204030204" pitchFamily="34" charset="0"/>
                <a:cs typeface="Calibri" panose="020F0502020204030204" pitchFamily="34" charset="0"/>
              </a:rPr>
              <a:t>Iceland</a:t>
            </a:r>
            <a:r>
              <a:rPr lang="en-GB" dirty="0">
                <a:latin typeface="Calibri" panose="020F0502020204030204" pitchFamily="34" charset="0"/>
                <a:cs typeface="Calibri" panose="020F0502020204030204" pitchFamily="34" charset="0"/>
              </a:rPr>
              <a:t> growths </a:t>
            </a:r>
            <a:r>
              <a:rPr lang="en-GB" b="1" dirty="0">
                <a:latin typeface="Calibri" panose="020F0502020204030204" pitchFamily="34" charset="0"/>
                <a:cs typeface="Calibri" panose="020F0502020204030204" pitchFamily="34" charset="0"/>
              </a:rPr>
              <a:t>(+29%)</a:t>
            </a:r>
            <a:r>
              <a:rPr lang="en-GB" dirty="0">
                <a:latin typeface="Calibri" panose="020F0502020204030204" pitchFamily="34" charset="0"/>
                <a:cs typeface="Calibri" panose="020F0502020204030204" pitchFamily="34" charset="0"/>
              </a:rPr>
              <a:t> unsurprisingly were well ahead all other supermarkets and gained market share</a:t>
            </a:r>
            <a:r>
              <a:rPr lang="en-GB" dirty="0" smtClean="0">
                <a:latin typeface="Calibri" panose="020F0502020204030204" pitchFamily="34" charset="0"/>
                <a:cs typeface="Calibri" panose="020F0502020204030204" pitchFamily="34" charset="0"/>
              </a:rPr>
              <a:t>.</a:t>
            </a:r>
          </a:p>
          <a:p>
            <a:pPr lvl="0">
              <a:buClr>
                <a:schemeClr val="accent1"/>
              </a:buClr>
            </a:pPr>
            <a:r>
              <a:rPr lang="en-GB" dirty="0" smtClean="0">
                <a:latin typeface="Calibri" panose="020F0502020204030204" pitchFamily="34" charset="0"/>
                <a:cs typeface="Calibri" panose="020F0502020204030204" pitchFamily="34" charset="0"/>
              </a:rPr>
              <a:t> </a:t>
            </a:r>
            <a:endParaRPr lang="en-GB" dirty="0">
              <a:latin typeface="Calibri" panose="020F0502020204030204" pitchFamily="34" charset="0"/>
              <a:cs typeface="Calibri" panose="020F0502020204030204" pitchFamily="34" charset="0"/>
            </a:endParaRPr>
          </a:p>
          <a:p>
            <a:pPr marL="285750" lvl="0" indent="-285750">
              <a:buClr>
                <a:schemeClr val="accent1"/>
              </a:buClr>
              <a:buFont typeface="Arial" panose="020B0604020202020204" pitchFamily="34" charset="0"/>
              <a:buChar char="•"/>
            </a:pPr>
            <a:r>
              <a:rPr lang="en-GB" dirty="0">
                <a:latin typeface="Calibri" panose="020F0502020204030204" pitchFamily="34" charset="0"/>
                <a:cs typeface="Calibri" panose="020F0502020204030204" pitchFamily="34" charset="0"/>
              </a:rPr>
              <a:t>Growths at </a:t>
            </a:r>
            <a:r>
              <a:rPr lang="en-GB" b="1" dirty="0">
                <a:latin typeface="Calibri" panose="020F0502020204030204" pitchFamily="34" charset="0"/>
                <a:cs typeface="Calibri" panose="020F0502020204030204" pitchFamily="34" charset="0"/>
              </a:rPr>
              <a:t>Morrison’s (+15.5%</a:t>
            </a:r>
            <a:r>
              <a:rPr lang="en-GB" dirty="0">
                <a:latin typeface="Calibri" panose="020F0502020204030204" pitchFamily="34" charset="0"/>
                <a:cs typeface="Calibri" panose="020F0502020204030204" pitchFamily="34" charset="0"/>
              </a:rPr>
              <a:t>) were boosted by being a food-led Supermarket and the local community retailer </a:t>
            </a:r>
            <a:r>
              <a:rPr lang="en-GB" b="1" dirty="0">
                <a:latin typeface="Calibri" panose="020F0502020204030204" pitchFamily="34" charset="0"/>
                <a:cs typeface="Calibri" panose="020F0502020204030204" pitchFamily="34" charset="0"/>
              </a:rPr>
              <a:t>Co-op (+15%</a:t>
            </a:r>
            <a:r>
              <a:rPr lang="en-GB" dirty="0">
                <a:latin typeface="Calibri" panose="020F0502020204030204" pitchFamily="34" charset="0"/>
                <a:cs typeface="Calibri" panose="020F0502020204030204" pitchFamily="34" charset="0"/>
              </a:rPr>
              <a:t>) came a close third. </a:t>
            </a:r>
            <a:endParaRPr lang="en-GB" dirty="0" smtClean="0">
              <a:latin typeface="Calibri" panose="020F0502020204030204" pitchFamily="34" charset="0"/>
              <a:cs typeface="Calibri" panose="020F0502020204030204" pitchFamily="34" charset="0"/>
            </a:endParaRPr>
          </a:p>
          <a:p>
            <a:pPr marL="285750" lvl="0" indent="-285750">
              <a:buClr>
                <a:schemeClr val="accent1"/>
              </a:buClr>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285750" lvl="0" indent="-285750">
              <a:buClr>
                <a:schemeClr val="accent1"/>
              </a:buClr>
              <a:buFont typeface="Arial" panose="020B0604020202020204" pitchFamily="34" charset="0"/>
              <a:buChar char="•"/>
            </a:pPr>
            <a:r>
              <a:rPr lang="en-GB" dirty="0">
                <a:latin typeface="Calibri" panose="020F0502020204030204" pitchFamily="34" charset="0"/>
                <a:cs typeface="Calibri" panose="020F0502020204030204" pitchFamily="34" charset="0"/>
              </a:rPr>
              <a:t>However,</a:t>
            </a:r>
            <a:r>
              <a:rPr lang="en-GB" b="1" dirty="0">
                <a:latin typeface="Calibri" panose="020F0502020204030204" pitchFamily="34" charset="0"/>
                <a:cs typeface="Calibri" panose="020F0502020204030204" pitchFamily="34" charset="0"/>
              </a:rPr>
              <a:t> ASDA (+9%)</a:t>
            </a:r>
            <a:r>
              <a:rPr lang="en-GB" dirty="0">
                <a:latin typeface="Calibri" panose="020F0502020204030204" pitchFamily="34" charset="0"/>
                <a:cs typeface="Calibri" panose="020F0502020204030204" pitchFamily="34" charset="0"/>
              </a:rPr>
              <a:t> are still running with the lowest growth of the TOP4 Supermarkets whereas </a:t>
            </a:r>
            <a:r>
              <a:rPr lang="en-GB" b="1" dirty="0">
                <a:latin typeface="Calibri" panose="020F0502020204030204" pitchFamily="34" charset="0"/>
                <a:cs typeface="Calibri" panose="020F0502020204030204" pitchFamily="34" charset="0"/>
              </a:rPr>
              <a:t>Lidl (+13%)</a:t>
            </a:r>
            <a:r>
              <a:rPr lang="en-GB" dirty="0">
                <a:latin typeface="Calibri" panose="020F0502020204030204" pitchFamily="34" charset="0"/>
                <a:cs typeface="Calibri" panose="020F0502020204030204" pitchFamily="34" charset="0"/>
              </a:rPr>
              <a:t> and </a:t>
            </a:r>
            <a:r>
              <a:rPr lang="en-GB" b="1" dirty="0">
                <a:latin typeface="Calibri" panose="020F0502020204030204" pitchFamily="34" charset="0"/>
                <a:cs typeface="Calibri" panose="020F0502020204030204" pitchFamily="34" charset="0"/>
              </a:rPr>
              <a:t>Aldi (+9%)</a:t>
            </a:r>
            <a:r>
              <a:rPr lang="en-GB" dirty="0">
                <a:latin typeface="Calibri" panose="020F0502020204030204" pitchFamily="34" charset="0"/>
                <a:cs typeface="Calibri" panose="020F0502020204030204" pitchFamily="34" charset="0"/>
              </a:rPr>
              <a:t> have regained some of the momentum lost in recent weeks. </a:t>
            </a:r>
            <a:endParaRPr lang="en-GB" dirty="0" smtClean="0">
              <a:latin typeface="Calibri" panose="020F0502020204030204" pitchFamily="34" charset="0"/>
              <a:cs typeface="Calibri" panose="020F0502020204030204" pitchFamily="34" charset="0"/>
            </a:endParaRPr>
          </a:p>
          <a:p>
            <a:pPr marL="285750" lvl="0" indent="-285750">
              <a:buClr>
                <a:schemeClr val="accent1"/>
              </a:buClr>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285750" lvl="0" indent="-285750">
              <a:buClr>
                <a:schemeClr val="accent1"/>
              </a:buClr>
              <a:buFont typeface="Arial" panose="020B0604020202020204" pitchFamily="34" charset="0"/>
              <a:buChar char="•"/>
            </a:pPr>
            <a:r>
              <a:rPr lang="en-GB" b="1" dirty="0">
                <a:latin typeface="Calibri" panose="020F0502020204030204" pitchFamily="34" charset="0"/>
                <a:cs typeface="Calibri" panose="020F0502020204030204" pitchFamily="34" charset="0"/>
              </a:rPr>
              <a:t>Sainsbury (11%)</a:t>
            </a:r>
            <a:r>
              <a:rPr lang="en-GB" dirty="0">
                <a:latin typeface="Calibri" panose="020F0502020204030204" pitchFamily="34" charset="0"/>
                <a:cs typeface="Calibri" panose="020F0502020204030204" pitchFamily="34" charset="0"/>
              </a:rPr>
              <a:t> and </a:t>
            </a:r>
            <a:r>
              <a:rPr lang="en-GB" b="1" dirty="0">
                <a:latin typeface="Calibri" panose="020F0502020204030204" pitchFamily="34" charset="0"/>
                <a:cs typeface="Calibri" panose="020F0502020204030204" pitchFamily="34" charset="0"/>
              </a:rPr>
              <a:t>Tesco (+13%)</a:t>
            </a:r>
            <a:r>
              <a:rPr lang="en-GB" dirty="0">
                <a:latin typeface="Calibri" panose="020F0502020204030204" pitchFamily="34" charset="0"/>
                <a:cs typeface="Calibri" panose="020F0502020204030204" pitchFamily="34" charset="0"/>
              </a:rPr>
              <a:t> continue with similar growths and both retailers are benefiting from having a well established and </a:t>
            </a:r>
            <a:r>
              <a:rPr lang="en-GB" dirty="0" smtClean="0">
                <a:latin typeface="Calibri" panose="020F0502020204030204" pitchFamily="34" charset="0"/>
                <a:cs typeface="Calibri" panose="020F0502020204030204" pitchFamily="34" charset="0"/>
              </a:rPr>
              <a:t>omnichannel </a:t>
            </a:r>
            <a:r>
              <a:rPr lang="en-GB" dirty="0">
                <a:latin typeface="Calibri" panose="020F0502020204030204" pitchFamily="34" charset="0"/>
                <a:cs typeface="Calibri" panose="020F0502020204030204" pitchFamily="34" charset="0"/>
              </a:rPr>
              <a:t>strategy. </a:t>
            </a:r>
            <a:endParaRPr lang="en-GB" dirty="0" smtClean="0">
              <a:latin typeface="Calibri" panose="020F0502020204030204" pitchFamily="34" charset="0"/>
              <a:cs typeface="Calibri" panose="020F0502020204030204" pitchFamily="34" charset="0"/>
            </a:endParaRPr>
          </a:p>
          <a:p>
            <a:pPr marL="285750" lvl="0" indent="-285750">
              <a:buClr>
                <a:schemeClr val="accent1"/>
              </a:buClr>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285750" lvl="0" indent="-285750">
              <a:buClr>
                <a:schemeClr val="accent1"/>
              </a:buClr>
              <a:buFont typeface="Arial" panose="020B0604020202020204" pitchFamily="34" charset="0"/>
              <a:buChar char="•"/>
            </a:pPr>
            <a:r>
              <a:rPr lang="en-GB" dirty="0">
                <a:latin typeface="Calibri" panose="020F0502020204030204" pitchFamily="34" charset="0"/>
                <a:cs typeface="Calibri" panose="020F0502020204030204" pitchFamily="34" charset="0"/>
              </a:rPr>
              <a:t>Despite </a:t>
            </a:r>
            <a:r>
              <a:rPr lang="en-GB" b="1" dirty="0">
                <a:latin typeface="Calibri" panose="020F0502020204030204" pitchFamily="34" charset="0"/>
                <a:cs typeface="Calibri" panose="020F0502020204030204" pitchFamily="34" charset="0"/>
              </a:rPr>
              <a:t>M&amp;S (+2%) </a:t>
            </a:r>
            <a:r>
              <a:rPr lang="en-GB" dirty="0">
                <a:latin typeface="Calibri" panose="020F0502020204030204" pitchFamily="34" charset="0"/>
                <a:cs typeface="Calibri" panose="020F0502020204030204" pitchFamily="34" charset="0"/>
              </a:rPr>
              <a:t>having the biggest jump in spend  per visit (</a:t>
            </a:r>
            <a:r>
              <a:rPr lang="en-GB" b="1" dirty="0">
                <a:latin typeface="Calibri" panose="020F0502020204030204" pitchFamily="34" charset="0"/>
                <a:cs typeface="Calibri" panose="020F0502020204030204" pitchFamily="34" charset="0"/>
              </a:rPr>
              <a:t>+76%</a:t>
            </a:r>
            <a:r>
              <a:rPr lang="en-GB" dirty="0">
                <a:latin typeface="Calibri" panose="020F0502020204030204" pitchFamily="34" charset="0"/>
                <a:cs typeface="Calibri" panose="020F0502020204030204" pitchFamily="34" charset="0"/>
              </a:rPr>
              <a:t>) of any of the retailers, shopper penetration fell dramatically by a third as shoppers opted for bigger trolley shops with the lower growths also not helped by closures of the non-food stores which are adjacent to the 300+ food halls</a:t>
            </a:r>
            <a:r>
              <a:rPr lang="en-GB" dirty="0" smtClean="0">
                <a:latin typeface="Calibri" panose="020F0502020204030204" pitchFamily="34" charset="0"/>
                <a:cs typeface="Calibri" panose="020F0502020204030204" pitchFamily="34" charset="0"/>
              </a:rPr>
              <a:t>.</a:t>
            </a:r>
          </a:p>
          <a:p>
            <a:pPr marL="285750" lvl="0" indent="-285750">
              <a:buClr>
                <a:schemeClr val="accent1"/>
              </a:buClr>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285750" lvl="0" indent="-285750">
              <a:buClr>
                <a:schemeClr val="accent1"/>
              </a:buClr>
              <a:buFont typeface="Arial" panose="020B0604020202020204" pitchFamily="34" charset="0"/>
              <a:buChar char="•"/>
            </a:pPr>
            <a:r>
              <a:rPr lang="en-GB" dirty="0">
                <a:latin typeface="Calibri" panose="020F0502020204030204" pitchFamily="34" charset="0"/>
                <a:cs typeface="Calibri" panose="020F0502020204030204" pitchFamily="34" charset="0"/>
              </a:rPr>
              <a:t>Sales at </a:t>
            </a:r>
            <a:r>
              <a:rPr lang="en-GB" b="1" dirty="0">
                <a:latin typeface="Calibri" panose="020F0502020204030204" pitchFamily="34" charset="0"/>
                <a:cs typeface="Calibri" panose="020F0502020204030204" pitchFamily="34" charset="0"/>
              </a:rPr>
              <a:t>Waitrose (+8%</a:t>
            </a:r>
            <a:r>
              <a:rPr lang="en-GB" dirty="0">
                <a:latin typeface="Calibri" panose="020F0502020204030204" pitchFamily="34" charset="0"/>
                <a:cs typeface="Calibri" panose="020F0502020204030204" pitchFamily="34" charset="0"/>
              </a:rPr>
              <a:t>) were also impacted by having </a:t>
            </a:r>
            <a:r>
              <a:rPr lang="en-GB" dirty="0">
                <a:solidFill>
                  <a:schemeClr val="tx1"/>
                </a:solidFill>
                <a:latin typeface="Calibri" panose="020F0502020204030204" pitchFamily="34" charset="0"/>
                <a:cs typeface="Calibri" panose="020F0502020204030204" pitchFamily="34" charset="0"/>
              </a:rPr>
              <a:t>26% fewer shoppers </a:t>
            </a:r>
            <a:r>
              <a:rPr lang="en-GB" dirty="0">
                <a:latin typeface="Calibri" panose="020F0502020204030204" pitchFamily="34" charset="0"/>
                <a:cs typeface="Calibri" panose="020F0502020204030204" pitchFamily="34" charset="0"/>
              </a:rPr>
              <a:t>than this time last year</a:t>
            </a:r>
            <a:r>
              <a:rPr lang="en-GB" dirty="0" smtClean="0">
                <a:latin typeface="Calibri" panose="020F0502020204030204" pitchFamily="34" charset="0"/>
                <a:cs typeface="Calibri" panose="020F0502020204030204" pitchFamily="34" charset="0"/>
              </a:rPr>
              <a:t>.</a:t>
            </a:r>
            <a:endParaRPr lang="en-GB" b="1" dirty="0">
              <a:latin typeface="Calibri" panose="020F0502020204030204" pitchFamily="34" charset="0"/>
              <a:cs typeface="Calibri" panose="020F0502020204030204" pitchFamily="34" charset="0"/>
            </a:endParaRPr>
          </a:p>
        </p:txBody>
      </p:sp>
      <p:sp>
        <p:nvSpPr>
          <p:cNvPr id="11" name="Rectangle 10"/>
          <p:cNvSpPr/>
          <p:nvPr/>
        </p:nvSpPr>
        <p:spPr>
          <a:xfrm>
            <a:off x="346723" y="4911246"/>
            <a:ext cx="2279791" cy="230832"/>
          </a:xfrm>
          <a:prstGeom prst="rect">
            <a:avLst/>
          </a:prstGeom>
        </p:spPr>
        <p:txBody>
          <a:bodyPr wrap="none">
            <a:spAutoFit/>
          </a:bodyPr>
          <a:lstStyle/>
          <a:p>
            <a:pPr>
              <a:spcBef>
                <a:spcPct val="0"/>
              </a:spcBef>
            </a:pPr>
            <a:r>
              <a:rPr lang="en-GB" altLang="en-US" sz="900" dirty="0">
                <a:latin typeface="Calibri" panose="020F0502020204030204" pitchFamily="34" charset="0"/>
              </a:rPr>
              <a:t>Source:  Nielsen </a:t>
            </a:r>
            <a:r>
              <a:rPr lang="en-GB" altLang="en-US" sz="900" dirty="0" smtClean="0">
                <a:latin typeface="Calibri" panose="020F0502020204030204" pitchFamily="34" charset="0"/>
              </a:rPr>
              <a:t>Scantrack Grocery Multiples</a:t>
            </a:r>
            <a:endParaRPr lang="en-GB" altLang="en-US" sz="900" dirty="0">
              <a:latin typeface="Calibri" panose="020F0502020204030204" pitchFamily="34" charset="0"/>
            </a:endParaRPr>
          </a:p>
        </p:txBody>
      </p:sp>
    </p:spTree>
    <p:extLst>
      <p:ext uri="{BB962C8B-B14F-4D97-AF65-F5344CB8AC3E}">
        <p14:creationId xmlns:p14="http://schemas.microsoft.com/office/powerpoint/2010/main" val="33365051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Placeholder 10"/>
          <p:cNvSpPr txBox="1">
            <a:spLocks noGrp="1"/>
          </p:cNvSpPr>
          <p:nvPr>
            <p:ph type="body" idx="1"/>
          </p:nvPr>
        </p:nvSpPr>
        <p:spPr>
          <a:xfrm>
            <a:off x="386457" y="4867275"/>
            <a:ext cx="6977062" cy="276225"/>
          </a:xfrm>
        </p:spPr>
        <p:txBody>
          <a:bodyPr/>
          <a:lstStyle/>
          <a:p>
            <a:pPr eaLnBrk="1" hangingPunct="1">
              <a:spcBef>
                <a:spcPts val="63"/>
              </a:spcBef>
              <a:buClr>
                <a:srgbClr val="000000"/>
              </a:buClr>
              <a:buFontTx/>
              <a:buNone/>
            </a:pPr>
            <a:r>
              <a:rPr lang="en-GB" altLang="en-US" sz="900" b="1" dirty="0" smtClean="0">
                <a:solidFill>
                  <a:schemeClr val="tx1"/>
                </a:solidFill>
                <a:cs typeface="Calibri" pitchFamily="34" charset="0"/>
                <a:sym typeface="Arial" pitchFamily="34" charset="0"/>
              </a:rPr>
              <a:t>Source:  Nielsen Scantrack Total Store Read Grocery Multiples</a:t>
            </a:r>
            <a:endParaRPr lang="en-GB" altLang="en-US" sz="900" dirty="0" smtClean="0">
              <a:solidFill>
                <a:schemeClr val="tx1"/>
              </a:solidFill>
              <a:cs typeface="Calibri" pitchFamily="34" charset="0"/>
              <a:sym typeface="Arial" pitchFamily="34" charset="0"/>
            </a:endParaRPr>
          </a:p>
        </p:txBody>
      </p:sp>
      <p:sp>
        <p:nvSpPr>
          <p:cNvPr id="18437" name="Title 27"/>
          <p:cNvSpPr txBox="1">
            <a:spLocks/>
          </p:cNvSpPr>
          <p:nvPr/>
        </p:nvSpPr>
        <p:spPr bwMode="auto">
          <a:xfrm>
            <a:off x="234057" y="-346075"/>
            <a:ext cx="9251950" cy="1082676"/>
          </a:xfrm>
          <a:prstGeom prst="rect">
            <a:avLst/>
          </a:prstGeom>
          <a:noFill/>
          <a:ln>
            <a:noFill/>
          </a:ln>
          <a:extLst/>
        </p:spPr>
        <p:txBody>
          <a:bodyPr tIns="0" bIns="0" anchor="b"/>
          <a:lstStyle>
            <a:lvl1pPr defTabSz="457200" eaLnBrk="0" hangingPunct="0">
              <a:spcBef>
                <a:spcPts val="800"/>
              </a:spcBef>
              <a:buClr>
                <a:srgbClr val="5F5F5F"/>
              </a:buClr>
              <a:buFont typeface="Arial" charset="0"/>
              <a:buChar char="•"/>
              <a:defRPr sz="3200">
                <a:solidFill>
                  <a:srgbClr val="5F5F5F"/>
                </a:solidFill>
                <a:latin typeface="Calibri" pitchFamily="34" charset="0"/>
              </a:defRPr>
            </a:lvl1pPr>
            <a:lvl2pPr marL="908050" indent="-457200" defTabSz="457200" eaLnBrk="0" hangingPunct="0">
              <a:spcBef>
                <a:spcPts val="800"/>
              </a:spcBef>
              <a:buClr>
                <a:srgbClr val="5F5F5F"/>
              </a:buClr>
              <a:buFont typeface="Arial" charset="0"/>
              <a:buChar char="•"/>
              <a:defRPr sz="1600">
                <a:solidFill>
                  <a:srgbClr val="5F5F5F"/>
                </a:solidFill>
                <a:latin typeface="Calibri" pitchFamily="34" charset="0"/>
              </a:defRPr>
            </a:lvl2pPr>
            <a:lvl3pPr marL="1371600" indent="-457200" defTabSz="457200" eaLnBrk="0" hangingPunct="0">
              <a:spcBef>
                <a:spcPts val="700"/>
              </a:spcBef>
              <a:buClr>
                <a:srgbClr val="5F5F5F"/>
              </a:buClr>
              <a:buFont typeface="Arial" charset="0"/>
              <a:buChar char="•"/>
              <a:defRPr sz="1400">
                <a:solidFill>
                  <a:srgbClr val="5F5F5F"/>
                </a:solidFill>
                <a:latin typeface="Calibri" pitchFamily="34" charset="0"/>
              </a:defRPr>
            </a:lvl3pPr>
            <a:lvl4pPr marL="1825625" indent="-454025" defTabSz="457200" eaLnBrk="0" hangingPunct="0">
              <a:spcBef>
                <a:spcPts val="700"/>
              </a:spcBef>
              <a:buClr>
                <a:srgbClr val="5F5F5F"/>
              </a:buClr>
              <a:buFont typeface="Arial" charset="0"/>
              <a:buChar char="•"/>
              <a:defRPr sz="1200">
                <a:solidFill>
                  <a:srgbClr val="5F5F5F"/>
                </a:solidFill>
                <a:latin typeface="Calibri" pitchFamily="34" charset="0"/>
              </a:defRPr>
            </a:lvl4pPr>
            <a:lvl5pPr marL="2286000" indent="-457200" defTabSz="457200" eaLnBrk="0" hangingPunct="0">
              <a:spcBef>
                <a:spcPts val="700"/>
              </a:spcBef>
              <a:buClr>
                <a:srgbClr val="5F5F5F"/>
              </a:buClr>
              <a:buFont typeface="Arial" charset="0"/>
              <a:buChar char="•"/>
              <a:defRPr sz="1200">
                <a:solidFill>
                  <a:srgbClr val="5F5F5F"/>
                </a:solidFill>
                <a:latin typeface="Calibri" pitchFamily="34" charset="0"/>
              </a:defRPr>
            </a:lvl5pPr>
            <a:lvl6pPr marL="2743200" indent="-457200" defTabSz="4572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3200400" indent="-457200" defTabSz="4572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657600" indent="-457200" defTabSz="4572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4114800" indent="-457200" defTabSz="4572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eaLnBrk="1" fontAlgn="auto" hangingPunct="1">
              <a:lnSpc>
                <a:spcPct val="80000"/>
              </a:lnSpc>
              <a:spcBef>
                <a:spcPct val="0"/>
              </a:spcBef>
              <a:spcAft>
                <a:spcPts val="0"/>
              </a:spcAft>
              <a:buClrTx/>
              <a:buFontTx/>
              <a:buNone/>
              <a:defRPr/>
            </a:pPr>
            <a:endParaRPr lang="en-US" altLang="en-US" sz="2800" kern="0" dirty="0">
              <a:solidFill>
                <a:schemeClr val="accent1"/>
              </a:solidFill>
              <a:latin typeface="+mn-lt"/>
              <a:ea typeface="ＭＳ Ｐゴシック" pitchFamily="34" charset="-128"/>
              <a:cs typeface="Arial"/>
              <a:sym typeface="Arial"/>
            </a:endParaRPr>
          </a:p>
        </p:txBody>
      </p:sp>
      <p:sp>
        <p:nvSpPr>
          <p:cNvPr id="88068" name="Title 27"/>
          <p:cNvSpPr txBox="1">
            <a:spLocks/>
          </p:cNvSpPr>
          <p:nvPr/>
        </p:nvSpPr>
        <p:spPr bwMode="auto">
          <a:xfrm>
            <a:off x="234057" y="380973"/>
            <a:ext cx="888898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b"/>
          <a:lstStyle>
            <a:lvl1pPr defTabSz="457200">
              <a:defRPr sz="1400">
                <a:solidFill>
                  <a:srgbClr val="000000"/>
                </a:solidFill>
                <a:latin typeface="Arial" pitchFamily="34" charset="0"/>
                <a:cs typeface="Arial" pitchFamily="34" charset="0"/>
                <a:sym typeface="Arial" pitchFamily="34" charset="0"/>
              </a:defRPr>
            </a:lvl1pPr>
            <a:lvl2pPr marL="742950" indent="-285750" defTabSz="457200">
              <a:defRPr sz="1400">
                <a:solidFill>
                  <a:srgbClr val="000000"/>
                </a:solidFill>
                <a:latin typeface="Arial" pitchFamily="34" charset="0"/>
                <a:cs typeface="Arial" pitchFamily="34" charset="0"/>
                <a:sym typeface="Arial" pitchFamily="34" charset="0"/>
              </a:defRPr>
            </a:lvl2pPr>
            <a:lvl3pPr marL="1143000" indent="-228600" defTabSz="457200">
              <a:defRPr sz="1400">
                <a:solidFill>
                  <a:srgbClr val="000000"/>
                </a:solidFill>
                <a:latin typeface="Arial" pitchFamily="34" charset="0"/>
                <a:cs typeface="Arial" pitchFamily="34" charset="0"/>
                <a:sym typeface="Arial" pitchFamily="34" charset="0"/>
              </a:defRPr>
            </a:lvl3pPr>
            <a:lvl4pPr marL="1600200" indent="-228600" defTabSz="457200">
              <a:defRPr sz="1400">
                <a:solidFill>
                  <a:srgbClr val="000000"/>
                </a:solidFill>
                <a:latin typeface="Arial" pitchFamily="34" charset="0"/>
                <a:cs typeface="Arial" pitchFamily="34" charset="0"/>
                <a:sym typeface="Arial" pitchFamily="34" charset="0"/>
              </a:defRPr>
            </a:lvl4pPr>
            <a:lvl5pPr marL="2057400" indent="-228600" defTabSz="457200">
              <a:defRPr sz="1400">
                <a:solidFill>
                  <a:srgbClr val="000000"/>
                </a:solidFill>
                <a:latin typeface="Arial" pitchFamily="34" charset="0"/>
                <a:cs typeface="Arial" pitchFamily="34" charset="0"/>
                <a:sym typeface="Arial" pitchFamily="34" charset="0"/>
              </a:defRPr>
            </a:lvl5pPr>
            <a:lvl6pPr marL="25146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eaLnBrk="0" hangingPunct="0">
              <a:spcBef>
                <a:spcPts val="800"/>
              </a:spcBef>
              <a:buClr>
                <a:srgbClr val="5F5F5F"/>
              </a:buClr>
            </a:pPr>
            <a:r>
              <a:rPr lang="en-GB" altLang="en-US" sz="1900" b="1" dirty="0" smtClean="0">
                <a:solidFill>
                  <a:schemeClr val="tx1"/>
                </a:solidFill>
                <a:latin typeface="Calibri" pitchFamily="34" charset="0"/>
              </a:rPr>
              <a:t>WITH HOSPITALITY  &amp; SPORT VENUES CLOSED, SHOPPERS ARE SPENDING MORE ON FOOD AND DRINK TO EAT AT HOME, BENEFITING BWS, FROZEN &amp; PACKAGED GROCERY</a:t>
            </a:r>
          </a:p>
        </p:txBody>
      </p:sp>
      <p:sp>
        <p:nvSpPr>
          <p:cNvPr id="9" name="Oval 8"/>
          <p:cNvSpPr/>
          <p:nvPr/>
        </p:nvSpPr>
        <p:spPr>
          <a:xfrm>
            <a:off x="7137111" y="2548382"/>
            <a:ext cx="459225" cy="141796"/>
          </a:xfrm>
          <a:prstGeom prst="ellipse">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
        <p:nvSpPr>
          <p:cNvPr id="12" name="Oval 11"/>
          <p:cNvSpPr/>
          <p:nvPr/>
        </p:nvSpPr>
        <p:spPr>
          <a:xfrm>
            <a:off x="7148963" y="2724910"/>
            <a:ext cx="461045" cy="177800"/>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
        <p:nvSpPr>
          <p:cNvPr id="13" name="Oval 12"/>
          <p:cNvSpPr/>
          <p:nvPr/>
        </p:nvSpPr>
        <p:spPr>
          <a:xfrm>
            <a:off x="7163525" y="1752698"/>
            <a:ext cx="459225" cy="141796"/>
          </a:xfrm>
          <a:prstGeom prst="ellipse">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
        <p:nvSpPr>
          <p:cNvPr id="15" name="Oval 14"/>
          <p:cNvSpPr/>
          <p:nvPr/>
        </p:nvSpPr>
        <p:spPr>
          <a:xfrm>
            <a:off x="7162558" y="3393022"/>
            <a:ext cx="459225" cy="141796"/>
          </a:xfrm>
          <a:prstGeom prst="ellipse">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
        <p:nvSpPr>
          <p:cNvPr id="14" name="Oval 13"/>
          <p:cNvSpPr/>
          <p:nvPr/>
        </p:nvSpPr>
        <p:spPr>
          <a:xfrm>
            <a:off x="7164288" y="3239460"/>
            <a:ext cx="459225" cy="141796"/>
          </a:xfrm>
          <a:prstGeom prst="ellipse">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pic>
        <p:nvPicPr>
          <p:cNvPr id="2" name="Picture 1"/>
          <p:cNvPicPr>
            <a:picLocks noChangeAspect="1"/>
          </p:cNvPicPr>
          <p:nvPr/>
        </p:nvPicPr>
        <p:blipFill>
          <a:blip r:embed="rId3"/>
          <a:stretch>
            <a:fillRect/>
          </a:stretch>
        </p:blipFill>
        <p:spPr>
          <a:xfrm>
            <a:off x="1597875" y="1173321"/>
            <a:ext cx="5983085" cy="3604550"/>
          </a:xfrm>
          <a:prstGeom prst="rect">
            <a:avLst/>
          </a:prstGeom>
        </p:spPr>
      </p:pic>
    </p:spTree>
    <p:extLst>
      <p:ext uri="{BB962C8B-B14F-4D97-AF65-F5344CB8AC3E}">
        <p14:creationId xmlns:p14="http://schemas.microsoft.com/office/powerpoint/2010/main" val="4550819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27"/>
          <p:cNvSpPr txBox="1">
            <a:spLocks/>
          </p:cNvSpPr>
          <p:nvPr/>
        </p:nvSpPr>
        <p:spPr bwMode="auto">
          <a:xfrm>
            <a:off x="143446" y="215873"/>
            <a:ext cx="8605018"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b"/>
          <a:lstStyle>
            <a:lvl1pPr defTabSz="457200">
              <a:defRPr sz="1400">
                <a:solidFill>
                  <a:srgbClr val="000000"/>
                </a:solidFill>
                <a:latin typeface="Arial" pitchFamily="34" charset="0"/>
                <a:cs typeface="Arial" pitchFamily="34" charset="0"/>
                <a:sym typeface="Arial" pitchFamily="34" charset="0"/>
              </a:defRPr>
            </a:lvl1pPr>
            <a:lvl2pPr marL="742950" indent="-285750" defTabSz="457200">
              <a:defRPr sz="1400">
                <a:solidFill>
                  <a:srgbClr val="000000"/>
                </a:solidFill>
                <a:latin typeface="Arial" pitchFamily="34" charset="0"/>
                <a:cs typeface="Arial" pitchFamily="34" charset="0"/>
                <a:sym typeface="Arial" pitchFamily="34" charset="0"/>
              </a:defRPr>
            </a:lvl2pPr>
            <a:lvl3pPr marL="1143000" indent="-228600" defTabSz="457200">
              <a:defRPr sz="1400">
                <a:solidFill>
                  <a:srgbClr val="000000"/>
                </a:solidFill>
                <a:latin typeface="Arial" pitchFamily="34" charset="0"/>
                <a:cs typeface="Arial" pitchFamily="34" charset="0"/>
                <a:sym typeface="Arial" pitchFamily="34" charset="0"/>
              </a:defRPr>
            </a:lvl3pPr>
            <a:lvl4pPr marL="1600200" indent="-228600" defTabSz="457200">
              <a:defRPr sz="1400">
                <a:solidFill>
                  <a:srgbClr val="000000"/>
                </a:solidFill>
                <a:latin typeface="Arial" pitchFamily="34" charset="0"/>
                <a:cs typeface="Arial" pitchFamily="34" charset="0"/>
                <a:sym typeface="Arial" pitchFamily="34" charset="0"/>
              </a:defRPr>
            </a:lvl4pPr>
            <a:lvl5pPr marL="2057400" indent="-228600" defTabSz="457200">
              <a:defRPr sz="1400">
                <a:solidFill>
                  <a:srgbClr val="000000"/>
                </a:solidFill>
                <a:latin typeface="Arial" pitchFamily="34" charset="0"/>
                <a:cs typeface="Arial" pitchFamily="34" charset="0"/>
                <a:sym typeface="Arial" pitchFamily="34" charset="0"/>
              </a:defRPr>
            </a:lvl5pPr>
            <a:lvl6pPr marL="25146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eaLnBrk="0" hangingPunct="0">
              <a:spcBef>
                <a:spcPts val="800"/>
              </a:spcBef>
              <a:buClr>
                <a:srgbClr val="5F5F5F"/>
              </a:buClr>
            </a:pPr>
            <a:r>
              <a:rPr lang="en-GB" altLang="en-US" sz="1800" b="1" dirty="0" smtClean="0">
                <a:solidFill>
                  <a:schemeClr val="tx1"/>
                </a:solidFill>
                <a:latin typeface="Calibri" pitchFamily="34" charset="0"/>
              </a:rPr>
              <a:t>WITH LESS TIME SPENT OUT OF HOME, SHOPPERS HAVE LESS NEED TO BUY FOOD ON THE GO WHICH IS IMPACTING DELICATESSEN, SOFT DRINKS, CONFECTIONERY AND CRISPS &amp; SNACKS</a:t>
            </a:r>
            <a:endParaRPr lang="en-US" altLang="en-US" sz="1800" b="1" dirty="0">
              <a:solidFill>
                <a:schemeClr val="tx1"/>
              </a:solidFill>
              <a:latin typeface="Calibri" pitchFamily="34" charset="0"/>
            </a:endParaRPr>
          </a:p>
        </p:txBody>
      </p:sp>
      <p:sp>
        <p:nvSpPr>
          <p:cNvPr id="90115" name="Text Placeholder 10"/>
          <p:cNvSpPr txBox="1">
            <a:spLocks noGrp="1"/>
          </p:cNvSpPr>
          <p:nvPr>
            <p:ph type="body" idx="1"/>
          </p:nvPr>
        </p:nvSpPr>
        <p:spPr>
          <a:xfrm>
            <a:off x="292100" y="4875213"/>
            <a:ext cx="6769100" cy="341312"/>
          </a:xfrm>
        </p:spPr>
        <p:txBody>
          <a:bodyPr/>
          <a:lstStyle/>
          <a:p>
            <a:pPr eaLnBrk="1" hangingPunct="1">
              <a:spcBef>
                <a:spcPts val="63"/>
              </a:spcBef>
              <a:buClr>
                <a:srgbClr val="000000"/>
              </a:buClr>
              <a:buFontTx/>
              <a:buNone/>
            </a:pPr>
            <a:r>
              <a:rPr lang="en-GB" altLang="en-US" sz="900" b="1" dirty="0" smtClean="0">
                <a:solidFill>
                  <a:schemeClr val="tx1"/>
                </a:solidFill>
                <a:cs typeface="Calibri" pitchFamily="34" charset="0"/>
                <a:sym typeface="Arial" pitchFamily="34" charset="0"/>
              </a:rPr>
              <a:t>Source:  Nielsen Scantrack Total Store Read Grocery Multiples</a:t>
            </a:r>
            <a:endParaRPr lang="en-GB" altLang="en-US" sz="900" dirty="0" smtClean="0">
              <a:solidFill>
                <a:schemeClr val="tx1"/>
              </a:solidFill>
              <a:cs typeface="Calibri" pitchFamily="34" charset="0"/>
              <a:sym typeface="Arial" pitchFamily="34" charset="0"/>
            </a:endParaRPr>
          </a:p>
        </p:txBody>
      </p:sp>
      <p:sp>
        <p:nvSpPr>
          <p:cNvPr id="7" name="Oval 6"/>
          <p:cNvSpPr/>
          <p:nvPr/>
        </p:nvSpPr>
        <p:spPr>
          <a:xfrm>
            <a:off x="7458698" y="2499215"/>
            <a:ext cx="459225" cy="141796"/>
          </a:xfrm>
          <a:prstGeom prst="ellipse">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
        <p:nvSpPr>
          <p:cNvPr id="9" name="Oval 8"/>
          <p:cNvSpPr/>
          <p:nvPr/>
        </p:nvSpPr>
        <p:spPr>
          <a:xfrm>
            <a:off x="7474525" y="1677318"/>
            <a:ext cx="459225" cy="141796"/>
          </a:xfrm>
          <a:prstGeom prst="ellipse">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
        <p:nvSpPr>
          <p:cNvPr id="11" name="Oval 10"/>
          <p:cNvSpPr/>
          <p:nvPr/>
        </p:nvSpPr>
        <p:spPr>
          <a:xfrm>
            <a:off x="7484247" y="3342140"/>
            <a:ext cx="459225" cy="141796"/>
          </a:xfrm>
          <a:prstGeom prst="ellipse">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
        <p:nvSpPr>
          <p:cNvPr id="13" name="Oval 12"/>
          <p:cNvSpPr/>
          <p:nvPr/>
        </p:nvSpPr>
        <p:spPr>
          <a:xfrm>
            <a:off x="7467469" y="3171708"/>
            <a:ext cx="459225" cy="141796"/>
          </a:xfrm>
          <a:prstGeom prst="ellipse">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pic>
        <p:nvPicPr>
          <p:cNvPr id="2" name="Picture 1"/>
          <p:cNvPicPr>
            <a:picLocks noChangeAspect="1"/>
          </p:cNvPicPr>
          <p:nvPr/>
        </p:nvPicPr>
        <p:blipFill>
          <a:blip r:embed="rId3"/>
          <a:stretch>
            <a:fillRect/>
          </a:stretch>
        </p:blipFill>
        <p:spPr>
          <a:xfrm>
            <a:off x="1968319" y="1093138"/>
            <a:ext cx="5918139" cy="3628851"/>
          </a:xfrm>
          <a:prstGeom prst="rect">
            <a:avLst/>
          </a:prstGeom>
        </p:spPr>
      </p:pic>
    </p:spTree>
    <p:extLst>
      <p:ext uri="{BB962C8B-B14F-4D97-AF65-F5344CB8AC3E}">
        <p14:creationId xmlns:p14="http://schemas.microsoft.com/office/powerpoint/2010/main" val="17618852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Placeholder 6"/>
          <p:cNvGraphicFramePr>
            <a:graphicFrameLocks noGrp="1"/>
          </p:cNvGraphicFramePr>
          <p:nvPr>
            <p:ph sz="quarter" idx="14"/>
            <p:extLst>
              <p:ext uri="{D42A27DB-BD31-4B8C-83A1-F6EECF244321}">
                <p14:modId xmlns:p14="http://schemas.microsoft.com/office/powerpoint/2010/main" val="3706253835"/>
              </p:ext>
            </p:extLst>
          </p:nvPr>
        </p:nvGraphicFramePr>
        <p:xfrm>
          <a:off x="323404" y="1337460"/>
          <a:ext cx="8784977" cy="3395200"/>
        </p:xfrm>
        <a:graphic>
          <a:graphicData uri="http://schemas.openxmlformats.org/drawingml/2006/chart">
            <c:chart xmlns:c="http://schemas.openxmlformats.org/drawingml/2006/chart" xmlns:r="http://schemas.openxmlformats.org/officeDocument/2006/relationships" r:id="rId3"/>
          </a:graphicData>
        </a:graphic>
      </p:graphicFrame>
      <p:sp>
        <p:nvSpPr>
          <p:cNvPr id="75778" name="Title 1"/>
          <p:cNvSpPr txBox="1">
            <a:spLocks noGrp="1"/>
          </p:cNvSpPr>
          <p:nvPr>
            <p:ph type="title"/>
          </p:nvPr>
        </p:nvSpPr>
        <p:spPr>
          <a:xfrm>
            <a:off x="179512" y="195486"/>
            <a:ext cx="8964488" cy="936625"/>
          </a:xfrm>
        </p:spPr>
        <p:txBody>
          <a:bodyPr/>
          <a:lstStyle/>
          <a:p>
            <a:pPr>
              <a:buClr>
                <a:srgbClr val="000000"/>
              </a:buClr>
            </a:pPr>
            <a:r>
              <a:rPr lang="en-US" altLang="en-US" sz="2000" b="1" dirty="0" smtClean="0">
                <a:solidFill>
                  <a:schemeClr val="tx1"/>
                </a:solidFill>
                <a:latin typeface="Calibri" panose="020F0502020204030204" pitchFamily="34" charset="0"/>
                <a:cs typeface="Calibri" panose="020F0502020204030204" pitchFamily="34" charset="0"/>
                <a:sym typeface="Arial" pitchFamily="34" charset="0"/>
              </a:rPr>
              <a:t>IN TOTAL BRITISH SHOPPERS SPENT </a:t>
            </a:r>
            <a:r>
              <a:rPr lang="en-US" altLang="en-US" sz="2800" b="1" dirty="0" smtClean="0">
                <a:solidFill>
                  <a:schemeClr val="tx1"/>
                </a:solidFill>
                <a:latin typeface="Calibri" panose="020F0502020204030204" pitchFamily="34" charset="0"/>
                <a:cs typeface="Calibri" panose="020F0502020204030204" pitchFamily="34" charset="0"/>
                <a:sym typeface="Arial" pitchFamily="34" charset="0"/>
              </a:rPr>
              <a:t>£6.70 </a:t>
            </a:r>
            <a:r>
              <a:rPr lang="en-US" altLang="en-US" sz="2000" b="1" dirty="0" smtClean="0">
                <a:solidFill>
                  <a:schemeClr val="tx1"/>
                </a:solidFill>
                <a:latin typeface="Calibri" panose="020F0502020204030204" pitchFamily="34" charset="0"/>
                <a:cs typeface="Calibri" panose="020F0502020204030204" pitchFamily="34" charset="0"/>
                <a:sym typeface="Arial" pitchFamily="34" charset="0"/>
              </a:rPr>
              <a:t>MORE PER TRIP</a:t>
            </a:r>
            <a:r>
              <a:rPr lang="en-US" altLang="en-US" sz="2000" b="1" dirty="0">
                <a:solidFill>
                  <a:schemeClr val="tx1"/>
                </a:solidFill>
                <a:latin typeface="Calibri" panose="020F0502020204030204" pitchFamily="34" charset="0"/>
                <a:cs typeface="Calibri" panose="020F0502020204030204" pitchFamily="34" charset="0"/>
                <a:sym typeface="Arial" pitchFamily="34" charset="0"/>
              </a:rPr>
              <a:t>, BUYING </a:t>
            </a:r>
            <a:r>
              <a:rPr lang="en-US" altLang="en-US" sz="2800" b="1" dirty="0" smtClean="0">
                <a:solidFill>
                  <a:schemeClr val="tx1"/>
                </a:solidFill>
                <a:latin typeface="Calibri" panose="020F0502020204030204" pitchFamily="34" charset="0"/>
                <a:cs typeface="Calibri" panose="020F0502020204030204" pitchFamily="34" charset="0"/>
                <a:sym typeface="Arial" pitchFamily="34" charset="0"/>
              </a:rPr>
              <a:t>3.8</a:t>
            </a:r>
            <a:r>
              <a:rPr lang="en-US" altLang="en-US" sz="2000" b="1" dirty="0" smtClean="0">
                <a:solidFill>
                  <a:schemeClr val="tx1"/>
                </a:solidFill>
                <a:latin typeface="Calibri" panose="020F0502020204030204" pitchFamily="34" charset="0"/>
                <a:cs typeface="Calibri" panose="020F0502020204030204" pitchFamily="34" charset="0"/>
                <a:sym typeface="Arial" pitchFamily="34" charset="0"/>
              </a:rPr>
              <a:t> ADDITIONAL ITEMS BUT MADE </a:t>
            </a:r>
            <a:r>
              <a:rPr lang="en-US" altLang="en-US" sz="2800" b="1" dirty="0" smtClean="0">
                <a:solidFill>
                  <a:schemeClr val="accent5"/>
                </a:solidFill>
                <a:latin typeface="Calibri" panose="020F0502020204030204" pitchFamily="34" charset="0"/>
                <a:cs typeface="Calibri" panose="020F0502020204030204" pitchFamily="34" charset="0"/>
                <a:sym typeface="Arial" pitchFamily="34" charset="0"/>
              </a:rPr>
              <a:t>120M</a:t>
            </a:r>
            <a:r>
              <a:rPr lang="en-US" altLang="en-US" sz="2000" b="1" dirty="0" smtClean="0">
                <a:solidFill>
                  <a:schemeClr val="tx1"/>
                </a:solidFill>
                <a:latin typeface="Calibri" panose="020F0502020204030204" pitchFamily="34" charset="0"/>
                <a:cs typeface="Calibri" panose="020F0502020204030204" pitchFamily="34" charset="0"/>
                <a:sym typeface="Arial" pitchFamily="34" charset="0"/>
              </a:rPr>
              <a:t> </a:t>
            </a:r>
            <a:r>
              <a:rPr lang="en-US" altLang="en-US" sz="2000" b="1" dirty="0" smtClean="0">
                <a:solidFill>
                  <a:schemeClr val="accent5"/>
                </a:solidFill>
                <a:latin typeface="Calibri" panose="020F0502020204030204" pitchFamily="34" charset="0"/>
                <a:cs typeface="Calibri" panose="020F0502020204030204" pitchFamily="34" charset="0"/>
                <a:sym typeface="Arial" pitchFamily="34" charset="0"/>
              </a:rPr>
              <a:t>FEWER</a:t>
            </a:r>
            <a:r>
              <a:rPr lang="en-US" altLang="en-US" sz="2000" b="1" dirty="0" smtClean="0">
                <a:solidFill>
                  <a:schemeClr val="tx1"/>
                </a:solidFill>
                <a:latin typeface="Calibri" panose="020F0502020204030204" pitchFamily="34" charset="0"/>
                <a:cs typeface="Calibri" panose="020F0502020204030204" pitchFamily="34" charset="0"/>
                <a:sym typeface="Arial" pitchFamily="34" charset="0"/>
              </a:rPr>
              <a:t> SHOPPING TRIPS THAN LAST MAY</a:t>
            </a:r>
            <a:endParaRPr lang="en-GB" altLang="en-US" sz="2000" b="1" dirty="0" smtClean="0">
              <a:solidFill>
                <a:schemeClr val="tx1"/>
              </a:solidFill>
              <a:latin typeface="Calibri" pitchFamily="34" charset="0"/>
              <a:ea typeface="MS PGothic" pitchFamily="34" charset="-128"/>
              <a:cs typeface="Calibri" pitchFamily="34" charset="0"/>
            </a:endParaRPr>
          </a:p>
        </p:txBody>
      </p:sp>
      <p:sp>
        <p:nvSpPr>
          <p:cNvPr id="75779" name="Text Placeholder 4"/>
          <p:cNvSpPr txBox="1">
            <a:spLocks noGrp="1"/>
          </p:cNvSpPr>
          <p:nvPr>
            <p:ph type="body" idx="13"/>
          </p:nvPr>
        </p:nvSpPr>
        <p:spPr>
          <a:xfrm>
            <a:off x="395536" y="1183085"/>
            <a:ext cx="8164513" cy="236537"/>
          </a:xfrm>
        </p:spPr>
        <p:txBody>
          <a:bodyPr/>
          <a:lstStyle/>
          <a:p>
            <a:pPr algn="ctr" eaLnBrk="1" hangingPunct="1">
              <a:spcBef>
                <a:spcPts val="63"/>
              </a:spcBef>
              <a:buClr>
                <a:srgbClr val="000000"/>
              </a:buClr>
            </a:pPr>
            <a:r>
              <a:rPr lang="en-GB" altLang="en-US" sz="1000" b="1" dirty="0" smtClean="0">
                <a:solidFill>
                  <a:schemeClr val="accent1"/>
                </a:solidFill>
                <a:latin typeface="Calibri" pitchFamily="34" charset="0"/>
                <a:cs typeface="Arial" pitchFamily="34" charset="0"/>
              </a:rPr>
              <a:t>Year on year growths </a:t>
            </a:r>
          </a:p>
          <a:p>
            <a:pPr eaLnBrk="1" hangingPunct="1">
              <a:spcBef>
                <a:spcPts val="63"/>
              </a:spcBef>
              <a:buClr>
                <a:srgbClr val="000000"/>
              </a:buClr>
            </a:pPr>
            <a:endParaRPr lang="en-GB" altLang="en-US" sz="1000" b="1" dirty="0" smtClean="0">
              <a:solidFill>
                <a:schemeClr val="accent1"/>
              </a:solidFill>
              <a:latin typeface="Calibri" pitchFamily="34" charset="0"/>
              <a:cs typeface="Arial" pitchFamily="34" charset="0"/>
            </a:endParaRPr>
          </a:p>
        </p:txBody>
      </p:sp>
      <p:sp>
        <p:nvSpPr>
          <p:cNvPr id="75780" name="Text Placeholder 1"/>
          <p:cNvSpPr txBox="1">
            <a:spLocks noGrp="1"/>
          </p:cNvSpPr>
          <p:nvPr>
            <p:ph type="body" idx="15"/>
          </p:nvPr>
        </p:nvSpPr>
        <p:spPr>
          <a:xfrm>
            <a:off x="323404" y="4779963"/>
            <a:ext cx="8164513" cy="274637"/>
          </a:xfrm>
        </p:spPr>
        <p:txBody>
          <a:bodyPr/>
          <a:lstStyle/>
          <a:p>
            <a:pPr eaLnBrk="1" hangingPunct="1">
              <a:spcBef>
                <a:spcPts val="63"/>
              </a:spcBef>
              <a:buClr>
                <a:srgbClr val="000000"/>
              </a:buClr>
            </a:pPr>
            <a:endParaRPr lang="en-GB" altLang="en-US" sz="900" dirty="0" smtClean="0">
              <a:solidFill>
                <a:srgbClr val="616365"/>
              </a:solidFill>
              <a:latin typeface="Arial" pitchFamily="34" charset="0"/>
              <a:cs typeface="Arial" pitchFamily="34" charset="0"/>
            </a:endParaRPr>
          </a:p>
          <a:p>
            <a:pPr eaLnBrk="1" hangingPunct="1">
              <a:spcBef>
                <a:spcPts val="63"/>
              </a:spcBef>
              <a:buClr>
                <a:srgbClr val="000000"/>
              </a:buClr>
            </a:pPr>
            <a:r>
              <a:rPr lang="en-GB" altLang="en-US" sz="900" dirty="0" smtClean="0">
                <a:solidFill>
                  <a:srgbClr val="616365"/>
                </a:solidFill>
                <a:latin typeface="Arial" pitchFamily="34" charset="0"/>
                <a:cs typeface="Arial" pitchFamily="34" charset="0"/>
              </a:rPr>
              <a:t>Source:  Nielsen Homescan Total GB, FMCG</a:t>
            </a:r>
            <a:endParaRPr lang="en-GB" altLang="en-US" sz="900" dirty="0" smtClean="0">
              <a:latin typeface="Arial" pitchFamily="34" charset="0"/>
              <a:cs typeface="Arial" pitchFamily="34" charset="0"/>
            </a:endParaRPr>
          </a:p>
        </p:txBody>
      </p:sp>
      <p:sp>
        <p:nvSpPr>
          <p:cNvPr id="75782" name="Text Box 5"/>
          <p:cNvSpPr txBox="1">
            <a:spLocks noChangeArrowheads="1"/>
          </p:cNvSpPr>
          <p:nvPr/>
        </p:nvSpPr>
        <p:spPr bwMode="auto">
          <a:xfrm>
            <a:off x="395536" y="1337460"/>
            <a:ext cx="24689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1400">
                <a:solidFill>
                  <a:srgbClr val="000000"/>
                </a:solidFill>
                <a:latin typeface="Arial" pitchFamily="34" charset="0"/>
                <a:cs typeface="Arial" pitchFamily="34" charset="0"/>
                <a:sym typeface="Arial" pitchFamily="34" charset="0"/>
              </a:defRPr>
            </a:lvl1pPr>
            <a:lvl2pPr marL="742950" indent="-285750" defTabSz="457200">
              <a:defRPr sz="1400">
                <a:solidFill>
                  <a:srgbClr val="000000"/>
                </a:solidFill>
                <a:latin typeface="Arial" pitchFamily="34" charset="0"/>
                <a:cs typeface="Arial" pitchFamily="34" charset="0"/>
                <a:sym typeface="Arial" pitchFamily="34" charset="0"/>
              </a:defRPr>
            </a:lvl2pPr>
            <a:lvl3pPr marL="1143000" indent="-228600" defTabSz="457200">
              <a:defRPr sz="1400">
                <a:solidFill>
                  <a:srgbClr val="000000"/>
                </a:solidFill>
                <a:latin typeface="Arial" pitchFamily="34" charset="0"/>
                <a:cs typeface="Arial" pitchFamily="34" charset="0"/>
                <a:sym typeface="Arial" pitchFamily="34" charset="0"/>
              </a:defRPr>
            </a:lvl3pPr>
            <a:lvl4pPr marL="1600200" indent="-228600" defTabSz="457200">
              <a:defRPr sz="1400">
                <a:solidFill>
                  <a:srgbClr val="000000"/>
                </a:solidFill>
                <a:latin typeface="Arial" pitchFamily="34" charset="0"/>
                <a:cs typeface="Arial" pitchFamily="34" charset="0"/>
                <a:sym typeface="Arial" pitchFamily="34" charset="0"/>
              </a:defRPr>
            </a:lvl4pPr>
            <a:lvl5pPr marL="2057400" indent="-228600" defTabSz="457200">
              <a:defRPr sz="1400">
                <a:solidFill>
                  <a:srgbClr val="000000"/>
                </a:solidFill>
                <a:latin typeface="Arial" pitchFamily="34" charset="0"/>
                <a:cs typeface="Arial" pitchFamily="34" charset="0"/>
                <a:sym typeface="Arial" pitchFamily="34" charset="0"/>
              </a:defRPr>
            </a:lvl5pPr>
            <a:lvl6pPr marL="25146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eaLnBrk="0" hangingPunct="0"/>
            <a:r>
              <a:rPr lang="en-GB" altLang="en-US" b="1" dirty="0" smtClean="0">
                <a:solidFill>
                  <a:srgbClr val="616365"/>
                </a:solidFill>
                <a:latin typeface="Calibri" pitchFamily="34" charset="0"/>
              </a:rPr>
              <a:t>Total GB, FMCG Shopping trips</a:t>
            </a:r>
            <a:endParaRPr lang="en-GB" altLang="en-US" b="1" dirty="0">
              <a:solidFill>
                <a:srgbClr val="616365"/>
              </a:solidFill>
              <a:latin typeface="Calibri" pitchFamily="34" charset="0"/>
            </a:endParaRPr>
          </a:p>
        </p:txBody>
      </p:sp>
    </p:spTree>
    <p:extLst>
      <p:ext uri="{BB962C8B-B14F-4D97-AF65-F5344CB8AC3E}">
        <p14:creationId xmlns:p14="http://schemas.microsoft.com/office/powerpoint/2010/main" val="33786050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80"/>
        <p:cNvGrpSpPr/>
        <p:nvPr/>
      </p:nvGrpSpPr>
      <p:grpSpPr>
        <a:xfrm>
          <a:off x="0" y="0"/>
          <a:ext cx="0" cy="0"/>
          <a:chOff x="0" y="0"/>
          <a:chExt cx="0" cy="0"/>
        </a:xfrm>
      </p:grpSpPr>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0485" y="1114661"/>
            <a:ext cx="1785665" cy="1241065"/>
          </a:xfrm>
          <a:prstGeom prst="rect">
            <a:avLst/>
          </a:prstGeom>
        </p:spPr>
      </p:pic>
      <p:sp>
        <p:nvSpPr>
          <p:cNvPr id="22" name="Google Shape;1684;p3"/>
          <p:cNvSpPr txBox="1">
            <a:spLocks/>
          </p:cNvSpPr>
          <p:nvPr/>
        </p:nvSpPr>
        <p:spPr>
          <a:xfrm>
            <a:off x="371066" y="353483"/>
            <a:ext cx="8377397" cy="433917"/>
          </a:xfrm>
          <a:prstGeom prst="rect">
            <a:avLst/>
          </a:prstGeom>
          <a:noFill/>
          <a:ln>
            <a:noFill/>
          </a:ln>
        </p:spPr>
        <p:txBody>
          <a:bodyPr spcFirstLastPara="1" wrap="square" lIns="91425" tIns="0" rIns="91425"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Arial"/>
              <a:buNone/>
              <a:defRPr sz="30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it-IT" sz="2800" dirty="0" smtClean="0">
                <a:latin typeface="Calibri" panose="020F0502020204030204" pitchFamily="34" charset="0"/>
                <a:cs typeface="Calibri" panose="020F0502020204030204" pitchFamily="34" charset="0"/>
              </a:rPr>
              <a:t>ADJUSTING TO A NEW NORM OF ‘SOCIAL DISTANCING’</a:t>
            </a:r>
            <a:endParaRPr lang="it-IT" sz="2800" dirty="0">
              <a:latin typeface="Calibri" panose="020F0502020204030204" pitchFamily="34" charset="0"/>
              <a:cs typeface="Calibri" panose="020F0502020204030204" pitchFamily="34" charset="0"/>
            </a:endParaRPr>
          </a:p>
        </p:txBody>
      </p:sp>
      <p:sp>
        <p:nvSpPr>
          <p:cNvPr id="23" name="Google Shape;2124;p20"/>
          <p:cNvSpPr txBox="1">
            <a:spLocks noGrp="1"/>
          </p:cNvSpPr>
          <p:nvPr>
            <p:ph type="body" idx="2"/>
          </p:nvPr>
        </p:nvSpPr>
        <p:spPr>
          <a:xfrm>
            <a:off x="380954" y="793510"/>
            <a:ext cx="4457694" cy="941683"/>
          </a:xfrm>
          <a:prstGeom prst="rect">
            <a:avLst/>
          </a:prstGeom>
          <a:noFill/>
          <a:ln>
            <a:noFill/>
          </a:ln>
        </p:spPr>
        <p:txBody>
          <a:bodyPr spcFirstLastPara="1" wrap="square" lIns="91425" tIns="0" rIns="91425" bIns="0" anchor="t" anchorCtr="0">
            <a:noAutofit/>
          </a:bodyPr>
          <a:lstStyle/>
          <a:p>
            <a:pPr marL="0" lvl="0" indent="0"/>
            <a:r>
              <a:rPr lang="it-IT" sz="1400" dirty="0" smtClean="0">
                <a:latin typeface="Calibri" panose="020F0502020204030204" pitchFamily="34" charset="0"/>
                <a:cs typeface="Calibri" panose="020F0502020204030204" pitchFamily="34" charset="0"/>
              </a:rPr>
              <a:t>As the UK shopper starts their slow journey to a new ‘normal’, the retail world has proved agile and effective as they provide a ‘</a:t>
            </a:r>
            <a:r>
              <a:rPr lang="it-IT" sz="1400" b="1" dirty="0" smtClean="0">
                <a:latin typeface="Calibri" panose="020F0502020204030204" pitchFamily="34" charset="0"/>
                <a:cs typeface="Calibri" panose="020F0502020204030204" pitchFamily="34" charset="0"/>
              </a:rPr>
              <a:t>safer</a:t>
            </a:r>
            <a:r>
              <a:rPr lang="it-IT" sz="1400" dirty="0" smtClean="0">
                <a:latin typeface="Calibri" panose="020F0502020204030204" pitchFamily="34" charset="0"/>
                <a:cs typeface="Calibri" panose="020F0502020204030204" pitchFamily="34" charset="0"/>
              </a:rPr>
              <a:t>’ environment for grocery shopping </a:t>
            </a:r>
            <a:r>
              <a:rPr lang="it-IT" sz="1400" b="1" dirty="0" smtClean="0">
                <a:latin typeface="Calibri" panose="020F0502020204030204" pitchFamily="34" charset="0"/>
                <a:cs typeface="Calibri" panose="020F0502020204030204" pitchFamily="34" charset="0"/>
              </a:rPr>
              <a:t>doubling online capacity </a:t>
            </a:r>
            <a:r>
              <a:rPr lang="it-IT" sz="1400" dirty="0" smtClean="0">
                <a:latin typeface="Calibri" panose="020F0502020204030204" pitchFamily="34" charset="0"/>
                <a:cs typeface="Calibri" panose="020F0502020204030204" pitchFamily="34" charset="0"/>
              </a:rPr>
              <a:t>in 8 weeks, offering fast lane shopping for smaller baskets,  virtual shopping slots and online food boxes and essential groceries through partner delivery services.</a:t>
            </a:r>
            <a:endParaRPr lang="it-IT" sz="1400" dirty="0">
              <a:latin typeface="Calibri" panose="020F0502020204030204" pitchFamily="34" charset="0"/>
              <a:cs typeface="Calibri" panose="020F0502020204030204" pitchFamily="34" charset="0"/>
            </a:endParaRPr>
          </a:p>
        </p:txBody>
      </p:sp>
      <p:sp>
        <p:nvSpPr>
          <p:cNvPr id="25" name="Isosceles Triangle 13">
            <a:extLst>
              <a:ext uri="{FF2B5EF4-FFF2-40B4-BE49-F238E27FC236}">
                <a16:creationId xmlns:a16="http://schemas.microsoft.com/office/drawing/2014/main" xmlns="" id="{B72D0D4D-DA0E-7745-9510-26DE627BCAF3}"/>
              </a:ext>
            </a:extLst>
          </p:cNvPr>
          <p:cNvSpPr/>
          <p:nvPr/>
        </p:nvSpPr>
        <p:spPr>
          <a:xfrm rot="5400000">
            <a:off x="4373730" y="3003078"/>
            <a:ext cx="1377895" cy="602821"/>
          </a:xfrm>
          <a:prstGeom prst="triangle">
            <a:avLst/>
          </a:prstGeom>
          <a:solidFill>
            <a:schemeClr val="bg1">
              <a:lumMod val="85000"/>
            </a:schemeClr>
          </a:solidFill>
          <a:ln>
            <a:noFill/>
          </a:ln>
          <a:effectLst>
            <a:glow rad="228600">
              <a:schemeClr val="accent6">
                <a:satMod val="175000"/>
                <a:alpha val="40000"/>
              </a:schemeClr>
            </a:glow>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46" name="Google Shape;1722;p4"/>
          <p:cNvSpPr txBox="1">
            <a:spLocks noGrp="1"/>
          </p:cNvSpPr>
          <p:nvPr>
            <p:ph type="body" idx="1"/>
          </p:nvPr>
        </p:nvSpPr>
        <p:spPr>
          <a:xfrm>
            <a:off x="273016" y="4659982"/>
            <a:ext cx="8165592" cy="274320"/>
          </a:xfrm>
          <a:prstGeom prst="rect">
            <a:avLst/>
          </a:prstGeom>
          <a:noFill/>
          <a:ln>
            <a:noFill/>
          </a:ln>
        </p:spPr>
        <p:txBody>
          <a:bodyPr spcFirstLastPara="1" wrap="square" lIns="91425" tIns="0" rIns="91425" bIns="0" anchor="b" anchorCtr="0">
            <a:noAutofit/>
          </a:bodyPr>
          <a:lstStyle/>
          <a:p>
            <a:pPr marL="0" lvl="0" indent="0">
              <a:spcBef>
                <a:spcPts val="0"/>
              </a:spcBef>
            </a:pPr>
            <a:r>
              <a:rPr lang="it-IT" sz="900" dirty="0">
                <a:latin typeface="Calibri" panose="020F0502020204030204" pitchFamily="34" charset="0"/>
                <a:cs typeface="Calibri" panose="020F0502020204030204" pitchFamily="34" charset="0"/>
              </a:rPr>
              <a:t>Source: Nielsen </a:t>
            </a:r>
            <a:r>
              <a:rPr lang="it-IT" sz="900" dirty="0" smtClean="0">
                <a:latin typeface="Calibri" panose="020F0502020204030204" pitchFamily="34" charset="0"/>
                <a:cs typeface="Calibri" panose="020F0502020204030204" pitchFamily="34" charset="0"/>
              </a:rPr>
              <a:t>Scantrack Total Store Read, *Homescan FMCG</a:t>
            </a:r>
            <a:endParaRPr lang="it-IT" sz="900" dirty="0">
              <a:latin typeface="Calibri" panose="020F0502020204030204" pitchFamily="34" charset="0"/>
              <a:cs typeface="Calibri" panose="020F0502020204030204" pitchFamily="34" charset="0"/>
            </a:endParaRPr>
          </a:p>
        </p:txBody>
      </p:sp>
      <p:pic>
        <p:nvPicPr>
          <p:cNvPr id="47" name="Google Shape;1991;p12"/>
          <p:cNvPicPr preferRelativeResize="0"/>
          <p:nvPr/>
        </p:nvPicPr>
        <p:blipFill rotWithShape="1">
          <a:blip r:embed="rId4">
            <a:alphaModFix/>
          </a:blip>
          <a:srcRect/>
          <a:stretch/>
        </p:blipFill>
        <p:spPr>
          <a:xfrm>
            <a:off x="5796136" y="3693094"/>
            <a:ext cx="518100" cy="548700"/>
          </a:xfrm>
          <a:prstGeom prst="rect">
            <a:avLst/>
          </a:prstGeom>
          <a:noFill/>
          <a:ln>
            <a:noFill/>
          </a:ln>
        </p:spPr>
      </p:pic>
      <p:pic>
        <p:nvPicPr>
          <p:cNvPr id="48" name="Google Shape;1992;p12"/>
          <p:cNvPicPr preferRelativeResize="0"/>
          <p:nvPr/>
        </p:nvPicPr>
        <p:blipFill rotWithShape="1">
          <a:blip r:embed="rId5">
            <a:alphaModFix/>
          </a:blip>
          <a:srcRect/>
          <a:stretch/>
        </p:blipFill>
        <p:spPr>
          <a:xfrm>
            <a:off x="5796136" y="2740235"/>
            <a:ext cx="545441" cy="454267"/>
          </a:xfrm>
          <a:prstGeom prst="rect">
            <a:avLst/>
          </a:prstGeom>
          <a:noFill/>
          <a:ln>
            <a:noFill/>
          </a:ln>
        </p:spPr>
      </p:pic>
      <p:pic>
        <p:nvPicPr>
          <p:cNvPr id="49" name="Google Shape;1993;p12"/>
          <p:cNvPicPr preferRelativeResize="0"/>
          <p:nvPr/>
        </p:nvPicPr>
        <p:blipFill rotWithShape="1">
          <a:blip r:embed="rId6">
            <a:alphaModFix/>
          </a:blip>
          <a:srcRect/>
          <a:stretch/>
        </p:blipFill>
        <p:spPr>
          <a:xfrm>
            <a:off x="7441524" y="2721982"/>
            <a:ext cx="514852" cy="548640"/>
          </a:xfrm>
          <a:prstGeom prst="rect">
            <a:avLst/>
          </a:prstGeom>
          <a:noFill/>
          <a:ln>
            <a:noFill/>
          </a:ln>
        </p:spPr>
      </p:pic>
      <p:pic>
        <p:nvPicPr>
          <p:cNvPr id="50" name="Google Shape;1861;p11"/>
          <p:cNvPicPr preferRelativeResize="0"/>
          <p:nvPr/>
        </p:nvPicPr>
        <p:blipFill rotWithShape="1">
          <a:blip r:embed="rId7">
            <a:alphaModFix/>
          </a:blip>
          <a:srcRect/>
          <a:stretch/>
        </p:blipFill>
        <p:spPr>
          <a:xfrm>
            <a:off x="7441524" y="1973467"/>
            <a:ext cx="450777" cy="454267"/>
          </a:xfrm>
          <a:prstGeom prst="rect">
            <a:avLst/>
          </a:prstGeom>
          <a:noFill/>
          <a:ln>
            <a:noFill/>
          </a:ln>
        </p:spPr>
      </p:pic>
      <p:sp>
        <p:nvSpPr>
          <p:cNvPr id="2" name="Rectangle 1"/>
          <p:cNvSpPr/>
          <p:nvPr/>
        </p:nvSpPr>
        <p:spPr>
          <a:xfrm>
            <a:off x="6377555" y="787400"/>
            <a:ext cx="1733168" cy="307777"/>
          </a:xfrm>
          <a:prstGeom prst="rect">
            <a:avLst/>
          </a:prstGeom>
        </p:spPr>
        <p:txBody>
          <a:bodyPr wrap="none">
            <a:spAutoFit/>
          </a:bodyPr>
          <a:lstStyle/>
          <a:p>
            <a:pPr lvl="0" algn="ctr"/>
            <a:r>
              <a:rPr lang="en-GB" b="1" dirty="0">
                <a:solidFill>
                  <a:schemeClr val="dk1"/>
                </a:solidFill>
                <a:latin typeface="Calibri" panose="020F0502020204030204" pitchFamily="34" charset="0"/>
                <a:cs typeface="Calibri" panose="020F0502020204030204" pitchFamily="34" charset="0"/>
              </a:rPr>
              <a:t>4w/e </a:t>
            </a:r>
            <a:r>
              <a:rPr lang="en-GB" b="1" dirty="0" smtClean="0">
                <a:solidFill>
                  <a:schemeClr val="dk1"/>
                </a:solidFill>
                <a:latin typeface="Calibri" panose="020F0502020204030204" pitchFamily="34" charset="0"/>
                <a:cs typeface="Calibri" panose="020F0502020204030204" pitchFamily="34" charset="0"/>
              </a:rPr>
              <a:t>16th May 2020</a:t>
            </a:r>
            <a:endParaRPr lang="en-GB" b="1" dirty="0">
              <a:solidFill>
                <a:schemeClr val="dk1"/>
              </a:solidFill>
              <a:latin typeface="Calibri" panose="020F0502020204030204" pitchFamily="34" charset="0"/>
              <a:cs typeface="Calibri" panose="020F0502020204030204" pitchFamily="34" charset="0"/>
            </a:endParaRPr>
          </a:p>
        </p:txBody>
      </p:sp>
      <p:sp>
        <p:nvSpPr>
          <p:cNvPr id="3" name="TextBox 2"/>
          <p:cNvSpPr txBox="1"/>
          <p:nvPr/>
        </p:nvSpPr>
        <p:spPr>
          <a:xfrm>
            <a:off x="5760752" y="1419469"/>
            <a:ext cx="827471" cy="553998"/>
          </a:xfrm>
          <a:prstGeom prst="rect">
            <a:avLst/>
          </a:prstGeom>
          <a:noFill/>
        </p:spPr>
        <p:txBody>
          <a:bodyPr wrap="none" rtlCol="0">
            <a:spAutoFit/>
          </a:bodyPr>
          <a:lstStyle/>
          <a:p>
            <a:r>
              <a:rPr lang="en-GB" b="1" dirty="0" smtClean="0">
                <a:solidFill>
                  <a:schemeClr val="accent1">
                    <a:lumMod val="75000"/>
                  </a:schemeClr>
                </a:solidFill>
                <a:latin typeface="Calibri" panose="020F0502020204030204" pitchFamily="34" charset="0"/>
                <a:cs typeface="Calibri" panose="020F0502020204030204" pitchFamily="34" charset="0"/>
              </a:rPr>
              <a:t>Total Till</a:t>
            </a:r>
          </a:p>
          <a:p>
            <a:pPr algn="ctr"/>
            <a:r>
              <a:rPr lang="en-GB" sz="1600" b="1" dirty="0" smtClean="0">
                <a:solidFill>
                  <a:schemeClr val="tx1"/>
                </a:solidFill>
                <a:latin typeface="Calibri" panose="020F0502020204030204" pitchFamily="34" charset="0"/>
                <a:cs typeface="Calibri" panose="020F0502020204030204" pitchFamily="34" charset="0"/>
              </a:rPr>
              <a:t>+12.9%</a:t>
            </a:r>
            <a:endParaRPr lang="en-GB" sz="1600" b="1" dirty="0">
              <a:solidFill>
                <a:schemeClr val="tx1"/>
              </a:solidFill>
              <a:latin typeface="Calibri" panose="020F0502020204030204" pitchFamily="34" charset="0"/>
              <a:cs typeface="Calibri" panose="020F0502020204030204" pitchFamily="34" charset="0"/>
            </a:endParaRPr>
          </a:p>
        </p:txBody>
      </p:sp>
      <p:sp>
        <p:nvSpPr>
          <p:cNvPr id="51" name="TextBox 50"/>
          <p:cNvSpPr txBox="1"/>
          <p:nvPr/>
        </p:nvSpPr>
        <p:spPr>
          <a:xfrm>
            <a:off x="6367227" y="2598037"/>
            <a:ext cx="893193" cy="769441"/>
          </a:xfrm>
          <a:prstGeom prst="rect">
            <a:avLst/>
          </a:prstGeom>
          <a:noFill/>
        </p:spPr>
        <p:txBody>
          <a:bodyPr wrap="none" rtlCol="0">
            <a:spAutoFit/>
          </a:bodyPr>
          <a:lstStyle/>
          <a:p>
            <a:pPr algn="ctr"/>
            <a:r>
              <a:rPr lang="en-GB" b="1" dirty="0" smtClean="0">
                <a:solidFill>
                  <a:schemeClr val="accent1">
                    <a:lumMod val="75000"/>
                  </a:schemeClr>
                </a:solidFill>
                <a:latin typeface="Calibri" panose="020F0502020204030204" pitchFamily="34" charset="0"/>
                <a:cs typeface="Calibri" panose="020F0502020204030204" pitchFamily="34" charset="0"/>
              </a:rPr>
              <a:t>Grocery</a:t>
            </a:r>
          </a:p>
          <a:p>
            <a:pPr algn="ctr"/>
            <a:r>
              <a:rPr lang="en-GB" b="1" dirty="0" smtClean="0">
                <a:solidFill>
                  <a:schemeClr val="accent1">
                    <a:lumMod val="75000"/>
                  </a:schemeClr>
                </a:solidFill>
                <a:latin typeface="Calibri" panose="020F0502020204030204" pitchFamily="34" charset="0"/>
                <a:cs typeface="Calibri" panose="020F0502020204030204" pitchFamily="34" charset="0"/>
              </a:rPr>
              <a:t>Multiples</a:t>
            </a:r>
          </a:p>
          <a:p>
            <a:pPr algn="ctr"/>
            <a:r>
              <a:rPr lang="en-GB" sz="1600" b="1" dirty="0" smtClean="0">
                <a:solidFill>
                  <a:schemeClr val="tx1"/>
                </a:solidFill>
                <a:latin typeface="Calibri" panose="020F0502020204030204" pitchFamily="34" charset="0"/>
                <a:cs typeface="Calibri" panose="020F0502020204030204" pitchFamily="34" charset="0"/>
              </a:rPr>
              <a:t>+8.5%</a:t>
            </a:r>
            <a:endParaRPr lang="en-GB" sz="1600" b="1" dirty="0">
              <a:solidFill>
                <a:schemeClr val="tx1"/>
              </a:solidFill>
              <a:latin typeface="Calibri" panose="020F0502020204030204" pitchFamily="34" charset="0"/>
              <a:cs typeface="Calibri" panose="020F0502020204030204" pitchFamily="34" charset="0"/>
            </a:endParaRPr>
          </a:p>
        </p:txBody>
      </p:sp>
      <p:sp>
        <p:nvSpPr>
          <p:cNvPr id="52" name="TextBox 51"/>
          <p:cNvSpPr txBox="1"/>
          <p:nvPr/>
        </p:nvSpPr>
        <p:spPr>
          <a:xfrm>
            <a:off x="6230935" y="3658086"/>
            <a:ext cx="1138452" cy="553998"/>
          </a:xfrm>
          <a:prstGeom prst="rect">
            <a:avLst/>
          </a:prstGeom>
          <a:noFill/>
        </p:spPr>
        <p:txBody>
          <a:bodyPr wrap="none" rtlCol="0">
            <a:spAutoFit/>
          </a:bodyPr>
          <a:lstStyle/>
          <a:p>
            <a:pPr algn="ctr"/>
            <a:r>
              <a:rPr lang="en-GB" b="1" dirty="0" smtClean="0">
                <a:solidFill>
                  <a:schemeClr val="accent1">
                    <a:lumMod val="75000"/>
                  </a:schemeClr>
                </a:solidFill>
                <a:latin typeface="Calibri" panose="020F0502020204030204" pitchFamily="34" charset="0"/>
                <a:cs typeface="Calibri" panose="020F0502020204030204" pitchFamily="34" charset="0"/>
              </a:rPr>
              <a:t>Convenience</a:t>
            </a:r>
          </a:p>
          <a:p>
            <a:pPr algn="ctr"/>
            <a:r>
              <a:rPr lang="en-GB" sz="1600" b="1" dirty="0" smtClean="0">
                <a:solidFill>
                  <a:schemeClr val="tx1"/>
                </a:solidFill>
                <a:latin typeface="Calibri" panose="020F0502020204030204" pitchFamily="34" charset="0"/>
                <a:cs typeface="Calibri" panose="020F0502020204030204" pitchFamily="34" charset="0"/>
              </a:rPr>
              <a:t>10.3</a:t>
            </a:r>
            <a:r>
              <a:rPr lang="en-GB" b="1" dirty="0" smtClean="0">
                <a:solidFill>
                  <a:schemeClr val="tx1"/>
                </a:solidFill>
                <a:latin typeface="Calibri" panose="020F0502020204030204" pitchFamily="34" charset="0"/>
                <a:cs typeface="Calibri" panose="020F0502020204030204" pitchFamily="34" charset="0"/>
              </a:rPr>
              <a:t>%</a:t>
            </a:r>
            <a:endParaRPr lang="en-GB" b="1" dirty="0">
              <a:solidFill>
                <a:schemeClr val="tx1"/>
              </a:solidFill>
              <a:latin typeface="Calibri" panose="020F0502020204030204" pitchFamily="34" charset="0"/>
              <a:cs typeface="Calibri" panose="020F0502020204030204" pitchFamily="34" charset="0"/>
            </a:endParaRPr>
          </a:p>
        </p:txBody>
      </p:sp>
      <p:sp>
        <p:nvSpPr>
          <p:cNvPr id="55" name="TextBox 54"/>
          <p:cNvSpPr txBox="1"/>
          <p:nvPr/>
        </p:nvSpPr>
        <p:spPr>
          <a:xfrm>
            <a:off x="8040040" y="1898140"/>
            <a:ext cx="790602" cy="553998"/>
          </a:xfrm>
          <a:prstGeom prst="rect">
            <a:avLst/>
          </a:prstGeom>
          <a:noFill/>
        </p:spPr>
        <p:txBody>
          <a:bodyPr wrap="none" rtlCol="0">
            <a:spAutoFit/>
          </a:bodyPr>
          <a:lstStyle/>
          <a:p>
            <a:pPr algn="ctr"/>
            <a:r>
              <a:rPr lang="en-GB" b="1" dirty="0" smtClean="0">
                <a:solidFill>
                  <a:schemeClr val="accent1">
                    <a:lumMod val="75000"/>
                  </a:schemeClr>
                </a:solidFill>
                <a:latin typeface="Calibri" panose="020F0502020204030204" pitchFamily="34" charset="0"/>
                <a:cs typeface="Calibri" panose="020F0502020204030204" pitchFamily="34" charset="0"/>
              </a:rPr>
              <a:t>*Online</a:t>
            </a:r>
          </a:p>
          <a:p>
            <a:pPr algn="ctr"/>
            <a:r>
              <a:rPr lang="en-GB" b="1" dirty="0" smtClean="0">
                <a:solidFill>
                  <a:schemeClr val="tx1"/>
                </a:solidFill>
                <a:latin typeface="Calibri" panose="020F0502020204030204" pitchFamily="34" charset="0"/>
                <a:cs typeface="Calibri" panose="020F0502020204030204" pitchFamily="34" charset="0"/>
              </a:rPr>
              <a:t>+</a:t>
            </a:r>
            <a:r>
              <a:rPr lang="en-GB" sz="1600" b="1" dirty="0" smtClean="0">
                <a:solidFill>
                  <a:schemeClr val="tx1"/>
                </a:solidFill>
                <a:latin typeface="Calibri" panose="020F0502020204030204" pitchFamily="34" charset="0"/>
                <a:cs typeface="Calibri" panose="020F0502020204030204" pitchFamily="34" charset="0"/>
              </a:rPr>
              <a:t>103%</a:t>
            </a:r>
            <a:endParaRPr lang="en-GB" sz="1600" b="1" dirty="0">
              <a:solidFill>
                <a:schemeClr val="tx1"/>
              </a:solidFill>
              <a:latin typeface="Calibri" panose="020F0502020204030204" pitchFamily="34" charset="0"/>
              <a:cs typeface="Calibri" panose="020F0502020204030204" pitchFamily="34" charset="0"/>
            </a:endParaRPr>
          </a:p>
        </p:txBody>
      </p:sp>
      <p:sp>
        <p:nvSpPr>
          <p:cNvPr id="56" name="TextBox 55"/>
          <p:cNvSpPr txBox="1"/>
          <p:nvPr/>
        </p:nvSpPr>
        <p:spPr>
          <a:xfrm>
            <a:off x="7958894" y="2751726"/>
            <a:ext cx="1157688" cy="553998"/>
          </a:xfrm>
          <a:prstGeom prst="rect">
            <a:avLst/>
          </a:prstGeom>
          <a:noFill/>
        </p:spPr>
        <p:txBody>
          <a:bodyPr wrap="none" rtlCol="0">
            <a:spAutoFit/>
          </a:bodyPr>
          <a:lstStyle/>
          <a:p>
            <a:pPr algn="ctr"/>
            <a:r>
              <a:rPr lang="en-GB" b="1" dirty="0" smtClean="0">
                <a:solidFill>
                  <a:schemeClr val="accent1">
                    <a:lumMod val="75000"/>
                  </a:schemeClr>
                </a:solidFill>
                <a:latin typeface="Calibri" panose="020F0502020204030204" pitchFamily="34" charset="0"/>
                <a:cs typeface="Calibri" panose="020F0502020204030204" pitchFamily="34" charset="0"/>
              </a:rPr>
              <a:t>*Discounters</a:t>
            </a:r>
          </a:p>
          <a:p>
            <a:pPr algn="ctr"/>
            <a:r>
              <a:rPr lang="en-GB" sz="1600" b="1" dirty="0" smtClean="0">
                <a:solidFill>
                  <a:schemeClr val="tx1"/>
                </a:solidFill>
                <a:latin typeface="Calibri" panose="020F0502020204030204" pitchFamily="34" charset="0"/>
                <a:cs typeface="Calibri" panose="020F0502020204030204" pitchFamily="34" charset="0"/>
              </a:rPr>
              <a:t>+10.4%</a:t>
            </a:r>
            <a:endParaRPr lang="en-GB" sz="1600" b="1" dirty="0">
              <a:solidFill>
                <a:schemeClr val="tx1"/>
              </a:solidFill>
              <a:latin typeface="Calibri" panose="020F0502020204030204" pitchFamily="34" charset="0"/>
              <a:cs typeface="Calibri" panose="020F0502020204030204" pitchFamily="34" charset="0"/>
            </a:endParaRPr>
          </a:p>
        </p:txBody>
      </p:sp>
      <p:pic>
        <p:nvPicPr>
          <p:cNvPr id="57" name="Google Shape;1993;p12"/>
          <p:cNvPicPr preferRelativeResize="0"/>
          <p:nvPr/>
        </p:nvPicPr>
        <p:blipFill rotWithShape="1">
          <a:blip r:embed="rId6">
            <a:alphaModFix/>
          </a:blip>
          <a:srcRect/>
          <a:stretch/>
        </p:blipFill>
        <p:spPr>
          <a:xfrm>
            <a:off x="7441524" y="3633286"/>
            <a:ext cx="514852" cy="548640"/>
          </a:xfrm>
          <a:prstGeom prst="rect">
            <a:avLst/>
          </a:prstGeom>
          <a:noFill/>
          <a:ln>
            <a:noFill/>
          </a:ln>
        </p:spPr>
      </p:pic>
      <p:sp>
        <p:nvSpPr>
          <p:cNvPr id="58" name="TextBox 57"/>
          <p:cNvSpPr txBox="1"/>
          <p:nvPr/>
        </p:nvSpPr>
        <p:spPr>
          <a:xfrm>
            <a:off x="8100127" y="3633286"/>
            <a:ext cx="841897" cy="769441"/>
          </a:xfrm>
          <a:prstGeom prst="rect">
            <a:avLst/>
          </a:prstGeom>
          <a:noFill/>
        </p:spPr>
        <p:txBody>
          <a:bodyPr wrap="none" rtlCol="0">
            <a:spAutoFit/>
          </a:bodyPr>
          <a:lstStyle/>
          <a:p>
            <a:pPr algn="ctr"/>
            <a:r>
              <a:rPr lang="en-GB" b="1" dirty="0" smtClean="0">
                <a:solidFill>
                  <a:schemeClr val="accent1">
                    <a:lumMod val="75000"/>
                  </a:schemeClr>
                </a:solidFill>
                <a:latin typeface="Calibri" panose="020F0502020204030204" pitchFamily="34" charset="0"/>
                <a:cs typeface="Calibri" panose="020F0502020204030204" pitchFamily="34" charset="0"/>
              </a:rPr>
              <a:t>*Value </a:t>
            </a:r>
          </a:p>
          <a:p>
            <a:pPr algn="ctr"/>
            <a:r>
              <a:rPr lang="en-GB" b="1" dirty="0" smtClean="0">
                <a:solidFill>
                  <a:schemeClr val="accent1">
                    <a:lumMod val="75000"/>
                  </a:schemeClr>
                </a:solidFill>
                <a:latin typeface="Calibri" panose="020F0502020204030204" pitchFamily="34" charset="0"/>
                <a:cs typeface="Calibri" panose="020F0502020204030204" pitchFamily="34" charset="0"/>
              </a:rPr>
              <a:t>Retailers</a:t>
            </a:r>
          </a:p>
          <a:p>
            <a:pPr algn="ctr"/>
            <a:r>
              <a:rPr lang="en-GB" sz="1600" b="1" dirty="0" smtClean="0">
                <a:solidFill>
                  <a:srgbClr val="FF0000"/>
                </a:solidFill>
                <a:latin typeface="Calibri" panose="020F0502020204030204" pitchFamily="34" charset="0"/>
                <a:cs typeface="Calibri" panose="020F0502020204030204" pitchFamily="34" charset="0"/>
              </a:rPr>
              <a:t>-4.6%</a:t>
            </a:r>
            <a:endParaRPr lang="en-GB" sz="1600" b="1" dirty="0">
              <a:solidFill>
                <a:srgbClr val="FF0000"/>
              </a:solidFill>
              <a:latin typeface="Calibri" panose="020F0502020204030204" pitchFamily="34" charset="0"/>
              <a:cs typeface="Calibri" panose="020F0502020204030204" pitchFamily="34" charset="0"/>
            </a:endParaRPr>
          </a:p>
        </p:txBody>
      </p:sp>
      <p:pic>
        <p:nvPicPr>
          <p:cNvPr id="409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1443" y="2662435"/>
            <a:ext cx="2257554" cy="1579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84105" y="2996302"/>
            <a:ext cx="1641742" cy="863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8779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10"/>
        <p:cNvGrpSpPr/>
        <p:nvPr/>
      </p:nvGrpSpPr>
      <p:grpSpPr>
        <a:xfrm>
          <a:off x="0" y="0"/>
          <a:ext cx="0" cy="0"/>
          <a:chOff x="0" y="0"/>
          <a:chExt cx="0" cy="0"/>
        </a:xfrm>
      </p:grpSpPr>
      <p:sp>
        <p:nvSpPr>
          <p:cNvPr id="1712" name="Google Shape;1712;p4"/>
          <p:cNvSpPr/>
          <p:nvPr/>
        </p:nvSpPr>
        <p:spPr>
          <a:xfrm>
            <a:off x="543433" y="3123598"/>
            <a:ext cx="1148247" cy="711423"/>
          </a:xfrm>
          <a:prstGeom prst="rect">
            <a:avLst/>
          </a:prstGeom>
          <a:solidFill>
            <a:srgbClr val="C8EF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t-IT" b="1" dirty="0">
                <a:solidFill>
                  <a:srgbClr val="FF0000"/>
                </a:solidFill>
                <a:latin typeface="Calibri" panose="020F0502020204030204" pitchFamily="34" charset="0"/>
                <a:cs typeface="Calibri" panose="020F0502020204030204" pitchFamily="34" charset="0"/>
                <a:sym typeface="Arial"/>
              </a:rPr>
              <a:t>#1</a:t>
            </a:r>
            <a:endParaRPr b="1" dirty="0">
              <a:solidFill>
                <a:srgbClr val="FF0000"/>
              </a:solidFill>
              <a:latin typeface="Calibri" panose="020F0502020204030204" pitchFamily="34" charset="0"/>
              <a:cs typeface="Calibri" panose="020F0502020204030204" pitchFamily="34" charset="0"/>
              <a:sym typeface="Arial"/>
            </a:endParaRPr>
          </a:p>
        </p:txBody>
      </p:sp>
      <p:sp>
        <p:nvSpPr>
          <p:cNvPr id="1713" name="Google Shape;1713;p4"/>
          <p:cNvSpPr/>
          <p:nvPr/>
        </p:nvSpPr>
        <p:spPr>
          <a:xfrm>
            <a:off x="1691680" y="2943578"/>
            <a:ext cx="1517815" cy="891443"/>
          </a:xfrm>
          <a:prstGeom prst="rect">
            <a:avLst/>
          </a:prstGeom>
          <a:solidFill>
            <a:srgbClr val="92E1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t-IT" b="1" dirty="0">
                <a:solidFill>
                  <a:srgbClr val="FF0000"/>
                </a:solidFill>
                <a:latin typeface="Calibri" panose="020F0502020204030204" pitchFamily="34" charset="0"/>
                <a:cs typeface="Calibri" panose="020F0502020204030204" pitchFamily="34" charset="0"/>
                <a:sym typeface="Arial"/>
              </a:rPr>
              <a:t>#2</a:t>
            </a:r>
            <a:endParaRPr b="1" dirty="0">
              <a:solidFill>
                <a:srgbClr val="FF0000"/>
              </a:solidFill>
              <a:latin typeface="Calibri" panose="020F0502020204030204" pitchFamily="34" charset="0"/>
              <a:cs typeface="Calibri" panose="020F0502020204030204" pitchFamily="34" charset="0"/>
              <a:sym typeface="Arial"/>
            </a:endParaRPr>
          </a:p>
        </p:txBody>
      </p:sp>
      <p:sp>
        <p:nvSpPr>
          <p:cNvPr id="1714" name="Google Shape;1714;p4"/>
          <p:cNvSpPr/>
          <p:nvPr/>
        </p:nvSpPr>
        <p:spPr>
          <a:xfrm>
            <a:off x="3209495" y="2397480"/>
            <a:ext cx="1002465" cy="1437541"/>
          </a:xfrm>
          <a:prstGeom prst="rect">
            <a:avLst/>
          </a:prstGeom>
          <a:solidFill>
            <a:srgbClr val="5BD2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t-IT" sz="1400" b="1" dirty="0">
                <a:solidFill>
                  <a:srgbClr val="FF0000"/>
                </a:solidFill>
                <a:latin typeface="Calibri" panose="020F0502020204030204" pitchFamily="34" charset="0"/>
                <a:cs typeface="Calibri" panose="020F0502020204030204" pitchFamily="34" charset="0"/>
                <a:sym typeface="Arial"/>
              </a:rPr>
              <a:t>#3</a:t>
            </a:r>
            <a:endParaRPr sz="700" b="1" dirty="0">
              <a:solidFill>
                <a:srgbClr val="FF0000"/>
              </a:solidFill>
              <a:latin typeface="Calibri" panose="020F0502020204030204" pitchFamily="34" charset="0"/>
              <a:cs typeface="Calibri" panose="020F0502020204030204" pitchFamily="34" charset="0"/>
              <a:sym typeface="Arial"/>
            </a:endParaRPr>
          </a:p>
        </p:txBody>
      </p:sp>
      <p:sp>
        <p:nvSpPr>
          <p:cNvPr id="1715" name="Google Shape;1715;p4"/>
          <p:cNvSpPr/>
          <p:nvPr/>
        </p:nvSpPr>
        <p:spPr>
          <a:xfrm>
            <a:off x="4211960" y="1832154"/>
            <a:ext cx="434873" cy="2002867"/>
          </a:xfrm>
          <a:prstGeom prst="rect">
            <a:avLst/>
          </a:prstGeom>
          <a:solidFill>
            <a:srgbClr val="0082B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t-IT" b="1" dirty="0">
                <a:solidFill>
                  <a:srgbClr val="FF0000"/>
                </a:solidFill>
                <a:latin typeface="Calibri" panose="020F0502020204030204" pitchFamily="34" charset="0"/>
                <a:cs typeface="Calibri" panose="020F0502020204030204" pitchFamily="34" charset="0"/>
              </a:rPr>
              <a:t>#</a:t>
            </a:r>
            <a:r>
              <a:rPr lang="it-IT" b="1" dirty="0" smtClean="0">
                <a:solidFill>
                  <a:srgbClr val="FF0000"/>
                </a:solidFill>
                <a:latin typeface="Calibri" panose="020F0502020204030204" pitchFamily="34" charset="0"/>
                <a:cs typeface="Calibri" panose="020F0502020204030204" pitchFamily="34" charset="0"/>
                <a:sym typeface="Arial"/>
              </a:rPr>
              <a:t>4</a:t>
            </a:r>
            <a:endParaRPr b="1" dirty="0">
              <a:solidFill>
                <a:srgbClr val="FF0000"/>
              </a:solidFill>
              <a:latin typeface="Calibri" panose="020F0502020204030204" pitchFamily="34" charset="0"/>
              <a:cs typeface="Calibri" panose="020F0502020204030204" pitchFamily="34" charset="0"/>
              <a:sym typeface="Arial"/>
            </a:endParaRPr>
          </a:p>
        </p:txBody>
      </p:sp>
      <p:sp>
        <p:nvSpPr>
          <p:cNvPr id="1716" name="Google Shape;1716;p4"/>
          <p:cNvSpPr/>
          <p:nvPr/>
        </p:nvSpPr>
        <p:spPr>
          <a:xfrm>
            <a:off x="4646833" y="2037440"/>
            <a:ext cx="3237536" cy="1797581"/>
          </a:xfrm>
          <a:prstGeom prst="rect">
            <a:avLst/>
          </a:prstGeom>
          <a:solidFill>
            <a:srgbClr val="00577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t-IT" b="1" dirty="0" smtClean="0">
                <a:solidFill>
                  <a:srgbClr val="FF0000"/>
                </a:solidFill>
                <a:latin typeface="Calibri" panose="020F0502020204030204" pitchFamily="34" charset="0"/>
                <a:cs typeface="Calibri" panose="020F0502020204030204" pitchFamily="34" charset="0"/>
                <a:sym typeface="Arial"/>
              </a:rPr>
              <a:t>#</a:t>
            </a:r>
            <a:r>
              <a:rPr lang="it-IT" b="1" dirty="0">
                <a:solidFill>
                  <a:srgbClr val="FF0000"/>
                </a:solidFill>
                <a:latin typeface="Calibri" panose="020F0502020204030204" pitchFamily="34" charset="0"/>
                <a:cs typeface="Calibri" panose="020F0502020204030204" pitchFamily="34" charset="0"/>
                <a:sym typeface="Arial"/>
              </a:rPr>
              <a:t>5</a:t>
            </a:r>
            <a:endParaRPr b="1" dirty="0">
              <a:solidFill>
                <a:srgbClr val="FF0000"/>
              </a:solidFill>
              <a:latin typeface="Calibri" panose="020F0502020204030204" pitchFamily="34" charset="0"/>
              <a:cs typeface="Calibri" panose="020F0502020204030204" pitchFamily="34" charset="0"/>
              <a:sym typeface="Arial"/>
            </a:endParaRPr>
          </a:p>
        </p:txBody>
      </p:sp>
      <p:graphicFrame>
        <p:nvGraphicFramePr>
          <p:cNvPr id="1717" name="Google Shape;1717;p4"/>
          <p:cNvGraphicFramePr/>
          <p:nvPr>
            <p:extLst>
              <p:ext uri="{D42A27DB-BD31-4B8C-83A1-F6EECF244321}">
                <p14:modId xmlns:p14="http://schemas.microsoft.com/office/powerpoint/2010/main" val="278014997"/>
              </p:ext>
            </p:extLst>
          </p:nvPr>
        </p:nvGraphicFramePr>
        <p:xfrm>
          <a:off x="294840" y="1636135"/>
          <a:ext cx="7598831" cy="3018164"/>
        </p:xfrm>
        <a:graphic>
          <a:graphicData uri="http://schemas.openxmlformats.org/drawingml/2006/chart">
            <c:chart xmlns:c="http://schemas.openxmlformats.org/drawingml/2006/chart" xmlns:r="http://schemas.openxmlformats.org/officeDocument/2006/relationships" r:id="rId3"/>
          </a:graphicData>
        </a:graphic>
      </p:graphicFrame>
      <p:sp>
        <p:nvSpPr>
          <p:cNvPr id="1719" name="Google Shape;1719;p4"/>
          <p:cNvSpPr txBox="1"/>
          <p:nvPr/>
        </p:nvSpPr>
        <p:spPr>
          <a:xfrm>
            <a:off x="4485444" y="4676572"/>
            <a:ext cx="687006" cy="415458"/>
          </a:xfrm>
          <a:prstGeom prst="rect">
            <a:avLst/>
          </a:prstGeom>
          <a:noFill/>
          <a:ln w="9525" cap="flat" cmpd="sng">
            <a:solidFill>
              <a:schemeClr val="lt2"/>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700" b="1" dirty="0">
                <a:solidFill>
                  <a:schemeClr val="dk1"/>
                </a:solidFill>
                <a:latin typeface="Arial"/>
                <a:ea typeface="Arial"/>
                <a:cs typeface="Arial"/>
                <a:sym typeface="Arial"/>
              </a:rPr>
              <a:t>National </a:t>
            </a:r>
            <a:r>
              <a:rPr lang="it-IT" sz="700" b="1" dirty="0" smtClean="0">
                <a:solidFill>
                  <a:schemeClr val="dk1"/>
                </a:solidFill>
                <a:latin typeface="Arial"/>
                <a:ea typeface="Arial"/>
                <a:cs typeface="Arial"/>
                <a:sym typeface="Arial"/>
              </a:rPr>
              <a:t>lockdown</a:t>
            </a:r>
          </a:p>
          <a:p>
            <a:pPr marL="0" marR="0" lvl="0" indent="0" algn="ctr" rtl="0">
              <a:spcBef>
                <a:spcPts val="0"/>
              </a:spcBef>
              <a:spcAft>
                <a:spcPts val="0"/>
              </a:spcAft>
              <a:buNone/>
            </a:pPr>
            <a:r>
              <a:rPr lang="it-IT" sz="700" b="1" dirty="0" smtClean="0">
                <a:solidFill>
                  <a:schemeClr val="dk1"/>
                </a:solidFill>
              </a:rPr>
              <a:t>23Mar20</a:t>
            </a:r>
            <a:endParaRPr sz="700" b="1" dirty="0">
              <a:solidFill>
                <a:schemeClr val="dk1"/>
              </a:solidFill>
              <a:latin typeface="Arial"/>
              <a:ea typeface="Arial"/>
              <a:cs typeface="Arial"/>
              <a:sym typeface="Arial"/>
            </a:endParaRPr>
          </a:p>
        </p:txBody>
      </p:sp>
      <p:sp>
        <p:nvSpPr>
          <p:cNvPr id="1724" name="Google Shape;1724;p4"/>
          <p:cNvSpPr txBox="1"/>
          <p:nvPr/>
        </p:nvSpPr>
        <p:spPr>
          <a:xfrm>
            <a:off x="387699" y="1505350"/>
            <a:ext cx="2965903" cy="2615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100" b="1" dirty="0" smtClean="0">
                <a:solidFill>
                  <a:schemeClr val="tx1"/>
                </a:solidFill>
                <a:latin typeface="Arial"/>
                <a:ea typeface="Arial"/>
                <a:cs typeface="Arial"/>
                <a:sym typeface="Arial"/>
              </a:rPr>
              <a:t>Total Store Read  </a:t>
            </a:r>
            <a:r>
              <a:rPr lang="it-IT" sz="1100" b="1" dirty="0">
                <a:solidFill>
                  <a:schemeClr val="tx1"/>
                </a:solidFill>
                <a:sym typeface="Arial"/>
              </a:rPr>
              <a:t>– Value Sales Trend %</a:t>
            </a:r>
            <a:endParaRPr dirty="0">
              <a:solidFill>
                <a:schemeClr val="tx1"/>
              </a:solidFill>
            </a:endParaRPr>
          </a:p>
        </p:txBody>
      </p:sp>
      <p:sp>
        <p:nvSpPr>
          <p:cNvPr id="1728" name="Google Shape;1728;p4"/>
          <p:cNvSpPr/>
          <p:nvPr/>
        </p:nvSpPr>
        <p:spPr>
          <a:xfrm>
            <a:off x="7596336" y="3976136"/>
            <a:ext cx="818179" cy="209115"/>
          </a:xfrm>
          <a:prstGeom prst="rightArrow">
            <a:avLst>
              <a:gd name="adj1" fmla="val 50000"/>
              <a:gd name="adj2"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cxnSp>
        <p:nvCxnSpPr>
          <p:cNvPr id="21" name="Google Shape;1725;p4"/>
          <p:cNvCxnSpPr/>
          <p:nvPr/>
        </p:nvCxnSpPr>
        <p:spPr>
          <a:xfrm>
            <a:off x="4637002" y="3805317"/>
            <a:ext cx="0" cy="924270"/>
          </a:xfrm>
          <a:prstGeom prst="straightConnector1">
            <a:avLst/>
          </a:prstGeom>
          <a:noFill/>
          <a:ln w="12700" cap="flat" cmpd="sng">
            <a:solidFill>
              <a:srgbClr val="FF1400"/>
            </a:solidFill>
            <a:prstDash val="dash"/>
            <a:round/>
            <a:headEnd type="none" w="sm" len="sm"/>
            <a:tailEnd type="none" w="sm" len="sm"/>
          </a:ln>
        </p:spPr>
      </p:cxnSp>
      <p:sp>
        <p:nvSpPr>
          <p:cNvPr id="1722" name="Google Shape;1722;p4"/>
          <p:cNvSpPr txBox="1">
            <a:spLocks noGrp="1"/>
          </p:cNvSpPr>
          <p:nvPr>
            <p:ph type="body" idx="1"/>
          </p:nvPr>
        </p:nvSpPr>
        <p:spPr>
          <a:xfrm>
            <a:off x="294840" y="4822502"/>
            <a:ext cx="8165592" cy="274320"/>
          </a:xfrm>
          <a:prstGeom prst="rect">
            <a:avLst/>
          </a:prstGeom>
          <a:noFill/>
          <a:ln>
            <a:noFill/>
          </a:ln>
        </p:spPr>
        <p:txBody>
          <a:bodyPr spcFirstLastPara="1" wrap="square" lIns="91425" tIns="0" rIns="91425" bIns="0" anchor="b" anchorCtr="0">
            <a:noAutofit/>
          </a:bodyPr>
          <a:lstStyle/>
          <a:p>
            <a:pPr marL="0" lvl="0" indent="0">
              <a:spcBef>
                <a:spcPts val="0"/>
              </a:spcBef>
            </a:pPr>
            <a:r>
              <a:rPr lang="it-IT" dirty="0">
                <a:latin typeface="Calibri" panose="020F0502020204030204" pitchFamily="34" charset="0"/>
                <a:cs typeface="Calibri" panose="020F0502020204030204" pitchFamily="34" charset="0"/>
              </a:rPr>
              <a:t>Source: Nielsen </a:t>
            </a:r>
            <a:r>
              <a:rPr lang="it-IT" dirty="0" smtClean="0">
                <a:latin typeface="Calibri" panose="020F0502020204030204" pitchFamily="34" charset="0"/>
                <a:cs typeface="Calibri" panose="020F0502020204030204" pitchFamily="34" charset="0"/>
              </a:rPr>
              <a:t>Scantrack Grocery Multiples Total Store Read</a:t>
            </a:r>
            <a:endParaRPr lang="it-IT" dirty="0">
              <a:latin typeface="Calibri" panose="020F0502020204030204" pitchFamily="34" charset="0"/>
              <a:cs typeface="Calibri" panose="020F0502020204030204" pitchFamily="34" charset="0"/>
            </a:endParaRPr>
          </a:p>
        </p:txBody>
      </p:sp>
      <p:sp>
        <p:nvSpPr>
          <p:cNvPr id="22" name="Google Shape;1684;p3"/>
          <p:cNvSpPr txBox="1">
            <a:spLocks/>
          </p:cNvSpPr>
          <p:nvPr/>
        </p:nvSpPr>
        <p:spPr>
          <a:xfrm>
            <a:off x="179512" y="365877"/>
            <a:ext cx="8856984" cy="621821"/>
          </a:xfrm>
          <a:prstGeom prst="rect">
            <a:avLst/>
          </a:prstGeom>
          <a:noFill/>
          <a:ln>
            <a:noFill/>
          </a:ln>
        </p:spPr>
        <p:txBody>
          <a:bodyPr spcFirstLastPara="1" wrap="square" lIns="91425" tIns="0" rIns="91425"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Arial"/>
              <a:buNone/>
              <a:defRPr sz="30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it-IT" sz="1900" dirty="0" smtClean="0">
                <a:latin typeface="Calibri" panose="020F0502020204030204" pitchFamily="34" charset="0"/>
                <a:cs typeface="Calibri" panose="020F0502020204030204" pitchFamily="34" charset="0"/>
              </a:rPr>
              <a:t>AFTER 8 WEEKS OF ‘RESTRICTED LIVING’, TOTAL STORE SALES ARE STABILISING AROUND £2.5B PER WEEK INDICATING NEW HABITS ARE FORMING AS HOUSEHOLDS ADJUST TO NEW ROUTINES ..</a:t>
            </a:r>
            <a:endParaRPr lang="it-IT" sz="1900" dirty="0">
              <a:latin typeface="Calibri" panose="020F0502020204030204" pitchFamily="34" charset="0"/>
              <a:cs typeface="Calibri" panose="020F0502020204030204" pitchFamily="34" charset="0"/>
            </a:endParaRPr>
          </a:p>
        </p:txBody>
      </p:sp>
      <p:cxnSp>
        <p:nvCxnSpPr>
          <p:cNvPr id="14" name="Google Shape;1725;p4"/>
          <p:cNvCxnSpPr/>
          <p:nvPr/>
        </p:nvCxnSpPr>
        <p:spPr>
          <a:xfrm>
            <a:off x="7164288" y="3799785"/>
            <a:ext cx="0" cy="924270"/>
          </a:xfrm>
          <a:prstGeom prst="straightConnector1">
            <a:avLst/>
          </a:prstGeom>
          <a:noFill/>
          <a:ln w="12700" cap="flat" cmpd="sng">
            <a:solidFill>
              <a:srgbClr val="FF1400"/>
            </a:solidFill>
            <a:prstDash val="dash"/>
            <a:round/>
            <a:headEnd type="none" w="sm" len="sm"/>
            <a:tailEnd type="none" w="sm" len="sm"/>
          </a:ln>
        </p:spPr>
      </p:cxnSp>
      <p:sp>
        <p:nvSpPr>
          <p:cNvPr id="15" name="Google Shape;1719;p4"/>
          <p:cNvSpPr txBox="1"/>
          <p:nvPr/>
        </p:nvSpPr>
        <p:spPr>
          <a:xfrm>
            <a:off x="6732240" y="4676572"/>
            <a:ext cx="687006" cy="415458"/>
          </a:xfrm>
          <a:prstGeom prst="rect">
            <a:avLst/>
          </a:prstGeom>
          <a:noFill/>
          <a:ln w="9525" cap="flat" cmpd="sng">
            <a:solidFill>
              <a:schemeClr val="lt2"/>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700" b="1" dirty="0">
                <a:solidFill>
                  <a:schemeClr val="dk1"/>
                </a:solidFill>
                <a:latin typeface="Arial"/>
                <a:ea typeface="Arial"/>
                <a:cs typeface="Arial"/>
                <a:sym typeface="Arial"/>
              </a:rPr>
              <a:t>National </a:t>
            </a:r>
            <a:r>
              <a:rPr lang="it-IT" sz="700" b="1" dirty="0" smtClean="0">
                <a:solidFill>
                  <a:schemeClr val="dk1"/>
                </a:solidFill>
                <a:latin typeface="Arial"/>
                <a:ea typeface="Arial"/>
                <a:cs typeface="Arial"/>
                <a:sym typeface="Arial"/>
              </a:rPr>
              <a:t>‘stay alert’</a:t>
            </a:r>
          </a:p>
          <a:p>
            <a:pPr marL="0" marR="0" lvl="0" indent="0" algn="ctr" rtl="0">
              <a:spcBef>
                <a:spcPts val="0"/>
              </a:spcBef>
              <a:spcAft>
                <a:spcPts val="0"/>
              </a:spcAft>
              <a:buNone/>
            </a:pPr>
            <a:r>
              <a:rPr lang="it-IT" sz="700" b="1" dirty="0" smtClean="0">
                <a:solidFill>
                  <a:schemeClr val="dk1"/>
                </a:solidFill>
              </a:rPr>
              <a:t>10May20</a:t>
            </a:r>
            <a:endParaRPr sz="700" b="1"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439463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Placeholder 8"/>
          <p:cNvGraphicFramePr>
            <a:graphicFrameLocks/>
          </p:cNvGraphicFramePr>
          <p:nvPr>
            <p:extLst>
              <p:ext uri="{D42A27DB-BD31-4B8C-83A1-F6EECF244321}">
                <p14:modId xmlns:p14="http://schemas.microsoft.com/office/powerpoint/2010/main" val="4052326843"/>
              </p:ext>
            </p:extLst>
          </p:nvPr>
        </p:nvGraphicFramePr>
        <p:xfrm>
          <a:off x="383728" y="1663855"/>
          <a:ext cx="8640762" cy="2973388"/>
        </p:xfrm>
        <a:graphic>
          <a:graphicData uri="http://schemas.openxmlformats.org/drawingml/2006/chart">
            <c:chart xmlns:c="http://schemas.openxmlformats.org/drawingml/2006/chart" xmlns:r="http://schemas.openxmlformats.org/officeDocument/2006/relationships" r:id="rId3"/>
          </a:graphicData>
        </a:graphic>
      </p:graphicFrame>
      <p:sp>
        <p:nvSpPr>
          <p:cNvPr id="77825" name="Title 3"/>
          <p:cNvSpPr txBox="1">
            <a:spLocks noGrp="1"/>
          </p:cNvSpPr>
          <p:nvPr>
            <p:ph type="title"/>
          </p:nvPr>
        </p:nvSpPr>
        <p:spPr>
          <a:xfrm>
            <a:off x="307975" y="309533"/>
            <a:ext cx="8724876" cy="714375"/>
          </a:xfrm>
        </p:spPr>
        <p:txBody>
          <a:bodyPr/>
          <a:lstStyle/>
          <a:p>
            <a:pPr>
              <a:spcBef>
                <a:spcPct val="0"/>
              </a:spcBef>
              <a:buClr>
                <a:srgbClr val="000000"/>
              </a:buClr>
            </a:pPr>
            <a:r>
              <a:rPr lang="en-US" altLang="en-US" sz="1900" dirty="0" smtClean="0">
                <a:solidFill>
                  <a:schemeClr val="tx1"/>
                </a:solidFill>
                <a:cs typeface="Calibri" pitchFamily="34" charset="0"/>
                <a:sym typeface="Arial" pitchFamily="34" charset="0"/>
              </a:rPr>
              <a:t>THE GAP HAS WIDENED BETWEEN VALUE AND UNIT GROWTHS AS SHOPPERS PLAN AHEAD AND THE SMALLER ‘FOOD TO GO PURCHASES’ HAVE ALMOST EVAPORATED</a:t>
            </a:r>
          </a:p>
        </p:txBody>
      </p:sp>
      <p:sp>
        <p:nvSpPr>
          <p:cNvPr id="77826" name="Text Placeholder 1"/>
          <p:cNvSpPr txBox="1">
            <a:spLocks noGrp="1"/>
          </p:cNvSpPr>
          <p:nvPr>
            <p:ph type="body" idx="2"/>
          </p:nvPr>
        </p:nvSpPr>
        <p:spPr>
          <a:xfrm>
            <a:off x="383728" y="4779963"/>
            <a:ext cx="8166100" cy="274637"/>
          </a:xfrm>
        </p:spPr>
        <p:txBody>
          <a:bodyPr/>
          <a:lstStyle/>
          <a:p>
            <a:pPr eaLnBrk="1" hangingPunct="1">
              <a:spcBef>
                <a:spcPts val="63"/>
              </a:spcBef>
              <a:buClr>
                <a:srgbClr val="000000"/>
              </a:buClr>
              <a:buFontTx/>
              <a:buNone/>
            </a:pPr>
            <a:r>
              <a:rPr lang="en-GB" altLang="en-US" sz="1100" dirty="0" smtClean="0">
                <a:solidFill>
                  <a:srgbClr val="616365"/>
                </a:solidFill>
                <a:cs typeface="Calibri" pitchFamily="34" charset="0"/>
                <a:sym typeface="Arial" pitchFamily="34" charset="0"/>
              </a:rPr>
              <a:t>Source:  Nielsen Scantrack Grocery Multiples</a:t>
            </a:r>
            <a:endParaRPr lang="en-GB" altLang="en-US" sz="1100" dirty="0" smtClean="0">
              <a:solidFill>
                <a:srgbClr val="000000"/>
              </a:solidFill>
              <a:cs typeface="Calibri" pitchFamily="34" charset="0"/>
              <a:sym typeface="Arial" pitchFamily="34" charset="0"/>
            </a:endParaRPr>
          </a:p>
        </p:txBody>
      </p:sp>
      <p:sp>
        <p:nvSpPr>
          <p:cNvPr id="8" name="Text Box 5"/>
          <p:cNvSpPr txBox="1">
            <a:spLocks noChangeArrowheads="1"/>
          </p:cNvSpPr>
          <p:nvPr/>
        </p:nvSpPr>
        <p:spPr bwMode="auto">
          <a:xfrm>
            <a:off x="496887" y="1023908"/>
            <a:ext cx="4476304" cy="331757"/>
          </a:xfrm>
          <a:prstGeom prst="rect">
            <a:avLst/>
          </a:prstGeom>
          <a:noFill/>
          <a:ln w="9525">
            <a:noFill/>
            <a:miter lim="800000"/>
            <a:headEnd/>
            <a:tailEnd/>
          </a:ln>
        </p:spPr>
        <p:txBody>
          <a:bodyPr wrap="square">
            <a:spAutoFit/>
          </a:bodyPr>
          <a:lstStyle/>
          <a:p>
            <a:pPr algn="ctr" fontAlgn="auto">
              <a:spcBef>
                <a:spcPts val="0"/>
              </a:spcBef>
              <a:spcAft>
                <a:spcPts val="0"/>
              </a:spcAft>
              <a:defRPr sz="1556" b="1" i="0" u="none" strike="noStrike" kern="1200" baseline="0">
                <a:solidFill>
                  <a:srgbClr val="5F5F5F"/>
                </a:solidFill>
                <a:latin typeface="Calibri"/>
                <a:ea typeface="Calibri"/>
                <a:cs typeface="Calibri"/>
              </a:defRPr>
            </a:pPr>
            <a:r>
              <a:rPr lang="en-GB" b="1" dirty="0">
                <a:solidFill>
                  <a:srgbClr val="5F5F5F"/>
                </a:solidFill>
                <a:latin typeface="Calibri"/>
                <a:ea typeface="Calibri"/>
                <a:cs typeface="Calibri"/>
                <a:sym typeface="Arial"/>
              </a:rPr>
              <a:t>Weekly Year on Year Sales Growth Latest 12 weeks</a:t>
            </a:r>
          </a:p>
        </p:txBody>
      </p:sp>
      <p:sp>
        <p:nvSpPr>
          <p:cNvPr id="77829" name="Line 5"/>
          <p:cNvSpPr>
            <a:spLocks noChangeShapeType="1"/>
          </p:cNvSpPr>
          <p:nvPr/>
        </p:nvSpPr>
        <p:spPr bwMode="auto">
          <a:xfrm flipV="1">
            <a:off x="3419872" y="1670579"/>
            <a:ext cx="0" cy="1960562"/>
          </a:xfrm>
          <a:prstGeom prst="line">
            <a:avLst/>
          </a:prstGeom>
          <a:noFill/>
          <a:ln w="9525">
            <a:solidFill>
              <a:srgbClr val="789EF4"/>
            </a:solidFill>
            <a:prstDash val="dash"/>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77831" name="AutoShape 2" descr="Image result for FATHERS DAY"/>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endParaRPr lang="en-GB" altLang="en-US" dirty="0"/>
          </a:p>
        </p:txBody>
      </p:sp>
      <p:sp>
        <p:nvSpPr>
          <p:cNvPr id="77832" name="AutoShape 4" descr="Image result for FATHERS DAY"/>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endParaRPr lang="en-GB" altLang="en-US" dirty="0"/>
          </a:p>
        </p:txBody>
      </p:sp>
      <p:sp>
        <p:nvSpPr>
          <p:cNvPr id="14" name="Line 5"/>
          <p:cNvSpPr>
            <a:spLocks noChangeShapeType="1"/>
          </p:cNvSpPr>
          <p:nvPr/>
        </p:nvSpPr>
        <p:spPr bwMode="auto">
          <a:xfrm flipV="1">
            <a:off x="6300192" y="1670579"/>
            <a:ext cx="0" cy="1960562"/>
          </a:xfrm>
          <a:prstGeom prst="line">
            <a:avLst/>
          </a:prstGeom>
          <a:noFill/>
          <a:ln w="9525">
            <a:solidFill>
              <a:srgbClr val="789EF4"/>
            </a:solidFill>
            <a:prstDash val="dash"/>
            <a:round/>
            <a:headEnd/>
            <a:tailEnd/>
          </a:ln>
          <a:extLst>
            <a:ext uri="{909E8E84-426E-40DD-AFC4-6F175D3DCCD1}">
              <a14:hiddenFill xmlns:a14="http://schemas.microsoft.com/office/drawing/2010/main">
                <a:noFill/>
              </a14:hiddenFill>
            </a:ext>
          </a:extLst>
        </p:spPr>
        <p:txBody>
          <a:bodyPr/>
          <a:lstStyle/>
          <a:p>
            <a:endParaRPr lang="en-GB" dirty="0"/>
          </a:p>
        </p:txBody>
      </p:sp>
    </p:spTree>
    <p:extLst>
      <p:ext uri="{BB962C8B-B14F-4D97-AF65-F5344CB8AC3E}">
        <p14:creationId xmlns:p14="http://schemas.microsoft.com/office/powerpoint/2010/main" val="26370738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80"/>
        <p:cNvGrpSpPr/>
        <p:nvPr/>
      </p:nvGrpSpPr>
      <p:grpSpPr>
        <a:xfrm>
          <a:off x="0" y="0"/>
          <a:ext cx="0" cy="0"/>
          <a:chOff x="0" y="0"/>
          <a:chExt cx="0" cy="0"/>
        </a:xfrm>
      </p:grpSpPr>
      <p:sp>
        <p:nvSpPr>
          <p:cNvPr id="22" name="Google Shape;1684;p3"/>
          <p:cNvSpPr txBox="1">
            <a:spLocks/>
          </p:cNvSpPr>
          <p:nvPr/>
        </p:nvSpPr>
        <p:spPr>
          <a:xfrm>
            <a:off x="251521" y="346975"/>
            <a:ext cx="8712968" cy="568591"/>
          </a:xfrm>
          <a:prstGeom prst="rect">
            <a:avLst/>
          </a:prstGeom>
          <a:noFill/>
          <a:ln>
            <a:noFill/>
          </a:ln>
        </p:spPr>
        <p:txBody>
          <a:bodyPr spcFirstLastPara="1" wrap="square" lIns="91425" tIns="0" rIns="91425"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Arial"/>
              <a:buNone/>
              <a:defRPr sz="30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it-IT" sz="1900" dirty="0" smtClean="0">
                <a:latin typeface="Calibri" panose="020F0502020204030204" pitchFamily="34" charset="0"/>
                <a:cs typeface="Calibri" panose="020F0502020204030204" pitchFamily="34" charset="0"/>
              </a:rPr>
              <a:t>RETAILERS HAVE HELPED SHOPPERS TO ADJUST TO A NEW WORLD OF ‘CONTACTLESS’ SHOPPING</a:t>
            </a:r>
            <a:r>
              <a:rPr lang="en-GB" sz="1900" dirty="0" smtClean="0">
                <a:latin typeface="Calibri" panose="020F0502020204030204" pitchFamily="34" charset="0"/>
                <a:cs typeface="Calibri" panose="020F0502020204030204" pitchFamily="34" charset="0"/>
              </a:rPr>
              <a:t> WITH MORE DELIVERY SLOTS, VIRTUAL QUEUING AND FAST LANE SHOPPING FOR SMALLER BASKETS …</a:t>
            </a:r>
            <a:endParaRPr lang="en-GB" sz="1900" dirty="0">
              <a:latin typeface="Calibri" panose="020F0502020204030204" pitchFamily="34" charset="0"/>
              <a:cs typeface="Calibri" panose="020F0502020204030204" pitchFamily="34" charset="0"/>
            </a:endParaRPr>
          </a:p>
        </p:txBody>
      </p:sp>
      <p:sp>
        <p:nvSpPr>
          <p:cNvPr id="46" name="Google Shape;1722;p4"/>
          <p:cNvSpPr txBox="1">
            <a:spLocks noGrp="1"/>
          </p:cNvSpPr>
          <p:nvPr>
            <p:ph type="body" idx="1"/>
          </p:nvPr>
        </p:nvSpPr>
        <p:spPr>
          <a:xfrm>
            <a:off x="271293" y="4846054"/>
            <a:ext cx="8165592" cy="274320"/>
          </a:xfrm>
          <a:prstGeom prst="rect">
            <a:avLst/>
          </a:prstGeom>
          <a:noFill/>
          <a:ln>
            <a:noFill/>
          </a:ln>
        </p:spPr>
        <p:txBody>
          <a:bodyPr spcFirstLastPara="1" wrap="square" lIns="91425" tIns="0" rIns="91425" bIns="0" anchor="b" anchorCtr="0">
            <a:noAutofit/>
          </a:bodyPr>
          <a:lstStyle/>
          <a:p>
            <a:pPr marL="0" lvl="0" indent="0">
              <a:spcBef>
                <a:spcPts val="0"/>
              </a:spcBef>
            </a:pPr>
            <a:r>
              <a:rPr lang="it-IT" dirty="0">
                <a:latin typeface="Calibri" panose="020F0502020204030204" pitchFamily="34" charset="0"/>
                <a:cs typeface="Calibri" panose="020F0502020204030204" pitchFamily="34" charset="0"/>
              </a:rPr>
              <a:t>Source: Nielsen </a:t>
            </a:r>
            <a:r>
              <a:rPr lang="it-IT" dirty="0" smtClean="0">
                <a:latin typeface="Calibri" panose="020F0502020204030204" pitchFamily="34" charset="0"/>
                <a:cs typeface="Calibri" panose="020F0502020204030204" pitchFamily="34" charset="0"/>
              </a:rPr>
              <a:t>Scantrack GB Total Store Read/*Nielsen Homescan GB FMCG</a:t>
            </a:r>
            <a:endParaRPr lang="it-IT" dirty="0">
              <a:latin typeface="Calibri" panose="020F0502020204030204" pitchFamily="34" charset="0"/>
              <a:cs typeface="Calibri" panose="020F0502020204030204" pitchFamily="34" charset="0"/>
            </a:endParaRPr>
          </a:p>
        </p:txBody>
      </p:sp>
      <p:sp>
        <p:nvSpPr>
          <p:cNvPr id="6" name="Text Placeholder 5"/>
          <p:cNvSpPr>
            <a:spLocks noGrp="1"/>
          </p:cNvSpPr>
          <p:nvPr>
            <p:ph type="body" idx="2"/>
          </p:nvPr>
        </p:nvSpPr>
        <p:spPr>
          <a:xfrm>
            <a:off x="0" y="981066"/>
            <a:ext cx="9143999" cy="438556"/>
          </a:xfrm>
        </p:spPr>
        <p:txBody>
          <a:bodyPr/>
          <a:lstStyle/>
          <a:p>
            <a:r>
              <a:rPr lang="en-GB" sz="1500" b="1" dirty="0" smtClean="0">
                <a:latin typeface="Calibri" panose="020F0502020204030204" pitchFamily="34" charset="0"/>
                <a:cs typeface="Calibri" panose="020F0502020204030204" pitchFamily="34" charset="0"/>
              </a:rPr>
              <a:t>£12.2Bn (</a:t>
            </a:r>
            <a:r>
              <a:rPr lang="en-GB" sz="1500" b="1" dirty="0" smtClean="0">
                <a:solidFill>
                  <a:schemeClr val="tx1"/>
                </a:solidFill>
                <a:latin typeface="Calibri" panose="020F0502020204030204" pitchFamily="34" charset="0"/>
                <a:cs typeface="Calibri" panose="020F0502020204030204" pitchFamily="34" charset="0"/>
              </a:rPr>
              <a:t>+9.8%</a:t>
            </a:r>
            <a:r>
              <a:rPr lang="en-GB" sz="1500" b="1" dirty="0" smtClean="0">
                <a:latin typeface="Calibri" panose="020F0502020204030204" pitchFamily="34" charset="0"/>
                <a:cs typeface="Calibri" panose="020F0502020204030204" pitchFamily="34" charset="0"/>
              </a:rPr>
              <a:t> vs last year) </a:t>
            </a:r>
            <a:r>
              <a:rPr lang="en-GB" sz="1500" dirty="0" smtClean="0">
                <a:latin typeface="Calibri" panose="020F0502020204030204" pitchFamily="34" charset="0"/>
                <a:cs typeface="Calibri" panose="020F0502020204030204" pitchFamily="34" charset="0"/>
              </a:rPr>
              <a:t>was spent in the GB Food &amp; Drink Retailers during </a:t>
            </a:r>
            <a:r>
              <a:rPr lang="en-GB" sz="1500" b="1" dirty="0" smtClean="0">
                <a:latin typeface="Calibri" panose="020F0502020204030204" pitchFamily="34" charset="0"/>
                <a:cs typeface="Calibri" panose="020F0502020204030204" pitchFamily="34" charset="0"/>
              </a:rPr>
              <a:t>4w/e 16th May 2020, </a:t>
            </a:r>
            <a:r>
              <a:rPr lang="en-GB" sz="1500" dirty="0" smtClean="0">
                <a:latin typeface="Calibri" panose="020F0502020204030204" pitchFamily="34" charset="0"/>
                <a:cs typeface="Calibri" panose="020F0502020204030204" pitchFamily="34" charset="0"/>
              </a:rPr>
              <a:t>which ….</a:t>
            </a:r>
            <a:endParaRPr lang="en-GB" sz="1500" dirty="0">
              <a:latin typeface="Calibri" panose="020F0502020204030204" pitchFamily="34" charset="0"/>
              <a:cs typeface="Calibri" panose="020F0502020204030204" pitchFamily="34" charset="0"/>
            </a:endParaRPr>
          </a:p>
        </p:txBody>
      </p:sp>
      <p:sp>
        <p:nvSpPr>
          <p:cNvPr id="7" name="Rectangle 6"/>
          <p:cNvSpPr/>
          <p:nvPr/>
        </p:nvSpPr>
        <p:spPr>
          <a:xfrm>
            <a:off x="718900" y="1437247"/>
            <a:ext cx="1656184"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bg1"/>
                </a:solidFill>
                <a:latin typeface="Calibri" panose="020F0502020204030204" pitchFamily="34" charset="0"/>
                <a:cs typeface="Calibri" panose="020F0502020204030204" pitchFamily="34" charset="0"/>
              </a:rPr>
              <a:t>+103%</a:t>
            </a:r>
            <a:endParaRPr lang="en-GB" sz="2000" b="1" dirty="0">
              <a:solidFill>
                <a:schemeClr val="bg1"/>
              </a:solidFill>
              <a:latin typeface="Calibri" panose="020F0502020204030204" pitchFamily="34" charset="0"/>
              <a:cs typeface="Calibri" panose="020F0502020204030204" pitchFamily="34" charset="0"/>
            </a:endParaRPr>
          </a:p>
        </p:txBody>
      </p:sp>
      <p:sp>
        <p:nvSpPr>
          <p:cNvPr id="38" name="Rectangle 37"/>
          <p:cNvSpPr/>
          <p:nvPr/>
        </p:nvSpPr>
        <p:spPr>
          <a:xfrm>
            <a:off x="718900" y="2046847"/>
            <a:ext cx="1656184" cy="4572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000" b="1" dirty="0" smtClean="0">
                <a:solidFill>
                  <a:schemeClr val="bg1"/>
                </a:solidFill>
                <a:latin typeface="Calibri" panose="020F0502020204030204" pitchFamily="34" charset="0"/>
                <a:cs typeface="Calibri" panose="020F0502020204030204" pitchFamily="34" charset="0"/>
              </a:rPr>
              <a:t>-22%</a:t>
            </a:r>
            <a:endParaRPr lang="en-GB" sz="2000" b="1" dirty="0">
              <a:solidFill>
                <a:schemeClr val="bg1"/>
              </a:solidFill>
              <a:latin typeface="Calibri" panose="020F0502020204030204" pitchFamily="34" charset="0"/>
              <a:cs typeface="Calibri" panose="020F0502020204030204" pitchFamily="34" charset="0"/>
            </a:endParaRPr>
          </a:p>
        </p:txBody>
      </p:sp>
      <p:sp>
        <p:nvSpPr>
          <p:cNvPr id="11" name="Up Arrow 10"/>
          <p:cNvSpPr/>
          <p:nvPr/>
        </p:nvSpPr>
        <p:spPr>
          <a:xfrm flipV="1">
            <a:off x="2555776" y="2118855"/>
            <a:ext cx="219854" cy="312822"/>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TextBox 41"/>
          <p:cNvSpPr txBox="1"/>
          <p:nvPr/>
        </p:nvSpPr>
        <p:spPr>
          <a:xfrm>
            <a:off x="2879141" y="1967489"/>
            <a:ext cx="6264860" cy="615553"/>
          </a:xfrm>
          <a:prstGeom prst="rect">
            <a:avLst/>
          </a:prstGeom>
          <a:noFill/>
        </p:spPr>
        <p:txBody>
          <a:bodyPr wrap="square" rtlCol="0">
            <a:spAutoFit/>
          </a:bodyPr>
          <a:lstStyle/>
          <a:p>
            <a:r>
              <a:rPr lang="en-GB" sz="1800" dirty="0" smtClean="0">
                <a:latin typeface="Calibri" panose="020F0502020204030204" pitchFamily="34" charset="0"/>
                <a:cs typeface="Calibri" panose="020F0502020204030204" pitchFamily="34" charset="0"/>
              </a:rPr>
              <a:t>Decline in shopping trips </a:t>
            </a:r>
            <a:r>
              <a:rPr lang="en-GB" sz="1600" dirty="0" smtClean="0">
                <a:latin typeface="Calibri" panose="020F0502020204030204" pitchFamily="34" charset="0"/>
                <a:cs typeface="Calibri" panose="020F0502020204030204" pitchFamily="34" charset="0"/>
              </a:rPr>
              <a:t>(</a:t>
            </a:r>
            <a:r>
              <a:rPr lang="en-GB" sz="1600" b="1" dirty="0" smtClean="0">
                <a:solidFill>
                  <a:srgbClr val="FF0000"/>
                </a:solidFill>
                <a:latin typeface="Calibri" panose="020F0502020204030204" pitchFamily="34" charset="0"/>
                <a:cs typeface="Calibri" panose="020F0502020204030204" pitchFamily="34" charset="0"/>
              </a:rPr>
              <a:t>120m</a:t>
            </a:r>
            <a:r>
              <a:rPr lang="en-GB" sz="1600" dirty="0" smtClean="0">
                <a:latin typeface="Calibri" panose="020F0502020204030204" pitchFamily="34" charset="0"/>
                <a:cs typeface="Calibri" panose="020F0502020204030204" pitchFamily="34" charset="0"/>
              </a:rPr>
              <a:t> fewer trips than last May </a:t>
            </a:r>
            <a:r>
              <a:rPr lang="en-GB" sz="1050" dirty="0" smtClean="0">
                <a:latin typeface="Calibri" panose="020F0502020204030204" pitchFamily="34" charset="0"/>
                <a:cs typeface="Calibri" panose="020F0502020204030204" pitchFamily="34" charset="0"/>
              </a:rPr>
              <a:t>and 1.5m  fewer trips than April</a:t>
            </a:r>
            <a:r>
              <a:rPr lang="en-GB" sz="1600" dirty="0" smtClean="0">
                <a:latin typeface="Calibri" panose="020F0502020204030204" pitchFamily="34" charset="0"/>
                <a:cs typeface="Calibri" panose="020F0502020204030204" pitchFamily="34" charset="0"/>
              </a:rPr>
              <a:t>)</a:t>
            </a:r>
            <a:endParaRPr lang="en-GB" sz="1600" dirty="0">
              <a:latin typeface="Calibri" panose="020F0502020204030204" pitchFamily="34" charset="0"/>
              <a:cs typeface="Calibri" panose="020F0502020204030204" pitchFamily="34" charset="0"/>
            </a:endParaRPr>
          </a:p>
        </p:txBody>
      </p:sp>
      <p:sp>
        <p:nvSpPr>
          <p:cNvPr id="60" name="Rectangle 59"/>
          <p:cNvSpPr/>
          <p:nvPr/>
        </p:nvSpPr>
        <p:spPr>
          <a:xfrm>
            <a:off x="718900" y="2656447"/>
            <a:ext cx="1656184"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bg1"/>
                </a:solidFill>
                <a:latin typeface="Calibri" panose="020F0502020204030204" pitchFamily="34" charset="0"/>
                <a:cs typeface="Calibri" panose="020F0502020204030204" pitchFamily="34" charset="0"/>
              </a:rPr>
              <a:t>+45%</a:t>
            </a:r>
            <a:endParaRPr lang="en-GB" sz="2000" b="1" dirty="0">
              <a:solidFill>
                <a:schemeClr val="bg1"/>
              </a:solidFill>
              <a:latin typeface="Calibri" panose="020F0502020204030204" pitchFamily="34" charset="0"/>
              <a:cs typeface="Calibri" panose="020F0502020204030204" pitchFamily="34" charset="0"/>
            </a:endParaRPr>
          </a:p>
        </p:txBody>
      </p:sp>
      <p:sp>
        <p:nvSpPr>
          <p:cNvPr id="64" name="TextBox 63"/>
          <p:cNvSpPr txBox="1"/>
          <p:nvPr/>
        </p:nvSpPr>
        <p:spPr>
          <a:xfrm>
            <a:off x="2879141" y="1481181"/>
            <a:ext cx="4754828" cy="369332"/>
          </a:xfrm>
          <a:prstGeom prst="rect">
            <a:avLst/>
          </a:prstGeom>
          <a:noFill/>
        </p:spPr>
        <p:txBody>
          <a:bodyPr wrap="none" rtlCol="0">
            <a:spAutoFit/>
          </a:bodyPr>
          <a:lstStyle/>
          <a:p>
            <a:r>
              <a:rPr lang="en-GB" sz="1800" dirty="0" smtClean="0">
                <a:latin typeface="Calibri" panose="020F0502020204030204" pitchFamily="34" charset="0"/>
                <a:cs typeface="Calibri" panose="020F0502020204030204" pitchFamily="34" charset="0"/>
              </a:rPr>
              <a:t>Increase in Online growth (</a:t>
            </a:r>
            <a:r>
              <a:rPr lang="en-GB" sz="1800" b="1" dirty="0" smtClean="0">
                <a:latin typeface="Calibri" panose="020F0502020204030204" pitchFamily="34" charset="0"/>
                <a:cs typeface="Calibri" panose="020F0502020204030204" pitchFamily="34" charset="0"/>
              </a:rPr>
              <a:t>+3.1m</a:t>
            </a:r>
            <a:r>
              <a:rPr lang="en-GB" sz="1800" dirty="0" smtClean="0">
                <a:latin typeface="Calibri" panose="020F0502020204030204" pitchFamily="34" charset="0"/>
                <a:cs typeface="Calibri" panose="020F0502020204030204" pitchFamily="34" charset="0"/>
              </a:rPr>
              <a:t> new shoppers)</a:t>
            </a:r>
            <a:endParaRPr lang="en-GB" sz="1800" dirty="0">
              <a:latin typeface="Calibri" panose="020F0502020204030204" pitchFamily="34" charset="0"/>
              <a:cs typeface="Calibri" panose="020F0502020204030204" pitchFamily="34" charset="0"/>
            </a:endParaRPr>
          </a:p>
        </p:txBody>
      </p:sp>
      <p:sp>
        <p:nvSpPr>
          <p:cNvPr id="65" name="Rectangle 64"/>
          <p:cNvSpPr/>
          <p:nvPr/>
        </p:nvSpPr>
        <p:spPr>
          <a:xfrm>
            <a:off x="718900" y="3223765"/>
            <a:ext cx="1656184"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bg1"/>
                </a:solidFill>
                <a:latin typeface="Calibri" panose="020F0502020204030204" pitchFamily="34" charset="0"/>
                <a:cs typeface="Calibri" panose="020F0502020204030204" pitchFamily="34" charset="0"/>
              </a:rPr>
              <a:t>+10.3%</a:t>
            </a:r>
            <a:endParaRPr lang="en-GB" sz="2000" b="1" dirty="0">
              <a:solidFill>
                <a:schemeClr val="bg1"/>
              </a:solidFill>
              <a:latin typeface="Calibri" panose="020F0502020204030204" pitchFamily="34" charset="0"/>
              <a:cs typeface="Calibri" panose="020F0502020204030204" pitchFamily="34" charset="0"/>
            </a:endParaRPr>
          </a:p>
        </p:txBody>
      </p:sp>
      <p:pic>
        <p:nvPicPr>
          <p:cNvPr id="66" name="Picture 6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760" y="2679612"/>
            <a:ext cx="483141" cy="359876"/>
          </a:xfrm>
          <a:prstGeom prst="rect">
            <a:avLst/>
          </a:prstGeom>
        </p:spPr>
      </p:pic>
      <p:sp>
        <p:nvSpPr>
          <p:cNvPr id="67" name="TextBox 66"/>
          <p:cNvSpPr txBox="1"/>
          <p:nvPr/>
        </p:nvSpPr>
        <p:spPr>
          <a:xfrm>
            <a:off x="2879141" y="2674884"/>
            <a:ext cx="6085348" cy="369332"/>
          </a:xfrm>
          <a:prstGeom prst="rect">
            <a:avLst/>
          </a:prstGeom>
          <a:noFill/>
        </p:spPr>
        <p:txBody>
          <a:bodyPr wrap="square" rtlCol="0">
            <a:spAutoFit/>
          </a:bodyPr>
          <a:lstStyle/>
          <a:p>
            <a:r>
              <a:rPr lang="en-GB" sz="1800" dirty="0" smtClean="0">
                <a:latin typeface="Calibri" panose="020F0502020204030204" pitchFamily="34" charset="0"/>
                <a:cs typeface="Calibri" panose="020F0502020204030204" pitchFamily="34" charset="0"/>
              </a:rPr>
              <a:t>Increase in average basket size (27% bigger than *Christmas)</a:t>
            </a:r>
            <a:endParaRPr lang="en-GB" sz="1200" dirty="0">
              <a:latin typeface="Calibri" panose="020F0502020204030204" pitchFamily="34" charset="0"/>
              <a:cs typeface="Calibri" panose="020F0502020204030204" pitchFamily="34" charset="0"/>
            </a:endParaRPr>
          </a:p>
        </p:txBody>
      </p:sp>
      <p:sp>
        <p:nvSpPr>
          <p:cNvPr id="15" name="TextBox 14"/>
          <p:cNvSpPr txBox="1"/>
          <p:nvPr/>
        </p:nvSpPr>
        <p:spPr>
          <a:xfrm>
            <a:off x="632229" y="4352786"/>
            <a:ext cx="8147080" cy="523220"/>
          </a:xfrm>
          <a:prstGeom prst="rect">
            <a:avLst/>
          </a:prstGeom>
          <a:solidFill>
            <a:srgbClr val="FFC000"/>
          </a:solidFill>
        </p:spPr>
        <p:txBody>
          <a:bodyPr wrap="square" rtlCol="0">
            <a:spAutoFit/>
          </a:bodyPr>
          <a:lstStyle/>
          <a:p>
            <a:pPr algn="ctr"/>
            <a:r>
              <a:rPr lang="en-GB" b="1" dirty="0" smtClean="0">
                <a:solidFill>
                  <a:schemeClr val="tx1"/>
                </a:solidFill>
                <a:latin typeface="Calibri" panose="020F0502020204030204" pitchFamily="34" charset="0"/>
                <a:cs typeface="Calibri" panose="020F0502020204030204" pitchFamily="34" charset="0"/>
              </a:rPr>
              <a:t>With the nation either ‘</a:t>
            </a:r>
            <a:r>
              <a:rPr lang="en-GB" b="1" i="1" dirty="0" smtClean="0">
                <a:solidFill>
                  <a:schemeClr val="tx1"/>
                </a:solidFill>
                <a:latin typeface="Calibri" panose="020F0502020204030204" pitchFamily="34" charset="0"/>
                <a:cs typeface="Calibri" panose="020F0502020204030204" pitchFamily="34" charset="0"/>
              </a:rPr>
              <a:t>staying at home or alert</a:t>
            </a:r>
            <a:r>
              <a:rPr lang="en-GB" b="1" dirty="0" smtClean="0">
                <a:solidFill>
                  <a:schemeClr val="tx1"/>
                </a:solidFill>
                <a:latin typeface="Calibri" panose="020F0502020204030204" pitchFamily="34" charset="0"/>
                <a:cs typeface="Calibri" panose="020F0502020204030204" pitchFamily="34" charset="0"/>
              </a:rPr>
              <a:t>’ shoppers are becoming more ‘self sufficient’, adjusting to fewer transactions, buying online when available and shopping local resulting in higher spend per trip.</a:t>
            </a:r>
            <a:endParaRPr lang="en-GB" b="1" dirty="0">
              <a:solidFill>
                <a:schemeClr val="tx1"/>
              </a:solidFill>
              <a:latin typeface="Calibri" panose="020F0502020204030204" pitchFamily="34" charset="0"/>
              <a:cs typeface="Calibri" panose="020F0502020204030204" pitchFamily="34" charset="0"/>
            </a:endParaRPr>
          </a:p>
        </p:txBody>
      </p:sp>
      <p:sp>
        <p:nvSpPr>
          <p:cNvPr id="17" name="TextBox 16"/>
          <p:cNvSpPr txBox="1"/>
          <p:nvPr/>
        </p:nvSpPr>
        <p:spPr>
          <a:xfrm>
            <a:off x="6244267" y="4885195"/>
            <a:ext cx="2509020" cy="230832"/>
          </a:xfrm>
          <a:prstGeom prst="rect">
            <a:avLst/>
          </a:prstGeom>
          <a:noFill/>
        </p:spPr>
        <p:txBody>
          <a:bodyPr wrap="none" rtlCol="0">
            <a:spAutoFit/>
          </a:bodyPr>
          <a:lstStyle/>
          <a:p>
            <a:pPr algn="r"/>
            <a:r>
              <a:rPr lang="en-GB" sz="900" dirty="0" smtClean="0">
                <a:latin typeface="Calibri" panose="020F0502020204030204" pitchFamily="34" charset="0"/>
                <a:cs typeface="Calibri" panose="020F0502020204030204" pitchFamily="34" charset="0"/>
              </a:rPr>
              <a:t>*Homescan GB FMCG, Christmas = 4w/e 28Dec19</a:t>
            </a:r>
          </a:p>
        </p:txBody>
      </p:sp>
      <p:pic>
        <p:nvPicPr>
          <p:cNvPr id="20" name="Google Shape;1861;p11"/>
          <p:cNvPicPr preferRelativeResize="0"/>
          <p:nvPr/>
        </p:nvPicPr>
        <p:blipFill rotWithShape="1">
          <a:blip r:embed="rId4">
            <a:alphaModFix/>
          </a:blip>
          <a:srcRect/>
          <a:stretch/>
        </p:blipFill>
        <p:spPr>
          <a:xfrm>
            <a:off x="2447092" y="1465792"/>
            <a:ext cx="450777" cy="454267"/>
          </a:xfrm>
          <a:prstGeom prst="rect">
            <a:avLst/>
          </a:prstGeom>
          <a:noFill/>
          <a:ln>
            <a:noFill/>
          </a:ln>
        </p:spPr>
      </p:pic>
      <p:sp>
        <p:nvSpPr>
          <p:cNvPr id="21" name="Rectangle 20"/>
          <p:cNvSpPr/>
          <p:nvPr/>
        </p:nvSpPr>
        <p:spPr>
          <a:xfrm>
            <a:off x="718900" y="3824073"/>
            <a:ext cx="1656184"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bg1"/>
                </a:solidFill>
                <a:latin typeface="Calibri" panose="020F0502020204030204" pitchFamily="34" charset="0"/>
                <a:cs typeface="Calibri" panose="020F0502020204030204" pitchFamily="34" charset="0"/>
              </a:rPr>
              <a:t>17%</a:t>
            </a:r>
            <a:endParaRPr lang="en-GB" sz="2000" b="1" dirty="0">
              <a:solidFill>
                <a:schemeClr val="bg1"/>
              </a:solidFill>
              <a:latin typeface="Calibri" panose="020F0502020204030204" pitchFamily="34" charset="0"/>
              <a:cs typeface="Calibri" panose="020F0502020204030204" pitchFamily="34" charset="0"/>
            </a:endParaRPr>
          </a:p>
        </p:txBody>
      </p:sp>
      <p:pic>
        <p:nvPicPr>
          <p:cNvPr id="23" name="Google Shape;1991;p12"/>
          <p:cNvPicPr preferRelativeResize="0"/>
          <p:nvPr/>
        </p:nvPicPr>
        <p:blipFill rotWithShape="1">
          <a:blip r:embed="rId5">
            <a:alphaModFix/>
          </a:blip>
          <a:srcRect/>
          <a:stretch/>
        </p:blipFill>
        <p:spPr>
          <a:xfrm>
            <a:off x="2411760" y="3212910"/>
            <a:ext cx="414480" cy="438960"/>
          </a:xfrm>
          <a:prstGeom prst="rect">
            <a:avLst/>
          </a:prstGeom>
          <a:noFill/>
          <a:ln>
            <a:noFill/>
          </a:ln>
        </p:spPr>
      </p:pic>
      <p:sp>
        <p:nvSpPr>
          <p:cNvPr id="24" name="TextBox 23"/>
          <p:cNvSpPr txBox="1"/>
          <p:nvPr/>
        </p:nvSpPr>
        <p:spPr>
          <a:xfrm>
            <a:off x="2879141" y="3267699"/>
            <a:ext cx="6169103" cy="369332"/>
          </a:xfrm>
          <a:prstGeom prst="rect">
            <a:avLst/>
          </a:prstGeom>
          <a:noFill/>
        </p:spPr>
        <p:txBody>
          <a:bodyPr wrap="square" rtlCol="0">
            <a:spAutoFit/>
          </a:bodyPr>
          <a:lstStyle/>
          <a:p>
            <a:r>
              <a:rPr lang="en-GB" sz="1800" dirty="0" smtClean="0">
                <a:latin typeface="Calibri" panose="020F0502020204030204" pitchFamily="34" charset="0"/>
                <a:cs typeface="Calibri" panose="020F0502020204030204" pitchFamily="34" charset="0"/>
              </a:rPr>
              <a:t>Increase in Convenience Store sales </a:t>
            </a:r>
            <a:endParaRPr lang="en-GB" sz="1800" dirty="0">
              <a:latin typeface="Calibri" panose="020F0502020204030204" pitchFamily="34" charset="0"/>
              <a:cs typeface="Calibri" panose="020F0502020204030204" pitchFamily="34" charset="0"/>
            </a:endParaRPr>
          </a:p>
        </p:txBody>
      </p:sp>
      <p:pic>
        <p:nvPicPr>
          <p:cNvPr id="25" name="Shape 17135"/>
          <p:cNvPicPr preferRelativeResize="0"/>
          <p:nvPr/>
        </p:nvPicPr>
        <p:blipFill rotWithShape="1">
          <a:blip r:embed="rId6">
            <a:alphaModFix/>
          </a:blip>
          <a:srcRect/>
          <a:stretch/>
        </p:blipFill>
        <p:spPr>
          <a:xfrm>
            <a:off x="2483768" y="3804581"/>
            <a:ext cx="306877" cy="423353"/>
          </a:xfrm>
          <a:prstGeom prst="rect">
            <a:avLst/>
          </a:prstGeom>
          <a:noFill/>
          <a:ln>
            <a:noFill/>
          </a:ln>
        </p:spPr>
      </p:pic>
      <p:sp>
        <p:nvSpPr>
          <p:cNvPr id="26" name="TextBox 25"/>
          <p:cNvSpPr txBox="1"/>
          <p:nvPr/>
        </p:nvSpPr>
        <p:spPr>
          <a:xfrm>
            <a:off x="2919641" y="3858602"/>
            <a:ext cx="6169103" cy="369332"/>
          </a:xfrm>
          <a:prstGeom prst="rect">
            <a:avLst/>
          </a:prstGeom>
          <a:noFill/>
        </p:spPr>
        <p:txBody>
          <a:bodyPr wrap="square" rtlCol="0">
            <a:spAutoFit/>
          </a:bodyPr>
          <a:lstStyle/>
          <a:p>
            <a:r>
              <a:rPr lang="en-GB" sz="1800" dirty="0" smtClean="0">
                <a:latin typeface="Calibri" panose="020F0502020204030204" pitchFamily="34" charset="0"/>
                <a:cs typeface="Calibri" panose="020F0502020204030204" pitchFamily="34" charset="0"/>
              </a:rPr>
              <a:t>Spend on offer remains close to the all time low of 16%</a:t>
            </a:r>
            <a:endParaRPr lang="en-GB"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926244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19872" y="1781280"/>
            <a:ext cx="2304256" cy="45426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dirty="0" smtClean="0">
                <a:solidFill>
                  <a:schemeClr val="bg1"/>
                </a:solidFill>
                <a:latin typeface="Calibri" panose="020F0502020204030204" pitchFamily="34" charset="0"/>
                <a:cs typeface="Calibri" panose="020F0502020204030204" pitchFamily="34" charset="0"/>
              </a:rPr>
              <a:t>Stores Visited</a:t>
            </a:r>
            <a:endParaRPr lang="en-GB" dirty="0">
              <a:solidFill>
                <a:schemeClr val="bg1"/>
              </a:solidFill>
              <a:latin typeface="Calibri" panose="020F0502020204030204" pitchFamily="34" charset="0"/>
              <a:cs typeface="Calibri" panose="020F0502020204030204" pitchFamily="34" charset="0"/>
            </a:endParaRPr>
          </a:p>
        </p:txBody>
      </p:sp>
      <p:sp>
        <p:nvSpPr>
          <p:cNvPr id="25" name="Rectangle 24"/>
          <p:cNvSpPr/>
          <p:nvPr/>
        </p:nvSpPr>
        <p:spPr>
          <a:xfrm>
            <a:off x="3419872" y="2427734"/>
            <a:ext cx="2304256" cy="45426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dirty="0" smtClean="0">
                <a:solidFill>
                  <a:schemeClr val="bg1"/>
                </a:solidFill>
                <a:latin typeface="Calibri" panose="020F0502020204030204" pitchFamily="34" charset="0"/>
                <a:cs typeface="Calibri" panose="020F0502020204030204" pitchFamily="34" charset="0"/>
              </a:rPr>
              <a:t>Online Penetration</a:t>
            </a:r>
            <a:endParaRPr lang="en-GB" dirty="0">
              <a:solidFill>
                <a:schemeClr val="bg1"/>
              </a:solidFill>
              <a:latin typeface="Calibri" panose="020F0502020204030204" pitchFamily="34" charset="0"/>
              <a:cs typeface="Calibri" panose="020F0502020204030204" pitchFamily="34" charset="0"/>
            </a:endParaRPr>
          </a:p>
        </p:txBody>
      </p:sp>
      <p:sp>
        <p:nvSpPr>
          <p:cNvPr id="26" name="Rectangle 25"/>
          <p:cNvSpPr/>
          <p:nvPr/>
        </p:nvSpPr>
        <p:spPr>
          <a:xfrm>
            <a:off x="3419872" y="3139667"/>
            <a:ext cx="2304256" cy="45426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dirty="0" smtClean="0">
                <a:solidFill>
                  <a:schemeClr val="bg1"/>
                </a:solidFill>
                <a:latin typeface="Calibri" panose="020F0502020204030204" pitchFamily="34" charset="0"/>
                <a:cs typeface="Calibri" panose="020F0502020204030204" pitchFamily="34" charset="0"/>
              </a:rPr>
              <a:t>B&amp;M Shopping Trips</a:t>
            </a:r>
            <a:endParaRPr lang="en-GB" dirty="0"/>
          </a:p>
        </p:txBody>
      </p:sp>
      <p:sp>
        <p:nvSpPr>
          <p:cNvPr id="27" name="Rectangle 26"/>
          <p:cNvSpPr/>
          <p:nvPr/>
        </p:nvSpPr>
        <p:spPr>
          <a:xfrm>
            <a:off x="3419872" y="3795886"/>
            <a:ext cx="2304256" cy="45426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dirty="0" smtClean="0">
                <a:solidFill>
                  <a:schemeClr val="bg1"/>
                </a:solidFill>
                <a:latin typeface="Calibri" panose="020F0502020204030204" pitchFamily="34" charset="0"/>
                <a:cs typeface="Calibri" panose="020F0502020204030204" pitchFamily="34" charset="0"/>
              </a:rPr>
              <a:t>Basket Size</a:t>
            </a:r>
            <a:endParaRPr lang="en-GB" dirty="0">
              <a:solidFill>
                <a:schemeClr val="bg1"/>
              </a:solidFill>
              <a:latin typeface="Calibri" panose="020F0502020204030204" pitchFamily="34" charset="0"/>
              <a:cs typeface="Calibri" panose="020F0502020204030204" pitchFamily="34" charset="0"/>
            </a:endParaRPr>
          </a:p>
        </p:txBody>
      </p:sp>
      <p:sp>
        <p:nvSpPr>
          <p:cNvPr id="2" name="Title 1"/>
          <p:cNvSpPr>
            <a:spLocks noGrp="1"/>
          </p:cNvSpPr>
          <p:nvPr>
            <p:ph type="title"/>
          </p:nvPr>
        </p:nvSpPr>
        <p:spPr>
          <a:xfrm>
            <a:off x="217733" y="697055"/>
            <a:ext cx="8530731" cy="433917"/>
          </a:xfrm>
        </p:spPr>
        <p:txBody>
          <a:bodyPr/>
          <a:lstStyle/>
          <a:p>
            <a:r>
              <a:rPr lang="en-GB" sz="1900" dirty="0" smtClean="0">
                <a:latin typeface="Calibri" panose="020F0502020204030204" pitchFamily="34" charset="0"/>
                <a:cs typeface="Calibri" panose="020F0502020204030204" pitchFamily="34" charset="0"/>
              </a:rPr>
              <a:t>SHOPPING BEHAVIOUR HAS STABILISED, WITH MORE TRIPS MIGRATING ONLINE AS SLOTS INCREASE,  WHILST BASKET SIZE INCREASES AS SHOPPERS PLAN AHEAD TO AVOID UNNECESSARY TRIPS AND SOCIAL INTERACTION</a:t>
            </a:r>
            <a:endParaRPr lang="en-GB" sz="1900" dirty="0">
              <a:latin typeface="Calibri" panose="020F0502020204030204" pitchFamily="34" charset="0"/>
              <a:cs typeface="Calibri" panose="020F0502020204030204" pitchFamily="34" charset="0"/>
            </a:endParaRPr>
          </a:p>
        </p:txBody>
      </p:sp>
      <p:sp>
        <p:nvSpPr>
          <p:cNvPr id="3" name="Text Placeholder 2"/>
          <p:cNvSpPr>
            <a:spLocks noGrp="1"/>
          </p:cNvSpPr>
          <p:nvPr>
            <p:ph type="body" idx="1"/>
          </p:nvPr>
        </p:nvSpPr>
        <p:spPr/>
        <p:txBody>
          <a:bodyPr/>
          <a:lstStyle/>
          <a:p>
            <a:r>
              <a:rPr lang="en-GB" dirty="0" smtClean="0"/>
              <a:t>Source:  Nielsen Homescan Total GB, FMCG</a:t>
            </a:r>
            <a:endParaRPr lang="en-GB" dirty="0"/>
          </a:p>
        </p:txBody>
      </p:sp>
      <p:pic>
        <p:nvPicPr>
          <p:cNvPr id="29" name="Shape 17220"/>
          <p:cNvPicPr preferRelativeResize="0"/>
          <p:nvPr/>
        </p:nvPicPr>
        <p:blipFill rotWithShape="1">
          <a:blip r:embed="rId2">
            <a:alphaModFix/>
          </a:blip>
          <a:srcRect/>
          <a:stretch/>
        </p:blipFill>
        <p:spPr>
          <a:xfrm>
            <a:off x="5216270" y="2437817"/>
            <a:ext cx="461400" cy="434100"/>
          </a:xfrm>
          <a:prstGeom prst="rect">
            <a:avLst/>
          </a:prstGeom>
          <a:noFill/>
          <a:ln>
            <a:noFill/>
          </a:ln>
        </p:spPr>
      </p:pic>
      <p:pic>
        <p:nvPicPr>
          <p:cNvPr id="30" name="Shape 24008"/>
          <p:cNvPicPr preferRelativeResize="0"/>
          <p:nvPr/>
        </p:nvPicPr>
        <p:blipFill rotWithShape="1">
          <a:blip r:embed="rId3">
            <a:alphaModFix/>
          </a:blip>
          <a:srcRect/>
          <a:stretch/>
        </p:blipFill>
        <p:spPr>
          <a:xfrm>
            <a:off x="5174270" y="3129950"/>
            <a:ext cx="461400" cy="473700"/>
          </a:xfrm>
          <a:prstGeom prst="rect">
            <a:avLst/>
          </a:prstGeom>
          <a:noFill/>
          <a:ln>
            <a:noFill/>
          </a:ln>
        </p:spPr>
      </p:pic>
      <p:pic>
        <p:nvPicPr>
          <p:cNvPr id="31" name="Shape 20258"/>
          <p:cNvPicPr preferRelativeResize="0"/>
          <p:nvPr/>
        </p:nvPicPr>
        <p:blipFill rotWithShape="1">
          <a:blip r:embed="rId4">
            <a:alphaModFix/>
          </a:blip>
          <a:srcRect/>
          <a:stretch/>
        </p:blipFill>
        <p:spPr>
          <a:xfrm>
            <a:off x="5172565" y="3818847"/>
            <a:ext cx="545400" cy="406200"/>
          </a:xfrm>
          <a:prstGeom prst="rect">
            <a:avLst/>
          </a:prstGeom>
          <a:noFill/>
          <a:ln>
            <a:noFill/>
          </a:ln>
        </p:spPr>
      </p:pic>
      <p:pic>
        <p:nvPicPr>
          <p:cNvPr id="32" name="Shape 21142"/>
          <p:cNvPicPr preferRelativeResize="0"/>
          <p:nvPr/>
        </p:nvPicPr>
        <p:blipFill rotWithShape="1">
          <a:blip r:embed="rId5">
            <a:alphaModFix/>
          </a:blip>
          <a:srcRect/>
          <a:stretch/>
        </p:blipFill>
        <p:spPr>
          <a:xfrm>
            <a:off x="5132270" y="1781347"/>
            <a:ext cx="545400" cy="454200"/>
          </a:xfrm>
          <a:prstGeom prst="rect">
            <a:avLst/>
          </a:prstGeom>
          <a:noFill/>
          <a:ln>
            <a:noFill/>
          </a:ln>
        </p:spPr>
      </p:pic>
      <p:sp>
        <p:nvSpPr>
          <p:cNvPr id="24" name="TextBox 23"/>
          <p:cNvSpPr txBox="1"/>
          <p:nvPr/>
        </p:nvSpPr>
        <p:spPr>
          <a:xfrm>
            <a:off x="611560" y="1130972"/>
            <a:ext cx="2448272" cy="430887"/>
          </a:xfrm>
          <a:prstGeom prst="rect">
            <a:avLst/>
          </a:prstGeom>
          <a:noFill/>
        </p:spPr>
        <p:txBody>
          <a:bodyPr wrap="square" rtlCol="0">
            <a:spAutoFit/>
          </a:bodyPr>
          <a:lstStyle/>
          <a:p>
            <a:pPr algn="ctr"/>
            <a:r>
              <a:rPr lang="en-GB" b="1" dirty="0" smtClean="0">
                <a:solidFill>
                  <a:schemeClr val="accent1"/>
                </a:solidFill>
                <a:latin typeface="Calibri" panose="020F0502020204030204" pitchFamily="34" charset="0"/>
                <a:cs typeface="Calibri" panose="020F0502020204030204" pitchFamily="34" charset="0"/>
              </a:rPr>
              <a:t>RESTRICTED LIVING</a:t>
            </a:r>
          </a:p>
          <a:p>
            <a:pPr algn="ctr"/>
            <a:r>
              <a:rPr lang="en-GB" sz="800" dirty="0" smtClean="0">
                <a:solidFill>
                  <a:schemeClr val="accent1"/>
                </a:solidFill>
                <a:latin typeface="Calibri" panose="020F0502020204030204" pitchFamily="34" charset="0"/>
                <a:cs typeface="Calibri" panose="020F0502020204030204" pitchFamily="34" charset="0"/>
              </a:rPr>
              <a:t>4 WEEKS TO 18TH APRIL</a:t>
            </a:r>
            <a:endParaRPr lang="en-GB" sz="800" dirty="0">
              <a:solidFill>
                <a:schemeClr val="accent1"/>
              </a:solidFill>
              <a:latin typeface="Calibri" panose="020F0502020204030204" pitchFamily="34" charset="0"/>
              <a:cs typeface="Calibri" panose="020F0502020204030204" pitchFamily="34" charset="0"/>
            </a:endParaRPr>
          </a:p>
        </p:txBody>
      </p:sp>
      <p:sp>
        <p:nvSpPr>
          <p:cNvPr id="35" name="TextBox 34"/>
          <p:cNvSpPr txBox="1"/>
          <p:nvPr/>
        </p:nvSpPr>
        <p:spPr>
          <a:xfrm>
            <a:off x="5854177" y="1130972"/>
            <a:ext cx="2954656" cy="430887"/>
          </a:xfrm>
          <a:prstGeom prst="rect">
            <a:avLst/>
          </a:prstGeom>
          <a:noFill/>
        </p:spPr>
        <p:txBody>
          <a:bodyPr wrap="none" rtlCol="0">
            <a:spAutoFit/>
          </a:bodyPr>
          <a:lstStyle/>
          <a:p>
            <a:pPr algn="ctr"/>
            <a:r>
              <a:rPr lang="en-GB" b="1" dirty="0" smtClean="0">
                <a:solidFill>
                  <a:schemeClr val="accent1"/>
                </a:solidFill>
                <a:latin typeface="Calibri" panose="020F0502020204030204" pitchFamily="34" charset="0"/>
                <a:cs typeface="Calibri" panose="020F0502020204030204" pitchFamily="34" charset="0"/>
              </a:rPr>
              <a:t>RESTRICTED LIVING/STAYING ALERT*</a:t>
            </a:r>
          </a:p>
          <a:p>
            <a:pPr algn="ctr"/>
            <a:r>
              <a:rPr lang="en-GB" sz="800" dirty="0" smtClean="0">
                <a:solidFill>
                  <a:schemeClr val="accent1"/>
                </a:solidFill>
                <a:latin typeface="Calibri" panose="020F0502020204030204" pitchFamily="34" charset="0"/>
                <a:cs typeface="Calibri" panose="020F0502020204030204" pitchFamily="34" charset="0"/>
              </a:rPr>
              <a:t>4 WEEKS TO 16MAY</a:t>
            </a:r>
            <a:endParaRPr lang="en-GB" sz="800" dirty="0">
              <a:solidFill>
                <a:schemeClr val="accent1"/>
              </a:solidFill>
              <a:latin typeface="Calibri" panose="020F0502020204030204" pitchFamily="34" charset="0"/>
              <a:cs typeface="Calibri" panose="020F0502020204030204" pitchFamily="34" charset="0"/>
            </a:endParaRPr>
          </a:p>
        </p:txBody>
      </p:sp>
      <p:sp>
        <p:nvSpPr>
          <p:cNvPr id="34" name="TextBox 33"/>
          <p:cNvSpPr txBox="1"/>
          <p:nvPr/>
        </p:nvSpPr>
        <p:spPr>
          <a:xfrm>
            <a:off x="87791" y="1909157"/>
            <a:ext cx="3348649" cy="2246769"/>
          </a:xfrm>
          <a:prstGeom prst="rect">
            <a:avLst/>
          </a:prstGeom>
          <a:noFill/>
        </p:spPr>
        <p:txBody>
          <a:bodyPr wrap="square" rtlCol="0">
            <a:spAutoFit/>
          </a:bodyPr>
          <a:lstStyle/>
          <a:p>
            <a:pPr algn="ctr"/>
            <a:r>
              <a:rPr lang="en-GB" b="1" dirty="0">
                <a:latin typeface="Calibri" panose="020F0502020204030204" pitchFamily="34" charset="0"/>
                <a:cs typeface="Calibri" panose="020F0502020204030204" pitchFamily="34" charset="0"/>
              </a:rPr>
              <a:t>4.7</a:t>
            </a:r>
            <a:r>
              <a:rPr lang="en-GB" dirty="0">
                <a:latin typeface="Calibri" panose="020F0502020204030204" pitchFamily="34" charset="0"/>
                <a:cs typeface="Calibri" panose="020F0502020204030204" pitchFamily="34" charset="0"/>
              </a:rPr>
              <a:t> Fascias  visits  (nearly 2 fewer  than last month)</a:t>
            </a:r>
          </a:p>
          <a:p>
            <a:pPr algn="ctr"/>
            <a:endParaRPr lang="en-GB" dirty="0">
              <a:latin typeface="Calibri" panose="020F0502020204030204" pitchFamily="34" charset="0"/>
              <a:cs typeface="Calibri" panose="020F0502020204030204" pitchFamily="34" charset="0"/>
            </a:endParaRPr>
          </a:p>
          <a:p>
            <a:pPr algn="ctr"/>
            <a:r>
              <a:rPr lang="en-GB" b="1" dirty="0">
                <a:latin typeface="Calibri" panose="020F0502020204030204" pitchFamily="34" charset="0"/>
                <a:cs typeface="Calibri" panose="020F0502020204030204" pitchFamily="34" charset="0"/>
              </a:rPr>
              <a:t>24% </a:t>
            </a:r>
            <a:r>
              <a:rPr lang="en-GB" dirty="0">
                <a:latin typeface="Calibri" panose="020F0502020204030204" pitchFamily="34" charset="0"/>
                <a:cs typeface="Calibri" panose="020F0502020204030204" pitchFamily="34" charset="0"/>
              </a:rPr>
              <a:t>Shoppers (</a:t>
            </a:r>
            <a:r>
              <a:rPr lang="en-GB" b="1" dirty="0">
                <a:latin typeface="Calibri" panose="020F0502020204030204" pitchFamily="34" charset="0"/>
                <a:cs typeface="Calibri" panose="020F0502020204030204" pitchFamily="34" charset="0"/>
              </a:rPr>
              <a:t>+2m/+38% </a:t>
            </a:r>
            <a:r>
              <a:rPr lang="en-GB" dirty="0">
                <a:latin typeface="Calibri" panose="020F0502020204030204" pitchFamily="34" charset="0"/>
                <a:cs typeface="Calibri" panose="020F0502020204030204" pitchFamily="34" charset="0"/>
              </a:rPr>
              <a:t>vs last year)</a:t>
            </a:r>
          </a:p>
          <a:p>
            <a:pPr algn="ctr"/>
            <a:endParaRPr lang="en-GB" dirty="0">
              <a:latin typeface="Calibri" panose="020F0502020204030204" pitchFamily="34" charset="0"/>
              <a:cs typeface="Calibri" panose="020F0502020204030204" pitchFamily="34" charset="0"/>
            </a:endParaRPr>
          </a:p>
          <a:p>
            <a:pPr algn="ctr"/>
            <a:endParaRPr lang="en-GB" dirty="0">
              <a:latin typeface="Calibri" panose="020F0502020204030204" pitchFamily="34" charset="0"/>
              <a:cs typeface="Calibri" panose="020F0502020204030204" pitchFamily="34" charset="0"/>
            </a:endParaRPr>
          </a:p>
          <a:p>
            <a:pPr algn="ctr"/>
            <a:r>
              <a:rPr lang="en-GB" dirty="0" smtClean="0">
                <a:latin typeface="Calibri" panose="020F0502020204030204" pitchFamily="34" charset="0"/>
                <a:cs typeface="Calibri" panose="020F0502020204030204" pitchFamily="34" charset="0"/>
              </a:rPr>
              <a:t>413m (</a:t>
            </a:r>
            <a:r>
              <a:rPr lang="en-GB" b="1" dirty="0" smtClean="0">
                <a:solidFill>
                  <a:schemeClr val="tx1"/>
                </a:solidFill>
                <a:latin typeface="Calibri" panose="020F0502020204030204" pitchFamily="34" charset="0"/>
                <a:cs typeface="Calibri" panose="020F0502020204030204" pitchFamily="34" charset="0"/>
              </a:rPr>
              <a:t>142m </a:t>
            </a:r>
            <a:r>
              <a:rPr lang="en-GB" dirty="0">
                <a:latin typeface="Calibri" panose="020F0502020204030204" pitchFamily="34" charset="0"/>
                <a:cs typeface="Calibri" panose="020F0502020204030204" pitchFamily="34" charset="0"/>
              </a:rPr>
              <a:t>fewer than last </a:t>
            </a:r>
            <a:r>
              <a:rPr lang="en-GB" dirty="0" smtClean="0">
                <a:latin typeface="Calibri" panose="020F0502020204030204" pitchFamily="34" charset="0"/>
                <a:cs typeface="Calibri" panose="020F0502020204030204" pitchFamily="34" charset="0"/>
              </a:rPr>
              <a:t>year)</a:t>
            </a:r>
            <a:endParaRPr lang="en-GB" dirty="0">
              <a:latin typeface="Calibri" panose="020F0502020204030204" pitchFamily="34" charset="0"/>
              <a:cs typeface="Calibri" panose="020F0502020204030204" pitchFamily="34" charset="0"/>
            </a:endParaRPr>
          </a:p>
          <a:p>
            <a:pPr algn="ctr"/>
            <a:endParaRPr lang="en-GB" dirty="0">
              <a:latin typeface="Calibri" panose="020F0502020204030204" pitchFamily="34" charset="0"/>
              <a:cs typeface="Calibri" panose="020F0502020204030204" pitchFamily="34" charset="0"/>
            </a:endParaRPr>
          </a:p>
          <a:p>
            <a:pPr algn="ctr"/>
            <a:endParaRPr lang="en-GB" dirty="0">
              <a:latin typeface="Calibri" panose="020F0502020204030204" pitchFamily="34" charset="0"/>
              <a:cs typeface="Calibri" panose="020F0502020204030204" pitchFamily="34" charset="0"/>
            </a:endParaRPr>
          </a:p>
          <a:p>
            <a:pPr algn="ctr"/>
            <a:r>
              <a:rPr lang="en-GB" dirty="0">
                <a:latin typeface="Calibri" panose="020F0502020204030204" pitchFamily="34" charset="0"/>
                <a:cs typeface="Calibri" panose="020F0502020204030204" pitchFamily="34" charset="0"/>
              </a:rPr>
              <a:t>£20.64 (</a:t>
            </a:r>
            <a:r>
              <a:rPr lang="en-GB" b="1" dirty="0">
                <a:latin typeface="Calibri" panose="020F0502020204030204" pitchFamily="34" charset="0"/>
                <a:cs typeface="Calibri" panose="020F0502020204030204" pitchFamily="34" charset="0"/>
              </a:rPr>
              <a:t>+£5.26/+36%</a:t>
            </a:r>
            <a:r>
              <a:rPr lang="en-GB" dirty="0">
                <a:latin typeface="Calibri" panose="020F0502020204030204" pitchFamily="34" charset="0"/>
                <a:cs typeface="Calibri" panose="020F0502020204030204" pitchFamily="34" charset="0"/>
              </a:rPr>
              <a:t> vs last year)</a:t>
            </a:r>
          </a:p>
        </p:txBody>
      </p:sp>
      <p:sp>
        <p:nvSpPr>
          <p:cNvPr id="37" name="TextBox 36"/>
          <p:cNvSpPr txBox="1"/>
          <p:nvPr/>
        </p:nvSpPr>
        <p:spPr>
          <a:xfrm>
            <a:off x="5868144" y="1889617"/>
            <a:ext cx="3128488" cy="2246769"/>
          </a:xfrm>
          <a:prstGeom prst="rect">
            <a:avLst/>
          </a:prstGeom>
          <a:noFill/>
        </p:spPr>
        <p:txBody>
          <a:bodyPr wrap="square" rtlCol="0">
            <a:spAutoFit/>
          </a:bodyPr>
          <a:lstStyle/>
          <a:p>
            <a:pPr algn="ctr"/>
            <a:r>
              <a:rPr lang="en-GB" b="1" dirty="0" smtClean="0">
                <a:solidFill>
                  <a:srgbClr val="FF0000"/>
                </a:solidFill>
                <a:latin typeface="Calibri" panose="020F0502020204030204" pitchFamily="34" charset="0"/>
                <a:cs typeface="Calibri" panose="020F0502020204030204" pitchFamily="34" charset="0"/>
              </a:rPr>
              <a:t>4.7</a:t>
            </a:r>
            <a:r>
              <a:rPr lang="en-GB" dirty="0" smtClean="0">
                <a:solidFill>
                  <a:srgbClr val="FF0000"/>
                </a:solidFill>
                <a:latin typeface="Calibri" panose="020F0502020204030204" pitchFamily="34" charset="0"/>
                <a:cs typeface="Calibri" panose="020F0502020204030204" pitchFamily="34" charset="0"/>
              </a:rPr>
              <a:t> Fascias  visits  (nearly 2 fewer  than last month)</a:t>
            </a:r>
          </a:p>
          <a:p>
            <a:pPr algn="ctr"/>
            <a:endParaRPr lang="en-GB" dirty="0" smtClean="0">
              <a:latin typeface="Calibri" panose="020F0502020204030204" pitchFamily="34" charset="0"/>
              <a:cs typeface="Calibri" panose="020F0502020204030204" pitchFamily="34" charset="0"/>
            </a:endParaRPr>
          </a:p>
          <a:p>
            <a:pPr algn="ctr"/>
            <a:r>
              <a:rPr lang="en-GB" b="1" dirty="0" smtClean="0">
                <a:latin typeface="Calibri" panose="020F0502020204030204" pitchFamily="34" charset="0"/>
                <a:cs typeface="Calibri" panose="020F0502020204030204" pitchFamily="34" charset="0"/>
              </a:rPr>
              <a:t>28% </a:t>
            </a:r>
            <a:r>
              <a:rPr lang="en-GB" dirty="0" smtClean="0">
                <a:latin typeface="Calibri" panose="020F0502020204030204" pitchFamily="34" charset="0"/>
                <a:cs typeface="Calibri" panose="020F0502020204030204" pitchFamily="34" charset="0"/>
              </a:rPr>
              <a:t>Shoppers (</a:t>
            </a:r>
            <a:r>
              <a:rPr lang="en-GB" b="1" dirty="0" smtClean="0">
                <a:latin typeface="Calibri" panose="020F0502020204030204" pitchFamily="34" charset="0"/>
                <a:cs typeface="Calibri" panose="020F0502020204030204" pitchFamily="34" charset="0"/>
              </a:rPr>
              <a:t>+3m/+66% </a:t>
            </a:r>
            <a:r>
              <a:rPr lang="en-GB" dirty="0" smtClean="0">
                <a:latin typeface="Calibri" panose="020F0502020204030204" pitchFamily="34" charset="0"/>
                <a:cs typeface="Calibri" panose="020F0502020204030204" pitchFamily="34" charset="0"/>
              </a:rPr>
              <a:t>vs last year)</a:t>
            </a:r>
          </a:p>
          <a:p>
            <a:pPr algn="ctr"/>
            <a:endParaRPr lang="en-GB" dirty="0" smtClean="0">
              <a:latin typeface="Calibri" panose="020F0502020204030204" pitchFamily="34" charset="0"/>
              <a:cs typeface="Calibri" panose="020F0502020204030204" pitchFamily="34" charset="0"/>
            </a:endParaRPr>
          </a:p>
          <a:p>
            <a:pPr algn="ctr"/>
            <a:endParaRPr lang="en-GB" dirty="0" smtClean="0">
              <a:latin typeface="Calibri" panose="020F0502020204030204" pitchFamily="34" charset="0"/>
              <a:cs typeface="Calibri" panose="020F0502020204030204" pitchFamily="34" charset="0"/>
            </a:endParaRPr>
          </a:p>
          <a:p>
            <a:pPr algn="ctr"/>
            <a:r>
              <a:rPr lang="en-GB" dirty="0" smtClean="0">
                <a:latin typeface="Calibri" panose="020F0502020204030204" pitchFamily="34" charset="0"/>
                <a:cs typeface="Calibri" panose="020F0502020204030204" pitchFamily="34" charset="0"/>
              </a:rPr>
              <a:t>410m (</a:t>
            </a:r>
            <a:r>
              <a:rPr lang="en-GB" b="1" dirty="0" smtClean="0">
                <a:solidFill>
                  <a:schemeClr val="tx1"/>
                </a:solidFill>
                <a:latin typeface="Calibri" panose="020F0502020204030204" pitchFamily="34" charset="0"/>
                <a:cs typeface="Calibri" panose="020F0502020204030204" pitchFamily="34" charset="0"/>
              </a:rPr>
              <a:t>129m </a:t>
            </a:r>
            <a:r>
              <a:rPr lang="en-GB" dirty="0" smtClean="0">
                <a:latin typeface="Calibri" panose="020F0502020204030204" pitchFamily="34" charset="0"/>
                <a:cs typeface="Calibri" panose="020F0502020204030204" pitchFamily="34" charset="0"/>
              </a:rPr>
              <a:t>fewer than last year)</a:t>
            </a:r>
          </a:p>
          <a:p>
            <a:pPr algn="ctr"/>
            <a:endParaRPr lang="en-GB" dirty="0">
              <a:latin typeface="Calibri" panose="020F0502020204030204" pitchFamily="34" charset="0"/>
              <a:cs typeface="Calibri" panose="020F0502020204030204" pitchFamily="34" charset="0"/>
            </a:endParaRPr>
          </a:p>
          <a:p>
            <a:pPr algn="ctr"/>
            <a:endParaRPr lang="en-GB" dirty="0" smtClean="0">
              <a:latin typeface="Calibri" panose="020F0502020204030204" pitchFamily="34" charset="0"/>
              <a:cs typeface="Calibri" panose="020F0502020204030204" pitchFamily="34" charset="0"/>
            </a:endParaRPr>
          </a:p>
          <a:p>
            <a:pPr algn="ctr"/>
            <a:r>
              <a:rPr lang="en-GB" dirty="0" smtClean="0">
                <a:latin typeface="Calibri" panose="020F0502020204030204" pitchFamily="34" charset="0"/>
                <a:cs typeface="Calibri" panose="020F0502020204030204" pitchFamily="34" charset="0"/>
              </a:rPr>
              <a:t>£21.57 (</a:t>
            </a:r>
            <a:r>
              <a:rPr lang="en-GB" b="1" dirty="0" smtClean="0">
                <a:latin typeface="Calibri" panose="020F0502020204030204" pitchFamily="34" charset="0"/>
                <a:cs typeface="Calibri" panose="020F0502020204030204" pitchFamily="34" charset="0"/>
              </a:rPr>
              <a:t>+£6.70/+45%</a:t>
            </a:r>
            <a:r>
              <a:rPr lang="en-GB" dirty="0" smtClean="0">
                <a:latin typeface="Calibri" panose="020F0502020204030204" pitchFamily="34" charset="0"/>
                <a:cs typeface="Calibri" panose="020F0502020204030204" pitchFamily="34" charset="0"/>
              </a:rPr>
              <a:t> vs last year)</a:t>
            </a:r>
            <a:endParaRPr lang="en-GB" dirty="0">
              <a:latin typeface="Calibri" panose="020F0502020204030204" pitchFamily="34" charset="0"/>
              <a:cs typeface="Calibri" panose="020F0502020204030204" pitchFamily="34" charset="0"/>
            </a:endParaRPr>
          </a:p>
        </p:txBody>
      </p:sp>
      <p:sp>
        <p:nvSpPr>
          <p:cNvPr id="4" name="TextBox 3"/>
          <p:cNvSpPr txBox="1"/>
          <p:nvPr/>
        </p:nvSpPr>
        <p:spPr>
          <a:xfrm>
            <a:off x="5666485" y="4887050"/>
            <a:ext cx="2985113" cy="246221"/>
          </a:xfrm>
          <a:prstGeom prst="rect">
            <a:avLst/>
          </a:prstGeom>
          <a:noFill/>
        </p:spPr>
        <p:txBody>
          <a:bodyPr wrap="none" rtlCol="0">
            <a:spAutoFit/>
          </a:bodyPr>
          <a:lstStyle/>
          <a:p>
            <a:r>
              <a:rPr lang="en-GB" sz="1000" dirty="0" smtClean="0">
                <a:latin typeface="Calibri" panose="020F0502020204030204" pitchFamily="34" charset="0"/>
                <a:cs typeface="Calibri" panose="020F0502020204030204" pitchFamily="34" charset="0"/>
              </a:rPr>
              <a:t>*England moved to ‘Staying Alert’ on Friday 10th May</a:t>
            </a:r>
            <a:endParaRPr lang="en-GB"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44130273"/>
      </p:ext>
    </p:extLst>
  </p:cSld>
  <p:clrMapOvr>
    <a:masterClrMapping/>
  </p:clrMapOvr>
  <p:timing>
    <p:tnLst>
      <p:par>
        <p:cTn id="1" dur="indefinite" restart="never" nodeType="tmRoot"/>
      </p:par>
    </p:tnLst>
  </p:timing>
</p:sld>
</file>

<file path=ppt/theme/theme1.xml><?xml version="1.0" encoding="utf-8"?>
<a:theme xmlns:a="http://schemas.openxmlformats.org/drawingml/2006/main" name="Nielsen Widescreen Texture 1">
  <a:themeElements>
    <a:clrScheme name="Custom 1">
      <a:dk1>
        <a:srgbClr val="000000"/>
      </a:dk1>
      <a:lt1>
        <a:srgbClr val="FFFFFF"/>
      </a:lt1>
      <a:dk2>
        <a:srgbClr val="000000"/>
      </a:dk2>
      <a:lt2>
        <a:srgbClr val="707276"/>
      </a:lt2>
      <a:accent1>
        <a:srgbClr val="00AEEF"/>
      </a:accent1>
      <a:accent2>
        <a:srgbClr val="B21DAC"/>
      </a:accent2>
      <a:accent3>
        <a:srgbClr val="8DC63F"/>
      </a:accent3>
      <a:accent4>
        <a:srgbClr val="FFB100"/>
      </a:accent4>
      <a:accent5>
        <a:srgbClr val="DC0015"/>
      </a:accent5>
      <a:accent6>
        <a:srgbClr val="000000"/>
      </a:accent6>
      <a:hlink>
        <a:srgbClr val="B21DAC"/>
      </a:hlink>
      <a:folHlink>
        <a:srgbClr val="DC00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ocumentTopic xmlns="cebd32e3-9ab6-41ee-b1af-b8405a8d4e68">
      <Value>Retail</Value>
    </DocumentTopic>
    <FreeTextDate xmlns="cebd32e3-9ab6-41ee-b1af-b8405a8d4e68" xsi:nil="true"/>
    <DocumentStatus xmlns="cebd32e3-9ab6-41ee-b1af-b8405a8d4e68">Published</DocumentStatus>
    <ContentEndDate xmlns="cebd32e3-9ab6-41ee-b1af-b8405a8d4e68" xsi:nil="true"/>
    <DocumentSource xmlns="cebd32e3-9ab6-41ee-b1af-b8405a8d4e68" xsi:nil="true"/>
    <PublicationDate xmlns="cebd32e3-9ab6-41ee-b1af-b8405a8d4e68" xsi:nil="true"/>
    <DocumentAdded xmlns="cebd32e3-9ab6-41ee-b1af-b8405a8d4e68">2000-01-01T00:00:00+00:00</DocumentAdded>
    <TaxCatchAll xmlns="cebd32e3-9ab6-41ee-b1af-b8405a8d4e68">
      <Value>1492</Value>
    </TaxCatchAll>
    <j7c1b49d505545c2a69692ae734740bd xmlns="cebd32e3-9ab6-41ee-b1af-b8405a8d4e68">
      <Terms xmlns="http://schemas.microsoft.com/office/infopath/2007/PartnerControls">
        <TermInfo xmlns="http://schemas.microsoft.com/office/infopath/2007/PartnerControls">
          <TermName xmlns="http://schemas.microsoft.com/office/infopath/2007/PartnerControls">2020</TermName>
          <TermId xmlns="http://schemas.microsoft.com/office/infopath/2007/PartnerControls">9ec77eb5-b8d8-4ee2-b4db-948144e1d9d9</TermId>
        </TermInfo>
      </Terms>
    </j7c1b49d505545c2a69692ae734740bd>
    <DocumentSummary xmlns="cebd32e3-9ab6-41ee-b1af-b8405a8d4e68" xsi:nil="true"/>
    <ContentStartDate xmlns="cebd32e3-9ab6-41ee-b1af-b8405a8d4e68" xsi:nil="true"/>
    <TaxCatchAllLabel xmlns="cebd32e3-9ab6-41ee-b1af-b8405a8d4e6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Market Data Document" ma:contentTypeID="0x010100FBC0F8BFD01A91498CA7837A71EEDFDB02005AE5335FCC83EB48B1308B6A764FBC1C" ma:contentTypeVersion="27" ma:contentTypeDescription="Market Data Document Content Type" ma:contentTypeScope="" ma:versionID="da108508dc232e68c3eb0da7c7f570e3">
  <xsd:schema xmlns:xsd="http://www.w3.org/2001/XMLSchema" xmlns:xs="http://www.w3.org/2001/XMLSchema" xmlns:p="http://schemas.microsoft.com/office/2006/metadata/properties" xmlns:ns2="cebd32e3-9ab6-41ee-b1af-b8405a8d4e68" xmlns:ns3="f1844da6-a929-4072-a9ab-fc72a86c7633" targetNamespace="http://schemas.microsoft.com/office/2006/metadata/properties" ma:root="true" ma:fieldsID="0d9debfe9803182ce6077bd70346052f" ns2:_="" ns3:_="">
    <xsd:import namespace="cebd32e3-9ab6-41ee-b1af-b8405a8d4e68"/>
    <xsd:import namespace="f1844da6-a929-4072-a9ab-fc72a86c7633"/>
    <xsd:element name="properties">
      <xsd:complexType>
        <xsd:sequence>
          <xsd:element name="documentManagement">
            <xsd:complexType>
              <xsd:all>
                <xsd:element ref="ns2:DocumentSummary" minOccurs="0"/>
                <xsd:element ref="ns2:DocumentSource" minOccurs="0"/>
                <xsd:element ref="ns2:DocumentTopic" minOccurs="0"/>
                <xsd:element ref="ns2:PublicationDate" minOccurs="0"/>
                <xsd:element ref="ns2:FreeTextDate" minOccurs="0"/>
                <xsd:element ref="ns2:ContentStartDate" minOccurs="0"/>
                <xsd:element ref="ns2:ContentEndDate" minOccurs="0"/>
                <xsd:element ref="ns2:DocumentAdded" minOccurs="0"/>
                <xsd:element ref="ns2:DocumentStatus" minOccurs="0"/>
                <xsd:element ref="ns2:j7c1b49d505545c2a69692ae734740bd" minOccurs="0"/>
                <xsd:element ref="ns2:TaxCatchAll" minOccurs="0"/>
                <xsd:element ref="ns2:TaxCatchAllLabel"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bd32e3-9ab6-41ee-b1af-b8405a8d4e68" elementFormDefault="qualified">
    <xsd:import namespace="http://schemas.microsoft.com/office/2006/documentManagement/types"/>
    <xsd:import namespace="http://schemas.microsoft.com/office/infopath/2007/PartnerControls"/>
    <xsd:element name="DocumentSummary" ma:index="3" nillable="true" ma:displayName="Summary" ma:internalName="DocumentSummary" ma:readOnly="false">
      <xsd:simpleType>
        <xsd:restriction base="dms:Note">
          <xsd:maxLength value="255"/>
        </xsd:restriction>
      </xsd:simpleType>
    </xsd:element>
    <xsd:element name="DocumentSource" ma:index="5" nillable="true" ma:displayName="Source" ma:format="Dropdown" ma:internalName="DocumentSource">
      <xsd:simpleType>
        <xsd:restriction base="dms:Choice">
          <xsd:enumeration value="Globefish"/>
          <xsd:enumeration value="HMRC via BTS"/>
          <xsd:enumeration value="IGD"/>
          <xsd:enumeration value="MMO"/>
          <xsd:enumeration value="Kantar"/>
          <xsd:enumeration value="NielsenIQ"/>
          <xsd:enumeration value="Circana"/>
          <xsd:enumeration value="Seafish"/>
          <xsd:enumeration value="Technomic"/>
        </xsd:restriction>
      </xsd:simpleType>
    </xsd:element>
    <xsd:element name="DocumentTopic" ma:index="6" nillable="true" ma:displayName="Topic" ma:default="" ma:internalName="DocumentTopic" ma:readOnly="false">
      <xsd:complexType>
        <xsd:complexContent>
          <xsd:extension base="dms:MultiChoice">
            <xsd:sequence>
              <xsd:element name="Value" maxOccurs="unbounded" minOccurs="0" nillable="true">
                <xsd:simpleType>
                  <xsd:restriction base="dms:Choice">
                    <xsd:enumeration value="Technical Report"/>
                    <xsd:enumeration value="Factsheet/Datasheet"/>
                    <xsd:enumeration value="Corporate Document"/>
                    <xsd:enumeration value="Guidelines"/>
                    <xsd:enumeration value="Marine Survey"/>
                    <xsd:enumeration value="Training Material"/>
                    <xsd:enumeration value="Careers"/>
                    <xsd:enumeration value="Economics and Business"/>
                    <xsd:enumeration value="Aquaculture"/>
                    <xsd:enumeration value="IPF Final Reports"/>
                    <xsd:enumeration value="Other"/>
                    <xsd:enumeration value="Not known"/>
                    <xsd:enumeration value="Internal Seafish Report"/>
                    <xsd:enumeration value="Confidential Seafish Report"/>
                    <xsd:enumeration value="Seafood Guide"/>
                    <xsd:enumeration value=".Web-About Seafish"/>
                    <xsd:enumeration value=".Web-Changing Landscapes"/>
                    <xsd:enumeration value=".Web-Promoting Seafood"/>
                    <xsd:enumeration value=".Web-Responsible Sourcing"/>
                    <xsd:enumeration value=".Web-Safety and Training"/>
                    <xsd:enumeration value=".Web-Insight and Research"/>
                  </xsd:restriction>
                </xsd:simpleType>
              </xsd:element>
            </xsd:sequence>
          </xsd:extension>
        </xsd:complexContent>
      </xsd:complexType>
    </xsd:element>
    <xsd:element name="PublicationDate" ma:index="7" nillable="true" ma:displayName="Publication Date" ma:format="DateOnly" ma:indexed="true" ma:internalName="PublicationDate">
      <xsd:simpleType>
        <xsd:restriction base="dms:DateTime"/>
      </xsd:simpleType>
    </xsd:element>
    <xsd:element name="FreeTextDate" ma:index="8" nillable="true" ma:displayName="Free Text Date" ma:internalName="FreeTextDate" ma:readOnly="false">
      <xsd:simpleType>
        <xsd:restriction base="dms:Text"/>
      </xsd:simpleType>
    </xsd:element>
    <xsd:element name="ContentStartDate" ma:index="9" nillable="true" ma:displayName="Content Start Date" ma:format="DateOnly" ma:internalName="ContentStartDate" ma:readOnly="false">
      <xsd:simpleType>
        <xsd:restriction base="dms:DateTime"/>
      </xsd:simpleType>
    </xsd:element>
    <xsd:element name="ContentEndDate" ma:index="10" nillable="true" ma:displayName="Content End Date" ma:format="DateOnly" ma:internalName="ContentEndDate" ma:readOnly="false">
      <xsd:simpleType>
        <xsd:restriction base="dms:DateTime"/>
      </xsd:simpleType>
    </xsd:element>
    <xsd:element name="DocumentAdded" ma:index="11" nillable="true" ma:displayName="Added" ma:format="DateOnly" ma:indexed="true" ma:internalName="DocumentAdded">
      <xsd:simpleType>
        <xsd:restriction base="dms:DateTime"/>
      </xsd:simpleType>
    </xsd:element>
    <xsd:element name="DocumentStatus" ma:index="12" nillable="true" ma:displayName="Document Status" ma:default="Unpublished" ma:format="Dropdown" ma:indexed="true" ma:internalName="DocumentStatus" ma:readOnly="false">
      <xsd:simpleType>
        <xsd:restriction base="dms:Choice">
          <xsd:enumeration value="Deleted"/>
          <xsd:enumeration value="Unpublished"/>
          <xsd:enumeration value="Published"/>
          <xsd:enumeration value="Archived"/>
        </xsd:restriction>
      </xsd:simpleType>
    </xsd:element>
    <xsd:element name="j7c1b49d505545c2a69692ae734740bd" ma:index="18" ma:taxonomy="true" ma:internalName="j7c1b49d505545c2a69692ae734740bd" ma:taxonomyFieldName="Market_x0020_Data_x0020_Document_x0020_Path" ma:displayName="Market Data Document Path" ma:indexed="true" ma:readOnly="false" ma:default="" ma:fieldId="{37c1b49d-5055-45c2-a696-92ae734740bd}" ma:sspId="63fa3ede-d9eb-4891-98d7-32cb363d3ca5" ma:termSetId="907aca91-42f0-4171-9a43-f9786420f345"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5e028737-9680-4a7e-bfb2-5cfc569abfd5}" ma:internalName="TaxCatchAll" ma:readOnly="false" ma:showField="CatchAllData" ma:web="cebd32e3-9ab6-41ee-b1af-b8405a8d4e68">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5e028737-9680-4a7e-bfb2-5cfc569abfd5}" ma:internalName="TaxCatchAllLabel" ma:readOnly="false" ma:showField="CatchAllDataLabel" ma:web="cebd32e3-9ab6-41ee-b1af-b8405a8d4e6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1844da6-a929-4072-a9ab-fc72a86c7633" elementFormDefault="qualified">
    <xsd:import namespace="http://schemas.microsoft.com/office/2006/documentManagement/types"/>
    <xsd:import namespace="http://schemas.microsoft.com/office/infopath/2007/PartnerControls"/>
    <xsd:element name="MediaServiceMetadata" ma:index="22" nillable="true" ma:displayName="MediaServiceMetadata" ma:hidden="true" ma:internalName="MediaServiceMetadata" ma:readOnly="true">
      <xsd:simpleType>
        <xsd:restriction base="dms:Note"/>
      </xsd:simpleType>
    </xsd:element>
    <xsd:element name="MediaServiceFastMetadata" ma:index="23" nillable="true" ma:displayName="MediaServiceFastMetadata" ma:hidden="true" ma:internalName="MediaServiceFastMetadata" ma:readOnly="true">
      <xsd:simpleType>
        <xsd:restriction base="dms:Note"/>
      </xsd:simpleType>
    </xsd:element>
    <xsd:element name="MediaServiceAutoTags" ma:index="24" nillable="true" ma:displayName="Tags" ma:hidden="true" ma:internalName="MediaServiceAutoTags" ma:readOnly="true">
      <xsd:simpleType>
        <xsd:restriction base="dms:Text"/>
      </xsd:simpleType>
    </xsd:element>
    <xsd:element name="MediaServiceOCR" ma:index="25" nillable="true" ma:displayName="Extracted Text" ma:hidden="true" ma:internalName="MediaServiceOCR" ma:readOnly="true">
      <xsd:simpleType>
        <xsd:restriction base="dms:Note"/>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hidden="true" ma:internalName="MediaServiceKeyPoints" ma:readOnly="true">
      <xsd:simpleType>
        <xsd:restriction base="dms:Note"/>
      </xsd:simpleType>
    </xsd:element>
    <xsd:element name="MediaServiceDateTaken" ma:index="30" nillable="true" ma:displayName="MediaServiceDateTaken" ma:hidden="true" ma:internalName="MediaServiceDateTaken" ma:readOnly="true">
      <xsd:simpleType>
        <xsd:restriction base="dms:Text"/>
      </xsd:simpleType>
    </xsd:element>
    <xsd:element name="MediaLengthInSeconds" ma:index="31" nillable="true" ma:displayName="MediaLengthInSeconds" ma:hidden="true" ma:internalName="MediaLengthInSeconds" ma:readOnly="true">
      <xsd:simpleType>
        <xsd:restriction base="dms:Unknown"/>
      </xsd:simpleType>
    </xsd:element>
    <xsd:element name="MediaServiceObjectDetectorVersions" ma:index="32" nillable="true" ma:displayName="MediaServiceObjectDetectorVersions"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4AC8A92-1EDD-4006-92C0-6EE1CA5976C9}">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68c4d8c0-3e99-482a-9bb5-5670a8200148"/>
    <ds:schemaRef ds:uri="ea7ec9a4-77ba-4264-bb3a-15d654c9cacd"/>
    <ds:schemaRef ds:uri="http://www.w3.org/XML/1998/namespace"/>
  </ds:schemaRefs>
</ds:datastoreItem>
</file>

<file path=customXml/itemProps2.xml><?xml version="1.0" encoding="utf-8"?>
<ds:datastoreItem xmlns:ds="http://schemas.openxmlformats.org/officeDocument/2006/customXml" ds:itemID="{E1CBC7B2-0C42-424D-9814-B324EFBAF1A6}"/>
</file>

<file path=customXml/itemProps3.xml><?xml version="1.0" encoding="utf-8"?>
<ds:datastoreItem xmlns:ds="http://schemas.openxmlformats.org/officeDocument/2006/customXml" ds:itemID="{D040FD43-32CC-48F5-B261-3723A22E944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54221</TotalTime>
  <Words>2759</Words>
  <Application>Microsoft Office PowerPoint</Application>
  <PresentationFormat>On-screen Show (16:9)</PresentationFormat>
  <Paragraphs>463</Paragraphs>
  <Slides>31</Slides>
  <Notes>15</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Nielsen Widescreen Texture 1</vt:lpstr>
      <vt:lpstr>NIELSEN TOTAL TILL: COVID-19 STILL IN LOCKDOWN</vt:lpstr>
      <vt:lpstr>PowerPoint Presentation</vt:lpstr>
      <vt:lpstr>MORRISON’S HAVE THE HIGHEST GROWTH WITHIN THE TOP4 SUPERMARKETS</vt:lpstr>
      <vt:lpstr>IN TOTAL BRITISH SHOPPERS SPENT £6.70 MORE PER TRIP, BUYING 3.8 ADDITIONAL ITEMS BUT MADE 120M FEWER SHOPPING TRIPS THAN LAST MAY</vt:lpstr>
      <vt:lpstr>PowerPoint Presentation</vt:lpstr>
      <vt:lpstr>PowerPoint Presentation</vt:lpstr>
      <vt:lpstr>THE GAP HAS WIDENED BETWEEN VALUE AND UNIT GROWTHS AS SHOPPERS PLAN AHEAD AND THE SMALLER ‘FOOD TO GO PURCHASES’ HAVE ALMOST EVAPORATED</vt:lpstr>
      <vt:lpstr>PowerPoint Presentation</vt:lpstr>
      <vt:lpstr>SHOPPING BEHAVIOUR HAS STABILISED, WITH MORE TRIPS MIGRATING ONLINE AS SLOTS INCREASE,  WHILST BASKET SIZE INCREASES AS SHOPPERS PLAN AHEAD TO AVOID UNNECESSARY TRIPS AND SOCIAL INTERACTION</vt:lpstr>
      <vt:lpstr>LARGER SHOPPING TRIPS (20+ ITEMS) ARE NOW ACCOUNTING FOR THE MAJORITY OF SHOPPER SPEND AND OVER A FIFTH OF ALL SHOPPING OCCASIONS …</vt:lpstr>
      <vt:lpstr>WHILST DISCOUNTERS MAY HAVE LOST SOME MOMENTUM DURING THE ‘LOCKDOWN’ PHASE DUE TO LIMITS IMPOSED BY ‘SOCIAL DISTANCING’ …. MOMENTUM WILL RETURN WHEN THE RECESSION HITS OR IF THEIR ONLINE INITIATIVES GATHER PACE .. </vt:lpstr>
      <vt:lpstr>ONLINE RETAILERS REACHED AN ADDITIONAL 3M SHOPPERS IN MAY COMPARED TO A YEAR AGO, FULFILLING 9M ADDITIONAL ORDERS</vt:lpstr>
      <vt:lpstr>PowerPoint Presentation</vt:lpstr>
      <vt:lpstr>UK RETAILERS ARE PROVING AGILE AT ADAPTING TO NEW CONSUMER NEEDS … ADJUSTING RANGES, INTRODUCING FAST LANES, INCREASING ONLINE CAPACITY AS WELL AS VIRTUAL QUEUES AND TRAFFIC LIGHT ENTRY …</vt:lpstr>
      <vt:lpstr>PowerPoint Presentation</vt:lpstr>
      <vt:lpstr>WITH FAMILIES STILL IN LOCKDOWN, HYGIENE, MEALS AT HOME, BAKING AND ‘GETTING THOSE JOBS DONE’ REMAIN TOP OF MIND</vt:lpstr>
      <vt:lpstr>PowerPoint Presentation</vt:lpstr>
      <vt:lpstr>PowerPoint Presentation</vt:lpstr>
      <vt:lpstr>PowerPoint Presentation</vt:lpstr>
      <vt:lpstr>AND SHOPPERS ARE CURRENTLY LESS FOCUSED ON PRICE AND PROMOTIONS</vt:lpstr>
      <vt:lpstr>RETAILER MESSAGES IN MAY, FOCUSSED ON CARING FOR THE COMMUNITY AND BUYING BRITISH</vt:lpstr>
      <vt:lpstr>AS WELL AS LOW PRICE CREDENTIALS AND LOWER FUEL PRICES</vt:lpstr>
      <vt:lpstr>AND INSPIRING THE NATION TO HOME CATER WITH ALFRESCO DINING,  PICNIC TREATS, COOKING, DINING AND FEEDING THE KIDS</vt:lpstr>
      <vt:lpstr> COVID-19 WILL CHANGE LONG TERM SHOPPER BEHAVIOUR</vt:lpstr>
      <vt:lpstr>    WHAT DOES THIS FUTURE LOOK LIKE?</vt:lpstr>
      <vt:lpstr>WE ARE LIKELY TO SEE EACH OF THESE GROUPS SPEND DIFFERENTLY</vt:lpstr>
      <vt:lpstr> SO .. LIFE AFTER COVID- 19  </vt:lpstr>
      <vt:lpstr>HIGH SINGLE DIGIT GROWTHS ARE EXPECTED TO REMAIN FOR THE NEXT FEW WEEKS …</vt:lpstr>
      <vt:lpstr>APPENDIX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May Nielsen Total Till Exec Summary.pptx</dc:title>
  <dc:creator>Cowen, Sally F.</dc:creator>
  <cp:lastModifiedBy>Cowen, Sally F.</cp:lastModifiedBy>
  <cp:revision>2633</cp:revision>
  <cp:lastPrinted>2018-09-19T14:02:50Z</cp:lastPrinted>
  <dcterms:modified xsi:type="dcterms:W3CDTF">2020-05-29T08:27:33Z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0x010100FBC0F8BFD01A91498CA7837A71EEDFDB02005AE5335FCC83EB48B1308B6A764FBC1C</vt:lpwstr>
  </property>
  <property fmtid="{D5CDD505-2E9C-101B-9397-08002B2CF9AE}" pid="3" name="Market Data Document Path">
    <vt:lpwstr>1492;#2020|9ec77eb5-b8d8-4ee2-b4db-948144e1d9d9</vt:lpwstr>
  </property>
</Properties>
</file>