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73" r:id="rId1"/>
    <p:sldMasterId id="2147486339" r:id="rId2"/>
    <p:sldMasterId id="2147486357" r:id="rId3"/>
  </p:sldMasterIdLst>
  <p:notesMasterIdLst>
    <p:notesMasterId r:id="rId45"/>
  </p:notesMasterIdLst>
  <p:handoutMasterIdLst>
    <p:handoutMasterId r:id="rId46"/>
  </p:handoutMasterIdLst>
  <p:sldIdLst>
    <p:sldId id="528" r:id="rId4"/>
    <p:sldId id="448" r:id="rId5"/>
    <p:sldId id="470" r:id="rId6"/>
    <p:sldId id="458" r:id="rId7"/>
    <p:sldId id="459" r:id="rId8"/>
    <p:sldId id="471" r:id="rId9"/>
    <p:sldId id="472" r:id="rId10"/>
    <p:sldId id="505" r:id="rId11"/>
    <p:sldId id="473" r:id="rId12"/>
    <p:sldId id="460" r:id="rId13"/>
    <p:sldId id="474" r:id="rId14"/>
    <p:sldId id="483" r:id="rId15"/>
    <p:sldId id="506" r:id="rId16"/>
    <p:sldId id="482" r:id="rId17"/>
    <p:sldId id="461" r:id="rId18"/>
    <p:sldId id="518" r:id="rId19"/>
    <p:sldId id="464" r:id="rId20"/>
    <p:sldId id="519" r:id="rId21"/>
    <p:sldId id="465" r:id="rId22"/>
    <p:sldId id="521" r:id="rId23"/>
    <p:sldId id="467" r:id="rId24"/>
    <p:sldId id="520" r:id="rId25"/>
    <p:sldId id="466" r:id="rId26"/>
    <p:sldId id="449" r:id="rId27"/>
    <p:sldId id="496" r:id="rId28"/>
    <p:sldId id="450" r:id="rId29"/>
    <p:sldId id="451" r:id="rId30"/>
    <p:sldId id="452" r:id="rId31"/>
    <p:sldId id="453" r:id="rId32"/>
    <p:sldId id="477" r:id="rId33"/>
    <p:sldId id="478" r:id="rId34"/>
    <p:sldId id="479" r:id="rId35"/>
    <p:sldId id="517" r:id="rId36"/>
    <p:sldId id="480" r:id="rId37"/>
    <p:sldId id="481" r:id="rId38"/>
    <p:sldId id="454" r:id="rId39"/>
    <p:sldId id="455" r:id="rId40"/>
    <p:sldId id="456" r:id="rId41"/>
    <p:sldId id="457" r:id="rId42"/>
    <p:sldId id="524" r:id="rId43"/>
    <p:sldId id="527" r:id="rId4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88480" autoAdjust="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4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2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4 August 2021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5708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15173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68128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4" y="6044401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7848670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100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785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5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1"/>
            <a:ext cx="1592708" cy="31693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1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0699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4 August 2021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79399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4 August 2021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2324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315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4 August 2021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97774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6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7546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0182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2174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75100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90479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31413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68118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09677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4" y="6044401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18 </a:t>
            </a:r>
            <a:r>
              <a:rPr lang="en-GB" sz="950" dirty="0" err="1">
                <a:solidFill>
                  <a:prstClr val="white"/>
                </a:solidFill>
                <a:cs typeface="Arial" pitchFamily="34" charset="0"/>
              </a:rPr>
              <a:t>Logie</a:t>
            </a: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 Mill, </a:t>
            </a:r>
            <a:r>
              <a:rPr lang="en-GB" sz="950" dirty="0" err="1">
                <a:solidFill>
                  <a:prstClr val="white"/>
                </a:solidFill>
                <a:cs typeface="Arial" pitchFamily="34" charset="0"/>
              </a:rPr>
              <a:t>Logie</a:t>
            </a: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676707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304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105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4796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5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1"/>
            <a:ext cx="1592708" cy="31693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8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58593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5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5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21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6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72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4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5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6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3917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96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63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37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8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4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74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03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5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40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511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3899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8584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9081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2" y="527051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9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9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4 August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5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2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1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962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4" r:id="rId1"/>
    <p:sldLayoutId id="2147486275" r:id="rId2"/>
    <p:sldLayoutId id="2147486276" r:id="rId3"/>
    <p:sldLayoutId id="2147486277" r:id="rId4"/>
    <p:sldLayoutId id="2147486278" r:id="rId5"/>
    <p:sldLayoutId id="2147486279" r:id="rId6"/>
    <p:sldLayoutId id="2147486280" r:id="rId7"/>
    <p:sldLayoutId id="2147486281" r:id="rId8"/>
    <p:sldLayoutId id="2147486282" r:id="rId9"/>
    <p:sldLayoutId id="2147486283" r:id="rId10"/>
    <p:sldLayoutId id="2147486284" r:id="rId11"/>
    <p:sldLayoutId id="2147486285" r:id="rId12"/>
    <p:sldLayoutId id="2147486286" r:id="rId13"/>
    <p:sldLayoutId id="2147486287" r:id="rId14"/>
    <p:sldLayoutId id="2147486288" r:id="rId15"/>
    <p:sldLayoutId id="2147486289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2" y="527051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9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9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  <a:cs typeface="Arial" pitchFamily="34" charset="0"/>
              </a:rPr>
              <a:pPr/>
              <a:t>4 August 2021</a:t>
            </a:fld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5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2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  <a:cs typeface="Arial" pitchFamily="34" charset="0"/>
              </a:rPr>
              <a:pPr/>
              <a:t>‹#›</a:t>
            </a:fld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1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37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0" r:id="rId1"/>
    <p:sldLayoutId id="2147486341" r:id="rId2"/>
    <p:sldLayoutId id="2147486342" r:id="rId3"/>
    <p:sldLayoutId id="2147486343" r:id="rId4"/>
    <p:sldLayoutId id="2147486344" r:id="rId5"/>
    <p:sldLayoutId id="2147486345" r:id="rId6"/>
    <p:sldLayoutId id="2147486346" r:id="rId7"/>
    <p:sldLayoutId id="2147486347" r:id="rId8"/>
    <p:sldLayoutId id="2147486348" r:id="rId9"/>
    <p:sldLayoutId id="2147486349" r:id="rId10"/>
    <p:sldLayoutId id="2147486350" r:id="rId11"/>
    <p:sldLayoutId id="2147486351" r:id="rId12"/>
    <p:sldLayoutId id="2147486352" r:id="rId13"/>
    <p:sldLayoutId id="2147486353" r:id="rId14"/>
    <p:sldLayoutId id="2147486354" r:id="rId15"/>
    <p:sldLayoutId id="2147486355" r:id="rId16"/>
    <p:sldLayoutId id="2147486356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2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9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5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58" r:id="rId1"/>
    <p:sldLayoutId id="2147486359" r:id="rId2"/>
    <p:sldLayoutId id="2147486360" r:id="rId3"/>
    <p:sldLayoutId id="2147486361" r:id="rId4"/>
    <p:sldLayoutId id="2147486362" r:id="rId5"/>
    <p:sldLayoutId id="2147486363" r:id="rId6"/>
    <p:sldLayoutId id="2147486364" r:id="rId7"/>
    <p:sldLayoutId id="2147486365" r:id="rId8"/>
    <p:sldLayoutId id="2147486366" r:id="rId9"/>
    <p:sldLayoutId id="2147486367" r:id="rId10"/>
    <p:sldLayoutId id="2147486368" r:id="rId11"/>
    <p:sldLayoutId id="2147486369" r:id="rId12"/>
    <p:sldLayoutId id="2147486370" r:id="rId13"/>
    <p:sldLayoutId id="2147486371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1.emf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UK Context Report Data to </a:t>
            </a:r>
            <a:r>
              <a:rPr lang="en-GB" dirty="0" smtClean="0"/>
              <a:t>17.07.21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 smtClean="0"/>
          </a:p>
          <a:p>
            <a:r>
              <a:rPr lang="en-GB" dirty="0" err="1" smtClean="0"/>
              <a:t>HomeScan</a:t>
            </a:r>
            <a:r>
              <a:rPr lang="en-GB" dirty="0" smtClean="0"/>
              <a:t> </a:t>
            </a:r>
            <a:r>
              <a:rPr lang="en-GB" dirty="0"/>
              <a:t>data is based upon a GB consumer panel and should only be used for trends, not absolute values.	</a:t>
            </a:r>
          </a:p>
          <a:p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/>
              <a:t>data released after w/e 26.03.16 is coded according to refined definitions available from Seafish.</a:t>
            </a:r>
          </a:p>
          <a:p>
            <a:endParaRPr lang="en-GB" dirty="0" smtClean="0"/>
          </a:p>
          <a:p>
            <a:r>
              <a:rPr lang="en-GB" dirty="0" smtClean="0"/>
              <a:t>Species </a:t>
            </a:r>
            <a:r>
              <a:rPr lang="en-GB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8533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3715360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100" y="1595438"/>
            <a:ext cx="8523288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9619897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906840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90" y="1012246"/>
            <a:ext cx="41544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459062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9940" y="1032882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6732707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4625" y="3779258"/>
            <a:ext cx="414813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7011393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16450" y="3780846"/>
            <a:ext cx="414813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869044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90" y="677749"/>
            <a:ext cx="8988425" cy="60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7088950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5" y="1352550"/>
            <a:ext cx="41465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2985706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7875" y="1304925"/>
            <a:ext cx="41465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6292530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8925" y="3911600"/>
            <a:ext cx="4146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951310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-22225" y="976314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0347077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5" y="1808163"/>
            <a:ext cx="44783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336357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52950" y="1798638"/>
            <a:ext cx="44783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4940743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7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9338496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5399243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9075" y="1519651"/>
            <a:ext cx="8724900" cy="4919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2471165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5" y="1428750"/>
            <a:ext cx="87884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042144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EFA926-EF5B-43BA-8AFB-A3E59622E67F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5"/>
          <a:stretch/>
        </p:blipFill>
        <p:spPr>
          <a:xfrm>
            <a:off x="-4657" y="817812"/>
            <a:ext cx="9148657" cy="5280338"/>
          </a:xfrm>
          <a:prstGeom prst="rect">
            <a:avLst/>
          </a:prstGeom>
        </p:spPr>
      </p:pic>
      <p:sp>
        <p:nvSpPr>
          <p:cNvPr id="18434" name="Title 1"/>
          <p:cNvSpPr txBox="1">
            <a:spLocks/>
          </p:cNvSpPr>
          <p:nvPr/>
        </p:nvSpPr>
        <p:spPr bwMode="auto">
          <a:xfrm>
            <a:off x="1588" y="471968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674433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85451" y="6593581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64064"/>
              </p:ext>
            </p:extLst>
          </p:nvPr>
        </p:nvGraphicFramePr>
        <p:xfrm>
          <a:off x="61913" y="1265238"/>
          <a:ext cx="8291512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56" name="Worksheet" r:id="rId3" imgW="7915327" imgH="5229311" progId="Excel.Sheet.8">
                  <p:embed/>
                </p:oleObj>
              </mc:Choice>
              <mc:Fallback>
                <p:oleObj name="Worksheet" r:id="rId3" imgW="7915327" imgH="5229311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1265238"/>
                        <a:ext cx="8291512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09129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8532354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1588" y="552811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1553285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5171"/>
          <a:stretch/>
        </p:blipFill>
        <p:spPr>
          <a:xfrm>
            <a:off x="0" y="803471"/>
            <a:ext cx="9144000" cy="5404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58213"/>
              </p:ext>
            </p:extLst>
          </p:nvPr>
        </p:nvGraphicFramePr>
        <p:xfrm>
          <a:off x="261938" y="1273175"/>
          <a:ext cx="8204200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4" name="Worksheet" r:id="rId3" imgW="7924590" imgH="4752766" progId="Excel.Sheet.8">
                  <p:embed/>
                </p:oleObj>
              </mc:Choice>
              <mc:Fallback>
                <p:oleObj name="Worksheet" r:id="rId3" imgW="7924590" imgH="475276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273175"/>
                        <a:ext cx="8204200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60325" y="532001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8848156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Executive Overview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443765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13209271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9929" y="1385384"/>
            <a:ext cx="8436842" cy="449839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588" y="459796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2400085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631577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2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5369"/>
          <a:stretch/>
        </p:blipFill>
        <p:spPr>
          <a:xfrm>
            <a:off x="0" y="726192"/>
            <a:ext cx="9144000" cy="5468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688877"/>
              </p:ext>
            </p:extLst>
          </p:nvPr>
        </p:nvGraphicFramePr>
        <p:xfrm>
          <a:off x="214313" y="1114425"/>
          <a:ext cx="7993062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52" name="Worksheet" r:id="rId3" imgW="7915327" imgH="5143474" progId="Excel.Sheet.8">
                  <p:embed/>
                </p:oleObj>
              </mc:Choice>
              <mc:Fallback>
                <p:oleObj name="Worksheet" r:id="rId3" imgW="7915327" imgH="5143474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14425"/>
                        <a:ext cx="7993062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73025" y="505073"/>
            <a:ext cx="864235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1941149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-7938" y="390418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898404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5569"/>
          <a:stretch/>
        </p:blipFill>
        <p:spPr>
          <a:xfrm>
            <a:off x="0" y="700436"/>
            <a:ext cx="9144000" cy="5455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068202"/>
              </p:ext>
            </p:extLst>
          </p:nvPr>
        </p:nvGraphicFramePr>
        <p:xfrm>
          <a:off x="203200" y="1203325"/>
          <a:ext cx="8191500" cy="490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8" name="Worksheet" r:id="rId3" imgW="7915327" imgH="4981524" progId="Excel.Sheet.8">
                  <p:embed/>
                </p:oleObj>
              </mc:Choice>
              <mc:Fallback>
                <p:oleObj name="Worksheet" r:id="rId3" imgW="7915327" imgH="4981524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203325"/>
                        <a:ext cx="8191500" cy="490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588" y="462504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7219248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5313261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825" y="1500842"/>
            <a:ext cx="898525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1145532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924295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5" y="1384488"/>
            <a:ext cx="90646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1981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164110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3" y="1224030"/>
            <a:ext cx="912336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1907088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Frozen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7033579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" y="1137071"/>
            <a:ext cx="9143999" cy="4953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5633340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31315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340" y="1437048"/>
            <a:ext cx="90773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0071289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280346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1789" y="1903486"/>
            <a:ext cx="8242011" cy="343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5979845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573922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64277272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0165" y="1250949"/>
            <a:ext cx="9083675" cy="483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3175" y="725608"/>
            <a:ext cx="8642350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58764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177" y="1525708"/>
            <a:ext cx="89376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1206769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1588" y="721492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5620993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677" y="1385067"/>
            <a:ext cx="8729663" cy="492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2488650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3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255709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765" y="1284115"/>
            <a:ext cx="89042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07602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-68263" y="648942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462063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" y="1260129"/>
            <a:ext cx="89042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26125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086841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1357907"/>
            <a:ext cx="8951912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1588" y="586380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4784209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1930371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84481"/>
            <a:ext cx="89027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4775" y="755831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274486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685278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31478"/>
            <a:ext cx="88963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1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1391546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388896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77" y="1508313"/>
            <a:ext cx="8886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90588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9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84931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965" y="1581690"/>
            <a:ext cx="8728075" cy="450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0780509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67296" y="284167"/>
            <a:ext cx="8388000" cy="863999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7536140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800" y="1272835"/>
            <a:ext cx="8839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3308573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4843939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8" y="1458914"/>
            <a:ext cx="86868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554567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5323680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138" y="1568449"/>
            <a:ext cx="8710612" cy="479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648180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2378241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189751"/>
            <a:ext cx="4152900" cy="243205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996660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9165" y="1209096"/>
            <a:ext cx="4154487" cy="236855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83492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39725" y="382688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6023362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33925" y="383958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54921997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396362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106849"/>
            <a:ext cx="41544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</a:rPr>
              <a:t>Long Term Trends – Chilled Segments </a:t>
            </a:r>
            <a:r>
              <a:rPr lang="en-GB" altLang="en-US" sz="2800" i="1" dirty="0" smtClean="0">
                <a:latin typeface="Arial" pitchFamily="34" charset="0"/>
              </a:rPr>
              <a:t>continued</a:t>
            </a:r>
            <a:endParaRPr lang="en-GB" altLang="en-US" sz="2800" dirty="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44518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53731" y="993423"/>
            <a:ext cx="4592638" cy="267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7136265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5740" y="3781785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5702898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97401" y="3794486"/>
            <a:ext cx="414972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6968284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2928822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" y="2028826"/>
            <a:ext cx="44767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71443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02165" y="2028826"/>
            <a:ext cx="44799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2379513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657865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33535139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7652" y="1606551"/>
            <a:ext cx="8677275" cy="486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3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7832EE79-48B3-4CD5-924D-2CBBF745A499}"/>
</file>

<file path=customXml/itemProps2.xml><?xml version="1.0" encoding="utf-8"?>
<ds:datastoreItem xmlns:ds="http://schemas.openxmlformats.org/officeDocument/2006/customXml" ds:itemID="{E3CE8F27-4FAA-483E-894B-B28CE82FCFB6}"/>
</file>

<file path=customXml/itemProps3.xml><?xml version="1.0" encoding="utf-8"?>
<ds:datastoreItem xmlns:ds="http://schemas.openxmlformats.org/officeDocument/2006/customXml" ds:itemID="{786585E8-3491-4D25-ABDE-74578478A8E0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7343</TotalTime>
  <Words>802</Words>
  <Application>Microsoft Office PowerPoint</Application>
  <PresentationFormat>On-screen Show (4:3)</PresentationFormat>
  <Paragraphs>116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 Unicode MS</vt:lpstr>
      <vt:lpstr>ＭＳ Ｐゴシック</vt:lpstr>
      <vt:lpstr>Arial</vt:lpstr>
      <vt:lpstr>Arial Narrow</vt:lpstr>
      <vt:lpstr>Courier New</vt:lpstr>
      <vt:lpstr>Geneva</vt:lpstr>
      <vt:lpstr>Lucida Grande</vt:lpstr>
      <vt:lpstr>Mangal</vt:lpstr>
      <vt:lpstr>Seafish-PowerPoint-template</vt:lpstr>
      <vt:lpstr>1_Seafish-PowerPoint-template</vt:lpstr>
      <vt:lpstr>Seafish - Light</vt:lpstr>
      <vt:lpstr>Microsoft Excel 97-2003 Worksheet</vt:lpstr>
      <vt:lpstr>Worksheet</vt:lpstr>
      <vt:lpstr>UK Context Report Data to 17.07.21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July NielsenIQ Context Report</dc:title>
  <dc:creator>anderi01</dc:creator>
  <cp:lastModifiedBy>Taunk, Shirish Kumar</cp:lastModifiedBy>
  <cp:revision>693</cp:revision>
  <dcterms:created xsi:type="dcterms:W3CDTF">2009-04-16T08:15:59Z</dcterms:created>
  <dcterms:modified xsi:type="dcterms:W3CDTF">2021-08-04T12:11:39Z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