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5124" r:id="rId1"/>
    <p:sldMasterId id="2147485136" r:id="rId2"/>
  </p:sldMasterIdLst>
  <p:notesMasterIdLst>
    <p:notesMasterId r:id="rId22"/>
  </p:notesMasterIdLst>
  <p:handoutMasterIdLst>
    <p:handoutMasterId r:id="rId23"/>
  </p:handoutMasterIdLst>
  <p:sldIdLst>
    <p:sldId id="357" r:id="rId3"/>
    <p:sldId id="329" r:id="rId4"/>
    <p:sldId id="347" r:id="rId5"/>
    <p:sldId id="315" r:id="rId6"/>
    <p:sldId id="318" r:id="rId7"/>
    <p:sldId id="317" r:id="rId8"/>
    <p:sldId id="351" r:id="rId9"/>
    <p:sldId id="352" r:id="rId10"/>
    <p:sldId id="353" r:id="rId11"/>
    <p:sldId id="313" r:id="rId12"/>
    <p:sldId id="319" r:id="rId13"/>
    <p:sldId id="320" r:id="rId14"/>
    <p:sldId id="302" r:id="rId15"/>
    <p:sldId id="322" r:id="rId16"/>
    <p:sldId id="321" r:id="rId17"/>
    <p:sldId id="338" r:id="rId18"/>
    <p:sldId id="337" r:id="rId19"/>
    <p:sldId id="355" r:id="rId20"/>
    <p:sldId id="358" r:id="rId21"/>
  </p:sldIdLst>
  <p:sldSz cx="9144000" cy="6858000" type="screen4x3"/>
  <p:notesSz cx="9926638" cy="67976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5pPr>
    <a:lvl6pPr marL="22860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6pPr>
    <a:lvl7pPr marL="27432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7pPr>
    <a:lvl8pPr marL="32004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8pPr>
    <a:lvl9pPr marL="3657600" algn="l" defTabSz="914400" rtl="0" eaLnBrk="1" latinLnBrk="0" hangingPunct="1">
      <a:defRPr sz="3200" b="1" kern="1200">
        <a:solidFill>
          <a:schemeClr val="bg1"/>
        </a:solidFill>
        <a:latin typeface="Arial Unicode MS" pitchFamily="34" charset="-128"/>
        <a:ea typeface="Geneva"/>
        <a:cs typeface="Genev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D13"/>
    <a:srgbClr val="FF9900"/>
    <a:srgbClr val="FF00FF"/>
    <a:srgbClr val="0000FF"/>
    <a:srgbClr val="00FF00"/>
    <a:srgbClr val="0082D1"/>
    <a:srgbClr val="F62E2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65" autoAdjust="0"/>
    <p:restoredTop sz="97548" autoAdjust="0"/>
  </p:normalViewPr>
  <p:slideViewPr>
    <p:cSldViewPr>
      <p:cViewPr varScale="1">
        <p:scale>
          <a:sx n="77" d="100"/>
          <a:sy n="77" d="100"/>
        </p:scale>
        <p:origin x="24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370" tIns="45686" rIns="91370" bIns="45686" rtlCol="0"/>
          <a:lstStyle>
            <a:lvl1pPr algn="l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3712" cy="339725"/>
          </a:xfrm>
          <a:prstGeom prst="rect">
            <a:avLst/>
          </a:prstGeom>
        </p:spPr>
        <p:txBody>
          <a:bodyPr vert="horz" lIns="91370" tIns="45686" rIns="91370" bIns="45686" rtlCol="0"/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F567BF28-C234-48C6-9142-DD4C22337916}" type="datetimeFigureOut">
              <a:rPr lang="en-GB"/>
              <a:pPr>
                <a:defRPr/>
              </a:pPr>
              <a:t>06/07/2022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370" tIns="45686" rIns="91370" bIns="45686" rtlCol="0" anchor="b"/>
          <a:lstStyle>
            <a:lvl1pPr algn="l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r>
              <a:rPr lang="en-US"/>
              <a:t>The data is not including meals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338" y="6456363"/>
            <a:ext cx="4303712" cy="339725"/>
          </a:xfrm>
          <a:prstGeom prst="rect">
            <a:avLst/>
          </a:prstGeom>
        </p:spPr>
        <p:txBody>
          <a:bodyPr vert="horz" lIns="91370" tIns="45686" rIns="91370" bIns="45686" rtlCol="0" anchor="b"/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/>
            </a:lvl1pPr>
          </a:lstStyle>
          <a:p>
            <a:pPr>
              <a:defRPr/>
            </a:pPr>
            <a:fld id="{0A8BF5E3-2C1D-4E04-B783-77E61A781F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9533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338" y="0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28975"/>
            <a:ext cx="7939088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The data is not including meals</a:t>
            </a: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338" y="6456363"/>
            <a:ext cx="4303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70" tIns="45686" rIns="91370" bIns="456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583A53-5300-49F6-94C7-560E2D8358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40874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532" name="Footer Placeholder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>
                <a:cs typeface="Geneva"/>
              </a:rPr>
              <a:t>The data is not including meals</a:t>
            </a:r>
            <a:endParaRPr lang="en-GB" altLang="en-US"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600562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34119-F043-4D5F-B0CF-123E1F1FA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D200C0-DB0E-4C9E-A6FE-A6EEFA467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DA102-7322-4141-8046-DEA0B0B5F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701E6-62FD-4FF2-8896-D0D8A79E2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CC87D-BF06-4791-ABAA-0716E2F3B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6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5A096-1163-486A-9E1B-EE3EA00D0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981F21-14A7-4F9E-B60F-31BF6BC1E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39B0E-D341-4725-ADAF-B03AB2CBA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19774-62E5-46D8-A7A3-4E888AF07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C9177-237A-471D-A22A-BC56D0A62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4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C1CB4B-5900-49B5-B6EB-4D738EF160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5AC476-ED94-4A4F-8FD6-0B081A533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E8005-2DA6-4AF4-85A3-370D9DA57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E985E-B7E4-4419-A7DB-4DA5D331F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861F6-B1E1-42A1-96BB-CFD9DB00F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91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5AF5A4D7-D883-4EBE-8916-FC78C46EA0E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338854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41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97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5AF5A4D7-D883-4EBE-8916-FC78C46EA0E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56012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2943235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5AF5A4D7-D883-4EBE-8916-FC78C46EA0E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831569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34119-F043-4D5F-B0CF-123E1F1FA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D200C0-DB0E-4C9E-A6FE-A6EEFA4673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DA102-7322-4141-8046-DEA0B0B5F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701E6-62FD-4FF2-8896-D0D8A79E2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CC87D-BF06-4791-ABAA-0716E2F3B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7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51346-79BD-4CDA-85F9-C82A31C7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090C8-7331-486C-B2C2-3D7142848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0A695-C013-42E0-86B3-915558D1A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CF872-17DA-455E-9DBF-E9DAF68FA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E8584-9449-48E4-A07F-9F3A4912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7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2BA80-3330-4947-95DF-CFC8FF856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BD0CD-7864-4229-BAB4-BFB348C1E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E3434-D98B-4409-B8D1-74DCF2307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9505D-6BD3-459B-9448-B1330EF6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07EA8-AE3F-4A90-84AE-8B7E384E2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84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1036B-4808-42DA-9665-F35DCD759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50346-F0D1-412D-88E0-4CDD3CE3B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ED6A9-72B7-4C32-A12F-C58F21E9F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5D644-463D-4A70-8740-44CCF498A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FDA69-DBE7-4F41-BE9A-2D9BF96F2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DA88B7-469B-4FB3-8F93-9095B8433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3A830-A148-4925-9E43-842A23575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30C99-1A99-4CA8-BF9D-58214A97A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95B0D-DDEE-4FDF-8B16-F84216AD2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7505CA-E30D-4B17-9794-1FDA0F5097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D897F7-7C0F-4684-89B1-F71E235DCE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65AA75-24A5-4AC3-B135-15D855D8F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865A4D-A570-4ECD-896F-0D1592BF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2FF8B6-488B-4874-A136-AECA71F5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4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553B0-E250-450B-823F-DB8F692F8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166B3A-A592-424E-8E99-F55D9B0D0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B9EA2-C06C-4937-8D24-199BAA42A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23F8CA-EFF7-4D74-9CDD-F36D3E0C5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41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C0AC7-5226-4052-B600-EB89AE209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5C7AB0-0F18-460E-B242-8F8AF0B95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9C1D86-884E-4D94-BBED-38EC84A8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8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8F939-6482-411F-B249-41FE1DB53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F3E56-3344-4023-839C-B0070744C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656701-64F4-4529-8739-FB22B24EB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4864C-3A5D-4D3F-A26B-E210E0335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6B0CC-2C3F-40BF-B959-506F31A2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6FD9C-AAB5-45B0-87E0-C26CB799E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6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55E7C-28A6-4CAA-B8EE-C0DF5912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E0BFEA-8A0F-48BA-B979-3549E50695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B89B10-0EF2-4AB1-A864-41F831B29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E667EC-EA0E-4AB4-A17C-C61D1B270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5A4D7-D883-4EBE-8916-FC78C46EA0E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2D3EB-5568-43B6-B224-649243B39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01164-DC9D-4FA9-B832-10D293C83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3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2CE913-59F5-4F19-A76B-9DE62BA23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5B23B-3EF5-4DE7-A6C6-D863EA291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CC2C6A-E306-4A23-B275-6029453FF1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5A4D7-D883-4EBE-8916-FC78C46EA0E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F42CC-F764-405C-BF1E-F3FA13C70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4D681F-FABC-450D-B6F9-141C654A05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36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5" r:id="rId1"/>
    <p:sldLayoutId id="2147485126" r:id="rId2"/>
    <p:sldLayoutId id="2147485127" r:id="rId3"/>
    <p:sldLayoutId id="2147485128" r:id="rId4"/>
    <p:sldLayoutId id="2147485129" r:id="rId5"/>
    <p:sldLayoutId id="2147485130" r:id="rId6"/>
    <p:sldLayoutId id="2147485131" r:id="rId7"/>
    <p:sldLayoutId id="2147485132" r:id="rId8"/>
    <p:sldLayoutId id="2147485133" r:id="rId9"/>
    <p:sldLayoutId id="2147485134" r:id="rId10"/>
    <p:sldLayoutId id="21474851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5A4D7-D883-4EBE-8916-FC78C46EA0E2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77A59-DE4A-46B1-A003-9422720DC78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2636127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7" r:id="rId1"/>
    <p:sldLayoutId id="2147485138" r:id="rId2"/>
    <p:sldLayoutId id="2147485139" r:id="rId3"/>
    <p:sldLayoutId id="2147485140" r:id="rId4"/>
    <p:sldLayoutId id="2147485141" r:id="rId5"/>
    <p:sldLayoutId id="2147485142" r:id="rId6"/>
    <p:sldLayoutId id="214748514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2712-2E0D-42A0-AE89-30323FFB3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894" y="1268760"/>
            <a:ext cx="8024555" cy="1152128"/>
          </a:xfrm>
        </p:spPr>
        <p:txBody>
          <a:bodyPr>
            <a:normAutofit/>
          </a:bodyPr>
          <a:lstStyle/>
          <a:p>
            <a:r>
              <a:rPr lang="en-US" dirty="0"/>
              <a:t>UK Haddock Report Data to 18.06.22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522745" y="2274570"/>
            <a:ext cx="8081704" cy="37467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500" b="0" dirty="0" err="1">
                <a:latin typeface="Roboto Slab Light"/>
              </a:rPr>
              <a:t>ScanTrack</a:t>
            </a:r>
            <a:r>
              <a:rPr lang="en-GB" sz="1500" b="0" dirty="0">
                <a:latin typeface="Roboto Slab Light"/>
              </a:rPr>
              <a:t> data includes GB Total Coverage and the discounters, plus Northern Ireland Total Coverage and Musgraves.</a:t>
            </a:r>
          </a:p>
          <a:p>
            <a:pPr fontAlgn="auto">
              <a:spcAft>
                <a:spcPts val="0"/>
              </a:spcAft>
            </a:pPr>
            <a:endParaRPr lang="en-GB" sz="1500" b="0" dirty="0">
              <a:latin typeface="Roboto Slab Light"/>
            </a:endParaRPr>
          </a:p>
          <a:p>
            <a:pPr fontAlgn="auto">
              <a:spcAft>
                <a:spcPts val="0"/>
              </a:spcAft>
            </a:pPr>
            <a:r>
              <a:rPr lang="en-GB" sz="1500" b="0" dirty="0" err="1">
                <a:latin typeface="Roboto Slab Light"/>
              </a:rPr>
              <a:t>HomeScan</a:t>
            </a:r>
            <a:r>
              <a:rPr lang="en-GB" sz="1500" b="0" dirty="0">
                <a:latin typeface="Roboto Slab Light"/>
              </a:rPr>
              <a:t> data is based upon a GB consumer panel and should only be used for trends, not absolute values.	</a:t>
            </a:r>
          </a:p>
          <a:p>
            <a:pPr fontAlgn="auto">
              <a:spcAft>
                <a:spcPts val="0"/>
              </a:spcAft>
            </a:pPr>
            <a:endParaRPr lang="en-GB" sz="1500" b="0" dirty="0">
              <a:latin typeface="Roboto Slab Light"/>
            </a:endParaRPr>
          </a:p>
          <a:p>
            <a:pPr fontAlgn="auto">
              <a:spcAft>
                <a:spcPts val="0"/>
              </a:spcAft>
            </a:pPr>
            <a:r>
              <a:rPr lang="en-GB" sz="1500" b="0" dirty="0">
                <a:latin typeface="Roboto Slab Light"/>
              </a:rPr>
              <a:t>All data released after w/e 26.03.16 is coded according to refined definitions available from </a:t>
            </a:r>
            <a:r>
              <a:rPr lang="en-GB" sz="1500" b="0" dirty="0" err="1">
                <a:latin typeface="Roboto Slab Light"/>
              </a:rPr>
              <a:t>Seafish</a:t>
            </a:r>
            <a:r>
              <a:rPr lang="en-GB" sz="1500" b="0" dirty="0">
                <a:latin typeface="Roboto Slab Light"/>
              </a:rPr>
              <a:t>.</a:t>
            </a:r>
          </a:p>
          <a:p>
            <a:pPr fontAlgn="auto">
              <a:spcAft>
                <a:spcPts val="0"/>
              </a:spcAft>
            </a:pPr>
            <a:endParaRPr lang="en-GB" sz="1500" b="0" dirty="0">
              <a:latin typeface="Roboto Slab Light"/>
            </a:endParaRPr>
          </a:p>
          <a:p>
            <a:pPr fontAlgn="auto">
              <a:spcAft>
                <a:spcPts val="0"/>
              </a:spcAft>
            </a:pPr>
            <a:r>
              <a:rPr lang="en-GB" sz="1500" b="0" dirty="0">
                <a:latin typeface="Roboto Slab Light"/>
              </a:rPr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2188264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3338" y="548680"/>
            <a:ext cx="8642350" cy="6191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Rolling Purchase KPI’s – Total Haddock</a:t>
            </a:r>
          </a:p>
        </p:txBody>
      </p:sp>
      <p:graphicFrame>
        <p:nvGraphicFramePr>
          <p:cNvPr id="1229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292379"/>
              </p:ext>
            </p:extLst>
          </p:nvPr>
        </p:nvGraphicFramePr>
        <p:xfrm>
          <a:off x="703263" y="1289050"/>
          <a:ext cx="7661275" cy="463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65" name="Worksheet" r:id="rId4" imgW="8750226" imgH="5289725" progId="Excel.Sheet.8">
                  <p:embed/>
                </p:oleObj>
              </mc:Choice>
              <mc:Fallback>
                <p:oleObj name="Worksheet" r:id="rId4" imgW="8750226" imgH="528972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1289050"/>
                        <a:ext cx="7661275" cy="463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F26602-09F5-4F3A-8C19-559FECE9F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038" y="504031"/>
            <a:ext cx="8642350" cy="620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Rolling Purchase KPI’s – Chilled Haddock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4575891"/>
              </p:ext>
            </p:extLst>
          </p:nvPr>
        </p:nvGraphicFramePr>
        <p:xfrm>
          <a:off x="409575" y="1304925"/>
          <a:ext cx="8318500" cy="475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87" name="Worksheet" r:id="rId3" imgW="8515461" imgH="4864056" progId="Excel.Sheet.8">
                  <p:embed/>
                </p:oleObj>
              </mc:Choice>
              <mc:Fallback>
                <p:oleObj name="Worksheet" r:id="rId3" imgW="8515461" imgH="486405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1304925"/>
                        <a:ext cx="8318500" cy="475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6B7407-28B6-446F-B077-48842B08E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3338" y="548680"/>
            <a:ext cx="8642350" cy="6921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Rolling Purchase KPI’s – Frozen Haddock</a:t>
            </a:r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581263"/>
              </p:ext>
            </p:extLst>
          </p:nvPr>
        </p:nvGraphicFramePr>
        <p:xfrm>
          <a:off x="592138" y="1347788"/>
          <a:ext cx="7954962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11" name="Worksheet" r:id="rId3" imgW="7264301" imgH="4273638" progId="Excel.Sheet.8">
                  <p:embed/>
                </p:oleObj>
              </mc:Choice>
              <mc:Fallback>
                <p:oleObj name="Worksheet" r:id="rId3" imgW="7264301" imgH="4273638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1347788"/>
                        <a:ext cx="7954962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8F5B21-24FA-4237-B976-03C9E0AC8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713788" cy="5476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dirty="0"/>
              <a:t>Retailer Share of Trade £ - Total Haddock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E9F3CA-9E45-4A87-922B-460403A28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" y="1670050"/>
            <a:ext cx="89344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F7AA94-AA13-4641-A3AB-EB81ACD86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137525" cy="6524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Retailer Share of Trade £ - Chilled Haddock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BF2379-A9F5-4B15-8D49-EF823CA9E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3" y="1811338"/>
            <a:ext cx="8791575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8E8BE9-C56D-4F10-8E0B-A749DE7B2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391525" cy="5762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dirty="0"/>
              <a:t>Retailer Share of Trade £ - Frozen Haddock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D3330B-13BE-46A2-9004-9E059A8AD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671638"/>
            <a:ext cx="885507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8AABE9-EC77-4063-8CD0-8F6AACDA3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 txBox="1">
            <a:spLocks/>
          </p:cNvSpPr>
          <p:nvPr/>
        </p:nvSpPr>
        <p:spPr bwMode="auto">
          <a:xfrm>
            <a:off x="41275" y="692696"/>
            <a:ext cx="9139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Market Context – Total Fish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250DF7-82C2-4BE6-AAF7-E0DBAFCC1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" y="1268760"/>
            <a:ext cx="9102725" cy="47677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955DEB-DB74-45B9-9910-6BF913C68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3D794D-5FEB-4D7F-B7EE-B4ACE99D5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196753"/>
            <a:ext cx="9109075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925" y="692696"/>
            <a:ext cx="8642350" cy="6302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defRPr/>
            </a:pPr>
            <a:r>
              <a:rPr lang="en-GB" altLang="en-US" sz="2800" b="0" dirty="0">
                <a:solidFill>
                  <a:srgbClr val="012E7F"/>
                </a:solidFill>
              </a:rPr>
              <a:t>Market Context – Total Fish continued</a:t>
            </a:r>
          </a:p>
          <a:p>
            <a:pPr>
              <a:defRPr/>
            </a:pPr>
            <a:endParaRPr lang="en-GB" altLang="en-US" sz="2800" kern="0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6D69F9-4CEB-4037-9820-6A730FACC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476672"/>
            <a:ext cx="6481763" cy="650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046438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b="0" dirty="0" err="1">
                <a:solidFill>
                  <a:srgbClr val="0062AE"/>
                </a:solidFill>
              </a:rPr>
              <a:t>Scantrack</a:t>
            </a:r>
            <a:r>
              <a:rPr lang="en-GB" altLang="en-US" sz="1000" b="0" dirty="0">
                <a:solidFill>
                  <a:srgbClr val="0062AE"/>
                </a:solidFill>
              </a:rPr>
              <a:t>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b="0" dirty="0" err="1">
                <a:solidFill>
                  <a:srgbClr val="0062AE"/>
                </a:solidFill>
              </a:rPr>
              <a:t>n.b.</a:t>
            </a:r>
            <a:r>
              <a:rPr lang="en-GB" altLang="en-US" sz="1000" b="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b="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b="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12061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49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3813" y="1014413"/>
            <a:ext cx="6996112" cy="542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/>
              <a:t>Moving Annual Trends - Haddock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CCC5DE-26E2-453C-BE20-E017F1D89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468" y="1844824"/>
            <a:ext cx="9156468" cy="395708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A4FB7A-CB33-4EE8-A828-CED8863AF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" y="981075"/>
            <a:ext cx="9142413" cy="5429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/>
              <a:t>Moving Annual Trends – Haddock Continued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F6751B-956E-4BD4-9358-ADD508C7F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" y="1916832"/>
            <a:ext cx="9105900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661FC0-5F53-4CBC-940F-198648B12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3338" y="1022350"/>
            <a:ext cx="8642350" cy="5349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dirty="0"/>
              <a:t>Long Term Trends – Total Haddock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E3F1F2-3206-459A-9A4D-BD9126161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5913"/>
            <a:ext cx="9144000" cy="46561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C70C59-0C30-4EFC-9675-841906C95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3338" y="965200"/>
            <a:ext cx="8642350" cy="5191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dirty="0"/>
              <a:t>Long Term Trends – Chilled Haddock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A474D4-9420-440F-B93D-6BDEA5F41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8" y="1452563"/>
            <a:ext cx="9110662" cy="48418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EFF848-5D3C-442D-82B6-A5E09B981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4925" y="981075"/>
            <a:ext cx="8642350" cy="5492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dirty="0"/>
              <a:t>Long Term Trends – Frozen Haddock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83B201E-6E1F-48A6-B4F1-52E20B7B4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700213"/>
            <a:ext cx="8963025" cy="43878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4A438F-3A46-4410-B501-F42FB21D4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 txBox="1">
            <a:spLocks/>
          </p:cNvSpPr>
          <p:nvPr/>
        </p:nvSpPr>
        <p:spPr bwMode="auto">
          <a:xfrm>
            <a:off x="34925" y="404664"/>
            <a:ext cx="86423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Total Haddock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223DF7-3C6D-4017-9FBB-095A0CBF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2FC2DE-3E9E-4FF3-ABF3-996AD92393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483"/>
          <a:stretch/>
        </p:blipFill>
        <p:spPr>
          <a:xfrm>
            <a:off x="-34925" y="679300"/>
            <a:ext cx="9144000" cy="57020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/>
          </p:cNvSpPr>
          <p:nvPr/>
        </p:nvSpPr>
        <p:spPr bwMode="auto">
          <a:xfrm>
            <a:off x="34925" y="476672"/>
            <a:ext cx="8642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Frozen Haddock</a:t>
            </a:r>
          </a:p>
        </p:txBody>
      </p:sp>
      <p:sp>
        <p:nvSpPr>
          <p:cNvPr id="10243" name="Text Box 154"/>
          <p:cNvSpPr txBox="1">
            <a:spLocks noChangeArrowheads="1"/>
          </p:cNvSpPr>
          <p:nvPr/>
        </p:nvSpPr>
        <p:spPr bwMode="auto">
          <a:xfrm>
            <a:off x="5181600" y="76200"/>
            <a:ext cx="38100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altLang="en-US" sz="1200" b="0">
              <a:solidFill>
                <a:srgbClr val="010407"/>
              </a:solidFill>
              <a:latin typeface="Arial Unicode MS" pitchFamily="34" charset="-128"/>
            </a:endParaRP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27A8E7-6FB7-484C-B7F5-9177E90D2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4FEEA44-CE9F-4161-89A6-A850DFC777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483"/>
          <a:stretch/>
        </p:blipFill>
        <p:spPr>
          <a:xfrm>
            <a:off x="-130331" y="736622"/>
            <a:ext cx="9144000" cy="54286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/>
          </p:cNvSpPr>
          <p:nvPr/>
        </p:nvSpPr>
        <p:spPr bwMode="auto">
          <a:xfrm>
            <a:off x="34925" y="404664"/>
            <a:ext cx="86423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0" dirty="0">
                <a:solidFill>
                  <a:srgbClr val="012E7F"/>
                </a:solidFill>
                <a:latin typeface="+mj-lt"/>
              </a:rPr>
              <a:t>Purchase KPI’s – Chilled Haddock</a:t>
            </a: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Source – </a:t>
            </a:r>
            <a:r>
              <a:rPr lang="en-GB" altLang="en-US" sz="1400" b="0" dirty="0" err="1">
                <a:solidFill>
                  <a:srgbClr val="002060"/>
                </a:solidFill>
                <a:latin typeface="+mj-lt"/>
                <a:cs typeface="Geneva"/>
              </a:rPr>
              <a:t>HomeScan</a:t>
            </a:r>
            <a:r>
              <a:rPr lang="en-GB" altLang="en-US" sz="1400" b="0" dirty="0">
                <a:solidFill>
                  <a:srgbClr val="002060"/>
                </a:solidFill>
                <a:latin typeface="+mj-lt"/>
                <a:cs typeface="Geneva"/>
              </a:rPr>
              <a:t>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45B6AF-0887-4002-82A2-160E70F6E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3813" y="6542088"/>
            <a:ext cx="13716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579A1-905D-4C64-A708-CEE81C84CB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483"/>
          <a:stretch/>
        </p:blipFill>
        <p:spPr>
          <a:xfrm>
            <a:off x="-26978" y="836712"/>
            <a:ext cx="9144000" cy="55446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Other</Value>
      <Value>Corporate Document</Value>
    </DocumentTopic>
    <FreeTextDate xmlns="cebd32e3-9ab6-41ee-b1af-b8405a8d4e68" xsi:nil="true"/>
    <DocumentStatus xmlns="cebd32e3-9ab6-41ee-b1af-b8405a8d4e68">Published</DocumentStatus>
    <ContentEndDate xmlns="cebd32e3-9ab6-41ee-b1af-b8405a8d4e68">2022-06-17T23:00:00+00:00</ContentEndDate>
    <DocumentSource xmlns="cebd32e3-9ab6-41ee-b1af-b8405a8d4e68">Nielsen</DocumentSource>
    <PublicationDate xmlns="cebd32e3-9ab6-41ee-b1af-b8405a8d4e68">2022-07-05T23:00:00+00:00</PublicationDate>
    <DocumentAdded xmlns="cebd32e3-9ab6-41ee-b1af-b8405a8d4e68">2022-07-05T23:00:00+00:00</DocumentAdded>
    <TaxCatchAll xmlns="cebd32e3-9ab6-41ee-b1af-b8405a8d4e68">
      <Value>1597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06 June 2022</TermName>
          <TermId xmlns="http://schemas.microsoft.com/office/infopath/2007/PartnerControls">a4398a84-9b75-4eb9-b3ab-8d75b2ae958d</TermId>
        </TermInfo>
      </Terms>
    </j7c1b49d505545c2a69692ae734740bd>
    <DocumentSummary xmlns="cebd32e3-9ab6-41ee-b1af-b8405a8d4e68">Monthly Nielsen Reports</DocumentSummary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475FD12F-6522-4F31-8BAF-4E2EA859E74C}"/>
</file>

<file path=customXml/itemProps2.xml><?xml version="1.0" encoding="utf-8"?>
<ds:datastoreItem xmlns:ds="http://schemas.openxmlformats.org/officeDocument/2006/customXml" ds:itemID="{C003DE4A-C03B-4805-9D21-9F7C3ED0823D}"/>
</file>

<file path=customXml/itemProps3.xml><?xml version="1.0" encoding="utf-8"?>
<ds:datastoreItem xmlns:ds="http://schemas.openxmlformats.org/officeDocument/2006/customXml" ds:itemID="{75CB64E8-5020-4049-8D92-45C915091D2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648</Words>
  <Application>Microsoft Office PowerPoint</Application>
  <PresentationFormat>On-screen Show (4:3)</PresentationFormat>
  <Paragraphs>64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Arial Unicode MS</vt:lpstr>
      <vt:lpstr>Calibri</vt:lpstr>
      <vt:lpstr>Calibri Light</vt:lpstr>
      <vt:lpstr>Poppins</vt:lpstr>
      <vt:lpstr>Poppins Light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Worksheet</vt:lpstr>
      <vt:lpstr>UK Haddock Report Data to 18.06.22 </vt:lpstr>
      <vt:lpstr>Moving Annual Trends - Haddock</vt:lpstr>
      <vt:lpstr>Moving Annual Trends – Haddock Continued</vt:lpstr>
      <vt:lpstr>Long Term Trends – Total Haddock</vt:lpstr>
      <vt:lpstr>Long Term Trends – Chilled Haddock</vt:lpstr>
      <vt:lpstr>Long Term Trends – Frozen Haddock</vt:lpstr>
      <vt:lpstr>PowerPoint Presentation</vt:lpstr>
      <vt:lpstr>PowerPoint Presentation</vt:lpstr>
      <vt:lpstr>PowerPoint Presentation</vt:lpstr>
      <vt:lpstr>Rolling Purchase KPI’s – Total Haddock</vt:lpstr>
      <vt:lpstr>Rolling Purchase KPI’s – Chilled Haddock</vt:lpstr>
      <vt:lpstr>Rolling Purchase KPI’s – Frozen Haddock</vt:lpstr>
      <vt:lpstr>Retailer Share of Trade £ - Total Haddock</vt:lpstr>
      <vt:lpstr>Retailer Share of Trade £ - Chilled Haddock</vt:lpstr>
      <vt:lpstr>Retailer Share of Trade £ - Frozen Haddock</vt:lpstr>
      <vt:lpstr>PowerPoint Presentation</vt:lpstr>
      <vt:lpstr>PowerPoint Presentation</vt:lpstr>
      <vt:lpstr>Glossary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June NielsenIQ Haddock Report</dc:title>
  <dc:creator/>
  <cp:lastModifiedBy/>
  <cp:revision>18</cp:revision>
  <dcterms:created xsi:type="dcterms:W3CDTF">2012-10-25T12:49:19Z</dcterms:created>
  <dcterms:modified xsi:type="dcterms:W3CDTF">2022-07-06T08:22:00Z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1597;#06 June 2022|a4398a84-9b75-4eb9-b3ab-8d75b2ae958d</vt:lpwstr>
  </property>
</Properties>
</file>