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5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97" r:id="rId1"/>
  </p:sldMasterIdLst>
  <p:notesMasterIdLst>
    <p:notesMasterId r:id="rId21"/>
  </p:notesMasterIdLst>
  <p:handoutMasterIdLst>
    <p:handoutMasterId r:id="rId22"/>
  </p:handoutMasterIdLst>
  <p:sldIdLst>
    <p:sldId id="505" r:id="rId2"/>
    <p:sldId id="479" r:id="rId3"/>
    <p:sldId id="494" r:id="rId4"/>
    <p:sldId id="449" r:id="rId5"/>
    <p:sldId id="471" r:id="rId6"/>
    <p:sldId id="472" r:id="rId7"/>
    <p:sldId id="501" r:id="rId8"/>
    <p:sldId id="470" r:id="rId9"/>
    <p:sldId id="499" r:id="rId10"/>
    <p:sldId id="473" r:id="rId11"/>
    <p:sldId id="500" r:id="rId12"/>
    <p:sldId id="474" r:id="rId13"/>
    <p:sldId id="450" r:id="rId14"/>
    <p:sldId id="455" r:id="rId15"/>
    <p:sldId id="453" r:id="rId16"/>
    <p:sldId id="475" r:id="rId17"/>
    <p:sldId id="480" r:id="rId18"/>
    <p:sldId id="503" r:id="rId19"/>
    <p:sldId id="506" r:id="rId2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2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97680" autoAdjust="0"/>
  </p:normalViewPr>
  <p:slideViewPr>
    <p:cSldViewPr snapToGrid="0">
      <p:cViewPr>
        <p:scale>
          <a:sx n="80" d="100"/>
          <a:sy n="80" d="100"/>
        </p:scale>
        <p:origin x="-918" y="-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0651194-EF1D-4CE1-8686-89CC46BE55B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8987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B87D5CAD-AB5C-441F-9141-7981B33109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570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3431EA8-21BA-4B9B-BE20-5298E49D4DA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9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85457B-2281-4233-8C21-9E1EC0506AC0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E717DB-EBD2-456F-BE3B-FE60AB9D04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678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276115B-1701-445F-9A6D-5C65B501519D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185907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A20074-DC9B-4625-84CA-72FD4BFFF403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765480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6D5A80-FCEA-4399-A2A4-C364D83D7A31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84345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637067-9457-4616-A709-BA8F156A1D3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91778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BEBC01-F556-4AFA-81FF-6619EA77BF6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98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7FC9FE-EFCC-4565-B02E-8B6BF2260F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40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1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09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36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389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82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305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" y="915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4" y="848698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4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3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941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48589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7973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9782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39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0550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92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6460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9748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968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83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98304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020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300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7649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383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4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812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93363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26762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831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1509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2458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140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295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320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68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17014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0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7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450427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8" y="860565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7" y="6026322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371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80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93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2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5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8" r:id="rId1"/>
    <p:sldLayoutId id="2147485499" r:id="rId2"/>
    <p:sldLayoutId id="2147485500" r:id="rId3"/>
    <p:sldLayoutId id="2147485501" r:id="rId4"/>
    <p:sldLayoutId id="2147485502" r:id="rId5"/>
    <p:sldLayoutId id="2147485503" r:id="rId6"/>
    <p:sldLayoutId id="2147485504" r:id="rId7"/>
    <p:sldLayoutId id="2147485505" r:id="rId8"/>
    <p:sldLayoutId id="2147485506" r:id="rId9"/>
    <p:sldLayoutId id="2147485507" r:id="rId10"/>
    <p:sldLayoutId id="2147485508" r:id="rId11"/>
    <p:sldLayoutId id="2147485509" r:id="rId12"/>
    <p:sldLayoutId id="2147485510" r:id="rId13"/>
    <p:sldLayoutId id="2147485511" r:id="rId14"/>
    <p:sldLayoutId id="2147485512" r:id="rId15"/>
    <p:sldLayoutId id="2147485513" r:id="rId16"/>
    <p:sldLayoutId id="2147485514" r:id="rId17"/>
    <p:sldLayoutId id="2147485515" r:id="rId18"/>
    <p:sldLayoutId id="2147485516" r:id="rId19"/>
    <p:sldLayoutId id="2147485517" r:id="rId20"/>
    <p:sldLayoutId id="2147485518" r:id="rId21"/>
    <p:sldLayoutId id="2147485519" r:id="rId22"/>
    <p:sldLayoutId id="2147485520" r:id="rId23"/>
    <p:sldLayoutId id="2147485521" r:id="rId24"/>
    <p:sldLayoutId id="2147485522" r:id="rId25"/>
    <p:sldLayoutId id="2147485523" r:id="rId26"/>
    <p:sldLayoutId id="2147485524" r:id="rId27"/>
    <p:sldLayoutId id="2147485525" r:id="rId28"/>
    <p:sldLayoutId id="2147485526" r:id="rId29"/>
    <p:sldLayoutId id="2147485527" r:id="rId30"/>
    <p:sldLayoutId id="2147485528" r:id="rId31"/>
    <p:sldLayoutId id="2147485529" r:id="rId32"/>
    <p:sldLayoutId id="2147485530" r:id="rId33"/>
    <p:sldLayoutId id="2147485531" r:id="rId34"/>
    <p:sldLayoutId id="2147485532" r:id="rId35"/>
    <p:sldLayoutId id="2147485533" r:id="rId36"/>
    <p:sldLayoutId id="2147485534" r:id="rId3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1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Microsoft_Excel_97-2003_Worksheet3.xls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23528" y="1473966"/>
            <a:ext cx="8387999" cy="598757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solidFill>
                  <a:srgbClr val="FFC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UK Pollock Report Data to 28.11.20</a:t>
            </a:r>
            <a:endParaRPr lang="en-GB" sz="3000" b="1" dirty="0">
              <a:solidFill>
                <a:srgbClr val="FFC0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22744" y="2195083"/>
            <a:ext cx="8387999" cy="30352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ScanTrack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data includes GB Total Coverage and the discounters, plus Northern Ireland Total Coverage and Musgraves.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HomeScan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data is based upon a GB consumer panel and should only be used for trends, not absolute values.	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All data released after w/e 26.03.16 is coded according to refined definitions available from </a:t>
            </a:r>
            <a:r>
              <a:rPr lang="en-GB" sz="15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Seafish</a:t>
            </a: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fontAlgn="auto">
              <a:spcAft>
                <a:spcPts val="0"/>
              </a:spcAft>
            </a:pPr>
            <a:endParaRPr lang="en-GB" sz="15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n-GB" sz="15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Species specific data now includes Meals</a:t>
            </a:r>
            <a:endParaRPr lang="en-GB" sz="15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053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175" y="793412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Frozen Pollock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9788184"/>
              </p:ext>
            </p:extLst>
          </p:nvPr>
        </p:nvGraphicFramePr>
        <p:xfrm>
          <a:off x="649288" y="1284288"/>
          <a:ext cx="7910512" cy="491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4" name="Worksheet" r:id="rId5" imgW="7905642" imgH="4914715" progId="Excel.Sheet.8">
                  <p:embed/>
                </p:oleObj>
              </mc:Choice>
              <mc:Fallback>
                <p:oleObj name="Worksheet" r:id="rId5" imgW="7905642" imgH="491471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1284288"/>
                        <a:ext cx="7910512" cy="491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02577595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1588" y="521619"/>
            <a:ext cx="914558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6254482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85"/>
          <a:stretch/>
        </p:blipFill>
        <p:spPr>
          <a:xfrm>
            <a:off x="0" y="731225"/>
            <a:ext cx="9144000" cy="544392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175" y="557637"/>
            <a:ext cx="9140825" cy="42068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7720592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21263" y="6468423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934665"/>
              </p:ext>
            </p:extLst>
          </p:nvPr>
        </p:nvGraphicFramePr>
        <p:xfrm>
          <a:off x="415925" y="1330325"/>
          <a:ext cx="8004175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5" name="Worksheet" r:id="rId6" imgW="6667688" imgH="4324425" progId="Excel.Sheet.8">
                  <p:embed/>
                </p:oleObj>
              </mc:Choice>
              <mc:Fallback>
                <p:oleObj name="Worksheet" r:id="rId6" imgW="6667688" imgH="432442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25" y="1330325"/>
                        <a:ext cx="8004175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 txBox="1">
            <a:spLocks/>
          </p:cNvSpPr>
          <p:nvPr/>
        </p:nvSpPr>
        <p:spPr bwMode="auto">
          <a:xfrm>
            <a:off x="3175" y="932450"/>
            <a:ext cx="914082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Total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9598463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24806554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" y="1374775"/>
            <a:ext cx="8461375" cy="51943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 txBox="1">
            <a:spLocks/>
          </p:cNvSpPr>
          <p:nvPr/>
        </p:nvSpPr>
        <p:spPr bwMode="auto">
          <a:xfrm>
            <a:off x="3175" y="955623"/>
            <a:ext cx="91408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Frozen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9898746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64070531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2900" y="1335088"/>
            <a:ext cx="8461375" cy="5195887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 txBox="1">
            <a:spLocks/>
          </p:cNvSpPr>
          <p:nvPr/>
        </p:nvSpPr>
        <p:spPr bwMode="auto">
          <a:xfrm>
            <a:off x="3175" y="967212"/>
            <a:ext cx="91408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Chilled Pollock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5447632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170061889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65138" y="1633538"/>
            <a:ext cx="8167687" cy="458311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-1588" y="825163"/>
            <a:ext cx="9145588" cy="533400"/>
          </a:xfrm>
        </p:spPr>
        <p:txBody>
          <a:bodyPr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6048903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549770"/>
            <a:ext cx="906145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16071251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588" y="710223"/>
            <a:ext cx="91455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Market Context – Total Fish continued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7419720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613" y="1438291"/>
            <a:ext cx="9021762" cy="462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4828868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428627"/>
            <a:ext cx="6481763" cy="650875"/>
          </a:xfrm>
        </p:spPr>
        <p:txBody>
          <a:bodyPr>
            <a:normAutofit/>
          </a:bodyPr>
          <a:lstStyle/>
          <a:p>
            <a:pPr eaLnBrk="1" fontAlgn="base" hangingPunct="1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9839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</a:t>
            </a:r>
            <a:r>
              <a:rPr lang="en-GB" altLang="en-US" sz="1000" dirty="0" smtClean="0">
                <a:solidFill>
                  <a:srgbClr val="0062AE"/>
                </a:solidFill>
              </a:rPr>
              <a:t> and </a:t>
            </a:r>
            <a:r>
              <a:rPr lang="en-GB" altLang="en-US" sz="1000" dirty="0">
                <a:solidFill>
                  <a:srgbClr val="0062AE"/>
                </a:solidFill>
              </a:rPr>
              <a:t>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85680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406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-1588" y="966450"/>
            <a:ext cx="914558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sz="2800" dirty="0">
                <a:latin typeface="+mj-lt"/>
              </a:rPr>
              <a:t>Moving Annual Trends – Total Pollock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285918216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47964" y="6573776"/>
            <a:ext cx="1323975" cy="247650"/>
          </a:xfrm>
          <a:prstGeom prst="rect">
            <a:avLst/>
          </a:prstGeom>
        </p:spPr>
      </p:pic>
      <p:pic>
        <p:nvPicPr>
          <p:cNvPr id="5" name="Picture 4"/>
          <p:cNvPicPr/>
          <p:nvPr>
            <p:extLst>
              <p:ext uri="{D42A27DB-BD31-4B8C-83A1-F6EECF244321}">
                <p14:modId xmlns:p14="http://schemas.microsoft.com/office/powerpoint/2010/main" val="339202333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64523" y="1649521"/>
            <a:ext cx="8814955" cy="442190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-1588" y="1029311"/>
            <a:ext cx="914558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US" altLang="en-US" sz="2800" dirty="0">
                <a:latin typeface="+mj-lt"/>
              </a:rPr>
              <a:t>Moving Annual Trends – Total Pollock Continued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2723672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57302609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96883" y="1662185"/>
            <a:ext cx="8657111" cy="43483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68960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Total Pollock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30076189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04026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0571998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3175" y="868333"/>
            <a:ext cx="9140825" cy="477838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Frozen Pollock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1251532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2550" y="1238025"/>
            <a:ext cx="8977313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0955411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-10473" y="877858"/>
            <a:ext cx="9140825" cy="50641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Long Term Trends – Chilled Pollock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7410133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138" y="1360857"/>
            <a:ext cx="8975725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13648" y="6527099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ScanTrack</a:t>
            </a:r>
            <a:r>
              <a:rPr lang="en-GB" altLang="en-US" sz="14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</a:t>
            </a:r>
            <a:r>
              <a:rPr lang="en-GB" altLang="en-US" sz="14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35410888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48250" y="6573838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763" y="523207"/>
            <a:ext cx="9139237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Pollock</a:t>
            </a:r>
          </a:p>
        </p:txBody>
      </p:sp>
      <p:pic>
        <p:nvPicPr>
          <p:cNvPr id="4" name="Picture 3"/>
          <p:cNvPicPr/>
          <p:nvPr>
            <p:extLst>
              <p:ext uri="{D42A27DB-BD31-4B8C-83A1-F6EECF244321}">
                <p14:modId xmlns:p14="http://schemas.microsoft.com/office/powerpoint/2010/main" val="144775215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021594" y="6474180"/>
            <a:ext cx="1323975" cy="247650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50"/>
          <a:stretch/>
        </p:blipFill>
        <p:spPr>
          <a:xfrm>
            <a:off x="0" y="695600"/>
            <a:ext cx="9144000" cy="549143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175" y="981068"/>
            <a:ext cx="9140825" cy="52546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fontAlgn="base">
              <a:spcAft>
                <a:spcPct val="0"/>
              </a:spcAft>
            </a:pPr>
            <a:r>
              <a:rPr lang="en-GB" altLang="en-US" dirty="0">
                <a:solidFill>
                  <a:srgbClr val="012E7F"/>
                </a:solidFill>
              </a:rPr>
              <a:t>Rolling Purchase KPI’s – Total Pollock</a:t>
            </a:r>
          </a:p>
        </p:txBody>
      </p:sp>
      <p:graphicFrame>
        <p:nvGraphicFramePr>
          <p:cNvPr id="1229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6406741"/>
              </p:ext>
            </p:extLst>
          </p:nvPr>
        </p:nvGraphicFramePr>
        <p:xfrm>
          <a:off x="563563" y="1722438"/>
          <a:ext cx="803592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86" name="Worksheet" r:id="rId5" imgW="7915327" imgH="4343453" progId="Excel.Sheet.8">
                  <p:embed/>
                </p:oleObj>
              </mc:Choice>
              <mc:Fallback>
                <p:oleObj name="Worksheet" r:id="rId5" imgW="7915327" imgH="434345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1722438"/>
                        <a:ext cx="803592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25802457"/>
              </p:ext>
            </p:extLst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0" y="535267"/>
            <a:ext cx="91440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defTabSz="457200">
              <a:defRPr sz="3200">
                <a:solidFill>
                  <a:srgbClr val="012E7F"/>
                </a:solidFill>
                <a:latin typeface="Arial"/>
                <a:ea typeface="+mj-ea"/>
                <a:cs typeface="+mj-cs"/>
              </a:defRPr>
            </a:lvl1pPr>
            <a:lvl2pPr defTabSz="457200">
              <a:defRPr sz="3600">
                <a:solidFill>
                  <a:srgbClr val="012E7F"/>
                </a:solidFill>
              </a:defRPr>
            </a:lvl2pPr>
            <a:lvl3pPr defTabSz="457200">
              <a:defRPr sz="3600">
                <a:solidFill>
                  <a:srgbClr val="012E7F"/>
                </a:solidFill>
              </a:defRPr>
            </a:lvl3pPr>
            <a:lvl4pPr defTabSz="457200">
              <a:defRPr sz="3600">
                <a:solidFill>
                  <a:srgbClr val="012E7F"/>
                </a:solidFill>
              </a:defRPr>
            </a:lvl4pPr>
            <a:lvl5pPr defTabSz="457200">
              <a:defRPr sz="3600">
                <a:solidFill>
                  <a:srgbClr val="012E7F"/>
                </a:solidFill>
              </a:defRPr>
            </a:lvl5pPr>
            <a:lvl6pPr marL="4572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6pPr>
            <a:lvl7pPr marL="9144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7pPr>
            <a:lvl8pPr marL="13716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8pPr>
            <a:lvl9pPr marL="1828800" defTabSz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12E7F"/>
                </a:solidFill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Frozen Pollock</a:t>
            </a:r>
          </a:p>
        </p:txBody>
      </p:sp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-54601" y="6458759"/>
            <a:ext cx="51435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Source – HomeScan MAT</a:t>
            </a:r>
            <a:r>
              <a:rPr lang="en-GB" altLang="en-US" sz="1100" b="1" dirty="0" smtClean="0">
                <a:solidFill>
                  <a:schemeClr val="accent1"/>
                </a:solidFill>
                <a:latin typeface="+mj-lt"/>
                <a:ea typeface="Geneva"/>
                <a:cs typeface="Geneva"/>
              </a:rPr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0186525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21263" y="6473825"/>
            <a:ext cx="132397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83"/>
          <a:stretch/>
        </p:blipFill>
        <p:spPr>
          <a:xfrm>
            <a:off x="0" y="671850"/>
            <a:ext cx="9144000" cy="55151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>2020-11-28T00:00:00+00:00</ContentEndDate>
    <DocumentSource xmlns="cebd32e3-9ab6-41ee-b1af-b8405a8d4e68">Nielsen</DocumentSource>
    <PublicationDate xmlns="cebd32e3-9ab6-41ee-b1af-b8405a8d4e68">2020-12-21T00:00:00+00:00</PublicationDate>
    <DocumentAdded xmlns="cebd32e3-9ab6-41ee-b1af-b8405a8d4e68">2020-12-22T00:00:00+00:00</DocumentAdded>
    <TaxCatchAll xmlns="cebd32e3-9ab6-41ee-b1af-b8405a8d4e68">
      <Value>1613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12 - December 2020</TermName>
          <TermId xmlns="http://schemas.microsoft.com/office/infopath/2007/PartnerControls">41d4356f-7fef-4eea-9cda-a31f57837d60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A34D9350-0FB5-44F6-A1BD-0FD49482E929}"/>
</file>

<file path=customXml/itemProps2.xml><?xml version="1.0" encoding="utf-8"?>
<ds:datastoreItem xmlns:ds="http://schemas.openxmlformats.org/officeDocument/2006/customXml" ds:itemID="{2F49F4A0-647B-4892-BFD1-9698A13C0695}"/>
</file>

<file path=customXml/itemProps3.xml><?xml version="1.0" encoding="utf-8"?>
<ds:datastoreItem xmlns:ds="http://schemas.openxmlformats.org/officeDocument/2006/customXml" ds:itemID="{BF9E2CB6-7B17-4677-901B-21BC562EE63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9214</TotalTime>
  <Words>607</Words>
  <Application>Microsoft Office PowerPoint</Application>
  <PresentationFormat>On-screen Show (4:3)</PresentationFormat>
  <Paragraphs>72</Paragraphs>
  <Slides>19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Seafish - Light</vt:lpstr>
      <vt:lpstr>Worksheet</vt:lpstr>
      <vt:lpstr>PowerPoint Presentation</vt:lpstr>
      <vt:lpstr>PowerPoint Presentation</vt:lpstr>
      <vt:lpstr>PowerPoint Presentation</vt:lpstr>
      <vt:lpstr>Long Term Trends – Total Pollock</vt:lpstr>
      <vt:lpstr>Long Term Trends – Frozen Pollock</vt:lpstr>
      <vt:lpstr>Long Term Trends – Chilled Pollock</vt:lpstr>
      <vt:lpstr>PowerPoint Presentation</vt:lpstr>
      <vt:lpstr>Rolling Purchase KPI’s – Total Pollock</vt:lpstr>
      <vt:lpstr>PowerPoint Presentation</vt:lpstr>
      <vt:lpstr>Rolling Purchase KPI’s – Frozen Pollock</vt:lpstr>
      <vt:lpstr>PowerPoint Presentation</vt:lpstr>
      <vt:lpstr>Rolling Purchase KPI’s – Chilled Pollock</vt:lpstr>
      <vt:lpstr>PowerPoint Presentation</vt:lpstr>
      <vt:lpstr>PowerPoint Presentation</vt:lpstr>
      <vt:lpstr>PowerPoint Presentation</vt:lpstr>
      <vt:lpstr>Market Context – Total Fish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December Nielsen Pollock Report</dc:title>
  <dc:creator>anderi01</dc:creator>
  <cp:lastModifiedBy>Julia Brooks</cp:lastModifiedBy>
  <cp:revision>806</cp:revision>
  <dcterms:created xsi:type="dcterms:W3CDTF">2009-04-16T08:15:59Z</dcterms:created>
  <dcterms:modified xsi:type="dcterms:W3CDTF">2020-12-22T09:35:47Z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1613;#12 - December 2020|41d4356f-7fef-4eea-9cda-a31f57837d60</vt:lpwstr>
  </property>
</Properties>
</file>