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4.xml" ContentType="application/vnd.openxmlformats-officedocument.presentationml.tag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286" r:id="rId1"/>
  </p:sldMasterIdLst>
  <p:notesMasterIdLst>
    <p:notesMasterId r:id="rId25"/>
  </p:notesMasterIdLst>
  <p:handoutMasterIdLst>
    <p:handoutMasterId r:id="rId26"/>
  </p:handoutMasterIdLst>
  <p:sldIdLst>
    <p:sldId id="610" r:id="rId2"/>
    <p:sldId id="530" r:id="rId3"/>
    <p:sldId id="532" r:id="rId4"/>
    <p:sldId id="495" r:id="rId5"/>
    <p:sldId id="496" r:id="rId6"/>
    <p:sldId id="497" r:id="rId7"/>
    <p:sldId id="498" r:id="rId8"/>
    <p:sldId id="603" r:id="rId9"/>
    <p:sldId id="604" r:id="rId10"/>
    <p:sldId id="605" r:id="rId11"/>
    <p:sldId id="606" r:id="rId12"/>
    <p:sldId id="503" r:id="rId13"/>
    <p:sldId id="504" r:id="rId14"/>
    <p:sldId id="505" r:id="rId15"/>
    <p:sldId id="506" r:id="rId16"/>
    <p:sldId id="484" r:id="rId17"/>
    <p:sldId id="485" r:id="rId18"/>
    <p:sldId id="486" r:id="rId19"/>
    <p:sldId id="487" r:id="rId20"/>
    <p:sldId id="507" r:id="rId21"/>
    <p:sldId id="516" r:id="rId22"/>
    <p:sldId id="607" r:id="rId23"/>
    <p:sldId id="609" r:id="rId2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5BC"/>
    <a:srgbClr val="0082D1"/>
    <a:srgbClr val="D6BC38"/>
    <a:srgbClr val="ED8000"/>
    <a:srgbClr val="63B1E5"/>
    <a:srgbClr val="477F80"/>
    <a:srgbClr val="A8B400"/>
    <a:srgbClr val="007C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0" autoAdjust="0"/>
    <p:restoredTop sz="88523" autoAdjust="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E384D02-DAA6-4F66-8EBC-8C2F63D57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0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751FEE-26C0-4BD4-904C-EF1177735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88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4B827-D9C8-41EA-B3FD-B558FB9A6E3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113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0CE81-A24E-425A-903E-282FDC63EC2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1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CD8321-DE23-4552-9911-75B1718F04C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2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FB31CF-A03D-43D3-AD79-312CCA7C772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1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8DB839-1050-40D1-92E2-D65155EA4B3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2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4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2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2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4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04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9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33772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2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0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1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6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3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6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2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9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87" r:id="rId1"/>
    <p:sldLayoutId id="2147491288" r:id="rId2"/>
    <p:sldLayoutId id="2147491289" r:id="rId3"/>
    <p:sldLayoutId id="2147491290" r:id="rId4"/>
    <p:sldLayoutId id="2147491291" r:id="rId5"/>
    <p:sldLayoutId id="2147491292" r:id="rId6"/>
    <p:sldLayoutId id="2147491293" r:id="rId7"/>
    <p:sldLayoutId id="2147491294" r:id="rId8"/>
    <p:sldLayoutId id="2147491295" r:id="rId9"/>
    <p:sldLayoutId id="2147491296" r:id="rId10"/>
    <p:sldLayoutId id="2147491297" r:id="rId11"/>
    <p:sldLayoutId id="2147491298" r:id="rId12"/>
    <p:sldLayoutId id="2147491299" r:id="rId13"/>
    <p:sldLayoutId id="2147491300" r:id="rId14"/>
    <p:sldLayoutId id="2147491301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UK </a:t>
            </a:r>
            <a:r>
              <a:rPr lang="en-GB" dirty="0" smtClean="0"/>
              <a:t>Salmon </a:t>
            </a:r>
            <a:r>
              <a:rPr lang="en-GB" dirty="0"/>
              <a:t>Report Data to </a:t>
            </a:r>
            <a:r>
              <a:rPr lang="en-GB" dirty="0" smtClean="0"/>
              <a:t>14.08.21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 smtClean="0"/>
          </a:p>
          <a:p>
            <a:r>
              <a:rPr lang="en-GB" dirty="0" err="1" smtClean="0"/>
              <a:t>HomeScan</a:t>
            </a:r>
            <a:r>
              <a:rPr lang="en-GB" dirty="0" smtClean="0"/>
              <a:t> </a:t>
            </a:r>
            <a:r>
              <a:rPr lang="en-GB" dirty="0"/>
              <a:t>data is based upon a GB consumer panel and should only be used for trends, not absolute values.	</a:t>
            </a:r>
          </a:p>
          <a:p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data released after w/e 26.03.16 is coded according to refined definitions available from Seafish.</a:t>
            </a:r>
          </a:p>
          <a:p>
            <a:endParaRPr lang="en-GB" dirty="0" smtClean="0"/>
          </a:p>
          <a:p>
            <a:r>
              <a:rPr lang="en-GB" dirty="0" smtClean="0"/>
              <a:t>Species </a:t>
            </a:r>
            <a:r>
              <a:rPr lang="en-GB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414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050" y="466535"/>
            <a:ext cx="63785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Frozen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792" y="647195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</a:t>
            </a:r>
            <a:r>
              <a:rPr lang="en-GB" altLang="en-US" sz="1400" dirty="0" err="1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HomeScan</a:t>
            </a: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642059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50647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4133"/>
          <a:stretch/>
        </p:blipFill>
        <p:spPr>
          <a:xfrm>
            <a:off x="0" y="804419"/>
            <a:ext cx="9144000" cy="54804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7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540837"/>
            <a:ext cx="6578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 pitchFamily="34" charset="0"/>
              </a:rPr>
              <a:t>Purchase KPI’s – Ambient Total Salmon</a:t>
            </a:r>
            <a:endParaRPr lang="en-US" sz="2800" kern="0" dirty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469782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4827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3326"/>
          <a:stretch/>
        </p:blipFill>
        <p:spPr>
          <a:xfrm>
            <a:off x="0" y="817298"/>
            <a:ext cx="9144000" cy="5531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50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2437" y="944563"/>
            <a:ext cx="8642351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Total Salmon</a:t>
            </a:r>
          </a:p>
        </p:txBody>
      </p:sp>
      <p:graphicFrame>
        <p:nvGraphicFramePr>
          <p:cNvPr id="1638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274126"/>
              </p:ext>
            </p:extLst>
          </p:nvPr>
        </p:nvGraphicFramePr>
        <p:xfrm>
          <a:off x="665163" y="1820863"/>
          <a:ext cx="7437437" cy="439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7" name="Worksheet" r:id="rId4" imgW="8534304" imgH="5048334" progId="Excel.Sheet.8">
                  <p:embed/>
                </p:oleObj>
              </mc:Choice>
              <mc:Fallback>
                <p:oleObj name="Worksheet" r:id="rId4" imgW="8534304" imgH="504833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820863"/>
                        <a:ext cx="7437437" cy="439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516518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22225" y="947738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Chilled Total Salmon</a:t>
            </a:r>
          </a:p>
        </p:txBody>
      </p:sp>
      <p:graphicFrame>
        <p:nvGraphicFramePr>
          <p:cNvPr id="174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002069"/>
              </p:ext>
            </p:extLst>
          </p:nvPr>
        </p:nvGraphicFramePr>
        <p:xfrm>
          <a:off x="334852" y="1970088"/>
          <a:ext cx="8285274" cy="3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1" name="Worksheet" r:id="rId3" imgW="8725050" imgH="4562486" progId="Excel.Sheet.8">
                  <p:embed/>
                </p:oleObj>
              </mc:Choice>
              <mc:Fallback>
                <p:oleObj name="Worksheet" r:id="rId3" imgW="8725050" imgH="456248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52" y="1970088"/>
                        <a:ext cx="8285274" cy="3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2334608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4619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Rolling Purchase KPI’s – Frozen Total Salmon</a:t>
            </a: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647377"/>
              </p:ext>
            </p:extLst>
          </p:nvPr>
        </p:nvGraphicFramePr>
        <p:xfrm>
          <a:off x="614363" y="1641475"/>
          <a:ext cx="7843837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5" name="Worksheet" r:id="rId3" imgW="8562937" imgH="4810273" progId="Excel.Sheet.8">
                  <p:embed/>
                </p:oleObj>
              </mc:Choice>
              <mc:Fallback>
                <p:oleObj name="Worksheet" r:id="rId3" imgW="8562937" imgH="481027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641475"/>
                        <a:ext cx="7843837" cy="44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7889088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12700" y="952500"/>
            <a:ext cx="864235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Rolling Purchase KPI’s – Ambient Total Salmon</a:t>
            </a:r>
          </a:p>
        </p:txBody>
      </p:sp>
      <p:graphicFrame>
        <p:nvGraphicFramePr>
          <p:cNvPr id="1945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676452"/>
              </p:ext>
            </p:extLst>
          </p:nvPr>
        </p:nvGraphicFramePr>
        <p:xfrm>
          <a:off x="528638" y="1720850"/>
          <a:ext cx="7927975" cy="444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9" name="Worksheet" r:id="rId3" imgW="8534304" imgH="4781519" progId="Excel.Sheet.8">
                  <p:embed/>
                </p:oleObj>
              </mc:Choice>
              <mc:Fallback>
                <p:oleObj name="Worksheet" r:id="rId3" imgW="8534304" imgH="478151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720850"/>
                        <a:ext cx="7927975" cy="444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095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5711773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7325" y="653022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23813" y="944563"/>
            <a:ext cx="8642351" cy="5302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411301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025" y="1196975"/>
            <a:ext cx="8240713" cy="51466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850005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7463" y="947738"/>
            <a:ext cx="8642351" cy="5889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Chilled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618798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013" y="1262063"/>
            <a:ext cx="8358187" cy="50990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5214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6511916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421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63" y="966788"/>
            <a:ext cx="8642350" cy="5318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Retailer Share of Trade £ - Frozen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552771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3550" y="1370013"/>
            <a:ext cx="8189913" cy="50847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9857711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763" y="969963"/>
            <a:ext cx="8642350" cy="487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Retailer Share of Trade £ - Ambient Total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322610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7325" y="1406525"/>
            <a:ext cx="8669338" cy="50942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739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9658550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7325" y="649460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4348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0" y="944563"/>
            <a:ext cx="4237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200" dirty="0" smtClean="0">
                <a:solidFill>
                  <a:srgbClr val="012E7F"/>
                </a:solidFill>
                <a:cs typeface="Arial" pitchFamily="34" charset="0"/>
              </a:rPr>
              <a:t>Executive </a:t>
            </a:r>
            <a:r>
              <a:rPr lang="en-GB" alt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Overview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7542051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408215" y="6456173"/>
            <a:ext cx="2200275" cy="24765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56703579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700" y="1952625"/>
            <a:ext cx="9123363" cy="2952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14288" y="486689"/>
            <a:ext cx="9144001" cy="4587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6297320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080438"/>
            <a:ext cx="9074150" cy="5014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579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</a:t>
            </a:r>
            <a:r>
              <a:rPr lang="en-GB" altLang="en-US" sz="1400" dirty="0" err="1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Scanrack</a:t>
            </a: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704391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0912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288" y="302641"/>
            <a:ext cx="9104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Market</a:t>
            </a:r>
            <a:r>
              <a:rPr lang="en-GB" altLang="en-US" sz="25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Context – Total Fish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altLang="en-US" sz="2800" i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continued</a:t>
            </a:r>
            <a:endParaRPr lang="en-US" sz="2800" i="1" kern="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643603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782961"/>
            <a:ext cx="9097962" cy="52847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940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11927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61918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0612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758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(including </a:t>
            </a:r>
            <a:r>
              <a:rPr lang="en-GB" altLang="en-US" sz="1000" dirty="0">
                <a:solidFill>
                  <a:srgbClr val="0062AE"/>
                </a:solidFill>
              </a:rPr>
              <a:t>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54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525" y="946150"/>
            <a:ext cx="37861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ea typeface="MS PGothic" pitchFamily="34" charset="-128"/>
              </a:rPr>
              <a:t>Moving Annual Trends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847782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679575"/>
            <a:ext cx="9132888" cy="42354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9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205183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840" y="649218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22225" y="927100"/>
            <a:ext cx="7805738" cy="481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Long Term Trends –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1271676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70025"/>
            <a:ext cx="874236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63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387648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00519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28575" y="965200"/>
            <a:ext cx="8642350" cy="5746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Chilled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352275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" y="1751013"/>
            <a:ext cx="855821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9066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423495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514167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63" y="936625"/>
            <a:ext cx="8642350" cy="55403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Frozen Total Salmon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807163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788" y="1716088"/>
            <a:ext cx="87979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70150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30497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93963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955675"/>
            <a:ext cx="8642350" cy="5191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rPr>
              <a:t>Long Term Trends – Ambient Total Salmon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726955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641475"/>
            <a:ext cx="88471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620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2855460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94200" y="6482748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3" y="535641"/>
            <a:ext cx="505936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 KPI’s –Total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97713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3404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65450" y="6518350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4536"/>
          <a:stretch/>
        </p:blipFill>
        <p:spPr>
          <a:xfrm>
            <a:off x="0" y="817299"/>
            <a:ext cx="9144000" cy="54547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59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6988" y="427612"/>
            <a:ext cx="6324601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Purchase</a:t>
            </a:r>
            <a:r>
              <a:rPr lang="en-GB" altLang="en-US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 </a:t>
            </a:r>
            <a:r>
              <a:rPr lang="en-GB" alt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  <a:cs typeface="Arial" pitchFamily="34" charset="0"/>
              </a:rPr>
              <a:t>KPI’s – Chilled Total Salmon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25" y="648583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Geneva"/>
              </a:rPr>
              <a:t>Source – HomeScan MAT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015698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7325" y="6506475"/>
            <a:ext cx="2200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E1DE15-3C53-4BE2-A7E8-49EA29CA2DA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1"/>
          <a:stretch/>
        </p:blipFill>
        <p:spPr>
          <a:xfrm>
            <a:off x="0" y="672836"/>
            <a:ext cx="9144000" cy="5509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740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9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0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2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5C646565-504B-2049-4665-65645F32332E}"/>
  <p:tag name="WSP_FILE_NAME" val="C:\USERS\TEMP.ENTERPRISE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4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72D08CA1-2CF6-4470-950B-CF41FA8DDB50}"/>
</file>

<file path=customXml/itemProps2.xml><?xml version="1.0" encoding="utf-8"?>
<ds:datastoreItem xmlns:ds="http://schemas.openxmlformats.org/officeDocument/2006/customXml" ds:itemID="{EF61C506-E4DD-4823-86D7-0423DD6CC0E1}"/>
</file>

<file path=customXml/itemProps3.xml><?xml version="1.0" encoding="utf-8"?>
<ds:datastoreItem xmlns:ds="http://schemas.openxmlformats.org/officeDocument/2006/customXml" ds:itemID="{F2A0F523-11BB-43C3-80A3-C7EADB79B82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6424</TotalTime>
  <Words>652</Words>
  <Application>Microsoft Office PowerPoint</Application>
  <PresentationFormat>On-screen Show (4:3)</PresentationFormat>
  <Paragraphs>76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PGothic</vt:lpstr>
      <vt:lpstr>MS PGothic</vt:lpstr>
      <vt:lpstr>Arial</vt:lpstr>
      <vt:lpstr>Geneva</vt:lpstr>
      <vt:lpstr>Lucida Grande</vt:lpstr>
      <vt:lpstr>Mangal</vt:lpstr>
      <vt:lpstr>Seafish - Light</vt:lpstr>
      <vt:lpstr>Microsoft Excel 97-2003 Worksheet</vt:lpstr>
      <vt:lpstr>UK Salmon Report Data to 14.08.21</vt:lpstr>
      <vt:lpstr>PowerPoint Presentation</vt:lpstr>
      <vt:lpstr>PowerPoint Presentation</vt:lpstr>
      <vt:lpstr>Long Term Trends – Total Salmon</vt:lpstr>
      <vt:lpstr>Long Term Trends – Chilled Total Salmon</vt:lpstr>
      <vt:lpstr>Long Term Trends – Frozen Total Salmon</vt:lpstr>
      <vt:lpstr>Long Term Trends – Ambient Total Salmon </vt:lpstr>
      <vt:lpstr>PowerPoint Presentation</vt:lpstr>
      <vt:lpstr>PowerPoint Presentation</vt:lpstr>
      <vt:lpstr>PowerPoint Presentation</vt:lpstr>
      <vt:lpstr>PowerPoint Presentation</vt:lpstr>
      <vt:lpstr>Rolling Purchase KPI’s – Total Salmon</vt:lpstr>
      <vt:lpstr>Rolling Purchase KPI’s – Chilled Total Salmon</vt:lpstr>
      <vt:lpstr>Rolling Purchase KPI’s – Frozen Total Salmon</vt:lpstr>
      <vt:lpstr>Rolling Purchase KPI’s – Ambient Total Salmon</vt:lpstr>
      <vt:lpstr>Retailer Share of Trade £ - Total Salmon</vt:lpstr>
      <vt:lpstr>Retailer Share of Trade £ - Chilled Total Salmon</vt:lpstr>
      <vt:lpstr>Retailer Share of Trade £ - Frozen Total Salmon</vt:lpstr>
      <vt:lpstr>Retailer Share of Trade £ - Ambient Total Salmon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August  NielsenIQ Salmon Report</dc:title>
  <dc:creator>anderi01</dc:creator>
  <cp:lastModifiedBy>Taunk, Shirish Kumar</cp:lastModifiedBy>
  <cp:revision>674</cp:revision>
  <dcterms:created xsi:type="dcterms:W3CDTF">2009-04-16T08:15:59Z</dcterms:created>
  <dcterms:modified xsi:type="dcterms:W3CDTF">2021-09-02T13:37:08Z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