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wmf" ContentType="image/x-wmf"/>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drawings/drawing1.xml" ContentType="application/vnd.openxmlformats-officedocument.drawingml.chartshap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harts/chart6.xml" ContentType="application/vnd.openxmlformats-officedocument.drawingml.chart+xml"/>
  <Override PartName="/ppt/charts/chart8.xml" ContentType="application/vnd.openxmlformats-officedocument.drawingml.chart+xml"/>
  <Override PartName="/ppt/charts/chart5.xml" ContentType="application/vnd.openxmlformats-officedocument.drawingml.chart+xml"/>
  <Override PartName="/ppt/charts/chart4.xml" ContentType="application/vnd.openxmlformats-officedocument.drawingml.chart+xml"/>
  <Override PartName="/ppt/charts/chart3.xml" ContentType="application/vnd.openxmlformats-officedocument.drawingml.chart+xml"/>
  <Override PartName="/ppt/charts/chart2.xml" ContentType="application/vnd.openxmlformats-officedocument.drawingml.chart+xml"/>
  <Override PartName="/ppt/charts/chart1.xml" ContentType="application/vnd.openxmlformats-officedocument.drawingml.chart+xml"/>
  <Override PartName="/ppt/theme/theme1.xml" ContentType="application/vnd.openxmlformats-officedocument.theme+xml"/>
  <Override PartName="/ppt/charts/chart9.xml" ContentType="application/vnd.openxmlformats-officedocument.drawingml.chart+xml"/>
  <Override PartName="/ppt/charts/chart7.xml" ContentType="application/vnd.openxmlformats-officedocument.drawingml.char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7" r:id="rId2"/>
  </p:sldMasterIdLst>
  <p:notesMasterIdLst>
    <p:notesMasterId r:id="rId15"/>
  </p:notesMasterIdLst>
  <p:handoutMasterIdLst>
    <p:handoutMasterId r:id="rId16"/>
  </p:handoutMasterIdLst>
  <p:sldIdLst>
    <p:sldId id="279" r:id="rId3"/>
    <p:sldId id="299" r:id="rId4"/>
    <p:sldId id="300" r:id="rId5"/>
    <p:sldId id="301" r:id="rId6"/>
    <p:sldId id="302" r:id="rId7"/>
    <p:sldId id="303" r:id="rId8"/>
    <p:sldId id="304" r:id="rId9"/>
    <p:sldId id="305" r:id="rId10"/>
    <p:sldId id="306" r:id="rId11"/>
    <p:sldId id="307" r:id="rId12"/>
    <p:sldId id="309" r:id="rId13"/>
    <p:sldId id="310" r:id="rId14"/>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585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21" autoAdjust="0"/>
    <p:restoredTop sz="94660"/>
  </p:normalViewPr>
  <p:slideViewPr>
    <p:cSldViewPr snapToGrid="0" snapToObjects="1">
      <p:cViewPr varScale="1">
        <p:scale>
          <a:sx n="79" d="100"/>
          <a:sy n="79" d="100"/>
        </p:scale>
        <p:origin x="840" y="4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customXml" Target="../customXml/item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23" Type="http://schemas.openxmlformats.org/officeDocument/2006/relationships/customXml" Target="../customXml/item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ustomXml" Target="../customXml/item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3.5358543457516281E-2"/>
          <c:w val="0.57698596492884746"/>
          <c:h val="0.7713381114201997"/>
        </c:manualLayout>
      </c:layout>
      <c:barChart>
        <c:barDir val="col"/>
        <c:grouping val="stacked"/>
        <c:varyColors val="0"/>
        <c:ser>
          <c:idx val="0"/>
          <c:order val="0"/>
          <c:tx>
            <c:strRef>
              <c:f>Sheet1!$A$2</c:f>
              <c:strCache>
                <c:ptCount val="1"/>
                <c:pt idx="0">
                  <c:v>Pubs</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Jun'22</c:v>
                </c:pt>
                <c:pt idx="1">
                  <c:v>3YE Jun'23</c:v>
                </c:pt>
              </c:strCache>
            </c:strRef>
          </c:cat>
          <c:val>
            <c:numRef>
              <c:f>Sheet1!$B$2:$C$2</c:f>
              <c:numCache>
                <c:formatCode>#,##0</c:formatCode>
                <c:ptCount val="2"/>
                <c:pt idx="0">
                  <c:v>3973.1</c:v>
                </c:pt>
                <c:pt idx="1">
                  <c:v>4535.8999999999996</c:v>
                </c:pt>
              </c:numCache>
            </c:numRef>
          </c:val>
          <c:extLst>
            <c:ext xmlns:c16="http://schemas.microsoft.com/office/drawing/2014/chart" uri="{C3380CC4-5D6E-409C-BE32-E72D297353CC}">
              <c16:uniqueId val="{00000000-7884-4538-8FB3-9EE2B001F80E}"/>
            </c:ext>
          </c:extLst>
        </c:ser>
        <c:ser>
          <c:idx val="1"/>
          <c:order val="1"/>
          <c:tx>
            <c:strRef>
              <c:f>Sheet1!$A$3</c:f>
              <c:strCache>
                <c:ptCount val="1"/>
                <c:pt idx="0">
                  <c:v>FSR</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Jun'22</c:v>
                </c:pt>
                <c:pt idx="1">
                  <c:v>3YE Jun'23</c:v>
                </c:pt>
              </c:strCache>
            </c:strRef>
          </c:cat>
          <c:val>
            <c:numRef>
              <c:f>Sheet1!$B$3:$C$3</c:f>
              <c:numCache>
                <c:formatCode>#,##0</c:formatCode>
                <c:ptCount val="2"/>
                <c:pt idx="0">
                  <c:v>5732.9</c:v>
                </c:pt>
                <c:pt idx="1">
                  <c:v>6617.6</c:v>
                </c:pt>
              </c:numCache>
            </c:numRef>
          </c:val>
          <c:extLst>
            <c:ext xmlns:c16="http://schemas.microsoft.com/office/drawing/2014/chart" uri="{C3380CC4-5D6E-409C-BE32-E72D297353CC}">
              <c16:uniqueId val="{00000001-7884-4538-8FB3-9EE2B001F80E}"/>
            </c:ext>
          </c:extLst>
        </c:ser>
        <c:ser>
          <c:idx val="2"/>
          <c:order val="2"/>
          <c:tx>
            <c:strRef>
              <c:f>Sheet1!$A$4</c:f>
              <c:strCache>
                <c:ptCount val="1"/>
                <c:pt idx="0">
                  <c:v>Travel &amp; Leisure</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Jun'22</c:v>
                </c:pt>
                <c:pt idx="1">
                  <c:v>3YE Jun'23</c:v>
                </c:pt>
              </c:strCache>
            </c:strRef>
          </c:cat>
          <c:val>
            <c:numRef>
              <c:f>Sheet1!$B$4:$C$4</c:f>
              <c:numCache>
                <c:formatCode>#,##0</c:formatCode>
                <c:ptCount val="2"/>
                <c:pt idx="0">
                  <c:v>7735</c:v>
                </c:pt>
                <c:pt idx="1">
                  <c:v>3735.1</c:v>
                </c:pt>
              </c:numCache>
            </c:numRef>
          </c:val>
          <c:extLst>
            <c:ext xmlns:c16="http://schemas.microsoft.com/office/drawing/2014/chart" uri="{C3380CC4-5D6E-409C-BE32-E72D297353CC}">
              <c16:uniqueId val="{00000002-7884-4538-8FB3-9EE2B001F80E}"/>
            </c:ext>
          </c:extLst>
        </c:ser>
        <c:ser>
          <c:idx val="3"/>
          <c:order val="3"/>
          <c:tx>
            <c:strRef>
              <c:f>Sheet1!$A$5</c:f>
              <c:strCache>
                <c:ptCount val="1"/>
                <c:pt idx="0">
                  <c:v>Workplace/College/Uni</c:v>
                </c:pt>
              </c:strCache>
            </c:strRef>
          </c:tx>
          <c:invertIfNegative val="0"/>
          <c:dLbls>
            <c:dLbl>
              <c:idx val="0"/>
              <c:numFmt formatCode="#,##0" sourceLinked="0"/>
              <c:spPr>
                <a:noFill/>
                <a:ln>
                  <a:noFill/>
                </a:ln>
                <a:effectLst/>
              </c:spPr>
              <c:txPr>
                <a:bodyPr/>
                <a:lstStyle/>
                <a:p>
                  <a:pPr>
                    <a:defRPr sz="8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6009-45FE-AE72-C1EEDBA00E6E}"/>
                </c:ext>
              </c:extLst>
            </c:dLbl>
            <c:numFmt formatCode="#,##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Jun'22</c:v>
                </c:pt>
                <c:pt idx="1">
                  <c:v>3YE Jun'23</c:v>
                </c:pt>
              </c:strCache>
            </c:strRef>
          </c:cat>
          <c:val>
            <c:numRef>
              <c:f>Sheet1!$B$5:$C$5</c:f>
              <c:numCache>
                <c:formatCode>#,##0</c:formatCode>
                <c:ptCount val="2"/>
                <c:pt idx="0">
                  <c:v>1624.7</c:v>
                </c:pt>
                <c:pt idx="1">
                  <c:v>3386.5</c:v>
                </c:pt>
              </c:numCache>
            </c:numRef>
          </c:val>
          <c:extLst>
            <c:ext xmlns:c16="http://schemas.microsoft.com/office/drawing/2014/chart" uri="{C3380CC4-5D6E-409C-BE32-E72D297353CC}">
              <c16:uniqueId val="{00000003-7884-4538-8FB3-9EE2B001F80E}"/>
            </c:ext>
          </c:extLst>
        </c:ser>
        <c:ser>
          <c:idx val="4"/>
          <c:order val="4"/>
          <c:tx>
            <c:strRef>
              <c:f>Sheet1!$A$6</c:f>
              <c:strCache>
                <c:ptCount val="1"/>
                <c:pt idx="0">
                  <c:v>Fish &amp; Chips</c:v>
                </c:pt>
              </c:strCache>
            </c:strRef>
          </c:tx>
          <c:invertIfNegative val="0"/>
          <c:dLbls>
            <c:spPr>
              <a:noFill/>
              <a:ln>
                <a:noFill/>
              </a:ln>
              <a:effectLst/>
            </c:spPr>
            <c:txPr>
              <a:bodyPr wrap="square" lIns="38100" tIns="19050" rIns="38100" bIns="19050" anchor="ctr">
                <a:spAutoFit/>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Sheet1!$B$1:$C$1</c:f>
              <c:strCache>
                <c:ptCount val="2"/>
                <c:pt idx="0">
                  <c:v>3YE Jun'22</c:v>
                </c:pt>
                <c:pt idx="1">
                  <c:v>3YE Jun'23</c:v>
                </c:pt>
              </c:strCache>
            </c:strRef>
          </c:cat>
          <c:val>
            <c:numRef>
              <c:f>Sheet1!$B$6:$C$6</c:f>
              <c:numCache>
                <c:formatCode>#,##0</c:formatCode>
                <c:ptCount val="2"/>
                <c:pt idx="0">
                  <c:v>540.6</c:v>
                </c:pt>
                <c:pt idx="1">
                  <c:v>540.6</c:v>
                </c:pt>
              </c:numCache>
            </c:numRef>
          </c:val>
          <c:extLst>
            <c:ext xmlns:c16="http://schemas.microsoft.com/office/drawing/2014/chart" uri="{C3380CC4-5D6E-409C-BE32-E72D297353CC}">
              <c16:uniqueId val="{00000004-7884-4538-8FB3-9EE2B001F80E}"/>
            </c:ext>
          </c:extLst>
        </c:ser>
        <c:ser>
          <c:idx val="5"/>
          <c:order val="5"/>
          <c:tx>
            <c:strRef>
              <c:f>Sheet1!$A$7</c:f>
              <c:strCache>
                <c:ptCount val="1"/>
                <c:pt idx="0">
                  <c:v>QSR excl Fish &amp; Chips</c:v>
                </c:pt>
              </c:strCache>
            </c:strRef>
          </c:tx>
          <c:invertIfNegative val="0"/>
          <c:dLbls>
            <c:numFmt formatCode="#,##0" sourceLinked="0"/>
            <c:spPr>
              <a:noFill/>
              <a:ln>
                <a:noFill/>
              </a:ln>
              <a:effectLst/>
            </c:spPr>
            <c:txPr>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Sheet1!$B$1:$C$1</c:f>
              <c:strCache>
                <c:ptCount val="2"/>
                <c:pt idx="0">
                  <c:v>3YE Jun'22</c:v>
                </c:pt>
                <c:pt idx="1">
                  <c:v>3YE Jun'23</c:v>
                </c:pt>
              </c:strCache>
            </c:strRef>
          </c:cat>
          <c:val>
            <c:numRef>
              <c:f>Sheet1!$B$7:$C$7</c:f>
              <c:numCache>
                <c:formatCode>#,##0</c:formatCode>
                <c:ptCount val="2"/>
                <c:pt idx="0">
                  <c:v>5990.2</c:v>
                </c:pt>
                <c:pt idx="1">
                  <c:v>4941.1000000000004</c:v>
                </c:pt>
              </c:numCache>
            </c:numRef>
          </c:val>
          <c:extLst>
            <c:ext xmlns:c16="http://schemas.microsoft.com/office/drawing/2014/chart" uri="{C3380CC4-5D6E-409C-BE32-E72D297353CC}">
              <c16:uniqueId val="{00000005-7884-4538-8FB3-9EE2B001F80E}"/>
            </c:ext>
          </c:extLst>
        </c:ser>
        <c:dLbls>
          <c:showLegendKey val="0"/>
          <c:showVal val="0"/>
          <c:showCatName val="0"/>
          <c:showSerName val="0"/>
          <c:showPercent val="0"/>
          <c:showBubbleSize val="0"/>
        </c:dLbls>
        <c:gapWidth val="150"/>
        <c:overlap val="100"/>
        <c:axId val="197540864"/>
        <c:axId val="197546752"/>
      </c:barChart>
      <c:catAx>
        <c:axId val="197540864"/>
        <c:scaling>
          <c:orientation val="minMax"/>
        </c:scaling>
        <c:delete val="0"/>
        <c:axPos val="b"/>
        <c:numFmt formatCode="General" sourceLinked="1"/>
        <c:majorTickMark val="out"/>
        <c:minorTickMark val="none"/>
        <c:tickLblPos val="nextTo"/>
        <c:txPr>
          <a:bodyPr rot="0" vert="horz"/>
          <a:lstStyle/>
          <a:p>
            <a:pPr>
              <a:defRPr/>
            </a:pPr>
            <a:endParaRPr lang="en-US"/>
          </a:p>
        </c:txPr>
        <c:crossAx val="197546752"/>
        <c:crosses val="autoZero"/>
        <c:auto val="1"/>
        <c:lblAlgn val="ctr"/>
        <c:lblOffset val="100"/>
        <c:noMultiLvlLbl val="0"/>
      </c:catAx>
      <c:valAx>
        <c:axId val="197546752"/>
        <c:scaling>
          <c:orientation val="minMax"/>
        </c:scaling>
        <c:delete val="1"/>
        <c:axPos val="l"/>
        <c:numFmt formatCode="#,##0" sourceLinked="1"/>
        <c:majorTickMark val="out"/>
        <c:minorTickMark val="none"/>
        <c:tickLblPos val="nextTo"/>
        <c:crossAx val="197540864"/>
        <c:crosses val="autoZero"/>
        <c:crossBetween val="between"/>
      </c:valAx>
    </c:plotArea>
    <c:legend>
      <c:legendPos val="r"/>
      <c:layout>
        <c:manualLayout>
          <c:xMode val="edge"/>
          <c:yMode val="edge"/>
          <c:x val="0.53249268110731085"/>
          <c:y val="0.24025765774904509"/>
          <c:w val="0.44111291099680433"/>
          <c:h val="0.5365435210364573"/>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880622899456E-2"/>
          <c:y val="7.49986832215674E-2"/>
          <c:w val="0.98066217966893943"/>
          <c:h val="0.51084788547678384"/>
        </c:manualLayout>
      </c:layout>
      <c:barChart>
        <c:barDir val="col"/>
        <c:grouping val="clustered"/>
        <c:varyColors val="0"/>
        <c:ser>
          <c:idx val="0"/>
          <c:order val="0"/>
          <c:tx>
            <c:strRef>
              <c:f>Sheet1!$B$1</c:f>
              <c:strCache>
                <c:ptCount val="1"/>
                <c:pt idx="0">
                  <c:v>3YE Jun 22</c:v>
                </c:pt>
              </c:strCache>
            </c:strRef>
          </c:tx>
          <c:spPr>
            <a:solidFill>
              <a:srgbClr val="00B0F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Workplace/College/Uni</c:v>
                </c:pt>
                <c:pt idx="5">
                  <c:v>Fish &amp; Chips</c:v>
                </c:pt>
                <c:pt idx="6">
                  <c:v>QSR excl Fish &amp; Chips</c:v>
                </c:pt>
              </c:strCache>
            </c:strRef>
          </c:cat>
          <c:val>
            <c:numRef>
              <c:f>Sheet1!$B$2:$B$8</c:f>
              <c:numCache>
                <c:formatCode>General</c:formatCode>
                <c:ptCount val="7"/>
                <c:pt idx="0" formatCode="#,##0.0">
                  <c:v>0.1</c:v>
                </c:pt>
                <c:pt idx="1">
                  <c:v>0.2</c:v>
                </c:pt>
                <c:pt idx="2">
                  <c:v>0.2</c:v>
                </c:pt>
                <c:pt idx="3">
                  <c:v>0.4</c:v>
                </c:pt>
                <c:pt idx="4">
                  <c:v>0.1</c:v>
                </c:pt>
                <c:pt idx="5">
                  <c:v>0.1</c:v>
                </c:pt>
                <c:pt idx="6" formatCode="0.0">
                  <c:v>0</c:v>
                </c:pt>
              </c:numCache>
            </c:numRef>
          </c:val>
          <c:extLst>
            <c:ext xmlns:c16="http://schemas.microsoft.com/office/drawing/2014/chart" uri="{C3380CC4-5D6E-409C-BE32-E72D297353CC}">
              <c16:uniqueId val="{00000000-BCC9-4B5F-83A4-72B15B708DF1}"/>
            </c:ext>
          </c:extLst>
        </c:ser>
        <c:ser>
          <c:idx val="1"/>
          <c:order val="1"/>
          <c:tx>
            <c:strRef>
              <c:f>Sheet1!$C$1</c:f>
              <c:strCache>
                <c:ptCount val="1"/>
                <c:pt idx="0">
                  <c:v>3YE Jun 23</c:v>
                </c:pt>
              </c:strCache>
            </c:strRef>
          </c:tx>
          <c:spPr>
            <a:solidFill>
              <a:srgbClr val="002060"/>
            </a:solidFill>
          </c:spPr>
          <c:invertIfNegative val="0"/>
          <c:dLbls>
            <c:numFmt formatCode="#,##0.0" sourceLinked="0"/>
            <c:spPr>
              <a:noFill/>
              <a:ln>
                <a:noFill/>
              </a:ln>
              <a:effectLst/>
            </c:spPr>
            <c:txPr>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Sheet1!$A$2:$A$8</c:f>
              <c:strCache>
                <c:ptCount val="7"/>
                <c:pt idx="0">
                  <c:v>Total OOH</c:v>
                </c:pt>
                <c:pt idx="1">
                  <c:v>Pubs</c:v>
                </c:pt>
                <c:pt idx="2">
                  <c:v>FSR</c:v>
                </c:pt>
                <c:pt idx="3">
                  <c:v>Travel &amp; Leisure</c:v>
                </c:pt>
                <c:pt idx="4">
                  <c:v>Workplace/College/Uni</c:v>
                </c:pt>
                <c:pt idx="5">
                  <c:v>Fish &amp; Chips</c:v>
                </c:pt>
                <c:pt idx="6">
                  <c:v>QSR excl Fish &amp; Chips</c:v>
                </c:pt>
              </c:strCache>
            </c:strRef>
          </c:cat>
          <c:val>
            <c:numRef>
              <c:f>Sheet1!$C$2:$C$8</c:f>
              <c:numCache>
                <c:formatCode>General</c:formatCode>
                <c:ptCount val="7"/>
                <c:pt idx="0">
                  <c:v>0.1</c:v>
                </c:pt>
                <c:pt idx="1">
                  <c:v>0.2</c:v>
                </c:pt>
                <c:pt idx="2">
                  <c:v>0.2</c:v>
                </c:pt>
                <c:pt idx="3">
                  <c:v>0.2</c:v>
                </c:pt>
                <c:pt idx="4">
                  <c:v>0.1</c:v>
                </c:pt>
                <c:pt idx="5">
                  <c:v>0.1</c:v>
                </c:pt>
                <c:pt idx="6" formatCode="0.0">
                  <c:v>0</c:v>
                </c:pt>
              </c:numCache>
            </c:numRef>
          </c:val>
          <c:extLst>
            <c:ext xmlns:c16="http://schemas.microsoft.com/office/drawing/2014/chart" uri="{C3380CC4-5D6E-409C-BE32-E72D297353CC}">
              <c16:uniqueId val="{00000001-BCC9-4B5F-83A4-72B15B708DF1}"/>
            </c:ext>
          </c:extLst>
        </c:ser>
        <c:dLbls>
          <c:showLegendKey val="0"/>
          <c:showVal val="0"/>
          <c:showCatName val="0"/>
          <c:showSerName val="0"/>
          <c:showPercent val="0"/>
          <c:showBubbleSize val="0"/>
        </c:dLbls>
        <c:gapWidth val="150"/>
        <c:axId val="188455552"/>
        <c:axId val="197642112"/>
      </c:barChart>
      <c:catAx>
        <c:axId val="188455552"/>
        <c:scaling>
          <c:orientation val="minMax"/>
        </c:scaling>
        <c:delete val="0"/>
        <c:axPos val="b"/>
        <c:numFmt formatCode="General" sourceLinked="0"/>
        <c:majorTickMark val="out"/>
        <c:minorTickMark val="none"/>
        <c:tickLblPos val="nextTo"/>
        <c:txPr>
          <a:bodyPr rot="-2700000" vert="horz"/>
          <a:lstStyle/>
          <a:p>
            <a:pPr>
              <a:defRPr sz="1200"/>
            </a:pPr>
            <a:endParaRPr lang="en-US"/>
          </a:p>
        </c:txPr>
        <c:crossAx val="197642112"/>
        <c:crosses val="autoZero"/>
        <c:auto val="1"/>
        <c:lblAlgn val="ctr"/>
        <c:lblOffset val="100"/>
        <c:noMultiLvlLbl val="0"/>
      </c:catAx>
      <c:valAx>
        <c:axId val="197642112"/>
        <c:scaling>
          <c:orientation val="minMax"/>
        </c:scaling>
        <c:delete val="1"/>
        <c:axPos val="l"/>
        <c:numFmt formatCode="#,##0.0" sourceLinked="1"/>
        <c:majorTickMark val="out"/>
        <c:minorTickMark val="none"/>
        <c:tickLblPos val="nextTo"/>
        <c:crossAx val="188455552"/>
        <c:crosses val="autoZero"/>
        <c:crossBetween val="between"/>
      </c:valAx>
    </c:plotArea>
    <c:legend>
      <c:legendPos val="t"/>
      <c:layout>
        <c:manualLayout>
          <c:xMode val="edge"/>
          <c:yMode val="edge"/>
          <c:x val="0"/>
          <c:y val="0.92295940448730229"/>
          <c:w val="0.3141796988769312"/>
          <c:h val="7.5679981759715881E-2"/>
        </c:manualLayout>
      </c:layout>
      <c:overlay val="0"/>
    </c:legend>
    <c:plotVisOnly val="1"/>
    <c:dispBlanksAs val="gap"/>
    <c:showDLblsOverMax val="0"/>
  </c:chart>
  <c:txPr>
    <a:bodyPr/>
    <a:lstStyle/>
    <a:p>
      <a:pPr>
        <a:defRPr sz="1400">
          <a:latin typeface="+mn-lt"/>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5453722784374099E-2"/>
          <c:w val="0.82657703605610333"/>
          <c:h val="0.7610506752823728"/>
        </c:manualLayout>
      </c:layout>
      <c:barChart>
        <c:barDir val="col"/>
        <c:grouping val="percentStacked"/>
        <c:varyColors val="0"/>
        <c:ser>
          <c:idx val="0"/>
          <c:order val="0"/>
          <c:tx>
            <c:strRef>
              <c:f>Sheet1!$A$2</c:f>
              <c:strCache>
                <c:ptCount val="1"/>
                <c:pt idx="0">
                  <c:v>Age: &lt;18</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formatCode="0.0">
                  <c:v>26.1</c:v>
                </c:pt>
                <c:pt idx="1">
                  <c:v>17.5</c:v>
                </c:pt>
                <c:pt idx="2">
                  <c:v>4</c:v>
                </c:pt>
                <c:pt idx="3">
                  <c:v>10.8</c:v>
                </c:pt>
                <c:pt idx="4">
                  <c:v>29.9</c:v>
                </c:pt>
              </c:numCache>
            </c:numRef>
          </c:val>
          <c:extLst>
            <c:ext xmlns:c16="http://schemas.microsoft.com/office/drawing/2014/chart" uri="{C3380CC4-5D6E-409C-BE32-E72D297353CC}">
              <c16:uniqueId val="{00000000-6FED-4210-B5D0-567214480706}"/>
            </c:ext>
          </c:extLst>
        </c:ser>
        <c:ser>
          <c:idx val="1"/>
          <c:order val="1"/>
          <c:tx>
            <c:strRef>
              <c:f>Sheet1!$A$3</c:f>
              <c:strCache>
                <c:ptCount val="1"/>
                <c:pt idx="0">
                  <c:v>Age: 18-24</c:v>
                </c:pt>
              </c:strCache>
            </c:strRef>
          </c:tx>
          <c:spPr>
            <a:solidFill>
              <a:srgbClr val="002060"/>
            </a:solidFill>
          </c:spPr>
          <c:invertIfNegative val="0"/>
          <c:dLbls>
            <c:dLbl>
              <c:idx val="2"/>
              <c:layout>
                <c:manualLayout>
                  <c:x val="5.6020498805376816E-2"/>
                  <c:y val="-3.8105776835768304E-3"/>
                </c:manualLayout>
              </c:layout>
              <c:numFmt formatCode="#,##0.0" sourceLinked="0"/>
              <c:spPr>
                <a:noFill/>
                <a:ln>
                  <a:noFill/>
                </a:ln>
                <a:effectLst/>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FED-4210-B5D0-567214480706}"/>
                </c:ext>
              </c:extLst>
            </c:dLbl>
            <c:dLbl>
              <c:idx val="3"/>
              <c:layout>
                <c:manualLayout>
                  <c:x val="-1.514067535280456E-3"/>
                  <c:y val="-6.9859783839390937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formatCode="0.0">
                  <c:v>10.8</c:v>
                </c:pt>
                <c:pt idx="1">
                  <c:v>21.4</c:v>
                </c:pt>
                <c:pt idx="2">
                  <c:v>3.1</c:v>
                </c:pt>
                <c:pt idx="3">
                  <c:v>36.4</c:v>
                </c:pt>
                <c:pt idx="4">
                  <c:v>12.3</c:v>
                </c:pt>
              </c:numCache>
            </c:numRef>
          </c:val>
          <c:extLst>
            <c:ext xmlns:c16="http://schemas.microsoft.com/office/drawing/2014/chart" uri="{C3380CC4-5D6E-409C-BE32-E72D297353CC}">
              <c16:uniqueId val="{00000003-6FED-4210-B5D0-567214480706}"/>
            </c:ext>
          </c:extLst>
        </c:ser>
        <c:ser>
          <c:idx val="2"/>
          <c:order val="2"/>
          <c:tx>
            <c:strRef>
              <c:f>Sheet1!$A$4</c:f>
              <c:strCache>
                <c:ptCount val="1"/>
                <c:pt idx="0">
                  <c:v>Age: 25-34</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Sheet1!$B$4:$F$4</c:f>
              <c:numCache>
                <c:formatCode>General</c:formatCode>
                <c:ptCount val="5"/>
                <c:pt idx="0" formatCode="0.0">
                  <c:v>17.899999999999999</c:v>
                </c:pt>
                <c:pt idx="1">
                  <c:v>11.1</c:v>
                </c:pt>
                <c:pt idx="2">
                  <c:v>0.9</c:v>
                </c:pt>
                <c:pt idx="3">
                  <c:v>6.3</c:v>
                </c:pt>
                <c:pt idx="4">
                  <c:v>22.5</c:v>
                </c:pt>
              </c:numCache>
            </c:numRef>
          </c:val>
          <c:extLst>
            <c:ext xmlns:c16="http://schemas.microsoft.com/office/drawing/2014/chart" uri="{C3380CC4-5D6E-409C-BE32-E72D297353CC}">
              <c16:uniqueId val="{00000004-6FED-4210-B5D0-567214480706}"/>
            </c:ext>
          </c:extLst>
        </c:ser>
        <c:ser>
          <c:idx val="3"/>
          <c:order val="3"/>
          <c:tx>
            <c:strRef>
              <c:f>Sheet1!$A$5</c:f>
              <c:strCache>
                <c:ptCount val="1"/>
                <c:pt idx="0">
                  <c:v>Age: 35-49</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Sheet1!$B$5:$F$5</c:f>
              <c:numCache>
                <c:formatCode>General</c:formatCode>
                <c:ptCount val="5"/>
                <c:pt idx="0" formatCode="0.0">
                  <c:v>22.1</c:v>
                </c:pt>
                <c:pt idx="1">
                  <c:v>31.3</c:v>
                </c:pt>
                <c:pt idx="2">
                  <c:v>66.900000000000006</c:v>
                </c:pt>
                <c:pt idx="3">
                  <c:v>20.2</c:v>
                </c:pt>
                <c:pt idx="4">
                  <c:v>23</c:v>
                </c:pt>
              </c:numCache>
            </c:numRef>
          </c:val>
          <c:extLst>
            <c:ext xmlns:c16="http://schemas.microsoft.com/office/drawing/2014/chart" uri="{C3380CC4-5D6E-409C-BE32-E72D297353CC}">
              <c16:uniqueId val="{00000005-6FED-4210-B5D0-567214480706}"/>
            </c:ext>
          </c:extLst>
        </c:ser>
        <c:ser>
          <c:idx val="4"/>
          <c:order val="4"/>
          <c:tx>
            <c:strRef>
              <c:f>Sheet1!$A$6</c:f>
              <c:strCache>
                <c:ptCount val="1"/>
                <c:pt idx="0">
                  <c:v>Age: 50-64</c:v>
                </c:pt>
              </c:strCache>
            </c:strRef>
          </c:tx>
          <c:invertIfNegative val="0"/>
          <c:dLbls>
            <c:dLbl>
              <c:idx val="4"/>
              <c:layout>
                <c:manualLayout>
                  <c:x val="-1.514067535280456E-3"/>
                  <c:y val="-8.7324729799238671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Sheet1!$B$6:$F$6</c:f>
              <c:numCache>
                <c:formatCode>General</c:formatCode>
                <c:ptCount val="5"/>
                <c:pt idx="0" formatCode="0.0">
                  <c:v>11.6</c:v>
                </c:pt>
                <c:pt idx="1">
                  <c:v>12.4</c:v>
                </c:pt>
                <c:pt idx="2">
                  <c:v>21.7</c:v>
                </c:pt>
                <c:pt idx="3">
                  <c:v>11.9</c:v>
                </c:pt>
                <c:pt idx="4">
                  <c:v>8</c:v>
                </c:pt>
              </c:numCache>
            </c:numRef>
          </c:val>
          <c:extLst>
            <c:ext xmlns:c16="http://schemas.microsoft.com/office/drawing/2014/chart" uri="{C3380CC4-5D6E-409C-BE32-E72D297353CC}">
              <c16:uniqueId val="{00000007-6FED-4210-B5D0-567214480706}"/>
            </c:ext>
          </c:extLst>
        </c:ser>
        <c:ser>
          <c:idx val="5"/>
          <c:order val="5"/>
          <c:tx>
            <c:strRef>
              <c:f>Sheet1!$A$7</c:f>
              <c:strCache>
                <c:ptCount val="1"/>
                <c:pt idx="0">
                  <c:v>Age: 65+</c:v>
                </c:pt>
              </c:strCache>
            </c:strRef>
          </c:tx>
          <c:invertIfNegative val="0"/>
          <c:dLbls>
            <c:dLbl>
              <c:idx val="4"/>
              <c:layout>
                <c:manualLayout>
                  <c:x val="-3.0281350705609121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FED-4210-B5D0-56721448070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Sheet1!$B$7:$F$7</c:f>
              <c:numCache>
                <c:formatCode>General</c:formatCode>
                <c:ptCount val="5"/>
                <c:pt idx="0" formatCode="0.0">
                  <c:v>11.6</c:v>
                </c:pt>
                <c:pt idx="1">
                  <c:v>6.3</c:v>
                </c:pt>
                <c:pt idx="2">
                  <c:v>3.4</c:v>
                </c:pt>
                <c:pt idx="3">
                  <c:v>14.5</c:v>
                </c:pt>
                <c:pt idx="4">
                  <c:v>4.3</c:v>
                </c:pt>
              </c:numCache>
            </c:numRef>
          </c:val>
          <c:extLst>
            <c:ext xmlns:c16="http://schemas.microsoft.com/office/drawing/2014/chart" uri="{C3380CC4-5D6E-409C-BE32-E72D297353CC}">
              <c16:uniqueId val="{00000009-6FED-4210-B5D0-567214480706}"/>
            </c:ext>
          </c:extLst>
        </c:ser>
        <c:dLbls>
          <c:showLegendKey val="0"/>
          <c:showVal val="0"/>
          <c:showCatName val="0"/>
          <c:showSerName val="0"/>
          <c:showPercent val="0"/>
          <c:showBubbleSize val="0"/>
        </c:dLbls>
        <c:gapWidth val="150"/>
        <c:overlap val="100"/>
        <c:axId val="197748608"/>
        <c:axId val="197750144"/>
      </c:barChart>
      <c:catAx>
        <c:axId val="197748608"/>
        <c:scaling>
          <c:orientation val="minMax"/>
        </c:scaling>
        <c:delete val="0"/>
        <c:axPos val="b"/>
        <c:numFmt formatCode="General" sourceLinked="0"/>
        <c:majorTickMark val="out"/>
        <c:minorTickMark val="none"/>
        <c:tickLblPos val="nextTo"/>
        <c:txPr>
          <a:bodyPr rot="0" vert="horz"/>
          <a:lstStyle/>
          <a:p>
            <a:pPr>
              <a:defRPr/>
            </a:pPr>
            <a:endParaRPr lang="en-US"/>
          </a:p>
        </c:txPr>
        <c:crossAx val="197750144"/>
        <c:crosses val="autoZero"/>
        <c:auto val="1"/>
        <c:lblAlgn val="ctr"/>
        <c:lblOffset val="100"/>
        <c:noMultiLvlLbl val="0"/>
      </c:catAx>
      <c:valAx>
        <c:axId val="197750144"/>
        <c:scaling>
          <c:orientation val="minMax"/>
        </c:scaling>
        <c:delete val="1"/>
        <c:axPos val="l"/>
        <c:numFmt formatCode="0%" sourceLinked="1"/>
        <c:majorTickMark val="out"/>
        <c:minorTickMark val="none"/>
        <c:tickLblPos val="nextTo"/>
        <c:crossAx val="197748608"/>
        <c:crosses val="autoZero"/>
        <c:crossBetween val="between"/>
      </c:valAx>
    </c:plotArea>
    <c:legend>
      <c:legendPos val="r"/>
      <c:layout>
        <c:manualLayout>
          <c:xMode val="edge"/>
          <c:yMode val="edge"/>
          <c:x val="0.77293660313106782"/>
          <c:y val="6.0969242937229287E-2"/>
          <c:w val="0.22486623710958023"/>
          <c:h val="0.78663371165273177"/>
        </c:manualLayout>
      </c:layout>
      <c:overlay val="0"/>
    </c:legend>
    <c:plotVisOnly val="1"/>
    <c:dispBlanksAs val="gap"/>
    <c:showDLblsOverMax val="0"/>
  </c:chart>
  <c:txPr>
    <a:bodyPr/>
    <a:lstStyle/>
    <a:p>
      <a:pPr>
        <a:defRPr sz="12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97344158004787562"/>
          <c:h val="0.77629306813260546"/>
        </c:manualLayout>
      </c:layout>
      <c:barChart>
        <c:barDir val="col"/>
        <c:grouping val="percentStacked"/>
        <c:varyColors val="0"/>
        <c:ser>
          <c:idx val="0"/>
          <c:order val="0"/>
          <c:tx>
            <c:strRef>
              <c:f>Sheet1!$A$2</c:f>
              <c:strCache>
                <c:ptCount val="1"/>
                <c:pt idx="0">
                  <c:v>A, B, C1</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0.0</c:formatCode>
                <c:ptCount val="5"/>
                <c:pt idx="0">
                  <c:v>69.5</c:v>
                </c:pt>
                <c:pt idx="1">
                  <c:v>73.8</c:v>
                </c:pt>
                <c:pt idx="2">
                  <c:v>95.8</c:v>
                </c:pt>
                <c:pt idx="3">
                  <c:v>64.8</c:v>
                </c:pt>
                <c:pt idx="4">
                  <c:v>69.7</c:v>
                </c:pt>
              </c:numCache>
            </c:numRef>
          </c:val>
          <c:extLst>
            <c:ext xmlns:c16="http://schemas.microsoft.com/office/drawing/2014/chart" uri="{C3380CC4-5D6E-409C-BE32-E72D297353CC}">
              <c16:uniqueId val="{00000000-6A39-4809-BA40-D35F6BDB6715}"/>
            </c:ext>
          </c:extLst>
        </c:ser>
        <c:ser>
          <c:idx val="1"/>
          <c:order val="1"/>
          <c:tx>
            <c:strRef>
              <c:f>Sheet1!$A$3</c:f>
              <c:strCache>
                <c:ptCount val="1"/>
                <c:pt idx="0">
                  <c:v>C2, D, E</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0.0</c:formatCode>
                <c:ptCount val="5"/>
                <c:pt idx="0">
                  <c:v>30.5</c:v>
                </c:pt>
                <c:pt idx="1">
                  <c:v>26.2</c:v>
                </c:pt>
                <c:pt idx="2">
                  <c:v>4.2</c:v>
                </c:pt>
                <c:pt idx="3">
                  <c:v>35.200000000000003</c:v>
                </c:pt>
                <c:pt idx="4">
                  <c:v>30.3</c:v>
                </c:pt>
              </c:numCache>
            </c:numRef>
          </c:val>
          <c:extLst>
            <c:ext xmlns:c16="http://schemas.microsoft.com/office/drawing/2014/chart" uri="{C3380CC4-5D6E-409C-BE32-E72D297353CC}">
              <c16:uniqueId val="{00000001-6A39-4809-BA40-D35F6BDB6715}"/>
            </c:ext>
          </c:extLst>
        </c:ser>
        <c:dLbls>
          <c:showLegendKey val="0"/>
          <c:showVal val="0"/>
          <c:showCatName val="0"/>
          <c:showSerName val="0"/>
          <c:showPercent val="0"/>
          <c:showBubbleSize val="0"/>
        </c:dLbls>
        <c:gapWidth val="150"/>
        <c:overlap val="100"/>
        <c:axId val="199309184"/>
        <c:axId val="199310720"/>
      </c:barChart>
      <c:catAx>
        <c:axId val="199309184"/>
        <c:scaling>
          <c:orientation val="minMax"/>
        </c:scaling>
        <c:delete val="0"/>
        <c:axPos val="b"/>
        <c:numFmt formatCode="General" sourceLinked="0"/>
        <c:majorTickMark val="out"/>
        <c:minorTickMark val="none"/>
        <c:tickLblPos val="nextTo"/>
        <c:txPr>
          <a:bodyPr rot="0" vert="horz"/>
          <a:lstStyle/>
          <a:p>
            <a:pPr>
              <a:defRPr/>
            </a:pPr>
            <a:endParaRPr lang="en-US"/>
          </a:p>
        </c:txPr>
        <c:crossAx val="199310720"/>
        <c:crosses val="autoZero"/>
        <c:auto val="1"/>
        <c:lblAlgn val="ctr"/>
        <c:lblOffset val="100"/>
        <c:noMultiLvlLbl val="0"/>
      </c:catAx>
      <c:valAx>
        <c:axId val="199310720"/>
        <c:scaling>
          <c:orientation val="minMax"/>
        </c:scaling>
        <c:delete val="1"/>
        <c:axPos val="l"/>
        <c:numFmt formatCode="0%" sourceLinked="1"/>
        <c:majorTickMark val="out"/>
        <c:minorTickMark val="none"/>
        <c:tickLblPos val="nextTo"/>
        <c:crossAx val="199309184"/>
        <c:crosses val="autoZero"/>
        <c:crossBetween val="between"/>
      </c:valAx>
    </c:plotArea>
    <c:legend>
      <c:legendPos val="b"/>
      <c:layout>
        <c:manualLayout>
          <c:xMode val="edge"/>
          <c:yMode val="edge"/>
          <c:x val="0.31451565504478485"/>
          <c:y val="0.92397115050453693"/>
          <c:w val="0.20744923789332831"/>
          <c:h val="7.6028849495463041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5.1641225550503142E-2"/>
          <c:w val="0.96738531623923263"/>
          <c:h val="0.75021077640133116"/>
        </c:manualLayout>
      </c:layout>
      <c:barChart>
        <c:barDir val="col"/>
        <c:grouping val="percentStacked"/>
        <c:varyColors val="0"/>
        <c:ser>
          <c:idx val="0"/>
          <c:order val="0"/>
          <c:tx>
            <c:strRef>
              <c:f>Sheet1!$A$2</c:f>
              <c:strCache>
                <c:ptCount val="1"/>
                <c:pt idx="0">
                  <c:v>Male Eater</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0.0</c:formatCode>
                <c:ptCount val="5"/>
                <c:pt idx="0">
                  <c:v>58.8</c:v>
                </c:pt>
                <c:pt idx="1">
                  <c:v>55.1</c:v>
                </c:pt>
                <c:pt idx="2">
                  <c:v>53.2</c:v>
                </c:pt>
                <c:pt idx="3">
                  <c:v>57.9</c:v>
                </c:pt>
                <c:pt idx="4">
                  <c:v>58.9</c:v>
                </c:pt>
              </c:numCache>
            </c:numRef>
          </c:val>
          <c:extLst>
            <c:ext xmlns:c16="http://schemas.microsoft.com/office/drawing/2014/chart" uri="{C3380CC4-5D6E-409C-BE32-E72D297353CC}">
              <c16:uniqueId val="{00000000-6B6B-4B26-AD73-C6521A183877}"/>
            </c:ext>
          </c:extLst>
        </c:ser>
        <c:ser>
          <c:idx val="1"/>
          <c:order val="1"/>
          <c:tx>
            <c:strRef>
              <c:f>Sheet1!$A$3</c:f>
              <c:strCache>
                <c:ptCount val="1"/>
                <c:pt idx="0">
                  <c:v>Female Eater</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0.0</c:formatCode>
                <c:ptCount val="5"/>
                <c:pt idx="0">
                  <c:v>41.2</c:v>
                </c:pt>
                <c:pt idx="1">
                  <c:v>44.9</c:v>
                </c:pt>
                <c:pt idx="2">
                  <c:v>46.8</c:v>
                </c:pt>
                <c:pt idx="3">
                  <c:v>42.1</c:v>
                </c:pt>
                <c:pt idx="4">
                  <c:v>41.1</c:v>
                </c:pt>
              </c:numCache>
            </c:numRef>
          </c:val>
          <c:extLst>
            <c:ext xmlns:c16="http://schemas.microsoft.com/office/drawing/2014/chart" uri="{C3380CC4-5D6E-409C-BE32-E72D297353CC}">
              <c16:uniqueId val="{00000001-6B6B-4B26-AD73-C6521A183877}"/>
            </c:ext>
          </c:extLst>
        </c:ser>
        <c:dLbls>
          <c:showLegendKey val="0"/>
          <c:showVal val="0"/>
          <c:showCatName val="0"/>
          <c:showSerName val="0"/>
          <c:showPercent val="0"/>
          <c:showBubbleSize val="0"/>
        </c:dLbls>
        <c:gapWidth val="150"/>
        <c:overlap val="100"/>
        <c:axId val="199742592"/>
        <c:axId val="199744128"/>
      </c:barChart>
      <c:catAx>
        <c:axId val="199742592"/>
        <c:scaling>
          <c:orientation val="minMax"/>
        </c:scaling>
        <c:delete val="0"/>
        <c:axPos val="b"/>
        <c:numFmt formatCode="General" sourceLinked="0"/>
        <c:majorTickMark val="out"/>
        <c:minorTickMark val="none"/>
        <c:tickLblPos val="nextTo"/>
        <c:txPr>
          <a:bodyPr rot="0" vert="horz"/>
          <a:lstStyle/>
          <a:p>
            <a:pPr>
              <a:defRPr/>
            </a:pPr>
            <a:endParaRPr lang="en-US"/>
          </a:p>
        </c:txPr>
        <c:crossAx val="199744128"/>
        <c:crosses val="autoZero"/>
        <c:auto val="1"/>
        <c:lblAlgn val="ctr"/>
        <c:lblOffset val="100"/>
        <c:noMultiLvlLbl val="0"/>
      </c:catAx>
      <c:valAx>
        <c:axId val="199744128"/>
        <c:scaling>
          <c:orientation val="minMax"/>
        </c:scaling>
        <c:delete val="1"/>
        <c:axPos val="l"/>
        <c:numFmt formatCode="0%" sourceLinked="1"/>
        <c:majorTickMark val="out"/>
        <c:minorTickMark val="none"/>
        <c:tickLblPos val="nextTo"/>
        <c:crossAx val="199742592"/>
        <c:crosses val="autoZero"/>
        <c:crossBetween val="between"/>
      </c:valAx>
    </c:plotArea>
    <c:legend>
      <c:legendPos val="b"/>
      <c:layout>
        <c:manualLayout>
          <c:xMode val="edge"/>
          <c:yMode val="edge"/>
          <c:x val="0.29783806654291051"/>
          <c:y val="0.92855810847842057"/>
          <c:w val="0.2801702098032654"/>
          <c:h val="7.1441891521579454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0.11039145802347236"/>
          <c:w val="0.98130328818589496"/>
          <c:h val="0.6665755372386335"/>
        </c:manualLayout>
      </c:layout>
      <c:barChart>
        <c:barDir val="col"/>
        <c:grouping val="percentStacked"/>
        <c:varyColors val="0"/>
        <c:ser>
          <c:idx val="0"/>
          <c:order val="0"/>
          <c:tx>
            <c:strRef>
              <c:f>Sheet1!$A$2</c:f>
              <c:strCache>
                <c:ptCount val="1"/>
                <c:pt idx="0">
                  <c:v>Adult Only</c:v>
                </c:pt>
              </c:strCache>
            </c:strRef>
          </c:tx>
          <c:spPr>
            <a:solidFill>
              <a:srgbClr val="00B0F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General</c:formatCode>
                <c:ptCount val="5"/>
                <c:pt idx="0">
                  <c:v>47.5</c:v>
                </c:pt>
                <c:pt idx="1">
                  <c:v>57</c:v>
                </c:pt>
                <c:pt idx="2" formatCode="0.0">
                  <c:v>60.6</c:v>
                </c:pt>
                <c:pt idx="3" formatCode="0.0">
                  <c:v>57.8</c:v>
                </c:pt>
                <c:pt idx="4">
                  <c:v>46.4</c:v>
                </c:pt>
              </c:numCache>
            </c:numRef>
          </c:val>
          <c:extLst>
            <c:ext xmlns:c16="http://schemas.microsoft.com/office/drawing/2014/chart" uri="{C3380CC4-5D6E-409C-BE32-E72D297353CC}">
              <c16:uniqueId val="{00000000-7001-42DC-ACB2-FD01962459D9}"/>
            </c:ext>
          </c:extLst>
        </c:ser>
        <c:ser>
          <c:idx val="1"/>
          <c:order val="1"/>
          <c:tx>
            <c:strRef>
              <c:f>Sheet1!$A$3</c:f>
              <c:strCache>
                <c:ptCount val="1"/>
                <c:pt idx="0">
                  <c:v>Party w/Kids (0-17)</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General</c:formatCode>
                <c:ptCount val="5"/>
                <c:pt idx="0">
                  <c:v>52.5</c:v>
                </c:pt>
                <c:pt idx="1">
                  <c:v>43</c:v>
                </c:pt>
                <c:pt idx="2" formatCode="0.0">
                  <c:v>39.4</c:v>
                </c:pt>
                <c:pt idx="3" formatCode="0.0">
                  <c:v>42.2</c:v>
                </c:pt>
                <c:pt idx="4">
                  <c:v>53.6</c:v>
                </c:pt>
              </c:numCache>
            </c:numRef>
          </c:val>
          <c:extLst>
            <c:ext xmlns:c16="http://schemas.microsoft.com/office/drawing/2014/chart" uri="{C3380CC4-5D6E-409C-BE32-E72D297353CC}">
              <c16:uniqueId val="{00000001-7001-42DC-ACB2-FD01962459D9}"/>
            </c:ext>
          </c:extLst>
        </c:ser>
        <c:dLbls>
          <c:showLegendKey val="0"/>
          <c:showVal val="0"/>
          <c:showCatName val="0"/>
          <c:showSerName val="0"/>
          <c:showPercent val="0"/>
          <c:showBubbleSize val="0"/>
        </c:dLbls>
        <c:gapWidth val="150"/>
        <c:overlap val="100"/>
        <c:axId val="31584640"/>
        <c:axId val="31586176"/>
      </c:barChart>
      <c:catAx>
        <c:axId val="31584640"/>
        <c:scaling>
          <c:orientation val="minMax"/>
        </c:scaling>
        <c:delete val="0"/>
        <c:axPos val="b"/>
        <c:numFmt formatCode="General" sourceLinked="0"/>
        <c:majorTickMark val="out"/>
        <c:minorTickMark val="none"/>
        <c:tickLblPos val="nextTo"/>
        <c:txPr>
          <a:bodyPr rot="0" vert="horz"/>
          <a:lstStyle/>
          <a:p>
            <a:pPr>
              <a:defRPr/>
            </a:pPr>
            <a:endParaRPr lang="en-US"/>
          </a:p>
        </c:txPr>
        <c:crossAx val="31586176"/>
        <c:crosses val="autoZero"/>
        <c:auto val="1"/>
        <c:lblAlgn val="ctr"/>
        <c:lblOffset val="100"/>
        <c:noMultiLvlLbl val="0"/>
      </c:catAx>
      <c:valAx>
        <c:axId val="31586176"/>
        <c:scaling>
          <c:orientation val="minMax"/>
        </c:scaling>
        <c:delete val="1"/>
        <c:axPos val="l"/>
        <c:numFmt formatCode="0%" sourceLinked="1"/>
        <c:majorTickMark val="out"/>
        <c:minorTickMark val="none"/>
        <c:tickLblPos val="nextTo"/>
        <c:crossAx val="31584640"/>
        <c:crosses val="autoZero"/>
        <c:crossBetween val="between"/>
      </c:valAx>
    </c:plotArea>
    <c:legend>
      <c:legendPos val="b"/>
      <c:layout>
        <c:manualLayout>
          <c:xMode val="edge"/>
          <c:yMode val="edge"/>
          <c:x val="0.24878054944927869"/>
          <c:y val="0.92823794423157691"/>
          <c:w val="0.32983504170660966"/>
          <c:h val="6.822277828823263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9.2263495549631411E-2"/>
          <c:w val="0.97041344425529852"/>
          <c:h val="0.68470326391799419"/>
        </c:manualLayout>
      </c:layout>
      <c:barChart>
        <c:barDir val="col"/>
        <c:grouping val="percentStacked"/>
        <c:varyColors val="0"/>
        <c:ser>
          <c:idx val="0"/>
          <c:order val="0"/>
          <c:tx>
            <c:strRef>
              <c:f>Sheet1!$A$2</c:f>
              <c:strCache>
                <c:ptCount val="1"/>
                <c:pt idx="0">
                  <c:v>Breakfast</c:v>
                </c:pt>
              </c:strCache>
            </c:strRef>
          </c:tx>
          <c:spPr>
            <a:solidFill>
              <a:srgbClr val="00B0F0"/>
            </a:solidFill>
          </c:spPr>
          <c:invertIfNegative val="0"/>
          <c:dLbls>
            <c:dLbl>
              <c:idx val="3"/>
              <c:spPr>
                <a:noFill/>
                <a:ln>
                  <a:noFill/>
                </a:ln>
                <a:effectLst/>
              </c:spPr>
              <c:txPr>
                <a:bodyPr wrap="square" lIns="38100" tIns="19050" rIns="38100" bIns="19050" anchor="ctr">
                  <a:spAutoFit/>
                </a:bodyPr>
                <a:lstStyle/>
                <a:p>
                  <a:pPr>
                    <a:defRPr sz="9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4-97EB-4CBB-B544-BB0C827E4151}"/>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Total Food &amp; Drink</c:v>
                </c:pt>
                <c:pt idx="1">
                  <c:v>Total Mackerel</c:v>
                </c:pt>
                <c:pt idx="2">
                  <c:v>Pubs -Mackerel</c:v>
                </c:pt>
                <c:pt idx="3">
                  <c:v>FSR - Mackerel</c:v>
                </c:pt>
                <c:pt idx="4">
                  <c:v>QSR - Mackerel</c:v>
                </c:pt>
              </c:strCache>
            </c:strRef>
          </c:cat>
          <c:val>
            <c:numRef>
              <c:f>Sheet1!$B$2:$F$2</c:f>
              <c:numCache>
                <c:formatCode>General</c:formatCode>
                <c:ptCount val="5"/>
                <c:pt idx="0">
                  <c:v>22.4</c:v>
                </c:pt>
                <c:pt idx="1">
                  <c:v>11.7</c:v>
                </c:pt>
                <c:pt idx="2">
                  <c:v>18.899999999999999</c:v>
                </c:pt>
                <c:pt idx="3">
                  <c:v>3.1</c:v>
                </c:pt>
                <c:pt idx="4">
                  <c:v>20.3</c:v>
                </c:pt>
              </c:numCache>
            </c:numRef>
          </c:val>
          <c:extLst>
            <c:ext xmlns:c16="http://schemas.microsoft.com/office/drawing/2014/chart" uri="{C3380CC4-5D6E-409C-BE32-E72D297353CC}">
              <c16:uniqueId val="{00000000-CAEB-45DE-B6E4-8CBAEA33B5BC}"/>
            </c:ext>
          </c:extLst>
        </c:ser>
        <c:ser>
          <c:idx val="1"/>
          <c:order val="1"/>
          <c:tx>
            <c:strRef>
              <c:f>Sheet1!$A$3</c:f>
              <c:strCache>
                <c:ptCount val="1"/>
                <c:pt idx="0">
                  <c:v>Lunch</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-Mackerel</c:v>
                </c:pt>
                <c:pt idx="3">
                  <c:v>FSR - Mackerel</c:v>
                </c:pt>
                <c:pt idx="4">
                  <c:v>QSR - Mackerel</c:v>
                </c:pt>
              </c:strCache>
            </c:strRef>
          </c:cat>
          <c:val>
            <c:numRef>
              <c:f>Sheet1!$B$3:$F$3</c:f>
              <c:numCache>
                <c:formatCode>General</c:formatCode>
                <c:ptCount val="5"/>
                <c:pt idx="0">
                  <c:v>24</c:v>
                </c:pt>
                <c:pt idx="1">
                  <c:v>24.6</c:v>
                </c:pt>
                <c:pt idx="2">
                  <c:v>31.7</c:v>
                </c:pt>
                <c:pt idx="3">
                  <c:v>23.9</c:v>
                </c:pt>
                <c:pt idx="4">
                  <c:v>28.4</c:v>
                </c:pt>
              </c:numCache>
            </c:numRef>
          </c:val>
          <c:extLst>
            <c:ext xmlns:c16="http://schemas.microsoft.com/office/drawing/2014/chart" uri="{C3380CC4-5D6E-409C-BE32-E72D297353CC}">
              <c16:uniqueId val="{00000001-CAEB-45DE-B6E4-8CBAEA33B5BC}"/>
            </c:ext>
          </c:extLst>
        </c:ser>
        <c:ser>
          <c:idx val="2"/>
          <c:order val="2"/>
          <c:tx>
            <c:strRef>
              <c:f>Sheet1!$A$4</c:f>
              <c:strCache>
                <c:ptCount val="1"/>
                <c:pt idx="0">
                  <c:v>Dinner</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-Mackerel</c:v>
                </c:pt>
                <c:pt idx="3">
                  <c:v>FSR - Mackerel</c:v>
                </c:pt>
                <c:pt idx="4">
                  <c:v>QSR - Mackerel</c:v>
                </c:pt>
              </c:strCache>
            </c:strRef>
          </c:cat>
          <c:val>
            <c:numRef>
              <c:f>Sheet1!$B$4:$F$4</c:f>
              <c:numCache>
                <c:formatCode>General</c:formatCode>
                <c:ptCount val="5"/>
                <c:pt idx="0">
                  <c:v>30.2</c:v>
                </c:pt>
                <c:pt idx="1">
                  <c:v>36.4</c:v>
                </c:pt>
                <c:pt idx="2">
                  <c:v>44.9</c:v>
                </c:pt>
                <c:pt idx="3">
                  <c:v>49.4</c:v>
                </c:pt>
                <c:pt idx="4">
                  <c:v>14.5</c:v>
                </c:pt>
              </c:numCache>
            </c:numRef>
          </c:val>
          <c:extLst>
            <c:ext xmlns:c16="http://schemas.microsoft.com/office/drawing/2014/chart" uri="{C3380CC4-5D6E-409C-BE32-E72D297353CC}">
              <c16:uniqueId val="{00000002-CAEB-45DE-B6E4-8CBAEA33B5BC}"/>
            </c:ext>
          </c:extLst>
        </c:ser>
        <c:ser>
          <c:idx val="3"/>
          <c:order val="3"/>
          <c:tx>
            <c:strRef>
              <c:f>Sheet1!$A$5</c:f>
              <c:strCache>
                <c:ptCount val="1"/>
                <c:pt idx="0">
                  <c:v>Total Snack</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-Mackerel</c:v>
                </c:pt>
                <c:pt idx="3">
                  <c:v>FSR - Mackerel</c:v>
                </c:pt>
                <c:pt idx="4">
                  <c:v>QSR - Mackerel</c:v>
                </c:pt>
              </c:strCache>
            </c:strRef>
          </c:cat>
          <c:val>
            <c:numRef>
              <c:f>Sheet1!$B$5:$F$5</c:f>
              <c:numCache>
                <c:formatCode>General</c:formatCode>
                <c:ptCount val="5"/>
                <c:pt idx="0">
                  <c:v>23.4</c:v>
                </c:pt>
                <c:pt idx="1">
                  <c:v>27.3</c:v>
                </c:pt>
                <c:pt idx="2">
                  <c:v>4.5</c:v>
                </c:pt>
                <c:pt idx="3">
                  <c:v>23.6</c:v>
                </c:pt>
                <c:pt idx="4">
                  <c:v>36.700000000000003</c:v>
                </c:pt>
              </c:numCache>
            </c:numRef>
          </c:val>
          <c:extLst>
            <c:ext xmlns:c16="http://schemas.microsoft.com/office/drawing/2014/chart" uri="{C3380CC4-5D6E-409C-BE32-E72D297353CC}">
              <c16:uniqueId val="{00000003-CAEB-45DE-B6E4-8CBAEA33B5BC}"/>
            </c:ext>
          </c:extLst>
        </c:ser>
        <c:dLbls>
          <c:showLegendKey val="0"/>
          <c:showVal val="0"/>
          <c:showCatName val="0"/>
          <c:showSerName val="0"/>
          <c:showPercent val="0"/>
          <c:showBubbleSize val="0"/>
        </c:dLbls>
        <c:gapWidth val="150"/>
        <c:overlap val="100"/>
        <c:axId val="31680384"/>
        <c:axId val="31681920"/>
      </c:barChart>
      <c:catAx>
        <c:axId val="31680384"/>
        <c:scaling>
          <c:orientation val="minMax"/>
        </c:scaling>
        <c:delete val="0"/>
        <c:axPos val="b"/>
        <c:numFmt formatCode="General" sourceLinked="0"/>
        <c:majorTickMark val="out"/>
        <c:minorTickMark val="none"/>
        <c:tickLblPos val="nextTo"/>
        <c:txPr>
          <a:bodyPr rot="0" vert="horz"/>
          <a:lstStyle/>
          <a:p>
            <a:pPr>
              <a:defRPr/>
            </a:pPr>
            <a:endParaRPr lang="en-US"/>
          </a:p>
        </c:txPr>
        <c:crossAx val="31681920"/>
        <c:crosses val="autoZero"/>
        <c:auto val="1"/>
        <c:lblAlgn val="ctr"/>
        <c:lblOffset val="100"/>
        <c:noMultiLvlLbl val="0"/>
      </c:catAx>
      <c:valAx>
        <c:axId val="31681920"/>
        <c:scaling>
          <c:orientation val="minMax"/>
        </c:scaling>
        <c:delete val="1"/>
        <c:axPos val="l"/>
        <c:numFmt formatCode="0%" sourceLinked="1"/>
        <c:majorTickMark val="out"/>
        <c:minorTickMark val="none"/>
        <c:tickLblPos val="nextTo"/>
        <c:crossAx val="31680384"/>
        <c:crosses val="autoZero"/>
        <c:crossBetween val="between"/>
      </c:valAx>
    </c:plotArea>
    <c:legend>
      <c:legendPos val="b"/>
      <c:layout>
        <c:manualLayout>
          <c:xMode val="edge"/>
          <c:yMode val="edge"/>
          <c:x val="0.19077386632974083"/>
          <c:y val="0.92505173766721305"/>
          <c:w val="0.41859530503043696"/>
          <c:h val="6.7902897115200325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8664902931761655E-2"/>
          <c:y val="6.7379608207280845E-4"/>
          <c:w val="0.84850204476608904"/>
          <c:h val="0.82706674195064223"/>
        </c:manualLayout>
      </c:layout>
      <c:barChart>
        <c:barDir val="col"/>
        <c:grouping val="percentStacked"/>
        <c:varyColors val="0"/>
        <c:ser>
          <c:idx val="0"/>
          <c:order val="0"/>
          <c:tx>
            <c:strRef>
              <c:f>Sheet1!$A$2</c:f>
              <c:strCache>
                <c:ptCount val="1"/>
                <c:pt idx="0">
                  <c:v>Monday</c:v>
                </c:pt>
              </c:strCache>
            </c:strRef>
          </c:tx>
          <c:spPr>
            <a:solidFill>
              <a:srgbClr val="00B0F0"/>
            </a:solidFill>
          </c:spPr>
          <c:invertIfNegative val="0"/>
          <c:dLbls>
            <c:dLbl>
              <c:idx val="2"/>
              <c:layout>
                <c:manualLayout>
                  <c:x val="-4.9964228664255046E-2"/>
                  <c:y val="-2.3433982596116232E-2"/>
                </c:manualLayout>
              </c:layout>
              <c:numFmt formatCode="#,##0.0" sourceLinked="0"/>
              <c:spPr/>
              <c:txPr>
                <a:bodyPr/>
                <a:lstStyle/>
                <a:p>
                  <a:pPr>
                    <a:defRPr>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5A4-4AD5-8776-37FB9072CD3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Sheet1!$B$2:$F$2</c:f>
              <c:numCache>
                <c:formatCode>0.0</c:formatCode>
                <c:ptCount val="5"/>
                <c:pt idx="0">
                  <c:v>7.9</c:v>
                </c:pt>
                <c:pt idx="1">
                  <c:v>6.3</c:v>
                </c:pt>
                <c:pt idx="2">
                  <c:v>2.9</c:v>
                </c:pt>
                <c:pt idx="3">
                  <c:v>2</c:v>
                </c:pt>
                <c:pt idx="4">
                  <c:v>16.899999999999999</c:v>
                </c:pt>
              </c:numCache>
            </c:numRef>
          </c:val>
          <c:extLst>
            <c:ext xmlns:c16="http://schemas.microsoft.com/office/drawing/2014/chart" uri="{C3380CC4-5D6E-409C-BE32-E72D297353CC}">
              <c16:uniqueId val="{00000001-75A4-4AD5-8776-37FB9072CD36}"/>
            </c:ext>
          </c:extLst>
        </c:ser>
        <c:ser>
          <c:idx val="1"/>
          <c:order val="1"/>
          <c:tx>
            <c:strRef>
              <c:f>Sheet1!$A$3</c:f>
              <c:strCache>
                <c:ptCount val="1"/>
                <c:pt idx="0">
                  <c:v>Tuesday</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Sheet1!$B$3:$F$3</c:f>
              <c:numCache>
                <c:formatCode>0.0</c:formatCode>
                <c:ptCount val="5"/>
                <c:pt idx="0">
                  <c:v>11.3</c:v>
                </c:pt>
                <c:pt idx="1">
                  <c:v>15.2</c:v>
                </c:pt>
                <c:pt idx="2">
                  <c:v>20</c:v>
                </c:pt>
                <c:pt idx="3">
                  <c:v>8.6999999999999993</c:v>
                </c:pt>
                <c:pt idx="4">
                  <c:v>15.3</c:v>
                </c:pt>
              </c:numCache>
            </c:numRef>
          </c:val>
          <c:extLst>
            <c:ext xmlns:c16="http://schemas.microsoft.com/office/drawing/2014/chart" uri="{C3380CC4-5D6E-409C-BE32-E72D297353CC}">
              <c16:uniqueId val="{00000002-75A4-4AD5-8776-37FB9072CD36}"/>
            </c:ext>
          </c:extLst>
        </c:ser>
        <c:ser>
          <c:idx val="2"/>
          <c:order val="2"/>
          <c:tx>
            <c:strRef>
              <c:f>Sheet1!$A$4</c:f>
              <c:strCache>
                <c:ptCount val="1"/>
                <c:pt idx="0">
                  <c:v>Wednesday</c:v>
                </c:pt>
              </c:strCache>
            </c:strRef>
          </c:tx>
          <c:invertIfNegative val="0"/>
          <c:dLbls>
            <c:dLbl>
              <c:idx val="2"/>
              <c:layout>
                <c:manualLayout>
                  <c:x val="-3.0281350705609121E-3"/>
                  <c:y val="1.5622655064077489E-2"/>
                </c:manualLayout>
              </c:layout>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5A4-4AD5-8776-37FB9072CD36}"/>
                </c:ext>
              </c:extLst>
            </c:dLbl>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Sheet1!$B$4:$F$4</c:f>
              <c:numCache>
                <c:formatCode>0.0</c:formatCode>
                <c:ptCount val="5"/>
                <c:pt idx="0">
                  <c:v>19.2</c:v>
                </c:pt>
                <c:pt idx="1">
                  <c:v>13.8</c:v>
                </c:pt>
                <c:pt idx="2">
                  <c:v>21.3</c:v>
                </c:pt>
                <c:pt idx="3">
                  <c:v>9.1999999999999993</c:v>
                </c:pt>
                <c:pt idx="4">
                  <c:v>12.7</c:v>
                </c:pt>
              </c:numCache>
            </c:numRef>
          </c:val>
          <c:extLst>
            <c:ext xmlns:c16="http://schemas.microsoft.com/office/drawing/2014/chart" uri="{C3380CC4-5D6E-409C-BE32-E72D297353CC}">
              <c16:uniqueId val="{00000004-75A4-4AD5-8776-37FB9072CD36}"/>
            </c:ext>
          </c:extLst>
        </c:ser>
        <c:ser>
          <c:idx val="3"/>
          <c:order val="3"/>
          <c:tx>
            <c:strRef>
              <c:f>Sheet1!$A$5</c:f>
              <c:strCache>
                <c:ptCount val="1"/>
                <c:pt idx="0">
                  <c:v>Thursday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Sheet1!$B$5:$F$5</c:f>
              <c:numCache>
                <c:formatCode>0.0</c:formatCode>
                <c:ptCount val="5"/>
                <c:pt idx="0">
                  <c:v>8.6999999999999993</c:v>
                </c:pt>
                <c:pt idx="1">
                  <c:v>14.6</c:v>
                </c:pt>
                <c:pt idx="2">
                  <c:v>15.1</c:v>
                </c:pt>
                <c:pt idx="3">
                  <c:v>19.8</c:v>
                </c:pt>
                <c:pt idx="4">
                  <c:v>19</c:v>
                </c:pt>
              </c:numCache>
            </c:numRef>
          </c:val>
          <c:extLst>
            <c:ext xmlns:c16="http://schemas.microsoft.com/office/drawing/2014/chart" uri="{C3380CC4-5D6E-409C-BE32-E72D297353CC}">
              <c16:uniqueId val="{00000005-75A4-4AD5-8776-37FB9072CD36}"/>
            </c:ext>
          </c:extLst>
        </c:ser>
        <c:ser>
          <c:idx val="4"/>
          <c:order val="4"/>
          <c:tx>
            <c:strRef>
              <c:f>Sheet1!$A$6</c:f>
              <c:strCache>
                <c:ptCount val="1"/>
                <c:pt idx="0">
                  <c:v>Friday</c:v>
                </c:pt>
              </c:strCache>
            </c:strRef>
          </c:tx>
          <c:invertIfNegative val="0"/>
          <c:dLbls>
            <c:dLbl>
              <c:idx val="2"/>
              <c:layout>
                <c:manualLayout>
                  <c:x val="3.0281350705608566E-3"/>
                  <c:y val="0"/>
                </c:manualLayout>
              </c:layout>
              <c:numFmt formatCode="#,##0.0" sourceLinked="0"/>
              <c:spPr/>
              <c:txPr>
                <a:bodyPr/>
                <a:lstStyle/>
                <a:p>
                  <a:pPr>
                    <a:defRPr>
                      <a:solidFill>
                        <a:schemeClr val="bg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75A4-4AD5-8776-37FB9072CD36}"/>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Sheet1!$B$6:$F$6</c:f>
              <c:numCache>
                <c:formatCode>0.0</c:formatCode>
                <c:ptCount val="5"/>
                <c:pt idx="0">
                  <c:v>18.7</c:v>
                </c:pt>
                <c:pt idx="1">
                  <c:v>18</c:v>
                </c:pt>
                <c:pt idx="2">
                  <c:v>8.8000000000000007</c:v>
                </c:pt>
                <c:pt idx="3">
                  <c:v>22.2</c:v>
                </c:pt>
                <c:pt idx="4">
                  <c:v>9.1</c:v>
                </c:pt>
              </c:numCache>
            </c:numRef>
          </c:val>
          <c:extLst>
            <c:ext xmlns:c16="http://schemas.microsoft.com/office/drawing/2014/chart" uri="{C3380CC4-5D6E-409C-BE32-E72D297353CC}">
              <c16:uniqueId val="{00000007-75A4-4AD5-8776-37FB9072CD36}"/>
            </c:ext>
          </c:extLst>
        </c:ser>
        <c:ser>
          <c:idx val="5"/>
          <c:order val="5"/>
          <c:tx>
            <c:strRef>
              <c:f>Sheet1!$A$7</c:f>
              <c:strCache>
                <c:ptCount val="1"/>
                <c:pt idx="0">
                  <c:v>Saturday</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Sheet1!$B$7:$F$7</c:f>
              <c:numCache>
                <c:formatCode>0.0</c:formatCode>
                <c:ptCount val="5"/>
                <c:pt idx="0">
                  <c:v>19.899999999999999</c:v>
                </c:pt>
                <c:pt idx="1">
                  <c:v>15.6</c:v>
                </c:pt>
                <c:pt idx="2">
                  <c:v>14.4</c:v>
                </c:pt>
                <c:pt idx="3">
                  <c:v>23.1</c:v>
                </c:pt>
                <c:pt idx="4">
                  <c:v>19.3</c:v>
                </c:pt>
              </c:numCache>
            </c:numRef>
          </c:val>
          <c:extLst>
            <c:ext xmlns:c16="http://schemas.microsoft.com/office/drawing/2014/chart" uri="{C3380CC4-5D6E-409C-BE32-E72D297353CC}">
              <c16:uniqueId val="{00000008-75A4-4AD5-8776-37FB9072CD36}"/>
            </c:ext>
          </c:extLst>
        </c:ser>
        <c:ser>
          <c:idx val="6"/>
          <c:order val="6"/>
          <c:tx>
            <c:strRef>
              <c:f>Sheet1!$A$8</c:f>
              <c:strCache>
                <c:ptCount val="1"/>
                <c:pt idx="0">
                  <c:v>Sunday</c:v>
                </c:pt>
              </c:strCache>
            </c:strRef>
          </c:tx>
          <c:invertIfNegative val="0"/>
          <c:dLbls>
            <c:dLbl>
              <c:idx val="2"/>
              <c:layout>
                <c:manualLayout>
                  <c:x val="0"/>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D05-4063-BBCD-2556256016D5}"/>
                </c:ext>
              </c:extLst>
            </c:dLbl>
            <c:spPr>
              <a:noFill/>
              <a:ln>
                <a:noFill/>
              </a:ln>
              <a:effectLst/>
            </c:spPr>
            <c:txPr>
              <a:bodyPr wrap="square" lIns="38100" tIns="19050" rIns="38100" bIns="19050" anchor="ctr">
                <a:spAutoFit/>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Sheet1!$B$1:$F$1</c:f>
              <c:strCache>
                <c:ptCount val="5"/>
                <c:pt idx="0">
                  <c:v>Total Food &amp; Drink</c:v>
                </c:pt>
                <c:pt idx="1">
                  <c:v>Total Mackerel</c:v>
                </c:pt>
                <c:pt idx="2">
                  <c:v>Pubs - Mackerel</c:v>
                </c:pt>
                <c:pt idx="3">
                  <c:v>FSR - Mackerel</c:v>
                </c:pt>
                <c:pt idx="4">
                  <c:v>QSR - Mackerel</c:v>
                </c:pt>
              </c:strCache>
            </c:strRef>
          </c:cat>
          <c:val>
            <c:numRef>
              <c:f>Sheet1!$B$8:$F$8</c:f>
              <c:numCache>
                <c:formatCode>0.0</c:formatCode>
                <c:ptCount val="5"/>
                <c:pt idx="0">
                  <c:v>14.3</c:v>
                </c:pt>
                <c:pt idx="1">
                  <c:v>16.5</c:v>
                </c:pt>
                <c:pt idx="2">
                  <c:v>17.600000000000001</c:v>
                </c:pt>
                <c:pt idx="3">
                  <c:v>15.1</c:v>
                </c:pt>
                <c:pt idx="4">
                  <c:v>7.8</c:v>
                </c:pt>
              </c:numCache>
            </c:numRef>
          </c:val>
          <c:extLst>
            <c:ext xmlns:c16="http://schemas.microsoft.com/office/drawing/2014/chart" uri="{C3380CC4-5D6E-409C-BE32-E72D297353CC}">
              <c16:uniqueId val="{00000009-75A4-4AD5-8776-37FB9072CD36}"/>
            </c:ext>
          </c:extLst>
        </c:ser>
        <c:dLbls>
          <c:showLegendKey val="0"/>
          <c:showVal val="0"/>
          <c:showCatName val="0"/>
          <c:showSerName val="0"/>
          <c:showPercent val="0"/>
          <c:showBubbleSize val="0"/>
        </c:dLbls>
        <c:gapWidth val="150"/>
        <c:overlap val="100"/>
        <c:axId val="32444800"/>
        <c:axId val="32446336"/>
      </c:barChart>
      <c:catAx>
        <c:axId val="32444800"/>
        <c:scaling>
          <c:orientation val="minMax"/>
        </c:scaling>
        <c:delete val="0"/>
        <c:axPos val="b"/>
        <c:numFmt formatCode="General" sourceLinked="0"/>
        <c:majorTickMark val="out"/>
        <c:minorTickMark val="none"/>
        <c:tickLblPos val="nextTo"/>
        <c:txPr>
          <a:bodyPr rot="0" vert="horz"/>
          <a:lstStyle/>
          <a:p>
            <a:pPr>
              <a:defRPr/>
            </a:pPr>
            <a:endParaRPr lang="en-US"/>
          </a:p>
        </c:txPr>
        <c:crossAx val="32446336"/>
        <c:crosses val="autoZero"/>
        <c:auto val="1"/>
        <c:lblAlgn val="ctr"/>
        <c:lblOffset val="100"/>
        <c:noMultiLvlLbl val="0"/>
      </c:catAx>
      <c:valAx>
        <c:axId val="32446336"/>
        <c:scaling>
          <c:orientation val="minMax"/>
        </c:scaling>
        <c:delete val="1"/>
        <c:axPos val="l"/>
        <c:numFmt formatCode="0%" sourceLinked="1"/>
        <c:majorTickMark val="out"/>
        <c:minorTickMark val="none"/>
        <c:tickLblPos val="nextTo"/>
        <c:crossAx val="32444800"/>
        <c:crosses val="autoZero"/>
        <c:crossBetween val="between"/>
      </c:valAx>
    </c:plotArea>
    <c:legend>
      <c:legendPos val="r"/>
      <c:layout>
        <c:manualLayout>
          <c:xMode val="edge"/>
          <c:yMode val="edge"/>
          <c:x val="0.84829055218281446"/>
          <c:y val="6.2490620256309956E-2"/>
          <c:w val="0.15061896153803511"/>
          <c:h val="0.72925024092013946"/>
        </c:manualLayout>
      </c:layout>
      <c:overlay val="0"/>
    </c:legend>
    <c:plotVisOnly val="1"/>
    <c:dispBlanksAs val="gap"/>
    <c:showDLblsOverMax val="0"/>
  </c:chart>
  <c:txPr>
    <a:bodyPr/>
    <a:lstStyle/>
    <a:p>
      <a:pPr>
        <a:defRPr sz="1200">
          <a:latin typeface="+mn-lt"/>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2608607534573199E-2"/>
          <c:y val="5.4324557774408831E-2"/>
          <c:w val="0.98054637113647358"/>
          <c:h val="0.58938844458313266"/>
        </c:manualLayout>
      </c:layout>
      <c:barChart>
        <c:barDir val="col"/>
        <c:grouping val="percentStacked"/>
        <c:varyColors val="0"/>
        <c:ser>
          <c:idx val="0"/>
          <c:order val="0"/>
          <c:tx>
            <c:strRef>
              <c:f>Sheet1!$A$2</c:f>
              <c:strCache>
                <c:ptCount val="1"/>
                <c:pt idx="0">
                  <c:v>Convenience</c:v>
                </c:pt>
              </c:strCache>
            </c:strRef>
          </c:tx>
          <c:spPr>
            <a:solidFill>
              <a:srgbClr val="00B0F0"/>
            </a:solidFill>
          </c:spPr>
          <c:invertIfNegative val="0"/>
          <c:dLbls>
            <c:dLbl>
              <c:idx val="1"/>
              <c:numFmt formatCode="#,##0.0" sourceLinked="0"/>
              <c:spPr>
                <a:noFill/>
                <a:ln>
                  <a:noFill/>
                </a:ln>
                <a:effectLst/>
              </c:spPr>
              <c:txPr>
                <a:bodyPr/>
                <a:lstStyle/>
                <a:p>
                  <a:pPr>
                    <a:defRPr sz="105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2-CC42-45A6-A060-426E7071CEEE}"/>
                </c:ext>
              </c:extLst>
            </c:dLbl>
            <c:dLbl>
              <c:idx val="2"/>
              <c:numFmt formatCode="#,##0.0" sourceLinked="0"/>
              <c:spPr>
                <a:noFill/>
                <a:ln>
                  <a:noFill/>
                </a:ln>
                <a:effectLst/>
              </c:spPr>
              <c:txPr>
                <a:bodyPr/>
                <a:lstStyle/>
                <a:p>
                  <a:pPr>
                    <a:defRPr sz="9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1D89-474D-808C-5F988578987A}"/>
                </c:ext>
              </c:extLst>
            </c:dLbl>
            <c:dLbl>
              <c:idx val="3"/>
              <c:numFmt formatCode="#,##0.0" sourceLinked="0"/>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0-CC42-45A6-A060-426E7071CEEE}"/>
                </c:ext>
              </c:extLst>
            </c:dLbl>
            <c:dLbl>
              <c:idx val="8"/>
              <c:numFmt formatCode="#,##0.0" sourceLinked="0"/>
              <c:spPr>
                <a:noFill/>
                <a:ln>
                  <a:noFill/>
                </a:ln>
                <a:effectLst/>
              </c:spPr>
              <c:txPr>
                <a:bodyPr/>
                <a:lstStyle/>
                <a:p>
                  <a:pPr>
                    <a:defRPr sz="1100">
                      <a:solidFill>
                        <a:schemeClr val="bg1"/>
                      </a:solidFill>
                    </a:defRPr>
                  </a:pPr>
                  <a:endParaRPr lang="en-US"/>
                </a:p>
              </c:txPr>
              <c:showLegendKey val="0"/>
              <c:showVal val="1"/>
              <c:showCatName val="0"/>
              <c:showSerName val="0"/>
              <c:showPercent val="0"/>
              <c:showBubbleSize val="0"/>
              <c:extLst>
                <c:ext xmlns:c16="http://schemas.microsoft.com/office/drawing/2014/chart" uri="{C3380CC4-5D6E-409C-BE32-E72D297353CC}">
                  <c16:uniqueId val="{00000001-CC42-45A6-A060-426E7071CEEE}"/>
                </c:ext>
              </c:extLst>
            </c:dLbl>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Sheet1!$B$2:$J$2</c:f>
              <c:numCache>
                <c:formatCode>0.0</c:formatCode>
                <c:ptCount val="9"/>
                <c:pt idx="0">
                  <c:v>24.6</c:v>
                </c:pt>
                <c:pt idx="1">
                  <c:v>41.1</c:v>
                </c:pt>
                <c:pt idx="2">
                  <c:v>3</c:v>
                </c:pt>
                <c:pt idx="3">
                  <c:v>25.5</c:v>
                </c:pt>
                <c:pt idx="5" formatCode="General">
                  <c:v>25</c:v>
                </c:pt>
                <c:pt idx="6" formatCode="General">
                  <c:v>34.4</c:v>
                </c:pt>
                <c:pt idx="7" formatCode="General">
                  <c:v>11.9</c:v>
                </c:pt>
                <c:pt idx="8" formatCode="General">
                  <c:v>18</c:v>
                </c:pt>
              </c:numCache>
            </c:numRef>
          </c:val>
          <c:extLst>
            <c:ext xmlns:c16="http://schemas.microsoft.com/office/drawing/2014/chart" uri="{C3380CC4-5D6E-409C-BE32-E72D297353CC}">
              <c16:uniqueId val="{00000000-9602-4A6E-B2E6-C798369A9C8C}"/>
            </c:ext>
          </c:extLst>
        </c:ser>
        <c:ser>
          <c:idx val="1"/>
          <c:order val="1"/>
          <c:tx>
            <c:strRef>
              <c:f>Sheet1!$A$3</c:f>
              <c:strCache>
                <c:ptCount val="1"/>
                <c:pt idx="0">
                  <c:v>Functional</c:v>
                </c:pt>
              </c:strCache>
            </c:strRef>
          </c:tx>
          <c:spPr>
            <a:solidFill>
              <a:srgbClr val="002060"/>
            </a:solidFill>
          </c:spPr>
          <c:invertIfNegative val="0"/>
          <c:dLbls>
            <c:numFmt formatCode="#,##0.0" sourceLinked="0"/>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Sheet1!$B$3:$J$3</c:f>
              <c:numCache>
                <c:formatCode>0.0</c:formatCode>
                <c:ptCount val="9"/>
                <c:pt idx="0">
                  <c:v>32</c:v>
                </c:pt>
                <c:pt idx="1">
                  <c:v>4.2</c:v>
                </c:pt>
                <c:pt idx="2">
                  <c:v>17.600000000000001</c:v>
                </c:pt>
                <c:pt idx="3">
                  <c:v>43.5</c:v>
                </c:pt>
                <c:pt idx="5" formatCode="General">
                  <c:v>31.5</c:v>
                </c:pt>
                <c:pt idx="6" formatCode="General">
                  <c:v>35</c:v>
                </c:pt>
                <c:pt idx="7" formatCode="General">
                  <c:v>27.3</c:v>
                </c:pt>
                <c:pt idx="8" formatCode="General">
                  <c:v>37.1</c:v>
                </c:pt>
              </c:numCache>
            </c:numRef>
          </c:val>
          <c:extLst>
            <c:ext xmlns:c16="http://schemas.microsoft.com/office/drawing/2014/chart" uri="{C3380CC4-5D6E-409C-BE32-E72D297353CC}">
              <c16:uniqueId val="{00000001-9602-4A6E-B2E6-C798369A9C8C}"/>
            </c:ext>
          </c:extLst>
        </c:ser>
        <c:ser>
          <c:idx val="2"/>
          <c:order val="2"/>
          <c:tx>
            <c:strRef>
              <c:f>Sheet1!$A$4</c:f>
              <c:strCache>
                <c:ptCount val="1"/>
                <c:pt idx="0">
                  <c:v>Socialising</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Sheet1!$B$4:$J$4</c:f>
              <c:numCache>
                <c:formatCode>0.0</c:formatCode>
                <c:ptCount val="9"/>
                <c:pt idx="0">
                  <c:v>59.2</c:v>
                </c:pt>
                <c:pt idx="1">
                  <c:v>62.3</c:v>
                </c:pt>
                <c:pt idx="2">
                  <c:v>80.900000000000006</c:v>
                </c:pt>
                <c:pt idx="3">
                  <c:v>48.8</c:v>
                </c:pt>
                <c:pt idx="5" formatCode="General">
                  <c:v>56.3</c:v>
                </c:pt>
                <c:pt idx="6" formatCode="General">
                  <c:v>69.3</c:v>
                </c:pt>
                <c:pt idx="7" formatCode="General">
                  <c:v>67.599999999999994</c:v>
                </c:pt>
                <c:pt idx="8" formatCode="General">
                  <c:v>45.3</c:v>
                </c:pt>
              </c:numCache>
            </c:numRef>
          </c:val>
          <c:extLst>
            <c:ext xmlns:c16="http://schemas.microsoft.com/office/drawing/2014/chart" uri="{C3380CC4-5D6E-409C-BE32-E72D297353CC}">
              <c16:uniqueId val="{00000002-9602-4A6E-B2E6-C798369A9C8C}"/>
            </c:ext>
          </c:extLst>
        </c:ser>
        <c:ser>
          <c:idx val="3"/>
          <c:order val="3"/>
          <c:tx>
            <c:strRef>
              <c:f>Sheet1!$A$5</c:f>
              <c:strCache>
                <c:ptCount val="1"/>
                <c:pt idx="0">
                  <c:v>To Treat Myself/Others/Kids</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Sheet1!$B$5:$J$5</c:f>
              <c:numCache>
                <c:formatCode>0.0</c:formatCode>
                <c:ptCount val="9"/>
                <c:pt idx="0">
                  <c:v>9.3000000000000007</c:v>
                </c:pt>
                <c:pt idx="1">
                  <c:v>9</c:v>
                </c:pt>
                <c:pt idx="2">
                  <c:v>17.899999999999999</c:v>
                </c:pt>
                <c:pt idx="3">
                  <c:v>8.4</c:v>
                </c:pt>
                <c:pt idx="5" formatCode="General">
                  <c:v>11.3</c:v>
                </c:pt>
                <c:pt idx="6" formatCode="General">
                  <c:v>23.2</c:v>
                </c:pt>
                <c:pt idx="7" formatCode="General">
                  <c:v>5.6</c:v>
                </c:pt>
                <c:pt idx="8" formatCode="General">
                  <c:v>10.4</c:v>
                </c:pt>
              </c:numCache>
            </c:numRef>
          </c:val>
          <c:extLst>
            <c:ext xmlns:c16="http://schemas.microsoft.com/office/drawing/2014/chart" uri="{C3380CC4-5D6E-409C-BE32-E72D297353CC}">
              <c16:uniqueId val="{00000003-9602-4A6E-B2E6-C798369A9C8C}"/>
            </c:ext>
          </c:extLst>
        </c:ser>
        <c:ser>
          <c:idx val="4"/>
          <c:order val="4"/>
          <c:tx>
            <c:strRef>
              <c:f>Sheet1!$A$6</c:f>
              <c:strCache>
                <c:ptCount val="1"/>
                <c:pt idx="0">
                  <c:v>Other</c:v>
                </c:pt>
              </c:strCache>
            </c:strRef>
          </c:tx>
          <c:invertIfNegative val="0"/>
          <c:dLbls>
            <c:dLbl>
              <c:idx val="1"/>
              <c:layout>
                <c:manualLayout>
                  <c:x val="0"/>
                  <c:y val="-2.8613810162577698E-2"/>
                </c:manualLayout>
              </c:layout>
              <c:spPr>
                <a:noFill/>
                <a:ln>
                  <a:noFill/>
                </a:ln>
                <a:effectLst/>
              </c:spPr>
              <c:txPr>
                <a:bodyPr wrap="square" lIns="38100" tIns="19050" rIns="38100" bIns="19050" anchor="ctr">
                  <a:spAutoFit/>
                </a:bodyPr>
                <a:lstStyle/>
                <a:p>
                  <a:pPr>
                    <a:defRPr sz="1200">
                      <a:solidFill>
                        <a:schemeClr val="tx1"/>
                      </a:solidFill>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602-4A6E-B2E6-C798369A9C8C}"/>
                </c:ext>
              </c:extLst>
            </c:dLbl>
            <c:spPr>
              <a:noFill/>
              <a:ln>
                <a:noFill/>
              </a:ln>
              <a:effectLst/>
            </c:spPr>
            <c:txPr>
              <a:bodyPr wrap="square" lIns="38100" tIns="19050" rIns="38100" bIns="19050" anchor="ctr">
                <a:spAutoFit/>
              </a:bodyPr>
              <a:lstStyle/>
              <a:p>
                <a:pPr>
                  <a:defRPr sz="1200">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Sheet1!$B$1:$J$1</c:f>
              <c:strCache>
                <c:ptCount val="9"/>
                <c:pt idx="0">
                  <c:v>Total OOH</c:v>
                </c:pt>
                <c:pt idx="1">
                  <c:v>Pubs</c:v>
                </c:pt>
                <c:pt idx="2">
                  <c:v>FSR</c:v>
                </c:pt>
                <c:pt idx="3">
                  <c:v>QSR</c:v>
                </c:pt>
                <c:pt idx="4">
                  <c:v> </c:v>
                </c:pt>
                <c:pt idx="5">
                  <c:v>Total OOH  Mackerel</c:v>
                </c:pt>
                <c:pt idx="6">
                  <c:v>Pubs   Mackerel</c:v>
                </c:pt>
                <c:pt idx="7">
                  <c:v>FSR    Mackerel</c:v>
                </c:pt>
                <c:pt idx="8">
                  <c:v>QSR     Mackerel</c:v>
                </c:pt>
              </c:strCache>
            </c:strRef>
          </c:cat>
          <c:val>
            <c:numRef>
              <c:f>Sheet1!$B$6:$J$6</c:f>
              <c:numCache>
                <c:formatCode>0.0</c:formatCode>
                <c:ptCount val="9"/>
                <c:pt idx="0">
                  <c:v>23.5</c:v>
                </c:pt>
                <c:pt idx="1">
                  <c:v>2.1</c:v>
                </c:pt>
                <c:pt idx="2">
                  <c:v>14.9</c:v>
                </c:pt>
                <c:pt idx="3">
                  <c:v>29.6</c:v>
                </c:pt>
                <c:pt idx="5" formatCode="General">
                  <c:v>22.3</c:v>
                </c:pt>
                <c:pt idx="6" formatCode="General">
                  <c:v>14.8</c:v>
                </c:pt>
                <c:pt idx="7" formatCode="General">
                  <c:v>15.8</c:v>
                </c:pt>
                <c:pt idx="8" formatCode="General">
                  <c:v>33.299999999999997</c:v>
                </c:pt>
              </c:numCache>
            </c:numRef>
          </c:val>
          <c:extLst>
            <c:ext xmlns:c16="http://schemas.microsoft.com/office/drawing/2014/chart" uri="{C3380CC4-5D6E-409C-BE32-E72D297353CC}">
              <c16:uniqueId val="{00000006-9602-4A6E-B2E6-C798369A9C8C}"/>
            </c:ext>
          </c:extLst>
        </c:ser>
        <c:dLbls>
          <c:showLegendKey val="0"/>
          <c:showVal val="0"/>
          <c:showCatName val="0"/>
          <c:showSerName val="0"/>
          <c:showPercent val="0"/>
          <c:showBubbleSize val="0"/>
        </c:dLbls>
        <c:gapWidth val="150"/>
        <c:overlap val="100"/>
        <c:axId val="31841280"/>
        <c:axId val="32838400"/>
      </c:barChart>
      <c:catAx>
        <c:axId val="31841280"/>
        <c:scaling>
          <c:orientation val="minMax"/>
        </c:scaling>
        <c:delete val="0"/>
        <c:axPos val="b"/>
        <c:numFmt formatCode="General" sourceLinked="0"/>
        <c:majorTickMark val="out"/>
        <c:minorTickMark val="none"/>
        <c:tickLblPos val="nextTo"/>
        <c:txPr>
          <a:bodyPr rot="0" vert="horz"/>
          <a:lstStyle/>
          <a:p>
            <a:pPr>
              <a:defRPr/>
            </a:pPr>
            <a:endParaRPr lang="en-US"/>
          </a:p>
        </c:txPr>
        <c:crossAx val="32838400"/>
        <c:crosses val="autoZero"/>
        <c:auto val="1"/>
        <c:lblAlgn val="ctr"/>
        <c:lblOffset val="100"/>
        <c:noMultiLvlLbl val="0"/>
      </c:catAx>
      <c:valAx>
        <c:axId val="32838400"/>
        <c:scaling>
          <c:orientation val="minMax"/>
        </c:scaling>
        <c:delete val="1"/>
        <c:axPos val="l"/>
        <c:numFmt formatCode="0%" sourceLinked="1"/>
        <c:majorTickMark val="out"/>
        <c:minorTickMark val="none"/>
        <c:tickLblPos val="nextTo"/>
        <c:crossAx val="31841280"/>
        <c:crosses val="autoZero"/>
        <c:crossBetween val="between"/>
      </c:valAx>
    </c:plotArea>
    <c:legend>
      <c:legendPos val="b"/>
      <c:layout>
        <c:manualLayout>
          <c:xMode val="edge"/>
          <c:yMode val="edge"/>
          <c:x val="0.12372022501674415"/>
          <c:y val="0.85236738442456816"/>
          <c:w val="0.76770023073443749"/>
          <c:h val="6.8944637628343228E-2"/>
        </c:manualLayout>
      </c:layout>
      <c:overlay val="0"/>
    </c:legend>
    <c:plotVisOnly val="1"/>
    <c:dispBlanksAs val="gap"/>
    <c:showDLblsOverMax val="0"/>
  </c:chart>
  <c:txPr>
    <a:bodyPr/>
    <a:lstStyle/>
    <a:p>
      <a:pPr>
        <a:defRPr sz="1200">
          <a:latin typeface="+mn-lt"/>
        </a:defRPr>
      </a:pPr>
      <a:endParaRPr lang="en-US"/>
    </a:p>
  </c:txPr>
  <c:externalData r:id="rId1">
    <c:autoUpdate val="0"/>
  </c:externalData>
  <c:userShapes r:id="rId2"/>
</c:chartSpace>
</file>

<file path=ppt/drawings/drawing1.xml><?xml version="1.0" encoding="utf-8"?>
<c:userShapes xmlns:c="http://schemas.openxmlformats.org/drawingml/2006/chart">
  <cdr:absSizeAnchor xmlns:cdr="http://schemas.openxmlformats.org/drawingml/2006/chartDrawing">
    <cdr:from>
      <cdr:x>0.15203</cdr:x>
      <cdr:y>0.78409</cdr:y>
    </cdr:from>
    <cdr:ext cx="1440000" cy="251998"/>
    <cdr:sp macro="" textlink="">
      <cdr:nvSpPr>
        <cdr:cNvPr id="2" name="TextBox 1"/>
        <cdr:cNvSpPr txBox="1"/>
      </cdr:nvSpPr>
      <cdr:spPr>
        <a:xfrm xmlns:a="http://schemas.openxmlformats.org/drawingml/2006/main">
          <a:off x="1275204" y="2784096"/>
          <a:ext cx="1440000" cy="2519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200" b="1" dirty="0"/>
            <a:t>Total Traffic</a:t>
          </a:r>
        </a:p>
      </cdr:txBody>
    </cdr:sp>
  </cdr:absSizeAnchor>
  <cdr:absSizeAnchor xmlns:cdr="http://schemas.openxmlformats.org/drawingml/2006/chartDrawing">
    <cdr:from>
      <cdr:x>0.69265</cdr:x>
      <cdr:y>0.7704</cdr:y>
    </cdr:from>
    <cdr:ext cx="1440000" cy="251998"/>
    <cdr:sp macro="" textlink="">
      <cdr:nvSpPr>
        <cdr:cNvPr id="3" name="TextBox 1"/>
        <cdr:cNvSpPr txBox="1"/>
      </cdr:nvSpPr>
      <cdr:spPr>
        <a:xfrm xmlns:a="http://schemas.openxmlformats.org/drawingml/2006/main">
          <a:off x="5809920" y="2735486"/>
          <a:ext cx="1440000" cy="25199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en-GB" sz="1200" b="1" dirty="0"/>
            <a:t>Mackerel</a:t>
          </a:r>
        </a:p>
      </cdr:txBody>
    </cdr:sp>
  </cdr:abs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88A5CB-2663-5A4A-BE9C-39A408ABEECC}" type="datetimeFigureOut">
              <a:rPr lang="en-US" smtClean="0"/>
              <a:t>7/28/2023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F8ACE7A-4043-F74B-B682-A8614A7C2CDE}" type="slidenum">
              <a:rPr lang="en-US" smtClean="0"/>
              <a:t>‹#›</a:t>
            </a:fld>
            <a:endParaRPr lang="en-US"/>
          </a:p>
        </p:txBody>
      </p:sp>
    </p:spTree>
    <p:extLst>
      <p:ext uri="{BB962C8B-B14F-4D97-AF65-F5344CB8AC3E}">
        <p14:creationId xmlns:p14="http://schemas.microsoft.com/office/powerpoint/2010/main" val="103194805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273DC6-A49E-434F-AA3E-D5D735FBC95E}" type="datetimeFigureOut">
              <a:rPr lang="en-US" smtClean="0"/>
              <a:t>7/28/2023</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21A9-4476-1542-A90B-349471577E30}" type="slidenum">
              <a:rPr lang="en-US" smtClean="0"/>
              <a:t>‹#›</a:t>
            </a:fld>
            <a:endParaRPr lang="en-US"/>
          </a:p>
        </p:txBody>
      </p:sp>
    </p:spTree>
    <p:extLst>
      <p:ext uri="{BB962C8B-B14F-4D97-AF65-F5344CB8AC3E}">
        <p14:creationId xmlns:p14="http://schemas.microsoft.com/office/powerpoint/2010/main" val="373288587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2</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800E2144-FBEC-4DCA-AC07-34D52752ADAF}" type="slidenum">
              <a:rPr lang="en-US" b="0" smtClean="0">
                <a:cs typeface="Arial" charset="0"/>
              </a:rPr>
              <a:pPr eaLnBrk="1" hangingPunct="1"/>
              <a:t>11</a:t>
            </a:fld>
            <a:endParaRPr lang="en-US" b="0" dirty="0">
              <a:cs typeface="Arial" charset="0"/>
            </a:endParaRPr>
          </a:p>
        </p:txBody>
      </p:sp>
      <p:pic>
        <p:nvPicPr>
          <p:cNvPr id="52227"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2228"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2229"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882622" eaLnBrk="0" hangingPunct="0">
              <a:defRPr b="1">
                <a:solidFill>
                  <a:schemeClr val="tx1"/>
                </a:solidFill>
                <a:latin typeface="Arial" charset="0"/>
              </a:defRPr>
            </a:lvl1pPr>
            <a:lvl2pPr marL="720884" indent="-277263" defTabSz="882622" eaLnBrk="0" hangingPunct="0">
              <a:defRPr b="1">
                <a:solidFill>
                  <a:schemeClr val="tx1"/>
                </a:solidFill>
                <a:latin typeface="Arial" charset="0"/>
              </a:defRPr>
            </a:lvl2pPr>
            <a:lvl3pPr marL="1109053" indent="-221811" defTabSz="882622" eaLnBrk="0" hangingPunct="0">
              <a:defRPr b="1">
                <a:solidFill>
                  <a:schemeClr val="tx1"/>
                </a:solidFill>
                <a:latin typeface="Arial" charset="0"/>
              </a:defRPr>
            </a:lvl3pPr>
            <a:lvl4pPr marL="1552674" indent="-221811" defTabSz="882622" eaLnBrk="0" hangingPunct="0">
              <a:defRPr b="1">
                <a:solidFill>
                  <a:schemeClr val="tx1"/>
                </a:solidFill>
                <a:latin typeface="Arial" charset="0"/>
              </a:defRPr>
            </a:lvl4pPr>
            <a:lvl5pPr marL="1996295" indent="-221811" defTabSz="882622" eaLnBrk="0" hangingPunct="0">
              <a:defRPr b="1">
                <a:solidFill>
                  <a:schemeClr val="tx1"/>
                </a:solidFill>
                <a:latin typeface="Arial" charset="0"/>
              </a:defRPr>
            </a:lvl5pPr>
            <a:lvl6pPr marL="2439916" indent="-221811" algn="ctr" defTabSz="882622" eaLnBrk="0" fontAlgn="base" hangingPunct="0">
              <a:spcBef>
                <a:spcPct val="0"/>
              </a:spcBef>
              <a:spcAft>
                <a:spcPct val="0"/>
              </a:spcAft>
              <a:defRPr b="1">
                <a:solidFill>
                  <a:schemeClr val="tx1"/>
                </a:solidFill>
                <a:latin typeface="Arial" charset="0"/>
              </a:defRPr>
            </a:lvl6pPr>
            <a:lvl7pPr marL="2883538" indent="-221811" algn="ctr" defTabSz="882622" eaLnBrk="0" fontAlgn="base" hangingPunct="0">
              <a:spcBef>
                <a:spcPct val="0"/>
              </a:spcBef>
              <a:spcAft>
                <a:spcPct val="0"/>
              </a:spcAft>
              <a:defRPr b="1">
                <a:solidFill>
                  <a:schemeClr val="tx1"/>
                </a:solidFill>
                <a:latin typeface="Arial" charset="0"/>
              </a:defRPr>
            </a:lvl7pPr>
            <a:lvl8pPr marL="3327159" indent="-221811" algn="ctr" defTabSz="882622" eaLnBrk="0" fontAlgn="base" hangingPunct="0">
              <a:spcBef>
                <a:spcPct val="0"/>
              </a:spcBef>
              <a:spcAft>
                <a:spcPct val="0"/>
              </a:spcAft>
              <a:defRPr b="1">
                <a:solidFill>
                  <a:schemeClr val="tx1"/>
                </a:solidFill>
                <a:latin typeface="Arial" charset="0"/>
              </a:defRPr>
            </a:lvl8pPr>
            <a:lvl9pPr marL="3770780" indent="-221811" algn="ctr" defTabSz="882622" eaLnBrk="0" fontAlgn="base" hangingPunct="0">
              <a:spcBef>
                <a:spcPct val="0"/>
              </a:spcBef>
              <a:spcAft>
                <a:spcPct val="0"/>
              </a:spcAft>
              <a:defRPr b="1">
                <a:solidFill>
                  <a:schemeClr val="tx1"/>
                </a:solidFill>
                <a:latin typeface="Arial" charset="0"/>
              </a:defRPr>
            </a:lvl9pPr>
          </a:lstStyle>
          <a:p>
            <a:pPr eaLnBrk="1" hangingPunct="1"/>
            <a:fld id="{6C206355-241B-412B-8AE3-1B61FFA8EF23}" type="slidenum">
              <a:rPr lang="en-US" b="0" smtClean="0">
                <a:cs typeface="Arial" charset="0"/>
              </a:rPr>
              <a:pPr eaLnBrk="1" hangingPunct="1"/>
              <a:t>12</a:t>
            </a:fld>
            <a:endParaRPr lang="en-US" b="0" dirty="0">
              <a:cs typeface="Arial" charset="0"/>
            </a:endParaRPr>
          </a:p>
        </p:txBody>
      </p:sp>
      <p:pic>
        <p:nvPicPr>
          <p:cNvPr id="53251" name="Picture 2"/>
          <p:cNvPicPr>
            <a:picLocks noGrp="1" noChangeAspect="1" noChangeArrowheads="1"/>
          </p:cNvPicPr>
          <p:nvPr>
            <p:ph type="sldImg"/>
          </p:nvPr>
        </p:nvPicPr>
        <p:blipFill>
          <a:blip r:embed="rId3">
            <a:extLst>
              <a:ext uri="{28A0092B-C50C-407E-A947-70E740481C1C}">
                <a14:useLocalDpi xmlns:a14="http://schemas.microsoft.com/office/drawing/2010/main" val="0"/>
              </a:ext>
            </a:extLst>
          </a:blip>
          <a:srcRect/>
          <a:stretch>
            <a:fillRect/>
          </a:stretch>
        </p:blipFill>
        <p:spPr>
          <a:xfrm>
            <a:off x="503238" y="688975"/>
            <a:ext cx="5675312" cy="3194050"/>
          </a:xfrm>
        </p:spPr>
      </p:pic>
      <p:sp>
        <p:nvSpPr>
          <p:cNvPr id="53252" name="Text Box 3"/>
          <p:cNvSpPr txBox="1">
            <a:spLocks noChangeArrowheads="1"/>
          </p:cNvSpPr>
          <p:nvPr/>
        </p:nvSpPr>
        <p:spPr bwMode="auto">
          <a:xfrm>
            <a:off x="382588" y="716127"/>
            <a:ext cx="2062162" cy="42414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5649" tIns="42826" rIns="85649" bIns="42826" anchor="ctr">
            <a:spAutoFit/>
          </a:bodyPr>
          <a:lstStyle>
            <a:lvl1pPr defTabSz="892175" eaLnBrk="0" hangingPunct="0">
              <a:defRPr b="1">
                <a:solidFill>
                  <a:schemeClr val="tx1"/>
                </a:solidFill>
                <a:latin typeface="Arial" charset="0"/>
              </a:defRPr>
            </a:lvl1pPr>
            <a:lvl2pPr marL="742950" indent="-285750" defTabSz="892175" eaLnBrk="0" hangingPunct="0">
              <a:defRPr b="1">
                <a:solidFill>
                  <a:schemeClr val="tx1"/>
                </a:solidFill>
                <a:latin typeface="Arial" charset="0"/>
              </a:defRPr>
            </a:lvl2pPr>
            <a:lvl3pPr marL="1143000" indent="-228600" defTabSz="892175" eaLnBrk="0" hangingPunct="0">
              <a:defRPr b="1">
                <a:solidFill>
                  <a:schemeClr val="tx1"/>
                </a:solidFill>
                <a:latin typeface="Arial" charset="0"/>
              </a:defRPr>
            </a:lvl3pPr>
            <a:lvl4pPr marL="1600200" indent="-228600" defTabSz="892175" eaLnBrk="0" hangingPunct="0">
              <a:defRPr b="1">
                <a:solidFill>
                  <a:schemeClr val="tx1"/>
                </a:solidFill>
                <a:latin typeface="Arial" charset="0"/>
              </a:defRPr>
            </a:lvl4pPr>
            <a:lvl5pPr marL="2057400" indent="-228600" defTabSz="892175" eaLnBrk="0" hangingPunct="0">
              <a:defRPr b="1">
                <a:solidFill>
                  <a:schemeClr val="tx1"/>
                </a:solidFill>
                <a:latin typeface="Arial" charset="0"/>
              </a:defRPr>
            </a:lvl5pPr>
            <a:lvl6pPr marL="2514600" indent="-228600" algn="ctr" defTabSz="892175" eaLnBrk="0" fontAlgn="base" hangingPunct="0">
              <a:spcBef>
                <a:spcPct val="0"/>
              </a:spcBef>
              <a:spcAft>
                <a:spcPct val="0"/>
              </a:spcAft>
              <a:defRPr b="1">
                <a:solidFill>
                  <a:schemeClr val="tx1"/>
                </a:solidFill>
                <a:latin typeface="Arial" charset="0"/>
              </a:defRPr>
            </a:lvl6pPr>
            <a:lvl7pPr marL="2971800" indent="-228600" algn="ctr" defTabSz="892175" eaLnBrk="0" fontAlgn="base" hangingPunct="0">
              <a:spcBef>
                <a:spcPct val="0"/>
              </a:spcBef>
              <a:spcAft>
                <a:spcPct val="0"/>
              </a:spcAft>
              <a:defRPr b="1">
                <a:solidFill>
                  <a:schemeClr val="tx1"/>
                </a:solidFill>
                <a:latin typeface="Arial" charset="0"/>
              </a:defRPr>
            </a:lvl7pPr>
            <a:lvl8pPr marL="3429000" indent="-228600" algn="ctr" defTabSz="892175" eaLnBrk="0" fontAlgn="base" hangingPunct="0">
              <a:spcBef>
                <a:spcPct val="0"/>
              </a:spcBef>
              <a:spcAft>
                <a:spcPct val="0"/>
              </a:spcAft>
              <a:defRPr b="1">
                <a:solidFill>
                  <a:schemeClr val="tx1"/>
                </a:solidFill>
                <a:latin typeface="Arial" charset="0"/>
              </a:defRPr>
            </a:lvl8pPr>
            <a:lvl9pPr marL="3886200" indent="-228600" algn="ctr" defTabSz="892175" eaLnBrk="0" fontAlgn="base" hangingPunct="0">
              <a:spcBef>
                <a:spcPct val="0"/>
              </a:spcBef>
              <a:spcAft>
                <a:spcPct val="0"/>
              </a:spcAft>
              <a:defRPr b="1">
                <a:solidFill>
                  <a:schemeClr val="tx1"/>
                </a:solidFill>
                <a:latin typeface="Arial" charset="0"/>
              </a:defRPr>
            </a:lvl9pPr>
          </a:lstStyle>
          <a:p>
            <a:pPr eaLnBrk="1" hangingPunct="1">
              <a:spcBef>
                <a:spcPct val="50000"/>
              </a:spcBef>
            </a:pPr>
            <a:r>
              <a:rPr lang="en-US" sz="1200" dirty="0">
                <a:latin typeface="Tahoma" pitchFamily="34" charset="0"/>
                <a:cs typeface="Arial" charset="0"/>
              </a:rPr>
              <a:t>One way that you may see the impact of small sample size is if you see the measure go up one time period, down the next, up once again, and then down, so that you cannot determine a trend. That variability can happen when the sample size is small.</a:t>
            </a:r>
          </a:p>
          <a:p>
            <a:pPr eaLnBrk="1" hangingPunct="1">
              <a:spcBef>
                <a:spcPct val="50000"/>
              </a:spcBef>
            </a:pPr>
            <a:r>
              <a:rPr lang="en-US" sz="1200" dirty="0">
                <a:latin typeface="Tahoma" pitchFamily="34" charset="0"/>
                <a:cs typeface="Arial" charset="0"/>
              </a:rPr>
              <a:t>Small chains are identified in the study with two asterisks (**) at the end of the chain name.  They are chains with just 100 to 249 responses from panel members, such as Coco’s in the Small Sample Size box to the right.</a:t>
            </a:r>
            <a:endParaRPr lang="en-US" sz="1200" dirty="0">
              <a:cs typeface="Arial" charset="0"/>
            </a:endParaRPr>
          </a:p>
        </p:txBody>
      </p:sp>
      <p:sp>
        <p:nvSpPr>
          <p:cNvPr id="53253" name="Rectangle 4"/>
          <p:cNvSpPr>
            <a:spLocks noGrp="1" noChangeArrowheads="1"/>
          </p:cNvSpPr>
          <p:nvPr>
            <p:ph type="body" idx="1"/>
          </p:nvPr>
        </p:nvSpPr>
        <p:spPr>
          <a:xfrm>
            <a:off x="2746376" y="3671888"/>
            <a:ext cx="3576637" cy="4114800"/>
          </a:xfrm>
          <a:noFill/>
        </p:spPr>
        <p:txBody>
          <a:bodyPr lIns="87113" tIns="43557" rIns="87113" bIns="43557"/>
          <a:lstStyle/>
          <a:p>
            <a:endParaRPr lang="en-US" dirty="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3</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4</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5</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6</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7</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8</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9</a:t>
            </a:fld>
            <a:endParaRPr lang="en-US" dirty="0"/>
          </a:p>
        </p:txBody>
      </p:sp>
    </p:spTree>
    <p:extLst>
      <p:ext uri="{BB962C8B-B14F-4D97-AF65-F5344CB8AC3E}">
        <p14:creationId xmlns:p14="http://schemas.microsoft.com/office/powerpoint/2010/main" val="23773230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F37F957-4805-ED49-9B53-F8ED004D81D6}" type="slidenum">
              <a:rPr lang="en-US" smtClean="0"/>
              <a:pPr>
                <a:defRPr/>
              </a:pPr>
              <a:t>10</a:t>
            </a:fld>
            <a:endParaRPr lang="en-US" dirty="0"/>
          </a:p>
        </p:txBody>
      </p:sp>
    </p:spTree>
    <p:extLst>
      <p:ext uri="{BB962C8B-B14F-4D97-AF65-F5344CB8AC3E}">
        <p14:creationId xmlns:p14="http://schemas.microsoft.com/office/powerpoint/2010/main" val="23773230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1">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chemeClr val="accent3"/>
                </a:solidFill>
              </a:defRPr>
            </a:lvl1pPr>
          </a:lstStyle>
          <a:p>
            <a:r>
              <a:rPr lang="en-GB" dirty="0"/>
              <a:t>Presentation title to go here, up to a maximum of two lines of text.</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062412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uture with caption (full bleed)">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marR="0" indent="0" algn="ctr" defTabSz="457200" rtl="0" eaLnBrk="1" fontAlgn="auto" latinLnBrk="0" hangingPunct="1">
              <a:lnSpc>
                <a:spcPct val="100000"/>
              </a:lnSpc>
              <a:spcBef>
                <a:spcPct val="20000"/>
              </a:spcBef>
              <a:spcAft>
                <a:spcPts val="0"/>
              </a:spcAft>
              <a:buClrTx/>
              <a:buSzTx/>
              <a:buFont typeface="Lucida Grande"/>
              <a:buNone/>
              <a:tabLst/>
              <a:defRPr/>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533120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0"/>
            <a:ext cx="8387999" cy="3505680"/>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21680"/>
            <a:ext cx="8387999" cy="360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7423090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294304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222831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292981051"/>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0" y="300"/>
            <a:ext cx="9143390" cy="5142899"/>
          </a:xfrm>
          <a:prstGeom prst="rect">
            <a:avLst/>
          </a:prstGeom>
        </p:spPr>
      </p:pic>
      <p:sp>
        <p:nvSpPr>
          <p:cNvPr id="7" name="Title 1"/>
          <p:cNvSpPr>
            <a:spLocks noGrp="1"/>
          </p:cNvSpPr>
          <p:nvPr>
            <p:ph type="ctrTitle" hasCustomPrompt="1"/>
          </p:nvPr>
        </p:nvSpPr>
        <p:spPr>
          <a:xfrm>
            <a:off x="522743" y="636523"/>
            <a:ext cx="8387999" cy="919229"/>
          </a:xfrm>
        </p:spPr>
        <p:txBody>
          <a:bodyPr anchor="b">
            <a:normAutofit/>
          </a:bodyPr>
          <a:lstStyle>
            <a:lvl1pPr algn="l">
              <a:defRPr sz="3000" b="1" baseline="0">
                <a:solidFill>
                  <a:srgbClr val="FECC0C"/>
                </a:solidFill>
              </a:defRPr>
            </a:lvl1pPr>
          </a:lstStyle>
          <a:p>
            <a:r>
              <a:rPr lang="en-GB" dirty="0"/>
              <a:t>Presentation title to go here, up to a maximum of two lines of text.</a:t>
            </a:r>
            <a:endParaRPr lang="en-US" dirty="0"/>
          </a:p>
        </p:txBody>
      </p:sp>
      <p:sp>
        <p:nvSpPr>
          <p:cNvPr id="9" name="Subtitle 2"/>
          <p:cNvSpPr>
            <a:spLocks noGrp="1"/>
          </p:cNvSpPr>
          <p:nvPr>
            <p:ph type="subTitle" idx="1" hasCustomPrompt="1"/>
          </p:nvPr>
        </p:nvSpPr>
        <p:spPr>
          <a:xfrm>
            <a:off x="522743" y="1646313"/>
            <a:ext cx="8387999" cy="449068"/>
          </a:xfrm>
        </p:spPr>
        <p:txBody>
          <a:bodyPr>
            <a:normAutofit/>
          </a:bodyPr>
          <a:lstStyle>
            <a:lvl1pPr marL="0" indent="0" algn="l">
              <a:buNone/>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subtitle </a:t>
            </a:r>
            <a:r>
              <a:rPr lang="mr-IN" dirty="0"/>
              <a:t>–</a:t>
            </a:r>
            <a:r>
              <a:rPr lang="en-GB" dirty="0"/>
              <a:t> date / presenter’s name</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46877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1869548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25805434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ection Divider - Aqua Blue">
    <p:bg>
      <p:bgPr>
        <a:solidFill>
          <a:schemeClr val="accent2"/>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4870255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34187269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3084330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Obj" preserve="1">
  <p:cSld name="Two Column (Dar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62272929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Tree>
    <p:extLst>
      <p:ext uri="{BB962C8B-B14F-4D97-AF65-F5344CB8AC3E}">
        <p14:creationId xmlns:p14="http://schemas.microsoft.com/office/powerpoint/2010/main" val="18283616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icture with caption (full bleed) (Dark)">
    <p:spTree>
      <p:nvGrpSpPr>
        <p:cNvPr id="1" name=""/>
        <p:cNvGrpSpPr/>
        <p:nvPr/>
      </p:nvGrpSpPr>
      <p:grpSpPr>
        <a:xfrm>
          <a:off x="0" y="0"/>
          <a:ext cx="0" cy="0"/>
          <a:chOff x="0" y="0"/>
          <a:chExt cx="0" cy="0"/>
        </a:xfrm>
      </p:grpSpPr>
      <p:sp>
        <p:nvSpPr>
          <p:cNvPr id="7" name="Picture Placeholder 6"/>
          <p:cNvSpPr>
            <a:spLocks noGrp="1"/>
          </p:cNvSpPr>
          <p:nvPr>
            <p:ph type="pic" sz="quarter" idx="12" hasCustomPrompt="1"/>
          </p:nvPr>
        </p:nvSpPr>
        <p:spPr>
          <a:xfrm>
            <a:off x="0" y="0"/>
            <a:ext cx="9144000" cy="5143500"/>
          </a:xfrm>
          <a:ln>
            <a:noFill/>
          </a:ln>
        </p:spPr>
        <p:txBody>
          <a:bodyPr anchor="ctr"/>
          <a:lstStyle>
            <a:lvl1pPr marL="0" indent="0" algn="ctr">
              <a:buNone/>
              <a:defRPr baseline="0"/>
            </a:lvl1pPr>
          </a:lstStyle>
          <a:p>
            <a:r>
              <a:rPr lang="en-US" dirty="0"/>
              <a:t>Click to add a picture</a:t>
            </a:r>
          </a:p>
        </p:txBody>
      </p:sp>
      <p:sp>
        <p:nvSpPr>
          <p:cNvPr id="3" name="Subtitle 2"/>
          <p:cNvSpPr>
            <a:spLocks noGrp="1"/>
          </p:cNvSpPr>
          <p:nvPr>
            <p:ph type="subTitle" idx="1" hasCustomPrompt="1"/>
          </p:nvPr>
        </p:nvSpPr>
        <p:spPr>
          <a:xfrm>
            <a:off x="0" y="-1"/>
            <a:ext cx="2659063" cy="5143501"/>
          </a:xfrm>
          <a:gradFill flip="none" rotWithShape="1">
            <a:gsLst>
              <a:gs pos="0">
                <a:srgbClr val="0077C8">
                  <a:alpha val="85000"/>
                </a:srgbClr>
              </a:gs>
              <a:gs pos="100000">
                <a:schemeClr val="accent1">
                  <a:alpha val="90000"/>
                </a:schemeClr>
              </a:gs>
            </a:gsLst>
            <a:lin ang="16200000" scaled="0"/>
            <a:tileRect/>
          </a:gradFill>
          <a:ln>
            <a:noFill/>
          </a:ln>
        </p:spPr>
        <p:txBody>
          <a:bodyPr lIns="360000" tIns="342000">
            <a:normAutofit/>
          </a:bodyPr>
          <a:lstStyle>
            <a:lvl1pPr marL="0" indent="0" algn="l">
              <a:buNone/>
              <a:defRPr sz="2400" baseline="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image caption</a:t>
            </a:r>
            <a:endParaRPr lang="en-US" dirty="0"/>
          </a:p>
        </p:txBody>
      </p:sp>
    </p:spTree>
    <p:extLst>
      <p:ext uri="{BB962C8B-B14F-4D97-AF65-F5344CB8AC3E}">
        <p14:creationId xmlns:p14="http://schemas.microsoft.com/office/powerpoint/2010/main" val="2816343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icture with Caption (Dark)">
    <p:bg>
      <p:bgPr>
        <a:gradFill flip="none" rotWithShape="1">
          <a:gsLst>
            <a:gs pos="0">
              <a:schemeClr val="tx2"/>
            </a:gs>
            <a:gs pos="99000">
              <a:schemeClr val="accent1"/>
            </a:gs>
          </a:gsLst>
          <a:lin ang="16200000" scaled="0"/>
          <a:tileRect/>
        </a:gradFill>
        <a:effectLst/>
      </p:bgPr>
    </p:bg>
    <p:spTree>
      <p:nvGrpSpPr>
        <p:cNvPr id="1" name=""/>
        <p:cNvGrpSpPr/>
        <p:nvPr/>
      </p:nvGrpSpPr>
      <p:grpSpPr>
        <a:xfrm>
          <a:off x="0" y="0"/>
          <a:ext cx="0" cy="0"/>
          <a:chOff x="0" y="0"/>
          <a:chExt cx="0" cy="0"/>
        </a:xfrm>
      </p:grpSpPr>
      <p:sp>
        <p:nvSpPr>
          <p:cNvPr id="3" name="Picture Placeholder 2"/>
          <p:cNvSpPr>
            <a:spLocks noGrp="1"/>
          </p:cNvSpPr>
          <p:nvPr>
            <p:ph type="pic" idx="1" hasCustomPrompt="1"/>
          </p:nvPr>
        </p:nvSpPr>
        <p:spPr>
          <a:xfrm>
            <a:off x="367297" y="1016001"/>
            <a:ext cx="8387999" cy="3527996"/>
          </a:xfrm>
        </p:spPr>
        <p:txBody>
          <a:bodyPr/>
          <a:lstStyle>
            <a:lvl1pPr marL="0" marR="0" indent="0" algn="l" defTabSz="457200" rtl="0" eaLnBrk="1" fontAlgn="auto" latinLnBrk="0" hangingPunct="1">
              <a:lnSpc>
                <a:spcPct val="100000"/>
              </a:lnSpc>
              <a:spcBef>
                <a:spcPct val="20000"/>
              </a:spcBef>
              <a:spcAft>
                <a:spcPts val="0"/>
              </a:spcAft>
              <a:buClrTx/>
              <a:buSzTx/>
              <a:buFont typeface="Lucida Grande"/>
              <a:buNone/>
              <a:tabLst/>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to add a picture</a:t>
            </a:r>
          </a:p>
        </p:txBody>
      </p:sp>
      <p:sp>
        <p:nvSpPr>
          <p:cNvPr id="4" name="Text Placeholder 3"/>
          <p:cNvSpPr>
            <a:spLocks noGrp="1"/>
          </p:cNvSpPr>
          <p:nvPr>
            <p:ph type="body" sz="half" idx="2" hasCustomPrompt="1"/>
          </p:nvPr>
        </p:nvSpPr>
        <p:spPr>
          <a:xfrm>
            <a:off x="367297" y="4543997"/>
            <a:ext cx="8387999" cy="360000"/>
          </a:xfrm>
          <a:solidFill>
            <a:schemeClr val="accent1"/>
          </a:solidFill>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dirty="0"/>
              <a:t>Click to add a caption</a:t>
            </a:r>
          </a:p>
        </p:txBody>
      </p:sp>
      <p:sp>
        <p:nvSpPr>
          <p:cNvPr id="6" name="Title 1"/>
          <p:cNvSpPr>
            <a:spLocks noGrp="1"/>
          </p:cNvSpPr>
          <p:nvPr>
            <p:ph type="title" hasCustomPrompt="1"/>
          </p:nvPr>
        </p:nvSpPr>
        <p:spPr>
          <a:xfrm>
            <a:off x="367296" y="205980"/>
            <a:ext cx="8388000" cy="647999"/>
          </a:xfrm>
        </p:spPr>
        <p:txBody>
          <a:bodyPr/>
          <a:lstStyle>
            <a:lvl1pPr>
              <a:defRPr>
                <a:solidFill>
                  <a:schemeClr val="tx1"/>
                </a:solidFill>
              </a:defRPr>
            </a:lvl1pPr>
          </a:lstStyle>
          <a:p>
            <a:r>
              <a:rPr lang="en-GB" dirty="0"/>
              <a:t>Click to edit slide heading</a:t>
            </a:r>
            <a:endParaRPr lang="en-US" dirty="0"/>
          </a:p>
        </p:txBody>
      </p:sp>
    </p:spTree>
    <p:extLst>
      <p:ext uri="{BB962C8B-B14F-4D97-AF65-F5344CB8AC3E}">
        <p14:creationId xmlns:p14="http://schemas.microsoft.com/office/powerpoint/2010/main" val="40526603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eature Quote (Dark)">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18151"/>
            <a:ext cx="8387999" cy="3779996"/>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accent3"/>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white.</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260878087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Thank You / Closing Slide">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687" y="686"/>
            <a:ext cx="9142017" cy="5142128"/>
          </a:xfrm>
          <a:prstGeom prst="rect">
            <a:avLst/>
          </a:prstGeom>
        </p:spPr>
      </p:pic>
      <p:sp>
        <p:nvSpPr>
          <p:cNvPr id="2" name="Title 1"/>
          <p:cNvSpPr>
            <a:spLocks noGrp="1"/>
          </p:cNvSpPr>
          <p:nvPr>
            <p:ph type="ctrTitle" hasCustomPrompt="1"/>
          </p:nvPr>
        </p:nvSpPr>
        <p:spPr>
          <a:xfrm>
            <a:off x="522743" y="636523"/>
            <a:ext cx="8387999" cy="919229"/>
          </a:xfrm>
        </p:spPr>
        <p:txBody>
          <a:bodyPr anchor="b">
            <a:normAutofit/>
          </a:bodyPr>
          <a:lstStyle>
            <a:lvl1pPr algn="l">
              <a:defRPr sz="4000" b="1" baseline="0">
                <a:solidFill>
                  <a:srgbClr val="FECC0C"/>
                </a:solidFill>
              </a:defRPr>
            </a:lvl1pPr>
          </a:lstStyle>
          <a:p>
            <a:r>
              <a:rPr lang="en-GB" dirty="0"/>
              <a:t>Thank you / closing text here</a:t>
            </a:r>
            <a:endParaRPr lang="en-US" dirty="0"/>
          </a:p>
        </p:txBody>
      </p:sp>
      <p:sp>
        <p:nvSpPr>
          <p:cNvPr id="3" name="Subtitle 2"/>
          <p:cNvSpPr>
            <a:spLocks noGrp="1"/>
          </p:cNvSpPr>
          <p:nvPr>
            <p:ph type="subTitle" idx="1" hasCustomPrompt="1"/>
          </p:nvPr>
        </p:nvSpPr>
        <p:spPr>
          <a:xfrm>
            <a:off x="522743" y="1646313"/>
            <a:ext cx="8387999" cy="449068"/>
          </a:xfrm>
        </p:spPr>
        <p:txBody>
          <a:bodyPr>
            <a:normAutofit/>
          </a:bodyPr>
          <a:lstStyle>
            <a:lvl1pPr marL="0" indent="0" algn="l">
              <a:buNone/>
              <a:defRPr sz="2400"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Prompt for questions to go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552897" y="4294187"/>
            <a:ext cx="1453485" cy="497333"/>
          </a:xfrm>
          <a:prstGeom prst="rect">
            <a:avLst/>
          </a:prstGeom>
        </p:spPr>
      </p:pic>
    </p:spTree>
    <p:extLst>
      <p:ext uri="{BB962C8B-B14F-4D97-AF65-F5344CB8AC3E}">
        <p14:creationId xmlns:p14="http://schemas.microsoft.com/office/powerpoint/2010/main" val="1251426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Section Divider - Oilskin Yellow">
    <p:bg>
      <p:bgPr>
        <a:solidFill>
          <a:schemeClr val="accent3"/>
        </a:solidFill>
        <a:effectLst/>
      </p:bgPr>
    </p:bg>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6" name="Rectangle 5"/>
          <p:cNvSpPr/>
          <p:nvPr userDrawn="1"/>
        </p:nvSpPr>
        <p:spPr>
          <a:xfrm>
            <a:off x="7519737" y="4358105"/>
            <a:ext cx="1463842" cy="628721"/>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Divider - Lifebuoy Orange">
    <p:bg>
      <p:bgPr>
        <a:solidFill>
          <a:schemeClr val="accent4"/>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Section Divider - Seaweed Green">
    <p:bg>
      <p:bgPr>
        <a:solidFill>
          <a:schemeClr val="accent5"/>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chemeClr val="tx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555228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Section Divider - Storm Grey">
    <p:bg>
      <p:bgPr>
        <a:solidFill>
          <a:schemeClr val="tx1"/>
        </a:solidFill>
        <a:effectLst/>
      </p:bgPr>
    </p:bg>
    <p:spTree>
      <p:nvGrpSpPr>
        <p:cNvPr id="1" name=""/>
        <p:cNvGrpSpPr/>
        <p:nvPr/>
      </p:nvGrpSpPr>
      <p:grpSpPr>
        <a:xfrm>
          <a:off x="0" y="0"/>
          <a:ext cx="0" cy="0"/>
          <a:chOff x="0" y="0"/>
          <a:chExt cx="0" cy="0"/>
        </a:xfrm>
      </p:grpSpPr>
      <p:sp>
        <p:nvSpPr>
          <p:cNvPr id="9" name="Rectangle 8"/>
          <p:cNvSpPr/>
          <p:nvPr userDrawn="1"/>
        </p:nvSpPr>
        <p:spPr>
          <a:xfrm>
            <a:off x="7519737" y="4358105"/>
            <a:ext cx="1463842" cy="628721"/>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295" y="15"/>
            <a:ext cx="9142019" cy="5143500"/>
          </a:xfrm>
          <a:prstGeom prst="rect">
            <a:avLst/>
          </a:prstGeom>
        </p:spPr>
      </p:pic>
      <p:sp>
        <p:nvSpPr>
          <p:cNvPr id="2" name="Title 1"/>
          <p:cNvSpPr>
            <a:spLocks noGrp="1"/>
          </p:cNvSpPr>
          <p:nvPr>
            <p:ph type="ctrTitle" hasCustomPrompt="1"/>
          </p:nvPr>
        </p:nvSpPr>
        <p:spPr>
          <a:xfrm>
            <a:off x="522757" y="1087820"/>
            <a:ext cx="8387999" cy="1475999"/>
          </a:xfrm>
        </p:spPr>
        <p:txBody>
          <a:bodyPr anchor="t">
            <a:normAutofit/>
          </a:bodyPr>
          <a:lstStyle>
            <a:lvl1pPr algn="l">
              <a:lnSpc>
                <a:spcPct val="100000"/>
              </a:lnSpc>
              <a:defRPr sz="4000" b="0">
                <a:solidFill>
                  <a:schemeClr val="bg1"/>
                </a:solidFill>
              </a:defRPr>
            </a:lvl1pPr>
          </a:lstStyle>
          <a:p>
            <a:r>
              <a:rPr lang="en-GB" dirty="0"/>
              <a:t>Click to add section title</a:t>
            </a:r>
            <a:endParaRPr lang="en-US" dirty="0"/>
          </a:p>
        </p:txBody>
      </p:sp>
      <p:sp>
        <p:nvSpPr>
          <p:cNvPr id="3" name="Subtitle 2"/>
          <p:cNvSpPr>
            <a:spLocks noGrp="1"/>
          </p:cNvSpPr>
          <p:nvPr>
            <p:ph type="subTitle" idx="1" hasCustomPrompt="1"/>
          </p:nvPr>
        </p:nvSpPr>
        <p:spPr>
          <a:xfrm>
            <a:off x="522757" y="645423"/>
            <a:ext cx="8387999" cy="371131"/>
          </a:xfrm>
        </p:spPr>
        <p:txBody>
          <a:bodyPr>
            <a:normAutofit/>
          </a:bodyPr>
          <a:lstStyle>
            <a:lvl1pPr marL="0" indent="0" algn="l">
              <a:buNone/>
              <a:defRPr sz="24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a:t>Click to add sub heading if needed</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586" y="4512760"/>
            <a:ext cx="1162661" cy="397823"/>
          </a:xfrm>
          <a:prstGeom prst="rect">
            <a:avLst/>
          </a:prstGeom>
        </p:spPr>
      </p:pic>
    </p:spTree>
    <p:extLst>
      <p:ext uri="{BB962C8B-B14F-4D97-AF65-F5344CB8AC3E}">
        <p14:creationId xmlns:p14="http://schemas.microsoft.com/office/powerpoint/2010/main" val="1642604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GB" dirty="0"/>
              <a:t>Click to edit slide heading</a:t>
            </a:r>
            <a:endParaRPr lang="en-US" dirty="0"/>
          </a:p>
        </p:txBody>
      </p:sp>
      <p:sp>
        <p:nvSpPr>
          <p:cNvPr id="3" name="Content Placeholder 2"/>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2147825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
        <p:nvSpPr>
          <p:cNvPr id="3" name="Content Placeholder 2"/>
          <p:cNvSpPr>
            <a:spLocks noGrp="1"/>
          </p:cNvSpPr>
          <p:nvPr>
            <p:ph sz="half" idx="1"/>
          </p:nvPr>
        </p:nvSpPr>
        <p:spPr>
          <a:xfrm>
            <a:off x="3672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Content Placeholder 3"/>
          <p:cNvSpPr>
            <a:spLocks noGrp="1"/>
          </p:cNvSpPr>
          <p:nvPr>
            <p:ph sz="half" idx="2"/>
          </p:nvPr>
        </p:nvSpPr>
        <p:spPr>
          <a:xfrm>
            <a:off x="4716696" y="1038302"/>
            <a:ext cx="4038600" cy="3779997"/>
          </a:xfrm>
        </p:spPr>
        <p:txBody>
          <a:bodyPr/>
          <a:lstStyle>
            <a:lvl1pPr>
              <a:defRPr sz="2600"/>
            </a:lvl1pPr>
            <a:lvl2pPr>
              <a:defRPr sz="2400"/>
            </a:lvl2pPr>
            <a:lvl3pPr>
              <a:defRPr sz="2200"/>
            </a:lvl3pPr>
            <a:lvl4pPr>
              <a:defRPr sz="2000"/>
            </a:lvl4pPr>
            <a:lvl5pPr>
              <a:defRPr sz="1800"/>
            </a:lvl5pPr>
            <a:lvl6pPr>
              <a:defRPr sz="1800"/>
            </a:lvl6pPr>
            <a:lvl7pPr>
              <a:defRPr sz="1800"/>
            </a:lvl7pPr>
            <a:lvl8pPr>
              <a:defRPr sz="1800"/>
            </a:lvl8pPr>
            <a:lvl9pPr>
              <a:defRPr sz="1800"/>
            </a:lvl9p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Tree>
    <p:extLst>
      <p:ext uri="{BB962C8B-B14F-4D97-AF65-F5344CB8AC3E}">
        <p14:creationId xmlns:p14="http://schemas.microsoft.com/office/powerpoint/2010/main" val="344523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eature Quote">
    <p:spTree>
      <p:nvGrpSpPr>
        <p:cNvPr id="1" name=""/>
        <p:cNvGrpSpPr/>
        <p:nvPr/>
      </p:nvGrpSpPr>
      <p:grpSpPr>
        <a:xfrm>
          <a:off x="0" y="0"/>
          <a:ext cx="0" cy="0"/>
          <a:chOff x="0" y="0"/>
          <a:chExt cx="0" cy="0"/>
        </a:xfrm>
      </p:grpSpPr>
      <p:sp>
        <p:nvSpPr>
          <p:cNvPr id="11" name="Text Placeholder 10"/>
          <p:cNvSpPr>
            <a:spLocks noGrp="1"/>
          </p:cNvSpPr>
          <p:nvPr>
            <p:ph type="body" sz="quarter" idx="12" hasCustomPrompt="1"/>
          </p:nvPr>
        </p:nvSpPr>
        <p:spPr>
          <a:xfrm>
            <a:off x="367297" y="1038103"/>
            <a:ext cx="8387999" cy="3779992"/>
          </a:xfrm>
          <a:prstGeom prst="rect">
            <a:avLst/>
          </a:prstGeom>
        </p:spPr>
        <p:txBody>
          <a:bodyPr lIns="108000" tIns="46800" rIns="108000" bIns="46800" anchor="ctr" anchorCtr="0"/>
          <a:lstStyle>
            <a:lvl1pPr marL="0" indent="-360000">
              <a:spcBef>
                <a:spcPts val="0"/>
              </a:spcBef>
              <a:spcAft>
                <a:spcPts val="600"/>
              </a:spcAft>
              <a:buFont typeface="Arial" pitchFamily="34" charset="0"/>
              <a:buNone/>
              <a:defRPr sz="3200" b="0" baseline="0">
                <a:solidFill>
                  <a:schemeClr val="tx2"/>
                </a:solidFill>
              </a:defRPr>
            </a:lvl1pPr>
            <a:lvl2pPr marL="0" indent="-360000">
              <a:spcAft>
                <a:spcPts val="600"/>
              </a:spcAft>
              <a:buFont typeface="Arial" pitchFamily="34" charset="0"/>
              <a:buNone/>
              <a:defRPr sz="2400" b="0" baseline="0">
                <a:latin typeface="Arial" pitchFamily="34" charset="0"/>
                <a:cs typeface="Arial" pitchFamily="34" charset="0"/>
              </a:defRPr>
            </a:lvl2pPr>
          </a:lstStyle>
          <a:p>
            <a:pPr lvl="0"/>
            <a:r>
              <a:rPr lang="en-US" dirty="0"/>
              <a:t>Click here to insert a feature quote which could run to a number of lines.</a:t>
            </a:r>
          </a:p>
          <a:p>
            <a:pPr lvl="1"/>
            <a:r>
              <a:rPr lang="en-US" dirty="0"/>
              <a:t>Supporting information could be set in grey.</a:t>
            </a:r>
          </a:p>
        </p:txBody>
      </p:sp>
      <p:sp>
        <p:nvSpPr>
          <p:cNvPr id="5" name="Title 1"/>
          <p:cNvSpPr>
            <a:spLocks noGrp="1"/>
          </p:cNvSpPr>
          <p:nvPr>
            <p:ph type="title" hasCustomPrompt="1"/>
          </p:nvPr>
        </p:nvSpPr>
        <p:spPr>
          <a:xfrm>
            <a:off x="367296" y="205980"/>
            <a:ext cx="8388000" cy="647999"/>
          </a:xfrm>
        </p:spPr>
        <p:txBody>
          <a:bodyPr/>
          <a:lstStyle/>
          <a:p>
            <a:r>
              <a:rPr lang="en-GB" dirty="0"/>
              <a:t>Click to edit slide heading</a:t>
            </a:r>
            <a:endParaRPr lang="en-US" dirty="0"/>
          </a:p>
        </p:txBody>
      </p:sp>
    </p:spTree>
    <p:extLst>
      <p:ext uri="{BB962C8B-B14F-4D97-AF65-F5344CB8AC3E}">
        <p14:creationId xmlns:p14="http://schemas.microsoft.com/office/powerpoint/2010/main" val="3973294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33F37BEA-DF32-0EC6-B235-7EB827705242}"/>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A212B10D-58A9-7460-71EA-9BE745688695}"/>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69330162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81" r:id="rId3"/>
    <p:sldLayoutId id="2147483682" r:id="rId4"/>
    <p:sldLayoutId id="2147483683" r:id="rId5"/>
    <p:sldLayoutId id="2147483697" r:id="rId6"/>
    <p:sldLayoutId id="2147483650" r:id="rId7"/>
    <p:sldLayoutId id="2147483652" r:id="rId8"/>
    <p:sldLayoutId id="2147483662" r:id="rId9"/>
    <p:sldLayoutId id="2147483685" r:id="rId10"/>
    <p:sldLayoutId id="2147483657" r:id="rId11"/>
    <p:sldLayoutId id="2147483654" r:id="rId12"/>
    <p:sldLayoutId id="2147483686" r:id="rId13"/>
    <p:sldLayoutId id="2147483699" r:id="rId14"/>
  </p:sldLayoutIdLst>
  <p:hf hdr="0" dt="0"/>
  <p:txStyles>
    <p:titleStyle>
      <a:lvl1pPr algn="l" defTabSz="457200" rtl="0" eaLnBrk="1" latinLnBrk="0" hangingPunct="1">
        <a:spcBef>
          <a:spcPct val="0"/>
        </a:spcBef>
        <a:buNone/>
        <a:defRPr sz="2800" kern="1200">
          <a:solidFill>
            <a:schemeClr val="tx2"/>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rgbClr val="54585A"/>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rgbClr val="54585A"/>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rgbClr val="54585A"/>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rgbClr val="54585A"/>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rgbClr val="54585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tx2"/>
            </a:gs>
            <a:gs pos="100000">
              <a:schemeClr val="accent1"/>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7296" y="205980"/>
            <a:ext cx="8388000" cy="647999"/>
          </a:xfrm>
          <a:prstGeom prst="rect">
            <a:avLst/>
          </a:prstGeom>
        </p:spPr>
        <p:txBody>
          <a:bodyPr vert="horz" lIns="91440" tIns="45720" rIns="91440" bIns="45720" rtlCol="0" anchor="ctr">
            <a:normAutofit/>
          </a:bodyPr>
          <a:lstStyle/>
          <a:p>
            <a:r>
              <a:rPr lang="en-GB" dirty="0"/>
              <a:t>Click to edit slide heading</a:t>
            </a:r>
            <a:endParaRPr lang="en-US" dirty="0"/>
          </a:p>
        </p:txBody>
      </p:sp>
      <p:sp>
        <p:nvSpPr>
          <p:cNvPr id="3" name="Text Placeholder 2"/>
          <p:cNvSpPr>
            <a:spLocks noGrp="1"/>
          </p:cNvSpPr>
          <p:nvPr>
            <p:ph type="body" idx="1"/>
          </p:nvPr>
        </p:nvSpPr>
        <p:spPr>
          <a:xfrm>
            <a:off x="367296" y="1038154"/>
            <a:ext cx="8388000" cy="3779994"/>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hl">
            <a:extLst>
              <a:ext uri="{FF2B5EF4-FFF2-40B4-BE49-F238E27FC236}">
                <a16:creationId xmlns:a16="http://schemas.microsoft.com/office/drawing/2014/main" id="{BB6E7A23-4FF9-79BB-C2EB-40B84D462AF2}"/>
              </a:ext>
            </a:extLst>
          </p:cNvPr>
          <p:cNvSpPr txBox="1"/>
          <p:nvPr userDrawn="1"/>
        </p:nvSpPr>
        <p:spPr>
          <a:xfrm>
            <a:off x="0" y="0"/>
            <a:ext cx="9144000" cy="369332"/>
          </a:xfrm>
          <a:prstGeom prst="rect">
            <a:avLst/>
          </a:prstGeom>
          <a:noFill/>
        </p:spPr>
        <p:txBody>
          <a:bodyPr vert="horz" rtlCol="0">
            <a:spAutoFit/>
          </a:bodyPr>
          <a:lstStyle/>
          <a:p>
            <a:endParaRPr lang="en-GB">
              <a:solidFill>
                <a:schemeClr val="tx1"/>
              </a:solidFill>
            </a:endParaRPr>
          </a:p>
        </p:txBody>
      </p:sp>
      <p:sp>
        <p:nvSpPr>
          <p:cNvPr id="5" name="fl">
            <a:extLst>
              <a:ext uri="{FF2B5EF4-FFF2-40B4-BE49-F238E27FC236}">
                <a16:creationId xmlns:a16="http://schemas.microsoft.com/office/drawing/2014/main" id="{D8ABBA76-D11E-9100-612C-1FF2CD363EFC}"/>
              </a:ext>
            </a:extLst>
          </p:cNvPr>
          <p:cNvSpPr txBox="1"/>
          <p:nvPr userDrawn="1"/>
        </p:nvSpPr>
        <p:spPr>
          <a:xfrm>
            <a:off x="0" y="4805680"/>
            <a:ext cx="9144000" cy="369332"/>
          </a:xfrm>
          <a:prstGeom prst="rect">
            <a:avLst/>
          </a:prstGeom>
          <a:noFill/>
        </p:spPr>
        <p:txBody>
          <a:bodyPr vert="horz" rtlCol="0">
            <a:spAutoFit/>
          </a:bodyPr>
          <a:lstStyle/>
          <a:p>
            <a:endParaRPr lang="en-GB">
              <a:solidFill>
                <a:schemeClr val="tx1"/>
              </a:solidFill>
            </a:endParaRPr>
          </a:p>
        </p:txBody>
      </p:sp>
    </p:spTree>
    <p:extLst>
      <p:ext uri="{BB962C8B-B14F-4D97-AF65-F5344CB8AC3E}">
        <p14:creationId xmlns:p14="http://schemas.microsoft.com/office/powerpoint/2010/main" val="3961373372"/>
      </p:ext>
    </p:extLst>
  </p:cSld>
  <p:clrMap bg1="lt1" tx1="dk1" bg2="lt2" tx2="dk2" accent1="accent1" accent2="accent2" accent3="accent3" accent4="accent4" accent5="accent5" accent6="accent6" hlink="hlink" folHlink="folHlink"/>
  <p:sldLayoutIdLst>
    <p:sldLayoutId id="2147483668" r:id="rId1"/>
    <p:sldLayoutId id="2147483689" r:id="rId2"/>
    <p:sldLayoutId id="2147483690" r:id="rId3"/>
    <p:sldLayoutId id="2147483691" r:id="rId4"/>
    <p:sldLayoutId id="2147483692" r:id="rId5"/>
    <p:sldLayoutId id="2147483698" r:id="rId6"/>
    <p:sldLayoutId id="2147483671" r:id="rId7"/>
    <p:sldLayoutId id="2147483673" r:id="rId8"/>
    <p:sldLayoutId id="2147483675" r:id="rId9"/>
    <p:sldLayoutId id="2147483694" r:id="rId10"/>
    <p:sldLayoutId id="2147483678" r:id="rId11"/>
    <p:sldLayoutId id="2147483679" r:id="rId12"/>
    <p:sldLayoutId id="2147483695" r:id="rId13"/>
  </p:sldLayoutIdLst>
  <p:hf hdr="0" dt="0"/>
  <p:txStyles>
    <p:titleStyle>
      <a:lvl1pPr algn="l" defTabSz="4572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Lucida Grande"/>
        <a:buChar char="–"/>
        <a:defRPr sz="2600" kern="1200">
          <a:solidFill>
            <a:schemeClr val="bg1"/>
          </a:solidFill>
          <a:latin typeface="+mn-lt"/>
          <a:ea typeface="+mn-ea"/>
          <a:cs typeface="+mn-cs"/>
        </a:defRPr>
      </a:lvl1pPr>
      <a:lvl2pPr marL="742950" indent="-285750" algn="l" defTabSz="457200" rtl="0" eaLnBrk="1" latinLnBrk="0" hangingPunct="1">
        <a:spcBef>
          <a:spcPct val="20000"/>
        </a:spcBef>
        <a:buFont typeface="Lucida Grande"/>
        <a:buChar char="–"/>
        <a:defRPr sz="2400" kern="1200">
          <a:solidFill>
            <a:schemeClr val="bg1"/>
          </a:solidFill>
          <a:latin typeface="+mn-lt"/>
          <a:ea typeface="+mn-ea"/>
          <a:cs typeface="+mn-cs"/>
        </a:defRPr>
      </a:lvl2pPr>
      <a:lvl3pPr marL="1143000" indent="-228600" algn="l" defTabSz="457200" rtl="0" eaLnBrk="1" latinLnBrk="0" hangingPunct="1">
        <a:spcBef>
          <a:spcPct val="20000"/>
        </a:spcBef>
        <a:buFont typeface="Lucida Grande"/>
        <a:buChar char="–"/>
        <a:defRPr sz="2200" kern="1200">
          <a:solidFill>
            <a:schemeClr val="bg1"/>
          </a:solidFill>
          <a:latin typeface="+mn-lt"/>
          <a:ea typeface="+mn-ea"/>
          <a:cs typeface="+mn-cs"/>
        </a:defRPr>
      </a:lvl3pPr>
      <a:lvl4pPr marL="1600200" indent="-228600" algn="l" defTabSz="457200" rtl="0" eaLnBrk="1" latinLnBrk="0" hangingPunct="1">
        <a:spcBef>
          <a:spcPct val="20000"/>
        </a:spcBef>
        <a:buFont typeface="Lucida Grande"/>
        <a:buChar char="–"/>
        <a:defRPr sz="2000" kern="1200">
          <a:solidFill>
            <a:schemeClr val="bg1"/>
          </a:solidFill>
          <a:latin typeface="+mn-lt"/>
          <a:ea typeface="+mn-ea"/>
          <a:cs typeface="+mn-cs"/>
        </a:defRPr>
      </a:lvl4pPr>
      <a:lvl5pPr marL="2057400" indent="-228600" algn="l" defTabSz="457200" rtl="0" eaLnBrk="1" latinLnBrk="0" hangingPunct="1">
        <a:spcBef>
          <a:spcPct val="20000"/>
        </a:spcBef>
        <a:buFont typeface="Lucida Grande"/>
        <a:buChar char="–"/>
        <a:defRPr sz="1800" kern="1200">
          <a:solidFill>
            <a:schemeClr val="bg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Mackerel Report</a:t>
            </a:r>
            <a:endParaRPr lang="en-US" dirty="0"/>
          </a:p>
        </p:txBody>
      </p:sp>
      <p:sp>
        <p:nvSpPr>
          <p:cNvPr id="3" name="Subtitle 2"/>
          <p:cNvSpPr>
            <a:spLocks noGrp="1"/>
          </p:cNvSpPr>
          <p:nvPr>
            <p:ph type="subTitle" idx="1"/>
          </p:nvPr>
        </p:nvSpPr>
        <p:spPr/>
        <p:txBody>
          <a:bodyPr>
            <a:normAutofit lnSpcReduction="10000"/>
          </a:bodyPr>
          <a:lstStyle/>
          <a:p>
            <a:r>
              <a:rPr lang="en-GB" dirty="0"/>
              <a:t>3YE June 2023</a:t>
            </a:r>
          </a:p>
          <a:p>
            <a:endParaRPr lang="en-US" dirty="0"/>
          </a:p>
        </p:txBody>
      </p:sp>
      <p:pic>
        <p:nvPicPr>
          <p:cNvPr id="6" name="Picture 5" descr="A picture containing circle, darkness&#10;&#10;Description automatically generated">
            <a:extLst>
              <a:ext uri="{FF2B5EF4-FFF2-40B4-BE49-F238E27FC236}">
                <a16:creationId xmlns:a16="http://schemas.microsoft.com/office/drawing/2014/main" id="{DD2F5789-98D8-0129-160B-378E3CB39B32}"/>
              </a:ext>
            </a:extLst>
          </p:cNvPr>
          <p:cNvPicPr>
            <a:picLocks noChangeAspect="1"/>
          </p:cNvPicPr>
          <p:nvPr/>
        </p:nvPicPr>
        <p:blipFill>
          <a:blip r:embed="rId2"/>
          <a:stretch>
            <a:fillRect/>
          </a:stretch>
        </p:blipFill>
        <p:spPr>
          <a:xfrm>
            <a:off x="7231291" y="4273086"/>
            <a:ext cx="1679451" cy="691897"/>
          </a:xfrm>
          <a:prstGeom prst="rect">
            <a:avLst/>
          </a:prstGeom>
        </p:spPr>
      </p:pic>
    </p:spTree>
    <p:extLst>
      <p:ext uri="{BB962C8B-B14F-4D97-AF65-F5344CB8AC3E}">
        <p14:creationId xmlns:p14="http://schemas.microsoft.com/office/powerpoint/2010/main" val="17128052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875004421"/>
              </p:ext>
            </p:extLst>
          </p:nvPr>
        </p:nvGraphicFramePr>
        <p:xfrm>
          <a:off x="367298" y="1267362"/>
          <a:ext cx="8387998" cy="355073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94663" y="1038103"/>
            <a:ext cx="195117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Servings % by Motivation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10</a:t>
            </a:r>
          </a:p>
        </p:txBody>
      </p:sp>
      <p:sp>
        <p:nvSpPr>
          <p:cNvPr id="2" name="Title 1"/>
          <p:cNvSpPr>
            <a:spLocks noGrp="1"/>
          </p:cNvSpPr>
          <p:nvPr>
            <p:ph type="title"/>
          </p:nvPr>
        </p:nvSpPr>
        <p:spPr/>
        <p:txBody>
          <a:bodyPr>
            <a:noAutofit/>
          </a:bodyPr>
          <a:lstStyle/>
          <a:p>
            <a:r>
              <a:rPr lang="en-GB" sz="2400" dirty="0"/>
              <a:t>Mackerel is more likely to be consumed during a social occasion, especially at FSR </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3" name="TextBox 22"/>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30646178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Text Box 4"/>
          <p:cNvSpPr txBox="1">
            <a:spLocks noChangeArrowheads="1"/>
          </p:cNvSpPr>
          <p:nvPr/>
        </p:nvSpPr>
        <p:spPr bwMode="auto">
          <a:xfrm>
            <a:off x="367297" y="1038103"/>
            <a:ext cx="4324350"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Sample Size:</a:t>
            </a:r>
            <a:endParaRPr lang="en-US" sz="1200" dirty="0">
              <a:latin typeface="+mn-lt"/>
              <a:cs typeface="Arial" charset="0"/>
            </a:endParaRPr>
          </a:p>
          <a:p>
            <a:pPr algn="l" eaLnBrk="1" hangingPunct="1"/>
            <a:r>
              <a:rPr lang="en-US" sz="1200" dirty="0">
                <a:latin typeface="+mn-lt"/>
                <a:cs typeface="Arial" charset="0"/>
              </a:rPr>
              <a:t>	Total number of meals/snacks reported by panelists before projection occurs.</a:t>
            </a:r>
          </a:p>
          <a:p>
            <a:pPr algn="l" eaLnBrk="1" hangingPunct="1"/>
            <a:r>
              <a:rPr lang="en-US" sz="1200" u="sng" dirty="0">
                <a:latin typeface="+mn-lt"/>
                <a:cs typeface="Arial" charset="0"/>
              </a:rPr>
              <a:t>Sales:</a:t>
            </a:r>
            <a:endParaRPr lang="en-US" sz="1200" dirty="0">
              <a:latin typeface="+mn-lt"/>
              <a:cs typeface="Arial" charset="0"/>
            </a:endParaRPr>
          </a:p>
          <a:p>
            <a:pPr algn="l" eaLnBrk="1" hangingPunct="1"/>
            <a:r>
              <a:rPr lang="en-US" sz="1200" dirty="0">
                <a:latin typeface="+mn-lt"/>
                <a:cs typeface="Arial" charset="0"/>
              </a:rPr>
              <a:t>	Estimate of total consumer expenditures for commercial foodservice meals and snacks, excluding any tip.</a:t>
            </a:r>
          </a:p>
          <a:p>
            <a:pPr algn="l" eaLnBrk="1" hangingPunct="1"/>
            <a:r>
              <a:rPr lang="en-US" sz="1200" u="sng" dirty="0">
                <a:latin typeface="+mn-lt"/>
                <a:cs typeface="Arial" charset="0"/>
              </a:rPr>
              <a:t>Visits/Traffic:</a:t>
            </a:r>
            <a:endParaRPr lang="en-US" sz="1200" dirty="0">
              <a:latin typeface="+mn-lt"/>
              <a:cs typeface="Arial" charset="0"/>
            </a:endParaRPr>
          </a:p>
          <a:p>
            <a:pPr algn="l" eaLnBrk="1" hangingPunct="1"/>
            <a:r>
              <a:rPr lang="en-US" sz="1200" dirty="0">
                <a:latin typeface="+mn-lt"/>
                <a:cs typeface="Arial" charset="0"/>
              </a:rPr>
              <a:t>	Total consumer-reported meals/snacks from commercial foodservice outlets. “Heads” through the door.  Derived from reported meals/snacks by teens, adults, and kids under 13 reported by adults.</a:t>
            </a:r>
          </a:p>
          <a:p>
            <a:pPr algn="l" eaLnBrk="1" hangingPunct="1"/>
            <a:r>
              <a:rPr lang="en-US" sz="1200" u="sng" dirty="0">
                <a:latin typeface="+mn-lt"/>
                <a:cs typeface="Arial" charset="0"/>
              </a:rPr>
              <a:t>Servings:</a:t>
            </a:r>
            <a:endParaRPr lang="en-US" sz="1200" dirty="0">
              <a:latin typeface="+mn-lt"/>
              <a:cs typeface="Arial" charset="0"/>
            </a:endParaRPr>
          </a:p>
          <a:p>
            <a:pPr algn="l" eaLnBrk="1" hangingPunct="1"/>
            <a:r>
              <a:rPr lang="en-US" sz="1200" dirty="0">
                <a:latin typeface="+mn-lt"/>
                <a:cs typeface="Arial" charset="0"/>
              </a:rPr>
              <a:t>	The number of times a food or beverage was ordered at a commercial restaurant. </a:t>
            </a:r>
          </a:p>
        </p:txBody>
      </p:sp>
      <p:sp>
        <p:nvSpPr>
          <p:cNvPr id="33796" name="Text Box 4"/>
          <p:cNvSpPr txBox="1">
            <a:spLocks noChangeArrowheads="1"/>
          </p:cNvSpPr>
          <p:nvPr/>
        </p:nvSpPr>
        <p:spPr bwMode="auto">
          <a:xfrm>
            <a:off x="4687889" y="1061465"/>
            <a:ext cx="4067407" cy="3046988"/>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Individual Spend:</a:t>
            </a:r>
          </a:p>
          <a:p>
            <a:pPr algn="l" eaLnBrk="1" hangingPunct="1"/>
            <a:r>
              <a:rPr lang="en-US" sz="1200" dirty="0">
                <a:latin typeface="+mn-lt"/>
                <a:cs typeface="Arial" charset="0"/>
              </a:rPr>
              <a:t>	Average amount paid for one eater’s food and beverage.  Does not include tip, but does include VAT</a:t>
            </a:r>
            <a:endParaRPr lang="en-US" sz="1200" u="sng" dirty="0">
              <a:latin typeface="+mn-lt"/>
              <a:cs typeface="Arial" charset="0"/>
            </a:endParaRPr>
          </a:p>
          <a:p>
            <a:pPr algn="l" eaLnBrk="1" hangingPunct="1"/>
            <a:r>
              <a:rPr lang="en-US" sz="1200" u="sng" dirty="0">
                <a:latin typeface="+mn-lt"/>
                <a:cs typeface="Arial" charset="0"/>
              </a:rPr>
              <a:t>Average Party Size:</a:t>
            </a:r>
            <a:endParaRPr lang="en-US" sz="1200" dirty="0">
              <a:latin typeface="+mn-lt"/>
              <a:cs typeface="Arial" charset="0"/>
            </a:endParaRPr>
          </a:p>
          <a:p>
            <a:pPr algn="l" eaLnBrk="1" hangingPunct="1"/>
            <a:r>
              <a:rPr lang="en-US" sz="1200" dirty="0">
                <a:latin typeface="+mn-lt"/>
                <a:cs typeface="Arial" charset="0"/>
              </a:rPr>
              <a:t>	Average number of people in a party.  This includes guests and kids.  It is derived from the question: </a:t>
            </a:r>
            <a:r>
              <a:rPr lang="en-US" sz="1200" i="1" dirty="0">
                <a:latin typeface="+mn-lt"/>
                <a:cs typeface="Arial" charset="0"/>
              </a:rPr>
              <a:t>“Including yourself, please select the number of adults, teens and children in your party.” </a:t>
            </a:r>
          </a:p>
          <a:p>
            <a:pPr algn="l" eaLnBrk="1" hangingPunct="1"/>
            <a:r>
              <a:rPr lang="en-US" sz="1200" u="sng" dirty="0">
                <a:latin typeface="+mn-lt"/>
                <a:cs typeface="Arial" charset="0"/>
              </a:rPr>
              <a:t>Average Order Size/Items Per Eater:</a:t>
            </a:r>
            <a:endParaRPr lang="en-US" sz="1200" dirty="0">
              <a:latin typeface="+mn-lt"/>
              <a:cs typeface="Arial" charset="0"/>
            </a:endParaRPr>
          </a:p>
          <a:p>
            <a:pPr algn="l" eaLnBrk="1" hangingPunct="1"/>
            <a:r>
              <a:rPr lang="en-US" sz="1200" dirty="0">
                <a:latin typeface="+mn-lt"/>
                <a:cs typeface="Arial" charset="0"/>
              </a:rPr>
              <a:t>	Average number of different food items per person, per meal/snack. </a:t>
            </a:r>
          </a:p>
          <a:p>
            <a:pPr algn="l" eaLnBrk="1" hangingPunct="1"/>
            <a:r>
              <a:rPr lang="en-US" sz="1200" dirty="0">
                <a:latin typeface="+mn-lt"/>
                <a:cs typeface="Arial" charset="0"/>
              </a:rPr>
              <a:t>	</a:t>
            </a:r>
          </a:p>
          <a:p>
            <a:pPr algn="l" eaLnBrk="1" hangingPunct="1"/>
            <a:r>
              <a:rPr lang="en-US" sz="1200" dirty="0">
                <a:latin typeface="+mn-lt"/>
                <a:cs typeface="Arial" charset="0"/>
              </a:rPr>
              <a:t>	</a:t>
            </a:r>
            <a:r>
              <a:rPr lang="en-US" sz="1200" i="1" dirty="0">
                <a:latin typeface="+mn-lt"/>
                <a:cs typeface="Arial" charset="0"/>
              </a:rPr>
              <a:t>*Note - Order size does not take into account multiples or refills.</a:t>
            </a:r>
          </a:p>
        </p:txBody>
      </p:sp>
      <p:sp>
        <p:nvSpPr>
          <p:cNvPr id="2" name="Title 1"/>
          <p:cNvSpPr>
            <a:spLocks noGrp="1"/>
          </p:cNvSpPr>
          <p:nvPr>
            <p:ph type="title"/>
          </p:nvPr>
        </p:nvSpPr>
        <p:spPr/>
        <p:txBody>
          <a:bodyPr/>
          <a:lstStyle/>
          <a:p>
            <a:r>
              <a:rPr lang="en-GB" dirty="0"/>
              <a:t>CREST Measures</a:t>
            </a:r>
          </a:p>
        </p:txBody>
      </p:sp>
      <p:cxnSp>
        <p:nvCxnSpPr>
          <p:cNvPr id="6" name="Straight Connector 5"/>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pic>
        <p:nvPicPr>
          <p:cNvPr id="3" name="Picture 2" descr="A picture containing circle, darkness&#10;&#10;Description automatically generated">
            <a:extLst>
              <a:ext uri="{FF2B5EF4-FFF2-40B4-BE49-F238E27FC236}">
                <a16:creationId xmlns:a16="http://schemas.microsoft.com/office/drawing/2014/main" id="{26BFAFEB-916E-9563-37C9-CA6D85A3E2EA}"/>
              </a:ext>
            </a:extLst>
          </p:cNvPr>
          <p:cNvPicPr>
            <a:picLocks noChangeAspect="1"/>
          </p:cNvPicPr>
          <p:nvPr/>
        </p:nvPicPr>
        <p:blipFill>
          <a:blip r:embed="rId3"/>
          <a:stretch>
            <a:fillRect/>
          </a:stretch>
        </p:blipFill>
        <p:spPr>
          <a:xfrm>
            <a:off x="7075845" y="184030"/>
            <a:ext cx="1679451" cy="691897"/>
          </a:xfrm>
          <a:prstGeom prst="rect">
            <a:avLst/>
          </a:prstGeom>
        </p:spPr>
      </p:pic>
    </p:spTree>
    <p:extLst>
      <p:ext uri="{BB962C8B-B14F-4D97-AF65-F5344CB8AC3E}">
        <p14:creationId xmlns:p14="http://schemas.microsoft.com/office/powerpoint/2010/main" val="250307963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ext Box 4"/>
          <p:cNvSpPr txBox="1">
            <a:spLocks noChangeArrowheads="1"/>
          </p:cNvSpPr>
          <p:nvPr/>
        </p:nvSpPr>
        <p:spPr bwMode="auto">
          <a:xfrm>
            <a:off x="367296" y="1038103"/>
            <a:ext cx="4060242" cy="3416320"/>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Average Price Per Item</a:t>
            </a:r>
            <a:endParaRPr lang="en-US" sz="1200" dirty="0">
              <a:latin typeface="+mn-lt"/>
              <a:cs typeface="Arial" charset="0"/>
            </a:endParaRPr>
          </a:p>
          <a:p>
            <a:pPr algn="l" eaLnBrk="1" hangingPunct="1"/>
            <a:r>
              <a:rPr lang="en-US" sz="1200" dirty="0">
                <a:latin typeface="+mn-lt"/>
                <a:cs typeface="Arial" charset="0"/>
              </a:rPr>
              <a:t>	Average Individual Spend divided by Items per Eater </a:t>
            </a:r>
          </a:p>
          <a:p>
            <a:pPr algn="l" eaLnBrk="1" hangingPunct="1"/>
            <a:r>
              <a:rPr lang="en-US" sz="1200" u="sng" dirty="0">
                <a:latin typeface="+mn-lt"/>
                <a:cs typeface="Arial" charset="0"/>
              </a:rPr>
              <a:t>Menu Importance/Incidence</a:t>
            </a:r>
            <a:endParaRPr lang="en-US" sz="1200" dirty="0">
              <a:latin typeface="+mn-lt"/>
              <a:cs typeface="Arial" charset="0"/>
            </a:endParaRPr>
          </a:p>
          <a:p>
            <a:pPr algn="l" eaLnBrk="1" hangingPunct="1"/>
            <a:r>
              <a:rPr lang="en-US" sz="1200" dirty="0">
                <a:latin typeface="+mn-lt"/>
                <a:cs typeface="Arial" charset="0"/>
              </a:rPr>
              <a:t>	Simply stated, the %of orders (or visits) that include a specific food or beverage item, group of items, or category of items.  A pure measure of item importance (e.g. on a scale from 1-100 how important is this item)</a:t>
            </a:r>
          </a:p>
          <a:p>
            <a:pPr algn="l" eaLnBrk="1" hangingPunct="1"/>
            <a:r>
              <a:rPr lang="en-US" sz="1200" u="sng" dirty="0">
                <a:latin typeface="+mn-lt"/>
                <a:cs typeface="Arial" charset="0"/>
              </a:rPr>
              <a:t>Index</a:t>
            </a:r>
          </a:p>
          <a:p>
            <a:pPr algn="l" eaLnBrk="1" hangingPunct="1"/>
            <a:r>
              <a:rPr lang="en-US" sz="1200" dirty="0">
                <a:latin typeface="+mn-lt"/>
                <a:cs typeface="Arial" charset="0"/>
              </a:rPr>
              <a:t>	Reflects the relative importance of a specific variable (e.g. demo, occasion segment, etc.)</a:t>
            </a:r>
          </a:p>
          <a:p>
            <a:pPr algn="l" eaLnBrk="1" hangingPunct="1"/>
            <a:r>
              <a:rPr lang="en-US" sz="1200" u="sng" dirty="0">
                <a:latin typeface="+mn-lt"/>
                <a:cs typeface="Arial" charset="0"/>
              </a:rPr>
              <a:t>Per Capita</a:t>
            </a:r>
            <a:endParaRPr lang="en-US" sz="1200" dirty="0">
              <a:latin typeface="+mn-lt"/>
              <a:cs typeface="Arial" charset="0"/>
            </a:endParaRPr>
          </a:p>
          <a:p>
            <a:pPr algn="l" eaLnBrk="1" hangingPunct="1"/>
            <a:r>
              <a:rPr lang="en-US" sz="1200" dirty="0">
                <a:latin typeface="+mn-lt"/>
                <a:cs typeface="Arial" charset="0"/>
              </a:rPr>
              <a:t>	# of times the average GB consumer eats an out of home meal or snack in a given year.  This can be looked at by age, gender, social class, household composition, etc.</a:t>
            </a:r>
          </a:p>
          <a:p>
            <a:pPr algn="l" eaLnBrk="1" hangingPunct="1"/>
            <a:endParaRPr lang="en-US" sz="1200" dirty="0">
              <a:latin typeface="+mn-lt"/>
              <a:cs typeface="Arial" charset="0"/>
            </a:endParaRPr>
          </a:p>
        </p:txBody>
      </p:sp>
      <p:sp>
        <p:nvSpPr>
          <p:cNvPr id="34820" name="Text Box 4"/>
          <p:cNvSpPr txBox="1">
            <a:spLocks noChangeArrowheads="1"/>
          </p:cNvSpPr>
          <p:nvPr/>
        </p:nvSpPr>
        <p:spPr bwMode="auto">
          <a:xfrm>
            <a:off x="4687889" y="1038102"/>
            <a:ext cx="4067407" cy="3785652"/>
          </a:xfrm>
          <a:prstGeom prst="rect">
            <a:avLst/>
          </a:prstGeom>
          <a:noFill/>
          <a:ln>
            <a:noFill/>
          </a:ln>
          <a:effectLst/>
          <a:extLst>
            <a:ext uri="{909E8E84-426E-40DD-AFC4-6F175D3DCCD1}">
              <a14:hiddenFill xmlns:a14="http://schemas.microsoft.com/office/drawing/2010/main">
                <a:solidFill>
                  <a:srgbClr val="FFCC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465138" indent="-465138" eaLnBrk="0" hangingPunct="0">
              <a:defRPr b="1">
                <a:solidFill>
                  <a:schemeClr val="tx1"/>
                </a:solidFill>
                <a:latin typeface="Arial" charset="0"/>
              </a:defRPr>
            </a:lvl1pPr>
            <a:lvl2pPr marL="742950" indent="-285750" eaLnBrk="0" hangingPunct="0">
              <a:defRPr b="1">
                <a:solidFill>
                  <a:schemeClr val="tx1"/>
                </a:solidFill>
                <a:latin typeface="Arial" charset="0"/>
              </a:defRPr>
            </a:lvl2pPr>
            <a:lvl3pPr marL="1143000" indent="-228600" eaLnBrk="0" hangingPunct="0">
              <a:defRPr b="1">
                <a:solidFill>
                  <a:schemeClr val="tx1"/>
                </a:solidFill>
                <a:latin typeface="Arial" charset="0"/>
              </a:defRPr>
            </a:lvl3pPr>
            <a:lvl4pPr marL="1600200" indent="-228600" eaLnBrk="0" hangingPunct="0">
              <a:defRPr b="1">
                <a:solidFill>
                  <a:schemeClr val="tx1"/>
                </a:solidFill>
                <a:latin typeface="Arial" charset="0"/>
              </a:defRPr>
            </a:lvl4pPr>
            <a:lvl5pPr marL="2057400" indent="-228600" eaLnBrk="0" hangingPunct="0">
              <a:defRPr b="1">
                <a:solidFill>
                  <a:schemeClr val="tx1"/>
                </a:solidFill>
                <a:latin typeface="Arial" charset="0"/>
              </a:defRPr>
            </a:lvl5pPr>
            <a:lvl6pPr marL="2514600" indent="-228600" algn="ctr" eaLnBrk="0" fontAlgn="base" hangingPunct="0">
              <a:spcBef>
                <a:spcPct val="0"/>
              </a:spcBef>
              <a:spcAft>
                <a:spcPct val="0"/>
              </a:spcAft>
              <a:defRPr b="1">
                <a:solidFill>
                  <a:schemeClr val="tx1"/>
                </a:solidFill>
                <a:latin typeface="Arial" charset="0"/>
              </a:defRPr>
            </a:lvl6pPr>
            <a:lvl7pPr marL="2971800" indent="-228600" algn="ctr" eaLnBrk="0" fontAlgn="base" hangingPunct="0">
              <a:spcBef>
                <a:spcPct val="0"/>
              </a:spcBef>
              <a:spcAft>
                <a:spcPct val="0"/>
              </a:spcAft>
              <a:defRPr b="1">
                <a:solidFill>
                  <a:schemeClr val="tx1"/>
                </a:solidFill>
                <a:latin typeface="Arial" charset="0"/>
              </a:defRPr>
            </a:lvl7pPr>
            <a:lvl8pPr marL="3429000" indent="-228600" algn="ctr" eaLnBrk="0" fontAlgn="base" hangingPunct="0">
              <a:spcBef>
                <a:spcPct val="0"/>
              </a:spcBef>
              <a:spcAft>
                <a:spcPct val="0"/>
              </a:spcAft>
              <a:defRPr b="1">
                <a:solidFill>
                  <a:schemeClr val="tx1"/>
                </a:solidFill>
                <a:latin typeface="Arial" charset="0"/>
              </a:defRPr>
            </a:lvl8pPr>
            <a:lvl9pPr marL="3886200" indent="-228600" algn="ctr" eaLnBrk="0" fontAlgn="base" hangingPunct="0">
              <a:spcBef>
                <a:spcPct val="0"/>
              </a:spcBef>
              <a:spcAft>
                <a:spcPct val="0"/>
              </a:spcAft>
              <a:defRPr b="1">
                <a:solidFill>
                  <a:schemeClr val="tx1"/>
                </a:solidFill>
                <a:latin typeface="Arial" charset="0"/>
              </a:defRPr>
            </a:lvl9pPr>
          </a:lstStyle>
          <a:p>
            <a:pPr algn="l" eaLnBrk="1" hangingPunct="1"/>
            <a:r>
              <a:rPr lang="en-US" sz="1200" u="sng" dirty="0">
                <a:latin typeface="+mn-lt"/>
                <a:cs typeface="Arial" charset="0"/>
              </a:rPr>
              <a:t>% Change vs. Same Period Year Ago</a:t>
            </a:r>
          </a:p>
          <a:p>
            <a:pPr algn="l" eaLnBrk="1" hangingPunct="1"/>
            <a:r>
              <a:rPr lang="en-US" sz="1200" dirty="0">
                <a:latin typeface="+mn-lt"/>
                <a:cs typeface="Arial" charset="0"/>
              </a:rPr>
              <a:t>	YOY or PCYA the % change vs. same time period year ago (e.g. annual, quarter, month, etc.).</a:t>
            </a:r>
            <a:endParaRPr lang="en-US" sz="1200" u="sng" dirty="0">
              <a:latin typeface="+mn-lt"/>
              <a:cs typeface="Arial" charset="0"/>
            </a:endParaRPr>
          </a:p>
          <a:p>
            <a:pPr algn="l" eaLnBrk="1" hangingPunct="1"/>
            <a:r>
              <a:rPr lang="en-US" sz="1200" u="sng" dirty="0">
                <a:latin typeface="+mn-lt"/>
                <a:cs typeface="Arial" charset="0"/>
              </a:rPr>
              <a:t>Compound Rate of Change</a:t>
            </a:r>
            <a:endParaRPr lang="en-US" sz="1200" dirty="0">
              <a:latin typeface="+mn-lt"/>
              <a:cs typeface="Arial" charset="0"/>
            </a:endParaRPr>
          </a:p>
          <a:p>
            <a:pPr algn="l" eaLnBrk="1" hangingPunct="1"/>
            <a:r>
              <a:rPr lang="en-US" sz="1200" dirty="0">
                <a:latin typeface="+mn-lt"/>
                <a:cs typeface="Arial" charset="0"/>
              </a:rPr>
              <a:t>	CAGR = Average annual % change over a period of two-years or more</a:t>
            </a:r>
          </a:p>
          <a:p>
            <a:pPr algn="l" eaLnBrk="1" hangingPunct="1"/>
            <a:r>
              <a:rPr lang="en-US" sz="1200" u="sng" dirty="0">
                <a:latin typeface="+mn-lt"/>
                <a:cs typeface="Arial" charset="0"/>
              </a:rPr>
              <a:t>Penetration</a:t>
            </a:r>
            <a:endParaRPr lang="en-US" sz="1200" dirty="0">
              <a:latin typeface="+mn-lt"/>
              <a:cs typeface="Arial" charset="0"/>
            </a:endParaRPr>
          </a:p>
          <a:p>
            <a:pPr algn="l" eaLnBrk="1" hangingPunct="1"/>
            <a:r>
              <a:rPr lang="en-US" sz="1200" dirty="0">
                <a:latin typeface="+mn-lt"/>
                <a:cs typeface="Arial" charset="0"/>
              </a:rPr>
              <a:t>	The percentage of the GB population who visit a specific brand, category, channel, or segment in a given 4-week period</a:t>
            </a:r>
          </a:p>
          <a:p>
            <a:pPr algn="l" eaLnBrk="1" hangingPunct="1"/>
            <a:r>
              <a:rPr lang="en-US" sz="1200" u="sng" dirty="0">
                <a:latin typeface="+mn-lt"/>
                <a:cs typeface="Arial" charset="0"/>
              </a:rPr>
              <a:t>Frequency</a:t>
            </a:r>
            <a:endParaRPr lang="en-US" sz="1200" dirty="0">
              <a:latin typeface="+mn-lt"/>
              <a:cs typeface="Arial" charset="0"/>
            </a:endParaRPr>
          </a:p>
          <a:p>
            <a:pPr algn="l" eaLnBrk="1" hangingPunct="1"/>
            <a:r>
              <a:rPr lang="en-US" sz="1200" dirty="0">
                <a:latin typeface="+mn-lt"/>
                <a:cs typeface="Arial" charset="0"/>
              </a:rPr>
              <a:t>	How often a typical consumer frequents a specific brand, category, channel, or segment of the industry in a 4-week period</a:t>
            </a:r>
          </a:p>
          <a:p>
            <a:pPr algn="l" eaLnBrk="1" hangingPunct="1"/>
            <a:r>
              <a:rPr lang="en-US" sz="1200" u="sng" dirty="0">
                <a:latin typeface="+mn-lt"/>
                <a:cs typeface="Arial" charset="0"/>
              </a:rPr>
              <a:t>Contribution to Growth/Decline</a:t>
            </a:r>
            <a:endParaRPr lang="en-US" sz="1200" dirty="0">
              <a:latin typeface="+mn-lt"/>
              <a:cs typeface="Arial" charset="0"/>
            </a:endParaRPr>
          </a:p>
          <a:p>
            <a:pPr algn="l" eaLnBrk="1" hangingPunct="1"/>
            <a:r>
              <a:rPr lang="en-US" sz="1200" dirty="0">
                <a:latin typeface="+mn-lt"/>
                <a:cs typeface="Arial" charset="0"/>
              </a:rPr>
              <a:t>	CTG and/or CTD = % of visit or servings growth/decline sourced to a specific variable (e.g. demo, occasion segment, etc.)</a:t>
            </a:r>
          </a:p>
          <a:p>
            <a:pPr algn="l" eaLnBrk="1" hangingPunct="1"/>
            <a:endParaRPr lang="en-US" sz="1200" dirty="0">
              <a:latin typeface="+mn-lt"/>
              <a:cs typeface="Arial" charset="0"/>
            </a:endParaRPr>
          </a:p>
        </p:txBody>
      </p:sp>
      <p:cxnSp>
        <p:nvCxnSpPr>
          <p:cNvPr id="3" name="Straight Connector 2"/>
          <p:cNvCxnSpPr/>
          <p:nvPr/>
        </p:nvCxnSpPr>
        <p:spPr bwMode="auto">
          <a:xfrm>
            <a:off x="4572000" y="1154907"/>
            <a:ext cx="0" cy="3494485"/>
          </a:xfrm>
          <a:prstGeom prst="line">
            <a:avLst/>
          </a:prstGeom>
          <a:solidFill>
            <a:srgbClr val="FFFF99"/>
          </a:solidFill>
          <a:ln w="9525" cap="flat" cmpd="sng" algn="ctr">
            <a:solidFill>
              <a:schemeClr val="bg1">
                <a:lumMod val="75000"/>
              </a:schemeClr>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itle 1"/>
          <p:cNvSpPr>
            <a:spLocks noGrp="1"/>
          </p:cNvSpPr>
          <p:nvPr>
            <p:ph type="title"/>
          </p:nvPr>
        </p:nvSpPr>
        <p:spPr/>
        <p:txBody>
          <a:bodyPr/>
          <a:lstStyle/>
          <a:p>
            <a:r>
              <a:rPr lang="en-GB" dirty="0"/>
              <a:t>CREST Calculations</a:t>
            </a:r>
          </a:p>
        </p:txBody>
      </p:sp>
      <p:pic>
        <p:nvPicPr>
          <p:cNvPr id="4" name="Picture 3" descr="A picture containing circle, darkness&#10;&#10;Description automatically generated">
            <a:extLst>
              <a:ext uri="{FF2B5EF4-FFF2-40B4-BE49-F238E27FC236}">
                <a16:creationId xmlns:a16="http://schemas.microsoft.com/office/drawing/2014/main" id="{20446B7E-E441-7870-816F-DA049D4D8D22}"/>
              </a:ext>
            </a:extLst>
          </p:cNvPr>
          <p:cNvPicPr>
            <a:picLocks noChangeAspect="1"/>
          </p:cNvPicPr>
          <p:nvPr/>
        </p:nvPicPr>
        <p:blipFill>
          <a:blip r:embed="rId3"/>
          <a:stretch>
            <a:fillRect/>
          </a:stretch>
        </p:blipFill>
        <p:spPr>
          <a:xfrm>
            <a:off x="7097253" y="205980"/>
            <a:ext cx="1679451" cy="691897"/>
          </a:xfrm>
          <a:prstGeom prst="rect">
            <a:avLst/>
          </a:prstGeom>
        </p:spPr>
      </p:pic>
    </p:spTree>
    <p:extLst>
      <p:ext uri="{BB962C8B-B14F-4D97-AF65-F5344CB8AC3E}">
        <p14:creationId xmlns:p14="http://schemas.microsoft.com/office/powerpoint/2010/main" val="83370710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031706772"/>
              </p:ext>
            </p:extLst>
          </p:nvPr>
        </p:nvGraphicFramePr>
        <p:xfrm>
          <a:off x="367295" y="1267362"/>
          <a:ext cx="4871297" cy="3844635"/>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1206674" y="967776"/>
            <a:ext cx="207620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(000s) by Channel</a:t>
            </a:r>
          </a:p>
        </p:txBody>
      </p:sp>
      <p:sp>
        <p:nvSpPr>
          <p:cNvPr id="3" name="AutoShape 4" descr="Pound Sign Outline Clipart"/>
          <p:cNvSpPr>
            <a:spLocks noChangeAspect="1" noChangeArrowheads="1"/>
          </p:cNvSpPr>
          <p:nvPr/>
        </p:nvSpPr>
        <p:spPr bwMode="auto">
          <a:xfrm>
            <a:off x="131051"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4" name="TextBox 3"/>
          <p:cNvSpPr txBox="1"/>
          <p:nvPr/>
        </p:nvSpPr>
        <p:spPr>
          <a:xfrm>
            <a:off x="4963151" y="1811655"/>
            <a:ext cx="1440864" cy="2492990"/>
          </a:xfrm>
          <a:prstGeom prst="rect">
            <a:avLst/>
          </a:prstGeom>
          <a:noFill/>
        </p:spPr>
        <p:txBody>
          <a:bodyPr wrap="square" rtlCol="0">
            <a:spAutoFit/>
          </a:bodyPr>
          <a:lstStyle/>
          <a:p>
            <a:pPr algn="ctr"/>
            <a:r>
              <a:rPr lang="en-GB" sz="1200" b="1" dirty="0">
                <a:solidFill>
                  <a:srgbClr val="FF0000"/>
                </a:solidFill>
              </a:rPr>
              <a:t>-7.2%</a:t>
            </a:r>
          </a:p>
          <a:p>
            <a:pPr algn="ctr"/>
            <a:endParaRPr lang="en-GB" sz="1200" b="1" dirty="0">
              <a:solidFill>
                <a:srgbClr val="82C341"/>
              </a:solidFill>
            </a:endParaRPr>
          </a:p>
          <a:p>
            <a:pPr algn="ctr"/>
            <a:r>
              <a:rPr lang="en-GB" sz="1200" b="1" dirty="0">
                <a:solidFill>
                  <a:srgbClr val="FF0000"/>
                </a:solidFill>
              </a:rPr>
              <a:t>--%</a:t>
            </a:r>
          </a:p>
          <a:p>
            <a:pPr algn="ctr"/>
            <a:endParaRPr lang="en-GB" sz="1200" b="1" dirty="0">
              <a:solidFill>
                <a:srgbClr val="00B050"/>
              </a:solidFill>
            </a:endParaRPr>
          </a:p>
          <a:p>
            <a:pPr algn="ctr"/>
            <a:r>
              <a:rPr lang="en-GB" sz="1200" b="1" dirty="0">
                <a:solidFill>
                  <a:srgbClr val="00B050"/>
                </a:solidFill>
              </a:rPr>
              <a:t>+0%</a:t>
            </a:r>
          </a:p>
          <a:p>
            <a:pPr algn="ctr"/>
            <a:endParaRPr lang="en-GB" sz="1200" b="1" dirty="0">
              <a:solidFill>
                <a:srgbClr val="00B050"/>
              </a:solidFill>
            </a:endParaRPr>
          </a:p>
          <a:p>
            <a:pPr algn="ctr"/>
            <a:r>
              <a:rPr lang="en-GB" sz="1200" b="1" dirty="0">
                <a:solidFill>
                  <a:srgbClr val="00B050"/>
                </a:solidFill>
              </a:rPr>
              <a:t>++%</a:t>
            </a:r>
          </a:p>
          <a:p>
            <a:pPr algn="ctr"/>
            <a:endParaRPr lang="en-GB" sz="1200" b="1" dirty="0">
              <a:solidFill>
                <a:srgbClr val="00B050"/>
              </a:solidFill>
            </a:endParaRPr>
          </a:p>
          <a:p>
            <a:pPr algn="ctr"/>
            <a:r>
              <a:rPr lang="en-GB" sz="1200" b="1" dirty="0">
                <a:solidFill>
                  <a:srgbClr val="FF0000"/>
                </a:solidFill>
              </a:rPr>
              <a:t>--%</a:t>
            </a:r>
          </a:p>
          <a:p>
            <a:pPr algn="ctr"/>
            <a:endParaRPr lang="en-GB" sz="1200" b="1" dirty="0">
              <a:solidFill>
                <a:srgbClr val="00B050"/>
              </a:solidFill>
            </a:endParaRPr>
          </a:p>
          <a:p>
            <a:pPr algn="ctr"/>
            <a:r>
              <a:rPr lang="en-GB" sz="1200" b="1" dirty="0">
                <a:solidFill>
                  <a:srgbClr val="00B050"/>
                </a:solidFill>
              </a:rPr>
              <a:t>++%</a:t>
            </a:r>
          </a:p>
          <a:p>
            <a:pPr algn="ctr"/>
            <a:endParaRPr lang="en-GB" sz="1200" b="1" dirty="0">
              <a:solidFill>
                <a:srgbClr val="00B050"/>
              </a:solidFill>
            </a:endParaRPr>
          </a:p>
          <a:p>
            <a:pPr algn="ctr"/>
            <a:r>
              <a:rPr lang="en-GB" sz="1200" b="1" dirty="0">
                <a:solidFill>
                  <a:srgbClr val="00B050"/>
                </a:solidFill>
              </a:rPr>
              <a:t>+14.2%</a:t>
            </a:r>
          </a:p>
        </p:txBody>
      </p:sp>
      <p:sp>
        <p:nvSpPr>
          <p:cNvPr id="12" name="Text Box 3"/>
          <p:cNvSpPr txBox="1">
            <a:spLocks noChangeArrowheads="1"/>
          </p:cNvSpPr>
          <p:nvPr/>
        </p:nvSpPr>
        <p:spPr bwMode="auto">
          <a:xfrm>
            <a:off x="4786685" y="944259"/>
            <a:ext cx="186185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%YOY Change</a:t>
            </a:r>
          </a:p>
        </p:txBody>
      </p:sp>
      <p:sp>
        <p:nvSpPr>
          <p:cNvPr id="6" name="TextBox 5"/>
          <p:cNvSpPr txBox="1"/>
          <p:nvPr/>
        </p:nvSpPr>
        <p:spPr>
          <a:xfrm>
            <a:off x="3093057" y="1811655"/>
            <a:ext cx="1693628" cy="276999"/>
          </a:xfrm>
          <a:prstGeom prst="rect">
            <a:avLst/>
          </a:prstGeom>
          <a:noFill/>
        </p:spPr>
        <p:txBody>
          <a:bodyPr wrap="square" rtlCol="0">
            <a:spAutoFit/>
          </a:bodyPr>
          <a:lstStyle/>
          <a:p>
            <a:r>
              <a:rPr lang="en-GB" sz="1200" dirty="0"/>
              <a:t>   Total Change 	</a:t>
            </a:r>
            <a:endParaRPr lang="en-GB" sz="1200" b="1" dirty="0">
              <a:solidFill>
                <a:srgbClr val="82C341"/>
              </a:solidFill>
            </a:endParaRPr>
          </a:p>
        </p:txBody>
      </p:sp>
      <p:sp>
        <p:nvSpPr>
          <p:cNvPr id="19" name="TextBox 18"/>
          <p:cNvSpPr txBox="1"/>
          <p:nvPr/>
        </p:nvSpPr>
        <p:spPr>
          <a:xfrm>
            <a:off x="7040525" y="1811655"/>
            <a:ext cx="1440864" cy="2492990"/>
          </a:xfrm>
          <a:prstGeom prst="rect">
            <a:avLst/>
          </a:prstGeom>
          <a:noFill/>
        </p:spPr>
        <p:txBody>
          <a:bodyPr wrap="square" rtlCol="0">
            <a:spAutoFit/>
          </a:bodyPr>
          <a:lstStyle/>
          <a:p>
            <a:pPr algn="ctr"/>
            <a:r>
              <a:rPr lang="en-GB" sz="1200" b="1" dirty="0">
                <a:solidFill>
                  <a:srgbClr val="FF0000"/>
                </a:solidFill>
              </a:rPr>
              <a:t>-1.9m</a:t>
            </a:r>
          </a:p>
          <a:p>
            <a:pPr algn="ctr"/>
            <a:endParaRPr lang="en-GB" sz="1200" b="1" dirty="0">
              <a:solidFill>
                <a:srgbClr val="00B050"/>
              </a:solidFill>
            </a:endParaRPr>
          </a:p>
          <a:p>
            <a:pPr algn="ctr"/>
            <a:r>
              <a:rPr lang="en-GB" sz="1200" b="1" dirty="0">
                <a:solidFill>
                  <a:srgbClr val="FF0000"/>
                </a:solidFill>
              </a:rPr>
              <a:t>-1.0m</a:t>
            </a:r>
          </a:p>
          <a:p>
            <a:pPr algn="ctr"/>
            <a:endParaRPr lang="en-GB" sz="1200" b="1" dirty="0">
              <a:solidFill>
                <a:srgbClr val="00B050"/>
              </a:solidFill>
            </a:endParaRPr>
          </a:p>
          <a:p>
            <a:pPr algn="ctr"/>
            <a:r>
              <a:rPr lang="en-GB" sz="1200" b="1" dirty="0">
                <a:solidFill>
                  <a:srgbClr val="00B050"/>
                </a:solidFill>
              </a:rPr>
              <a:t>+0.0m</a:t>
            </a:r>
          </a:p>
          <a:p>
            <a:pPr algn="ctr"/>
            <a:endParaRPr lang="en-GB" sz="1200" b="1" dirty="0">
              <a:solidFill>
                <a:srgbClr val="00B050"/>
              </a:solidFill>
            </a:endParaRPr>
          </a:p>
          <a:p>
            <a:pPr algn="ctr"/>
            <a:r>
              <a:rPr lang="en-GB" sz="1200" b="1" dirty="0">
                <a:solidFill>
                  <a:srgbClr val="00B050"/>
                </a:solidFill>
              </a:rPr>
              <a:t>+1.8m</a:t>
            </a:r>
          </a:p>
          <a:p>
            <a:pPr algn="ctr"/>
            <a:endParaRPr lang="en-GB" sz="1200" b="1" dirty="0">
              <a:solidFill>
                <a:srgbClr val="00B050"/>
              </a:solidFill>
            </a:endParaRPr>
          </a:p>
          <a:p>
            <a:pPr algn="ctr"/>
            <a:r>
              <a:rPr lang="en-GB" sz="1200" b="1" dirty="0">
                <a:solidFill>
                  <a:srgbClr val="FF0000"/>
                </a:solidFill>
              </a:rPr>
              <a:t>-4.0m</a:t>
            </a:r>
          </a:p>
          <a:p>
            <a:pPr algn="ctr"/>
            <a:endParaRPr lang="en-GB" sz="1200" b="1" dirty="0">
              <a:solidFill>
                <a:srgbClr val="00B050"/>
              </a:solidFill>
            </a:endParaRPr>
          </a:p>
          <a:p>
            <a:pPr algn="ctr"/>
            <a:r>
              <a:rPr lang="en-GB" sz="1200" b="1" dirty="0">
                <a:solidFill>
                  <a:srgbClr val="00B050"/>
                </a:solidFill>
              </a:rPr>
              <a:t>+0.9m</a:t>
            </a:r>
          </a:p>
          <a:p>
            <a:pPr algn="ctr"/>
            <a:endParaRPr lang="en-GB" sz="1200" b="1" dirty="0">
              <a:solidFill>
                <a:srgbClr val="00B050"/>
              </a:solidFill>
            </a:endParaRPr>
          </a:p>
          <a:p>
            <a:pPr algn="ctr"/>
            <a:r>
              <a:rPr lang="en-GB" sz="1200" b="1" dirty="0">
                <a:solidFill>
                  <a:srgbClr val="00B050"/>
                </a:solidFill>
              </a:rPr>
              <a:t>+0.6m</a:t>
            </a:r>
          </a:p>
        </p:txBody>
      </p:sp>
      <p:sp>
        <p:nvSpPr>
          <p:cNvPr id="20" name="Text Box 3"/>
          <p:cNvSpPr txBox="1">
            <a:spLocks noChangeArrowheads="1"/>
          </p:cNvSpPr>
          <p:nvPr/>
        </p:nvSpPr>
        <p:spPr bwMode="auto">
          <a:xfrm>
            <a:off x="6600389" y="946542"/>
            <a:ext cx="2184059"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Actual YOY Change</a:t>
            </a:r>
          </a:p>
        </p:txBody>
      </p:sp>
      <p:sp>
        <p:nvSpPr>
          <p:cNvPr id="15" name="Text Box 3"/>
          <p:cNvSpPr txBox="1">
            <a:spLocks noChangeArrowheads="1"/>
          </p:cNvSpPr>
          <p:nvPr/>
        </p:nvSpPr>
        <p:spPr bwMode="auto">
          <a:xfrm>
            <a:off x="8066643"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2</a:t>
            </a:r>
          </a:p>
        </p:txBody>
      </p:sp>
      <p:sp>
        <p:nvSpPr>
          <p:cNvPr id="22" name="TextBox 21"/>
          <p:cNvSpPr txBox="1"/>
          <p:nvPr/>
        </p:nvSpPr>
        <p:spPr>
          <a:xfrm>
            <a:off x="3441581" y="4494929"/>
            <a:ext cx="1521570" cy="369332"/>
          </a:xfrm>
          <a:prstGeom prst="rect">
            <a:avLst/>
          </a:prstGeom>
          <a:noFill/>
        </p:spPr>
        <p:txBody>
          <a:bodyPr wrap="none" rtlCol="0">
            <a:spAutoFit/>
          </a:bodyPr>
          <a:lstStyle/>
          <a:p>
            <a:r>
              <a:rPr lang="en-US" sz="900" dirty="0">
                <a:solidFill>
                  <a:prstClr val="black">
                    <a:lumMod val="65000"/>
                    <a:lumOff val="35000"/>
                  </a:prstClr>
                </a:solidFill>
              </a:rPr>
              <a:t>(++) / (--) = PCYA &lt;&gt; 15%</a:t>
            </a:r>
          </a:p>
          <a:p>
            <a:r>
              <a:rPr lang="en-US" sz="900" dirty="0">
                <a:solidFill>
                  <a:prstClr val="black">
                    <a:lumMod val="65000"/>
                    <a:lumOff val="35000"/>
                  </a:prstClr>
                </a:solidFill>
              </a:rPr>
              <a:t>n/a = Insufficient sample</a:t>
            </a:r>
          </a:p>
        </p:txBody>
      </p:sp>
      <p:sp>
        <p:nvSpPr>
          <p:cNvPr id="5" name="Rectangle 4"/>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454694" y="4881165"/>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
        <p:nvSpPr>
          <p:cNvPr id="10" name="Title 9"/>
          <p:cNvSpPr>
            <a:spLocks noGrp="1"/>
          </p:cNvSpPr>
          <p:nvPr>
            <p:ph type="title"/>
          </p:nvPr>
        </p:nvSpPr>
        <p:spPr>
          <a:xfrm>
            <a:off x="351992" y="205980"/>
            <a:ext cx="8388000" cy="647999"/>
          </a:xfrm>
        </p:spPr>
        <p:txBody>
          <a:bodyPr>
            <a:noAutofit/>
          </a:bodyPr>
          <a:lstStyle/>
          <a:p>
            <a:r>
              <a:rPr lang="en-GB" sz="2400" dirty="0"/>
              <a:t>Mackerel servings have decreased overall, driven by QSR and Travel &amp; Leisure channels</a:t>
            </a:r>
          </a:p>
        </p:txBody>
      </p:sp>
    </p:spTree>
    <p:extLst>
      <p:ext uri="{BB962C8B-B14F-4D97-AF65-F5344CB8AC3E}">
        <p14:creationId xmlns:p14="http://schemas.microsoft.com/office/powerpoint/2010/main" val="1697292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06778888"/>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1565" y="1035316"/>
            <a:ext cx="183736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Incidence % by Channel</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21"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3</a:t>
            </a:r>
          </a:p>
        </p:txBody>
      </p:sp>
      <p:sp>
        <p:nvSpPr>
          <p:cNvPr id="4" name="Title 3"/>
          <p:cNvSpPr>
            <a:spLocks noGrp="1"/>
          </p:cNvSpPr>
          <p:nvPr>
            <p:ph type="title"/>
          </p:nvPr>
        </p:nvSpPr>
        <p:spPr/>
        <p:txBody>
          <a:bodyPr>
            <a:noAutofit/>
          </a:bodyPr>
          <a:lstStyle/>
          <a:p>
            <a:r>
              <a:rPr lang="en-GB" sz="2400" dirty="0"/>
              <a:t>The importance of Mackerel overall has remained stable with significant decline in Travel &amp; Leisure</a:t>
            </a:r>
          </a:p>
        </p:txBody>
      </p:sp>
      <p:sp>
        <p:nvSpPr>
          <p:cNvPr id="20" name="Rectangle 19"/>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27" name="TextBox 26"/>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3905218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339012749"/>
              </p:ext>
            </p:extLst>
          </p:nvPr>
        </p:nvGraphicFramePr>
        <p:xfrm>
          <a:off x="367295" y="1485268"/>
          <a:ext cx="8388001" cy="333282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733730" y="1023603"/>
            <a:ext cx="14730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Age</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6" name="Straight Connector 5"/>
          <p:cNvCxnSpPr/>
          <p:nvPr/>
        </p:nvCxnSpPr>
        <p:spPr bwMode="auto">
          <a:xfrm flipV="1">
            <a:off x="19122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4</a:t>
            </a:r>
          </a:p>
        </p:txBody>
      </p:sp>
      <p:sp>
        <p:nvSpPr>
          <p:cNvPr id="7" name="Title 6"/>
          <p:cNvSpPr>
            <a:spLocks noGrp="1"/>
          </p:cNvSpPr>
          <p:nvPr>
            <p:ph type="title"/>
          </p:nvPr>
        </p:nvSpPr>
        <p:spPr/>
        <p:txBody>
          <a:bodyPr>
            <a:noAutofit/>
          </a:bodyPr>
          <a:lstStyle/>
          <a:p>
            <a:r>
              <a:rPr lang="en-GB" sz="2400" dirty="0"/>
              <a:t>Mackerel over-indexes the market among customers from 35 to 64 and 18-24 age groups </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21187860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2779295071"/>
              </p:ext>
            </p:extLst>
          </p:nvPr>
        </p:nvGraphicFramePr>
        <p:xfrm>
          <a:off x="367297" y="1598212"/>
          <a:ext cx="8387999" cy="321988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44166" y="1039505"/>
            <a:ext cx="205216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Social Class</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8734" y="1180679"/>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5</a:t>
            </a:r>
          </a:p>
        </p:txBody>
      </p:sp>
      <p:sp>
        <p:nvSpPr>
          <p:cNvPr id="5" name="Title 4"/>
          <p:cNvSpPr>
            <a:spLocks noGrp="1"/>
          </p:cNvSpPr>
          <p:nvPr>
            <p:ph type="title"/>
          </p:nvPr>
        </p:nvSpPr>
        <p:spPr/>
        <p:txBody>
          <a:bodyPr>
            <a:noAutofit/>
          </a:bodyPr>
          <a:lstStyle/>
          <a:p>
            <a:r>
              <a:rPr lang="en-GB" sz="2400" dirty="0"/>
              <a:t>Mackerel over-indexes with A,B,C1 consumers, especially at </a:t>
            </a:r>
            <a:r>
              <a:rPr lang="en-GB" sz="2400" dirty="0" err="1"/>
              <a:t>Oubs</a:t>
            </a:r>
            <a:endParaRPr lang="en-GB" sz="2400" dirty="0"/>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35986409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614377403"/>
              </p:ext>
            </p:extLst>
          </p:nvPr>
        </p:nvGraphicFramePr>
        <p:xfrm>
          <a:off x="367295" y="1391478"/>
          <a:ext cx="8388001" cy="342661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54414" y="1029984"/>
            <a:ext cx="1720343"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Gender</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42815"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6</a:t>
            </a:r>
          </a:p>
        </p:txBody>
      </p:sp>
      <p:sp>
        <p:nvSpPr>
          <p:cNvPr id="5" name="Title 4"/>
          <p:cNvSpPr>
            <a:spLocks noGrp="1"/>
          </p:cNvSpPr>
          <p:nvPr>
            <p:ph type="title"/>
          </p:nvPr>
        </p:nvSpPr>
        <p:spPr/>
        <p:txBody>
          <a:bodyPr>
            <a:noAutofit/>
          </a:bodyPr>
          <a:lstStyle/>
          <a:p>
            <a:r>
              <a:rPr lang="en-GB" sz="2400" dirty="0"/>
              <a:t>Mackerel is a species that appeals more to male consumers, especially at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2063805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4044754665"/>
              </p:ext>
            </p:extLst>
          </p:nvPr>
        </p:nvGraphicFramePr>
        <p:xfrm>
          <a:off x="367297" y="1229792"/>
          <a:ext cx="8387999" cy="3588303"/>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150020" y="1050965"/>
            <a:ext cx="264046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Presence of Children</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9339"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7</a:t>
            </a:r>
          </a:p>
        </p:txBody>
      </p:sp>
      <p:sp>
        <p:nvSpPr>
          <p:cNvPr id="5" name="Title 4"/>
          <p:cNvSpPr>
            <a:spLocks noGrp="1"/>
          </p:cNvSpPr>
          <p:nvPr>
            <p:ph type="title"/>
          </p:nvPr>
        </p:nvSpPr>
        <p:spPr/>
        <p:txBody>
          <a:bodyPr>
            <a:noAutofit/>
          </a:bodyPr>
          <a:lstStyle/>
          <a:p>
            <a:r>
              <a:rPr lang="en-GB" sz="2400" dirty="0"/>
              <a:t>Mackerel’s consumption is skewed to adult only occasions, especially at Pubs; families outweigh at QSR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3340563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1995195325"/>
              </p:ext>
            </p:extLst>
          </p:nvPr>
        </p:nvGraphicFramePr>
        <p:xfrm>
          <a:off x="367296" y="1229792"/>
          <a:ext cx="8387999" cy="3605207"/>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597250" y="1038103"/>
            <a:ext cx="1745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Daypart</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1" name="Straight Connector 10"/>
          <p:cNvCxnSpPr/>
          <p:nvPr/>
        </p:nvCxnSpPr>
        <p:spPr bwMode="auto">
          <a:xfrm flipV="1">
            <a:off x="215076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3"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8</a:t>
            </a:r>
          </a:p>
        </p:txBody>
      </p:sp>
      <p:sp>
        <p:nvSpPr>
          <p:cNvPr id="5" name="Title 4"/>
          <p:cNvSpPr>
            <a:spLocks noGrp="1"/>
          </p:cNvSpPr>
          <p:nvPr>
            <p:ph type="title"/>
          </p:nvPr>
        </p:nvSpPr>
        <p:spPr>
          <a:xfrm>
            <a:off x="367295" y="205980"/>
            <a:ext cx="8212165" cy="647999"/>
          </a:xfrm>
        </p:spPr>
        <p:txBody>
          <a:bodyPr>
            <a:noAutofit/>
          </a:bodyPr>
          <a:lstStyle/>
          <a:p>
            <a:r>
              <a:rPr lang="en-GB" sz="2400" dirty="0"/>
              <a:t>Mackerel is a dinner species, especially at FSR</a:t>
            </a:r>
          </a:p>
        </p:txBody>
      </p:sp>
      <p:sp>
        <p:nvSpPr>
          <p:cNvPr id="16" name="Rectangle 15"/>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7" name="TextBox 16"/>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806011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 name="Chart 25"/>
          <p:cNvGraphicFramePr/>
          <p:nvPr>
            <p:extLst>
              <p:ext uri="{D42A27DB-BD31-4B8C-83A1-F6EECF244321}">
                <p14:modId xmlns:p14="http://schemas.microsoft.com/office/powerpoint/2010/main" val="3003433118"/>
              </p:ext>
            </p:extLst>
          </p:nvPr>
        </p:nvGraphicFramePr>
        <p:xfrm>
          <a:off x="367295" y="1566407"/>
          <a:ext cx="8388001" cy="3251688"/>
        </p:xfrm>
        <a:graphic>
          <a:graphicData uri="http://schemas.openxmlformats.org/drawingml/2006/chart">
            <c:chart xmlns:c="http://schemas.openxmlformats.org/drawingml/2006/chart" xmlns:r="http://schemas.openxmlformats.org/officeDocument/2006/relationships" r:id="rId3"/>
          </a:graphicData>
        </a:graphic>
      </p:graphicFrame>
      <p:sp>
        <p:nvSpPr>
          <p:cNvPr id="25" name="Text Box 3"/>
          <p:cNvSpPr txBox="1">
            <a:spLocks noChangeArrowheads="1"/>
          </p:cNvSpPr>
          <p:nvPr/>
        </p:nvSpPr>
        <p:spPr bwMode="auto">
          <a:xfrm>
            <a:off x="3405473" y="1050965"/>
            <a:ext cx="2129557"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a:r>
              <a:rPr lang="en-US" sz="1200" dirty="0">
                <a:solidFill>
                  <a:srgbClr val="008AC0"/>
                </a:solidFill>
                <a:latin typeface="+mn-lt"/>
                <a:cs typeface="Calibri" pitchFamily="34" charset="0"/>
              </a:rPr>
              <a:t>Total Mackerel</a:t>
            </a:r>
          </a:p>
          <a:p>
            <a:pPr algn="ctr"/>
            <a:r>
              <a:rPr lang="en-US" sz="1200" dirty="0">
                <a:solidFill>
                  <a:srgbClr val="008AC0"/>
                </a:solidFill>
                <a:latin typeface="+mn-lt"/>
                <a:cs typeface="Calibri" pitchFamily="34" charset="0"/>
              </a:rPr>
              <a:t>Servings % by Day of Week </a:t>
            </a:r>
          </a:p>
        </p:txBody>
      </p:sp>
      <p:sp>
        <p:nvSpPr>
          <p:cNvPr id="3" name="AutoShape 4" descr="Pound Sign Outline Clipart"/>
          <p:cNvSpPr>
            <a:spLocks noChangeAspect="1" noChangeArrowheads="1"/>
          </p:cNvSpPr>
          <p:nvPr/>
        </p:nvSpPr>
        <p:spPr bwMode="auto">
          <a:xfrm>
            <a:off x="155575" y="-108347"/>
            <a:ext cx="3048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cxnSp>
        <p:nvCxnSpPr>
          <p:cNvPr id="12" name="Straight Connector 11"/>
          <p:cNvCxnSpPr/>
          <p:nvPr/>
        </p:nvCxnSpPr>
        <p:spPr bwMode="auto">
          <a:xfrm flipV="1">
            <a:off x="1944736" y="1125020"/>
            <a:ext cx="0" cy="3436706"/>
          </a:xfrm>
          <a:prstGeom prst="line">
            <a:avLst/>
          </a:prstGeom>
          <a:solidFill>
            <a:srgbClr val="FFFF99"/>
          </a:solidFill>
          <a:ln w="9525" cap="flat" cmpd="sng" algn="ctr">
            <a:solidFill>
              <a:schemeClr val="tx1"/>
            </a:solidFill>
            <a:prstDash val="sysDash"/>
            <a:round/>
            <a:headEnd type="none" w="med" len="med"/>
            <a:tailEnd type="none" w="med" len="med"/>
          </a:ln>
          <a:effectLst>
            <a:outerShdw blurRad="63500" dist="35921" dir="2700000" algn="ctr" rotWithShape="0">
              <a:schemeClr val="bg2"/>
            </a:outerShdw>
          </a:effectLst>
        </p:spPr>
      </p:cxnSp>
      <p:sp>
        <p:nvSpPr>
          <p:cNvPr id="14" name="Text Box 3"/>
          <p:cNvSpPr txBox="1">
            <a:spLocks noChangeArrowheads="1"/>
          </p:cNvSpPr>
          <p:nvPr/>
        </p:nvSpPr>
        <p:spPr bwMode="auto">
          <a:xfrm>
            <a:off x="8091167" y="4834999"/>
            <a:ext cx="73388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r"/>
            <a:r>
              <a:rPr lang="en-US" sz="1400" dirty="0">
                <a:solidFill>
                  <a:srgbClr val="008AC0"/>
                </a:solidFill>
                <a:latin typeface="+mn-lt"/>
                <a:cs typeface="Calibri" pitchFamily="34" charset="0"/>
              </a:rPr>
              <a:t>9</a:t>
            </a:r>
          </a:p>
        </p:txBody>
      </p:sp>
      <p:sp>
        <p:nvSpPr>
          <p:cNvPr id="5" name="Title 4"/>
          <p:cNvSpPr>
            <a:spLocks noGrp="1"/>
          </p:cNvSpPr>
          <p:nvPr>
            <p:ph type="title"/>
          </p:nvPr>
        </p:nvSpPr>
        <p:spPr/>
        <p:txBody>
          <a:bodyPr>
            <a:noAutofit/>
          </a:bodyPr>
          <a:lstStyle/>
          <a:p>
            <a:r>
              <a:rPr lang="en-GB" sz="2400" dirty="0"/>
              <a:t>Mackerel consumption over-indexes the market on Tuesdays, Thursdays and Sundays</a:t>
            </a:r>
          </a:p>
        </p:txBody>
      </p:sp>
      <p:sp>
        <p:nvSpPr>
          <p:cNvPr id="17" name="Rectangle 16"/>
          <p:cNvSpPr/>
          <p:nvPr/>
        </p:nvSpPr>
        <p:spPr>
          <a:xfrm>
            <a:off x="5214069" y="4541096"/>
            <a:ext cx="3541227" cy="276999"/>
          </a:xfrm>
          <a:prstGeom prst="rect">
            <a:avLst/>
          </a:prstGeom>
        </p:spPr>
        <p:txBody>
          <a:bodyPr wrap="square">
            <a:spAutoFit/>
          </a:bodyPr>
          <a:lstStyle/>
          <a:p>
            <a:pPr algn="ctr"/>
            <a:r>
              <a:rPr lang="en-GB" sz="1200" b="1" i="1" dirty="0">
                <a:solidFill>
                  <a:srgbClr val="FF0000"/>
                </a:solidFill>
              </a:rPr>
              <a:t>NB. Low sample sizes – use directionally.</a:t>
            </a:r>
          </a:p>
        </p:txBody>
      </p:sp>
      <p:sp>
        <p:nvSpPr>
          <p:cNvPr id="18" name="TextBox 17"/>
          <p:cNvSpPr txBox="1"/>
          <p:nvPr/>
        </p:nvSpPr>
        <p:spPr>
          <a:xfrm>
            <a:off x="5693734" y="4873471"/>
            <a:ext cx="2372765" cy="230832"/>
          </a:xfrm>
          <a:prstGeom prst="rect">
            <a:avLst/>
          </a:prstGeom>
          <a:noFill/>
        </p:spPr>
        <p:txBody>
          <a:bodyPr wrap="none" rtlCol="0">
            <a:spAutoFit/>
          </a:bodyPr>
          <a:lstStyle/>
          <a:p>
            <a:r>
              <a:rPr lang="en-US" sz="900" i="1" dirty="0">
                <a:solidFill>
                  <a:schemeClr val="tx1">
                    <a:lumMod val="65000"/>
                    <a:lumOff val="35000"/>
                  </a:schemeClr>
                </a:solidFill>
              </a:rPr>
              <a:t>Source: Circana/CREST®, 3YE June 2023</a:t>
            </a:r>
          </a:p>
        </p:txBody>
      </p:sp>
    </p:spTree>
    <p:extLst>
      <p:ext uri="{BB962C8B-B14F-4D97-AF65-F5344CB8AC3E}">
        <p14:creationId xmlns:p14="http://schemas.microsoft.com/office/powerpoint/2010/main" val="602047246"/>
      </p:ext>
    </p:extLst>
  </p:cSld>
  <p:clrMapOvr>
    <a:masterClrMapping/>
  </p:clrMapOvr>
</p:sld>
</file>

<file path=ppt/theme/theme1.xml><?xml version="1.0" encoding="utf-8"?>
<a:theme xmlns:a="http://schemas.openxmlformats.org/drawingml/2006/main" name="Seafish - Light">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eafish – Dark">
  <a:themeElements>
    <a:clrScheme name="Seafish">
      <a:dk1>
        <a:srgbClr val="54585A"/>
      </a:dk1>
      <a:lt1>
        <a:sysClr val="window" lastClr="FFFFFF"/>
      </a:lt1>
      <a:dk2>
        <a:srgbClr val="0077C8"/>
      </a:dk2>
      <a:lt2>
        <a:srgbClr val="FFFFFF"/>
      </a:lt2>
      <a:accent1>
        <a:srgbClr val="00A3E0"/>
      </a:accent1>
      <a:accent2>
        <a:srgbClr val="009CA6"/>
      </a:accent2>
      <a:accent3>
        <a:srgbClr val="FECC0C"/>
      </a:accent3>
      <a:accent4>
        <a:srgbClr val="ED6C05"/>
      </a:accent4>
      <a:accent5>
        <a:srgbClr val="B6C30C"/>
      </a:accent5>
      <a:accent6>
        <a:srgbClr val="E4002B"/>
      </a:accent6>
      <a:hlink>
        <a:srgbClr val="0077FF"/>
      </a:hlink>
      <a:folHlink>
        <a:srgbClr val="009C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Market Data Document" ma:contentTypeID="0x010100FBC0F8BFD01A91498CA7837A71EEDFDB02005AE5335FCC83EB48B1308B6A764FBC1C" ma:contentTypeVersion="27" ma:contentTypeDescription="Market Data Document Content Type" ma:contentTypeScope="" ma:versionID="da108508dc232e68c3eb0da7c7f570e3">
  <xsd:schema xmlns:xsd="http://www.w3.org/2001/XMLSchema" xmlns:xs="http://www.w3.org/2001/XMLSchema" xmlns:p="http://schemas.microsoft.com/office/2006/metadata/properties" xmlns:ns2="cebd32e3-9ab6-41ee-b1af-b8405a8d4e68" xmlns:ns3="f1844da6-a929-4072-a9ab-fc72a86c7633" targetNamespace="http://schemas.microsoft.com/office/2006/metadata/properties" ma:root="true" ma:fieldsID="0d9debfe9803182ce6077bd70346052f" ns2:_="" ns3:_="">
    <xsd:import namespace="cebd32e3-9ab6-41ee-b1af-b8405a8d4e68"/>
    <xsd:import namespace="f1844da6-a929-4072-a9ab-fc72a86c7633"/>
    <xsd:element name="properties">
      <xsd:complexType>
        <xsd:sequence>
          <xsd:element name="documentManagement">
            <xsd:complexType>
              <xsd:all>
                <xsd:element ref="ns2:DocumentSummary" minOccurs="0"/>
                <xsd:element ref="ns2:DocumentSource" minOccurs="0"/>
                <xsd:element ref="ns2:DocumentTopic" minOccurs="0"/>
                <xsd:element ref="ns2:PublicationDate" minOccurs="0"/>
                <xsd:element ref="ns2:FreeTextDate" minOccurs="0"/>
                <xsd:element ref="ns2:ContentStartDate" minOccurs="0"/>
                <xsd:element ref="ns2:ContentEndDate" minOccurs="0"/>
                <xsd:element ref="ns2:DocumentAdded" minOccurs="0"/>
                <xsd:element ref="ns2:DocumentStatus" minOccurs="0"/>
                <xsd:element ref="ns2:j7c1b49d505545c2a69692ae734740bd" minOccurs="0"/>
                <xsd:element ref="ns2:TaxCatchAll" minOccurs="0"/>
                <xsd:element ref="ns2:TaxCatchAllLabel" minOccurs="0"/>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bd32e3-9ab6-41ee-b1af-b8405a8d4e68" elementFormDefault="qualified">
    <xsd:import namespace="http://schemas.microsoft.com/office/2006/documentManagement/types"/>
    <xsd:import namespace="http://schemas.microsoft.com/office/infopath/2007/PartnerControls"/>
    <xsd:element name="DocumentSummary" ma:index="3" nillable="true" ma:displayName="Summary" ma:internalName="DocumentSummary" ma:readOnly="false">
      <xsd:simpleType>
        <xsd:restriction base="dms:Note">
          <xsd:maxLength value="255"/>
        </xsd:restriction>
      </xsd:simpleType>
    </xsd:element>
    <xsd:element name="DocumentSource" ma:index="5" nillable="true" ma:displayName="Source" ma:format="Dropdown" ma:internalName="DocumentSource">
      <xsd:simpleType>
        <xsd:restriction base="dms:Choice">
          <xsd:enumeration value="Globefish"/>
          <xsd:enumeration value="HMRC via BTS"/>
          <xsd:enumeration value="IGD"/>
          <xsd:enumeration value="MMO"/>
          <xsd:enumeration value="Kantar"/>
          <xsd:enumeration value="NielsenIQ"/>
          <xsd:enumeration value="Circana"/>
          <xsd:enumeration value="Seafish"/>
          <xsd:enumeration value="Technomic"/>
        </xsd:restriction>
      </xsd:simpleType>
    </xsd:element>
    <xsd:element name="DocumentTopic" ma:index="6" nillable="true" ma:displayName="Topic" ma:default="" ma:internalName="DocumentTopic" ma:readOnly="false">
      <xsd:complexType>
        <xsd:complexContent>
          <xsd:extension base="dms:MultiChoice">
            <xsd:sequence>
              <xsd:element name="Value" maxOccurs="unbounded" minOccurs="0" nillable="true">
                <xsd:simpleType>
                  <xsd:restriction base="dms:Choice">
                    <xsd:enumeration value="Technical Report"/>
                    <xsd:enumeration value="Factsheet/Datasheet"/>
                    <xsd:enumeration value="Corporate Document"/>
                    <xsd:enumeration value="Guidelines"/>
                    <xsd:enumeration value="Marine Survey"/>
                    <xsd:enumeration value="Training Material"/>
                    <xsd:enumeration value="Careers"/>
                    <xsd:enumeration value="Economics and Business"/>
                    <xsd:enumeration value="Aquaculture"/>
                    <xsd:enumeration value="IPF Final Reports"/>
                    <xsd:enumeration value="Other"/>
                    <xsd:enumeration value="Not known"/>
                    <xsd:enumeration value="Internal Seafish Report"/>
                    <xsd:enumeration value="Confidential Seafish Report"/>
                    <xsd:enumeration value="Seafood Guide"/>
                    <xsd:enumeration value=".Web-About Seafish"/>
                    <xsd:enumeration value=".Web-Changing Landscapes"/>
                    <xsd:enumeration value=".Web-Promoting Seafood"/>
                    <xsd:enumeration value=".Web-Responsible Sourcing"/>
                    <xsd:enumeration value=".Web-Safety and Training"/>
                    <xsd:enumeration value=".Web-Insight and Research"/>
                  </xsd:restriction>
                </xsd:simpleType>
              </xsd:element>
            </xsd:sequence>
          </xsd:extension>
        </xsd:complexContent>
      </xsd:complexType>
    </xsd:element>
    <xsd:element name="PublicationDate" ma:index="7" nillable="true" ma:displayName="Publication Date" ma:format="DateOnly" ma:indexed="true" ma:internalName="PublicationDate">
      <xsd:simpleType>
        <xsd:restriction base="dms:DateTime"/>
      </xsd:simpleType>
    </xsd:element>
    <xsd:element name="FreeTextDate" ma:index="8" nillable="true" ma:displayName="Free Text Date" ma:internalName="FreeTextDate" ma:readOnly="false">
      <xsd:simpleType>
        <xsd:restriction base="dms:Text"/>
      </xsd:simpleType>
    </xsd:element>
    <xsd:element name="ContentStartDate" ma:index="9" nillable="true" ma:displayName="Content Start Date" ma:format="DateOnly" ma:internalName="ContentStartDate" ma:readOnly="false">
      <xsd:simpleType>
        <xsd:restriction base="dms:DateTime"/>
      </xsd:simpleType>
    </xsd:element>
    <xsd:element name="ContentEndDate" ma:index="10" nillable="true" ma:displayName="Content End Date" ma:format="DateOnly" ma:internalName="ContentEndDate" ma:readOnly="false">
      <xsd:simpleType>
        <xsd:restriction base="dms:DateTime"/>
      </xsd:simpleType>
    </xsd:element>
    <xsd:element name="DocumentAdded" ma:index="11" nillable="true" ma:displayName="Added" ma:format="DateOnly" ma:indexed="true" ma:internalName="DocumentAdded">
      <xsd:simpleType>
        <xsd:restriction base="dms:DateTime"/>
      </xsd:simpleType>
    </xsd:element>
    <xsd:element name="DocumentStatus" ma:index="12" nillable="true" ma:displayName="Document Status" ma:default="Unpublished" ma:format="Dropdown" ma:indexed="true" ma:internalName="DocumentStatus" ma:readOnly="false">
      <xsd:simpleType>
        <xsd:restriction base="dms:Choice">
          <xsd:enumeration value="Deleted"/>
          <xsd:enumeration value="Unpublished"/>
          <xsd:enumeration value="Published"/>
          <xsd:enumeration value="Archived"/>
        </xsd:restriction>
      </xsd:simpleType>
    </xsd:element>
    <xsd:element name="j7c1b49d505545c2a69692ae734740bd" ma:index="18" ma:taxonomy="true" ma:internalName="j7c1b49d505545c2a69692ae734740bd" ma:taxonomyFieldName="Market_x0020_Data_x0020_Document_x0020_Path" ma:displayName="Market Data Document Path" ma:indexed="true" ma:readOnly="false" ma:default="" ma:fieldId="{37c1b49d-5055-45c2-a696-92ae734740bd}" ma:sspId="63fa3ede-d9eb-4891-98d7-32cb363d3ca5" ma:termSetId="907aca91-42f0-4171-9a43-f9786420f345" ma:anchorId="00000000-0000-0000-0000-000000000000" ma:open="false" ma:isKeyword="false">
      <xsd:complexType>
        <xsd:sequence>
          <xsd:element ref="pc:Terms" minOccurs="0" maxOccurs="1"/>
        </xsd:sequence>
      </xsd:complexType>
    </xsd:element>
    <xsd:element name="TaxCatchAll" ma:index="19" nillable="true" ma:displayName="Taxonomy Catch All Column" ma:hidden="true" ma:list="{5e028737-9680-4a7e-bfb2-5cfc569abfd5}" ma:internalName="TaxCatchAll" ma:readOnly="false" ma:showField="CatchAllData" ma:web="cebd32e3-9ab6-41ee-b1af-b8405a8d4e68">
      <xsd:complexType>
        <xsd:complexContent>
          <xsd:extension base="dms:MultiChoiceLookup">
            <xsd:sequence>
              <xsd:element name="Value" type="dms:Lookup" maxOccurs="unbounded" minOccurs="0" nillable="true"/>
            </xsd:sequence>
          </xsd:extension>
        </xsd:complexContent>
      </xsd:complexType>
    </xsd:element>
    <xsd:element name="TaxCatchAllLabel" ma:index="20" nillable="true" ma:displayName="Taxonomy Catch All Column1" ma:hidden="true" ma:list="{5e028737-9680-4a7e-bfb2-5cfc569abfd5}" ma:internalName="TaxCatchAllLabel" ma:readOnly="false" ma:showField="CatchAllDataLabel" ma:web="cebd32e3-9ab6-41ee-b1af-b8405a8d4e6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844da6-a929-4072-a9ab-fc72a86c7633" elementFormDefault="qualified">
    <xsd:import namespace="http://schemas.microsoft.com/office/2006/documentManagement/types"/>
    <xsd:import namespace="http://schemas.microsoft.com/office/infopath/2007/PartnerControls"/>
    <xsd:element name="MediaServiceMetadata" ma:index="22" nillable="true" ma:displayName="MediaServiceMetadata" ma:hidden="true" ma:internalName="MediaServiceMetadata" ma:readOnly="true">
      <xsd:simpleType>
        <xsd:restriction base="dms:Note"/>
      </xsd:simpleType>
    </xsd:element>
    <xsd:element name="MediaServiceFastMetadata" ma:index="23" nillable="true" ma:displayName="MediaServiceFastMetadata" ma:hidden="true" ma:internalName="MediaServiceFastMetadata" ma:readOnly="true">
      <xsd:simpleType>
        <xsd:restriction base="dms:Note"/>
      </xsd:simpleType>
    </xsd:element>
    <xsd:element name="MediaServiceAutoTags" ma:index="24" nillable="true" ma:displayName="Tags" ma:hidden="true" ma:internalName="MediaServiceAutoTags" ma:readOnly="true">
      <xsd:simpleType>
        <xsd:restriction base="dms:Text"/>
      </xsd:simpleType>
    </xsd:element>
    <xsd:element name="MediaServiceOCR" ma:index="25" nillable="true" ma:displayName="Extracted Text" ma:hidden="true" ma:internalName="MediaServiceOCR" ma:readOnly="true">
      <xsd:simpleType>
        <xsd:restriction base="dms:Note"/>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hidden="true" ma:internalName="MediaServiceKeyPoints" ma:readOnly="true">
      <xsd:simpleType>
        <xsd:restriction base="dms:Note"/>
      </xsd:simpleType>
    </xsd:element>
    <xsd:element name="MediaServiceDateTaken" ma:index="30" nillable="true" ma:displayName="MediaServiceDateTaken" ma:hidden="true" ma:internalName="MediaServiceDateTaken" ma:readOnly="true">
      <xsd:simpleType>
        <xsd:restriction base="dms:Text"/>
      </xsd:simpleType>
    </xsd:element>
    <xsd:element name="MediaLengthInSeconds" ma:index="31" nillable="true" ma:displayName="MediaLengthInSeconds" ma:hidden="true" ma:internalName="MediaLengthInSeconds" ma:readOnly="true">
      <xsd:simpleType>
        <xsd:restriction base="dms:Unknown"/>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MediaServiceSearchProperties" ma:index="3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Label xmlns="cebd32e3-9ab6-41ee-b1af-b8405a8d4e68" xsi:nil="true"/>
    <DocumentTopic xmlns="cebd32e3-9ab6-41ee-b1af-b8405a8d4e68">
      <Value>Factsheet/Datasheet</Value>
    </DocumentTopic>
    <FreeTextDate xmlns="cebd32e3-9ab6-41ee-b1af-b8405a8d4e68" xsi:nil="true"/>
    <DocumentStatus xmlns="cebd32e3-9ab6-41ee-b1af-b8405a8d4e68">Published</DocumentStatus>
    <ContentEndDate xmlns="cebd32e3-9ab6-41ee-b1af-b8405a8d4e68">2023-06-29T23:00:00+00:00</ContentEndDate>
    <DocumentSource xmlns="cebd32e3-9ab6-41ee-b1af-b8405a8d4e68">NPD</DocumentSource>
    <PublicationDate xmlns="cebd32e3-9ab6-41ee-b1af-b8405a8d4e68">2023-07-27T23:00:00+00:00</PublicationDate>
    <DocumentAdded xmlns="cebd32e3-9ab6-41ee-b1af-b8405a8d4e68">2023-08-03T23:00:00+00:00</DocumentAdded>
    <TaxCatchAll xmlns="cebd32e3-9ab6-41ee-b1af-b8405a8d4e68">
      <Value>1436</Value>
    </TaxCatchAll>
    <j7c1b49d505545c2a69692ae734740bd xmlns="cebd32e3-9ab6-41ee-b1af-b8405a8d4e68">
      <Terms xmlns="http://schemas.microsoft.com/office/infopath/2007/PartnerControls">
        <TermInfo xmlns="http://schemas.microsoft.com/office/infopath/2007/PartnerControls">
          <TermName xmlns="http://schemas.microsoft.com/office/infopath/2007/PartnerControls">2023</TermName>
          <TermId xmlns="http://schemas.microsoft.com/office/infopath/2007/PartnerControls">78ac2d7f-defd-4bca-8c7a-6e0c447282f2</TermId>
        </TermInfo>
      </Terms>
    </j7c1b49d505545c2a69692ae734740bd>
    <DocumentSummary xmlns="cebd32e3-9ab6-41ee-b1af-b8405a8d4e68">Mackerel in foodservice report to 3 year ending June 2023. 
</DocumentSummary>
    <ContentStartDate xmlns="cebd32e3-9ab6-41ee-b1af-b8405a8d4e68" xsi:nil="true"/>
  </documentManagement>
</p:properties>
</file>

<file path=customXml/itemProps1.xml><?xml version="1.0" encoding="utf-8"?>
<ds:datastoreItem xmlns:ds="http://schemas.openxmlformats.org/officeDocument/2006/customXml" ds:itemID="{9351FB54-682B-4D4F-8CBA-05AE5329B2A7}"/>
</file>

<file path=customXml/itemProps2.xml><?xml version="1.0" encoding="utf-8"?>
<ds:datastoreItem xmlns:ds="http://schemas.openxmlformats.org/officeDocument/2006/customXml" ds:itemID="{A7787664-48C6-457B-9729-7B25AC7BE7DD}"/>
</file>

<file path=customXml/itemProps3.xml><?xml version="1.0" encoding="utf-8"?>
<ds:datastoreItem xmlns:ds="http://schemas.openxmlformats.org/officeDocument/2006/customXml" ds:itemID="{F78BEA4C-61E1-4491-9B9D-ACF59E1FD820}"/>
</file>

<file path=docProps/app.xml><?xml version="1.0" encoding="utf-8"?>
<Properties xmlns="http://schemas.openxmlformats.org/officeDocument/2006/extended-properties" xmlns:vt="http://schemas.openxmlformats.org/officeDocument/2006/docPropsVTypes">
  <TotalTime>3654</TotalTime>
  <Words>1119</Words>
  <Application>Microsoft Office PowerPoint</Application>
  <PresentationFormat>On-screen Show (16:9)</PresentationFormat>
  <Paragraphs>154</Paragraphs>
  <Slides>12</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Lucida Grande</vt:lpstr>
      <vt:lpstr>Tahoma</vt:lpstr>
      <vt:lpstr>Seafish - Light</vt:lpstr>
      <vt:lpstr>Seafish – Dark</vt:lpstr>
      <vt:lpstr>Mackerel Report</vt:lpstr>
      <vt:lpstr>Mackerel servings have decreased overall, driven by QSR and Travel &amp; Leisure channels</vt:lpstr>
      <vt:lpstr>The importance of Mackerel overall has remained stable with significant decline in Travel &amp; Leisure</vt:lpstr>
      <vt:lpstr>Mackerel over-indexes the market among customers from 35 to 64 and 18-24 age groups </vt:lpstr>
      <vt:lpstr>Mackerel over-indexes with A,B,C1 consumers, especially at Oubs</vt:lpstr>
      <vt:lpstr>Mackerel is a species that appeals more to male consumers, especially at QSR</vt:lpstr>
      <vt:lpstr>Mackerel’s consumption is skewed to adult only occasions, especially at Pubs; families outweigh at QSR</vt:lpstr>
      <vt:lpstr>Mackerel is a dinner species, especially at FSR</vt:lpstr>
      <vt:lpstr>Mackerel consumption over-indexes the market on Tuesdays, Thursdays and Sundays</vt:lpstr>
      <vt:lpstr>Mackerel is more likely to be consumed during a social occasion, especially at FSR </vt:lpstr>
      <vt:lpstr>CREST Measures</vt:lpstr>
      <vt:lpstr>CREST Calculations</vt:lpstr>
    </vt:vector>
  </TitlesOfParts>
  <Company>StudioLR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 Q2 NPD Mackerel Report</dc:title>
  <dc:creator>Rhona Cruickshank</dc:creator>
  <cp:lastModifiedBy>Sergey Chekmarev</cp:lastModifiedBy>
  <cp:revision>111</cp:revision>
  <dcterms:created xsi:type="dcterms:W3CDTF">2020-03-26T10:08:15Z</dcterms:created>
  <dcterms:modified xsi:type="dcterms:W3CDTF">2023-07-28T10:29:50Z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956282</vt:lpwstr>
  </property>
  <property fmtid="{D5CDD505-2E9C-101B-9397-08002B2CF9AE}" pid="3" name="NXPowerLiteSettings">
    <vt:lpwstr>C700052003A000</vt:lpwstr>
  </property>
  <property fmtid="{D5CDD505-2E9C-101B-9397-08002B2CF9AE}" pid="4" name="NXPowerLiteVersion">
    <vt:lpwstr>D8.0.11</vt:lpwstr>
  </property>
  <property fmtid="{D5CDD505-2E9C-101B-9397-08002B2CF9AE}" pid="5" name="TitusGUID">
    <vt:lpwstr>49809c5e-8790-4bfd-91a6-ef110f2f180e</vt:lpwstr>
  </property>
  <property fmtid="{D5CDD505-2E9C-101B-9397-08002B2CF9AE}" pid="6" name="Classification">
    <vt:lpwstr>Client Third Party Confidential</vt:lpwstr>
  </property>
  <property fmtid="{D5CDD505-2E9C-101B-9397-08002B2CF9AE}" pid="7" name="HeaderFooterSelection">
    <vt:lpwstr>NoHeaderFooter</vt:lpwstr>
  </property>
  <property fmtid="{D5CDD505-2E9C-101B-9397-08002B2CF9AE}" pid="8" name="ContentTypeId">
    <vt:lpwstr>0x010100FBC0F8BFD01A91498CA7837A71EEDFDB02005AE5335FCC83EB48B1308B6A764FBC1C</vt:lpwstr>
  </property>
  <property fmtid="{D5CDD505-2E9C-101B-9397-08002B2CF9AE}" pid="9" name="Market Data Document Path">
    <vt:lpwstr>1436;#2023|78ac2d7f-defd-4bca-8c7a-6e0c447282f2</vt:lpwstr>
  </property>
</Properties>
</file>