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drawings/drawing2.xml" ContentType="application/vnd.openxmlformats-officedocument.drawingml.chartshapes+xml"/>
  <Override PartName="/ppt/drawings/drawing1.xml" ContentType="application/vnd.openxmlformats-officedocument.drawingml.chartshapes+xml"/>
  <Override PartName="/ppt/slideMasters/slideMaster1.xml" ContentType="application/vnd.openxmlformats-officedocument.presentationml.slideMaster+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3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3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style9.xml" ContentType="application/vnd.ms-office.chartstyle+xml"/>
  <Override PartName="/ppt/charts/colors9.xml" ContentType="application/vnd.ms-office.chartcolorstyl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charts/style3.xml" ContentType="application/vnd.ms-office.chart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chart20.xml" ContentType="application/vnd.openxmlformats-officedocument.drawingml.chart+xml"/>
  <Override PartName="/ppt/charts/style12.xml" ContentType="application/vnd.ms-office.chartstyle+xml"/>
  <Override PartName="/ppt/charts/colors12.xml" ContentType="application/vnd.ms-office.chartcolorstyle+xml"/>
  <Override PartName="/ppt/charts/style10.xml" ContentType="application/vnd.ms-office.chartstyle+xml"/>
  <Override PartName="/ppt/charts/colors10.xml" ContentType="application/vnd.ms-office.chartcolorstyle+xml"/>
  <Override PartName="/ppt/charts/chartEx1.xml" ContentType="application/vnd.ms-office.chartex+xml"/>
  <Override PartName="/ppt/charts/chartEx2.xml" ContentType="application/vnd.ms-office.chartex+xml"/>
  <Override PartName="/ppt/charts/style11.xml" ContentType="application/vnd.ms-office.chartstyle+xml"/>
  <Override PartName="/ppt/charts/colors11.xml" ContentType="application/vnd.ms-office.chartcolorstyle+xml"/>
  <Override PartName="/ppt/charts/chart18.xml" ContentType="application/vnd.openxmlformats-officedocument.drawingml.chart+xml"/>
  <Override PartName="/ppt/charts/colors3.xml" ContentType="application/vnd.ms-office.chartcolorstyle+xml"/>
  <Override PartName="/ppt/charts/chart19.xml" ContentType="application/vnd.openxmlformats-officedocument.drawingml.chart+xml"/>
  <Override PartName="/ppt/charts/chart1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50"/>
  </p:notesMasterIdLst>
  <p:sldIdLst>
    <p:sldId id="1788" r:id="rId2"/>
    <p:sldId id="1796" r:id="rId3"/>
    <p:sldId id="406" r:id="rId4"/>
    <p:sldId id="368" r:id="rId5"/>
    <p:sldId id="370" r:id="rId6"/>
    <p:sldId id="374" r:id="rId7"/>
    <p:sldId id="366" r:id="rId8"/>
    <p:sldId id="394" r:id="rId9"/>
    <p:sldId id="395" r:id="rId10"/>
    <p:sldId id="396" r:id="rId11"/>
    <p:sldId id="1540" r:id="rId12"/>
    <p:sldId id="404" r:id="rId13"/>
    <p:sldId id="384" r:id="rId14"/>
    <p:sldId id="1708" r:id="rId15"/>
    <p:sldId id="1635" r:id="rId16"/>
    <p:sldId id="407" r:id="rId17"/>
    <p:sldId id="1587" r:id="rId18"/>
    <p:sldId id="1792" r:id="rId19"/>
    <p:sldId id="1637" r:id="rId20"/>
    <p:sldId id="1648" r:id="rId21"/>
    <p:sldId id="386" r:id="rId22"/>
    <p:sldId id="388" r:id="rId23"/>
    <p:sldId id="1790" r:id="rId24"/>
    <p:sldId id="1541" r:id="rId25"/>
    <p:sldId id="408" r:id="rId26"/>
    <p:sldId id="1548" r:id="rId27"/>
    <p:sldId id="1797" r:id="rId28"/>
    <p:sldId id="1640" r:id="rId29"/>
    <p:sldId id="1793" r:id="rId30"/>
    <p:sldId id="1789" r:id="rId31"/>
    <p:sldId id="1791" r:id="rId32"/>
    <p:sldId id="369" r:id="rId33"/>
    <p:sldId id="1574" r:id="rId34"/>
    <p:sldId id="397" r:id="rId35"/>
    <p:sldId id="398" r:id="rId36"/>
    <p:sldId id="1799" r:id="rId37"/>
    <p:sldId id="1801" r:id="rId38"/>
    <p:sldId id="1802" r:id="rId39"/>
    <p:sldId id="1803" r:id="rId40"/>
    <p:sldId id="1804" r:id="rId41"/>
    <p:sldId id="1805" r:id="rId42"/>
    <p:sldId id="1806" r:id="rId43"/>
    <p:sldId id="1807" r:id="rId44"/>
    <p:sldId id="401" r:id="rId45"/>
    <p:sldId id="382" r:id="rId46"/>
    <p:sldId id="1537" r:id="rId47"/>
    <p:sldId id="1538" r:id="rId48"/>
    <p:sldId id="364" r:id="rId4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wen, Sally F." initials="CSF" lastIdx="1" clrIdx="0">
    <p:extLst>
      <p:ext uri="{19B8F6BF-5375-455C-9EA6-DF929625EA0E}">
        <p15:presenceInfo xmlns:p15="http://schemas.microsoft.com/office/powerpoint/2012/main" userId="S::Sally.F.Cowen@nielseniq.com::3ac635c9-9221-46bb-aba3-3155d450b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DC"/>
    <a:srgbClr val="A282FC"/>
    <a:srgbClr val="C65017"/>
    <a:srgbClr val="6529EC"/>
    <a:srgbClr val="0C6A6B"/>
    <a:srgbClr val="870A36"/>
    <a:srgbClr val="267DFB"/>
    <a:srgbClr val="D00B46"/>
    <a:srgbClr val="12119A"/>
    <a:srgbClr val="17A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BE4ED3-A11A-413B-A309-AE78DBB60736}">
  <a:tblStyle styleId="{0DBE4ED3-A11A-413B-A309-AE78DBB607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FAB3DE-05D3-4ADE-B967-B5961B6925EA}" styleName="Table_1">
    <a:wholeTbl>
      <a:tcTxStyle b="off" i="off">
        <a:font>
          <a:latin typeface="Calibri"/>
          <a:ea typeface="Calibri"/>
          <a:cs typeface="Calibri"/>
        </a:font>
        <a:srgbClr val="5F5F5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FF8"/>
          </a:solidFill>
        </a:fill>
      </a:tcStyle>
    </a:wholeTbl>
    <a:band1H>
      <a:tcTxStyle/>
      <a:tcStyle>
        <a:tcBdr/>
        <a:fill>
          <a:solidFill>
            <a:srgbClr val="CADEF1"/>
          </a:solidFill>
        </a:fill>
      </a:tcStyle>
    </a:band1H>
    <a:band2H>
      <a:tcTxStyle/>
      <a:tcStyle>
        <a:tcBdr/>
      </a:tcStyle>
    </a:band2H>
    <a:band1V>
      <a:tcTxStyle/>
      <a:tcStyle>
        <a:tcBdr/>
        <a:fill>
          <a:solidFill>
            <a:srgbClr val="CADEF1"/>
          </a:solidFill>
        </a:fill>
      </a:tcStyle>
    </a:band1V>
    <a:band2V>
      <a:tcTxStyle/>
      <a:tcStyle>
        <a:tcBdr/>
      </a:tcStyle>
    </a:band2V>
    <a:lastCol>
      <a:tcTxStyle b="on" i="off">
        <a:font>
          <a:latin typeface="Calibri"/>
          <a:ea typeface="Calibri"/>
          <a:cs typeface="Calibri"/>
        </a:font>
        <a:srgbClr val="FFFFFF"/>
      </a:tcTxStyle>
      <a:tcStyle>
        <a:tcBdr/>
        <a:fill>
          <a:solidFill>
            <a:srgbClr val="009DD9"/>
          </a:solidFill>
        </a:fill>
      </a:tcStyle>
    </a:lastCol>
    <a:firstCol>
      <a:tcTxStyle b="on" i="off">
        <a:font>
          <a:latin typeface="Calibri"/>
          <a:ea typeface="Calibri"/>
          <a:cs typeface="Calibri"/>
        </a:font>
        <a:srgbClr val="FFFFFF"/>
      </a:tcTxStyle>
      <a:tcStyle>
        <a:tcBdr/>
        <a:fill>
          <a:solidFill>
            <a:srgbClr val="009DD9"/>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009DD9"/>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009DD9"/>
          </a:solidFill>
        </a:fill>
      </a:tcStyle>
    </a:firstRow>
    <a:neCell>
      <a:tcTxStyle/>
      <a:tcStyle>
        <a:tcBdr/>
      </a:tcStyle>
    </a:neCell>
    <a:nwCell>
      <a:tcTxStyle/>
      <a:tcStyle>
        <a:tcBdr/>
      </a:tcStyle>
    </a:nwCell>
  </a:tblStyle>
  <a:tblStyle styleId="{FE6EBBFE-2F77-4B1B-A800-991F91E3888A}"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4676" autoAdjust="0"/>
  </p:normalViewPr>
  <p:slideViewPr>
    <p:cSldViewPr snapToGrid="0">
      <p:cViewPr varScale="1">
        <p:scale>
          <a:sx n="98" d="100"/>
          <a:sy n="98" d="100"/>
        </p:scale>
        <p:origin x="700"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6300"/>
    </p:cViewPr>
  </p:sorterViewPr>
  <p:notesViewPr>
    <p:cSldViewPr snapToGrid="0">
      <p:cViewPr varScale="1">
        <p:scale>
          <a:sx n="51" d="100"/>
          <a:sy n="51"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2.xml"/><Relationship Id="rId1" Type="http://schemas.microsoft.com/office/2011/relationships/chartStyle" Target="style1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Microsoft_Excel_Worksheet19.xlsx"/></Relationships>
</file>

<file path=ppt/charts/_rels/chartEx2.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Microsoft_Excel_Worksheet20.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03604600939403E-3"/>
          <c:y val="6.4389810364701622E-2"/>
          <c:w val="0.97294397998183768"/>
          <c:h val="0.76718058225209262"/>
        </c:manualLayout>
      </c:layout>
      <c:lineChart>
        <c:grouping val="standard"/>
        <c:varyColors val="0"/>
        <c:ser>
          <c:idx val="0"/>
          <c:order val="0"/>
          <c:tx>
            <c:strRef>
              <c:f>Sheet1!$B$1</c:f>
              <c:strCache>
                <c:ptCount val="1"/>
                <c:pt idx="0">
                  <c:v>Total Store Value Sales</c:v>
                </c:pt>
              </c:strCache>
            </c:strRef>
          </c:tx>
          <c:spPr>
            <a:ln w="19050" cap="rnd">
              <a:solidFill>
                <a:srgbClr val="17A24B"/>
              </a:solidFill>
              <a:round/>
            </a:ln>
            <a:effectLst/>
          </c:spPr>
          <c:marker>
            <c:symbol val="none"/>
          </c:marker>
          <c:dLbls>
            <c:dLbl>
              <c:idx val="8"/>
              <c:layout>
                <c:manualLayout>
                  <c:x val="-3.2778292704378396E-2"/>
                  <c:y val="-4.84500761964493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F-480A-817D-AC37DCD21D7E}"/>
                </c:ext>
              </c:extLst>
            </c:dLbl>
            <c:dLbl>
              <c:idx val="10"/>
              <c:layout>
                <c:manualLayout>
                  <c:x val="-2.9394138904843218E-2"/>
                  <c:y val="-3.9716367657495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6A-4BE2-8069-92F47ED8720F}"/>
                </c:ext>
              </c:extLst>
            </c:dLbl>
            <c:dLbl>
              <c:idx val="11"/>
              <c:layout>
                <c:manualLayout>
                  <c:x val="-1.8727383931132959E-2"/>
                  <c:y val="-2.66158048490650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9D-4BA8-89DF-E9CC1BF11F6D}"/>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Sheet1!$A$2:$A$314</c:f>
              <c:strCache>
                <c:ptCount val="12"/>
                <c:pt idx="0">
                  <c:v>08-Jan-22</c:v>
                </c:pt>
                <c:pt idx="1">
                  <c:v>15-Jan-22</c:v>
                </c:pt>
                <c:pt idx="2">
                  <c:v>22-Jan-22</c:v>
                </c:pt>
                <c:pt idx="3">
                  <c:v> 29-Jan-22</c:v>
                </c:pt>
                <c:pt idx="4">
                  <c:v>05-Feb-22</c:v>
                </c:pt>
                <c:pt idx="5">
                  <c:v>12-Feb-22</c:v>
                </c:pt>
                <c:pt idx="6">
                  <c:v>19-Feb-22</c:v>
                </c:pt>
                <c:pt idx="7">
                  <c:v>26-Feb-22</c:v>
                </c:pt>
                <c:pt idx="8">
                  <c:v>05-Mar-22</c:v>
                </c:pt>
                <c:pt idx="9">
                  <c:v>12-Mar-22</c:v>
                </c:pt>
                <c:pt idx="10">
                  <c:v>19-Mar-22</c:v>
                </c:pt>
                <c:pt idx="11">
                  <c:v>26-Mar-22</c:v>
                </c:pt>
              </c:strCache>
            </c:strRef>
          </c:cat>
          <c:val>
            <c:numRef>
              <c:f>Sheet1!$B$2:$B$314</c:f>
              <c:numCache>
                <c:formatCode>0.0%</c:formatCode>
                <c:ptCount val="12"/>
                <c:pt idx="0">
                  <c:v>-3.0182144158248381E-2</c:v>
                </c:pt>
                <c:pt idx="1">
                  <c:v>-1.5354065171644837E-2</c:v>
                </c:pt>
                <c:pt idx="2">
                  <c:v>-2.4554347113112773E-2</c:v>
                </c:pt>
                <c:pt idx="3">
                  <c:v>-3.9247690585826556E-2</c:v>
                </c:pt>
                <c:pt idx="4">
                  <c:v>-4.0925288130394977E-2</c:v>
                </c:pt>
                <c:pt idx="5">
                  <c:v>-6.2455147123358978E-2</c:v>
                </c:pt>
                <c:pt idx="6">
                  <c:v>-1.9527077470118503E-2</c:v>
                </c:pt>
                <c:pt idx="7">
                  <c:v>-3.8016614300898199E-2</c:v>
                </c:pt>
                <c:pt idx="8" formatCode="0.00%">
                  <c:v>-4.4078530690663253E-2</c:v>
                </c:pt>
                <c:pt idx="9" formatCode="0.00%">
                  <c:v>-0.11648115390000779</c:v>
                </c:pt>
                <c:pt idx="10" formatCode="0.00%">
                  <c:v>-4.5477460521219704E-2</c:v>
                </c:pt>
                <c:pt idx="11" formatCode="0.00%">
                  <c:v>-1.8223636769090779E-2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Total Store Unit Sales</c:v>
                </c:pt>
              </c:strCache>
            </c:strRef>
          </c:tx>
          <c:spPr>
            <a:ln w="19050" cap="rnd">
              <a:solidFill>
                <a:srgbClr val="0056FF"/>
              </a:solidFill>
              <a:round/>
            </a:ln>
            <a:effectLst/>
          </c:spPr>
          <c:marker>
            <c:symbol val="none"/>
          </c:marker>
          <c:dLbls>
            <c:dLbl>
              <c:idx val="9"/>
              <c:layout>
                <c:manualLayout>
                  <c:x val="-3.2084892504571728E-2"/>
                  <c:y val="3.0983002965334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D-41F0-BB85-45154F17FB11}"/>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Sheet1!$A$2:$A$314</c:f>
              <c:strCache>
                <c:ptCount val="12"/>
                <c:pt idx="0">
                  <c:v>08-Jan-22</c:v>
                </c:pt>
                <c:pt idx="1">
                  <c:v>15-Jan-22</c:v>
                </c:pt>
                <c:pt idx="2">
                  <c:v>22-Jan-22</c:v>
                </c:pt>
                <c:pt idx="3">
                  <c:v> 29-Jan-22</c:v>
                </c:pt>
                <c:pt idx="4">
                  <c:v>05-Feb-22</c:v>
                </c:pt>
                <c:pt idx="5">
                  <c:v>12-Feb-22</c:v>
                </c:pt>
                <c:pt idx="6">
                  <c:v>19-Feb-22</c:v>
                </c:pt>
                <c:pt idx="7">
                  <c:v>26-Feb-22</c:v>
                </c:pt>
                <c:pt idx="8">
                  <c:v>05-Mar-22</c:v>
                </c:pt>
                <c:pt idx="9">
                  <c:v>12-Mar-22</c:v>
                </c:pt>
                <c:pt idx="10">
                  <c:v>19-Mar-22</c:v>
                </c:pt>
                <c:pt idx="11">
                  <c:v>26-Mar-22</c:v>
                </c:pt>
              </c:strCache>
            </c:strRef>
          </c:cat>
          <c:val>
            <c:numRef>
              <c:f>Sheet1!$C$2:$C$314</c:f>
              <c:numCache>
                <c:formatCode>0.0%</c:formatCode>
                <c:ptCount val="12"/>
                <c:pt idx="0">
                  <c:v>-6.9654936971919046E-2</c:v>
                </c:pt>
                <c:pt idx="1">
                  <c:v>-5.564124313596408E-2</c:v>
                </c:pt>
                <c:pt idx="2">
                  <c:v>-5.8842439859257967E-2</c:v>
                </c:pt>
                <c:pt idx="3">
                  <c:v>-7.1729224899041877E-2</c:v>
                </c:pt>
                <c:pt idx="4">
                  <c:v>-7.3692081936245435E-2</c:v>
                </c:pt>
                <c:pt idx="5">
                  <c:v>-8.2860659737024056E-2</c:v>
                </c:pt>
                <c:pt idx="6">
                  <c:v>-7.1133372149665086E-2</c:v>
                </c:pt>
                <c:pt idx="7">
                  <c:v>-6.8741409254624131E-2</c:v>
                </c:pt>
                <c:pt idx="8" formatCode="0.00%">
                  <c:v>-6.8825984527486672E-2</c:v>
                </c:pt>
                <c:pt idx="9" formatCode="0.00%">
                  <c:v>-0.11016756805648242</c:v>
                </c:pt>
                <c:pt idx="10" formatCode="0.00%">
                  <c:v>-7.1453779644464865E-2</c:v>
                </c:pt>
                <c:pt idx="11" formatCode="0.00%">
                  <c:v>-7.7840204958121051E-2</c:v>
                </c:pt>
              </c:numCache>
            </c:numRef>
          </c:val>
          <c:smooth val="1"/>
          <c:extLst>
            <c:ext xmlns:c16="http://schemas.microsoft.com/office/drawing/2014/chart" uri="{C3380CC4-5D6E-409C-BE32-E72D297353CC}">
              <c16:uniqueId val="{00000001-2B7F-4242-9281-CF9A63A04573}"/>
            </c:ext>
          </c:extLst>
        </c:ser>
        <c:dLbls>
          <c:showLegendKey val="0"/>
          <c:showVal val="1"/>
          <c:showCatName val="0"/>
          <c:showSerName val="0"/>
          <c:showPercent val="0"/>
          <c:showBubbleSize val="0"/>
        </c:dLbls>
        <c:smooth val="0"/>
        <c:axId val="45898368"/>
        <c:axId val="45912448"/>
      </c:lineChart>
      <c:catAx>
        <c:axId val="4589836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45912448"/>
        <c:crosses val="autoZero"/>
        <c:auto val="1"/>
        <c:lblAlgn val="ctr"/>
        <c:lblOffset val="100"/>
        <c:noMultiLvlLbl val="0"/>
      </c:catAx>
      <c:valAx>
        <c:axId val="45912448"/>
        <c:scaling>
          <c:orientation val="minMax"/>
        </c:scaling>
        <c:delete val="1"/>
        <c:axPos val="l"/>
        <c:majorGridlines>
          <c:spPr>
            <a:ln w="9525" cap="flat" cmpd="sng" algn="ctr">
              <a:solidFill>
                <a:schemeClr val="tx2"/>
              </a:solidFill>
              <a:round/>
            </a:ln>
            <a:effectLst/>
          </c:spPr>
        </c:majorGridlines>
        <c:numFmt formatCode="0.0%" sourceLinked="1"/>
        <c:majorTickMark val="out"/>
        <c:minorTickMark val="none"/>
        <c:tickLblPos val="nextTo"/>
        <c:crossAx val="45898368"/>
        <c:crosses val="autoZero"/>
        <c:crossBetween val="between"/>
      </c:valAx>
      <c:spPr>
        <a:noFill/>
        <a:ln>
          <a:noFill/>
        </a:ln>
        <a:effectLst/>
      </c:spPr>
    </c:plotArea>
    <c:legend>
      <c:legendPos val="l"/>
      <c:layout>
        <c:manualLayout>
          <c:xMode val="edge"/>
          <c:yMode val="edge"/>
          <c:x val="1.9596092603228737E-2"/>
          <c:y val="0.62290982891517033"/>
          <c:w val="0.21715485387854863"/>
          <c:h val="8.962351793833310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82189975071901"/>
          <c:y val="0.15870497092208313"/>
          <c:w val="0.79253239138597087"/>
          <c:h val="0.66957056905970258"/>
        </c:manualLayout>
      </c:layout>
      <c:barChart>
        <c:barDir val="col"/>
        <c:grouping val="clustered"/>
        <c:varyColors val="0"/>
        <c:ser>
          <c:idx val="0"/>
          <c:order val="0"/>
          <c:tx>
            <c:strRef>
              <c:f>Sheet1!$B$1</c:f>
              <c:strCache>
                <c:ptCount val="1"/>
                <c:pt idx="0">
                  <c:v>Online % GB</c:v>
                </c:pt>
              </c:strCache>
            </c:strRef>
          </c:tx>
          <c:spPr>
            <a:solidFill>
              <a:schemeClr val="accent1"/>
            </a:solidFill>
            <a:ln>
              <a:noFill/>
            </a:ln>
            <a:effectLst/>
          </c:spPr>
          <c:invertIfNegative val="0"/>
          <c:cat>
            <c:strRef>
              <c:f>Sheet1!$A$2:$A$30</c:f>
              <c:strCache>
                <c:ptCount val="27"/>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pt idx="26">
                  <c:v> 26-Mar-22</c:v>
                </c:pt>
              </c:strCache>
            </c:strRef>
          </c:cat>
          <c:val>
            <c:numRef>
              <c:f>Sheet1!$B$2:$B$30</c:f>
              <c:numCache>
                <c:formatCode>0.0%</c:formatCode>
                <c:ptCount val="27"/>
                <c:pt idx="0">
                  <c:v>7.2174307300194238E-2</c:v>
                </c:pt>
                <c:pt idx="1">
                  <c:v>0.11659789653898557</c:v>
                </c:pt>
                <c:pt idx="2">
                  <c:v>0.13424279450391999</c:v>
                </c:pt>
                <c:pt idx="3">
                  <c:v>0.13668939220045834</c:v>
                </c:pt>
                <c:pt idx="4">
                  <c:v>0.13599582404027202</c:v>
                </c:pt>
                <c:pt idx="5">
                  <c:v>0.13998626824136964</c:v>
                </c:pt>
                <c:pt idx="6">
                  <c:v>0.13016408775928956</c:v>
                </c:pt>
                <c:pt idx="7">
                  <c:v>0.12956513659083965</c:v>
                </c:pt>
                <c:pt idx="8">
                  <c:v>0.1304445319658708</c:v>
                </c:pt>
                <c:pt idx="9">
                  <c:v>0.14059322080156442</c:v>
                </c:pt>
                <c:pt idx="10">
                  <c:v>0.12161791674376751</c:v>
                </c:pt>
                <c:pt idx="11">
                  <c:v>0.16028609412865633</c:v>
                </c:pt>
                <c:pt idx="12">
                  <c:v>0.15462551187200133</c:v>
                </c:pt>
                <c:pt idx="13">
                  <c:v>0.14785433628431191</c:v>
                </c:pt>
                <c:pt idx="14">
                  <c:v>0.14192910612195003</c:v>
                </c:pt>
                <c:pt idx="15">
                  <c:v>0.1374596882012154</c:v>
                </c:pt>
                <c:pt idx="16">
                  <c:v>0.13117603153396726</c:v>
                </c:pt>
                <c:pt idx="17">
                  <c:v>0.13345930015844873</c:v>
                </c:pt>
                <c:pt idx="18">
                  <c:v>0.12662326155569908</c:v>
                </c:pt>
                <c:pt idx="19">
                  <c:v>0.12331945342474532</c:v>
                </c:pt>
                <c:pt idx="20">
                  <c:v>0.12600405331224185</c:v>
                </c:pt>
                <c:pt idx="21">
                  <c:v>0.12189389684310034</c:v>
                </c:pt>
                <c:pt idx="22">
                  <c:v>0.12366782095423673</c:v>
                </c:pt>
                <c:pt idx="23">
                  <c:v>0.11250960139221397</c:v>
                </c:pt>
                <c:pt idx="24">
                  <c:v>0.13054129685457339</c:v>
                </c:pt>
                <c:pt idx="25">
                  <c:v>0.12472397545347594</c:v>
                </c:pt>
                <c:pt idx="26">
                  <c:v>0.12366180233303405</c:v>
                </c:pt>
              </c:numCache>
            </c:numRef>
          </c:val>
          <c:extLst>
            <c:ext xmlns:c16="http://schemas.microsoft.com/office/drawing/2014/chart" uri="{C3380CC4-5D6E-409C-BE32-E72D297353CC}">
              <c16:uniqueId val="{00000000-0EDA-4848-BCD9-6A098ECFFB7E}"/>
            </c:ext>
          </c:extLst>
        </c:ser>
        <c:dLbls>
          <c:showLegendKey val="0"/>
          <c:showVal val="0"/>
          <c:showCatName val="0"/>
          <c:showSerName val="0"/>
          <c:showPercent val="0"/>
          <c:showBubbleSize val="0"/>
        </c:dLbls>
        <c:gapWidth val="150"/>
        <c:axId val="559234192"/>
        <c:axId val="559233864"/>
      </c:barChart>
      <c:lineChart>
        <c:grouping val="standard"/>
        <c:varyColors val="0"/>
        <c:ser>
          <c:idx val="1"/>
          <c:order val="1"/>
          <c:tx>
            <c:strRef>
              <c:f>Sheet1!$C$1</c:f>
              <c:strCache>
                <c:ptCount val="1"/>
                <c:pt idx="0">
                  <c:v>%Growth</c:v>
                </c:pt>
              </c:strCache>
            </c:strRef>
          </c:tx>
          <c:spPr>
            <a:ln w="28575" cap="rnd">
              <a:solidFill>
                <a:schemeClr val="accent2"/>
              </a:solidFill>
              <a:round/>
            </a:ln>
            <a:effectLst/>
          </c:spPr>
          <c:marker>
            <c:symbol val="none"/>
          </c:marker>
          <c:dPt>
            <c:idx val="12"/>
            <c:marker>
              <c:symbol val="none"/>
            </c:marker>
            <c:bubble3D val="0"/>
            <c:spPr>
              <a:ln w="28575" cap="rnd">
                <a:solidFill>
                  <a:schemeClr val="accent2"/>
                </a:solidFill>
                <a:round/>
              </a:ln>
              <a:effectLst/>
            </c:spPr>
            <c:extLst>
              <c:ext xmlns:c16="http://schemas.microsoft.com/office/drawing/2014/chart" uri="{C3380CC4-5D6E-409C-BE32-E72D297353CC}">
                <c16:uniqueId val="{00000003-91F6-47D5-9F8C-E99AE87A683A}"/>
              </c:ext>
            </c:extLst>
          </c:dPt>
          <c:dPt>
            <c:idx val="13"/>
            <c:marker>
              <c:symbol val="none"/>
            </c:marker>
            <c:bubble3D val="0"/>
            <c:spPr>
              <a:ln w="28575" cap="rnd">
                <a:solidFill>
                  <a:schemeClr val="accent2"/>
                </a:solidFill>
                <a:round/>
              </a:ln>
              <a:effectLst/>
            </c:spPr>
            <c:extLst>
              <c:ext xmlns:c16="http://schemas.microsoft.com/office/drawing/2014/chart" uri="{C3380CC4-5D6E-409C-BE32-E72D297353CC}">
                <c16:uniqueId val="{00000001-9F9B-4E19-9F84-00239FD8E77D}"/>
              </c:ext>
            </c:extLst>
          </c:dPt>
          <c:cat>
            <c:strRef>
              <c:f>Sheet1!$A$2:$A$30</c:f>
              <c:strCache>
                <c:ptCount val="27"/>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pt idx="26">
                  <c:v> 26-Mar-22</c:v>
                </c:pt>
              </c:strCache>
            </c:strRef>
          </c:cat>
          <c:val>
            <c:numRef>
              <c:f>Sheet1!$C$2:$C$30</c:f>
              <c:numCache>
                <c:formatCode>0.0%</c:formatCode>
                <c:ptCount val="27"/>
                <c:pt idx="0">
                  <c:v>0.14334247454209392</c:v>
                </c:pt>
                <c:pt idx="1">
                  <c:v>0.70564961150356176</c:v>
                </c:pt>
                <c:pt idx="2">
                  <c:v>1.0261037150309358</c:v>
                </c:pt>
                <c:pt idx="3">
                  <c:v>1.1123434262339549</c:v>
                </c:pt>
                <c:pt idx="4">
                  <c:v>1.0233971126671304</c:v>
                </c:pt>
                <c:pt idx="5">
                  <c:v>1.1559680632097766</c:v>
                </c:pt>
                <c:pt idx="6">
                  <c:v>0.89261184235007907</c:v>
                </c:pt>
                <c:pt idx="7">
                  <c:v>0.86265323299919139</c:v>
                </c:pt>
                <c:pt idx="8">
                  <c:v>0.90059827252496305</c:v>
                </c:pt>
                <c:pt idx="9">
                  <c:v>0.98828933896261595</c:v>
                </c:pt>
                <c:pt idx="10">
                  <c:v>0.86890201660105659</c:v>
                </c:pt>
                <c:pt idx="11">
                  <c:v>1.1923248913376652</c:v>
                </c:pt>
                <c:pt idx="12">
                  <c:v>1.1294784439963435</c:v>
                </c:pt>
                <c:pt idx="13">
                  <c:v>0.91818824634612861</c:v>
                </c:pt>
                <c:pt idx="14">
                  <c:v>0.25207856942929463</c:v>
                </c:pt>
                <c:pt idx="15">
                  <c:v>3.711499030485399E-3</c:v>
                </c:pt>
                <c:pt idx="16">
                  <c:v>-6.7052290938396597E-2</c:v>
                </c:pt>
                <c:pt idx="17">
                  <c:v>-3.4222984303247883E-2</c:v>
                </c:pt>
                <c:pt idx="18">
                  <c:v>-9.6262640502584595E-2</c:v>
                </c:pt>
                <c:pt idx="19">
                  <c:v>-3.6789323761827197E-2</c:v>
                </c:pt>
                <c:pt idx="20">
                  <c:v>-3.5197049505649503E-2</c:v>
                </c:pt>
                <c:pt idx="21">
                  <c:v>-8.7316837449201712E-2</c:v>
                </c:pt>
                <c:pt idx="22">
                  <c:v>-0.13193531849638818</c:v>
                </c:pt>
                <c:pt idx="23">
                  <c:v>-6.9510274650508297E-2</c:v>
                </c:pt>
                <c:pt idx="24">
                  <c:v>-0.20472018760433719</c:v>
                </c:pt>
                <c:pt idx="25">
                  <c:v>-0.21956802409472675</c:v>
                </c:pt>
                <c:pt idx="26">
                  <c:v>-0.19192321365729914</c:v>
                </c:pt>
              </c:numCache>
            </c:numRef>
          </c:val>
          <c:smooth val="0"/>
          <c:extLst>
            <c:ext xmlns:c16="http://schemas.microsoft.com/office/drawing/2014/chart" uri="{C3380CC4-5D6E-409C-BE32-E72D297353CC}">
              <c16:uniqueId val="{00000004-0EDA-4848-BCD9-6A098ECFFB7E}"/>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 GB</a:t>
                </a:r>
              </a:p>
            </c:rich>
          </c:tx>
          <c:layout>
            <c:manualLayout>
              <c:xMode val="edge"/>
              <c:yMode val="edge"/>
              <c:x val="1.8296293343846901E-2"/>
              <c:y val="0.314405540096908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layout>
        <c:manualLayout>
          <c:xMode val="edge"/>
          <c:yMode val="edge"/>
          <c:x val="0.31300888066542804"/>
          <c:y val="6.3220316675643151E-2"/>
          <c:w val="0.28555015417388396"/>
          <c:h val="7.139623472790966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v last year</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Sheet1!$B$2:$B$4</c:f>
              <c:numCache>
                <c:formatCode>0.0%</c:formatCode>
                <c:ptCount val="3"/>
                <c:pt idx="0">
                  <c:v>-4.7053685298075965E-2</c:v>
                </c:pt>
                <c:pt idx="1">
                  <c:v>-7.5549035852878421E-2</c:v>
                </c:pt>
                <c:pt idx="2">
                  <c:v>3.6384071607693524E-2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Growth v Last Month</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Sheet1!$C$2:$C$4</c:f>
              <c:numCache>
                <c:formatCode>0.0%</c:formatCode>
                <c:ptCount val="3"/>
                <c:pt idx="0">
                  <c:v>2.893201689857694E-2</c:v>
                </c:pt>
                <c:pt idx="1">
                  <c:v>2.3237069724199033E-2</c:v>
                </c:pt>
                <c:pt idx="2">
                  <c:v>4.4109907481040711E-2</c:v>
                </c:pt>
              </c:numCache>
            </c:numRef>
          </c:val>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721604500170861E-2"/>
          <c:y val="0.25920245812345621"/>
          <c:w val="0.92655679099965826"/>
          <c:h val="0.55742722164097802"/>
        </c:manualLayout>
      </c:layout>
      <c:barChart>
        <c:barDir val="col"/>
        <c:grouping val="clustered"/>
        <c:varyColors val="0"/>
        <c:ser>
          <c:idx val="0"/>
          <c:order val="0"/>
          <c:tx>
            <c:strRef>
              <c:f>Sheet1!$B$1</c:f>
              <c:strCache>
                <c:ptCount val="1"/>
                <c:pt idx="0">
                  <c:v>Supermarkets</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05-Mar-22</c:v>
                </c:pt>
                <c:pt idx="1">
                  <c:v>12-Mar-22</c:v>
                </c:pt>
                <c:pt idx="2">
                  <c:v>19-Mar-22</c:v>
                </c:pt>
                <c:pt idx="3">
                  <c:v> 26-Mar-22</c:v>
                </c:pt>
              </c:strCache>
            </c:strRef>
          </c:cat>
          <c:val>
            <c:numRef>
              <c:f>Sheet1!$B$2:$B$5</c:f>
              <c:numCache>
                <c:formatCode>0.0%</c:formatCode>
                <c:ptCount val="4"/>
                <c:pt idx="0">
                  <c:v>-6.1972937049441623E-2</c:v>
                </c:pt>
                <c:pt idx="1">
                  <c:v>-0.13714117506054802</c:v>
                </c:pt>
                <c:pt idx="2">
                  <c:v>-6.231502851715387E-2</c:v>
                </c:pt>
                <c:pt idx="3">
                  <c:v>-3.7648751129022773E-2</c:v>
                </c:pt>
              </c:numCache>
            </c:numRef>
          </c:val>
          <c:extLst>
            <c:ext xmlns:c16="http://schemas.microsoft.com/office/drawing/2014/chart" uri="{C3380CC4-5D6E-409C-BE32-E72D297353CC}">
              <c16:uniqueId val="{00000000-5B73-4A27-9641-28355ACACCC0}"/>
            </c:ext>
          </c:extLst>
        </c:ser>
        <c:ser>
          <c:idx val="1"/>
          <c:order val="1"/>
          <c:tx>
            <c:strRef>
              <c:f>Sheet1!$C$1</c:f>
              <c:strCache>
                <c:ptCount val="1"/>
                <c:pt idx="0">
                  <c:v>Convenience</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05-Mar-22</c:v>
                </c:pt>
                <c:pt idx="1">
                  <c:v>12-Mar-22</c:v>
                </c:pt>
                <c:pt idx="2">
                  <c:v>19-Mar-22</c:v>
                </c:pt>
                <c:pt idx="3">
                  <c:v> 26-Mar-22</c:v>
                </c:pt>
              </c:strCache>
            </c:strRef>
          </c:cat>
          <c:val>
            <c:numRef>
              <c:f>Sheet1!$C$2:$C$5</c:f>
              <c:numCache>
                <c:formatCode>0.0%</c:formatCode>
                <c:ptCount val="4"/>
                <c:pt idx="0">
                  <c:v>3.0736054123010392E-2</c:v>
                </c:pt>
                <c:pt idx="1">
                  <c:v>1.4326320381708779E-2</c:v>
                </c:pt>
                <c:pt idx="2">
                  <c:v>3.0228359621582657E-2</c:v>
                </c:pt>
                <c:pt idx="3">
                  <c:v>6.9955853890057096E-2</c:v>
                </c:pt>
              </c:numCache>
            </c:numRef>
          </c:val>
          <c:extLst>
            <c:ext xmlns:c16="http://schemas.microsoft.com/office/drawing/2014/chart" uri="{C3380CC4-5D6E-409C-BE32-E72D297353CC}">
              <c16:uniqueId val="{00000001-5B73-4A27-9641-28355ACACCC0}"/>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1"/>
          <c:min val="-0.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minorUnit val="1.0000000000000002E-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2.7415725738052874E-2"/>
          <c:w val="0.96687532603025561"/>
          <c:h val="0.64750450736586818"/>
        </c:manualLayout>
      </c:layout>
      <c:barChart>
        <c:barDir val="col"/>
        <c:grouping val="clustered"/>
        <c:varyColors val="0"/>
        <c:ser>
          <c:idx val="0"/>
          <c:order val="0"/>
          <c:tx>
            <c:strRef>
              <c:f>Sheet1!$B$1</c:f>
              <c:strCache>
                <c:ptCount val="1"/>
                <c:pt idx="0">
                  <c:v>New Shoppers</c:v>
                </c:pt>
              </c:strCache>
            </c:strRef>
          </c:tx>
          <c:spPr>
            <a:solidFill>
              <a:schemeClr val="bg1">
                <a:lumMod val="75000"/>
              </a:schemeClr>
            </a:solidFill>
            <a:ln>
              <a:no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Sheet1!$B$2:$B$12</c:f>
              <c:numCache>
                <c:formatCode>0.0%</c:formatCode>
                <c:ptCount val="11"/>
                <c:pt idx="0">
                  <c:v>4.8751199039338999E-2</c:v>
                </c:pt>
                <c:pt idx="1">
                  <c:v>5.2407723879172252E-2</c:v>
                </c:pt>
                <c:pt idx="2">
                  <c:v>1.0344991431997519E-2</c:v>
                </c:pt>
                <c:pt idx="3">
                  <c:v>3.1811427716667007E-2</c:v>
                </c:pt>
                <c:pt idx="4">
                  <c:v>1.0239798437762904E-2</c:v>
                </c:pt>
                <c:pt idx="5">
                  <c:v>9.6220005918014939E-2</c:v>
                </c:pt>
                <c:pt idx="6">
                  <c:v>-4.6607166912482345E-4</c:v>
                </c:pt>
                <c:pt idx="7">
                  <c:v>-1.7556149685471478E-4</c:v>
                </c:pt>
                <c:pt idx="8">
                  <c:v>8.6972252443444642E-3</c:v>
                </c:pt>
                <c:pt idx="9">
                  <c:v>-2.7495427893790003E-3</c:v>
                </c:pt>
                <c:pt idx="10">
                  <c:v>-3.4423738319704467E-2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Visits</c:v>
                </c:pt>
              </c:strCache>
            </c:strRef>
          </c:tx>
          <c:spPr>
            <a:solidFill>
              <a:schemeClr val="accent1"/>
            </a:solidFill>
            <a:ln>
              <a:solidFill>
                <a:schemeClr val="bg2"/>
              </a:solid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Sheet1!$C$2:$C$12</c:f>
              <c:numCache>
                <c:formatCode>0.0%</c:formatCode>
                <c:ptCount val="11"/>
                <c:pt idx="0">
                  <c:v>8.4315310090078421E-2</c:v>
                </c:pt>
                <c:pt idx="1">
                  <c:v>4.2547086246429888E-2</c:v>
                </c:pt>
                <c:pt idx="2">
                  <c:v>2.8079266567728745E-3</c:v>
                </c:pt>
                <c:pt idx="3">
                  <c:v>0.11222586494151643</c:v>
                </c:pt>
                <c:pt idx="4">
                  <c:v>2.2399006871755667E-2</c:v>
                </c:pt>
                <c:pt idx="5">
                  <c:v>5.6998755416645341E-2</c:v>
                </c:pt>
                <c:pt idx="6">
                  <c:v>1.4136392302591672E-2</c:v>
                </c:pt>
                <c:pt idx="7">
                  <c:v>5.1468596207341566E-2</c:v>
                </c:pt>
                <c:pt idx="8">
                  <c:v>4.2654607233338471E-2</c:v>
                </c:pt>
                <c:pt idx="9">
                  <c:v>-3.8375989255003962E-3</c:v>
                </c:pt>
                <c:pt idx="10">
                  <c:v>-1.6489963294321952E-2</c:v>
                </c:pt>
              </c:numCache>
            </c:numRef>
          </c:val>
          <c:extLst>
            <c:ext xmlns:c16="http://schemas.microsoft.com/office/drawing/2014/chart" uri="{C3380CC4-5D6E-409C-BE32-E72D297353CC}">
              <c16:uniqueId val="{00000001-0DB4-4466-BC10-F066DD93ED87}"/>
            </c:ext>
          </c:extLst>
        </c:ser>
        <c:ser>
          <c:idx val="2"/>
          <c:order val="2"/>
          <c:tx>
            <c:strRef>
              <c:f>Sheet1!$D$1</c:f>
              <c:strCache>
                <c:ptCount val="1"/>
                <c:pt idx="0">
                  <c:v>Spend Per Visit</c:v>
                </c:pt>
              </c:strCache>
            </c:strRef>
          </c:tx>
          <c:spPr>
            <a:solidFill>
              <a:schemeClr val="accent5"/>
            </a:solidFill>
            <a:ln>
              <a:no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Sheet1!$D$2:$D$12</c:f>
              <c:numCache>
                <c:formatCode>0.0%</c:formatCode>
                <c:ptCount val="11"/>
                <c:pt idx="0">
                  <c:v>-4.1220115416329417E-4</c:v>
                </c:pt>
                <c:pt idx="1">
                  <c:v>3.9623576027736362E-3</c:v>
                </c:pt>
                <c:pt idx="2">
                  <c:v>4.2410714285714191E-2</c:v>
                </c:pt>
                <c:pt idx="3">
                  <c:v>-6.1520770447031636E-2</c:v>
                </c:pt>
                <c:pt idx="4">
                  <c:v>-1.5174506828528056E-3</c:v>
                </c:pt>
                <c:pt idx="5">
                  <c:v>-3.8120567375886538E-2</c:v>
                </c:pt>
                <c:pt idx="6">
                  <c:v>0</c:v>
                </c:pt>
                <c:pt idx="7">
                  <c:v>-3.6191974822974093E-2</c:v>
                </c:pt>
                <c:pt idx="8">
                  <c:v>-3.3002129169623862E-2</c:v>
                </c:pt>
                <c:pt idx="9">
                  <c:v>1.5715034049241794E-3</c:v>
                </c:pt>
                <c:pt idx="10">
                  <c:v>5.6697377746279809E-3</c:v>
                </c:pt>
              </c:numCache>
            </c:numRef>
          </c:val>
          <c:extLst>
            <c:ext xmlns:c16="http://schemas.microsoft.com/office/drawing/2014/chart" uri="{C3380CC4-5D6E-409C-BE32-E72D297353CC}">
              <c16:uniqueId val="{00000001-A654-4BCC-9B4F-7C0E2B639742}"/>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147824489021672"/>
          <c:h val="9.634723306180906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3.2414070774204294E-2"/>
          <c:w val="0.96687532603025561"/>
          <c:h val="0.64750450736586818"/>
        </c:manualLayout>
      </c:layout>
      <c:barChart>
        <c:barDir val="col"/>
        <c:grouping val="clustered"/>
        <c:varyColors val="0"/>
        <c:ser>
          <c:idx val="2"/>
          <c:order val="2"/>
          <c:tx>
            <c:strRef>
              <c:f>Sheet1!$D$1</c:f>
              <c:strCache>
                <c:ptCount val="1"/>
                <c:pt idx="0">
                  <c:v>Growth Differential</c:v>
                </c:pt>
              </c:strCache>
            </c:strRef>
          </c:tx>
          <c:spPr>
            <a:solidFill>
              <a:schemeClr val="accent1"/>
            </a:solidFill>
            <a:ln>
              <a:noFill/>
            </a:ln>
            <a:effectLst/>
          </c:spPr>
          <c:invertIfNegative val="0"/>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Sheet1!$D$2:$D$29</c:f>
              <c:numCache>
                <c:formatCode>0.0%</c:formatCode>
                <c:ptCount val="14"/>
                <c:pt idx="0">
                  <c:v>6.4300729908940202E-2</c:v>
                </c:pt>
                <c:pt idx="1">
                  <c:v>0.10652437940256099</c:v>
                </c:pt>
                <c:pt idx="2">
                  <c:v>0.13969956366235048</c:v>
                </c:pt>
                <c:pt idx="3">
                  <c:v>0.1318296125747993</c:v>
                </c:pt>
                <c:pt idx="4">
                  <c:v>0.1258911669388264</c:v>
                </c:pt>
                <c:pt idx="5">
                  <c:v>0.10728771594295383</c:v>
                </c:pt>
                <c:pt idx="6">
                  <c:v>9.9870695671960052E-2</c:v>
                </c:pt>
                <c:pt idx="7">
                  <c:v>8.476984820546174E-2</c:v>
                </c:pt>
                <c:pt idx="8">
                  <c:v>8.4033575219247481E-2</c:v>
                </c:pt>
                <c:pt idx="9">
                  <c:v>8.0705806504436706E-2</c:v>
                </c:pt>
                <c:pt idx="10">
                  <c:v>7.653012014894045E-2</c:v>
                </c:pt>
                <c:pt idx="11">
                  <c:v>7.649868105610047E-2</c:v>
                </c:pt>
                <c:pt idx="12">
                  <c:v>8.4240440160115559E-2</c:v>
                </c:pt>
                <c:pt idx="13">
                  <c:v>0.10244467169387139</c:v>
                </c:pt>
              </c:numCache>
            </c:numRef>
          </c:val>
          <c:extLst>
            <c:ext xmlns:c16="http://schemas.microsoft.com/office/drawing/2014/chart" uri="{C3380CC4-5D6E-409C-BE32-E72D297353CC}">
              <c16:uniqueId val="{00000001-A654-4BCC-9B4F-7C0E2B639742}"/>
            </c:ext>
          </c:extLst>
        </c:ser>
        <c:dLbls>
          <c:showLegendKey val="0"/>
          <c:showVal val="0"/>
          <c:showCatName val="0"/>
          <c:showSerName val="0"/>
          <c:showPercent val="0"/>
          <c:showBubbleSize val="0"/>
        </c:dLbls>
        <c:gapWidth val="150"/>
        <c:axId val="218603520"/>
        <c:axId val="218605056"/>
      </c:barChart>
      <c:lineChart>
        <c:grouping val="standard"/>
        <c:varyColors val="0"/>
        <c:ser>
          <c:idx val="0"/>
          <c:order val="0"/>
          <c:tx>
            <c:strRef>
              <c:f>Sheet1!$B$1</c:f>
              <c:strCache>
                <c:ptCount val="1"/>
                <c:pt idx="0">
                  <c:v>Top 4</c:v>
                </c:pt>
              </c:strCache>
            </c:strRef>
          </c:tx>
          <c:spPr>
            <a:ln w="28575" cap="rnd">
              <a:solidFill>
                <a:schemeClr val="bg1">
                  <a:lumMod val="50000"/>
                </a:schemeClr>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Sheet1!$B$2:$B$29</c:f>
              <c:numCache>
                <c:formatCode>0.0%</c:formatCode>
                <c:ptCount val="14"/>
                <c:pt idx="0">
                  <c:v>4.0607526264723193E-2</c:v>
                </c:pt>
                <c:pt idx="1">
                  <c:v>1.0367417094225617E-2</c:v>
                </c:pt>
                <c:pt idx="2">
                  <c:v>-3.3850091106256586E-2</c:v>
                </c:pt>
                <c:pt idx="3">
                  <c:v>-2.0729724216639767E-2</c:v>
                </c:pt>
                <c:pt idx="4">
                  <c:v>-3.4933897170640438E-2</c:v>
                </c:pt>
                <c:pt idx="5">
                  <c:v>-2.1998372775620889E-2</c:v>
                </c:pt>
                <c:pt idx="6">
                  <c:v>-8.8185941484740793E-3</c:v>
                </c:pt>
                <c:pt idx="7">
                  <c:v>-4.1728945484140745E-3</c:v>
                </c:pt>
                <c:pt idx="8">
                  <c:v>-1.5852265904405471E-2</c:v>
                </c:pt>
                <c:pt idx="9">
                  <c:v>-2.6912519367278009E-2</c:v>
                </c:pt>
                <c:pt idx="10">
                  <c:v>-2.2025616506433088E-2</c:v>
                </c:pt>
                <c:pt idx="11">
                  <c:v>-2.5101962219438501E-2</c:v>
                </c:pt>
                <c:pt idx="12">
                  <c:v>-3.3022968296419153E-2</c:v>
                </c:pt>
                <c:pt idx="13">
                  <c:v>-5.2943985985801412E-2</c:v>
                </c:pt>
              </c:numCache>
            </c:numRef>
          </c:val>
          <c:smooth val="1"/>
          <c:extLst>
            <c:ext xmlns:c16="http://schemas.microsoft.com/office/drawing/2014/chart" uri="{C3380CC4-5D6E-409C-BE32-E72D297353CC}">
              <c16:uniqueId val="{00000000-0DB4-4466-BC10-F066DD93ED87}"/>
            </c:ext>
          </c:extLst>
        </c:ser>
        <c:ser>
          <c:idx val="1"/>
          <c:order val="1"/>
          <c:tx>
            <c:strRef>
              <c:f>Sheet1!$C$1</c:f>
              <c:strCache>
                <c:ptCount val="1"/>
                <c:pt idx="0">
                  <c:v>Aldi &amp; Lidl</c:v>
                </c:pt>
              </c:strCache>
            </c:strRef>
          </c:tx>
          <c:spPr>
            <a:ln w="28575" cap="rnd">
              <a:solidFill>
                <a:schemeClr val="tx1"/>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Sheet1!$C$2:$C$29</c:f>
              <c:numCache>
                <c:formatCode>0.0%</c:formatCode>
                <c:ptCount val="14"/>
                <c:pt idx="0">
                  <c:v>0.10490825617366339</c:v>
                </c:pt>
                <c:pt idx="1">
                  <c:v>0.1168917964967866</c:v>
                </c:pt>
                <c:pt idx="2">
                  <c:v>0.10584947255609389</c:v>
                </c:pt>
                <c:pt idx="3">
                  <c:v>0.11109988835815954</c:v>
                </c:pt>
                <c:pt idx="4">
                  <c:v>9.0957269768185967E-2</c:v>
                </c:pt>
                <c:pt idx="5">
                  <c:v>8.5289343167332943E-2</c:v>
                </c:pt>
                <c:pt idx="6">
                  <c:v>9.1052101523485973E-2</c:v>
                </c:pt>
                <c:pt idx="7">
                  <c:v>8.0596953657047665E-2</c:v>
                </c:pt>
                <c:pt idx="8">
                  <c:v>6.8181309314842009E-2</c:v>
                </c:pt>
                <c:pt idx="9">
                  <c:v>5.3793287137158696E-2</c:v>
                </c:pt>
                <c:pt idx="10">
                  <c:v>5.4504503642507363E-2</c:v>
                </c:pt>
                <c:pt idx="11">
                  <c:v>5.139671883666197E-2</c:v>
                </c:pt>
                <c:pt idx="12">
                  <c:v>5.1217471863696407E-2</c:v>
                </c:pt>
                <c:pt idx="13">
                  <c:v>4.950068570806998E-2</c:v>
                </c:pt>
              </c:numCache>
            </c:numRef>
          </c:val>
          <c:smooth val="1"/>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marker val="1"/>
        <c:smooth val="0"/>
        <c:axId val="218603520"/>
        <c:axId val="2186050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2"/>
          <c:min val="-0.1"/>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5.000000000000001E-2"/>
      </c:valAx>
      <c:spPr>
        <a:noFill/>
        <a:ln>
          <a:noFill/>
        </a:ln>
        <a:effectLst/>
      </c:spPr>
    </c:plotArea>
    <c:legend>
      <c:legendPos val="t"/>
      <c:layout>
        <c:manualLayout>
          <c:xMode val="edge"/>
          <c:yMode val="edge"/>
          <c:x val="0.56513444302176696"/>
          <c:y val="1.9993380144605662E-2"/>
          <c:w val="0.43486555697823304"/>
          <c:h val="0.12034671585485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30487978375305E-2"/>
          <c:y val="4.7227401235279361E-2"/>
          <c:w val="0.91701285151989376"/>
          <c:h val="0.64750450736586818"/>
        </c:manualLayout>
      </c:layout>
      <c:lineChart>
        <c:grouping val="standard"/>
        <c:varyColors val="0"/>
        <c:ser>
          <c:idx val="0"/>
          <c:order val="0"/>
          <c:tx>
            <c:strRef>
              <c:f>Sheet1!$B$1</c:f>
              <c:strCache>
                <c:ptCount val="1"/>
                <c:pt idx="0">
                  <c:v>Top 4</c:v>
                </c:pt>
              </c:strCache>
            </c:strRef>
          </c:tx>
          <c:spPr>
            <a:ln w="28575" cap="rnd">
              <a:solidFill>
                <a:schemeClr val="bg1">
                  <a:lumMod val="65000"/>
                </a:schemeClr>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Sheet1!$B$2:$B$29</c:f>
              <c:numCache>
                <c:formatCode>0.0%</c:formatCode>
                <c:ptCount val="14"/>
                <c:pt idx="0">
                  <c:v>0.6299836157200237</c:v>
                </c:pt>
                <c:pt idx="1">
                  <c:v>0.62900632750982788</c:v>
                </c:pt>
                <c:pt idx="2">
                  <c:v>0.62519734996815557</c:v>
                </c:pt>
                <c:pt idx="3">
                  <c:v>0.62466935557405356</c:v>
                </c:pt>
                <c:pt idx="4">
                  <c:v>0.62334703358904553</c:v>
                </c:pt>
                <c:pt idx="5">
                  <c:v>0.62508820078811345</c:v>
                </c:pt>
                <c:pt idx="6">
                  <c:v>0.62301604625169027</c:v>
                </c:pt>
                <c:pt idx="7">
                  <c:v>0.62114807849002651</c:v>
                </c:pt>
                <c:pt idx="8">
                  <c:v>0.62025282786201319</c:v>
                </c:pt>
                <c:pt idx="9">
                  <c:v>0.62357374784342989</c:v>
                </c:pt>
                <c:pt idx="10">
                  <c:v>0.63169500431132564</c:v>
                </c:pt>
                <c:pt idx="11">
                  <c:v>0.63009939840996732</c:v>
                </c:pt>
                <c:pt idx="12">
                  <c:v>0.62619722072435136</c:v>
                </c:pt>
                <c:pt idx="13">
                  <c:v>0.61482490129406198</c:v>
                </c:pt>
              </c:numCache>
            </c:numRef>
          </c:val>
          <c:smooth val="1"/>
          <c:extLst>
            <c:ext xmlns:c16="http://schemas.microsoft.com/office/drawing/2014/chart" uri="{C3380CC4-5D6E-409C-BE32-E72D297353CC}">
              <c16:uniqueId val="{00000000-91CF-4540-A826-446E31C72D14}"/>
            </c:ext>
          </c:extLst>
        </c:ser>
        <c:dLbls>
          <c:showLegendKey val="0"/>
          <c:showVal val="1"/>
          <c:showCatName val="0"/>
          <c:showSerName val="0"/>
          <c:showPercent val="0"/>
          <c:showBubbleSize val="0"/>
        </c:dLbls>
        <c:marker val="1"/>
        <c:smooth val="0"/>
        <c:axId val="218603520"/>
        <c:axId val="218605056"/>
      </c:lineChart>
      <c:lineChart>
        <c:grouping val="standard"/>
        <c:varyColors val="0"/>
        <c:ser>
          <c:idx val="1"/>
          <c:order val="1"/>
          <c:tx>
            <c:strRef>
              <c:f>Sheet1!$C$1</c:f>
              <c:strCache>
                <c:ptCount val="1"/>
                <c:pt idx="0">
                  <c:v>Aldi &amp; Lidl</c:v>
                </c:pt>
              </c:strCache>
            </c:strRef>
          </c:tx>
          <c:spPr>
            <a:ln w="28575" cap="rnd">
              <a:solidFill>
                <a:schemeClr val="tx1"/>
              </a:solidFill>
              <a:round/>
            </a:ln>
            <a:effectLst/>
          </c:spPr>
          <c:marker>
            <c:symbol val="none"/>
          </c:marker>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Sheet1!$C$2:$C$29</c:f>
              <c:numCache>
                <c:formatCode>0.0%</c:formatCode>
                <c:ptCount val="14"/>
                <c:pt idx="0">
                  <c:v>0.18200960511218667</c:v>
                </c:pt>
                <c:pt idx="1">
                  <c:v>0.18036232833172258</c:v>
                </c:pt>
                <c:pt idx="2">
                  <c:v>0.18305296646937153</c:v>
                </c:pt>
                <c:pt idx="3">
                  <c:v>0.18174099043985351</c:v>
                </c:pt>
                <c:pt idx="4">
                  <c:v>0.18257447939592333</c:v>
                </c:pt>
                <c:pt idx="5">
                  <c:v>0.17968195849097096</c:v>
                </c:pt>
                <c:pt idx="6">
                  <c:v>0.1814827337159152</c:v>
                </c:pt>
                <c:pt idx="7">
                  <c:v>0.18532444994282349</c:v>
                </c:pt>
                <c:pt idx="8">
                  <c:v>0.18828048533286815</c:v>
                </c:pt>
                <c:pt idx="9">
                  <c:v>0.18731138768603361</c:v>
                </c:pt>
                <c:pt idx="10">
                  <c:v>0.17880205861767762</c:v>
                </c:pt>
                <c:pt idx="11">
                  <c:v>0.18110597319384295</c:v>
                </c:pt>
                <c:pt idx="12">
                  <c:v>0.18434779909323368</c:v>
                </c:pt>
                <c:pt idx="13">
                  <c:v>0.19684462559419497</c:v>
                </c:pt>
              </c:numCache>
            </c:numRef>
          </c:val>
          <c:smooth val="1"/>
          <c:extLst>
            <c:ext xmlns:c16="http://schemas.microsoft.com/office/drawing/2014/chart" uri="{C3380CC4-5D6E-409C-BE32-E72D297353CC}">
              <c16:uniqueId val="{00000001-91CF-4540-A826-446E31C72D14}"/>
            </c:ext>
          </c:extLst>
        </c:ser>
        <c:dLbls>
          <c:showLegendKey val="0"/>
          <c:showVal val="0"/>
          <c:showCatName val="0"/>
          <c:showSerName val="0"/>
          <c:showPercent val="0"/>
          <c:showBubbleSize val="0"/>
        </c:dLbls>
        <c:marker val="1"/>
        <c:smooth val="0"/>
        <c:axId val="716595312"/>
        <c:axId val="7165946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in val="0.6100000000000001"/>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inorUnit val="1.0000000000000002E-2"/>
      </c:valAx>
      <c:valAx>
        <c:axId val="71659465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716595312"/>
        <c:crosses val="max"/>
        <c:crossBetween val="between"/>
      </c:valAx>
      <c:catAx>
        <c:axId val="716595312"/>
        <c:scaling>
          <c:orientation val="minMax"/>
        </c:scaling>
        <c:delete val="1"/>
        <c:axPos val="b"/>
        <c:numFmt formatCode="General" sourceLinked="1"/>
        <c:majorTickMark val="out"/>
        <c:minorTickMark val="none"/>
        <c:tickLblPos val="nextTo"/>
        <c:crossAx val="716594656"/>
        <c:crosses val="autoZero"/>
        <c:auto val="1"/>
        <c:lblAlgn val="ctr"/>
        <c:lblOffset val="100"/>
        <c:noMultiLvlLbl val="0"/>
      </c:catAx>
      <c:spPr>
        <a:noFill/>
        <a:ln>
          <a:noFill/>
        </a:ln>
        <a:effectLst/>
      </c:spPr>
    </c:plotArea>
    <c:legend>
      <c:legendPos val="t"/>
      <c:layout>
        <c:manualLayout>
          <c:xMode val="edge"/>
          <c:yMode val="edge"/>
          <c:x val="3.9656660501730917E-2"/>
          <c:y val="0.53661430401974286"/>
          <c:w val="0.22644627021387584"/>
          <c:h val="0.155571977735140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051460970687542E-2"/>
          <c:y val="5.122148193014335E-2"/>
          <c:w val="0.9085414728063852"/>
          <c:h val="0.57238493153864245"/>
        </c:manualLayout>
      </c:layout>
      <c:lineChart>
        <c:grouping val="standard"/>
        <c:varyColors val="0"/>
        <c:ser>
          <c:idx val="0"/>
          <c:order val="0"/>
          <c:tx>
            <c:strRef>
              <c:f>Sheet1!$B$1</c:f>
              <c:strCache>
                <c:ptCount val="1"/>
                <c:pt idx="0">
                  <c:v>% on Offer</c:v>
                </c:pt>
              </c:strCache>
            </c:strRef>
          </c:tx>
          <c:spPr>
            <a:ln w="38100">
              <a:solidFill>
                <a:schemeClr val="tx1">
                  <a:lumMod val="65000"/>
                  <a:lumOff val="35000"/>
                </a:schemeClr>
              </a:solidFill>
            </a:ln>
          </c:spPr>
          <c:marker>
            <c:symbol val="none"/>
          </c:marker>
          <c:cat>
            <c:numRef>
              <c:f>Sheet1!$A$2:$A$178</c:f>
              <c:numCache>
                <c:formatCode>d\-mmm\-yy</c:formatCode>
                <c:ptCount val="28"/>
                <c:pt idx="0">
                  <c:v>43890</c:v>
                </c:pt>
                <c:pt idx="1">
                  <c:v>43918</c:v>
                </c:pt>
                <c:pt idx="2">
                  <c:v>43946</c:v>
                </c:pt>
                <c:pt idx="3">
                  <c:v>43974</c:v>
                </c:pt>
                <c:pt idx="4">
                  <c:v>44002</c:v>
                </c:pt>
                <c:pt idx="5">
                  <c:v>44030</c:v>
                </c:pt>
                <c:pt idx="6">
                  <c:v>44058</c:v>
                </c:pt>
                <c:pt idx="7">
                  <c:v>44086</c:v>
                </c:pt>
                <c:pt idx="8">
                  <c:v>44114</c:v>
                </c:pt>
                <c:pt idx="9">
                  <c:v>44142</c:v>
                </c:pt>
                <c:pt idx="10">
                  <c:v>44170</c:v>
                </c:pt>
                <c:pt idx="11">
                  <c:v>44198</c:v>
                </c:pt>
                <c:pt idx="12">
                  <c:v>44226</c:v>
                </c:pt>
                <c:pt idx="13">
                  <c:v>44254</c:v>
                </c:pt>
                <c:pt idx="14">
                  <c:v>44282</c:v>
                </c:pt>
                <c:pt idx="15">
                  <c:v>44310</c:v>
                </c:pt>
                <c:pt idx="16">
                  <c:v>44338</c:v>
                </c:pt>
                <c:pt idx="17">
                  <c:v>44366</c:v>
                </c:pt>
                <c:pt idx="18">
                  <c:v>44394</c:v>
                </c:pt>
                <c:pt idx="19">
                  <c:v>44422</c:v>
                </c:pt>
                <c:pt idx="20">
                  <c:v>44450</c:v>
                </c:pt>
                <c:pt idx="21">
                  <c:v>44478</c:v>
                </c:pt>
                <c:pt idx="22">
                  <c:v>44506</c:v>
                </c:pt>
                <c:pt idx="23">
                  <c:v>44534</c:v>
                </c:pt>
                <c:pt idx="24">
                  <c:v>44562</c:v>
                </c:pt>
                <c:pt idx="25">
                  <c:v>44590</c:v>
                </c:pt>
                <c:pt idx="26">
                  <c:v>44618</c:v>
                </c:pt>
                <c:pt idx="27">
                  <c:v>44646</c:v>
                </c:pt>
              </c:numCache>
            </c:numRef>
          </c:cat>
          <c:val>
            <c:numRef>
              <c:f>Sheet1!$B$2:$B$178</c:f>
              <c:numCache>
                <c:formatCode>0.0%</c:formatCode>
                <c:ptCount val="28"/>
                <c:pt idx="0">
                  <c:v>0.25071579986412745</c:v>
                </c:pt>
                <c:pt idx="1">
                  <c:v>0.20264596545169855</c:v>
                </c:pt>
                <c:pt idx="2">
                  <c:v>0.16067121455801192</c:v>
                </c:pt>
                <c:pt idx="3">
                  <c:v>0.16515736226810898</c:v>
                </c:pt>
                <c:pt idx="4">
                  <c:v>0.18800072253949787</c:v>
                </c:pt>
                <c:pt idx="5">
                  <c:v>0.20023853306102332</c:v>
                </c:pt>
                <c:pt idx="6">
                  <c:v>0.20422627436079036</c:v>
                </c:pt>
                <c:pt idx="7">
                  <c:v>0.21636714185502476</c:v>
                </c:pt>
                <c:pt idx="8">
                  <c:v>0.21561998282273565</c:v>
                </c:pt>
                <c:pt idx="9">
                  <c:v>0.21600022011719194</c:v>
                </c:pt>
                <c:pt idx="10">
                  <c:v>0.23019641124563575</c:v>
                </c:pt>
                <c:pt idx="11">
                  <c:v>0.2205709434935656</c:v>
                </c:pt>
                <c:pt idx="12">
                  <c:v>0.1928176196722394</c:v>
                </c:pt>
                <c:pt idx="13">
                  <c:v>0.20168651991255868</c:v>
                </c:pt>
                <c:pt idx="14">
                  <c:v>0.20571746287933335</c:v>
                </c:pt>
                <c:pt idx="15">
                  <c:v>0.21309876720291776</c:v>
                </c:pt>
                <c:pt idx="16">
                  <c:v>0.20679934218718915</c:v>
                </c:pt>
                <c:pt idx="17">
                  <c:v>0.21376787486096194</c:v>
                </c:pt>
                <c:pt idx="18">
                  <c:v>0.20845381744682881</c:v>
                </c:pt>
                <c:pt idx="19">
                  <c:v>0.19544116035547995</c:v>
                </c:pt>
                <c:pt idx="20">
                  <c:v>0.19901723378952377</c:v>
                </c:pt>
                <c:pt idx="21">
                  <c:v>0.20098757905975939</c:v>
                </c:pt>
                <c:pt idx="22">
                  <c:v>0.20320677828231123</c:v>
                </c:pt>
                <c:pt idx="23">
                  <c:v>0.21814427775333639</c:v>
                </c:pt>
                <c:pt idx="24">
                  <c:v>0.22243989822863128</c:v>
                </c:pt>
                <c:pt idx="25">
                  <c:v>0.19235215397178734</c:v>
                </c:pt>
                <c:pt idx="26">
                  <c:v>0.19892947945052344</c:v>
                </c:pt>
                <c:pt idx="27">
                  <c:v>0.19885533432617003</c:v>
                </c:pt>
              </c:numCache>
            </c:numRef>
          </c:val>
          <c:smooth val="1"/>
          <c:extLst>
            <c:ext xmlns:c16="http://schemas.microsoft.com/office/drawing/2014/chart" uri="{C3380CC4-5D6E-409C-BE32-E72D297353CC}">
              <c16:uniqueId val="{00000000-7609-4901-B44B-2F888437377A}"/>
            </c:ext>
          </c:extLst>
        </c:ser>
        <c:ser>
          <c:idx val="1"/>
          <c:order val="1"/>
          <c:tx>
            <c:strRef>
              <c:f>Sheet1!$C$1</c:f>
              <c:strCache>
                <c:ptCount val="1"/>
                <c:pt idx="0">
                  <c:v>Annual Average</c:v>
                </c:pt>
              </c:strCache>
            </c:strRef>
          </c:tx>
          <c:spPr>
            <a:ln w="12700">
              <a:solidFill>
                <a:schemeClr val="tx1"/>
              </a:solidFill>
            </a:ln>
          </c:spPr>
          <c:marker>
            <c:symbol val="none"/>
          </c:marker>
          <c:cat>
            <c:numRef>
              <c:f>Sheet1!$A$2:$A$178</c:f>
              <c:numCache>
                <c:formatCode>d\-mmm\-yy</c:formatCode>
                <c:ptCount val="28"/>
                <c:pt idx="0">
                  <c:v>43890</c:v>
                </c:pt>
                <c:pt idx="1">
                  <c:v>43918</c:v>
                </c:pt>
                <c:pt idx="2">
                  <c:v>43946</c:v>
                </c:pt>
                <c:pt idx="3">
                  <c:v>43974</c:v>
                </c:pt>
                <c:pt idx="4">
                  <c:v>44002</c:v>
                </c:pt>
                <c:pt idx="5">
                  <c:v>44030</c:v>
                </c:pt>
                <c:pt idx="6">
                  <c:v>44058</c:v>
                </c:pt>
                <c:pt idx="7">
                  <c:v>44086</c:v>
                </c:pt>
                <c:pt idx="8">
                  <c:v>44114</c:v>
                </c:pt>
                <c:pt idx="9">
                  <c:v>44142</c:v>
                </c:pt>
                <c:pt idx="10">
                  <c:v>44170</c:v>
                </c:pt>
                <c:pt idx="11">
                  <c:v>44198</c:v>
                </c:pt>
                <c:pt idx="12">
                  <c:v>44226</c:v>
                </c:pt>
                <c:pt idx="13">
                  <c:v>44254</c:v>
                </c:pt>
                <c:pt idx="14">
                  <c:v>44282</c:v>
                </c:pt>
                <c:pt idx="15">
                  <c:v>44310</c:v>
                </c:pt>
                <c:pt idx="16">
                  <c:v>44338</c:v>
                </c:pt>
                <c:pt idx="17">
                  <c:v>44366</c:v>
                </c:pt>
                <c:pt idx="18">
                  <c:v>44394</c:v>
                </c:pt>
                <c:pt idx="19">
                  <c:v>44422</c:v>
                </c:pt>
                <c:pt idx="20">
                  <c:v>44450</c:v>
                </c:pt>
                <c:pt idx="21">
                  <c:v>44478</c:v>
                </c:pt>
                <c:pt idx="22">
                  <c:v>44506</c:v>
                </c:pt>
                <c:pt idx="23">
                  <c:v>44534</c:v>
                </c:pt>
                <c:pt idx="24">
                  <c:v>44562</c:v>
                </c:pt>
                <c:pt idx="25">
                  <c:v>44590</c:v>
                </c:pt>
                <c:pt idx="26">
                  <c:v>44618</c:v>
                </c:pt>
                <c:pt idx="27">
                  <c:v>44646</c:v>
                </c:pt>
              </c:numCache>
            </c:numRef>
          </c:cat>
          <c:val>
            <c:numRef>
              <c:f>Sheet1!$C$2:$C$178</c:f>
              <c:numCache>
                <c:formatCode>0.0%</c:formatCode>
                <c:ptCount val="28"/>
                <c:pt idx="0">
                  <c:v>0.20825243545141056</c:v>
                </c:pt>
                <c:pt idx="1">
                  <c:v>0.20825243545141056</c:v>
                </c:pt>
                <c:pt idx="2">
                  <c:v>0.20825243545141056</c:v>
                </c:pt>
                <c:pt idx="3">
                  <c:v>0.20825243545141056</c:v>
                </c:pt>
                <c:pt idx="4">
                  <c:v>0.20825243545141056</c:v>
                </c:pt>
                <c:pt idx="5">
                  <c:v>0.20825243545141056</c:v>
                </c:pt>
                <c:pt idx="6">
                  <c:v>0.20825243545141056</c:v>
                </c:pt>
                <c:pt idx="7">
                  <c:v>0.20825243545141056</c:v>
                </c:pt>
                <c:pt idx="8">
                  <c:v>0.20825243545141056</c:v>
                </c:pt>
                <c:pt idx="9">
                  <c:v>0.20825243545141056</c:v>
                </c:pt>
                <c:pt idx="10">
                  <c:v>0.20825243545141056</c:v>
                </c:pt>
                <c:pt idx="11">
                  <c:v>0.20825243545141056</c:v>
                </c:pt>
                <c:pt idx="12">
                  <c:v>0.20627717710312071</c:v>
                </c:pt>
                <c:pt idx="13">
                  <c:v>0.20627717710312071</c:v>
                </c:pt>
                <c:pt idx="14">
                  <c:v>0.20627717710312071</c:v>
                </c:pt>
                <c:pt idx="15">
                  <c:v>0.20627717710312071</c:v>
                </c:pt>
                <c:pt idx="16">
                  <c:v>0.20627717710312071</c:v>
                </c:pt>
                <c:pt idx="17">
                  <c:v>0.20627717710312071</c:v>
                </c:pt>
                <c:pt idx="18">
                  <c:v>0.20627717710312071</c:v>
                </c:pt>
                <c:pt idx="19">
                  <c:v>0.20627717710312071</c:v>
                </c:pt>
                <c:pt idx="20">
                  <c:v>0.20627717710312071</c:v>
                </c:pt>
                <c:pt idx="21">
                  <c:v>0.20627717710312071</c:v>
                </c:pt>
                <c:pt idx="22">
                  <c:v>0.20627717710312071</c:v>
                </c:pt>
                <c:pt idx="23">
                  <c:v>0.20627717710312071</c:v>
                </c:pt>
                <c:pt idx="24">
                  <c:v>0.20627717710312071</c:v>
                </c:pt>
                <c:pt idx="25">
                  <c:v>0.19663346036032023</c:v>
                </c:pt>
                <c:pt idx="26">
                  <c:v>0.19663346036032023</c:v>
                </c:pt>
                <c:pt idx="27">
                  <c:v>0.19663346036032023</c:v>
                </c:pt>
              </c:numCache>
            </c:numRef>
          </c:val>
          <c:smooth val="0"/>
          <c:extLst>
            <c:ext xmlns:c16="http://schemas.microsoft.com/office/drawing/2014/chart" uri="{C3380CC4-5D6E-409C-BE32-E72D297353CC}">
              <c16:uniqueId val="{00000001-7609-4901-B44B-2F888437377A}"/>
            </c:ext>
          </c:extLst>
        </c:ser>
        <c:dLbls>
          <c:showLegendKey val="0"/>
          <c:showVal val="0"/>
          <c:showCatName val="0"/>
          <c:showSerName val="0"/>
          <c:showPercent val="0"/>
          <c:showBubbleSize val="0"/>
        </c:dLbls>
        <c:smooth val="0"/>
        <c:axId val="406931832"/>
        <c:axId val="344556160"/>
      </c:lineChart>
      <c:catAx>
        <c:axId val="406931832"/>
        <c:scaling>
          <c:orientation val="minMax"/>
        </c:scaling>
        <c:delete val="0"/>
        <c:axPos val="b"/>
        <c:numFmt formatCode="d\-mmm\-yy" sourceLinked="1"/>
        <c:majorTickMark val="out"/>
        <c:minorTickMark val="none"/>
        <c:tickLblPos val="low"/>
        <c:txPr>
          <a:bodyPr/>
          <a:lstStyle/>
          <a:p>
            <a:pPr>
              <a:defRPr sz="900">
                <a:latin typeface="Avenir Next LT Pro" panose="020B0604020202020204" charset="0"/>
              </a:defRPr>
            </a:pPr>
            <a:endParaRPr lang="en-US"/>
          </a:p>
        </c:txPr>
        <c:crossAx val="344556160"/>
        <c:crosses val="autoZero"/>
        <c:auto val="0"/>
        <c:lblAlgn val="ctr"/>
        <c:lblOffset val="100"/>
        <c:noMultiLvlLbl val="1"/>
      </c:catAx>
      <c:valAx>
        <c:axId val="344556160"/>
        <c:scaling>
          <c:orientation val="minMax"/>
          <c:min val="0.14000000000000001"/>
        </c:scaling>
        <c:delete val="0"/>
        <c:axPos val="l"/>
        <c:numFmt formatCode="0%" sourceLinked="0"/>
        <c:majorTickMark val="out"/>
        <c:minorTickMark val="none"/>
        <c:tickLblPos val="nextTo"/>
        <c:txPr>
          <a:bodyPr/>
          <a:lstStyle/>
          <a:p>
            <a:pPr>
              <a:defRPr sz="1000">
                <a:latin typeface="Avenir Next LT Pro" panose="020B0604020202020204" charset="0"/>
              </a:defRPr>
            </a:pPr>
            <a:endParaRPr lang="en-US"/>
          </a:p>
        </c:txPr>
        <c:crossAx val="406931832"/>
        <c:crosses val="autoZero"/>
        <c:crossBetween val="between"/>
        <c:majorUnit val="2.0000000000000004E-2"/>
      </c:valAx>
    </c:plotArea>
    <c:legend>
      <c:legendPos val="r"/>
      <c:layout>
        <c:manualLayout>
          <c:xMode val="edge"/>
          <c:yMode val="edge"/>
          <c:x val="0.59430730761939732"/>
          <c:y val="3.9030217376674068E-3"/>
          <c:w val="0.33612394369848397"/>
          <c:h val="0.13142421218227704"/>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76635878802996E-2"/>
          <c:y val="0.11947103639011568"/>
          <c:w val="0.97294397998183768"/>
          <c:h val="0.74423334543674047"/>
        </c:manualLayout>
      </c:layout>
      <c:lineChart>
        <c:grouping val="standard"/>
        <c:varyColors val="0"/>
        <c:ser>
          <c:idx val="0"/>
          <c:order val="0"/>
          <c:tx>
            <c:strRef>
              <c:f>Sheet1!$A$2</c:f>
              <c:strCache>
                <c:ptCount val="1"/>
                <c:pt idx="0">
                  <c:v>Total SPI</c:v>
                </c:pt>
              </c:strCache>
            </c:strRef>
          </c:tx>
          <c:spPr>
            <a:ln w="19050" cap="rnd">
              <a:solidFill>
                <a:srgbClr val="17A24B"/>
              </a:solidFill>
              <a:round/>
            </a:ln>
            <a:effectLst/>
          </c:spPr>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Sheet1!$B$2:$EF$2</c:f>
            </c:numRef>
          </c:val>
          <c:smooth val="1"/>
          <c:extLst>
            <c:ext xmlns:c16="http://schemas.microsoft.com/office/drawing/2014/chart" uri="{C3380CC4-5D6E-409C-BE32-E72D297353CC}">
              <c16:uniqueId val="{00000000-2B7F-4242-9281-CF9A63A04573}"/>
            </c:ext>
          </c:extLst>
        </c:ser>
        <c:ser>
          <c:idx val="1"/>
          <c:order val="1"/>
          <c:tx>
            <c:strRef>
              <c:f>Sheet1!$A$3</c:f>
              <c:strCache>
                <c:ptCount val="1"/>
                <c:pt idx="0">
                  <c:v>Food</c:v>
                </c:pt>
              </c:strCache>
            </c:strRef>
          </c:tx>
          <c:spPr>
            <a:ln>
              <a:solidFill>
                <a:schemeClr val="accent1"/>
              </a:solidFill>
            </a:ln>
          </c:spPr>
          <c:marker>
            <c:symbol val="none"/>
          </c:marker>
          <c:dLbls>
            <c:dLbl>
              <c:idx val="10"/>
              <c:layout>
                <c:manualLayout>
                  <c:x val="-3.3416830485433875E-2"/>
                  <c:y val="2.2592611919411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B5-4847-8067-BB1208C3ECDA}"/>
                </c:ext>
              </c:extLst>
            </c:dLbl>
            <c:dLbl>
              <c:idx val="11"/>
              <c:layout>
                <c:manualLayout>
                  <c:x val="-3.7853790405528234E-2"/>
                  <c:y val="3.76543531990189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9F-4779-B3EB-E03891469346}"/>
                </c:ext>
              </c:extLst>
            </c:dLbl>
            <c:dLbl>
              <c:idx val="12"/>
              <c:layout>
                <c:manualLayout>
                  <c:x val="-2.1413184575519766E-2"/>
                  <c:y val="2.447547782484736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074607653426156E-2"/>
                      <c:h val="0.13250566890734775"/>
                    </c:manualLayout>
                  </c15:layout>
                </c:ext>
                <c:ext xmlns:c16="http://schemas.microsoft.com/office/drawing/2014/chart" uri="{C3380CC4-5D6E-409C-BE32-E72D297353CC}">
                  <c16:uniqueId val="{00000000-589F-4779-B3EB-E03891469346}"/>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Sheet1!$B$3:$EF$3</c:f>
              <c:numCache>
                <c:formatCode>0.00%</c:formatCode>
                <c:ptCount val="13"/>
                <c:pt idx="0">
                  <c:v>3.0000000000000001E-3</c:v>
                </c:pt>
                <c:pt idx="1">
                  <c:v>-6.0000000000000001E-3</c:v>
                </c:pt>
                <c:pt idx="2">
                  <c:v>-3.0000000000000001E-3</c:v>
                </c:pt>
                <c:pt idx="3">
                  <c:v>-2E-3</c:v>
                </c:pt>
                <c:pt idx="4">
                  <c:v>-4.0000000000000001E-3</c:v>
                </c:pt>
                <c:pt idx="5">
                  <c:v>-2E-3</c:v>
                </c:pt>
                <c:pt idx="6" formatCode="0.0%">
                  <c:v>1.1239977278609814E-3</c:v>
                </c:pt>
                <c:pt idx="7" formatCode="0.0%">
                  <c:v>5.0000000000000001E-3</c:v>
                </c:pt>
                <c:pt idx="8" formatCode="0.0%">
                  <c:v>1.0804857826826941E-2</c:v>
                </c:pt>
                <c:pt idx="9" formatCode="0.0%">
                  <c:v>2.4E-2</c:v>
                </c:pt>
                <c:pt idx="10" formatCode="0.0%">
                  <c:v>2.7E-2</c:v>
                </c:pt>
                <c:pt idx="11" formatCode="0.0%">
                  <c:v>2.7E-2</c:v>
                </c:pt>
                <c:pt idx="12">
                  <c:v>3.3000000000000002E-2</c:v>
                </c:pt>
              </c:numCache>
            </c:numRef>
          </c:val>
          <c:smooth val="1"/>
          <c:extLst>
            <c:ext xmlns:c16="http://schemas.microsoft.com/office/drawing/2014/chart" uri="{C3380CC4-5D6E-409C-BE32-E72D297353CC}">
              <c16:uniqueId val="{00000000-4FC6-4238-80D7-E3D752151CA6}"/>
            </c:ext>
          </c:extLst>
        </c:ser>
        <c:ser>
          <c:idx val="2"/>
          <c:order val="2"/>
          <c:tx>
            <c:strRef>
              <c:f>Sheet1!$A$4</c:f>
              <c:strCache>
                <c:ptCount val="1"/>
                <c:pt idx="0">
                  <c:v>Fresh</c:v>
                </c:pt>
              </c:strCache>
            </c:strRef>
          </c:tx>
          <c:spPr>
            <a:ln>
              <a:solidFill>
                <a:schemeClr val="bg2">
                  <a:lumMod val="40000"/>
                  <a:lumOff val="60000"/>
                </a:schemeClr>
              </a:solidFill>
            </a:ln>
          </c:spPr>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Sheet1!$B$4:$EF$4</c:f>
              <c:numCache>
                <c:formatCode>0.00%</c:formatCode>
                <c:ptCount val="13"/>
                <c:pt idx="0">
                  <c:v>-8.0000000000000002E-3</c:v>
                </c:pt>
                <c:pt idx="1">
                  <c:v>-1.4999999999999999E-2</c:v>
                </c:pt>
                <c:pt idx="2" formatCode="0%">
                  <c:v>-0.01</c:v>
                </c:pt>
                <c:pt idx="3">
                  <c:v>-7.0000000000000001E-3</c:v>
                </c:pt>
                <c:pt idx="4">
                  <c:v>-0.01</c:v>
                </c:pt>
                <c:pt idx="5">
                  <c:v>-6.0000000000000001E-3</c:v>
                </c:pt>
                <c:pt idx="6" formatCode="0.0%">
                  <c:v>-3.8252174583089937E-3</c:v>
                </c:pt>
                <c:pt idx="7" formatCode="0.0%">
                  <c:v>3.0000000000000001E-3</c:v>
                </c:pt>
                <c:pt idx="8" formatCode="0.0%">
                  <c:v>1.2273139724437554E-2</c:v>
                </c:pt>
                <c:pt idx="9" formatCode="0.0%">
                  <c:v>0.03</c:v>
                </c:pt>
                <c:pt idx="10" formatCode="0.0%">
                  <c:v>2.9000000000000001E-2</c:v>
                </c:pt>
                <c:pt idx="11">
                  <c:v>3.3000000000000002E-2</c:v>
                </c:pt>
                <c:pt idx="12">
                  <c:v>3.5000000000000003E-2</c:v>
                </c:pt>
              </c:numCache>
            </c:numRef>
          </c:val>
          <c:smooth val="1"/>
          <c:extLst>
            <c:ext xmlns:c16="http://schemas.microsoft.com/office/drawing/2014/chart" uri="{C3380CC4-5D6E-409C-BE32-E72D297353CC}">
              <c16:uniqueId val="{00000001-4FC6-4238-80D7-E3D752151CA6}"/>
            </c:ext>
          </c:extLst>
        </c:ser>
        <c:ser>
          <c:idx val="3"/>
          <c:order val="3"/>
          <c:tx>
            <c:strRef>
              <c:f>Sheet1!$A$5</c:f>
              <c:strCache>
                <c:ptCount val="1"/>
                <c:pt idx="0">
                  <c:v>Ambient</c:v>
                </c:pt>
              </c:strCache>
            </c:strRef>
          </c:tx>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Sheet1!$B$5:$EF$5</c:f>
              <c:numCache>
                <c:formatCode>0.00%</c:formatCode>
                <c:ptCount val="13"/>
                <c:pt idx="0">
                  <c:v>1.7000000000000001E-2</c:v>
                </c:pt>
                <c:pt idx="1">
                  <c:v>6.0000000000000001E-3</c:v>
                </c:pt>
                <c:pt idx="2">
                  <c:v>7.0000000000000001E-3</c:v>
                </c:pt>
                <c:pt idx="3">
                  <c:v>6.0000000000000001E-3</c:v>
                </c:pt>
                <c:pt idx="4">
                  <c:v>5.0000000000000001E-3</c:v>
                </c:pt>
                <c:pt idx="5">
                  <c:v>8.0000000000000002E-3</c:v>
                </c:pt>
                <c:pt idx="6" formatCode="0.0%">
                  <c:v>8.1331966902637998E-3</c:v>
                </c:pt>
                <c:pt idx="7" formatCode="0.0%">
                  <c:v>8.1331966902637998E-3</c:v>
                </c:pt>
                <c:pt idx="8" formatCode="0.0%">
                  <c:v>8.8945145227208311E-3</c:v>
                </c:pt>
                <c:pt idx="9" formatCode="0.0%">
                  <c:v>1.7000000000000001E-2</c:v>
                </c:pt>
                <c:pt idx="10" formatCode="0.0%">
                  <c:v>2.4E-2</c:v>
                </c:pt>
                <c:pt idx="11" formatCode="0%">
                  <c:v>0.02</c:v>
                </c:pt>
                <c:pt idx="12" formatCode="0%">
                  <c:v>0.03</c:v>
                </c:pt>
              </c:numCache>
            </c:numRef>
          </c:val>
          <c:smooth val="1"/>
          <c:extLst>
            <c:ext xmlns:c16="http://schemas.microsoft.com/office/drawing/2014/chart" uri="{C3380CC4-5D6E-409C-BE32-E72D297353CC}">
              <c16:uniqueId val="{00000002-4FC6-4238-80D7-E3D752151CA6}"/>
            </c:ext>
          </c:extLst>
        </c:ser>
        <c:dLbls>
          <c:showLegendKey val="0"/>
          <c:showVal val="0"/>
          <c:showCatName val="0"/>
          <c:showSerName val="0"/>
          <c:showPercent val="0"/>
          <c:showBubbleSize val="0"/>
        </c:dLbls>
        <c:smooth val="0"/>
        <c:axId val="121624448"/>
        <c:axId val="121625984"/>
      </c:lineChart>
      <c:dateAx>
        <c:axId val="121624448"/>
        <c:scaling>
          <c:orientation val="minMax"/>
        </c:scaling>
        <c:delete val="0"/>
        <c:axPos val="b"/>
        <c:numFmt formatCode="mmm\-yy" sourceLinked="1"/>
        <c:majorTickMark val="none"/>
        <c:minorTickMark val="none"/>
        <c:tickLblPos val="low"/>
        <c:spPr>
          <a:noFill/>
          <a:ln w="9525" cap="flat" cmpd="sng" algn="ctr">
            <a:solidFill>
              <a:schemeClr val="tx1"/>
            </a:solidFill>
            <a:round/>
          </a:ln>
          <a:effectLst/>
        </c:spPr>
        <c:txPr>
          <a:bodyPr rot="0" vert="horz"/>
          <a:lstStyle/>
          <a:p>
            <a:pPr>
              <a:defRPr/>
            </a:pPr>
            <a:endParaRPr lang="en-US"/>
          </a:p>
        </c:txPr>
        <c:crossAx val="121625984"/>
        <c:crosses val="autoZero"/>
        <c:auto val="1"/>
        <c:lblOffset val="100"/>
        <c:baseTimeUnit val="months"/>
      </c:dateAx>
      <c:valAx>
        <c:axId val="121625984"/>
        <c:scaling>
          <c:orientation val="minMax"/>
        </c:scaling>
        <c:delete val="0"/>
        <c:axPos val="l"/>
        <c:majorGridlines>
          <c:spPr>
            <a:ln w="9525" cap="flat" cmpd="sng" algn="ctr">
              <a:solidFill>
                <a:schemeClr val="tx2"/>
              </a:solidFill>
              <a:round/>
            </a:ln>
            <a:effectLst/>
          </c:spPr>
        </c:majorGridlines>
        <c:title>
          <c:tx>
            <c:rich>
              <a:bodyPr rot="0" vert="horz"/>
              <a:lstStyle/>
              <a:p>
                <a:pPr algn="l">
                  <a:defRPr/>
                </a:pPr>
                <a:r>
                  <a:rPr lang="en-GB" dirty="0"/>
                  <a:t>Year on year % changes in shop prices</a:t>
                </a:r>
              </a:p>
            </c:rich>
          </c:tx>
          <c:layout>
            <c:manualLayout>
              <c:xMode val="edge"/>
              <c:yMode val="edge"/>
              <c:x val="0"/>
              <c:y val="2.0096157951413427E-3"/>
            </c:manualLayout>
          </c:layout>
          <c:overlay val="0"/>
        </c:title>
        <c:numFmt formatCode="0.0%" sourceLinked="0"/>
        <c:majorTickMark val="out"/>
        <c:minorTickMark val="none"/>
        <c:tickLblPos val="nextTo"/>
        <c:crossAx val="121624448"/>
        <c:crosses val="autoZero"/>
        <c:crossBetween val="between"/>
      </c:valAx>
      <c:spPr>
        <a:noFill/>
        <a:ln>
          <a:noFill/>
        </a:ln>
        <a:effectLst/>
      </c:spPr>
    </c:plotArea>
    <c:legend>
      <c:legendPos val="b"/>
      <c:layout>
        <c:manualLayout>
          <c:xMode val="edge"/>
          <c:yMode val="edge"/>
          <c:x val="0.68186438008396055"/>
          <c:y val="7.634701777522665E-2"/>
          <c:w val="0.28404684593708668"/>
          <c:h val="6.4250482687299271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70659773258856E-2"/>
          <c:y val="0.23398836721232832"/>
          <c:w val="0.9085414728063852"/>
          <c:h val="0.42651604005516575"/>
        </c:manualLayout>
      </c:layout>
      <c:barChart>
        <c:barDir val="col"/>
        <c:grouping val="clustered"/>
        <c:varyColors val="0"/>
        <c:ser>
          <c:idx val="0"/>
          <c:order val="0"/>
          <c:tx>
            <c:strRef>
              <c:f>Sheet1!$B$1</c:f>
              <c:strCache>
                <c:ptCount val="1"/>
                <c:pt idx="0">
                  <c:v>Unleaded Fuel</c:v>
                </c:pt>
              </c:strCache>
            </c:strRef>
          </c:tx>
          <c:spPr>
            <a:ln w="38100">
              <a:noFill/>
            </a:ln>
          </c:spPr>
          <c:invertIfNegative val="0"/>
          <c:cat>
            <c:numRef>
              <c:f>Sheet1!$A$29:$A$984</c:f>
              <c:numCache>
                <c:formatCode>d\-mmm\-yy</c:formatCode>
                <c:ptCount val="5"/>
                <c:pt idx="0">
                  <c:v>44620</c:v>
                </c:pt>
                <c:pt idx="1">
                  <c:v>44627</c:v>
                </c:pt>
                <c:pt idx="2">
                  <c:v>44634</c:v>
                </c:pt>
                <c:pt idx="3">
                  <c:v>44641</c:v>
                </c:pt>
                <c:pt idx="4">
                  <c:v>44648</c:v>
                </c:pt>
              </c:numCache>
            </c:numRef>
          </c:cat>
          <c:val>
            <c:numRef>
              <c:f>Sheet1!$B$29:$B$984</c:f>
              <c:numCache>
                <c:formatCode>General</c:formatCode>
                <c:ptCount val="5"/>
                <c:pt idx="0">
                  <c:v>149.22</c:v>
                </c:pt>
                <c:pt idx="1">
                  <c:v>152.94999999999999</c:v>
                </c:pt>
                <c:pt idx="2">
                  <c:v>159.96</c:v>
                </c:pt>
                <c:pt idx="3">
                  <c:v>165.37</c:v>
                </c:pt>
                <c:pt idx="4">
                  <c:v>162.65</c:v>
                </c:pt>
              </c:numCache>
            </c:numRef>
          </c:val>
          <c:extLst>
            <c:ext xmlns:c16="http://schemas.microsoft.com/office/drawing/2014/chart" uri="{C3380CC4-5D6E-409C-BE32-E72D297353CC}">
              <c16:uniqueId val="{00000000-AA60-4DDB-BBA8-DB069E2F381B}"/>
            </c:ext>
          </c:extLst>
        </c:ser>
        <c:dLbls>
          <c:showLegendKey val="0"/>
          <c:showVal val="0"/>
          <c:showCatName val="0"/>
          <c:showSerName val="0"/>
          <c:showPercent val="0"/>
          <c:showBubbleSize val="0"/>
        </c:dLbls>
        <c:gapWidth val="150"/>
        <c:axId val="410855664"/>
        <c:axId val="410859192"/>
      </c:barChart>
      <c:lineChart>
        <c:grouping val="standard"/>
        <c:varyColors val="0"/>
        <c:ser>
          <c:idx val="2"/>
          <c:order val="2"/>
          <c:tx>
            <c:strRef>
              <c:f>Sheet1!$D$1</c:f>
              <c:strCache>
                <c:ptCount val="1"/>
                <c:pt idx="0">
                  <c:v>Pence Diff Yr on Yr</c:v>
                </c:pt>
              </c:strCache>
            </c:strRef>
          </c:tx>
          <c:spPr>
            <a:ln>
              <a:solidFill>
                <a:schemeClr val="accent1">
                  <a:lumMod val="75000"/>
                </a:schemeClr>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60-4DDB-BBA8-DB069E2F381B}"/>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A60-4DDB-BBA8-DB069E2F381B}"/>
                </c:ext>
              </c:extLst>
            </c:dLbl>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A60-4DDB-BBA8-DB069E2F381B}"/>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60-4DDB-BBA8-DB069E2F381B}"/>
                </c:ext>
              </c:extLst>
            </c:dLbl>
            <c:dLbl>
              <c:idx val="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60-4DDB-BBA8-DB069E2F381B}"/>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60-4DDB-BBA8-DB069E2F381B}"/>
                </c:ext>
              </c:extLst>
            </c:dLbl>
            <c:dLbl>
              <c:idx val="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A60-4DDB-BBA8-DB069E2F381B}"/>
                </c:ext>
              </c:extLst>
            </c:dLbl>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60-4DDB-BBA8-DB069E2F381B}"/>
                </c:ext>
              </c:extLst>
            </c:dLbl>
            <c:dLbl>
              <c:idx val="5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A60-4DDB-BBA8-DB069E2F381B}"/>
                </c:ext>
              </c:extLst>
            </c:dLbl>
            <c:dLbl>
              <c:idx val="5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A60-4DDB-BBA8-DB069E2F381B}"/>
                </c:ext>
              </c:extLst>
            </c:dLbl>
            <c:numFmt formatCode="#,##0" sourceLinked="0"/>
            <c:spPr>
              <a:noFill/>
              <a:ln>
                <a:noFill/>
              </a:ln>
              <a:effectLst/>
            </c:spPr>
            <c:txPr>
              <a:bodyPr wrap="square" lIns="38100" tIns="19050" rIns="38100" bIns="19050" anchor="ctr">
                <a:spAutoFit/>
              </a:bodyPr>
              <a:lstStyle/>
              <a:p>
                <a:pPr>
                  <a:defRPr sz="1100">
                    <a:latin typeface="Montserrat" panose="00000500000000000000" pitchFamily="2"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Sheet1!$A$29:$A$984</c:f>
              <c:numCache>
                <c:formatCode>d\-mmm\-yy</c:formatCode>
                <c:ptCount val="5"/>
                <c:pt idx="0">
                  <c:v>44620</c:v>
                </c:pt>
                <c:pt idx="1">
                  <c:v>44627</c:v>
                </c:pt>
                <c:pt idx="2">
                  <c:v>44634</c:v>
                </c:pt>
                <c:pt idx="3">
                  <c:v>44641</c:v>
                </c:pt>
                <c:pt idx="4">
                  <c:v>44648</c:v>
                </c:pt>
              </c:numCache>
            </c:numRef>
          </c:cat>
          <c:val>
            <c:numRef>
              <c:f>Sheet1!$D$29:$D$984</c:f>
              <c:numCache>
                <c:formatCode>0.0</c:formatCode>
                <c:ptCount val="5"/>
                <c:pt idx="0">
                  <c:v>27.049999999999997</c:v>
                </c:pt>
                <c:pt idx="1">
                  <c:v>30.009999999999991</c:v>
                </c:pt>
                <c:pt idx="2">
                  <c:v>36.06</c:v>
                </c:pt>
                <c:pt idx="3">
                  <c:v>40.800000000000011</c:v>
                </c:pt>
                <c:pt idx="4">
                  <c:v>37.52000000000001</c:v>
                </c:pt>
              </c:numCache>
            </c:numRef>
          </c:val>
          <c:smooth val="0"/>
          <c:extLst>
            <c:ext xmlns:c16="http://schemas.microsoft.com/office/drawing/2014/chart" uri="{C3380CC4-5D6E-409C-BE32-E72D297353CC}">
              <c16:uniqueId val="{00000009-AA60-4DDB-BBA8-DB069E2F381B}"/>
            </c:ext>
          </c:extLst>
        </c:ser>
        <c:dLbls>
          <c:showLegendKey val="0"/>
          <c:showVal val="0"/>
          <c:showCatName val="0"/>
          <c:showSerName val="0"/>
          <c:showPercent val="0"/>
          <c:showBubbleSize val="0"/>
        </c:dLbls>
        <c:marker val="1"/>
        <c:smooth val="0"/>
        <c:axId val="410855664"/>
        <c:axId val="410859192"/>
      </c:lineChart>
      <c:lineChart>
        <c:grouping val="standard"/>
        <c:varyColors val="0"/>
        <c:ser>
          <c:idx val="1"/>
          <c:order val="1"/>
          <c:tx>
            <c:strRef>
              <c:f>Sheet1!$C$1</c:f>
              <c:strCache>
                <c:ptCount val="1"/>
                <c:pt idx="0">
                  <c:v>Yr on Yr % Chg</c:v>
                </c:pt>
              </c:strCache>
            </c:strRef>
          </c:tx>
          <c:spPr>
            <a:ln w="12700">
              <a:solidFill>
                <a:schemeClr val="tx1"/>
              </a:solidFill>
            </a:ln>
          </c:spPr>
          <c:marker>
            <c:symbol val="none"/>
          </c:marker>
          <c:cat>
            <c:numRef>
              <c:f>Sheet1!$A$29:$A$984</c:f>
              <c:numCache>
                <c:formatCode>d\-mmm\-yy</c:formatCode>
                <c:ptCount val="5"/>
                <c:pt idx="0">
                  <c:v>44620</c:v>
                </c:pt>
                <c:pt idx="1">
                  <c:v>44627</c:v>
                </c:pt>
                <c:pt idx="2">
                  <c:v>44634</c:v>
                </c:pt>
                <c:pt idx="3">
                  <c:v>44641</c:v>
                </c:pt>
                <c:pt idx="4">
                  <c:v>44648</c:v>
                </c:pt>
              </c:numCache>
            </c:numRef>
          </c:cat>
          <c:val>
            <c:numRef>
              <c:f>Sheet1!$C$29:$C$984</c:f>
              <c:numCache>
                <c:formatCode>0.0%</c:formatCode>
                <c:ptCount val="5"/>
                <c:pt idx="0">
                  <c:v>0.22141278546287957</c:v>
                </c:pt>
                <c:pt idx="1">
                  <c:v>0.2441028143809989</c:v>
                </c:pt>
                <c:pt idx="2">
                  <c:v>0.29104116222760301</c:v>
                </c:pt>
                <c:pt idx="3">
                  <c:v>0.32752669181986049</c:v>
                </c:pt>
                <c:pt idx="4">
                  <c:v>0.29984815791576769</c:v>
                </c:pt>
              </c:numCache>
            </c:numRef>
          </c:val>
          <c:smooth val="0"/>
          <c:extLst>
            <c:ext xmlns:c16="http://schemas.microsoft.com/office/drawing/2014/chart" uri="{C3380CC4-5D6E-409C-BE32-E72D297353CC}">
              <c16:uniqueId val="{0000000A-AA60-4DDB-BBA8-DB069E2F381B}"/>
            </c:ext>
          </c:extLst>
        </c:ser>
        <c:dLbls>
          <c:showLegendKey val="0"/>
          <c:showVal val="0"/>
          <c:showCatName val="0"/>
          <c:showSerName val="0"/>
          <c:showPercent val="0"/>
          <c:showBubbleSize val="0"/>
        </c:dLbls>
        <c:marker val="1"/>
        <c:smooth val="0"/>
        <c:axId val="592221072"/>
        <c:axId val="592225336"/>
      </c:lineChart>
      <c:catAx>
        <c:axId val="410855664"/>
        <c:scaling>
          <c:orientation val="minMax"/>
        </c:scaling>
        <c:delete val="0"/>
        <c:axPos val="b"/>
        <c:numFmt formatCode="d\-mmm\-yy" sourceLinked="1"/>
        <c:majorTickMark val="out"/>
        <c:minorTickMark val="none"/>
        <c:tickLblPos val="low"/>
        <c:txPr>
          <a:bodyPr/>
          <a:lstStyle/>
          <a:p>
            <a:pPr>
              <a:defRPr sz="600">
                <a:latin typeface="Montserrat" panose="00000500000000000000" pitchFamily="2" charset="0"/>
              </a:defRPr>
            </a:pPr>
            <a:endParaRPr lang="en-US"/>
          </a:p>
        </c:txPr>
        <c:crossAx val="410859192"/>
        <c:crosses val="autoZero"/>
        <c:auto val="0"/>
        <c:lblAlgn val="ctr"/>
        <c:lblOffset val="100"/>
        <c:noMultiLvlLbl val="1"/>
      </c:catAx>
      <c:valAx>
        <c:axId val="410859192"/>
        <c:scaling>
          <c:orientation val="minMax"/>
        </c:scaling>
        <c:delete val="0"/>
        <c:axPos val="l"/>
        <c:numFmt formatCode="&quot;£&quot;#,##0" sourceLinked="0"/>
        <c:majorTickMark val="out"/>
        <c:minorTickMark val="none"/>
        <c:tickLblPos val="nextTo"/>
        <c:txPr>
          <a:bodyPr/>
          <a:lstStyle/>
          <a:p>
            <a:pPr>
              <a:defRPr sz="700">
                <a:latin typeface="Montserrat" panose="00000500000000000000" pitchFamily="2" charset="0"/>
              </a:defRPr>
            </a:pPr>
            <a:endParaRPr lang="en-US"/>
          </a:p>
        </c:txPr>
        <c:crossAx val="410855664"/>
        <c:crosses val="autoZero"/>
        <c:crossBetween val="between"/>
      </c:valAx>
      <c:valAx>
        <c:axId val="592225336"/>
        <c:scaling>
          <c:orientation val="minMax"/>
        </c:scaling>
        <c:delete val="0"/>
        <c:axPos val="r"/>
        <c:numFmt formatCode="0%" sourceLinked="0"/>
        <c:majorTickMark val="out"/>
        <c:minorTickMark val="none"/>
        <c:tickLblPos val="nextTo"/>
        <c:txPr>
          <a:bodyPr/>
          <a:lstStyle/>
          <a:p>
            <a:pPr>
              <a:defRPr sz="700" baseline="0">
                <a:latin typeface="Montserrat" panose="00000500000000000000" pitchFamily="2" charset="0"/>
              </a:defRPr>
            </a:pPr>
            <a:endParaRPr lang="en-US"/>
          </a:p>
        </c:txPr>
        <c:crossAx val="592221072"/>
        <c:crosses val="max"/>
        <c:crossBetween val="between"/>
      </c:valAx>
      <c:dateAx>
        <c:axId val="592221072"/>
        <c:scaling>
          <c:orientation val="minMax"/>
        </c:scaling>
        <c:delete val="1"/>
        <c:axPos val="b"/>
        <c:numFmt formatCode="d\-mmm\-yy" sourceLinked="1"/>
        <c:majorTickMark val="out"/>
        <c:minorTickMark val="none"/>
        <c:tickLblPos val="nextTo"/>
        <c:crossAx val="592225336"/>
        <c:crosses val="autoZero"/>
        <c:auto val="1"/>
        <c:lblOffset val="100"/>
        <c:baseTimeUnit val="days"/>
      </c:dateAx>
    </c:plotArea>
    <c:legend>
      <c:legendPos val="r"/>
      <c:layout>
        <c:manualLayout>
          <c:xMode val="edge"/>
          <c:yMode val="edge"/>
          <c:x val="7.0259876787791262E-2"/>
          <c:y val="6.0922228218504529E-2"/>
          <c:w val="0.77632878104270253"/>
          <c:h val="0.10813023925166396"/>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OL Contribution</c:v>
                </c:pt>
              </c:strCache>
            </c:strRef>
          </c:tx>
          <c:spPr>
            <a:solidFill>
              <a:schemeClr val="accent1"/>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Sheet1!$B$2:$B$7</c:f>
            </c:numRef>
          </c:val>
          <c:extLst>
            <c:ext xmlns:c16="http://schemas.microsoft.com/office/drawing/2014/chart" uri="{C3380CC4-5D6E-409C-BE32-E72D297353CC}">
              <c16:uniqueId val="{00000000-7B52-46DD-9220-2B6661D1AAAD}"/>
            </c:ext>
          </c:extLst>
        </c:ser>
        <c:ser>
          <c:idx val="1"/>
          <c:order val="1"/>
          <c:tx>
            <c:strRef>
              <c:f>Sheet1!$C$1</c:f>
              <c:strCache>
                <c:ptCount val="1"/>
                <c:pt idx="0">
                  <c:v>Brand Growth</c:v>
                </c:pt>
              </c:strCache>
            </c:strRef>
          </c:tx>
          <c:spPr>
            <a:solidFill>
              <a:schemeClr val="accent5">
                <a:lumMod val="40000"/>
                <a:lumOff val="60000"/>
              </a:schemeClr>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Sheet1!$C$2:$C$7</c:f>
              <c:numCache>
                <c:formatCode>0.0%</c:formatCode>
                <c:ptCount val="6"/>
                <c:pt idx="0">
                  <c:v>-2.5476822683362932E-2</c:v>
                </c:pt>
                <c:pt idx="1">
                  <c:v>-1.051920946204199E-2</c:v>
                </c:pt>
                <c:pt idx="2">
                  <c:v>3.805365367973268E-3</c:v>
                </c:pt>
                <c:pt idx="3">
                  <c:v>-2.854100678304361E-2</c:v>
                </c:pt>
                <c:pt idx="4">
                  <c:v>-4.7176885384411893E-2</c:v>
                </c:pt>
                <c:pt idx="5">
                  <c:v>-5.0605660140299658E-2</c:v>
                </c:pt>
              </c:numCache>
            </c:numRef>
          </c:val>
          <c:extLst>
            <c:ext xmlns:c16="http://schemas.microsoft.com/office/drawing/2014/chart" uri="{C3380CC4-5D6E-409C-BE32-E72D297353CC}">
              <c16:uniqueId val="{00000001-7B52-46DD-9220-2B6661D1AAAD}"/>
            </c:ext>
          </c:extLst>
        </c:ser>
        <c:ser>
          <c:idx val="2"/>
          <c:order val="2"/>
          <c:tx>
            <c:strRef>
              <c:f>Sheet1!$D$1</c:f>
              <c:strCache>
                <c:ptCount val="1"/>
                <c:pt idx="0">
                  <c:v>OL Growth</c:v>
                </c:pt>
              </c:strCache>
            </c:strRef>
          </c:tx>
          <c:spPr>
            <a:solidFill>
              <a:schemeClr val="accent1"/>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Sheet1!$D$2:$D$7</c:f>
              <c:numCache>
                <c:formatCode>0.0%</c:formatCode>
                <c:ptCount val="6"/>
                <c:pt idx="0">
                  <c:v>-2.1266679011412992E-2</c:v>
                </c:pt>
                <c:pt idx="1">
                  <c:v>-1.5608960247694204E-2</c:v>
                </c:pt>
                <c:pt idx="2">
                  <c:v>7.6859273290890151E-3</c:v>
                </c:pt>
                <c:pt idx="3">
                  <c:v>-1.9192663271081489E-2</c:v>
                </c:pt>
                <c:pt idx="4">
                  <c:v>-1.9344304648596156E-2</c:v>
                </c:pt>
                <c:pt idx="5">
                  <c:v>-1.8600527837975167E-2</c:v>
                </c:pt>
              </c:numCache>
            </c:numRef>
          </c:val>
          <c:extLst>
            <c:ext xmlns:c16="http://schemas.microsoft.com/office/drawing/2014/chart" uri="{C3380CC4-5D6E-409C-BE32-E72D297353CC}">
              <c16:uniqueId val="{00000002-7B52-46DD-9220-2B6661D1AAAD}"/>
            </c:ext>
          </c:extLst>
        </c:ser>
        <c:dLbls>
          <c:showLegendKey val="0"/>
          <c:showVal val="0"/>
          <c:showCatName val="0"/>
          <c:showSerName val="0"/>
          <c:showPercent val="0"/>
          <c:showBubbleSize val="0"/>
        </c:dLbls>
        <c:gapWidth val="219"/>
        <c:axId val="620906984"/>
        <c:axId val="620910592"/>
      </c:barChart>
      <c:lineChart>
        <c:grouping val="standard"/>
        <c:varyColors val="0"/>
        <c:ser>
          <c:idx val="3"/>
          <c:order val="3"/>
          <c:tx>
            <c:strRef>
              <c:f>Sheet1!$E$1</c:f>
              <c:strCache>
                <c:ptCount val="1"/>
                <c:pt idx="0">
                  <c:v>OL Growth differential v Brands</c:v>
                </c:pt>
              </c:strCache>
            </c:strRef>
          </c:tx>
          <c:spPr>
            <a:ln w="28575" cap="rnd">
              <a:solidFill>
                <a:schemeClr val="accent4"/>
              </a:solidFill>
              <a:round/>
            </a:ln>
            <a:effectLst/>
          </c:spPr>
          <c:marker>
            <c:symbol val="none"/>
          </c:marker>
          <c:cat>
            <c:strRef>
              <c:f>Sheet1!$A$2:$A$7</c:f>
              <c:strCache>
                <c:ptCount val="6"/>
                <c:pt idx="0">
                  <c:v>06-Nov-21</c:v>
                </c:pt>
                <c:pt idx="1">
                  <c:v>04-Dec-21</c:v>
                </c:pt>
                <c:pt idx="2">
                  <c:v>01-Jan-22</c:v>
                </c:pt>
                <c:pt idx="3">
                  <c:v>29-Jan-22</c:v>
                </c:pt>
                <c:pt idx="4">
                  <c:v>26-Feb-22</c:v>
                </c:pt>
                <c:pt idx="5">
                  <c:v> 26-Mar-22</c:v>
                </c:pt>
              </c:strCache>
            </c:strRef>
          </c:cat>
          <c:val>
            <c:numRef>
              <c:f>Sheet1!$E$2:$E$7</c:f>
              <c:numCache>
                <c:formatCode>0.0%</c:formatCode>
                <c:ptCount val="6"/>
                <c:pt idx="0">
                  <c:v>4.2101436719499397E-3</c:v>
                </c:pt>
                <c:pt idx="1">
                  <c:v>-5.0897507856522139E-3</c:v>
                </c:pt>
                <c:pt idx="2">
                  <c:v>3.8805619611157471E-3</c:v>
                </c:pt>
                <c:pt idx="3">
                  <c:v>9.3483435119621205E-3</c:v>
                </c:pt>
                <c:pt idx="4">
                  <c:v>2.7832580735815737E-2</c:v>
                </c:pt>
                <c:pt idx="5">
                  <c:v>3.200513230232449E-2</c:v>
                </c:pt>
              </c:numCache>
            </c:numRef>
          </c:val>
          <c:smooth val="0"/>
          <c:extLst>
            <c:ext xmlns:c16="http://schemas.microsoft.com/office/drawing/2014/chart" uri="{C3380CC4-5D6E-409C-BE32-E72D297353CC}">
              <c16:uniqueId val="{00000004-7B52-46DD-9220-2B6661D1AAAD}"/>
            </c:ext>
          </c:extLst>
        </c:ser>
        <c:dLbls>
          <c:showLegendKey val="0"/>
          <c:showVal val="0"/>
          <c:showCatName val="0"/>
          <c:showSerName val="0"/>
          <c:showPercent val="0"/>
          <c:showBubbleSize val="0"/>
        </c:dLbls>
        <c:marker val="1"/>
        <c:smooth val="0"/>
        <c:axId val="620906984"/>
        <c:axId val="620910592"/>
      </c:lineChart>
      <c:catAx>
        <c:axId val="6209069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20910592"/>
        <c:crosses val="autoZero"/>
        <c:auto val="1"/>
        <c:lblAlgn val="ctr"/>
        <c:lblOffset val="100"/>
        <c:noMultiLvlLbl val="0"/>
      </c:catAx>
      <c:valAx>
        <c:axId val="620910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20906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893371143940603E-2"/>
          <c:y val="0.13829821298962516"/>
          <c:w val="0.97294397998183768"/>
          <c:h val="0.74423334543674047"/>
        </c:manualLayout>
      </c:layout>
      <c:lineChart>
        <c:grouping val="standard"/>
        <c:varyColors val="0"/>
        <c:ser>
          <c:idx val="0"/>
          <c:order val="0"/>
          <c:tx>
            <c:strRef>
              <c:f>Sheet1!$B$1</c:f>
              <c:strCache>
                <c:ptCount val="1"/>
                <c:pt idx="0">
                  <c:v> Average Weekly Spend </c:v>
                </c:pt>
              </c:strCache>
            </c:strRef>
          </c:tx>
          <c:spPr>
            <a:ln w="19050" cap="rnd">
              <a:solidFill>
                <a:srgbClr val="17A24B"/>
              </a:solidFill>
              <a:round/>
            </a:ln>
            <a:effectLst/>
          </c:spPr>
          <c:marker>
            <c:symbol val="none"/>
          </c:marker>
          <c:dLbls>
            <c:delete val="1"/>
          </c:dLbls>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Sheet1!$B$2:$B$68</c:f>
              <c:numCache>
                <c:formatCode>0.00</c:formatCode>
                <c:ptCount val="14"/>
                <c:pt idx="0">
                  <c:v>79.563333333333333</c:v>
                </c:pt>
                <c:pt idx="1">
                  <c:v>81.474166666666676</c:v>
                </c:pt>
                <c:pt idx="2">
                  <c:v>81.596666666666664</c:v>
                </c:pt>
                <c:pt idx="3">
                  <c:v>81.231666666666669</c:v>
                </c:pt>
                <c:pt idx="4">
                  <c:v>80.397499999999994</c:v>
                </c:pt>
                <c:pt idx="5">
                  <c:v>79.625833333333333</c:v>
                </c:pt>
                <c:pt idx="6">
                  <c:v>78.44583333333334</c:v>
                </c:pt>
                <c:pt idx="7">
                  <c:v>77.782499999999999</c:v>
                </c:pt>
                <c:pt idx="8">
                  <c:v>77.993333333333325</c:v>
                </c:pt>
                <c:pt idx="9">
                  <c:v>79.372500000000002</c:v>
                </c:pt>
                <c:pt idx="10">
                  <c:v>83.470833333333331</c:v>
                </c:pt>
                <c:pt idx="11">
                  <c:v>81.930833333333325</c:v>
                </c:pt>
                <c:pt idx="12">
                  <c:v>80.236666666666665</c:v>
                </c:pt>
                <c:pt idx="13">
                  <c:v>76.533333333333331</c:v>
                </c:pt>
              </c:numCache>
            </c:numRef>
          </c:val>
          <c:smooth val="1"/>
          <c:extLst>
            <c:ext xmlns:c16="http://schemas.microsoft.com/office/drawing/2014/chart" uri="{C3380CC4-5D6E-409C-BE32-E72D297353CC}">
              <c16:uniqueId val="{00000000-2B7F-4242-9281-CF9A63A04573}"/>
            </c:ext>
          </c:extLst>
        </c:ser>
        <c:dLbls>
          <c:showLegendKey val="0"/>
          <c:showVal val="1"/>
          <c:showCatName val="0"/>
          <c:showSerName val="0"/>
          <c:showPercent val="0"/>
          <c:showBubbleSize val="0"/>
        </c:dLbls>
        <c:marker val="1"/>
        <c:smooth val="0"/>
        <c:axId val="45238912"/>
        <c:axId val="45244800"/>
      </c:lineChart>
      <c:lineChart>
        <c:grouping val="standard"/>
        <c:varyColors val="0"/>
        <c:ser>
          <c:idx val="1"/>
          <c:order val="1"/>
          <c:tx>
            <c:strRef>
              <c:f>Sheet1!$C$1</c:f>
              <c:strCache>
                <c:ptCount val="1"/>
                <c:pt idx="0">
                  <c:v>Year on Year Growth</c:v>
                </c:pt>
              </c:strCache>
            </c:strRef>
          </c:tx>
          <c:spPr>
            <a:ln w="19050" cap="rnd">
              <a:solidFill>
                <a:srgbClr val="0056FF"/>
              </a:solidFill>
              <a:round/>
            </a:ln>
            <a:effectLst/>
          </c:spPr>
          <c:marker>
            <c:symbol val="none"/>
          </c:marker>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Sheet1!$C$2:$C$68</c:f>
              <c:numCache>
                <c:formatCode>0.0%</c:formatCode>
                <c:ptCount val="14"/>
                <c:pt idx="0">
                  <c:v>2.9512934148524295E-2</c:v>
                </c:pt>
                <c:pt idx="1">
                  <c:v>8.29165162687584E-3</c:v>
                </c:pt>
                <c:pt idx="2">
                  <c:v>-2.8254418784672941E-2</c:v>
                </c:pt>
                <c:pt idx="3">
                  <c:v>-1.5264322298437216E-2</c:v>
                </c:pt>
                <c:pt idx="4">
                  <c:v>-2.9591929108118253E-2</c:v>
                </c:pt>
                <c:pt idx="5">
                  <c:v>-2.3574975985611868E-2</c:v>
                </c:pt>
                <c:pt idx="6">
                  <c:v>-8.8131238680874135E-3</c:v>
                </c:pt>
                <c:pt idx="7">
                  <c:v>-5.9215080675223408E-3</c:v>
                </c:pt>
                <c:pt idx="8">
                  <c:v>-1.36582075710312E-2</c:v>
                </c:pt>
                <c:pt idx="9">
                  <c:v>-2.3257960313797787E-2</c:v>
                </c:pt>
                <c:pt idx="10">
                  <c:v>-1.8038331454340417E-2</c:v>
                </c:pt>
                <c:pt idx="11">
                  <c:v>-1.7871056679919284E-2</c:v>
                </c:pt>
                <c:pt idx="12">
                  <c:v>-2.3924415068326543E-2</c:v>
                </c:pt>
                <c:pt idx="13">
                  <c:v>-3.8082868993254859E-2</c:v>
                </c:pt>
              </c:numCache>
            </c:numRef>
          </c:val>
          <c:smooth val="1"/>
          <c:extLst>
            <c:ext xmlns:c16="http://schemas.microsoft.com/office/drawing/2014/chart" uri="{C3380CC4-5D6E-409C-BE32-E72D297353CC}">
              <c16:uniqueId val="{00000001-2B7F-4242-9281-CF9A63A04573}"/>
            </c:ext>
          </c:extLst>
        </c:ser>
        <c:ser>
          <c:idx val="2"/>
          <c:order val="2"/>
          <c:tx>
            <c:strRef>
              <c:f>Sheet1!$D$1</c:f>
              <c:strCache>
                <c:ptCount val="1"/>
                <c:pt idx="0">
                  <c:v>2 years ago growth</c:v>
                </c:pt>
              </c:strCache>
            </c:strRef>
          </c:tx>
          <c:spPr>
            <a:ln w="19050">
              <a:solidFill>
                <a:schemeClr val="bg1">
                  <a:lumMod val="50000"/>
                  <a:alpha val="76000"/>
                </a:schemeClr>
              </a:solidFill>
              <a:prstDash val="dash"/>
            </a:ln>
          </c:spPr>
          <c:marker>
            <c:symbol val="none"/>
          </c:marker>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Sheet1!$D$2:$D$68</c:f>
              <c:numCache>
                <c:formatCode>0.0%</c:formatCode>
                <c:ptCount val="14"/>
                <c:pt idx="0">
                  <c:v>0.11028804670147574</c:v>
                </c:pt>
                <c:pt idx="1">
                  <c:v>0.10937251787132674</c:v>
                </c:pt>
                <c:pt idx="2">
                  <c:v>0.10336589928219686</c:v>
                </c:pt>
                <c:pt idx="3">
                  <c:v>9.5012356773758633E-2</c:v>
                </c:pt>
                <c:pt idx="4">
                  <c:v>8.3804217172000817E-2</c:v>
                </c:pt>
                <c:pt idx="5">
                  <c:v>7.5976307373541774E-2</c:v>
                </c:pt>
                <c:pt idx="6">
                  <c:v>6.2699676002754723E-2</c:v>
                </c:pt>
                <c:pt idx="7">
                  <c:v>6.5416400328736968E-2</c:v>
                </c:pt>
                <c:pt idx="8">
                  <c:v>6.3170928422941808E-2</c:v>
                </c:pt>
                <c:pt idx="9">
                  <c:v>6.0775141997995386E-2</c:v>
                </c:pt>
                <c:pt idx="10">
                  <c:v>6.0541891219414001E-2</c:v>
                </c:pt>
                <c:pt idx="11">
                  <c:v>5.8982561583783122E-2</c:v>
                </c:pt>
                <c:pt idx="12">
                  <c:v>5.8158959029365187E-2</c:v>
                </c:pt>
                <c:pt idx="13">
                  <c:v>-9.6938720495153285E-3</c:v>
                </c:pt>
              </c:numCache>
            </c:numRef>
          </c:val>
          <c:smooth val="1"/>
          <c:extLst>
            <c:ext xmlns:c16="http://schemas.microsoft.com/office/drawing/2014/chart" uri="{C3380CC4-5D6E-409C-BE32-E72D297353CC}">
              <c16:uniqueId val="{00000001-0541-4D41-A3C0-A88729B5B41F}"/>
            </c:ext>
          </c:extLst>
        </c:ser>
        <c:dLbls>
          <c:showLegendKey val="0"/>
          <c:showVal val="0"/>
          <c:showCatName val="0"/>
          <c:showSerName val="0"/>
          <c:showPercent val="0"/>
          <c:showBubbleSize val="0"/>
        </c:dLbls>
        <c:marker val="1"/>
        <c:smooth val="0"/>
        <c:axId val="45252992"/>
        <c:axId val="45246720"/>
      </c:lineChart>
      <c:catAx>
        <c:axId val="4523891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5244800"/>
        <c:crosses val="autoZero"/>
        <c:auto val="1"/>
        <c:lblAlgn val="ctr"/>
        <c:lblOffset val="100"/>
        <c:noMultiLvlLbl val="0"/>
      </c:catAx>
      <c:valAx>
        <c:axId val="45244800"/>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1000">
                    <a:latin typeface="Montserrat" panose="00000500000000000000" pitchFamily="2" charset="0"/>
                  </a:defRPr>
                </a:pPr>
                <a:r>
                  <a:rPr lang="en-GB" sz="1000" dirty="0">
                    <a:latin typeface="Montserrat" panose="00000500000000000000" pitchFamily="2" charset="0"/>
                  </a:rPr>
                  <a:t>GB Average</a:t>
                </a:r>
                <a:r>
                  <a:rPr lang="en-GB" sz="1000" baseline="0" dirty="0">
                    <a:latin typeface="Montserrat" panose="00000500000000000000" pitchFamily="2" charset="0"/>
                  </a:rPr>
                  <a:t> weekly FMCG Basket £Spend</a:t>
                </a:r>
                <a:endParaRPr lang="en-GB" sz="1000" dirty="0">
                  <a:latin typeface="Montserrat" panose="00000500000000000000" pitchFamily="2" charset="0"/>
                </a:endParaRPr>
              </a:p>
            </c:rich>
          </c:tx>
          <c:layout>
            <c:manualLayout>
              <c:xMode val="edge"/>
              <c:yMode val="edge"/>
              <c:x val="0"/>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38912"/>
        <c:crosses val="autoZero"/>
        <c:crossBetween val="between"/>
      </c:valAx>
      <c:valAx>
        <c:axId val="45246720"/>
        <c:scaling>
          <c:orientation val="minMax"/>
        </c:scaling>
        <c:delete val="0"/>
        <c:axPos val="r"/>
        <c:title>
          <c:tx>
            <c:rich>
              <a:bodyPr rot="0" vert="horz"/>
              <a:lstStyle/>
              <a:p>
                <a:pPr>
                  <a:defRPr sz="1000">
                    <a:latin typeface="Montserrat" panose="00000500000000000000" pitchFamily="2" charset="0"/>
                  </a:defRPr>
                </a:pPr>
                <a:r>
                  <a:rPr lang="en-GB" sz="1000" dirty="0">
                    <a:latin typeface="Montserrat" panose="00000500000000000000" pitchFamily="2" charset="0"/>
                  </a:rPr>
                  <a:t>12w/e Growth</a:t>
                </a:r>
              </a:p>
            </c:rich>
          </c:tx>
          <c:layout>
            <c:manualLayout>
              <c:xMode val="edge"/>
              <c:yMode val="edge"/>
              <c:x val="0.92092222938727841"/>
              <c:y val="2.4602238030005438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52992"/>
        <c:crosses val="max"/>
        <c:crossBetween val="between"/>
      </c:valAx>
      <c:catAx>
        <c:axId val="45252992"/>
        <c:scaling>
          <c:orientation val="minMax"/>
        </c:scaling>
        <c:delete val="1"/>
        <c:axPos val="b"/>
        <c:numFmt formatCode="General" sourceLinked="1"/>
        <c:majorTickMark val="out"/>
        <c:minorTickMark val="none"/>
        <c:tickLblPos val="nextTo"/>
        <c:crossAx val="45246720"/>
        <c:crosses val="autoZero"/>
        <c:auto val="1"/>
        <c:lblAlgn val="ctr"/>
        <c:lblOffset val="100"/>
        <c:noMultiLvlLbl val="0"/>
      </c:catAx>
      <c:spPr>
        <a:noFill/>
        <a:ln w="25400">
          <a:noFill/>
        </a:ln>
        <a:effectLst/>
      </c:spPr>
    </c:plotArea>
    <c:legend>
      <c:legendPos val="l"/>
      <c:layout>
        <c:manualLayout>
          <c:xMode val="edge"/>
          <c:yMode val="edge"/>
          <c:x val="4.9743927377426798E-2"/>
          <c:y val="0.64952395409845398"/>
          <c:w val="0.22171524800332909"/>
          <c:h val="0.1904583868993685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w/e 26Mar22 vs 13Mar21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Fresh Prep Fruit</c:v>
                </c:pt>
                <c:pt idx="1">
                  <c:v>Fragrances</c:v>
                </c:pt>
                <c:pt idx="2">
                  <c:v>Beauty Skincare</c:v>
                </c:pt>
                <c:pt idx="3">
                  <c:v>Morning Goods &amp; Speciality Breads</c:v>
                </c:pt>
                <c:pt idx="4">
                  <c:v>Plants in Soil</c:v>
                </c:pt>
              </c:strCache>
            </c:strRef>
          </c:cat>
          <c:val>
            <c:numRef>
              <c:f>Sheet1!$B$2:$B$6</c:f>
              <c:numCache>
                <c:formatCode>0.0%</c:formatCode>
                <c:ptCount val="5"/>
                <c:pt idx="0">
                  <c:v>0.21578606330871719</c:v>
                </c:pt>
                <c:pt idx="1">
                  <c:v>0.14555481943998649</c:v>
                </c:pt>
                <c:pt idx="2">
                  <c:v>5.1195886778267363E-2</c:v>
                </c:pt>
                <c:pt idx="3">
                  <c:v>3.8826196294017956E-2</c:v>
                </c:pt>
                <c:pt idx="4">
                  <c:v>3.6656797203010516E-2</c:v>
                </c:pt>
              </c:numCache>
            </c:numRef>
          </c:val>
          <c:extLst>
            <c:ext xmlns:c16="http://schemas.microsoft.com/office/drawing/2014/chart" uri="{C3380CC4-5D6E-409C-BE32-E72D297353CC}">
              <c16:uniqueId val="{00000000-8686-407B-8E1B-47138AFE7DC9}"/>
            </c:ext>
          </c:extLst>
        </c:ser>
        <c:ser>
          <c:idx val="1"/>
          <c:order val="1"/>
          <c:tx>
            <c:strRef>
              <c:f>Sheet1!#REF!</c:f>
            </c:strRef>
          </c:tx>
          <c:spPr>
            <a:solidFill>
              <a:schemeClr val="accent2"/>
            </a:solidFill>
            <a:ln>
              <a:noFill/>
            </a:ln>
            <a:effectLst/>
          </c:spPr>
          <c:invertIfNegative val="0"/>
          <c:cat>
            <c:strRef>
              <c:f>Sheet1!$A$2:$A$6</c:f>
              <c:strCache>
                <c:ptCount val="5"/>
                <c:pt idx="0">
                  <c:v>Fresh Prep Fruit</c:v>
                </c:pt>
                <c:pt idx="1">
                  <c:v>Fragrances</c:v>
                </c:pt>
                <c:pt idx="2">
                  <c:v>Beauty Skincare</c:v>
                </c:pt>
                <c:pt idx="3">
                  <c:v>Morning Goods &amp; Speciality Breads</c:v>
                </c:pt>
                <c:pt idx="4">
                  <c:v>Plants in Soil</c:v>
                </c:pt>
              </c:strCache>
            </c:strRef>
          </c:cat>
          <c:val>
            <c:numRef>
              <c:f>Sheet1!#REF!</c:f>
            </c:numRef>
          </c:val>
          <c:extLst>
            <c:ext xmlns:c16="http://schemas.microsoft.com/office/drawing/2014/chart" uri="{C3380CC4-5D6E-409C-BE32-E72D297353CC}">
              <c16:uniqueId val="{00000001-8686-407B-8E1B-47138AFE7DC9}"/>
            </c:ext>
          </c:extLst>
        </c:ser>
        <c:dLbls>
          <c:showLegendKey val="0"/>
          <c:showVal val="0"/>
          <c:showCatName val="0"/>
          <c:showSerName val="0"/>
          <c:showPercent val="0"/>
          <c:showBubbleSize val="0"/>
        </c:dLbls>
        <c:gapWidth val="67"/>
        <c:axId val="884145736"/>
        <c:axId val="884146392"/>
      </c:barChart>
      <c:catAx>
        <c:axId val="884145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884146392"/>
        <c:crosses val="autoZero"/>
        <c:auto val="1"/>
        <c:lblAlgn val="ctr"/>
        <c:lblOffset val="100"/>
        <c:noMultiLvlLbl val="0"/>
      </c:catAx>
      <c:valAx>
        <c:axId val="884146392"/>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884145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056020018162291E-2"/>
          <c:y val="0.13829827471433209"/>
          <c:w val="0.97294397998183768"/>
          <c:h val="0.74423334543674047"/>
        </c:manualLayout>
      </c:layout>
      <c:lineChart>
        <c:grouping val="standard"/>
        <c:varyColors val="0"/>
        <c:ser>
          <c:idx val="0"/>
          <c:order val="0"/>
          <c:tx>
            <c:strRef>
              <c:f>Sheet1!$B$1</c:f>
              <c:strCache>
                <c:ptCount val="1"/>
                <c:pt idx="0">
                  <c:v> Average Weekly Trips </c:v>
                </c:pt>
              </c:strCache>
            </c:strRef>
          </c:tx>
          <c:spPr>
            <a:ln w="19050" cap="rnd">
              <a:solidFill>
                <a:srgbClr val="17A24B"/>
              </a:solidFill>
              <a:round/>
            </a:ln>
            <a:effectLst/>
          </c:spPr>
          <c:marker>
            <c:symbol val="none"/>
          </c:marker>
          <c:cat>
            <c:strRef>
              <c:f>Sheet1!$A$2:$A$65</c:f>
              <c:strCache>
                <c:ptCount val="14"/>
                <c:pt idx="0">
                  <c:v>27-Mar-21</c:v>
                </c:pt>
                <c:pt idx="1">
                  <c:v>24-Apr-21</c:v>
                </c:pt>
                <c:pt idx="2">
                  <c:v>22-May-21</c:v>
                </c:pt>
                <c:pt idx="3">
                  <c:v>19-Jun-21</c:v>
                </c:pt>
                <c:pt idx="4">
                  <c:v> 17-Jul-21</c:v>
                </c:pt>
                <c:pt idx="5">
                  <c:v>14-Aug-21</c:v>
                </c:pt>
                <c:pt idx="6">
                  <c:v>11-Sep-21</c:v>
                </c:pt>
                <c:pt idx="7">
                  <c:v>09-Oct-21</c:v>
                </c:pt>
                <c:pt idx="8">
                  <c:v> 6-Nov-21</c:v>
                </c:pt>
                <c:pt idx="9">
                  <c:v> 4-Dec-21</c:v>
                </c:pt>
                <c:pt idx="10">
                  <c:v>01-Jan-22</c:v>
                </c:pt>
                <c:pt idx="11">
                  <c:v> 29-Jan-22</c:v>
                </c:pt>
                <c:pt idx="12">
                  <c:v>26-Feb-22</c:v>
                </c:pt>
                <c:pt idx="13">
                  <c:v> 26-Mar-22</c:v>
                </c:pt>
              </c:strCache>
            </c:strRef>
          </c:cat>
          <c:val>
            <c:numRef>
              <c:f>Sheet1!$B$2:$B$65</c:f>
              <c:numCache>
                <c:formatCode>0.0%</c:formatCode>
                <c:ptCount val="14"/>
                <c:pt idx="0">
                  <c:v>-0.15879985364068794</c:v>
                </c:pt>
                <c:pt idx="1">
                  <c:v>-5.6659453078890309E-2</c:v>
                </c:pt>
                <c:pt idx="2">
                  <c:v>4.6590427784837019E-2</c:v>
                </c:pt>
                <c:pt idx="3">
                  <c:v>0.18278052223006358</c:v>
                </c:pt>
                <c:pt idx="4">
                  <c:v>0.13908331451794997</c:v>
                </c:pt>
                <c:pt idx="5">
                  <c:v>0.11256830601092882</c:v>
                </c:pt>
                <c:pt idx="6">
                  <c:v>9.8314606741572996E-2</c:v>
                </c:pt>
                <c:pt idx="7">
                  <c:v>8.2410562180579072E-2</c:v>
                </c:pt>
                <c:pt idx="8">
                  <c:v>6.6975568660488705E-2</c:v>
                </c:pt>
                <c:pt idx="9">
                  <c:v>5.3211390563292493E-2</c:v>
                </c:pt>
                <c:pt idx="10">
                  <c:v>5.3779069767441845E-2</c:v>
                </c:pt>
                <c:pt idx="11">
                  <c:v>6.7420524855984709E-2</c:v>
                </c:pt>
                <c:pt idx="12">
                  <c:v>8.1499237306602801E-2</c:v>
                </c:pt>
                <c:pt idx="13">
                  <c:v>8.2209656372335793E-2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Av Items in Basket</c:v>
                </c:pt>
              </c:strCache>
            </c:strRef>
          </c:tx>
          <c:spPr>
            <a:ln w="19050" cap="rnd">
              <a:solidFill>
                <a:srgbClr val="0056FF"/>
              </a:solidFill>
              <a:round/>
            </a:ln>
            <a:effectLst/>
          </c:spPr>
          <c:marker>
            <c:symbol val="none"/>
          </c:marker>
          <c:cat>
            <c:strRef>
              <c:f>Sheet1!$A$2:$A$65</c:f>
              <c:strCache>
                <c:ptCount val="14"/>
                <c:pt idx="0">
                  <c:v>27-Mar-21</c:v>
                </c:pt>
                <c:pt idx="1">
                  <c:v>24-Apr-21</c:v>
                </c:pt>
                <c:pt idx="2">
                  <c:v>22-May-21</c:v>
                </c:pt>
                <c:pt idx="3">
                  <c:v>19-Jun-21</c:v>
                </c:pt>
                <c:pt idx="4">
                  <c:v> 17-Jul-21</c:v>
                </c:pt>
                <c:pt idx="5">
                  <c:v>14-Aug-21</c:v>
                </c:pt>
                <c:pt idx="6">
                  <c:v>11-Sep-21</c:v>
                </c:pt>
                <c:pt idx="7">
                  <c:v>09-Oct-21</c:v>
                </c:pt>
                <c:pt idx="8">
                  <c:v> 6-Nov-21</c:v>
                </c:pt>
                <c:pt idx="9">
                  <c:v> 4-Dec-21</c:v>
                </c:pt>
                <c:pt idx="10">
                  <c:v>01-Jan-22</c:v>
                </c:pt>
                <c:pt idx="11">
                  <c:v> 29-Jan-22</c:v>
                </c:pt>
                <c:pt idx="12">
                  <c:v>26-Feb-22</c:v>
                </c:pt>
                <c:pt idx="13">
                  <c:v> 26-Mar-22</c:v>
                </c:pt>
              </c:strCache>
            </c:strRef>
          </c:cat>
          <c:val>
            <c:numRef>
              <c:f>Sheet1!$C$2:$C$65</c:f>
              <c:numCache>
                <c:formatCode>0.0%</c:formatCode>
                <c:ptCount val="14"/>
                <c:pt idx="0">
                  <c:v>0.18901890189018911</c:v>
                </c:pt>
                <c:pt idx="1">
                  <c:v>4.7346938775510106E-2</c:v>
                </c:pt>
                <c:pt idx="2">
                  <c:v>-7.6409495548961481E-2</c:v>
                </c:pt>
                <c:pt idx="3">
                  <c:v>-0.16113416320885199</c:v>
                </c:pt>
                <c:pt idx="4">
                  <c:v>-0.14008620689655171</c:v>
                </c:pt>
                <c:pt idx="5">
                  <c:v>-0.11755840241145432</c:v>
                </c:pt>
                <c:pt idx="6">
                  <c:v>-9.6799375487900075E-2</c:v>
                </c:pt>
                <c:pt idx="7">
                  <c:v>-8.6576648133439238E-2</c:v>
                </c:pt>
                <c:pt idx="8">
                  <c:v>-8.5646312450436191E-2</c:v>
                </c:pt>
                <c:pt idx="9">
                  <c:v>-8.5443037974683556E-2</c:v>
                </c:pt>
                <c:pt idx="10">
                  <c:v>-8.7912087912088044E-2</c:v>
                </c:pt>
                <c:pt idx="11">
                  <c:v>-0.10347490347490351</c:v>
                </c:pt>
                <c:pt idx="12">
                  <c:v>-0.12178517397882005</c:v>
                </c:pt>
                <c:pt idx="13">
                  <c:v>-0.13020439061317191</c:v>
                </c:pt>
              </c:numCache>
            </c:numRef>
          </c:val>
          <c:smooth val="1"/>
          <c:extLst>
            <c:ext xmlns:c16="http://schemas.microsoft.com/office/drawing/2014/chart" uri="{C3380CC4-5D6E-409C-BE32-E72D297353CC}">
              <c16:uniqueId val="{00000001-2B7F-4242-9281-CF9A63A04573}"/>
            </c:ext>
          </c:extLst>
        </c:ser>
        <c:dLbls>
          <c:showLegendKey val="0"/>
          <c:showVal val="0"/>
          <c:showCatName val="0"/>
          <c:showSerName val="0"/>
          <c:showPercent val="0"/>
          <c:showBubbleSize val="0"/>
        </c:dLbls>
        <c:smooth val="0"/>
        <c:axId val="46216704"/>
        <c:axId val="51524736"/>
      </c:lineChart>
      <c:catAx>
        <c:axId val="4621670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51524736"/>
        <c:crosses val="autoZero"/>
        <c:auto val="1"/>
        <c:lblAlgn val="ctr"/>
        <c:lblOffset val="100"/>
        <c:noMultiLvlLbl val="0"/>
      </c:catAx>
      <c:valAx>
        <c:axId val="51524736"/>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900">
                    <a:latin typeface="Montserrat" panose="00000500000000000000" pitchFamily="2" charset="0"/>
                  </a:defRPr>
                </a:pPr>
                <a:r>
                  <a:rPr lang="en-GB" sz="900" dirty="0">
                    <a:effectLst/>
                    <a:latin typeface="Montserrat" panose="00000500000000000000" pitchFamily="2" charset="0"/>
                  </a:rPr>
                  <a:t>12w/e % Growth</a:t>
                </a:r>
              </a:p>
            </c:rich>
          </c:tx>
          <c:layout>
            <c:manualLayout>
              <c:xMode val="edge"/>
              <c:yMode val="edge"/>
              <c:x val="1.8088700864518834E-2"/>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6216704"/>
        <c:crosses val="autoZero"/>
        <c:crossBetween val="between"/>
      </c:valAx>
      <c:spPr>
        <a:noFill/>
        <a:ln>
          <a:noFill/>
        </a:ln>
        <a:effectLst/>
      </c:spPr>
    </c:plotArea>
    <c:legend>
      <c:legendPos val="b"/>
      <c:layout>
        <c:manualLayout>
          <c:xMode val="edge"/>
          <c:yMode val="edge"/>
          <c:x val="0.76024875049687535"/>
          <c:y val="1.9865487976698185E-2"/>
          <c:w val="0.2386683012965112"/>
          <c:h val="0.1169665771659258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2479356119995E-2"/>
          <c:y val="0.16804907124817531"/>
          <c:w val="0.90476350998223054"/>
          <c:h val="0.4215121198614406"/>
        </c:manualLayout>
      </c:layout>
      <c:barChart>
        <c:barDir val="col"/>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Sheet1!$B$2:$B$6</c:f>
              <c:numCache>
                <c:formatCode>0.0%</c:formatCode>
                <c:ptCount val="5"/>
                <c:pt idx="0">
                  <c:v>-5.6750234384485232E-2</c:v>
                </c:pt>
                <c:pt idx="1">
                  <c:v>-4.4286043281495102E-2</c:v>
                </c:pt>
                <c:pt idx="2">
                  <c:v>-6.3935735564550678E-2</c:v>
                </c:pt>
                <c:pt idx="3">
                  <c:v>7.8576744685241895E-2</c:v>
                </c:pt>
                <c:pt idx="4">
                  <c:v>-4.4286043281495102E-2</c:v>
                </c:pt>
              </c:numCache>
            </c:numRef>
          </c:val>
          <c:extLst>
            <c:ext xmlns:c16="http://schemas.microsoft.com/office/drawing/2014/chart" uri="{C3380CC4-5D6E-409C-BE32-E72D297353CC}">
              <c16:uniqueId val="{00000000-E68B-4F84-BFC8-078DAC5BA2F0}"/>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Sheet1!$C$2:$C$6</c:f>
              <c:numCache>
                <c:formatCode>0.0%</c:formatCode>
                <c:ptCount val="5"/>
                <c:pt idx="0">
                  <c:v>-7.8158624197212978E-2</c:v>
                </c:pt>
                <c:pt idx="1">
                  <c:v>-0.10437550828469844</c:v>
                </c:pt>
                <c:pt idx="2">
                  <c:v>-8.487495388375077E-2</c:v>
                </c:pt>
                <c:pt idx="3">
                  <c:v>-0.19720612096400725</c:v>
                </c:pt>
                <c:pt idx="4">
                  <c:v>-0.10437550828469844</c:v>
                </c:pt>
              </c:numCache>
            </c:numRef>
          </c:val>
          <c:extLst>
            <c:ext xmlns:c16="http://schemas.microsoft.com/office/drawing/2014/chart" uri="{C3380CC4-5D6E-409C-BE32-E72D297353CC}">
              <c16:uniqueId val="{00000001-E68B-4F84-BFC8-078DAC5BA2F0}"/>
            </c:ext>
          </c:extLst>
        </c:ser>
        <c:ser>
          <c:idx val="2"/>
          <c:order val="2"/>
          <c:tx>
            <c:strRef>
              <c:f>Sheet1!$D$1</c:f>
              <c:strCache>
                <c:ptCount val="1"/>
                <c:pt idx="0">
                  <c:v>vs last month</c:v>
                </c:pt>
              </c:strCache>
            </c:strRef>
          </c:tx>
          <c:spPr>
            <a:solidFill>
              <a:schemeClr val="accent3"/>
            </a:solidFill>
            <a:ln>
              <a:noFill/>
            </a:ln>
            <a:effectLst/>
          </c:spPr>
          <c:invertIfNegative val="0"/>
          <c:dLbls>
            <c:dLbl>
              <c:idx val="1"/>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2CB-4C0B-86C2-8D808F70F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Sheet1!$D$2:$D$6</c:f>
              <c:numCache>
                <c:formatCode>0.0%</c:formatCode>
                <c:ptCount val="5"/>
                <c:pt idx="0">
                  <c:v>2.5585546298035444E-2</c:v>
                </c:pt>
                <c:pt idx="1">
                  <c:v>2.2898338619992353E-2</c:v>
                </c:pt>
                <c:pt idx="2">
                  <c:v>1.9466138706481173E-2</c:v>
                </c:pt>
                <c:pt idx="3">
                  <c:v>4.1933559703278611E-2</c:v>
                </c:pt>
                <c:pt idx="4">
                  <c:v>2.2898338619992353E-2</c:v>
                </c:pt>
              </c:numCache>
            </c:numRef>
          </c:val>
          <c:extLst>
            <c:ext xmlns:c16="http://schemas.microsoft.com/office/drawing/2014/chart" uri="{C3380CC4-5D6E-409C-BE32-E72D297353CC}">
              <c16:uniqueId val="{00000001-82CB-4C0B-86C2-8D808F70F9D7}"/>
            </c:ext>
          </c:extLst>
        </c:ser>
        <c:dLbls>
          <c:dLblPos val="inEnd"/>
          <c:showLegendKey val="0"/>
          <c:showVal val="1"/>
          <c:showCatName val="0"/>
          <c:showSerName val="0"/>
          <c:showPercent val="0"/>
          <c:showBubbleSize val="0"/>
        </c:dLbls>
        <c:gapWidth val="125"/>
        <c:axId val="404478872"/>
        <c:axId val="404479656"/>
      </c:barChart>
      <c:catAx>
        <c:axId val="40447887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04479656"/>
        <c:crosses val="autoZero"/>
        <c:auto val="1"/>
        <c:lblAlgn val="ctr"/>
        <c:lblOffset val="100"/>
        <c:noMultiLvlLbl val="0"/>
      </c:catAx>
      <c:valAx>
        <c:axId val="404479656"/>
        <c:scaling>
          <c:orientation val="minMax"/>
        </c:scaling>
        <c:delete val="1"/>
        <c:axPos val="l"/>
        <c:numFmt formatCode="0.0%" sourceLinked="1"/>
        <c:majorTickMark val="out"/>
        <c:minorTickMark val="none"/>
        <c:tickLblPos val="nextTo"/>
        <c:crossAx val="404478872"/>
        <c:crosses val="autoZero"/>
        <c:crossBetween val="between"/>
        <c:majorUnit val="0.25"/>
      </c:valAx>
      <c:spPr>
        <a:noFill/>
        <a:ln w="25400">
          <a:noFill/>
        </a:ln>
        <a:effectLst/>
      </c:spPr>
    </c:plotArea>
    <c:legend>
      <c:legendPos val="t"/>
      <c:layout>
        <c:manualLayout>
          <c:xMode val="edge"/>
          <c:yMode val="edge"/>
          <c:x val="0.22983223581059892"/>
          <c:y val="6.0542272160327378E-2"/>
          <c:w val="0.77016776418940103"/>
          <c:h val="7.2911214996232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8591954159651"/>
          <c:y val="6.0198442646938778E-2"/>
          <c:w val="0.70585692462459482"/>
          <c:h val="0.92023708871349719"/>
        </c:manualLayout>
      </c:layout>
      <c:barChart>
        <c:barDir val="bar"/>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Sheet1!$B$2:$B$16</c:f>
              <c:numCache>
                <c:formatCode>0.0%</c:formatCode>
                <c:ptCount val="15"/>
                <c:pt idx="0">
                  <c:v>-0.13630554451978383</c:v>
                </c:pt>
                <c:pt idx="1">
                  <c:v>0.11767866187314135</c:v>
                </c:pt>
                <c:pt idx="2">
                  <c:v>-0.21647517860882759</c:v>
                </c:pt>
                <c:pt idx="3">
                  <c:v>8.2361416878843352E-2</c:v>
                </c:pt>
                <c:pt idx="4">
                  <c:v>-9.4540663526791913E-2</c:v>
                </c:pt>
                <c:pt idx="5">
                  <c:v>-0.17617395359444066</c:v>
                </c:pt>
                <c:pt idx="6">
                  <c:v>6.8551637833162982E-2</c:v>
                </c:pt>
                <c:pt idx="7">
                  <c:v>1.3849336455304284E-2</c:v>
                </c:pt>
                <c:pt idx="8">
                  <c:v>2.8968881324348716E-2</c:v>
                </c:pt>
                <c:pt idx="9">
                  <c:v>2.8790386609323093E-4</c:v>
                </c:pt>
                <c:pt idx="10">
                  <c:v>-3.1637335615804729E-2</c:v>
                </c:pt>
                <c:pt idx="11">
                  <c:v>0.12691268478682471</c:v>
                </c:pt>
                <c:pt idx="12">
                  <c:v>-2.6616328228074249E-2</c:v>
                </c:pt>
                <c:pt idx="13">
                  <c:v>-9.3498690788897498E-2</c:v>
                </c:pt>
                <c:pt idx="14">
                  <c:v>-0.10954706320473173</c:v>
                </c:pt>
              </c:numCache>
            </c:numRef>
          </c:val>
          <c:extLst>
            <c:ext xmlns:c16="http://schemas.microsoft.com/office/drawing/2014/chart" uri="{C3380CC4-5D6E-409C-BE32-E72D297353CC}">
              <c16:uniqueId val="{00000000-DA3E-4612-908A-DE664A6E660D}"/>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Sheet1!$C$2:$C$16</c:f>
            </c:numRef>
          </c:val>
          <c:extLst>
            <c:ext xmlns:c16="http://schemas.microsoft.com/office/drawing/2014/chart" uri="{C3380CC4-5D6E-409C-BE32-E72D297353CC}">
              <c16:uniqueId val="{00000001-DA3E-4612-908A-DE664A6E660D}"/>
            </c:ext>
          </c:extLst>
        </c:ser>
        <c:ser>
          <c:idx val="2"/>
          <c:order val="2"/>
          <c:tx>
            <c:strRef>
              <c:f>Sheet1!$D$1</c:f>
              <c:strCache>
                <c:ptCount val="1"/>
                <c:pt idx="0">
                  <c:v>vs Prev month</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Sheet1!$D$2:$D$16</c:f>
              <c:numCache>
                <c:formatCode>0.0%</c:formatCode>
                <c:ptCount val="15"/>
                <c:pt idx="0">
                  <c:v>0.10419959424358738</c:v>
                </c:pt>
                <c:pt idx="1">
                  <c:v>6.8038609019156038E-2</c:v>
                </c:pt>
                <c:pt idx="2">
                  <c:v>6.1732829320356286E-2</c:v>
                </c:pt>
                <c:pt idx="3">
                  <c:v>5.3997423491104257E-2</c:v>
                </c:pt>
                <c:pt idx="4">
                  <c:v>3.3329572646936034E-2</c:v>
                </c:pt>
                <c:pt idx="5">
                  <c:v>2.5339613995520205E-2</c:v>
                </c:pt>
                <c:pt idx="6">
                  <c:v>2.1334120763023767E-2</c:v>
                </c:pt>
                <c:pt idx="7">
                  <c:v>2.0817620918020419E-2</c:v>
                </c:pt>
                <c:pt idx="8">
                  <c:v>2.0683282709142548E-2</c:v>
                </c:pt>
                <c:pt idx="9">
                  <c:v>1.5289629801943594E-2</c:v>
                </c:pt>
                <c:pt idx="10">
                  <c:v>7.7220219645608434E-3</c:v>
                </c:pt>
                <c:pt idx="11">
                  <c:v>6.3125835657795726E-4</c:v>
                </c:pt>
                <c:pt idx="12">
                  <c:v>-3.2098049800499684E-3</c:v>
                </c:pt>
                <c:pt idx="13">
                  <c:v>-9.263369878336758E-3</c:v>
                </c:pt>
                <c:pt idx="14">
                  <c:v>-2.7274736335261118E-2</c:v>
                </c:pt>
              </c:numCache>
            </c:numRef>
          </c:val>
          <c:extLst>
            <c:ext xmlns:c16="http://schemas.microsoft.com/office/drawing/2014/chart" uri="{C3380CC4-5D6E-409C-BE32-E72D297353CC}">
              <c16:uniqueId val="{00000001-79A4-4F12-AF53-FBD24D49C882}"/>
            </c:ext>
          </c:extLst>
        </c:ser>
        <c:dLbls>
          <c:dLblPos val="inEnd"/>
          <c:showLegendKey val="0"/>
          <c:showVal val="1"/>
          <c:showCatName val="0"/>
          <c:showSerName val="0"/>
          <c:showPercent val="0"/>
          <c:showBubbleSize val="0"/>
        </c:dLbls>
        <c:gapWidth val="125"/>
        <c:axId val="404480832"/>
        <c:axId val="404481616"/>
      </c:barChart>
      <c:catAx>
        <c:axId val="404480832"/>
        <c:scaling>
          <c:orientation val="maxMin"/>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ontserrat" panose="00000500000000000000" pitchFamily="2" charset="0"/>
                <a:ea typeface="+mn-ea"/>
                <a:cs typeface="+mn-cs"/>
              </a:defRPr>
            </a:pPr>
            <a:endParaRPr lang="en-US"/>
          </a:p>
        </c:txPr>
        <c:crossAx val="404481616"/>
        <c:crosses val="autoZero"/>
        <c:auto val="1"/>
        <c:lblAlgn val="ctr"/>
        <c:lblOffset val="100"/>
        <c:noMultiLvlLbl val="0"/>
      </c:catAx>
      <c:valAx>
        <c:axId val="404481616"/>
        <c:scaling>
          <c:orientation val="minMax"/>
          <c:max val="0.2"/>
          <c:min val="-0.4"/>
        </c:scaling>
        <c:delete val="1"/>
        <c:axPos val="t"/>
        <c:majorGridlines>
          <c:spPr>
            <a:ln w="9525" cap="flat" cmpd="sng" algn="ctr">
              <a:solidFill>
                <a:schemeClr val="tx2"/>
              </a:solidFill>
              <a:round/>
            </a:ln>
            <a:effectLst/>
          </c:spPr>
        </c:majorGridlines>
        <c:numFmt formatCode="0.0%" sourceLinked="1"/>
        <c:majorTickMark val="out"/>
        <c:minorTickMark val="none"/>
        <c:tickLblPos val="nextTo"/>
        <c:crossAx val="404480832"/>
        <c:crosses val="autoZero"/>
        <c:crossBetween val="between"/>
        <c:majorUnit val="0.25"/>
      </c:valAx>
      <c:spPr>
        <a:noFill/>
        <a:ln>
          <a:noFill/>
        </a:ln>
        <a:effectLst/>
      </c:spPr>
    </c:plotArea>
    <c:legend>
      <c:legendPos val="tr"/>
      <c:layout>
        <c:manualLayout>
          <c:xMode val="edge"/>
          <c:yMode val="edge"/>
          <c:x val="0.32872833931109818"/>
          <c:y val="4.3972169888485263E-2"/>
          <c:w val="0.20522176885937038"/>
          <c:h val="0.11838219327169013"/>
        </c:manualLayout>
      </c:layout>
      <c:overlay val="0"/>
      <c:spPr>
        <a:noFill/>
        <a:ln>
          <a:noFill/>
        </a:ln>
        <a:effectLst/>
      </c:spPr>
      <c:txPr>
        <a:bodyPr rot="0" spcFirstLastPara="1" vertOverflow="ellipsis" vert="horz" wrap="square" anchor="b" anchorCtr="0"/>
        <a:lstStyle/>
        <a:p>
          <a:pPr>
            <a:defRPr sz="7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2659021878165E-2"/>
          <c:y val="1.2064951785875775E-2"/>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-4.7053685298075965E-2</c:v>
                </c:pt>
                <c:pt idx="1">
                  <c:v>-7.5549035852878421E-2</c:v>
                </c:pt>
                <c:pt idx="2">
                  <c:v>3.6384071607693524E-2</c:v>
                </c:pt>
                <c:pt idx="4">
                  <c:v>-5.6750234384485232E-2</c:v>
                </c:pt>
                <c:pt idx="5">
                  <c:v>0.25153531318176992</c:v>
                </c:pt>
                <c:pt idx="7">
                  <c:v>-4.9484931141982047E-3</c:v>
                </c:pt>
                <c:pt idx="8">
                  <c:v>-3.2469034286388476E-2</c:v>
                </c:pt>
                <c:pt idx="9">
                  <c:v>-2.5207918582577871E-2</c:v>
                </c:pt>
                <c:pt idx="10">
                  <c:v>8.3171563779467439E-2</c:v>
                </c:pt>
                <c:pt idx="12">
                  <c:v>5.6277594139564346E-2</c:v>
                </c:pt>
                <c:pt idx="13">
                  <c:v>-7.8E-2</c:v>
                </c:pt>
                <c:pt idx="14">
                  <c:v>-0.19192321365729914</c:v>
                </c:pt>
                <c:pt idx="15">
                  <c:v>-6.4058442762610079E-3</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-3.56428892089381E-2</c:v>
                </c:pt>
                <c:pt idx="1">
                  <c:v>-8.5048092667537878E-2</c:v>
                </c:pt>
                <c:pt idx="2">
                  <c:v>3.1142958781382957E-2</c:v>
                </c:pt>
                <c:pt idx="4">
                  <c:v>-4.2024830538486602E-2</c:v>
                </c:pt>
                <c:pt idx="5">
                  <c:v>0.18837699940291475</c:v>
                </c:pt>
                <c:pt idx="7">
                  <c:v>-1.2639155245731559E-2</c:v>
                </c:pt>
                <c:pt idx="8">
                  <c:v>-3.9771892842397571E-2</c:v>
                </c:pt>
                <c:pt idx="9">
                  <c:v>-3.1906472009283537E-2</c:v>
                </c:pt>
                <c:pt idx="10">
                  <c:v>0.12532642181452069</c:v>
                </c:pt>
                <c:pt idx="12">
                  <c:v>4.9500686036575425E-2</c:v>
                </c:pt>
                <c:pt idx="13">
                  <c:v>2.6051386685048916E-2</c:v>
                </c:pt>
                <c:pt idx="14">
                  <c:v>-0.20547575389900441</c:v>
                </c:pt>
                <c:pt idx="15">
                  <c:v>-1.2433880410419484E-2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387809289801498E-3"/>
          <c:y val="4.7424151595188438E-2"/>
          <c:w val="0.96107340978121836"/>
          <c:h val="0.58483022580724353"/>
        </c:manualLayout>
      </c:layout>
      <c:barChart>
        <c:barDir val="col"/>
        <c:grouping val="clustered"/>
        <c:varyColors val="0"/>
        <c:ser>
          <c:idx val="0"/>
          <c:order val="0"/>
          <c:tx>
            <c:strRef>
              <c:f>Sheet1!$B$1</c:f>
              <c:strCache>
                <c:ptCount val="1"/>
                <c:pt idx="0">
                  <c:v>UK</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6B65-4B0C-BC93-826B78D99838}"/>
              </c:ext>
            </c:extLst>
          </c:dPt>
          <c:dPt>
            <c:idx val="1"/>
            <c:invertIfNegative val="0"/>
            <c:bubble3D val="0"/>
            <c:extLst>
              <c:ext xmlns:c16="http://schemas.microsoft.com/office/drawing/2014/chart" uri="{C3380CC4-5D6E-409C-BE32-E72D297353CC}">
                <c16:uniqueId val="{00000003-6B65-4B0C-BC93-826B78D99838}"/>
              </c:ext>
            </c:extLst>
          </c:dPt>
          <c:dPt>
            <c:idx val="2"/>
            <c:invertIfNegative val="0"/>
            <c:bubble3D val="0"/>
            <c:extLst>
              <c:ext xmlns:c16="http://schemas.microsoft.com/office/drawing/2014/chart" uri="{C3380CC4-5D6E-409C-BE32-E72D297353CC}">
                <c16:uniqueId val="{00000005-6B65-4B0C-BC93-826B78D99838}"/>
              </c:ext>
            </c:extLst>
          </c:dPt>
          <c:dPt>
            <c:idx val="3"/>
            <c:invertIfNegative val="0"/>
            <c:bubble3D val="0"/>
            <c:extLst>
              <c:ext xmlns:c16="http://schemas.microsoft.com/office/drawing/2014/chart" uri="{C3380CC4-5D6E-409C-BE32-E72D297353CC}">
                <c16:uniqueId val="{00000007-6B65-4B0C-BC93-826B78D99838}"/>
              </c:ext>
            </c:extLst>
          </c:dPt>
          <c:dPt>
            <c:idx val="4"/>
            <c:invertIfNegative val="0"/>
            <c:bubble3D val="0"/>
            <c:extLst>
              <c:ext xmlns:c16="http://schemas.microsoft.com/office/drawing/2014/chart" uri="{C3380CC4-5D6E-409C-BE32-E72D297353CC}">
                <c16:uniqueId val="{00000009-6B65-4B0C-BC93-826B78D99838}"/>
              </c:ext>
            </c:extLst>
          </c:dPt>
          <c:dPt>
            <c:idx val="5"/>
            <c:invertIfNegative val="0"/>
            <c:bubble3D val="0"/>
            <c:extLst>
              <c:ext xmlns:c16="http://schemas.microsoft.com/office/drawing/2014/chart" uri="{C3380CC4-5D6E-409C-BE32-E72D297353CC}">
                <c16:uniqueId val="{0000000B-6B65-4B0C-BC93-826B78D99838}"/>
              </c:ext>
            </c:extLst>
          </c:dPt>
          <c:dPt>
            <c:idx val="6"/>
            <c:invertIfNegative val="0"/>
            <c:bubble3D val="0"/>
            <c:extLst>
              <c:ext xmlns:c16="http://schemas.microsoft.com/office/drawing/2014/chart" uri="{C3380CC4-5D6E-409C-BE32-E72D297353CC}">
                <c16:uniqueId val="{0000000D-6B65-4B0C-BC93-826B78D99838}"/>
              </c:ext>
            </c:extLst>
          </c:dPt>
          <c:dPt>
            <c:idx val="7"/>
            <c:invertIfNegative val="0"/>
            <c:bubble3D val="0"/>
            <c:extLst>
              <c:ext xmlns:c16="http://schemas.microsoft.com/office/drawing/2014/chart" uri="{C3380CC4-5D6E-409C-BE32-E72D297353CC}">
                <c16:uniqueId val="{0000000F-6B65-4B0C-BC93-826B78D99838}"/>
              </c:ext>
            </c:extLst>
          </c:dPt>
          <c:dPt>
            <c:idx val="8"/>
            <c:invertIfNegative val="0"/>
            <c:bubble3D val="0"/>
            <c:extLst>
              <c:ext xmlns:c16="http://schemas.microsoft.com/office/drawing/2014/chart" uri="{C3380CC4-5D6E-409C-BE32-E72D297353CC}">
                <c16:uniqueId val="{00000011-6B65-4B0C-BC93-826B78D99838}"/>
              </c:ext>
            </c:extLst>
          </c:dPt>
          <c:dPt>
            <c:idx val="9"/>
            <c:invertIfNegative val="0"/>
            <c:bubble3D val="0"/>
            <c:extLst>
              <c:ext xmlns:c16="http://schemas.microsoft.com/office/drawing/2014/chart" uri="{C3380CC4-5D6E-409C-BE32-E72D297353CC}">
                <c16:uniqueId val="{00000013-6B65-4B0C-BC93-826B78D99838}"/>
              </c:ext>
            </c:extLst>
          </c:dPt>
          <c:dPt>
            <c:idx val="10"/>
            <c:invertIfNegative val="0"/>
            <c:bubble3D val="0"/>
            <c:extLst>
              <c:ext xmlns:c16="http://schemas.microsoft.com/office/drawing/2014/chart" uri="{C3380CC4-5D6E-409C-BE32-E72D297353CC}">
                <c16:uniqueId val="{00000015-812A-480B-B333-94C132AA3928}"/>
              </c:ext>
            </c:extLst>
          </c:dPt>
          <c:dPt>
            <c:idx val="11"/>
            <c:invertIfNegative val="0"/>
            <c:bubble3D val="0"/>
            <c:extLst>
              <c:ext xmlns:c16="http://schemas.microsoft.com/office/drawing/2014/chart" uri="{C3380CC4-5D6E-409C-BE32-E72D297353CC}">
                <c16:uniqueId val="{00000000-6AB0-4945-8308-219870CA889A}"/>
              </c:ext>
            </c:extLst>
          </c:dPt>
          <c:dPt>
            <c:idx val="13"/>
            <c:invertIfNegative val="0"/>
            <c:bubble3D val="0"/>
            <c:extLst>
              <c:ext xmlns:c16="http://schemas.microsoft.com/office/drawing/2014/chart" uri="{C3380CC4-5D6E-409C-BE32-E72D297353CC}">
                <c16:uniqueId val="{00000000-6A5B-4B01-AD77-9BB57C16BE01}"/>
              </c:ext>
            </c:extLst>
          </c:dPt>
          <c:dLbls>
            <c:dLbl>
              <c:idx val="13"/>
              <c:numFmt formatCode="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6A5B-4B01-AD77-9BB57C16BE01}"/>
                </c:ext>
              </c:extLst>
            </c:dLbl>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GB</c:v>
                </c:pt>
                <c:pt idx="1">
                  <c:v>Supermarkets</c:v>
                </c:pt>
                <c:pt idx="2">
                  <c:v>Convenience</c:v>
                </c:pt>
                <c:pt idx="3">
                  <c:v> </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2.893201689857694E-2</c:v>
                </c:pt>
                <c:pt idx="1">
                  <c:v>2.3237069724199033E-2</c:v>
                </c:pt>
                <c:pt idx="2">
                  <c:v>4.4109907481040711E-2</c:v>
                </c:pt>
                <c:pt idx="4">
                  <c:v>2.5585546298035444E-2</c:v>
                </c:pt>
                <c:pt idx="5">
                  <c:v>8.0453911718587845E-2</c:v>
                </c:pt>
                <c:pt idx="7">
                  <c:v>5.0773646150369167E-2</c:v>
                </c:pt>
                <c:pt idx="8">
                  <c:v>4.095518385259278E-2</c:v>
                </c:pt>
                <c:pt idx="9">
                  <c:v>6.1600434638193313E-2</c:v>
                </c:pt>
                <c:pt idx="10">
                  <c:v>6.0757796790600338E-3</c:v>
                </c:pt>
                <c:pt idx="12">
                  <c:v>6.8147444613660735E-2</c:v>
                </c:pt>
                <c:pt idx="13">
                  <c:v>6.8277478934156699E-2</c:v>
                </c:pt>
                <c:pt idx="14">
                  <c:v>1.9375071215264494E-2</c:v>
                </c:pt>
                <c:pt idx="15">
                  <c:v>2.9378494703494074E-2</c:v>
                </c:pt>
              </c:numCache>
            </c:numRef>
          </c:val>
          <c:extLs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vert="horz"/>
          <a:lstStyle/>
          <a:p>
            <a:pPr>
              <a:defRPr sz="900" b="1"/>
            </a:pPr>
            <a:endParaRPr lang="en-US"/>
          </a:p>
        </c:txPr>
        <c:crossAx val="145151104"/>
        <c:crosses val="autoZero"/>
        <c:auto val="1"/>
        <c:lblAlgn val="ctr"/>
        <c:lblOffset val="100"/>
        <c:noMultiLvlLbl val="0"/>
      </c:catAx>
      <c:valAx>
        <c:axId val="145151104"/>
        <c:scaling>
          <c:orientation val="minMax"/>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90239527773143E-2"/>
          <c:y val="0.15053309773546641"/>
          <c:w val="0.87967786038055329"/>
          <c:h val="0.55233791678840161"/>
        </c:manualLayout>
      </c:layout>
      <c:barChart>
        <c:barDir val="col"/>
        <c:grouping val="clustered"/>
        <c:varyColors val="0"/>
        <c:ser>
          <c:idx val="0"/>
          <c:order val="0"/>
          <c:tx>
            <c:strRef>
              <c:f>Sheet1!$B$1</c:f>
              <c:strCache>
                <c:ptCount val="1"/>
                <c:pt idx="0">
                  <c:v>GB</c:v>
                </c:pt>
              </c:strCache>
            </c:strRef>
          </c:tx>
          <c:spPr>
            <a:solidFill>
              <a:schemeClr val="accent1"/>
            </a:solidFill>
            <a:ln>
              <a:noFill/>
            </a:ln>
            <a:effectLst/>
          </c:spPr>
          <c:invertIfNegative val="0"/>
          <c:cat>
            <c:strRef>
              <c:f>Sheet1!$A$2:$A$62</c:f>
              <c:strCache>
                <c:ptCount val="61"/>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pt idx="57">
                  <c:v>05-Mar-22</c:v>
                </c:pt>
                <c:pt idx="58">
                  <c:v>12-Mar-22</c:v>
                </c:pt>
                <c:pt idx="59">
                  <c:v>19-Mar-22</c:v>
                </c:pt>
                <c:pt idx="60">
                  <c:v> 26-Mar-22</c:v>
                </c:pt>
              </c:strCache>
            </c:strRef>
          </c:cat>
          <c:val>
            <c:numRef>
              <c:f>Sheet1!$B$2:$B$62</c:f>
              <c:numCache>
                <c:formatCode>0.0%</c:formatCode>
                <c:ptCount val="61"/>
                <c:pt idx="0">
                  <c:v>6.0999999999999999E-2</c:v>
                </c:pt>
                <c:pt idx="1">
                  <c:v>6.5000000000000002E-2</c:v>
                </c:pt>
                <c:pt idx="2">
                  <c:v>6.8000000000000005E-2</c:v>
                </c:pt>
                <c:pt idx="3">
                  <c:v>7.0999999999999994E-2</c:v>
                </c:pt>
                <c:pt idx="4">
                  <c:v>7.2999999999999995E-2</c:v>
                </c:pt>
                <c:pt idx="5">
                  <c:v>8.1000000000000003E-2</c:v>
                </c:pt>
                <c:pt idx="6">
                  <c:v>0.114</c:v>
                </c:pt>
                <c:pt idx="7">
                  <c:v>9.1999999999999998E-2</c:v>
                </c:pt>
                <c:pt idx="8">
                  <c:v>9.4E-2</c:v>
                </c:pt>
                <c:pt idx="9">
                  <c:v>0.11</c:v>
                </c:pt>
                <c:pt idx="10">
                  <c:v>0.107</c:v>
                </c:pt>
                <c:pt idx="11">
                  <c:v>9.4E-2</c:v>
                </c:pt>
                <c:pt idx="12">
                  <c:v>9.8000000000000004E-2</c:v>
                </c:pt>
                <c:pt idx="13">
                  <c:v>9.8000000000000004E-2</c:v>
                </c:pt>
                <c:pt idx="14">
                  <c:v>9.9000000000000005E-2</c:v>
                </c:pt>
                <c:pt idx="15">
                  <c:v>9.6000000000000002E-2</c:v>
                </c:pt>
                <c:pt idx="16">
                  <c:v>9.2305584187577283E-2</c:v>
                </c:pt>
                <c:pt idx="17">
                  <c:v>9.0105351327498973E-2</c:v>
                </c:pt>
                <c:pt idx="18">
                  <c:v>8.5801726088121422E-2</c:v>
                </c:pt>
                <c:pt idx="19">
                  <c:v>8.7703482508404651E-2</c:v>
                </c:pt>
                <c:pt idx="20">
                  <c:v>9.4519885704126283E-2</c:v>
                </c:pt>
                <c:pt idx="21">
                  <c:v>7.3455806468378348E-2</c:v>
                </c:pt>
                <c:pt idx="22">
                  <c:v>7.5084422134355178E-2</c:v>
                </c:pt>
                <c:pt idx="23">
                  <c:v>8.7539572517032482E-2</c:v>
                </c:pt>
                <c:pt idx="24">
                  <c:v>8.4500101786740389E-2</c:v>
                </c:pt>
                <c:pt idx="25">
                  <c:v>8.3599007634769018E-2</c:v>
                </c:pt>
                <c:pt idx="26">
                  <c:v>8.0223005324006946E-2</c:v>
                </c:pt>
                <c:pt idx="27">
                  <c:v>7.9588432027976053E-2</c:v>
                </c:pt>
                <c:pt idx="28">
                  <c:v>8.3338336838040927E-2</c:v>
                </c:pt>
                <c:pt idx="29">
                  <c:v>7.9279280634731331E-2</c:v>
                </c:pt>
                <c:pt idx="30">
                  <c:v>7.4344203640102302E-2</c:v>
                </c:pt>
                <c:pt idx="31">
                  <c:v>7.0038277705063878E-2</c:v>
                </c:pt>
                <c:pt idx="32">
                  <c:v>6.4982560940112233E-2</c:v>
                </c:pt>
                <c:pt idx="33">
                  <c:v>6.7964932471003436E-2</c:v>
                </c:pt>
                <c:pt idx="34">
                  <c:v>6.8571743867116064E-2</c:v>
                </c:pt>
                <c:pt idx="35">
                  <c:v>6.8883861728061824E-2</c:v>
                </c:pt>
                <c:pt idx="36">
                  <c:v>6.7469982348138613E-2</c:v>
                </c:pt>
                <c:pt idx="37">
                  <c:v>6.5059055259959697E-2</c:v>
                </c:pt>
                <c:pt idx="38">
                  <c:v>6.3869150538418129E-2</c:v>
                </c:pt>
                <c:pt idx="39">
                  <c:v>6.2471905476010781E-2</c:v>
                </c:pt>
                <c:pt idx="40">
                  <c:v>6.2417279824919181E-2</c:v>
                </c:pt>
                <c:pt idx="41">
                  <c:v>6.4923398082681105E-2</c:v>
                </c:pt>
                <c:pt idx="42">
                  <c:v>6.3285688342694213E-2</c:v>
                </c:pt>
                <c:pt idx="43">
                  <c:v>6.0588967694261031E-2</c:v>
                </c:pt>
                <c:pt idx="44">
                  <c:v>5.7360131957500338E-2</c:v>
                </c:pt>
                <c:pt idx="45">
                  <c:v>5.5393951102467698E-2</c:v>
                </c:pt>
                <c:pt idx="46">
                  <c:v>4.5536574186105794E-2</c:v>
                </c:pt>
                <c:pt idx="47">
                  <c:v>6.9747891398599826E-2</c:v>
                </c:pt>
                <c:pt idx="48">
                  <c:v>6.0261494576382413E-2</c:v>
                </c:pt>
                <c:pt idx="49">
                  <c:v>6.0536357692249743E-2</c:v>
                </c:pt>
                <c:pt idx="50">
                  <c:v>6.160977828500025E-2</c:v>
                </c:pt>
                <c:pt idx="51">
                  <c:v>6.1843520756154513E-2</c:v>
                </c:pt>
                <c:pt idx="52">
                  <c:v>5.9806191841253575E-2</c:v>
                </c:pt>
                <c:pt idx="53">
                  <c:v>5.9023474622309946E-2</c:v>
                </c:pt>
                <c:pt idx="54">
                  <c:v>5.7495080555415967E-2</c:v>
                </c:pt>
                <c:pt idx="55">
                  <c:v>6.1156028217107528E-2</c:v>
                </c:pt>
                <c:pt idx="56">
                  <c:v>6.0184201496858325E-2</c:v>
                </c:pt>
                <c:pt idx="57">
                  <c:v>5.6966789052956601E-2</c:v>
                </c:pt>
                <c:pt idx="58">
                  <c:v>5.0782180787513953E-2</c:v>
                </c:pt>
                <c:pt idx="59">
                  <c:v>-1.0818771401211791E-2</c:v>
                </c:pt>
                <c:pt idx="60">
                  <c:v>5.2877326860278906E-3</c:v>
                </c:pt>
              </c:numCache>
            </c:numRef>
          </c:val>
          <c:extLst>
            <c:ext xmlns:c16="http://schemas.microsoft.com/office/drawing/2014/chart" uri="{C3380CC4-5D6E-409C-BE32-E72D297353CC}">
              <c16:uniqueId val="{00000000-8708-460B-B70D-3027C22FFFA0}"/>
            </c:ext>
          </c:extLst>
        </c:ser>
        <c:dLbls>
          <c:showLegendKey val="0"/>
          <c:showVal val="0"/>
          <c:showCatName val="0"/>
          <c:showSerName val="0"/>
          <c:showPercent val="0"/>
          <c:showBubbleSize val="0"/>
        </c:dLbls>
        <c:gapWidth val="219"/>
        <c:axId val="559234192"/>
        <c:axId val="559233864"/>
      </c:barChart>
      <c:lineChart>
        <c:grouping val="standard"/>
        <c:varyColors val="0"/>
        <c:ser>
          <c:idx val="1"/>
          <c:order val="1"/>
          <c:tx>
            <c:strRef>
              <c:f>Sheet1!$C$1</c:f>
              <c:strCache>
                <c:ptCount val="1"/>
                <c:pt idx="0">
                  <c:v>Grocery Multiples</c:v>
                </c:pt>
              </c:strCache>
            </c:strRef>
          </c:tx>
          <c:spPr>
            <a:ln w="28575" cap="rnd">
              <a:solidFill>
                <a:schemeClr val="accent2"/>
              </a:solidFill>
              <a:round/>
            </a:ln>
            <a:effectLst/>
          </c:spPr>
          <c:marker>
            <c:symbol val="none"/>
          </c:marker>
          <c:cat>
            <c:strRef>
              <c:f>Sheet1!$A$2:$A$62</c:f>
              <c:strCache>
                <c:ptCount val="61"/>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pt idx="57">
                  <c:v>05-Mar-22</c:v>
                </c:pt>
                <c:pt idx="58">
                  <c:v>12-Mar-22</c:v>
                </c:pt>
                <c:pt idx="59">
                  <c:v>19-Mar-22</c:v>
                </c:pt>
                <c:pt idx="60">
                  <c:v> 26-Mar-22</c:v>
                </c:pt>
              </c:strCache>
            </c:strRef>
          </c:cat>
          <c:val>
            <c:numRef>
              <c:f>Sheet1!$C$2:$C$62</c:f>
              <c:numCache>
                <c:formatCode>0.0%</c:formatCode>
                <c:ptCount val="61"/>
                <c:pt idx="0">
                  <c:v>6.2E-2</c:v>
                </c:pt>
                <c:pt idx="1">
                  <c:v>6.6000000000000003E-2</c:v>
                </c:pt>
                <c:pt idx="2">
                  <c:v>6.9000000000000006E-2</c:v>
                </c:pt>
                <c:pt idx="3">
                  <c:v>7.2999999999999995E-2</c:v>
                </c:pt>
                <c:pt idx="4">
                  <c:v>7.5999999999999998E-2</c:v>
                </c:pt>
                <c:pt idx="5">
                  <c:v>8.5000000000000006E-2</c:v>
                </c:pt>
                <c:pt idx="6">
                  <c:v>0.124</c:v>
                </c:pt>
                <c:pt idx="7">
                  <c:v>9.9000000000000005E-2</c:v>
                </c:pt>
                <c:pt idx="8">
                  <c:v>0.10199999999999999</c:v>
                </c:pt>
                <c:pt idx="9">
                  <c:v>0.11899999999999999</c:v>
                </c:pt>
                <c:pt idx="10">
                  <c:v>0.11600000000000001</c:v>
                </c:pt>
                <c:pt idx="11">
                  <c:v>0.1</c:v>
                </c:pt>
                <c:pt idx="12">
                  <c:v>0.104</c:v>
                </c:pt>
                <c:pt idx="13">
                  <c:v>0.104</c:v>
                </c:pt>
                <c:pt idx="14">
                  <c:v>0.10299999999999999</c:v>
                </c:pt>
                <c:pt idx="15">
                  <c:v>0.1</c:v>
                </c:pt>
                <c:pt idx="16">
                  <c:v>9.4857674728157537E-2</c:v>
                </c:pt>
                <c:pt idx="17">
                  <c:v>9.1949959590189811E-2</c:v>
                </c:pt>
                <c:pt idx="18">
                  <c:v>8.5056763074216057E-2</c:v>
                </c:pt>
                <c:pt idx="19">
                  <c:v>8.523761401711849E-2</c:v>
                </c:pt>
                <c:pt idx="20">
                  <c:v>9.1244647115058752E-2</c:v>
                </c:pt>
                <c:pt idx="21">
                  <c:v>6.7096911810411441E-2</c:v>
                </c:pt>
                <c:pt idx="22">
                  <c:v>6.9399411651795972E-2</c:v>
                </c:pt>
                <c:pt idx="23">
                  <c:v>8.3673369716398716E-2</c:v>
                </c:pt>
                <c:pt idx="24">
                  <c:v>7.9167715059959898E-2</c:v>
                </c:pt>
                <c:pt idx="25">
                  <c:v>7.7519319941029785E-2</c:v>
                </c:pt>
                <c:pt idx="26">
                  <c:v>7.3753621280431503E-2</c:v>
                </c:pt>
                <c:pt idx="27">
                  <c:v>7.3003154942838266E-2</c:v>
                </c:pt>
                <c:pt idx="28">
                  <c:v>7.6163427498384006E-2</c:v>
                </c:pt>
                <c:pt idx="29">
                  <c:v>7.156366723029306E-2</c:v>
                </c:pt>
                <c:pt idx="30">
                  <c:v>6.7278775807780633E-2</c:v>
                </c:pt>
                <c:pt idx="31">
                  <c:v>6.3782983682045824E-2</c:v>
                </c:pt>
                <c:pt idx="32">
                  <c:v>5.8045150026948988E-2</c:v>
                </c:pt>
                <c:pt idx="33">
                  <c:v>6.1001687101340796E-2</c:v>
                </c:pt>
                <c:pt idx="34">
                  <c:v>6.0906973761921224E-2</c:v>
                </c:pt>
                <c:pt idx="35">
                  <c:v>6.0805440640926856E-2</c:v>
                </c:pt>
                <c:pt idx="36">
                  <c:v>5.9586841400101065E-2</c:v>
                </c:pt>
                <c:pt idx="37">
                  <c:v>5.7092855504810247E-2</c:v>
                </c:pt>
                <c:pt idx="38">
                  <c:v>5.5524323865185687E-2</c:v>
                </c:pt>
                <c:pt idx="39">
                  <c:v>5.3997055911122027E-2</c:v>
                </c:pt>
                <c:pt idx="40">
                  <c:v>5.4315251928392483E-2</c:v>
                </c:pt>
                <c:pt idx="41">
                  <c:v>5.6920491309653265E-2</c:v>
                </c:pt>
                <c:pt idx="42">
                  <c:v>5.4815869249000393E-2</c:v>
                </c:pt>
                <c:pt idx="43">
                  <c:v>5.2206782587549849E-2</c:v>
                </c:pt>
                <c:pt idx="44">
                  <c:v>4.9924126599353746E-2</c:v>
                </c:pt>
                <c:pt idx="45">
                  <c:v>4.8386975072284955E-2</c:v>
                </c:pt>
                <c:pt idx="46">
                  <c:v>3.8150123918238465E-2</c:v>
                </c:pt>
                <c:pt idx="47">
                  <c:v>6.55884980454573E-2</c:v>
                </c:pt>
                <c:pt idx="48">
                  <c:v>5.5164559127761192E-2</c:v>
                </c:pt>
                <c:pt idx="49">
                  <c:v>5.6726051679811373E-2</c:v>
                </c:pt>
                <c:pt idx="50">
                  <c:v>5.8430895640939395E-2</c:v>
                </c:pt>
                <c:pt idx="51">
                  <c:v>5.8972525700083045E-2</c:v>
                </c:pt>
                <c:pt idx="52">
                  <c:v>5.7170870602583301E-2</c:v>
                </c:pt>
                <c:pt idx="53">
                  <c:v>5.6778538063249728E-2</c:v>
                </c:pt>
                <c:pt idx="54">
                  <c:v>5.5140803778998881E-2</c:v>
                </c:pt>
                <c:pt idx="55">
                  <c:v>5.9234826093569781E-2</c:v>
                </c:pt>
                <c:pt idx="56">
                  <c:v>5.7792535076728324E-2</c:v>
                </c:pt>
                <c:pt idx="57">
                  <c:v>5.3941991763587049E-2</c:v>
                </c:pt>
                <c:pt idx="58">
                  <c:v>4.7268283938831646E-2</c:v>
                </c:pt>
                <c:pt idx="59">
                  <c:v>-1.8310126666412629E-2</c:v>
                </c:pt>
                <c:pt idx="60">
                  <c:v>2.3463650919988144E-3</c:v>
                </c:pt>
              </c:numCache>
            </c:numRef>
          </c:val>
          <c:smooth val="1"/>
          <c:extLst>
            <c:ext xmlns:c16="http://schemas.microsoft.com/office/drawing/2014/chart" uri="{C3380CC4-5D6E-409C-BE32-E72D297353CC}">
              <c16:uniqueId val="{00000001-8708-460B-B70D-3027C22FFFA0}"/>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r>
                  <a:rPr lang="en-GB" sz="900" dirty="0">
                    <a:solidFill>
                      <a:schemeClr val="tx1"/>
                    </a:solidFill>
                  </a:rPr>
                  <a:t>12w/e growth vs 2 years ago</a:t>
                </a:r>
              </a:p>
            </c:rich>
          </c:tx>
          <c:layout>
            <c:manualLayout>
              <c:xMode val="edge"/>
              <c:yMode val="edge"/>
              <c:x val="0"/>
              <c:y val="3.9501988785167657E-3"/>
            </c:manualLayout>
          </c:layout>
          <c:overlay val="0"/>
          <c:spPr>
            <a:noFill/>
            <a:ln>
              <a:noFill/>
            </a:ln>
            <a:effectLst/>
          </c:spPr>
          <c:txPr>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max val="0.12000000000000001"/>
        </c:scaling>
        <c:delete val="1"/>
        <c:axPos val="r"/>
        <c:numFmt formatCode="0%" sourceLinked="0"/>
        <c:majorTickMark val="out"/>
        <c:minorTickMark val="none"/>
        <c:tickLblPos val="nextTo"/>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Sheet1!$A$2:$A$4</cx:f>
        <cx:lvl ptCount="3">
          <cx:pt idx="0">Celebration Drink</cx:pt>
          <cx:pt idx="1">Celebration Food</cx:pt>
          <cx:pt idx="2">Gifting</cx:pt>
        </cx:lvl>
      </cx:strDim>
      <cx:numDim type="size">
        <cx:f>Sheet1!$B$2:$B$4</cx:f>
        <cx:lvl ptCount="3" formatCode="0.0%">
          <cx:pt idx="0">0.080270857623992081</cx:pt>
          <cx:pt idx="1">0.27012026775354864</cx:pt>
          <cx:pt idx="2">0.6496088746224592</cx:pt>
        </cx:lvl>
      </cx:numDim>
    </cx:data>
  </cx:chartData>
  <cx:chart>
    <cx:plotArea>
      <cx:plotAreaRegion>
        <cx:series layoutId="sunburst" uniqueId="{F4F22508-FBB8-4BE7-A87A-9686BB5C3CE8}" formatIdx="0">
          <cx:tx>
            <cx:txData>
              <cx:f>Sheet1!$B$1</cx:f>
              <cx:v>Contribution to Sales</cx:v>
            </cx:txData>
          </cx:tx>
          <cx:dataLabels>
            <cx:numFmt formatCode="0%" sourceLinked="0"/>
            <cx:txPr>
              <a:bodyPr spcFirstLastPara="1" vertOverflow="ellipsis" horzOverflow="overflow" wrap="square" lIns="0" tIns="0" rIns="0" bIns="0" anchor="ctr" anchorCtr="1"/>
              <a:lstStyle/>
              <a:p>
                <a:pPr algn="ctr" rtl="0">
                  <a:defRPr>
                    <a:solidFill>
                      <a:schemeClr val="bg1"/>
                    </a:solidFill>
                    <a:latin typeface="Montserrat" panose="00000500000000000000" pitchFamily="2" charset="0"/>
                    <a:ea typeface="Montserrat" panose="00000500000000000000" pitchFamily="2" charset="0"/>
                    <a:cs typeface="Montserrat" panose="00000500000000000000" pitchFamily="2" charset="0"/>
                  </a:defRPr>
                </a:pPr>
                <a:endParaRPr lang="en-US" sz="1197" b="0" i="0" u="none" strike="noStrike" kern="1200" baseline="0">
                  <a:solidFill>
                    <a:schemeClr val="bg1"/>
                  </a:solidFill>
                  <a:latin typeface="Montserrat" panose="00000500000000000000" pitchFamily="2" charset="0"/>
                </a:endParaRPr>
              </a:p>
            </cx:txPr>
            <cx:visibility seriesName="0" categoryName="0" value="1"/>
            <cx:separator>, </cx:separator>
            <cx:dataLabel idx="2">
              <cx:numFmt formatCode="0%" sourceLinked="0"/>
              <cx:visibility seriesName="0" categoryName="0" value="1"/>
              <cx:separator>, </cx:separator>
            </cx:dataLabel>
          </cx:dataLabels>
          <cx:dataId val="0"/>
        </cx:series>
      </cx:plotAreaRegion>
    </cx:plotArea>
    <cx:legend pos="l" align="ctr" overlay="0">
      <cx:txPr>
        <a:bodyPr spcFirstLastPara="1" vertOverflow="ellipsis" horzOverflow="overflow" wrap="square" lIns="0" tIns="0" rIns="0" bIns="0" anchor="ctr" anchorCtr="1"/>
        <a:lstStyle/>
        <a:p>
          <a:pPr algn="ctr" rtl="0">
            <a:defRPr sz="900">
              <a:latin typeface="Montserrat" panose="00000500000000000000" pitchFamily="2" charset="0"/>
              <a:ea typeface="Montserrat" panose="00000500000000000000" pitchFamily="2" charset="0"/>
              <a:cs typeface="Montserrat" panose="00000500000000000000" pitchFamily="2" charset="0"/>
            </a:defRPr>
          </a:pPr>
          <a:endParaRPr lang="en-US" sz="900" b="0" i="0" u="none" strike="noStrike" kern="1200" baseline="0">
            <a:solidFill>
              <a:srgbClr val="000000">
                <a:lumMod val="65000"/>
                <a:lumOff val="35000"/>
              </a:srgbClr>
            </a:solidFill>
            <a:latin typeface="Montserrat" panose="00000500000000000000" pitchFamily="2" charset="0"/>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Sheet1!$A$2:$A$10</cx:f>
        <cx:lvl ptCount="9">
          <cx:pt idx="0">Cut Flowers</cx:pt>
          <cx:pt idx="1">Morning Goods &amp; Speciality Breads</cx:pt>
          <cx:pt idx="2">Greeting Cards</cx:pt>
          <cx:pt idx="3">Plant In Soil</cx:pt>
          <cx:pt idx="4">Beauty Skincare</cx:pt>
          <cx:pt idx="5">Sparkling Wine</cx:pt>
          <cx:pt idx="6">Chocolate Boxes &amp; Gifting</cx:pt>
          <cx:pt idx="7">Books</cx:pt>
          <cx:pt idx="8">Other</cx:pt>
        </cx:lvl>
      </cx:strDim>
      <cx:numDim type="size">
        <cx:f>Sheet1!$B$2:$B$10</cx:f>
        <cx:lvl ptCount="9" formatCode="0.0%">
          <cx:pt idx="0">0.22570305776016103</cx:pt>
          <cx:pt idx="1">0.11822157129379596</cx:pt>
          <cx:pt idx="2">0.082928974566099087</cx:pt>
          <cx:pt idx="3">0.070516654383155075</cx:pt>
          <cx:pt idx="4">0.06408299489442304</cx:pt>
          <cx:pt idx="5">0.060071702625841925</cx:pt>
          <cx:pt idx="6">0.058495365002513143</cx:pt>
          <cx:pt idx="7">0.048999800793824738</cx:pt>
          <cx:pt idx="8">0.27097987868018603</cx:pt>
        </cx:lvl>
      </cx:numDim>
    </cx:data>
  </cx:chartData>
  <cx:chart>
    <cx:plotArea>
      <cx:plotAreaRegion>
        <cx:plotSurface>
          <cx:spPr>
            <a:solidFill>
              <a:schemeClr val="lt1"/>
            </a:solidFill>
          </cx:spPr>
        </cx:plotSurface>
        <cx:series layoutId="sunburst" uniqueId="{82B6E81D-4D63-4545-A1BA-60DEA94D5C42}">
          <cx:dataLabels>
            <cx:numFmt formatCode="0%" sourceLinked="0"/>
            <cx:visibility seriesName="0" categoryName="0" value="1"/>
            <cx:separator>, </cx:separator>
          </cx:dataLabels>
          <cx:dataId val="0"/>
        </cx:series>
      </cx:plotAreaRegion>
    </cx:plotArea>
    <cx:legend pos="l" align="ctr" overlay="0">
      <cx:txPr>
        <a:bodyPr spcFirstLastPara="1" vertOverflow="ellipsis" horzOverflow="overflow" wrap="square" lIns="0" tIns="0" rIns="0" bIns="0" anchor="ctr" anchorCtr="1"/>
        <a:lstStyle/>
        <a:p>
          <a:pPr algn="ctr" rtl="0">
            <a:defRPr sz="700" kern="0" baseline="0">
              <a:latin typeface="Montserrat" panose="00000500000000000000" pitchFamily="2" charset="0"/>
              <a:ea typeface="Montserrat" panose="00000500000000000000" pitchFamily="2" charset="0"/>
              <a:cs typeface="Montserrat" panose="00000500000000000000" pitchFamily="2" charset="0"/>
            </a:defRPr>
          </a:pPr>
          <a:endParaRPr lang="en-US" sz="700" b="0" i="0" u="none" strike="noStrike" kern="0" baseline="0">
            <a:solidFill>
              <a:srgbClr val="000000">
                <a:lumMod val="65000"/>
                <a:lumOff val="35000"/>
              </a:srgbClr>
            </a:solidFill>
            <a:latin typeface="Montserrat" panose="00000500000000000000" pitchFamily="2" charset="0"/>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38520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b2d54ef91a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b2d54ef91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2"/>
        <p:cNvGrpSpPr/>
        <p:nvPr/>
      </p:nvGrpSpPr>
      <p:grpSpPr>
        <a:xfrm>
          <a:off x="0" y="0"/>
          <a:ext cx="0" cy="0"/>
          <a:chOff x="0" y="0"/>
          <a:chExt cx="0" cy="0"/>
        </a:xfrm>
      </p:grpSpPr>
      <p:sp>
        <p:nvSpPr>
          <p:cNvPr id="2333" name="Google Shape;2333;gac14597a3a_2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4" name="Google Shape;2334;gac14597a3a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8"/>
        <p:cNvGrpSpPr/>
        <p:nvPr/>
      </p:nvGrpSpPr>
      <p:grpSpPr>
        <a:xfrm>
          <a:off x="0" y="0"/>
          <a:ext cx="0" cy="0"/>
          <a:chOff x="0" y="0"/>
          <a:chExt cx="0" cy="0"/>
        </a:xfrm>
      </p:grpSpPr>
      <p:sp>
        <p:nvSpPr>
          <p:cNvPr id="1589" name="Google Shape;1589;gac14597a3a_1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0" name="Google Shape;1590;gac14597a3a_1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614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b97f635908_0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470"/>
              </a:spcBef>
              <a:spcAft>
                <a:spcPts val="0"/>
              </a:spcAft>
              <a:buClr>
                <a:schemeClr val="dk1"/>
              </a:buClr>
              <a:buSzPts val="1100"/>
              <a:buFont typeface="Arial"/>
              <a:buNone/>
            </a:pPr>
            <a:endParaRPr dirty="0"/>
          </a:p>
        </p:txBody>
      </p:sp>
      <p:sp>
        <p:nvSpPr>
          <p:cNvPr id="713" name="Google Shape;713;gb97f635908_0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623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62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16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gac2a4770c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5" name="Google Shape;1215;gac2a4770c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c5b0c2243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6" name="Google Shape;1126;gc5b0c2243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89708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2" name="Google Shape;1602;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2167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0816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29185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315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6900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extLst>
      <p:ext uri="{BB962C8B-B14F-4D97-AF65-F5344CB8AC3E}">
        <p14:creationId xmlns:p14="http://schemas.microsoft.com/office/powerpoint/2010/main" val="3721130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b2d54ef91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b2d54ef91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51112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75032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691741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7"/>
        <p:cNvGrpSpPr/>
        <p:nvPr/>
      </p:nvGrpSpPr>
      <p:grpSpPr>
        <a:xfrm>
          <a:off x="0" y="0"/>
          <a:ext cx="0" cy="0"/>
          <a:chOff x="0" y="0"/>
          <a:chExt cx="0" cy="0"/>
        </a:xfrm>
      </p:grpSpPr>
      <p:sp>
        <p:nvSpPr>
          <p:cNvPr id="2178" name="Google Shape;2178;gac14597a3a_2_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9" name="Google Shape;2179;gac14597a3a_2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ac2a4770c2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ac2a4770c2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0458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0143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8"/>
        <p:cNvGrpSpPr/>
        <p:nvPr/>
      </p:nvGrpSpPr>
      <p:grpSpPr>
        <a:xfrm>
          <a:off x="0" y="0"/>
          <a:ext cx="0" cy="0"/>
          <a:chOff x="0" y="0"/>
          <a:chExt cx="0" cy="0"/>
        </a:xfrm>
      </p:grpSpPr>
      <p:sp>
        <p:nvSpPr>
          <p:cNvPr id="2359" name="Google Shape;2359;gac14597a3a_2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0" name="Google Shape;2360;gac14597a3a_2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b663873c2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b663873c2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381000" y="685800"/>
            <a:ext cx="6096000" cy="3429000"/>
          </a:xfrm>
          <a:ln>
            <a:miter lim="800000"/>
            <a:headEnd/>
            <a:tailEnd/>
          </a:ln>
        </p:spPr>
      </p:sp>
      <p:sp>
        <p:nvSpPr>
          <p:cNvPr id="89090"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n-GB" altLang="en-US" dirty="0">
              <a:solidFill>
                <a:srgbClr val="000000"/>
              </a:solidFill>
              <a:latin typeface="Calibri" pitchFamily="34" charset="0"/>
              <a:cs typeface="Calibri" pitchFamily="34" charset="0"/>
              <a:sym typeface="Calibri" pitchFamily="34" charset="0"/>
            </a:endParaRPr>
          </a:p>
        </p:txBody>
      </p:sp>
      <p:sp>
        <p:nvSpPr>
          <p:cNvPr id="89091"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l">
              <a:buSzTx/>
            </a:pPr>
            <a:fld id="{60AFAAE2-04A4-46AA-A99F-57B5849D2A03}" type="slidenum">
              <a:rPr lang="en-US" altLang="en-US"/>
              <a:pPr algn="l">
                <a:buSzTx/>
              </a:pPr>
              <a:t>46</a:t>
            </a:fld>
            <a:endParaRPr lang="en-US" altLang="en-US" dirty="0"/>
          </a:p>
        </p:txBody>
      </p:sp>
    </p:spTree>
    <p:extLst>
      <p:ext uri="{BB962C8B-B14F-4D97-AF65-F5344CB8AC3E}">
        <p14:creationId xmlns:p14="http://schemas.microsoft.com/office/powerpoint/2010/main" val="10970435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xfrm>
            <a:off x="381000" y="685800"/>
            <a:ext cx="6096000" cy="3429000"/>
          </a:xfrm>
          <a:ln>
            <a:headEnd/>
            <a:tailEnd/>
          </a:ln>
        </p:spPr>
      </p:sp>
      <p:sp>
        <p:nvSpPr>
          <p:cNvPr id="91138"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defTabSz="931863">
              <a:spcBef>
                <a:spcPct val="0"/>
              </a:spcBef>
              <a:buNone/>
            </a:pPr>
            <a:endParaRPr lang="en-US" altLang="en-US" dirty="0">
              <a:solidFill>
                <a:srgbClr val="000000"/>
              </a:solidFill>
              <a:latin typeface="Calibri" pitchFamily="34" charset="0"/>
              <a:cs typeface="Calibri" pitchFamily="34" charset="0"/>
              <a:sym typeface="Calibri" pitchFamily="34" charset="0"/>
            </a:endParaRPr>
          </a:p>
        </p:txBody>
      </p:sp>
      <p:sp>
        <p:nvSpPr>
          <p:cNvPr id="91139"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fld id="{C270FAEE-4491-4526-9BF0-ACB85CDB9DFA}" type="slidenum">
              <a:rPr lang="en-US" altLang="en-US" sz="1200">
                <a:latin typeface="Calibri" pitchFamily="34" charset="0"/>
                <a:cs typeface="Calibri" pitchFamily="34" charset="0"/>
                <a:sym typeface="Calibri" pitchFamily="34" charset="0"/>
              </a:rPr>
              <a:pPr/>
              <a:t>47</a:t>
            </a:fld>
            <a:endParaRPr lang="en-US" altLang="en-US" sz="1200" dirty="0">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40646451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2"/>
        <p:cNvGrpSpPr/>
        <p:nvPr/>
      </p:nvGrpSpPr>
      <p:grpSpPr>
        <a:xfrm>
          <a:off x="0" y="0"/>
          <a:ext cx="0" cy="0"/>
          <a:chOff x="0" y="0"/>
          <a:chExt cx="0" cy="0"/>
        </a:xfrm>
      </p:grpSpPr>
      <p:sp>
        <p:nvSpPr>
          <p:cNvPr id="2443" name="Google Shape;2443;ga10676d58a_0_1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4" name="Google Shape;2444;ga10676d58a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ab84a955b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ab84a955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ac90507b2d_1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ac90507b2d_1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 Black">
  <p:cSld name="TITLE_AND_BODY_1_2_2_1">
    <p:bg>
      <p:bgPr>
        <a:solidFill>
          <a:srgbClr val="000000"/>
        </a:solidFill>
        <a:effectLst/>
      </p:bgPr>
    </p:bg>
    <p:spTree>
      <p:nvGrpSpPr>
        <p:cNvPr id="1" name="Shape 284"/>
        <p:cNvGrpSpPr/>
        <p:nvPr/>
      </p:nvGrpSpPr>
      <p:grpSpPr>
        <a:xfrm>
          <a:off x="0" y="0"/>
          <a:ext cx="0" cy="0"/>
          <a:chOff x="0" y="0"/>
          <a:chExt cx="0" cy="0"/>
        </a:xfrm>
      </p:grpSpPr>
      <p:sp>
        <p:nvSpPr>
          <p:cNvPr id="285" name="Google Shape;285;p32"/>
          <p:cNvSpPr/>
          <p:nvPr/>
        </p:nvSpPr>
        <p:spPr>
          <a:xfrm>
            <a:off x="-19050" y="251460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32"/>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50" dirty="0">
                <a:solidFill>
                  <a:srgbClr val="888888"/>
                </a:solidFill>
                <a:latin typeface="Montserrat" panose="00000500000000000000" pitchFamily="2" charset="0"/>
                <a:ea typeface="Montserrat Light"/>
                <a:cs typeface="Montserrat Light"/>
                <a:sym typeface="Montserrat Light"/>
              </a:rPr>
              <a:t>© 2022 </a:t>
            </a:r>
            <a:r>
              <a:rPr lang="en-GB" sz="550" dirty="0">
                <a:solidFill>
                  <a:srgbClr val="888888"/>
                </a:solidFill>
                <a:latin typeface="Montserrat" panose="00000500000000000000" pitchFamily="2" charset="0"/>
                <a:ea typeface="Montserrat Light"/>
                <a:cs typeface="Montserrat Light"/>
                <a:sym typeface="Montserrat Light"/>
              </a:rPr>
              <a:t>NielsenIQ</a:t>
            </a:r>
            <a:r>
              <a:rPr lang="en" sz="550" dirty="0">
                <a:solidFill>
                  <a:srgbClr val="888888"/>
                </a:solidFill>
                <a:latin typeface="Montserrat" panose="00000500000000000000" pitchFamily="2" charset="0"/>
                <a:ea typeface="Montserrat Light"/>
                <a:cs typeface="Montserrat Light"/>
                <a:sym typeface="Montserrat Light"/>
              </a:rPr>
              <a:t> Consumer LLC. All Rights Reserved.</a:t>
            </a: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p:txBody>
      </p:sp>
      <p:sp>
        <p:nvSpPr>
          <p:cNvPr id="287" name="Google Shape;287;p32"/>
          <p:cNvSpPr/>
          <p:nvPr/>
        </p:nvSpPr>
        <p:spPr>
          <a:xfrm rot="10800000">
            <a:off x="6525900" y="-1905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32"/>
          <p:cNvSpPr txBox="1"/>
          <p:nvPr/>
        </p:nvSpPr>
        <p:spPr>
          <a:xfrm>
            <a:off x="1308261" y="500178"/>
            <a:ext cx="645300" cy="55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0">
                <a:solidFill>
                  <a:schemeClr val="accent1"/>
                </a:solidFill>
              </a:rPr>
              <a:t>“</a:t>
            </a:r>
            <a:endParaRPr sz="15000" dirty="0">
              <a:solidFill>
                <a:schemeClr val="accent1"/>
              </a:solidFill>
            </a:endParaRPr>
          </a:p>
        </p:txBody>
      </p:sp>
      <p:sp>
        <p:nvSpPr>
          <p:cNvPr id="290" name="Google Shape;290;p32"/>
          <p:cNvSpPr txBox="1">
            <a:spLocks noGrp="1"/>
          </p:cNvSpPr>
          <p:nvPr>
            <p:ph type="ctrTitle"/>
          </p:nvPr>
        </p:nvSpPr>
        <p:spPr>
          <a:xfrm>
            <a:off x="1444900" y="1565050"/>
            <a:ext cx="5081100" cy="13893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291" name="Google Shape;291;p32"/>
          <p:cNvSpPr txBox="1">
            <a:spLocks noGrp="1"/>
          </p:cNvSpPr>
          <p:nvPr>
            <p:ph type="subTitle" idx="1"/>
          </p:nvPr>
        </p:nvSpPr>
        <p:spPr>
          <a:xfrm>
            <a:off x="1444900" y="2801950"/>
            <a:ext cx="5064000" cy="3843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292" name="Google Shape;292;p32"/>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52A62E47-4F2A-4A75-BED7-E049CB341766}"/>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 - White/side bar">
  <p:cSld name="BLANK_2_2_1">
    <p:bg>
      <p:bgPr>
        <a:solidFill>
          <a:srgbClr val="FFFFFF"/>
        </a:solidFill>
        <a:effectLst/>
      </p:bgPr>
    </p:bg>
    <p:spTree>
      <p:nvGrpSpPr>
        <p:cNvPr id="1" name="Shape 157"/>
        <p:cNvGrpSpPr/>
        <p:nvPr/>
      </p:nvGrpSpPr>
      <p:grpSpPr>
        <a:xfrm>
          <a:off x="0" y="0"/>
          <a:ext cx="0" cy="0"/>
          <a:chOff x="0" y="0"/>
          <a:chExt cx="0" cy="0"/>
        </a:xfrm>
      </p:grpSpPr>
      <p:sp>
        <p:nvSpPr>
          <p:cNvPr id="158" name="Google Shape;158;p19"/>
          <p:cNvSpPr/>
          <p:nvPr/>
        </p:nvSpPr>
        <p:spPr>
          <a:xfrm>
            <a:off x="6057900" y="-17575"/>
            <a:ext cx="3132900" cy="51765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9"/>
          <p:cNvSpPr/>
          <p:nvPr/>
        </p:nvSpPr>
        <p:spPr>
          <a:xfrm>
            <a:off x="0" y="-62615"/>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 name="Google Shape;161;p19"/>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62" name="Google Shape;162;p19"/>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63" name="Google Shape;163;p19"/>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64" name="Google Shape;164;p19"/>
          <p:cNvSpPr txBox="1">
            <a:spLocks noGrp="1"/>
          </p:cNvSpPr>
          <p:nvPr>
            <p:ph type="ctrTitle" idx="2"/>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165" name="Google Shape;165;p19"/>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66" name="Google Shape;166;p19"/>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2B582BA4-F360-4537-A40A-0711DBD1636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side - Black/side bar">
  <p:cSld name="BLANK_2_2_2_1">
    <p:bg>
      <p:bgPr>
        <a:solidFill>
          <a:srgbClr val="000000"/>
        </a:solidFill>
        <a:effectLst/>
      </p:bgPr>
    </p:bg>
    <p:spTree>
      <p:nvGrpSpPr>
        <p:cNvPr id="1" name="Shape 167"/>
        <p:cNvGrpSpPr/>
        <p:nvPr/>
      </p:nvGrpSpPr>
      <p:grpSpPr>
        <a:xfrm>
          <a:off x="0" y="0"/>
          <a:ext cx="0" cy="0"/>
          <a:chOff x="0" y="0"/>
          <a:chExt cx="0" cy="0"/>
        </a:xfrm>
      </p:grpSpPr>
      <p:sp>
        <p:nvSpPr>
          <p:cNvPr id="168" name="Google Shape;168;p20"/>
          <p:cNvSpPr/>
          <p:nvPr/>
        </p:nvSpPr>
        <p:spPr>
          <a:xfrm>
            <a:off x="6057900" y="-17575"/>
            <a:ext cx="3132900" cy="5176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9" name="Google Shape;169;p20"/>
          <p:cNvSpPr txBox="1">
            <a:spLocks noGrp="1"/>
          </p:cNvSpPr>
          <p:nvPr>
            <p:ph type="ctrTitle"/>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70" name="Google Shape;170;p2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2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73" name="Google Shape;173;p20"/>
          <p:cNvSpPr txBox="1">
            <a:spLocks noGrp="1"/>
          </p:cNvSpPr>
          <p:nvPr>
            <p:ph type="title" idx="2"/>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74" name="Google Shape;174;p20"/>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75" name="Google Shape;175;p20"/>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76" name="Google Shape;176;p20"/>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8202D4FC-7AA1-4922-84F2-0C7B80786EE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 Black">
  <p:cSld name="TITLE_AND_BODY_1_1_1">
    <p:bg>
      <p:bgPr>
        <a:solidFill>
          <a:srgbClr val="000000"/>
        </a:solidFill>
        <a:effectLst/>
      </p:bgPr>
    </p:bg>
    <p:spTree>
      <p:nvGrpSpPr>
        <p:cNvPr id="1" name="Shape 302"/>
        <p:cNvGrpSpPr/>
        <p:nvPr/>
      </p:nvGrpSpPr>
      <p:grpSpPr>
        <a:xfrm>
          <a:off x="0" y="0"/>
          <a:ext cx="0" cy="0"/>
          <a:chOff x="0" y="0"/>
          <a:chExt cx="0" cy="0"/>
        </a:xfrm>
      </p:grpSpPr>
      <p:sp>
        <p:nvSpPr>
          <p:cNvPr id="303" name="Google Shape;303;p34"/>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304" name="Google Shape;304;p3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p:txBody>
      </p:sp>
      <p:sp>
        <p:nvSpPr>
          <p:cNvPr id="306" name="Google Shape;306;p34"/>
          <p:cNvSpPr txBox="1"/>
          <p:nvPr/>
        </p:nvSpPr>
        <p:spPr>
          <a:xfrm>
            <a:off x="354650" y="1959975"/>
            <a:ext cx="2952300" cy="1269300"/>
          </a:xfrm>
          <a:prstGeom prst="rect">
            <a:avLst/>
          </a:prstGeom>
          <a:noFill/>
          <a:ln>
            <a:noFill/>
          </a:ln>
        </p:spPr>
        <p:txBody>
          <a:bodyPr spcFirstLastPara="1" wrap="square" lIns="0" tIns="91425" rIns="0" bIns="91425" anchor="t" anchorCtr="0">
            <a:noAutofit/>
          </a:bodyPr>
          <a:lstStyle/>
          <a:p>
            <a:pPr marL="0" lvl="0" indent="0" algn="l" rtl="0">
              <a:lnSpc>
                <a:spcPct val="90000"/>
              </a:lnSpc>
              <a:spcBef>
                <a:spcPts val="0"/>
              </a:spcBef>
              <a:spcAft>
                <a:spcPts val="0"/>
              </a:spcAft>
              <a:buNone/>
            </a:pPr>
            <a:r>
              <a:rPr lang="en" sz="1900" b="1" dirty="0">
                <a:solidFill>
                  <a:srgbClr val="FFFFFF"/>
                </a:solidFill>
                <a:latin typeface="Montserrat" panose="00000500000000000000" pitchFamily="2" charset="0"/>
                <a:ea typeface="Montserrat"/>
                <a:cs typeface="Montserrat"/>
                <a:sym typeface="Montserrat"/>
              </a:rPr>
              <a:t>Thank you.</a:t>
            </a:r>
            <a:endParaRPr sz="1900" b="1" dirty="0">
              <a:solidFill>
                <a:srgbClr val="FFFFFF"/>
              </a:solidFill>
              <a:latin typeface="Montserrat" panose="00000500000000000000" pitchFamily="2" charset="0"/>
              <a:ea typeface="Montserrat"/>
              <a:cs typeface="Montserrat"/>
              <a:sym typeface="Montserrat"/>
            </a:endParaRPr>
          </a:p>
        </p:txBody>
      </p:sp>
      <p:sp>
        <p:nvSpPr>
          <p:cNvPr id="307" name="Google Shape;307;p34"/>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08" name="Google Shape;308;p34"/>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Avenir Next LT Pro" panose="020B0504020202020204" pitchFamily="34"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09" name="Google Shape;309;p34"/>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A24DAB37-606E-4530-933E-05066D5CC8E8}"/>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 black">
  <p:cSld name="TITLE_AND_BODY_1_1_1_2">
    <p:bg>
      <p:bgPr>
        <a:solidFill>
          <a:srgbClr val="000000"/>
        </a:solidFill>
        <a:effectLst/>
      </p:bgPr>
    </p:bg>
    <p:spTree>
      <p:nvGrpSpPr>
        <p:cNvPr id="1" name="Shape 318"/>
        <p:cNvGrpSpPr/>
        <p:nvPr/>
      </p:nvGrpSpPr>
      <p:grpSpPr>
        <a:xfrm>
          <a:off x="0" y="0"/>
          <a:ext cx="0" cy="0"/>
          <a:chOff x="0" y="0"/>
          <a:chExt cx="0" cy="0"/>
        </a:xfrm>
      </p:grpSpPr>
      <p:sp>
        <p:nvSpPr>
          <p:cNvPr id="319" name="Google Shape;319;p36"/>
          <p:cNvSpPr/>
          <p:nvPr/>
        </p:nvSpPr>
        <p:spPr>
          <a:xfrm>
            <a:off x="0" y="-153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2" name="Google Shape;322;p36"/>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23" name="Google Shape;323;p36"/>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24" name="Google Shape;324;p36"/>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71FCCCF3-68C9-4439-B4FE-3FEEACB3E5CA}"/>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 white">
  <p:cSld name="TITLE_AND_BODY_1_1_1_1_1">
    <p:bg>
      <p:bgPr>
        <a:solidFill>
          <a:srgbClr val="FFFFFF"/>
        </a:solidFill>
        <a:effectLst/>
      </p:bgPr>
    </p:bg>
    <p:spTree>
      <p:nvGrpSpPr>
        <p:cNvPr id="1" name="Shape 325"/>
        <p:cNvGrpSpPr/>
        <p:nvPr/>
      </p:nvGrpSpPr>
      <p:grpSpPr>
        <a:xfrm>
          <a:off x="0" y="0"/>
          <a:ext cx="0" cy="0"/>
          <a:chOff x="0" y="0"/>
          <a:chExt cx="0" cy="0"/>
        </a:xfrm>
      </p:grpSpPr>
      <p:sp>
        <p:nvSpPr>
          <p:cNvPr id="326" name="Google Shape;326;p37"/>
          <p:cNvSpPr/>
          <p:nvPr/>
        </p:nvSpPr>
        <p:spPr>
          <a:xfrm>
            <a:off x="0" y="50"/>
            <a:ext cx="5107500" cy="5158800"/>
          </a:xfrm>
          <a:prstGeom prst="rtTriangle">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r>
              <a:rPr lang="en" sz="500" dirty="0">
                <a:solidFill>
                  <a:srgbClr val="888888"/>
                </a:solidFill>
                <a:latin typeface="Avenir Next LT Pro" panose="020B0504020202020204" pitchFamily="34" charset="0"/>
                <a:ea typeface="Montserrat Light"/>
                <a:cs typeface="Montserrat Light"/>
                <a:sym typeface="Montserrat Light"/>
              </a:rPr>
              <a:t>.</a:t>
            </a: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9" name="Google Shape;329;p37"/>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SzPts val="1200"/>
              <a:buNone/>
              <a:defRPr sz="1200" b="1">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sp>
        <p:nvSpPr>
          <p:cNvPr id="330" name="Google Shape;330;p37"/>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4325" lvl="0" indent="-314325" rtl="0">
              <a:lnSpc>
                <a:spcPct val="100000"/>
              </a:lnSpc>
              <a:spcBef>
                <a:spcPts val="0"/>
              </a:spcBef>
              <a:spcAft>
                <a:spcPts val="0"/>
              </a:spcAft>
              <a:buSzPts val="1200"/>
              <a:buNone/>
              <a:defRPr sz="1200">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pic>
        <p:nvPicPr>
          <p:cNvPr id="331" name="Google Shape;331;p37"/>
          <p:cNvPicPr preferRelativeResize="0"/>
          <p:nvPr/>
        </p:nvPicPr>
        <p:blipFill rotWithShape="1">
          <a:blip r:embed="rId2">
            <a:alphaModFix/>
          </a:blip>
          <a:src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F12DD23D-F10A-4D50-90AE-90BE016AC95D}"/>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side - White/title/body text" userDrawn="1">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r>
              <a:rPr lang="en-GB" sz="500" dirty="0">
                <a:solidFill>
                  <a:srgbClr val="888888"/>
                </a:solidFill>
                <a:latin typeface="Avenir Next LT Pro" panose="020B0504020202020204" pitchFamily="34" charset="0"/>
                <a:ea typeface="Montserrat Light"/>
                <a:cs typeface="Montserrat Light"/>
                <a:sym typeface="Montserrat Light"/>
              </a:rPr>
              <a:t>.</a:t>
            </a:r>
          </a:p>
        </p:txBody>
      </p:sp>
      <p:sp>
        <p:nvSpPr>
          <p:cNvPr id="70" name="Google Shape;70;p7"/>
          <p:cNvSpPr txBox="1">
            <a:spLocks noGrp="1"/>
          </p:cNvSpPr>
          <p:nvPr>
            <p:ph type="sldNum" idx="12"/>
          </p:nvPr>
        </p:nvSpPr>
        <p:spPr>
          <a:xfrm>
            <a:off x="8396258" y="4749892"/>
            <a:ext cx="548700" cy="393600"/>
          </a:xfrm>
          <a:prstGeom prst="rect">
            <a:avLst/>
          </a:prstGeom>
        </p:spPr>
        <p:txBody>
          <a:bodyPr spcFirstLastPara="1" wrap="square" lIns="91425" tIns="91425" rIns="91425" bIns="91425" anchor="ctr" anchorCtr="0">
            <a:noAutofit/>
          </a:bodyPr>
          <a:lstStyle>
            <a:lvl1pPr lvl="0" algn="r" rtl="0">
              <a:buNone/>
              <a:defRPr sz="1000">
                <a:latin typeface="Montserrat Light"/>
                <a:ea typeface="Montserrat Light"/>
                <a:cs typeface="Montserrat Light"/>
                <a:sym typeface="Montserrat Light"/>
              </a:defRPr>
            </a:lvl1pPr>
            <a:lvl2pPr lvl="1" algn="r" rtl="0">
              <a:buNone/>
              <a:defRPr sz="1000">
                <a:latin typeface="Montserrat Light"/>
                <a:ea typeface="Montserrat Light"/>
                <a:cs typeface="Montserrat Light"/>
                <a:sym typeface="Montserrat Light"/>
              </a:defRPr>
            </a:lvl2pPr>
            <a:lvl3pPr lvl="2" algn="r" rtl="0">
              <a:buNone/>
              <a:defRPr sz="1000">
                <a:latin typeface="Montserrat Light"/>
                <a:ea typeface="Montserrat Light"/>
                <a:cs typeface="Montserrat Light"/>
                <a:sym typeface="Montserrat Light"/>
              </a:defRPr>
            </a:lvl3pPr>
            <a:lvl4pPr lvl="3" algn="r" rtl="0">
              <a:buNone/>
              <a:defRPr sz="1000">
                <a:latin typeface="Montserrat Light"/>
                <a:ea typeface="Montserrat Light"/>
                <a:cs typeface="Montserrat Light"/>
                <a:sym typeface="Montserrat Light"/>
              </a:defRPr>
            </a:lvl4pPr>
            <a:lvl5pPr lvl="4" algn="r" rtl="0">
              <a:buNone/>
              <a:defRPr sz="1000">
                <a:latin typeface="Montserrat Light"/>
                <a:ea typeface="Montserrat Light"/>
                <a:cs typeface="Montserrat Light"/>
                <a:sym typeface="Montserrat Light"/>
              </a:defRPr>
            </a:lvl5pPr>
            <a:lvl6pPr lvl="5" algn="r" rtl="0">
              <a:buNone/>
              <a:defRPr sz="1000">
                <a:latin typeface="Montserrat Light"/>
                <a:ea typeface="Montserrat Light"/>
                <a:cs typeface="Montserrat Light"/>
                <a:sym typeface="Montserrat Light"/>
              </a:defRPr>
            </a:lvl6pPr>
            <a:lvl7pPr lvl="6" algn="r" rtl="0">
              <a:buNone/>
              <a:defRPr sz="1000">
                <a:latin typeface="Montserrat Light"/>
                <a:ea typeface="Montserrat Light"/>
                <a:cs typeface="Montserrat Light"/>
                <a:sym typeface="Montserrat Light"/>
              </a:defRPr>
            </a:lvl7pPr>
            <a:lvl8pPr lvl="7" algn="r" rtl="0">
              <a:buNone/>
              <a:defRPr sz="1000">
                <a:latin typeface="Montserrat Light"/>
                <a:ea typeface="Montserrat Light"/>
                <a:cs typeface="Montserrat Light"/>
                <a:sym typeface="Montserrat Light"/>
              </a:defRPr>
            </a:lvl8pPr>
            <a:lvl9pPr lvl="8" algn="r" rtl="0">
              <a:buNone/>
              <a:defRPr sz="1000">
                <a:latin typeface="Montserrat Light"/>
                <a:ea typeface="Montserrat Light"/>
                <a:cs typeface="Montserrat Light"/>
                <a:sym typeface="Montserrat Light"/>
              </a:defRPr>
            </a:lvl9pPr>
          </a:lstStyle>
          <a:p>
            <a:pPr marL="0" lvl="0" indent="0" algn="r" rtl="0">
              <a:spcBef>
                <a:spcPts val="0"/>
              </a:spcBef>
              <a:spcAft>
                <a:spcPts val="0"/>
              </a:spcAft>
              <a:buNone/>
            </a:pPr>
            <a:fld id="{00000000-1234-1234-1234-123412341234}" type="slidenum">
              <a:rPr lang="en"/>
              <a:t>‹#›</a:t>
            </a:fld>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Tree>
    <p:extLst>
      <p:ext uri="{BB962C8B-B14F-4D97-AF65-F5344CB8AC3E}">
        <p14:creationId xmlns:p14="http://schemas.microsoft.com/office/powerpoint/2010/main" val="339255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nside - White/title/body text">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Avenir Next LT Pro" panose="020B0504020202020204" pitchFamily="34"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2022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72" name="Google Shape;72;p7"/>
          <p:cNvSpPr txBox="1">
            <a:spLocks noGrp="1"/>
          </p:cNvSpPr>
          <p:nvPr>
            <p:ph type="subTitle" idx="3"/>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tabLst/>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extLst>
      <p:ext uri="{BB962C8B-B14F-4D97-AF65-F5344CB8AC3E}">
        <p14:creationId xmlns:p14="http://schemas.microsoft.com/office/powerpoint/2010/main" val="351815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 Black/grid 1">
  <p:cSld name="TITLE_2_2_1_1_2">
    <p:bg>
      <p:bgPr>
        <a:solidFill>
          <a:srgbClr val="000000"/>
        </a:solidFill>
        <a:effectLst/>
      </p:bgPr>
    </p:bg>
    <p:spTree>
      <p:nvGrpSpPr>
        <p:cNvPr id="1" name="Shape 332"/>
        <p:cNvGrpSpPr/>
        <p:nvPr/>
      </p:nvGrpSpPr>
      <p:grpSpPr>
        <a:xfrm>
          <a:off x="0" y="0"/>
          <a:ext cx="0" cy="0"/>
          <a:chOff x="0" y="0"/>
          <a:chExt cx="0" cy="0"/>
        </a:xfrm>
      </p:grpSpPr>
      <p:sp>
        <p:nvSpPr>
          <p:cNvPr id="333" name="Google Shape;333;p3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pic>
        <p:nvPicPr>
          <p:cNvPr id="334" name="Google Shape;334;p38"/>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335" name="Google Shape;335;p38"/>
          <p:cNvSpPr/>
          <p:nvPr/>
        </p:nvSpPr>
        <p:spPr>
          <a:xfrm>
            <a:off x="4009290" y="2573712"/>
            <a:ext cx="2574000" cy="2574300"/>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8"/>
          <p:cNvSpPr/>
          <p:nvPr/>
        </p:nvSpPr>
        <p:spPr>
          <a:xfrm>
            <a:off x="6583326" y="2573712"/>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8"/>
          <p:cNvSpPr/>
          <p:nvPr/>
        </p:nvSpPr>
        <p:spPr>
          <a:xfrm rot="10800000">
            <a:off x="6583362" y="-49"/>
            <a:ext cx="2574000" cy="25743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8"/>
          <p:cNvSpPr/>
          <p:nvPr/>
        </p:nvSpPr>
        <p:spPr>
          <a:xfrm rot="10800000">
            <a:off x="4009326" y="-49"/>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8"/>
          <p:cNvSpPr txBox="1">
            <a:spLocks noGrp="1"/>
          </p:cNvSpPr>
          <p:nvPr>
            <p:ph type="ctrTitle"/>
          </p:nvPr>
        </p:nvSpPr>
        <p:spPr>
          <a:xfrm>
            <a:off x="354650" y="826025"/>
            <a:ext cx="4126200" cy="12348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340" name="Google Shape;340;p38"/>
          <p:cNvSpPr txBox="1">
            <a:spLocks noGrp="1"/>
          </p:cNvSpPr>
          <p:nvPr>
            <p:ph type="subTitle" idx="1"/>
          </p:nvPr>
        </p:nvSpPr>
        <p:spPr>
          <a:xfrm>
            <a:off x="354650" y="1984625"/>
            <a:ext cx="4126200" cy="7926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rgbClr val="666666"/>
              </a:buClr>
              <a:buSzPts val="1800"/>
              <a:buFont typeface="Montserrat"/>
              <a:buNone/>
              <a:defRPr sz="1800">
                <a:solidFill>
                  <a:srgbClr val="666666"/>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2pPr>
            <a:lvl3pPr lvl="2"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3pPr>
            <a:lvl4pPr lvl="3"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4pPr>
            <a:lvl5pPr lvl="4"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5pPr>
            <a:lvl6pPr lvl="5"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6pPr>
            <a:lvl7pPr lvl="6"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7pPr>
            <a:lvl8pPr lvl="7"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8pPr>
            <a:lvl9pPr lvl="8"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9pPr>
          </a:lstStyle>
          <a:p>
            <a:endParaRPr dirty="0"/>
          </a:p>
        </p:txBody>
      </p:sp>
      <p:sp>
        <p:nvSpPr>
          <p:cNvPr id="341" name="Google Shape;341;p38"/>
          <p:cNvSpPr txBox="1">
            <a:spLocks noGrp="1"/>
          </p:cNvSpPr>
          <p:nvPr>
            <p:ph type="subTitle" idx="2"/>
          </p:nvPr>
        </p:nvSpPr>
        <p:spPr>
          <a:xfrm>
            <a:off x="354650" y="3059300"/>
            <a:ext cx="412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2" name="Google Shape;342;p38"/>
          <p:cNvSpPr txBox="1">
            <a:spLocks noGrp="1"/>
          </p:cNvSpPr>
          <p:nvPr>
            <p:ph type="subTitle" idx="3"/>
          </p:nvPr>
        </p:nvSpPr>
        <p:spPr>
          <a:xfrm>
            <a:off x="354650" y="3214400"/>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3" name="Google Shape;343;p38"/>
          <p:cNvSpPr txBox="1">
            <a:spLocks noGrp="1"/>
          </p:cNvSpPr>
          <p:nvPr>
            <p:ph type="subTitle" idx="4"/>
          </p:nvPr>
        </p:nvSpPr>
        <p:spPr>
          <a:xfrm>
            <a:off x="354650" y="3642975"/>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000"/>
              <a:buNone/>
              <a:defRPr sz="10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ide - White/title/body text" userDrawn="1">
  <p:cSld name="TITLE_AND_BODY_1">
    <p:spTree>
      <p:nvGrpSpPr>
        <p:cNvPr id="1" name="Shape 64"/>
        <p:cNvGrpSpPr/>
        <p:nvPr/>
      </p:nvGrpSpPr>
      <p:grpSpPr>
        <a:xfrm>
          <a:off x="0" y="0"/>
          <a:ext cx="0" cy="0"/>
          <a:chOff x="0" y="0"/>
          <a:chExt cx="0" cy="0"/>
        </a:xfrm>
      </p:grpSpPr>
      <p:sp>
        <p:nvSpPr>
          <p:cNvPr id="65" name="Google Shape;65;p7"/>
          <p:cNvSpPr/>
          <p:nvPr/>
        </p:nvSpPr>
        <p:spPr>
          <a:xfrm>
            <a:off x="0" y="-1530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Montserrat" panose="00000500000000000000" pitchFamily="2"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side - Black/title only">
  <p:cSld name="TITLE_AND_BODY_1_1">
    <p:bg>
      <p:bgPr>
        <a:solidFill>
          <a:srgbClr val="000000"/>
        </a:solidFill>
        <a:effectLst/>
      </p:bgPr>
    </p:bg>
    <p:spTree>
      <p:nvGrpSpPr>
        <p:cNvPr id="1" name="Shape 89"/>
        <p:cNvGrpSpPr/>
        <p:nvPr/>
      </p:nvGrpSpPr>
      <p:grpSpPr>
        <a:xfrm>
          <a:off x="0" y="0"/>
          <a:ext cx="0" cy="0"/>
          <a:chOff x="0" y="0"/>
          <a:chExt cx="0" cy="0"/>
        </a:xfrm>
      </p:grpSpPr>
      <p:sp>
        <p:nvSpPr>
          <p:cNvPr id="90" name="Google Shape;90;p1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93" name="Google Shape;93;p10"/>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94" name="Google Shape;94;p10"/>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pic>
        <p:nvPicPr>
          <p:cNvPr id="95" name="Google Shape;95;p10"/>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000BDBC4-3F02-409D-A9BB-6FD11DAF8D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 - White blank" type="blank">
  <p:cSld name="BLANK">
    <p:spTree>
      <p:nvGrpSpPr>
        <p:cNvPr id="1" name="Shape 96"/>
        <p:cNvGrpSpPr/>
        <p:nvPr/>
      </p:nvGrpSpPr>
      <p:grpSpPr>
        <a:xfrm>
          <a:off x="0" y="0"/>
          <a:ext cx="0" cy="0"/>
          <a:chOff x="0" y="0"/>
          <a:chExt cx="0" cy="0"/>
        </a:xfrm>
      </p:grpSpPr>
      <p:sp>
        <p:nvSpPr>
          <p:cNvPr id="98" name="Google Shape;98;p11"/>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2021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99" name="Google Shape;99;p11"/>
          <p:cNvSpPr txBox="1">
            <a:spLocks noGrp="1"/>
          </p:cNvSpPr>
          <p:nvPr>
            <p:ph type="subTitle" idx="1"/>
          </p:nvPr>
        </p:nvSpPr>
        <p:spPr>
          <a:xfrm>
            <a:off x="354550" y="4779743"/>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00" name="Google Shape;100;p11"/>
          <p:cNvPicPr preferRelativeResize="0"/>
          <p:nvPr/>
        </p:nvPicPr>
        <p:blipFill>
          <a:blip r:embed="rId2">
            <a:alphaModFix/>
          </a:blip>
          <a:stretch>
            <a:fillRect/>
          </a:stretch>
        </p:blipFill>
        <p:spPr>
          <a:xfrm>
            <a:off x="0" y="0"/>
            <a:ext cx="354650" cy="355959"/>
          </a:xfrm>
          <a:prstGeom prst="rect">
            <a:avLst/>
          </a:prstGeom>
          <a:noFill/>
          <a:ln>
            <a:noFill/>
          </a:ln>
        </p:spPr>
      </p:pic>
      <p:sp>
        <p:nvSpPr>
          <p:cNvPr id="6" name="Slide Number Placeholder 1">
            <a:extLst>
              <a:ext uri="{FF2B5EF4-FFF2-40B4-BE49-F238E27FC236}">
                <a16:creationId xmlns:a16="http://schemas.microsoft.com/office/drawing/2014/main" id="{33E4119A-B785-460B-BC0C-F9FD211E8203}"/>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 - White/grey right">
  <p:cSld name="BLANK_2_4">
    <p:bg>
      <p:bgPr>
        <a:solidFill>
          <a:srgbClr val="FFFFFF"/>
        </a:solidFill>
        <a:effectLst/>
      </p:bgPr>
    </p:bg>
    <p:spTree>
      <p:nvGrpSpPr>
        <p:cNvPr id="1" name="Shape 115"/>
        <p:cNvGrpSpPr/>
        <p:nvPr/>
      </p:nvGrpSpPr>
      <p:grpSpPr>
        <a:xfrm>
          <a:off x="0" y="0"/>
          <a:ext cx="0" cy="0"/>
          <a:chOff x="0" y="0"/>
          <a:chExt cx="0" cy="0"/>
        </a:xfrm>
      </p:grpSpPr>
      <p:sp>
        <p:nvSpPr>
          <p:cNvPr id="116" name="Google Shape;116;p14"/>
          <p:cNvSpPr/>
          <p:nvPr/>
        </p:nvSpPr>
        <p:spPr>
          <a:xfrm>
            <a:off x="3007550" y="-13750"/>
            <a:ext cx="6139500" cy="5172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4"/>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19" name="Google Shape;119;p14"/>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20" name="Google Shape;120;p14"/>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21" name="Google Shape;121;p14"/>
          <p:cNvPicPr preferRelativeResize="0"/>
          <p:nvPr/>
        </p:nvPicPr>
        <p:blipFill>
          <a:blip r:embed="rId2">
            <a:alphaModFix/>
          </a:blip>
          <a:stretch>
            <a:fillRect/>
          </a:stretch>
        </p:blipFill>
        <p:spPr>
          <a:xfrm>
            <a:off x="0" y="0"/>
            <a:ext cx="354650" cy="355959"/>
          </a:xfrm>
          <a:prstGeom prst="rect">
            <a:avLst/>
          </a:prstGeom>
          <a:noFill/>
          <a:ln>
            <a:noFill/>
          </a:ln>
        </p:spPr>
      </p:pic>
      <p:sp>
        <p:nvSpPr>
          <p:cNvPr id="8" name="Slide Number Placeholder 1">
            <a:extLst>
              <a:ext uri="{FF2B5EF4-FFF2-40B4-BE49-F238E27FC236}">
                <a16:creationId xmlns:a16="http://schemas.microsoft.com/office/drawing/2014/main" id="{689B1D6C-AC39-4A74-97AF-C59CE0CB9D4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 - Black/photo right">
  <p:cSld name="BLANK_2_3">
    <p:bg>
      <p:bgPr>
        <a:solidFill>
          <a:srgbClr val="000000"/>
        </a:solidFill>
        <a:effectLst/>
      </p:bgPr>
    </p:bg>
    <p:spTree>
      <p:nvGrpSpPr>
        <p:cNvPr id="1" name="Shape 122"/>
        <p:cNvGrpSpPr/>
        <p:nvPr/>
      </p:nvGrpSpPr>
      <p:grpSpPr>
        <a:xfrm>
          <a:off x="0" y="0"/>
          <a:ext cx="0" cy="0"/>
          <a:chOff x="0" y="0"/>
          <a:chExt cx="0" cy="0"/>
        </a:xfrm>
      </p:grpSpPr>
      <p:pic>
        <p:nvPicPr>
          <p:cNvPr id="123" name="Google Shape;123;p15"/>
          <p:cNvPicPr preferRelativeResize="0"/>
          <p:nvPr/>
        </p:nvPicPr>
        <p:blipFill rotWithShape="1">
          <a:blip r:embed="rId2">
            <a:alphaModFix/>
          </a:blip>
          <a:srcRect l="16719" t="12617" r="16852"/>
          <a:stretch/>
        </p:blipFill>
        <p:spPr>
          <a:xfrm>
            <a:off x="3017125" y="50"/>
            <a:ext cx="6126880" cy="5122574"/>
          </a:xfrm>
          <a:prstGeom prst="rect">
            <a:avLst/>
          </a:prstGeom>
          <a:noFill/>
          <a:ln>
            <a:noFill/>
          </a:ln>
        </p:spPr>
      </p:pic>
      <p:sp>
        <p:nvSpPr>
          <p:cNvPr id="124" name="Google Shape;124;p15"/>
          <p:cNvSpPr/>
          <p:nvPr/>
        </p:nvSpPr>
        <p:spPr>
          <a:xfrm>
            <a:off x="48" y="20876"/>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5"/>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27" name="Google Shape;127;p15"/>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pic>
        <p:nvPicPr>
          <p:cNvPr id="129" name="Google Shape;129;p15"/>
          <p:cNvPicPr preferRelativeResize="0"/>
          <p:nvPr/>
        </p:nvPicPr>
        <p:blipFill>
          <a:blip r:embed="rId3">
            <a:alphaModFix/>
          </a:blip>
          <a:stretch>
            <a:fillRect/>
          </a:stretch>
        </p:blipFill>
        <p:spPr>
          <a:xfrm>
            <a:off x="0" y="0"/>
            <a:ext cx="354650" cy="355959"/>
          </a:xfrm>
          <a:prstGeom prst="rect">
            <a:avLst/>
          </a:prstGeom>
          <a:noFill/>
          <a:ln>
            <a:noFill/>
          </a:ln>
        </p:spPr>
      </p:pic>
      <p:sp>
        <p:nvSpPr>
          <p:cNvPr id="130" name="Google Shape;130;p15"/>
          <p:cNvSpPr/>
          <p:nvPr/>
        </p:nvSpPr>
        <p:spPr>
          <a:xfrm>
            <a:off x="3007548" y="3047807"/>
            <a:ext cx="2100000" cy="21003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Slide Number Placeholder 1">
            <a:extLst>
              <a:ext uri="{FF2B5EF4-FFF2-40B4-BE49-F238E27FC236}">
                <a16:creationId xmlns:a16="http://schemas.microsoft.com/office/drawing/2014/main" id="{9D4D6193-60F0-4B02-AEB1-A7B8FA391640}"/>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
        <p:nvSpPr>
          <p:cNvPr id="128" name="Google Shape;128;p15"/>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 - Black/grey right">
  <p:cSld name="BLANK_2_3_1">
    <p:bg>
      <p:bgPr>
        <a:solidFill>
          <a:srgbClr val="000000"/>
        </a:solidFill>
        <a:effectLst/>
      </p:bgPr>
    </p:bg>
    <p:spTree>
      <p:nvGrpSpPr>
        <p:cNvPr id="1" name="Shape 131"/>
        <p:cNvGrpSpPr/>
        <p:nvPr/>
      </p:nvGrpSpPr>
      <p:grpSpPr>
        <a:xfrm>
          <a:off x="0" y="0"/>
          <a:ext cx="0" cy="0"/>
          <a:chOff x="0" y="0"/>
          <a:chExt cx="0" cy="0"/>
        </a:xfrm>
      </p:grpSpPr>
      <p:sp>
        <p:nvSpPr>
          <p:cNvPr id="132" name="Google Shape;132;p16"/>
          <p:cNvSpPr/>
          <p:nvPr/>
        </p:nvSpPr>
        <p:spPr>
          <a:xfrm>
            <a:off x="3007550" y="0"/>
            <a:ext cx="6139500" cy="5172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6"/>
          <p:cNvSpPr/>
          <p:nvPr/>
        </p:nvSpPr>
        <p:spPr>
          <a:xfrm>
            <a:off x="0" y="138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36" name="Google Shape;136;p16"/>
          <p:cNvSpPr txBox="1">
            <a:spLocks noGrp="1"/>
          </p:cNvSpPr>
          <p:nvPr>
            <p:ph type="title"/>
          </p:nvPr>
        </p:nvSpPr>
        <p:spPr>
          <a:xfrm>
            <a:off x="354650" y="30637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sp>
        <p:nvSpPr>
          <p:cNvPr id="137" name="Google Shape;137;p16"/>
          <p:cNvSpPr txBox="1">
            <a:spLocks noGrp="1"/>
          </p:cNvSpPr>
          <p:nvPr>
            <p:ph type="subTitle" idx="1"/>
          </p:nvPr>
        </p:nvSpPr>
        <p:spPr>
          <a:xfrm>
            <a:off x="354650" y="487076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38" name="Google Shape;138;p16"/>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B9A55D93-D9A9-46FE-93F7-6FE686D9D0A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 - Black/side photo">
  <p:cSld name="BLANK_2_2_2">
    <p:bg>
      <p:bgPr>
        <a:solidFill>
          <a:srgbClr val="000000"/>
        </a:solidFill>
        <a:effectLst/>
      </p:bgPr>
    </p:bg>
    <p:spTree>
      <p:nvGrpSpPr>
        <p:cNvPr id="1" name="Shape 148"/>
        <p:cNvGrpSpPr/>
        <p:nvPr/>
      </p:nvGrpSpPr>
      <p:grpSpPr>
        <a:xfrm>
          <a:off x="0" y="0"/>
          <a:ext cx="0" cy="0"/>
          <a:chOff x="0" y="0"/>
          <a:chExt cx="0" cy="0"/>
        </a:xfrm>
      </p:grpSpPr>
      <p:sp>
        <p:nvSpPr>
          <p:cNvPr id="149" name="Google Shape;149;p18"/>
          <p:cNvSpPr/>
          <p:nvPr/>
        </p:nvSpPr>
        <p:spPr>
          <a:xfrm>
            <a:off x="6057900" y="125"/>
            <a:ext cx="3086100" cy="5158800"/>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Montserrat" panose="00000500000000000000" pitchFamily="2" charset="0"/>
                <a:ea typeface="Montserrat"/>
                <a:cs typeface="Montserrat"/>
                <a:sym typeface="Montserrat"/>
              </a:rPr>
              <a:t>Image placeholder</a:t>
            </a:r>
            <a:endParaRPr dirty="0">
              <a:solidFill>
                <a:srgbClr val="FFFFFF"/>
              </a:solidFill>
              <a:latin typeface="Montserrat" panose="00000500000000000000" pitchFamily="2" charset="0"/>
              <a:ea typeface="Montserrat"/>
              <a:cs typeface="Montserrat"/>
              <a:sym typeface="Montserrat"/>
            </a:endParaRPr>
          </a:p>
        </p:txBody>
      </p:sp>
      <p:sp>
        <p:nvSpPr>
          <p:cNvPr id="150" name="Google Shape;150;p18"/>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53" name="Google Shape;153;p18"/>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54" name="Google Shape;154;p18"/>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55" name="Google Shape;155;p18"/>
          <p:cNvSpPr txBox="1">
            <a:spLocks noGrp="1"/>
          </p:cNvSpPr>
          <p:nvPr>
            <p:ph type="subTitle" idx="2"/>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56" name="Google Shape;156;p18"/>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3A6C3C2-8F25-4D70-BE37-ABC872FD2E11}"/>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4650" y="292625"/>
            <a:ext cx="8434800" cy="3936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9pPr>
          </a:lstStyle>
          <a:p>
            <a:endParaRPr dirty="0"/>
          </a:p>
        </p:txBody>
      </p:sp>
      <p:sp>
        <p:nvSpPr>
          <p:cNvPr id="7" name="Google Shape;7;p1"/>
          <p:cNvSpPr txBox="1">
            <a:spLocks noGrp="1"/>
          </p:cNvSpPr>
          <p:nvPr>
            <p:ph type="body" idx="1"/>
          </p:nvPr>
        </p:nvSpPr>
        <p:spPr>
          <a:xfrm>
            <a:off x="354650" y="1152475"/>
            <a:ext cx="8434800" cy="3416400"/>
          </a:xfrm>
          <a:prstGeom prst="rect">
            <a:avLst/>
          </a:prstGeom>
          <a:noFill/>
          <a:ln>
            <a:noFill/>
          </a:ln>
        </p:spPr>
        <p:txBody>
          <a:bodyPr spcFirstLastPara="1" wrap="square" lIns="0" tIns="91425" rIns="0" bIns="91425" anchor="t" anchorCtr="0">
            <a:noAutofit/>
          </a:bodyPr>
          <a:lstStyle>
            <a:lvl1pPr marL="457200" lvl="0" indent="-311150" rtl="0">
              <a:lnSpc>
                <a:spcPct val="100000"/>
              </a:lnSpc>
              <a:spcBef>
                <a:spcPts val="0"/>
              </a:spcBef>
              <a:spcAft>
                <a:spcPts val="0"/>
              </a:spcAft>
              <a:buSzPts val="1300"/>
              <a:buFont typeface="Montserrat"/>
              <a:buChar char="■"/>
              <a:defRPr sz="1300">
                <a:latin typeface="Montserrat"/>
                <a:ea typeface="Montserrat"/>
                <a:cs typeface="Montserrat"/>
                <a:sym typeface="Montserrat"/>
              </a:defRPr>
            </a:lvl1pPr>
            <a:lvl2pPr marL="914400" lvl="1" indent="-304800" rtl="0">
              <a:lnSpc>
                <a:spcPct val="100000"/>
              </a:lnSpc>
              <a:spcBef>
                <a:spcPts val="1600"/>
              </a:spcBef>
              <a:spcAft>
                <a:spcPts val="0"/>
              </a:spcAft>
              <a:buSzPts val="1200"/>
              <a:buFont typeface="Montserrat"/>
              <a:buChar char="⎼"/>
              <a:defRPr sz="1200">
                <a:latin typeface="Montserrat"/>
                <a:ea typeface="Montserrat"/>
                <a:cs typeface="Montserrat"/>
                <a:sym typeface="Montserrat"/>
              </a:defRPr>
            </a:lvl2pPr>
            <a:lvl3pPr marL="1371600" lvl="2"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3pPr>
            <a:lvl4pPr marL="1828800" lvl="3"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4pPr>
            <a:lvl5pPr marL="2286000" lvl="4"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5pPr>
            <a:lvl6pPr marL="2743200" lvl="5"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6pPr>
            <a:lvl7pPr marL="3200400" lvl="6"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7pPr>
            <a:lvl8pPr marL="3657600" lvl="7"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8pPr>
            <a:lvl9pPr marL="4114800" lvl="8" indent="-292100" rtl="0">
              <a:lnSpc>
                <a:spcPct val="100000"/>
              </a:lnSpc>
              <a:spcBef>
                <a:spcPts val="1600"/>
              </a:spcBef>
              <a:spcAft>
                <a:spcPts val="1600"/>
              </a:spcAft>
              <a:buSzPts val="1000"/>
              <a:buFont typeface="Montserrat"/>
              <a:buChar char="○"/>
              <a:defRPr sz="1000">
                <a:latin typeface="Montserrat"/>
                <a:ea typeface="Montserrat"/>
                <a:cs typeface="Montserrat"/>
                <a:sym typeface="Montserrat"/>
              </a:defRPr>
            </a:lvl9pPr>
          </a:lstStyle>
          <a:p>
            <a:endParaRPr dirty="0"/>
          </a:p>
        </p:txBody>
      </p:sp>
      <p:sp>
        <p:nvSpPr>
          <p:cNvPr id="2" name="Footer Placeholder 1">
            <a:extLst>
              <a:ext uri="{FF2B5EF4-FFF2-40B4-BE49-F238E27FC236}">
                <a16:creationId xmlns:a16="http://schemas.microsoft.com/office/drawing/2014/main" id="{F081B9E8-2535-494E-9603-AC1AFAAF726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pitchFamily="2" charset="0"/>
              </a:defRPr>
            </a:lvl1pPr>
          </a:lstStyle>
          <a:p>
            <a:endParaRPr lang="en-GB" dirty="0"/>
          </a:p>
        </p:txBody>
      </p:sp>
    </p:spTree>
  </p:cSld>
  <p:clrMap bg1="lt1" tx1="dk1" bg2="dk2" tx2="lt2" accent1="accent1" accent2="accent2" accent3="accent3" accent4="accent4" accent5="accent5" accent6="accent6" hlink="hlink" folHlink="folHlink"/>
  <p:sldLayoutIdLst>
    <p:sldLayoutId id="2147483678" r:id="rId1"/>
    <p:sldLayoutId id="2147483684" r:id="rId2"/>
    <p:sldLayoutId id="2147483653" r:id="rId3"/>
    <p:sldLayoutId id="2147483656" r:id="rId4"/>
    <p:sldLayoutId id="2147483657" r:id="rId5"/>
    <p:sldLayoutId id="2147483660" r:id="rId6"/>
    <p:sldLayoutId id="2147483661" r:id="rId7"/>
    <p:sldLayoutId id="2147483662" r:id="rId8"/>
    <p:sldLayoutId id="2147483664" r:id="rId9"/>
    <p:sldLayoutId id="2147483665" r:id="rId10"/>
    <p:sldLayoutId id="2147483666" r:id="rId11"/>
    <p:sldLayoutId id="2147483680" r:id="rId12"/>
    <p:sldLayoutId id="2147483682" r:id="rId13"/>
    <p:sldLayoutId id="2147483683" r:id="rId14"/>
    <p:sldLayoutId id="2147483691" r:id="rId15"/>
    <p:sldLayoutId id="2147483692"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baseline="0">
          <a:solidFill>
            <a:srgbClr val="000000"/>
          </a:solidFill>
          <a:latin typeface="Avenir Next" panose="020B0503020202020204" pitchFamily="34" charset="0"/>
          <a:ea typeface="Avenir Next" panose="020B0503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venir Next LT Pro" panose="020B0504020202020204" pitchFamily="34" charset="0"/>
          <a:ea typeface="Avenir Next LT Pro" panose="020B0504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4.xml"/><Relationship Id="rId1" Type="http://schemas.openxmlformats.org/officeDocument/2006/relationships/slideLayout" Target="../slideLayouts/slideLayout16.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35.xml"/><Relationship Id="rId1" Type="http://schemas.openxmlformats.org/officeDocument/2006/relationships/slideLayout" Target="../slideLayouts/slideLayout16.xml"/><Relationship Id="rId4" Type="http://schemas.openxmlformats.org/officeDocument/2006/relationships/image" Target="../media/image19.png"/></Relationships>
</file>

<file path=ppt/slides/_rels/slide4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4"/>
          <p:cNvSpPr txBox="1">
            <a:spLocks noGrp="1"/>
          </p:cNvSpPr>
          <p:nvPr>
            <p:ph type="ctrTitle"/>
          </p:nvPr>
        </p:nvSpPr>
        <p:spPr>
          <a:xfrm>
            <a:off x="354650" y="826025"/>
            <a:ext cx="4126200" cy="1234800"/>
          </a:xfrm>
        </p:spPr>
        <p:txBody>
          <a:bodyPr spcFirstLastPara="1" wrap="square" lIns="0" tIns="91425" rIns="0" bIns="91425" anchor="b" anchorCtr="0">
            <a:noAutofit/>
          </a:bodyPr>
          <a:lstStyle/>
          <a:p>
            <a:pPr lvl="0"/>
            <a:r>
              <a:rPr lang="en-US" dirty="0">
                <a:latin typeface="Montserrat" panose="00000500000000000000" pitchFamily="2" charset="0"/>
              </a:rPr>
              <a:t>NielsenIQ Total Till Executive Summary</a:t>
            </a:r>
            <a:endParaRPr lang="en-PH" dirty="0">
              <a:latin typeface="Montserrat" panose="00000500000000000000" pitchFamily="2" charset="0"/>
            </a:endParaRPr>
          </a:p>
        </p:txBody>
      </p:sp>
      <p:sp>
        <p:nvSpPr>
          <p:cNvPr id="401" name="Google Shape;401;p44"/>
          <p:cNvSpPr txBox="1">
            <a:spLocks noGrp="1"/>
          </p:cNvSpPr>
          <p:nvPr>
            <p:ph type="subTitle" idx="1"/>
          </p:nvPr>
        </p:nvSpPr>
        <p:spPr>
          <a:xfrm>
            <a:off x="354650" y="1984625"/>
            <a:ext cx="4126200" cy="792600"/>
          </a:xfrm>
        </p:spPr>
        <p:txBody>
          <a:bodyPr spcFirstLastPara="1" wrap="square" lIns="0" tIns="91425" rIns="0" bIns="91425" anchor="t" anchorCtr="0">
            <a:noAutofit/>
          </a:bodyPr>
          <a:lstStyle/>
          <a:p>
            <a:pPr lvl="0"/>
            <a:endParaRPr lang="en-PH" dirty="0">
              <a:latin typeface="Montserrat" panose="00000500000000000000" pitchFamily="2" charset="0"/>
            </a:endParaRPr>
          </a:p>
          <a:p>
            <a:pPr lvl="0"/>
            <a:r>
              <a:rPr lang="en-PH" dirty="0">
                <a:latin typeface="Montserrat" panose="00000500000000000000" pitchFamily="2" charset="0"/>
              </a:rPr>
              <a:t>4 weeks ending 26</a:t>
            </a:r>
            <a:r>
              <a:rPr lang="en-PH" baseline="30000" dirty="0">
                <a:latin typeface="Montserrat" panose="00000500000000000000" pitchFamily="2" charset="0"/>
              </a:rPr>
              <a:t>th</a:t>
            </a:r>
            <a:r>
              <a:rPr lang="en-PH" dirty="0">
                <a:latin typeface="Montserrat" panose="00000500000000000000" pitchFamily="2" charset="0"/>
              </a:rPr>
              <a:t> March 2022</a:t>
            </a:r>
          </a:p>
        </p:txBody>
      </p:sp>
      <p:sp>
        <p:nvSpPr>
          <p:cNvPr id="5" name="Subtitle 4">
            <a:extLst>
              <a:ext uri="{FF2B5EF4-FFF2-40B4-BE49-F238E27FC236}">
                <a16:creationId xmlns:a16="http://schemas.microsoft.com/office/drawing/2014/main" id="{015EC88A-CB7A-4ED5-8EEA-1D285F661B20}"/>
              </a:ext>
            </a:extLst>
          </p:cNvPr>
          <p:cNvSpPr>
            <a:spLocks noGrp="1"/>
          </p:cNvSpPr>
          <p:nvPr>
            <p:ph type="subTitle" idx="2"/>
          </p:nvPr>
        </p:nvSpPr>
        <p:spPr>
          <a:xfrm>
            <a:off x="354650" y="3417109"/>
            <a:ext cx="4126200" cy="307500"/>
          </a:xfrm>
        </p:spPr>
        <p:txBody>
          <a:bodyPr/>
          <a:lstStyle/>
          <a:p>
            <a:r>
              <a:rPr lang="en-GB" altLang="en-US" dirty="0">
                <a:latin typeface="Montserrat" panose="00000500000000000000" pitchFamily="2" charset="0"/>
                <a:cs typeface="Calibri" pitchFamily="34" charset="0"/>
                <a:sym typeface="Arial" pitchFamily="34" charset="0"/>
              </a:rPr>
              <a:t>Sally Cowen</a:t>
            </a:r>
          </a:p>
          <a:p>
            <a:r>
              <a:rPr lang="en-GB" altLang="en-US" dirty="0">
                <a:latin typeface="Montserrat" panose="00000500000000000000" pitchFamily="2" charset="0"/>
                <a:cs typeface="Calibri" pitchFamily="34" charset="0"/>
                <a:sym typeface="Arial" pitchFamily="34" charset="0"/>
              </a:rPr>
              <a:t>Retailer &amp; Business Insights Team</a:t>
            </a:r>
            <a:endParaRPr lang="en-PH" dirty="0">
              <a:latin typeface="Montserrat" panose="00000500000000000000" pitchFamily="2" charset="0"/>
            </a:endParaRPr>
          </a:p>
        </p:txBody>
      </p:sp>
      <p:sp>
        <p:nvSpPr>
          <p:cNvPr id="402" name="Google Shape;402;p44"/>
          <p:cNvSpPr txBox="1">
            <a:spLocks noGrp="1"/>
          </p:cNvSpPr>
          <p:nvPr>
            <p:ph type="subTitle" idx="4"/>
          </p:nvPr>
        </p:nvSpPr>
        <p:spPr>
          <a:xfrm>
            <a:off x="354650" y="3642975"/>
            <a:ext cx="4126200" cy="307500"/>
          </a:xfrm>
        </p:spPr>
        <p:txBody>
          <a:bodyPr spcFirstLastPara="1" wrap="square" lIns="0" tIns="91425" rIns="0" bIns="91425" anchor="t" anchorCtr="0">
            <a:noAutofit/>
          </a:bodyPr>
          <a:lstStyle/>
          <a:p>
            <a:pPr lvl="0"/>
            <a:r>
              <a:rPr lang="en-PH" dirty="0">
                <a:latin typeface="Montserrat" panose="00000500000000000000" pitchFamily="2" charset="0"/>
              </a:rPr>
              <a:t>7</a:t>
            </a:r>
            <a:r>
              <a:rPr lang="en-PH" baseline="30000" dirty="0">
                <a:latin typeface="Montserrat" panose="00000500000000000000" pitchFamily="2" charset="0"/>
              </a:rPr>
              <a:t>th</a:t>
            </a:r>
            <a:r>
              <a:rPr lang="en-PH" dirty="0">
                <a:latin typeface="Montserrat" panose="00000500000000000000" pitchFamily="2" charset="0"/>
              </a:rPr>
              <a:t> April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99060" y="393608"/>
            <a:ext cx="9044941" cy="393600"/>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Shoppers continue to trim items out of their basket … and shop more often … budget constraints may lead shoppers to moderate this behaviour</a:t>
            </a:r>
            <a:endParaRPr lang="en-PH" sz="1800" dirty="0">
              <a:latin typeface="Montserrat" panose="00000500000000000000" pitchFamily="2" charset="0"/>
            </a:endParaRPr>
          </a:p>
        </p:txBody>
      </p:sp>
      <p:cxnSp>
        <p:nvCxnSpPr>
          <p:cNvPr id="3" name="Straight Connector 2">
            <a:extLst>
              <a:ext uri="{FF2B5EF4-FFF2-40B4-BE49-F238E27FC236}">
                <a16:creationId xmlns:a16="http://schemas.microsoft.com/office/drawing/2014/main" id="{BD67BC22-39C7-40AC-AB2D-174013CD64A7}"/>
              </a:ext>
            </a:extLst>
          </p:cNvPr>
          <p:cNvCxnSpPr>
            <a:cxnSpLocks/>
          </p:cNvCxnSpPr>
          <p:nvPr/>
        </p:nvCxnSpPr>
        <p:spPr>
          <a:xfrm>
            <a:off x="2769140" y="712835"/>
            <a:ext cx="44098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49719" y="4749892"/>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427579083"/>
              </p:ext>
            </p:extLst>
          </p:nvPr>
        </p:nvGraphicFramePr>
        <p:xfrm>
          <a:off x="354650" y="1377108"/>
          <a:ext cx="8425149" cy="337278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D5A7482E-9B60-4F0A-9034-403E827CDEB8}"/>
              </a:ext>
            </a:extLst>
          </p:cNvPr>
          <p:cNvCxnSpPr>
            <a:cxnSpLocks/>
          </p:cNvCxnSpPr>
          <p:nvPr/>
        </p:nvCxnSpPr>
        <p:spPr>
          <a:xfrm>
            <a:off x="5345750" y="994775"/>
            <a:ext cx="117697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C69122D-3E26-4873-A046-82618FA9752E}"/>
              </a:ext>
            </a:extLst>
          </p:cNvPr>
          <p:cNvCxnSpPr>
            <a:cxnSpLocks/>
          </p:cNvCxnSpPr>
          <p:nvPr/>
        </p:nvCxnSpPr>
        <p:spPr>
          <a:xfrm>
            <a:off x="7785369" y="735006"/>
            <a:ext cx="126784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25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50"/>
            <a:ext cx="7294367" cy="3179670"/>
          </a:xfrm>
        </p:spPr>
        <p:txBody>
          <a:bodyPr spcFirstLastPara="1" wrap="square" lIns="0" tIns="91425" rIns="0" bIns="91425" anchor="t" anchorCtr="0">
            <a:noAutofit/>
          </a:bodyPr>
          <a:lstStyle/>
          <a:p>
            <a:pPr lvl="0"/>
            <a:r>
              <a:rPr lang="en-PH" sz="1600" b="0" dirty="0">
                <a:solidFill>
                  <a:schemeClr val="bg1"/>
                </a:solidFill>
              </a:rPr>
              <a:t>April marks a </a:t>
            </a:r>
            <a:r>
              <a:rPr lang="en-PH" sz="1600" dirty="0">
                <a:solidFill>
                  <a:schemeClr val="bg1"/>
                </a:solidFill>
              </a:rPr>
              <a:t>sharp rise</a:t>
            </a:r>
            <a:r>
              <a:rPr lang="en-PH" sz="1600" b="0" dirty="0">
                <a:solidFill>
                  <a:schemeClr val="bg1"/>
                </a:solidFill>
              </a:rPr>
              <a:t> in </a:t>
            </a:r>
            <a:r>
              <a:rPr lang="en-PH" sz="1600" dirty="0">
                <a:solidFill>
                  <a:schemeClr val="bg1"/>
                </a:solidFill>
              </a:rPr>
              <a:t>energy prices</a:t>
            </a:r>
            <a:r>
              <a:rPr lang="en-PH" sz="1600" b="0" dirty="0">
                <a:solidFill>
                  <a:schemeClr val="bg1"/>
                </a:solidFill>
              </a:rPr>
              <a:t> and at the </a:t>
            </a:r>
            <a:r>
              <a:rPr lang="en-PH" sz="1600" dirty="0">
                <a:solidFill>
                  <a:schemeClr val="accent1"/>
                </a:solidFill>
              </a:rPr>
              <a:t>same time</a:t>
            </a:r>
            <a:r>
              <a:rPr lang="en-PH" sz="1600" b="0" dirty="0">
                <a:solidFill>
                  <a:schemeClr val="bg1"/>
                </a:solidFill>
              </a:rPr>
              <a:t> </a:t>
            </a:r>
            <a:r>
              <a:rPr lang="en-PH" sz="1600" dirty="0">
                <a:solidFill>
                  <a:schemeClr val="bg1"/>
                </a:solidFill>
              </a:rPr>
              <a:t>fuel prices </a:t>
            </a:r>
            <a:r>
              <a:rPr lang="en-PH" sz="1600" b="0" dirty="0">
                <a:solidFill>
                  <a:schemeClr val="bg1"/>
                </a:solidFill>
              </a:rPr>
              <a:t>are </a:t>
            </a:r>
            <a:r>
              <a:rPr lang="en-PH" sz="1600" dirty="0">
                <a:solidFill>
                  <a:schemeClr val="accent1"/>
                </a:solidFill>
              </a:rPr>
              <a:t>increasing</a:t>
            </a:r>
            <a:r>
              <a:rPr lang="en-PH" sz="1600" b="0" dirty="0">
                <a:solidFill>
                  <a:schemeClr val="bg1"/>
                </a:solidFill>
              </a:rPr>
              <a:t> </a:t>
            </a:r>
            <a:r>
              <a:rPr lang="en-PH" sz="1600" dirty="0">
                <a:solidFill>
                  <a:schemeClr val="bg1"/>
                </a:solidFill>
              </a:rPr>
              <a:t>daily</a:t>
            </a:r>
            <a:r>
              <a:rPr lang="en-PH" sz="1600" b="0" dirty="0">
                <a:solidFill>
                  <a:schemeClr val="bg1"/>
                </a:solidFill>
              </a:rPr>
              <a:t> in </a:t>
            </a:r>
            <a:r>
              <a:rPr lang="en-PH" sz="1600" dirty="0">
                <a:solidFill>
                  <a:schemeClr val="bg1"/>
                </a:solidFill>
              </a:rPr>
              <a:t>some</a:t>
            </a:r>
            <a:r>
              <a:rPr lang="en-PH" sz="1600" b="0" dirty="0">
                <a:solidFill>
                  <a:schemeClr val="bg1"/>
                </a:solidFill>
              </a:rPr>
              <a:t> </a:t>
            </a:r>
            <a:r>
              <a:rPr lang="en-PH" sz="1600" dirty="0">
                <a:solidFill>
                  <a:schemeClr val="bg1"/>
                </a:solidFill>
              </a:rPr>
              <a:t>forecourts.</a:t>
            </a:r>
            <a:r>
              <a:rPr lang="en-PH" sz="1600" b="0" dirty="0">
                <a:solidFill>
                  <a:schemeClr val="bg1"/>
                </a:solidFill>
              </a:rPr>
              <a:t> </a:t>
            </a:r>
            <a:br>
              <a:rPr lang="en-PH" sz="1600" b="0" dirty="0">
                <a:solidFill>
                  <a:schemeClr val="bg1"/>
                </a:solidFill>
              </a:rPr>
            </a:br>
            <a:br>
              <a:rPr lang="en-PH" sz="1600" b="0" dirty="0">
                <a:solidFill>
                  <a:schemeClr val="bg1"/>
                </a:solidFill>
              </a:rPr>
            </a:br>
            <a:r>
              <a:rPr lang="en-PH" sz="1600" b="0" dirty="0">
                <a:solidFill>
                  <a:schemeClr val="bg1"/>
                </a:solidFill>
              </a:rPr>
              <a:t>This further squeeze </a:t>
            </a:r>
            <a:r>
              <a:rPr lang="en-PH" sz="1600" dirty="0">
                <a:solidFill>
                  <a:schemeClr val="bg1"/>
                </a:solidFill>
              </a:rPr>
              <a:t>may</a:t>
            </a:r>
            <a:r>
              <a:rPr lang="en-PH" sz="1600" b="0" dirty="0">
                <a:solidFill>
                  <a:schemeClr val="bg1"/>
                </a:solidFill>
              </a:rPr>
              <a:t> lead to shoppers </a:t>
            </a:r>
            <a:r>
              <a:rPr lang="en-PH" sz="1600" b="0" dirty="0">
                <a:solidFill>
                  <a:schemeClr val="bg1"/>
                </a:solidFill>
                <a:latin typeface="Montserrat" panose="00000500000000000000" pitchFamily="2" charset="0"/>
              </a:rPr>
              <a:t>shopping </a:t>
            </a:r>
            <a:r>
              <a:rPr lang="en-PH" sz="1600" dirty="0">
                <a:solidFill>
                  <a:schemeClr val="accent1"/>
                </a:solidFill>
                <a:latin typeface="Montserrat" panose="00000500000000000000" pitchFamily="2" charset="0"/>
              </a:rPr>
              <a:t>less</a:t>
            </a:r>
            <a:r>
              <a:rPr lang="en-PH" sz="1600" dirty="0">
                <a:solidFill>
                  <a:schemeClr val="bg1"/>
                </a:solidFill>
                <a:latin typeface="Montserrat" panose="00000500000000000000" pitchFamily="2" charset="0"/>
              </a:rPr>
              <a:t> often</a:t>
            </a:r>
            <a:r>
              <a:rPr lang="en-PH" sz="1600" b="0" dirty="0">
                <a:solidFill>
                  <a:schemeClr val="bg1"/>
                </a:solidFill>
                <a:latin typeface="Montserrat" panose="00000500000000000000" pitchFamily="2" charset="0"/>
              </a:rPr>
              <a:t>, or shopping more in smaller formats with </a:t>
            </a:r>
            <a:r>
              <a:rPr lang="en-PH" sz="1600" dirty="0">
                <a:solidFill>
                  <a:schemeClr val="bg1"/>
                </a:solidFill>
                <a:latin typeface="Montserrat" panose="00000500000000000000" pitchFamily="2" charset="0"/>
              </a:rPr>
              <a:t>smaller ranges.</a:t>
            </a:r>
            <a:br>
              <a:rPr lang="en-PH" sz="1600" b="0" dirty="0">
                <a:solidFill>
                  <a:schemeClr val="bg1"/>
                </a:solidFill>
                <a:latin typeface="Montserrat" panose="00000500000000000000" pitchFamily="2" charset="0"/>
              </a:rPr>
            </a:br>
            <a:br>
              <a:rPr lang="en-PH" sz="1600" b="0" dirty="0">
                <a:solidFill>
                  <a:schemeClr val="bg1"/>
                </a:solidFill>
                <a:latin typeface="Montserrat" panose="00000500000000000000" pitchFamily="2" charset="0"/>
              </a:rPr>
            </a:br>
            <a:r>
              <a:rPr lang="en-PH" sz="1600" b="0" dirty="0">
                <a:solidFill>
                  <a:schemeClr val="bg1"/>
                </a:solidFill>
                <a:latin typeface="Montserrat" panose="00000500000000000000" pitchFamily="2" charset="0"/>
              </a:rPr>
              <a:t>Or in </a:t>
            </a:r>
            <a:r>
              <a:rPr lang="en-PH" sz="1600" dirty="0">
                <a:solidFill>
                  <a:schemeClr val="bg1"/>
                </a:solidFill>
                <a:latin typeface="Montserrat" panose="00000500000000000000" pitchFamily="2" charset="0"/>
              </a:rPr>
              <a:t>larger formats </a:t>
            </a:r>
            <a:r>
              <a:rPr lang="en-PH" sz="1600" b="0" dirty="0">
                <a:solidFill>
                  <a:schemeClr val="bg1"/>
                </a:solidFill>
                <a:latin typeface="Montserrat" panose="00000500000000000000" pitchFamily="2" charset="0"/>
              </a:rPr>
              <a:t>if shoppers can be disciplined to </a:t>
            </a:r>
            <a:r>
              <a:rPr lang="en-PH" sz="1600" dirty="0">
                <a:solidFill>
                  <a:schemeClr val="accent1"/>
                </a:solidFill>
                <a:latin typeface="Montserrat" panose="00000500000000000000" pitchFamily="2" charset="0"/>
              </a:rPr>
              <a:t>limit</a:t>
            </a:r>
            <a:r>
              <a:rPr lang="en-PH" sz="1600" b="0" dirty="0">
                <a:solidFill>
                  <a:schemeClr val="bg1"/>
                </a:solidFill>
                <a:latin typeface="Montserrat" panose="00000500000000000000" pitchFamily="2" charset="0"/>
              </a:rPr>
              <a:t> the number of </a:t>
            </a:r>
            <a:r>
              <a:rPr lang="en-PH" sz="1600" dirty="0">
                <a:solidFill>
                  <a:schemeClr val="bg1"/>
                </a:solidFill>
                <a:latin typeface="Montserrat" panose="00000500000000000000" pitchFamily="2" charset="0"/>
              </a:rPr>
              <a:t>top-up</a:t>
            </a:r>
            <a:r>
              <a:rPr lang="en-PH" sz="1600" b="0" dirty="0">
                <a:solidFill>
                  <a:schemeClr val="bg1"/>
                </a:solidFill>
              </a:rPr>
              <a:t> visits.</a:t>
            </a:r>
            <a:br>
              <a:rPr lang="en-PH" sz="1600" b="0" dirty="0">
                <a:solidFill>
                  <a:schemeClr val="bg1"/>
                </a:solidFill>
                <a:latin typeface="Montserrat" panose="00000500000000000000" pitchFamily="2" charset="0"/>
              </a:rPr>
            </a:br>
            <a:br>
              <a:rPr lang="en-PH" sz="1600" b="0" dirty="0">
                <a:solidFill>
                  <a:schemeClr val="bg1"/>
                </a:solidFill>
                <a:latin typeface="Montserrat" panose="00000500000000000000" pitchFamily="2" charset="0"/>
              </a:rPr>
            </a:br>
            <a:r>
              <a:rPr lang="en-PH" sz="1600" b="0" dirty="0">
                <a:solidFill>
                  <a:schemeClr val="bg1"/>
                </a:solidFill>
              </a:rPr>
              <a:t>Or</a:t>
            </a:r>
            <a:r>
              <a:rPr lang="en-PH" sz="1600" b="0" dirty="0">
                <a:solidFill>
                  <a:schemeClr val="bg1"/>
                </a:solidFill>
                <a:latin typeface="Montserrat" panose="00000500000000000000" pitchFamily="2" charset="0"/>
              </a:rPr>
              <a:t> shop </a:t>
            </a:r>
            <a:r>
              <a:rPr lang="en-PH" sz="1600" dirty="0">
                <a:solidFill>
                  <a:schemeClr val="bg1"/>
                </a:solidFill>
                <a:latin typeface="Montserrat" panose="00000500000000000000" pitchFamily="2" charset="0"/>
              </a:rPr>
              <a:t>more online</a:t>
            </a:r>
            <a:r>
              <a:rPr lang="en-PH" sz="1600" b="0" dirty="0">
                <a:solidFill>
                  <a:schemeClr val="bg1"/>
                </a:solidFill>
                <a:latin typeface="Montserrat" panose="00000500000000000000" pitchFamily="2" charset="0"/>
              </a:rPr>
              <a:t>, where shopper can more easily </a:t>
            </a:r>
            <a:r>
              <a:rPr lang="en-PH" sz="1600" dirty="0">
                <a:solidFill>
                  <a:schemeClr val="accent1"/>
                </a:solidFill>
                <a:latin typeface="Montserrat" panose="00000500000000000000" pitchFamily="2" charset="0"/>
              </a:rPr>
              <a:t>manage</a:t>
            </a:r>
            <a:r>
              <a:rPr lang="en-PH" sz="1600" b="0" dirty="0">
                <a:solidFill>
                  <a:schemeClr val="bg1"/>
                </a:solidFill>
                <a:latin typeface="Montserrat" panose="00000500000000000000" pitchFamily="2" charset="0"/>
              </a:rPr>
              <a:t> the </a:t>
            </a:r>
            <a:r>
              <a:rPr lang="en-PH" sz="1600" dirty="0">
                <a:solidFill>
                  <a:schemeClr val="bg1"/>
                </a:solidFill>
                <a:latin typeface="Montserrat" panose="00000500000000000000" pitchFamily="2" charset="0"/>
              </a:rPr>
              <a:t>amount</a:t>
            </a:r>
            <a:r>
              <a:rPr lang="en-PH" sz="1600" b="0" dirty="0">
                <a:solidFill>
                  <a:schemeClr val="bg1"/>
                </a:solidFill>
                <a:latin typeface="Montserrat" panose="00000500000000000000" pitchFamily="2" charset="0"/>
              </a:rPr>
              <a:t> spent.</a:t>
            </a:r>
            <a:endParaRPr lang="en-PH" sz="1600"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10906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5"/>
        <p:cNvGrpSpPr/>
        <p:nvPr/>
      </p:nvGrpSpPr>
      <p:grpSpPr>
        <a:xfrm>
          <a:off x="0" y="0"/>
          <a:ext cx="0" cy="0"/>
          <a:chOff x="0" y="0"/>
          <a:chExt cx="0" cy="0"/>
        </a:xfrm>
      </p:grpSpPr>
      <p:sp>
        <p:nvSpPr>
          <p:cNvPr id="5" name="Subtitle 4">
            <a:extLst>
              <a:ext uri="{FF2B5EF4-FFF2-40B4-BE49-F238E27FC236}">
                <a16:creationId xmlns:a16="http://schemas.microsoft.com/office/drawing/2014/main" id="{2C707617-7992-4F16-8E24-45B02DF50E97}"/>
              </a:ext>
            </a:extLst>
          </p:cNvPr>
          <p:cNvSpPr>
            <a:spLocks noGrp="1"/>
          </p:cNvSpPr>
          <p:nvPr>
            <p:ph type="subTitle" idx="1"/>
          </p:nvPr>
        </p:nvSpPr>
        <p:spPr/>
        <p:txBody>
          <a:bodyPr/>
          <a:lstStyle/>
          <a:p>
            <a:r>
              <a:rPr lang="en-PH" dirty="0">
                <a:latin typeface="Montserrat" panose="00000500000000000000" pitchFamily="2" charset="0"/>
              </a:rPr>
              <a:t>Source:  *NielsenIQ Scantrack GB Total Store Read/Homescan FMCG 4w/e </a:t>
            </a:r>
            <a:r>
              <a:rPr lang="en-PH" dirty="0"/>
              <a:t>26</a:t>
            </a:r>
            <a:r>
              <a:rPr lang="en-PH" baseline="30000" dirty="0"/>
              <a:t>th</a:t>
            </a:r>
            <a:r>
              <a:rPr lang="en-PH" dirty="0"/>
              <a:t> </a:t>
            </a:r>
            <a:r>
              <a:rPr lang="en-PH" dirty="0">
                <a:latin typeface="Montserrat" panose="00000500000000000000" pitchFamily="2" charset="0"/>
              </a:rPr>
              <a:t>March 2022</a:t>
            </a:r>
          </a:p>
        </p:txBody>
      </p:sp>
      <p:sp>
        <p:nvSpPr>
          <p:cNvPr id="2337" name="Google Shape;2337;p143"/>
          <p:cNvSpPr txBox="1">
            <a:spLocks noGrp="1"/>
          </p:cNvSpPr>
          <p:nvPr>
            <p:ph type="title"/>
          </p:nvPr>
        </p:nvSpPr>
        <p:spPr>
          <a:xfrm>
            <a:off x="121920" y="349033"/>
            <a:ext cx="8941260" cy="774531"/>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This ‘</a:t>
            </a:r>
            <a:r>
              <a:rPr lang="en-PH" dirty="0">
                <a:solidFill>
                  <a:schemeClr val="accent1"/>
                </a:solidFill>
                <a:latin typeface="Montserrat" panose="00000500000000000000" pitchFamily="2" charset="0"/>
              </a:rPr>
              <a:t>little and often</a:t>
            </a:r>
            <a:r>
              <a:rPr lang="en-PH" dirty="0">
                <a:solidFill>
                  <a:schemeClr val="bg1"/>
                </a:solidFill>
                <a:latin typeface="Montserrat" panose="00000500000000000000" pitchFamily="2" charset="0"/>
              </a:rPr>
              <a:t>’ shopping behaviour continues to benefit </a:t>
            </a:r>
            <a:r>
              <a:rPr lang="en-PH" dirty="0">
                <a:solidFill>
                  <a:schemeClr val="accent1"/>
                </a:solidFill>
                <a:latin typeface="Montserrat" panose="00000500000000000000" pitchFamily="2" charset="0"/>
              </a:rPr>
              <a:t>smaller</a:t>
            </a:r>
            <a:r>
              <a:rPr lang="en-PH" dirty="0">
                <a:solidFill>
                  <a:schemeClr val="bg1"/>
                </a:solidFill>
                <a:latin typeface="Montserrat" panose="00000500000000000000" pitchFamily="2" charset="0"/>
              </a:rPr>
              <a:t> formats at the </a:t>
            </a:r>
            <a:r>
              <a:rPr lang="en-PH" dirty="0">
                <a:solidFill>
                  <a:schemeClr val="accent1"/>
                </a:solidFill>
                <a:latin typeface="Montserrat" panose="00000500000000000000" pitchFamily="2" charset="0"/>
              </a:rPr>
              <a:t>expense</a:t>
            </a:r>
            <a:r>
              <a:rPr lang="en-PH" dirty="0">
                <a:solidFill>
                  <a:schemeClr val="bg1"/>
                </a:solidFill>
                <a:latin typeface="Montserrat" panose="00000500000000000000" pitchFamily="2" charset="0"/>
              </a:rPr>
              <a:t> of </a:t>
            </a:r>
            <a:r>
              <a:rPr lang="en-PH" dirty="0">
                <a:solidFill>
                  <a:schemeClr val="accent1"/>
                </a:solidFill>
                <a:latin typeface="Montserrat" panose="00000500000000000000" pitchFamily="2" charset="0"/>
              </a:rPr>
              <a:t>supermarkets</a:t>
            </a:r>
            <a:r>
              <a:rPr lang="en-PH" dirty="0">
                <a:solidFill>
                  <a:schemeClr val="bg1"/>
                </a:solidFill>
                <a:latin typeface="Montserrat" panose="00000500000000000000" pitchFamily="2" charset="0"/>
              </a:rPr>
              <a:t> and </a:t>
            </a:r>
            <a:r>
              <a:rPr lang="en-PH" dirty="0">
                <a:solidFill>
                  <a:schemeClr val="accent1"/>
                </a:solidFill>
                <a:latin typeface="Montserrat" panose="00000500000000000000" pitchFamily="2" charset="0"/>
              </a:rPr>
              <a:t>online</a:t>
            </a:r>
          </a:p>
        </p:txBody>
      </p:sp>
      <p:cxnSp>
        <p:nvCxnSpPr>
          <p:cNvPr id="2338" name="Google Shape;2338;p143"/>
          <p:cNvCxnSpPr/>
          <p:nvPr/>
        </p:nvCxnSpPr>
        <p:spPr>
          <a:xfrm>
            <a:off x="354650" y="3284119"/>
            <a:ext cx="8405400" cy="0"/>
          </a:xfrm>
          <a:prstGeom prst="straightConnector1">
            <a:avLst/>
          </a:prstGeom>
          <a:noFill/>
          <a:ln w="9525" cap="flat" cmpd="sng">
            <a:solidFill>
              <a:schemeClr val="tx2"/>
            </a:solidFill>
            <a:prstDash val="solid"/>
            <a:round/>
            <a:headEnd type="none" w="med" len="med"/>
            <a:tailEnd type="none" w="med" len="med"/>
          </a:ln>
        </p:spPr>
      </p:cxnSp>
      <p:sp>
        <p:nvSpPr>
          <p:cNvPr id="2339" name="Google Shape;2339;p143"/>
          <p:cNvSpPr txBox="1"/>
          <p:nvPr/>
        </p:nvSpPr>
        <p:spPr>
          <a:xfrm>
            <a:off x="5124932"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accent1"/>
                </a:solidFill>
                <a:latin typeface="Montserrat" panose="00000500000000000000" pitchFamily="2" charset="0"/>
                <a:ea typeface="Montserrat Light"/>
                <a:cs typeface="Montserrat Light"/>
                <a:sym typeface="Montserrat"/>
              </a:rPr>
              <a:t>Online</a:t>
            </a:r>
            <a:endParaRPr dirty="0">
              <a:solidFill>
                <a:schemeClr val="accent1"/>
              </a:solidFill>
              <a:latin typeface="Montserrat" panose="00000500000000000000" pitchFamily="2" charset="0"/>
              <a:ea typeface="Montserrat Light"/>
              <a:cs typeface="Montserrat Light"/>
              <a:sym typeface="Montserrat Light"/>
            </a:endParaRPr>
          </a:p>
        </p:txBody>
      </p:sp>
      <p:sp>
        <p:nvSpPr>
          <p:cNvPr id="2340" name="Google Shape;2340;p143"/>
          <p:cNvSpPr txBox="1"/>
          <p:nvPr/>
        </p:nvSpPr>
        <p:spPr>
          <a:xfrm>
            <a:off x="2695553"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Basket spend</a:t>
            </a:r>
          </a:p>
        </p:txBody>
      </p:sp>
      <p:sp>
        <p:nvSpPr>
          <p:cNvPr id="2341" name="Google Shape;2341;p143"/>
          <p:cNvSpPr txBox="1"/>
          <p:nvPr/>
        </p:nvSpPr>
        <p:spPr>
          <a:xfrm>
            <a:off x="3935827"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Trips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2" name="Google Shape;2342;p143"/>
          <p:cNvSpPr txBox="1"/>
          <p:nvPr/>
        </p:nvSpPr>
        <p:spPr>
          <a:xfrm>
            <a:off x="6475862" y="2313875"/>
            <a:ext cx="1296537"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Convenience Stores*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3" name="Google Shape;2343;p143"/>
          <p:cNvSpPr txBox="1"/>
          <p:nvPr/>
        </p:nvSpPr>
        <p:spPr>
          <a:xfrm>
            <a:off x="7902561" y="2313875"/>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Offer Spend</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4" name="Google Shape;2344;p143"/>
          <p:cNvSpPr txBox="1"/>
          <p:nvPr/>
        </p:nvSpPr>
        <p:spPr>
          <a:xfrm>
            <a:off x="284027" y="990613"/>
            <a:ext cx="6767439" cy="1180311"/>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B21DAC"/>
              </a:buClr>
              <a:buSzPts val="6000"/>
              <a:buFont typeface="Arial"/>
              <a:buNone/>
            </a:pPr>
            <a:r>
              <a:rPr lang="en-GB" sz="3200" b="1" dirty="0">
                <a:solidFill>
                  <a:schemeClr val="bg1"/>
                </a:solidFill>
                <a:latin typeface="Montserrat" panose="00000500000000000000" pitchFamily="2" charset="0"/>
                <a:ea typeface="Montserrat"/>
                <a:cs typeface="Montserrat"/>
                <a:sym typeface="Montserrat"/>
              </a:rPr>
              <a:t>£11.9b</a:t>
            </a:r>
          </a:p>
          <a:p>
            <a:pPr marL="0" marR="0" lvl="0" indent="0" algn="l" rtl="0">
              <a:lnSpc>
                <a:spcPct val="100000"/>
              </a:lnSpc>
              <a:spcBef>
                <a:spcPts val="0"/>
              </a:spcBef>
              <a:spcAft>
                <a:spcPts val="0"/>
              </a:spcAft>
              <a:buClr>
                <a:srgbClr val="B21DAC"/>
              </a:buClr>
              <a:buSzPts val="6000"/>
              <a:buFont typeface="Arial"/>
              <a:buNone/>
            </a:pPr>
            <a:r>
              <a:rPr lang="en" dirty="0">
                <a:solidFill>
                  <a:schemeClr val="bg1"/>
                </a:solidFill>
                <a:latin typeface="Montserrat" panose="00000500000000000000" pitchFamily="2" charset="0"/>
                <a:ea typeface="Montserrat"/>
                <a:cs typeface="Montserrat"/>
                <a:sym typeface="Montserrat"/>
              </a:rPr>
              <a:t>was spent in GB food &amp; drink retailers</a:t>
            </a:r>
            <a:r>
              <a:rPr lang="en" dirty="0">
                <a:latin typeface="Montserrat" panose="00000500000000000000" pitchFamily="2" charset="0"/>
                <a:ea typeface="Montserrat"/>
                <a:cs typeface="Montserrat"/>
                <a:sym typeface="Montserrat"/>
              </a:rPr>
              <a:t> </a:t>
            </a:r>
            <a:r>
              <a:rPr lang="en" dirty="0">
                <a:solidFill>
                  <a:schemeClr val="bg1"/>
                </a:solidFill>
                <a:latin typeface="Montserrat" panose="00000500000000000000" pitchFamily="2" charset="0"/>
                <a:ea typeface="Montserrat"/>
                <a:cs typeface="Montserrat"/>
                <a:sym typeface="Montserrat"/>
              </a:rPr>
              <a:t>(</a:t>
            </a:r>
            <a:r>
              <a:rPr lang="en" b="1" dirty="0">
                <a:solidFill>
                  <a:schemeClr val="accent1"/>
                </a:solidFill>
                <a:latin typeface="Montserrat" panose="00000500000000000000" pitchFamily="2" charset="0"/>
                <a:ea typeface="Montserrat"/>
                <a:cs typeface="Montserrat"/>
                <a:sym typeface="Montserrat"/>
              </a:rPr>
              <a:t>-4.7% </a:t>
            </a:r>
            <a:r>
              <a:rPr lang="en" dirty="0">
                <a:solidFill>
                  <a:schemeClr val="bg1"/>
                </a:solidFill>
                <a:latin typeface="Montserrat" panose="00000500000000000000" pitchFamily="2" charset="0"/>
                <a:ea typeface="Montserrat"/>
                <a:cs typeface="Montserrat"/>
                <a:sym typeface="Montserrat"/>
              </a:rPr>
              <a:t>vs last year) </a:t>
            </a:r>
            <a:endParaRPr dirty="0">
              <a:latin typeface="Montserrat" panose="00000500000000000000" pitchFamily="2" charset="0"/>
              <a:ea typeface="Montserrat"/>
              <a:cs typeface="Montserrat"/>
              <a:sym typeface="Montserrat"/>
            </a:endParaRPr>
          </a:p>
        </p:txBody>
      </p:sp>
      <p:sp>
        <p:nvSpPr>
          <p:cNvPr id="2345" name="Google Shape;2345;p143"/>
          <p:cNvSpPr txBox="1"/>
          <p:nvPr/>
        </p:nvSpPr>
        <p:spPr>
          <a:xfrm>
            <a:off x="5079069" y="2783950"/>
            <a:ext cx="9144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-19%</a:t>
            </a:r>
            <a:endParaRPr sz="2000" b="1" dirty="0">
              <a:solidFill>
                <a:schemeClr val="bg1"/>
              </a:solidFill>
              <a:latin typeface="Montserrat" panose="00000500000000000000" pitchFamily="2" charset="0"/>
              <a:ea typeface="Montserrat"/>
              <a:cs typeface="Montserrat"/>
              <a:sym typeface="Montserrat"/>
            </a:endParaRPr>
          </a:p>
        </p:txBody>
      </p:sp>
      <p:sp>
        <p:nvSpPr>
          <p:cNvPr id="2346" name="Google Shape;2346;p143"/>
          <p:cNvSpPr txBox="1"/>
          <p:nvPr/>
        </p:nvSpPr>
        <p:spPr>
          <a:xfrm>
            <a:off x="2695553" y="2783950"/>
            <a:ext cx="835278"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-9%</a:t>
            </a:r>
            <a:endParaRPr sz="2000" b="1" dirty="0">
              <a:solidFill>
                <a:schemeClr val="bg1"/>
              </a:solidFill>
              <a:latin typeface="Montserrat" panose="00000500000000000000" pitchFamily="2" charset="0"/>
              <a:ea typeface="Montserrat"/>
              <a:cs typeface="Montserrat"/>
              <a:sym typeface="Montserrat"/>
            </a:endParaRPr>
          </a:p>
        </p:txBody>
      </p:sp>
      <p:sp>
        <p:nvSpPr>
          <p:cNvPr id="2347" name="Google Shape;2347;p143"/>
          <p:cNvSpPr txBox="1"/>
          <p:nvPr/>
        </p:nvSpPr>
        <p:spPr>
          <a:xfrm>
            <a:off x="3981690" y="2783950"/>
            <a:ext cx="83034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+6%</a:t>
            </a:r>
            <a:endParaRPr sz="2000" b="1" dirty="0">
              <a:solidFill>
                <a:schemeClr val="accent1"/>
              </a:solidFill>
              <a:latin typeface="Montserrat" panose="00000500000000000000" pitchFamily="2" charset="0"/>
              <a:ea typeface="Montserrat"/>
              <a:cs typeface="Montserrat"/>
              <a:sym typeface="Montserrat"/>
            </a:endParaRPr>
          </a:p>
        </p:txBody>
      </p:sp>
      <p:sp>
        <p:nvSpPr>
          <p:cNvPr id="2348" name="Google Shape;2348;p143"/>
          <p:cNvSpPr txBox="1"/>
          <p:nvPr/>
        </p:nvSpPr>
        <p:spPr>
          <a:xfrm>
            <a:off x="6524985" y="2783950"/>
            <a:ext cx="1052962"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+3.6%</a:t>
            </a:r>
            <a:endParaRPr sz="2000" b="1" dirty="0">
              <a:solidFill>
                <a:schemeClr val="accent1"/>
              </a:solidFill>
              <a:latin typeface="Montserrat" panose="00000500000000000000" pitchFamily="2" charset="0"/>
              <a:ea typeface="Montserrat"/>
              <a:cs typeface="Montserrat"/>
              <a:sym typeface="Montserrat"/>
            </a:endParaRPr>
          </a:p>
        </p:txBody>
      </p:sp>
      <p:sp>
        <p:nvSpPr>
          <p:cNvPr id="2349" name="Google Shape;2349;p143"/>
          <p:cNvSpPr txBox="1"/>
          <p:nvPr/>
        </p:nvSpPr>
        <p:spPr>
          <a:xfrm>
            <a:off x="7902561" y="2783950"/>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20%</a:t>
            </a:r>
            <a:endParaRPr sz="2000" b="1" dirty="0">
              <a:solidFill>
                <a:schemeClr val="accent1"/>
              </a:solidFill>
              <a:latin typeface="Montserrat" panose="00000500000000000000" pitchFamily="2" charset="0"/>
              <a:ea typeface="Montserrat"/>
              <a:cs typeface="Montserrat"/>
              <a:sym typeface="Montserrat"/>
            </a:endParaRPr>
          </a:p>
        </p:txBody>
      </p:sp>
      <p:sp>
        <p:nvSpPr>
          <p:cNvPr id="2350" name="Google Shape;2350;p143"/>
          <p:cNvSpPr txBox="1"/>
          <p:nvPr/>
        </p:nvSpPr>
        <p:spPr>
          <a:xfrm>
            <a:off x="5172736" y="3362359"/>
            <a:ext cx="1156771" cy="131088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27%</a:t>
            </a:r>
            <a:r>
              <a:rPr lang="en" sz="1100" b="1" dirty="0">
                <a:solidFill>
                  <a:schemeClr val="bg1">
                    <a:lumMod val="85000"/>
                  </a:schemeClr>
                </a:solidFill>
                <a:latin typeface="Montserrat" panose="00000500000000000000" pitchFamily="2" charset="0"/>
                <a:ea typeface="Montserrat"/>
                <a:cs typeface="Montserrat"/>
                <a:sym typeface="Montserrat"/>
              </a:rPr>
              <a:t> shoppers bought groceries online</a:t>
            </a:r>
          </a:p>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12.4%</a:t>
            </a:r>
            <a:r>
              <a:rPr lang="en" sz="1100" b="1" dirty="0">
                <a:solidFill>
                  <a:schemeClr val="bg1">
                    <a:lumMod val="85000"/>
                  </a:schemeClr>
                </a:solidFill>
                <a:latin typeface="Montserrat" panose="00000500000000000000" pitchFamily="2" charset="0"/>
                <a:ea typeface="Montserrat"/>
                <a:cs typeface="Montserrat"/>
                <a:sym typeface="Montserrat"/>
              </a:rPr>
              <a:t> share of GB, comparing against last year’s 15%</a:t>
            </a:r>
            <a:endParaRPr sz="1100" b="1" dirty="0">
              <a:solidFill>
                <a:schemeClr val="bg1">
                  <a:lumMod val="85000"/>
                </a:schemeClr>
              </a:solidFill>
              <a:latin typeface="Montserrat" panose="00000500000000000000" pitchFamily="2" charset="0"/>
              <a:ea typeface="Montserrat"/>
              <a:cs typeface="Montserrat"/>
              <a:sym typeface="Montserrat"/>
            </a:endParaRPr>
          </a:p>
        </p:txBody>
      </p:sp>
      <p:sp>
        <p:nvSpPr>
          <p:cNvPr id="2351" name="Google Shape;2351;p143"/>
          <p:cNvSpPr txBox="1"/>
          <p:nvPr/>
        </p:nvSpPr>
        <p:spPr>
          <a:xfrm>
            <a:off x="2695554" y="3345953"/>
            <a:ext cx="1021814" cy="300000"/>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Is 3% above pre-pandemic levels and has </a:t>
            </a:r>
            <a:r>
              <a:rPr lang="en-GB" sz="1100" b="1" dirty="0">
                <a:solidFill>
                  <a:schemeClr val="accent1"/>
                </a:solidFill>
                <a:latin typeface="Montserrat" panose="00000500000000000000" pitchFamily="2" charset="0"/>
                <a:ea typeface="Montserrat"/>
                <a:cs typeface="Montserrat"/>
                <a:sym typeface="Montserrat"/>
              </a:rPr>
              <a:t>fallen</a:t>
            </a:r>
            <a:r>
              <a:rPr lang="en-GB" sz="1100" b="1" dirty="0">
                <a:solidFill>
                  <a:schemeClr val="bg1">
                    <a:lumMod val="85000"/>
                  </a:schemeClr>
                </a:solidFill>
                <a:latin typeface="Montserrat" panose="00000500000000000000" pitchFamily="2" charset="0"/>
                <a:ea typeface="Montserrat"/>
                <a:cs typeface="Montserrat"/>
                <a:sym typeface="Montserrat"/>
              </a:rPr>
              <a:t> </a:t>
            </a:r>
            <a:r>
              <a:rPr lang="en-GB" sz="1100" b="1" dirty="0">
                <a:solidFill>
                  <a:schemeClr val="accent1"/>
                </a:solidFill>
                <a:latin typeface="Montserrat" panose="00000500000000000000" pitchFamily="2" charset="0"/>
                <a:ea typeface="Montserrat"/>
                <a:cs typeface="Montserrat"/>
                <a:sym typeface="Montserrat"/>
              </a:rPr>
              <a:t>slightly</a:t>
            </a:r>
            <a:r>
              <a:rPr lang="en-GB" sz="1100" b="1" dirty="0">
                <a:solidFill>
                  <a:schemeClr val="bg1">
                    <a:lumMod val="85000"/>
                  </a:schemeClr>
                </a:solidFill>
                <a:latin typeface="Montserrat" panose="00000500000000000000" pitchFamily="2" charset="0"/>
                <a:ea typeface="Montserrat"/>
                <a:cs typeface="Montserrat"/>
                <a:sym typeface="Montserrat"/>
              </a:rPr>
              <a:t> on last month.</a:t>
            </a:r>
          </a:p>
        </p:txBody>
      </p:sp>
      <p:sp>
        <p:nvSpPr>
          <p:cNvPr id="2352" name="Google Shape;2352;p143"/>
          <p:cNvSpPr txBox="1"/>
          <p:nvPr/>
        </p:nvSpPr>
        <p:spPr>
          <a:xfrm>
            <a:off x="3981691" y="3345952"/>
            <a:ext cx="978220" cy="1428471"/>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accent1"/>
                </a:solidFill>
                <a:latin typeface="Montserrat" panose="00000500000000000000" pitchFamily="2" charset="0"/>
                <a:ea typeface="Montserrat"/>
                <a:cs typeface="Montserrat"/>
                <a:sym typeface="Montserrat"/>
              </a:rPr>
              <a:t>28m more</a:t>
            </a:r>
            <a:r>
              <a:rPr lang="en-GB" sz="1100" b="1" dirty="0">
                <a:solidFill>
                  <a:schemeClr val="bg1">
                    <a:lumMod val="85000"/>
                  </a:schemeClr>
                </a:solidFill>
                <a:latin typeface="Montserrat" panose="00000500000000000000" pitchFamily="2" charset="0"/>
                <a:ea typeface="Montserrat"/>
                <a:cs typeface="Montserrat"/>
                <a:sym typeface="Montserrat"/>
              </a:rPr>
              <a:t> GB trips than last year</a:t>
            </a:r>
          </a:p>
          <a:p>
            <a:pPr lvl="0">
              <a:spcAft>
                <a:spcPts val="1200"/>
              </a:spcAft>
              <a:buSzPts val="1100"/>
            </a:pPr>
            <a:r>
              <a:rPr lang="en-GB" sz="1100" dirty="0">
                <a:solidFill>
                  <a:schemeClr val="accent1"/>
                </a:solidFill>
                <a:latin typeface="Montserrat" panose="00000500000000000000" pitchFamily="2" charset="0"/>
                <a:ea typeface="Montserrat"/>
                <a:cs typeface="Montserrat"/>
                <a:sym typeface="Montserrat"/>
              </a:rPr>
              <a:t>13m more </a:t>
            </a:r>
            <a:r>
              <a:rPr lang="en-GB" sz="1100" b="1" dirty="0">
                <a:solidFill>
                  <a:schemeClr val="bg1">
                    <a:lumMod val="85000"/>
                  </a:schemeClr>
                </a:solidFill>
                <a:latin typeface="Montserrat" panose="00000500000000000000" pitchFamily="2" charset="0"/>
                <a:ea typeface="Montserrat"/>
                <a:cs typeface="Montserrat"/>
                <a:sym typeface="Montserrat"/>
              </a:rPr>
              <a:t>trips than last month (4w/e 26Feb)</a:t>
            </a:r>
          </a:p>
        </p:txBody>
      </p:sp>
      <p:sp>
        <p:nvSpPr>
          <p:cNvPr id="2353" name="Google Shape;2353;p143"/>
          <p:cNvSpPr txBox="1"/>
          <p:nvPr/>
        </p:nvSpPr>
        <p:spPr>
          <a:xfrm>
            <a:off x="6570847" y="3345953"/>
            <a:ext cx="1087254" cy="27424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bg1">
                    <a:lumMod val="85000"/>
                  </a:schemeClr>
                </a:solidFill>
                <a:latin typeface="Montserrat" panose="00000500000000000000" pitchFamily="2" charset="0"/>
                <a:ea typeface="Montserrat"/>
                <a:cs typeface="Montserrat"/>
                <a:sym typeface="Montserrat"/>
              </a:rPr>
              <a:t>Outperformed Supermarkets (-7.6%). </a:t>
            </a:r>
          </a:p>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V</a:t>
            </a:r>
            <a:r>
              <a:rPr lang="en" sz="1100" b="1" dirty="0">
                <a:solidFill>
                  <a:schemeClr val="bg1">
                    <a:lumMod val="85000"/>
                  </a:schemeClr>
                </a:solidFill>
                <a:latin typeface="Montserrat" panose="00000500000000000000" pitchFamily="2" charset="0"/>
                <a:ea typeface="Montserrat"/>
                <a:cs typeface="Montserrat"/>
                <a:sym typeface="Montserrat"/>
              </a:rPr>
              <a:t> 2 years ago 4w/e 28Mar20 </a:t>
            </a:r>
            <a:r>
              <a:rPr lang="en" sz="1100" b="1" dirty="0">
                <a:solidFill>
                  <a:schemeClr val="accent1"/>
                </a:solidFill>
                <a:latin typeface="Montserrat" panose="00000500000000000000" pitchFamily="2" charset="0"/>
                <a:ea typeface="Montserrat"/>
                <a:cs typeface="Montserrat"/>
                <a:sym typeface="Montserrat"/>
              </a:rPr>
              <a:t>-4.2%</a:t>
            </a:r>
            <a:endParaRPr sz="1100" b="1" dirty="0">
              <a:solidFill>
                <a:schemeClr val="accent1"/>
              </a:solidFill>
              <a:latin typeface="Montserrat" panose="00000500000000000000" pitchFamily="2" charset="0"/>
              <a:ea typeface="Montserrat"/>
              <a:cs typeface="Montserrat"/>
              <a:sym typeface="Montserrat"/>
            </a:endParaRPr>
          </a:p>
        </p:txBody>
      </p:sp>
      <p:sp>
        <p:nvSpPr>
          <p:cNvPr id="2354" name="Google Shape;2354;p143"/>
          <p:cNvSpPr txBox="1"/>
          <p:nvPr/>
        </p:nvSpPr>
        <p:spPr>
          <a:xfrm>
            <a:off x="7948424" y="3345952"/>
            <a:ext cx="1087254" cy="139929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Slightly below last year’s lockdown</a:t>
            </a:r>
          </a:p>
          <a:p>
            <a:pPr>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V 2 years ago 4w/e 28Mar20 </a:t>
            </a:r>
            <a:r>
              <a:rPr lang="en-GB" sz="1100" dirty="0">
                <a:solidFill>
                  <a:schemeClr val="accent1"/>
                </a:solidFill>
                <a:latin typeface="Montserrat" panose="00000500000000000000" pitchFamily="2" charset="0"/>
                <a:ea typeface="Montserrat"/>
                <a:cs typeface="Montserrat"/>
                <a:sym typeface="Montserrat"/>
              </a:rPr>
              <a:t>-0.4% points</a:t>
            </a:r>
          </a:p>
          <a:p>
            <a:pPr marL="0" lvl="0" indent="0" algn="l" rtl="0">
              <a:spcBef>
                <a:spcPts val="0"/>
              </a:spcBef>
              <a:spcAft>
                <a:spcPts val="1200"/>
              </a:spcAft>
              <a:buClr>
                <a:srgbClr val="000000"/>
              </a:buClr>
              <a:buSzPts val="1100"/>
              <a:buFont typeface="Arial"/>
              <a:buNone/>
            </a:pPr>
            <a:endParaRPr sz="1100" b="1" dirty="0">
              <a:solidFill>
                <a:schemeClr val="accent1"/>
              </a:solidFill>
              <a:latin typeface="Montserrat" panose="00000500000000000000" pitchFamily="2" charset="0"/>
              <a:ea typeface="Montserrat"/>
              <a:cs typeface="Montserrat"/>
              <a:sym typeface="Montserrat"/>
            </a:endParaRPr>
          </a:p>
        </p:txBody>
      </p:sp>
      <p:sp>
        <p:nvSpPr>
          <p:cNvPr id="2355" name="Google Shape;2355;p143"/>
          <p:cNvSpPr txBox="1"/>
          <p:nvPr/>
        </p:nvSpPr>
        <p:spPr>
          <a:xfrm>
            <a:off x="377024" y="3499916"/>
            <a:ext cx="1306633" cy="820849"/>
          </a:xfrm>
          <a:prstGeom prst="rect">
            <a:avLst/>
          </a:prstGeom>
          <a:solidFill>
            <a:schemeClr val="accent1"/>
          </a:solid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200" b="1" dirty="0">
                <a:solidFill>
                  <a:schemeClr val="tx1">
                    <a:lumMod val="75000"/>
                    <a:lumOff val="25000"/>
                  </a:schemeClr>
                </a:solidFill>
                <a:latin typeface="Montserrat" panose="00000500000000000000" pitchFamily="2" charset="0"/>
                <a:ea typeface="Montserrat"/>
                <a:cs typeface="Montserrat"/>
                <a:sym typeface="Montserrat"/>
              </a:rPr>
              <a:t>Sales in Bricks &amp; Mortar stores held -0.6%.</a:t>
            </a:r>
          </a:p>
          <a:p>
            <a:pPr marL="0" lvl="0" indent="0" algn="l" rtl="0">
              <a:spcBef>
                <a:spcPts val="0"/>
              </a:spcBef>
              <a:spcAft>
                <a:spcPts val="1200"/>
              </a:spcAft>
              <a:buClr>
                <a:srgbClr val="000000"/>
              </a:buClr>
              <a:buSzPts val="1100"/>
              <a:buFont typeface="Arial"/>
              <a:buNone/>
            </a:pPr>
            <a:endParaRPr sz="1200" b="1" dirty="0">
              <a:solidFill>
                <a:schemeClr val="tx1">
                  <a:lumMod val="75000"/>
                  <a:lumOff val="25000"/>
                </a:schemeClr>
              </a:solidFill>
              <a:latin typeface="Montserrat" panose="00000500000000000000" pitchFamily="2" charset="0"/>
              <a:ea typeface="Montserrat"/>
              <a:cs typeface="Montserrat"/>
              <a:sym typeface="Montserrat"/>
            </a:endParaRPr>
          </a:p>
        </p:txBody>
      </p:sp>
      <p:cxnSp>
        <p:nvCxnSpPr>
          <p:cNvPr id="2356" name="Google Shape;2356;p143"/>
          <p:cNvCxnSpPr>
            <a:cxnSpLocks/>
          </p:cNvCxnSpPr>
          <p:nvPr/>
        </p:nvCxnSpPr>
        <p:spPr>
          <a:xfrm>
            <a:off x="221702" y="1510130"/>
            <a:ext cx="137487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57506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latin typeface="Montserrat" panose="00000500000000000000" pitchFamily="2" charset="0"/>
              </a:rPr>
              <a:t>Source:  NielsenIQ Homescan GB FMCG</a:t>
            </a:r>
          </a:p>
        </p:txBody>
      </p:sp>
      <p:sp>
        <p:nvSpPr>
          <p:cNvPr id="1292" name="Google Shape;1292;p93"/>
          <p:cNvSpPr txBox="1">
            <a:spLocks noGrp="1"/>
          </p:cNvSpPr>
          <p:nvPr>
            <p:ph type="title"/>
          </p:nvPr>
        </p:nvSpPr>
        <p:spPr>
          <a:xfrm>
            <a:off x="121920" y="292625"/>
            <a:ext cx="8903134" cy="675538"/>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March shows signs of </a:t>
            </a:r>
            <a:r>
              <a:rPr lang="en-PH" dirty="0">
                <a:solidFill>
                  <a:schemeClr val="accent1"/>
                </a:solidFill>
                <a:latin typeface="Montserrat" panose="00000500000000000000" pitchFamily="2" charset="0"/>
              </a:rPr>
              <a:t>moderated</a:t>
            </a:r>
            <a:r>
              <a:rPr lang="en-PH" dirty="0">
                <a:solidFill>
                  <a:schemeClr val="bg1"/>
                </a:solidFill>
                <a:latin typeface="Montserrat" panose="00000500000000000000" pitchFamily="2" charset="0"/>
              </a:rPr>
              <a:t> expenditure, average</a:t>
            </a:r>
            <a:r>
              <a:rPr lang="en-PH" dirty="0">
                <a:solidFill>
                  <a:schemeClr val="accent1"/>
                </a:solidFill>
                <a:latin typeface="Montserrat" panose="00000500000000000000" pitchFamily="2" charset="0"/>
              </a:rPr>
              <a:t> basket spend held </a:t>
            </a:r>
            <a:r>
              <a:rPr lang="en-PH" dirty="0">
                <a:solidFill>
                  <a:schemeClr val="bg1"/>
                </a:solidFill>
                <a:latin typeface="Montserrat" panose="00000500000000000000" pitchFamily="2" charset="0"/>
              </a:rPr>
              <a:t>and spend at the </a:t>
            </a:r>
            <a:r>
              <a:rPr lang="en-PH" dirty="0">
                <a:solidFill>
                  <a:schemeClr val="accent1"/>
                </a:solidFill>
                <a:latin typeface="Montserrat" panose="00000500000000000000" pitchFamily="2" charset="0"/>
              </a:rPr>
              <a:t>discounters increased</a:t>
            </a:r>
          </a:p>
        </p:txBody>
      </p:sp>
      <p:graphicFrame>
        <p:nvGraphicFramePr>
          <p:cNvPr id="1293" name="Google Shape;1293;p93"/>
          <p:cNvGraphicFramePr/>
          <p:nvPr>
            <p:extLst>
              <p:ext uri="{D42A27DB-BD31-4B8C-83A1-F6EECF244321}">
                <p14:modId xmlns:p14="http://schemas.microsoft.com/office/powerpoint/2010/main" val="783577056"/>
              </p:ext>
            </p:extLst>
          </p:nvPr>
        </p:nvGraphicFramePr>
        <p:xfrm>
          <a:off x="184758" y="1024064"/>
          <a:ext cx="8840295" cy="3823511"/>
        </p:xfrm>
        <a:graphic>
          <a:graphicData uri="http://schemas.openxmlformats.org/drawingml/2006/table">
            <a:tbl>
              <a:tblPr>
                <a:noFill/>
                <a:tableStyleId>{0DBE4ED3-A11A-413B-A309-AE78DBB60736}</a:tableStyleId>
              </a:tblPr>
              <a:tblGrid>
                <a:gridCol w="1369423">
                  <a:extLst>
                    <a:ext uri="{9D8B030D-6E8A-4147-A177-3AD203B41FA5}">
                      <a16:colId xmlns:a16="http://schemas.microsoft.com/office/drawing/2014/main" val="20000"/>
                    </a:ext>
                  </a:extLst>
                </a:gridCol>
                <a:gridCol w="3805854">
                  <a:extLst>
                    <a:ext uri="{9D8B030D-6E8A-4147-A177-3AD203B41FA5}">
                      <a16:colId xmlns:a16="http://schemas.microsoft.com/office/drawing/2014/main" val="20001"/>
                    </a:ext>
                  </a:extLst>
                </a:gridCol>
                <a:gridCol w="3665018">
                  <a:extLst>
                    <a:ext uri="{9D8B030D-6E8A-4147-A177-3AD203B41FA5}">
                      <a16:colId xmlns:a16="http://schemas.microsoft.com/office/drawing/2014/main" val="20002"/>
                    </a:ext>
                  </a:extLst>
                </a:gridCol>
              </a:tblGrid>
              <a:tr h="791139">
                <a:tc>
                  <a:txBody>
                    <a:bodyPr/>
                    <a:lstStyle/>
                    <a:p>
                      <a:pPr marL="0" lvl="0" indent="0" algn="l" rtl="0">
                        <a:spcBef>
                          <a:spcPts val="0"/>
                        </a:spcBef>
                        <a:spcAft>
                          <a:spcPts val="0"/>
                        </a:spcAft>
                        <a:buNone/>
                      </a:pPr>
                      <a:endParaRPr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Austerity leads to caution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26</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February 2022</a:t>
                      </a: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19050"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Against the final month of lockdown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26</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March 2022</a:t>
                      </a: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1836">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Basket Size</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£18.50</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-£2.63/</a:t>
                      </a:r>
                      <a:r>
                        <a:rPr lang="en-GB" sz="1000" b="1" dirty="0">
                          <a:solidFill>
                            <a:schemeClr val="accent1"/>
                          </a:solidFill>
                          <a:latin typeface="Montserrat" panose="00000500000000000000" pitchFamily="2" charset="0"/>
                          <a:ea typeface="Montserrat Light"/>
                          <a:cs typeface="Montserrat Light"/>
                          <a:sym typeface="Montserrat Light"/>
                        </a:rPr>
                        <a:t>-12.4%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£18.52</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-£1.83/</a:t>
                      </a:r>
                      <a:r>
                        <a:rPr lang="en-GB" sz="1000" b="1" dirty="0">
                          <a:solidFill>
                            <a:schemeClr val="accent1"/>
                          </a:solidFill>
                          <a:latin typeface="Montserrat" panose="00000500000000000000" pitchFamily="2" charset="0"/>
                          <a:ea typeface="Montserrat Light"/>
                          <a:cs typeface="Montserrat Light"/>
                          <a:sym typeface="Montserrat Light"/>
                        </a:rPr>
                        <a:t>-9.0%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-0.1%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2"/>
                  </a:ext>
                </a:extLst>
              </a:tr>
              <a:tr h="761836">
                <a:tc>
                  <a:txBody>
                    <a:bodyPr/>
                    <a:lstStyle/>
                    <a:p>
                      <a:pPr marL="0" lvl="0" indent="0" algn="l" rtl="0">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Bricks</a:t>
                      </a:r>
                      <a:r>
                        <a:rPr lang="en" sz="1200" b="1" baseline="0" dirty="0">
                          <a:solidFill>
                            <a:srgbClr val="FFFFFF"/>
                          </a:solidFill>
                          <a:latin typeface="Montserrat" panose="00000500000000000000" pitchFamily="2" charset="0"/>
                          <a:ea typeface="Montserrat"/>
                          <a:cs typeface="Montserrat"/>
                          <a:sym typeface="Montserrat"/>
                        </a:rPr>
                        <a:t> &amp; mortar shopping trips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476m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+10.3%/+44m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chemeClr val="accent1"/>
                          </a:solidFill>
                          <a:latin typeface="Montserrat" panose="00000500000000000000" pitchFamily="2" charset="0"/>
                          <a:ea typeface="Montserrat Light"/>
                          <a:cs typeface="Montserrat Light"/>
                          <a:sym typeface="Montserrat Light"/>
                        </a:rPr>
                        <a:t>+2.3%</a:t>
                      </a:r>
                      <a:r>
                        <a:rPr lang="en" sz="1000" b="1" baseline="0" dirty="0">
                          <a:solidFill>
                            <a:srgbClr val="FFFFFF"/>
                          </a:solidFill>
                          <a:latin typeface="Montserrat" panose="00000500000000000000" pitchFamily="2" charset="0"/>
                          <a:ea typeface="Montserrat Light"/>
                          <a:cs typeface="Montserrat Light"/>
                          <a:sym typeface="Montserrat Light"/>
                        </a:rPr>
                        <a:t> more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438m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+7.3%/+32m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chemeClr val="accent1"/>
                          </a:solidFill>
                          <a:latin typeface="Montserrat" panose="00000500000000000000" pitchFamily="2" charset="0"/>
                          <a:ea typeface="Montserrat Light"/>
                          <a:cs typeface="Montserrat Light"/>
                          <a:sym typeface="Montserrat Light"/>
                        </a:rPr>
                        <a:t>+3.0%</a:t>
                      </a:r>
                      <a:r>
                        <a:rPr lang="en" sz="1000" b="1" baseline="0" dirty="0">
                          <a:solidFill>
                            <a:srgbClr val="FFFFFF"/>
                          </a:solidFill>
                          <a:latin typeface="Montserrat" panose="00000500000000000000" pitchFamily="2" charset="0"/>
                          <a:ea typeface="Montserrat Light"/>
                          <a:cs typeface="Montserrat Light"/>
                          <a:sym typeface="Montserrat Light"/>
                        </a:rPr>
                        <a:t> more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Online Penetration</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27%</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-18%/1.7m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27%</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-13%/1.2m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1000" baseline="0" dirty="0">
                          <a:solidFill>
                            <a:srgbClr val="FFFFFF"/>
                          </a:solidFill>
                          <a:latin typeface="Montserrat" panose="00000500000000000000" pitchFamily="2" charset="0"/>
                          <a:ea typeface="Montserrat"/>
                          <a:cs typeface="Montserrat"/>
                          <a:sym typeface="Montserrat Light"/>
                        </a:rPr>
                        <a:t>-0.5%/38k </a:t>
                      </a:r>
                      <a:r>
                        <a:rPr lang="en-GB" sz="1000" b="1" baseline="0" dirty="0">
                          <a:solidFill>
                            <a:schemeClr val="accent1"/>
                          </a:solidFill>
                          <a:latin typeface="Montserrat" panose="00000500000000000000" pitchFamily="2" charset="0"/>
                          <a:ea typeface="Montserrat"/>
                          <a:cs typeface="Montserrat"/>
                          <a:sym typeface="Montserrat Light"/>
                        </a:rPr>
                        <a:t>fewer </a:t>
                      </a:r>
                      <a:r>
                        <a:rPr lang="en-GB" sz="1000" baseline="0" dirty="0">
                          <a:solidFill>
                            <a:srgbClr val="FFFFFF"/>
                          </a:solidFill>
                          <a:latin typeface="Montserrat" panose="00000500000000000000" pitchFamily="2" charset="0"/>
                          <a:ea typeface="Montserrat"/>
                          <a:cs typeface="Montserrat"/>
                          <a:sym typeface="Montserrat Light"/>
                        </a:rPr>
                        <a:t>shoppers than </a:t>
                      </a:r>
                      <a:r>
                        <a:rPr lang="en-GB" sz="1000" b="1" baseline="0" dirty="0">
                          <a:solidFill>
                            <a:srgbClr val="FFFFFF"/>
                          </a:solidFill>
                          <a:latin typeface="Montserrat" panose="00000500000000000000" pitchFamily="2" charset="0"/>
                          <a:ea typeface="Montserrat"/>
                          <a:cs typeface="Montserrat"/>
                          <a:sym typeface="Montserrat Light"/>
                        </a:rPr>
                        <a:t>last</a:t>
                      </a:r>
                      <a:r>
                        <a:rPr lang="en-GB" sz="1000" baseline="0" dirty="0">
                          <a:solidFill>
                            <a:srgbClr val="FFFFFF"/>
                          </a:solidFill>
                          <a:latin typeface="Montserrat" panose="00000500000000000000" pitchFamily="2" charset="0"/>
                          <a:ea typeface="Montserrat"/>
                          <a:cs typeface="Montserrat"/>
                          <a:sym typeface="Montserrat Light"/>
                        </a:rPr>
                        <a: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9961191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Growth of the Discounters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59%</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+9%/+1.4m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+15.1%/9.0m more</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less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61%</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+11%/+1.7m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+14.2%/9.0m more</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6% more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86537625"/>
                  </a:ext>
                </a:extLst>
              </a:tr>
            </a:tbl>
          </a:graphicData>
        </a:graphic>
      </p:graphicFrame>
    </p:spTree>
    <p:extLst>
      <p:ext uri="{BB962C8B-B14F-4D97-AF65-F5344CB8AC3E}">
        <p14:creationId xmlns:p14="http://schemas.microsoft.com/office/powerpoint/2010/main" val="31835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1"/>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1E879BDB-E67A-4D3A-9C4B-29F6132924DD}"/>
              </a:ext>
            </a:extLst>
          </p:cNvPr>
          <p:cNvCxnSpPr>
            <a:cxnSpLocks/>
          </p:cNvCxnSpPr>
          <p:nvPr/>
        </p:nvCxnSpPr>
        <p:spPr>
          <a:xfrm>
            <a:off x="82446" y="895940"/>
            <a:ext cx="124700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5CE937C-3F40-4A3D-8813-6EC67725BFE5}"/>
              </a:ext>
            </a:extLst>
          </p:cNvPr>
          <p:cNvCxnSpPr>
            <a:cxnSpLocks/>
          </p:cNvCxnSpPr>
          <p:nvPr/>
        </p:nvCxnSpPr>
        <p:spPr>
          <a:xfrm>
            <a:off x="7612921" y="895940"/>
            <a:ext cx="125167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0485619-D48D-45C2-92DC-5F9CAF2053CC}"/>
              </a:ext>
            </a:extLst>
          </p:cNvPr>
          <p:cNvCxnSpPr>
            <a:cxnSpLocks/>
          </p:cNvCxnSpPr>
          <p:nvPr/>
        </p:nvCxnSpPr>
        <p:spPr>
          <a:xfrm>
            <a:off x="4477053" y="895940"/>
            <a:ext cx="2327607"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2374442-F09A-4834-A6D7-375AF3A8442A}"/>
              </a:ext>
            </a:extLst>
          </p:cNvPr>
          <p:cNvCxnSpPr>
            <a:cxnSpLocks/>
          </p:cNvCxnSpPr>
          <p:nvPr/>
        </p:nvCxnSpPr>
        <p:spPr>
          <a:xfrm>
            <a:off x="8212883" y="621474"/>
            <a:ext cx="60173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9D4744-4CED-4614-8ED5-C2A4991FCF6C}"/>
              </a:ext>
            </a:extLst>
          </p:cNvPr>
          <p:cNvCxnSpPr>
            <a:cxnSpLocks/>
          </p:cNvCxnSpPr>
          <p:nvPr/>
        </p:nvCxnSpPr>
        <p:spPr>
          <a:xfrm>
            <a:off x="6752779" y="621474"/>
            <a:ext cx="5170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92" name="Google Shape;1592;p116"/>
          <p:cNvSpPr txBox="1">
            <a:spLocks noGrp="1"/>
          </p:cNvSpPr>
          <p:nvPr>
            <p:ph type="title"/>
          </p:nvPr>
        </p:nvSpPr>
        <p:spPr>
          <a:xfrm>
            <a:off x="82446" y="292624"/>
            <a:ext cx="8959953" cy="764636"/>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800" dirty="0"/>
              <a:t>March is now lapping the 2020 lockdown, compared to prior period most categories are seeing improvement, Meat/Fish &amp; Poultry is the exception</a:t>
            </a:r>
            <a:endParaRPr sz="1800" dirty="0">
              <a:latin typeface="Montserrat" panose="00000500000000000000" pitchFamily="2" charset="0"/>
            </a:endParaRPr>
          </a:p>
        </p:txBody>
      </p:sp>
      <p:cxnSp>
        <p:nvCxnSpPr>
          <p:cNvPr id="1593" name="Google Shape;1593;p116"/>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4" name="Google Shape;1594;p11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Catgory overview</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Value Growth</a:t>
            </a:r>
            <a:endParaRPr sz="1000" dirty="0">
              <a:solidFill>
                <a:srgbClr val="000000"/>
              </a:solidFill>
              <a:latin typeface="Montserrat" panose="00000500000000000000" pitchFamily="2" charset="0"/>
              <a:ea typeface="Montserrat"/>
              <a:cs typeface="Montserrat"/>
              <a:sym typeface="Montserrat"/>
            </a:endParaRPr>
          </a:p>
        </p:txBody>
      </p:sp>
      <p:cxnSp>
        <p:nvCxnSpPr>
          <p:cNvPr id="1595" name="Google Shape;1595;p116"/>
          <p:cNvCxnSpPr/>
          <p:nvPr/>
        </p:nvCxnSpPr>
        <p:spPr>
          <a:xfrm>
            <a:off x="4962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6" name="Google Shape;1596;p116"/>
          <p:cNvSpPr txBox="1"/>
          <p:nvPr/>
        </p:nvSpPr>
        <p:spPr>
          <a:xfrm>
            <a:off x="4962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Supercategory performance</a:t>
            </a:r>
            <a:br>
              <a:rPr lang="en" b="1" dirty="0">
                <a:solidFill>
                  <a:srgbClr val="000000"/>
                </a:solidFill>
                <a:latin typeface="Montserrat" panose="00000500000000000000" pitchFamily="2" charset="0"/>
                <a:ea typeface="Montserrat"/>
                <a:cs typeface="Montserrat"/>
                <a:sym typeface="Montserrat"/>
              </a:rPr>
            </a:br>
            <a:r>
              <a:rPr lang="en" sz="1000" dirty="0">
                <a:solidFill>
                  <a:schemeClr val="dk1"/>
                </a:solidFill>
                <a:latin typeface="Montserrat" panose="00000500000000000000" pitchFamily="2" charset="0"/>
                <a:ea typeface="Montserrat"/>
                <a:cs typeface="Montserrat"/>
                <a:sym typeface="Montserrat"/>
              </a:rPr>
              <a:t>4w/e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March 2022 Value Growth</a:t>
            </a:r>
            <a:endParaRPr sz="1800" b="1" dirty="0">
              <a:solidFill>
                <a:srgbClr val="1A1A1A"/>
              </a:solidFill>
              <a:latin typeface="Montserrat" panose="00000500000000000000" pitchFamily="2" charset="0"/>
              <a:ea typeface="Montserrat"/>
              <a:cs typeface="Montserrat"/>
              <a:sym typeface="Montserrat"/>
            </a:endParaRPr>
          </a:p>
        </p:txBody>
      </p:sp>
      <p:graphicFrame>
        <p:nvGraphicFramePr>
          <p:cNvPr id="10" name="Chart 9">
            <a:extLst>
              <a:ext uri="{FF2B5EF4-FFF2-40B4-BE49-F238E27FC236}">
                <a16:creationId xmlns:a16="http://schemas.microsoft.com/office/drawing/2014/main" id="{39308796-EFA1-4CF1-A796-04F1B1A079AC}"/>
              </a:ext>
            </a:extLst>
          </p:cNvPr>
          <p:cNvGraphicFramePr/>
          <p:nvPr>
            <p:extLst>
              <p:ext uri="{D42A27DB-BD31-4B8C-83A1-F6EECF244321}">
                <p14:modId xmlns:p14="http://schemas.microsoft.com/office/powerpoint/2010/main" val="694402831"/>
              </p:ext>
            </p:extLst>
          </p:nvPr>
        </p:nvGraphicFramePr>
        <p:xfrm>
          <a:off x="365060" y="1745725"/>
          <a:ext cx="3826800" cy="29367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3FE8725C-6F38-4B00-8214-542CE7F9E791}"/>
              </a:ext>
            </a:extLst>
          </p:cNvPr>
          <p:cNvGraphicFramePr/>
          <p:nvPr>
            <p:extLst>
              <p:ext uri="{D42A27DB-BD31-4B8C-83A1-F6EECF244321}">
                <p14:modId xmlns:p14="http://schemas.microsoft.com/office/powerpoint/2010/main" val="3801172518"/>
              </p:ext>
            </p:extLst>
          </p:nvPr>
        </p:nvGraphicFramePr>
        <p:xfrm>
          <a:off x="4869516" y="1600961"/>
          <a:ext cx="3995083" cy="3099233"/>
        </p:xfrm>
        <a:graphic>
          <a:graphicData uri="http://schemas.openxmlformats.org/drawingml/2006/chart">
            <c:chart xmlns:c="http://schemas.openxmlformats.org/drawingml/2006/chart" xmlns:r="http://schemas.openxmlformats.org/officeDocument/2006/relationships" r:id="rId4"/>
          </a:graphicData>
        </a:graphic>
      </p:graphicFrame>
      <p:sp>
        <p:nvSpPr>
          <p:cNvPr id="9" name="Subtitle 4">
            <a:extLst>
              <a:ext uri="{FF2B5EF4-FFF2-40B4-BE49-F238E27FC236}">
                <a16:creationId xmlns:a16="http://schemas.microsoft.com/office/drawing/2014/main" id="{76EB4B21-28D2-4A8E-B462-913ED964F9FB}"/>
              </a:ext>
            </a:extLst>
          </p:cNvPr>
          <p:cNvSpPr txBox="1">
            <a:spLocks/>
          </p:cNvSpPr>
          <p:nvPr/>
        </p:nvSpPr>
        <p:spPr>
          <a:xfrm>
            <a:off x="354650" y="4850876"/>
            <a:ext cx="8159100" cy="184800"/>
          </a:xfrm>
          <a:prstGeom prst="rect">
            <a:avLst/>
          </a:prstGeom>
        </p:spPr>
        <p:txBody>
          <a:bodyPr spcFirstLastPara="1" vert="horz" wrap="square" lIns="0" tIns="91425" rIns="0" bIns="91425" rtlCol="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Montserrat" panose="00000500000000000000" pitchFamily="2" charset="0"/>
                <a:ea typeface="Montserrat" panose="00000500000000000000" pitchFamily="2" charset="0"/>
                <a:cs typeface="Arial"/>
                <a:sym typeface="Arial"/>
              </a:defRPr>
            </a:lvl1pPr>
            <a:lvl2pPr marR="0" lvl="1"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2pPr>
            <a:lvl3pPr marR="0" lvl="2"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3pPr>
            <a:lvl4pPr marR="0" lvl="3"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4pPr>
            <a:lvl5pPr marR="0" lvl="4"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5pPr>
            <a:lvl6pPr marR="0" lvl="5"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6pPr>
            <a:lvl7pPr marR="0" lvl="6"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7pPr>
            <a:lvl8pPr marR="0" lvl="7"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8pPr>
            <a:lvl9pPr marR="0" lvl="8"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9pPr>
          </a:lstStyle>
          <a:p>
            <a:r>
              <a:rPr lang="en-PH" dirty="0"/>
              <a:t>Source:  NielsenIQ Scantrack Grocery Multiples</a:t>
            </a:r>
          </a:p>
        </p:txBody>
      </p:sp>
      <p:sp>
        <p:nvSpPr>
          <p:cNvPr id="2" name="TextBox 1">
            <a:extLst>
              <a:ext uri="{FF2B5EF4-FFF2-40B4-BE49-F238E27FC236}">
                <a16:creationId xmlns:a16="http://schemas.microsoft.com/office/drawing/2014/main" id="{5015118C-152A-48D7-A8B5-3C6825450201}"/>
              </a:ext>
            </a:extLst>
          </p:cNvPr>
          <p:cNvSpPr txBox="1"/>
          <p:nvPr/>
        </p:nvSpPr>
        <p:spPr>
          <a:xfrm>
            <a:off x="5117021" y="4700194"/>
            <a:ext cx="3488455" cy="369332"/>
          </a:xfrm>
          <a:prstGeom prst="rect">
            <a:avLst/>
          </a:prstGeom>
          <a:noFill/>
        </p:spPr>
        <p:txBody>
          <a:bodyPr wrap="none" rtlCol="0">
            <a:spAutoFit/>
          </a:bodyPr>
          <a:lstStyle/>
          <a:p>
            <a:pPr algn="r"/>
            <a:r>
              <a:rPr lang="en-GB" sz="600" dirty="0">
                <a:latin typeface="Montserrat" panose="00000500000000000000" pitchFamily="2" charset="0"/>
              </a:rPr>
              <a:t>~Health, Beauty, Toiletries &amp; Baby</a:t>
            </a:r>
          </a:p>
          <a:p>
            <a:pPr algn="r"/>
            <a:r>
              <a:rPr lang="en-GB" sz="600" dirty="0">
                <a:latin typeface="Montserrat" panose="00000500000000000000" pitchFamily="2" charset="0"/>
              </a:rPr>
              <a:t>*Confectionery, Crisps &amp; Snacks, Nuts &amp; Seeds</a:t>
            </a:r>
          </a:p>
          <a:p>
            <a:pPr algn="r"/>
            <a:r>
              <a:rPr lang="en-GB" sz="600" dirty="0">
                <a:latin typeface="Montserrat" panose="00000500000000000000" pitchFamily="2" charset="0"/>
              </a:rPr>
              <a:t>#Clothing, Entertainment, Electrical, Home, Sports &amp; Leisure, Seasonal, Stationery, Toys</a:t>
            </a:r>
          </a:p>
        </p:txBody>
      </p:sp>
    </p:spTree>
    <p:extLst>
      <p:ext uri="{BB962C8B-B14F-4D97-AF65-F5344CB8AC3E}">
        <p14:creationId xmlns:p14="http://schemas.microsoft.com/office/powerpoint/2010/main" val="97978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47"/>
          <p:cNvSpPr txBox="1">
            <a:spLocks noGrp="1"/>
          </p:cNvSpPr>
          <p:nvPr>
            <p:ph type="title"/>
          </p:nvPr>
        </p:nvSpPr>
        <p:spPr>
          <a:xfrm>
            <a:off x="0" y="352826"/>
            <a:ext cx="9144000" cy="619124"/>
          </a:xfrm>
          <a:prstGeom prst="rect">
            <a:avLst/>
          </a:prstGeom>
          <a:noFill/>
          <a:ln>
            <a:noFill/>
          </a:ln>
        </p:spPr>
        <p:txBody>
          <a:bodyPr spcFirstLastPara="1" wrap="square" lIns="91425" tIns="0" rIns="91425" bIns="0" anchor="b" anchorCtr="0">
            <a:noAutofit/>
          </a:bodyPr>
          <a:lstStyle/>
          <a:p>
            <a:pPr marL="0" lvl="0" indent="0" algn="l" rtl="0">
              <a:spcBef>
                <a:spcPts val="0"/>
              </a:spcBef>
              <a:spcAft>
                <a:spcPts val="0"/>
              </a:spcAft>
              <a:buClr>
                <a:schemeClr val="dk2"/>
              </a:buClr>
              <a:buSzPts val="3000"/>
              <a:buFont typeface="Arial"/>
              <a:buNone/>
            </a:pPr>
            <a:r>
              <a:rPr lang="en-GB" sz="1600" dirty="0"/>
              <a:t>With the backdrop of Covid and callouts for Ukraine, convenient remedies remain top of mind as well treats for Mum and other ‘dependents’</a:t>
            </a:r>
            <a:endParaRPr sz="1600" dirty="0">
              <a:latin typeface="Montserrat" panose="00000500000000000000" pitchFamily="2" charset="0"/>
            </a:endParaRPr>
          </a:p>
        </p:txBody>
      </p:sp>
      <p:sp>
        <p:nvSpPr>
          <p:cNvPr id="716" name="Google Shape;716;p47"/>
          <p:cNvSpPr/>
          <p:nvPr/>
        </p:nvSpPr>
        <p:spPr>
          <a:xfrm>
            <a:off x="359773" y="1531008"/>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SzPts val="1350"/>
            </a:pPr>
            <a:r>
              <a:rPr lang="en-GB" sz="900" dirty="0">
                <a:solidFill>
                  <a:schemeClr val="tx1"/>
                </a:solidFill>
                <a:latin typeface="Montserrat" panose="00000500000000000000" pitchFamily="2" charset="0"/>
                <a:ea typeface="Montserrat"/>
                <a:cs typeface="Montserrat"/>
                <a:sym typeface="Montserrat"/>
              </a:rPr>
              <a:t>Sandwiches +45%</a:t>
            </a:r>
          </a:p>
          <a:p>
            <a:pPr>
              <a:buSzPts val="1350"/>
            </a:pPr>
            <a:r>
              <a:rPr lang="en-GB" sz="900" dirty="0">
                <a:solidFill>
                  <a:schemeClr val="tx1"/>
                </a:solidFill>
                <a:latin typeface="Montserrat" panose="00000500000000000000" pitchFamily="2" charset="0"/>
                <a:ea typeface="Montserrat"/>
                <a:cs typeface="Montserrat"/>
                <a:sym typeface="Montserrat"/>
              </a:rPr>
              <a:t>Re-usable shopping bags +32%</a:t>
            </a:r>
          </a:p>
          <a:p>
            <a:pPr>
              <a:buSzPts val="1350"/>
            </a:pPr>
            <a:r>
              <a:rPr lang="en-GB" sz="900" dirty="0">
                <a:solidFill>
                  <a:schemeClr val="tx1"/>
                </a:solidFill>
                <a:latin typeface="Montserrat" panose="00000500000000000000" pitchFamily="2" charset="0"/>
                <a:ea typeface="Montserrat"/>
                <a:cs typeface="Montserrat"/>
                <a:sym typeface="Montserrat"/>
              </a:rPr>
              <a:t>Flav Non Carbs +25%</a:t>
            </a:r>
            <a:endParaRPr lang="en-GB" sz="900" i="0" u="none" strike="noStrike" cap="none" dirty="0">
              <a:solidFill>
                <a:schemeClr val="tx1"/>
              </a:solidFill>
              <a:latin typeface="Montserrat" panose="00000500000000000000" pitchFamily="2" charset="0"/>
              <a:ea typeface="Montserrat"/>
              <a:cs typeface="Montserrat"/>
              <a:sym typeface="Montserrat"/>
            </a:endParaRPr>
          </a:p>
          <a:p>
            <a:pPr>
              <a:buSzPts val="1350"/>
            </a:pPr>
            <a:r>
              <a:rPr lang="en-GB" sz="900" dirty="0">
                <a:solidFill>
                  <a:schemeClr val="tx1"/>
                </a:solidFill>
                <a:latin typeface="Montserrat" panose="00000500000000000000" pitchFamily="2" charset="0"/>
                <a:ea typeface="Montserrat"/>
                <a:cs typeface="Montserrat"/>
                <a:sym typeface="Montserrat"/>
              </a:rPr>
              <a:t>Prepared Salad +22%</a:t>
            </a:r>
          </a:p>
          <a:p>
            <a:pPr marL="0" marR="0" lvl="0" indent="0" algn="l" rtl="0">
              <a:lnSpc>
                <a:spcPct val="100000"/>
              </a:lnSpc>
              <a:spcBef>
                <a:spcPts val="0"/>
              </a:spcBef>
              <a:spcAft>
                <a:spcPts val="0"/>
              </a:spcAft>
              <a:buClr>
                <a:srgbClr val="000000"/>
              </a:buClr>
              <a:buSzPts val="1350"/>
              <a:buFont typeface="Arial"/>
              <a:buNone/>
            </a:pPr>
            <a:r>
              <a:rPr lang="en-GB" sz="900" i="0" u="none" strike="noStrike" cap="none" dirty="0">
                <a:solidFill>
                  <a:schemeClr val="tx1"/>
                </a:solidFill>
                <a:latin typeface="Montserrat" panose="00000500000000000000" pitchFamily="2" charset="0"/>
                <a:ea typeface="Montserrat"/>
                <a:cs typeface="Montserrat"/>
                <a:sym typeface="Montserrat"/>
              </a:rPr>
              <a:t>Sushi +22%</a:t>
            </a: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Dry Pasta +20%</a:t>
            </a: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Mineral Water +20%</a:t>
            </a:r>
          </a:p>
          <a:p>
            <a:pPr>
              <a:buSzPts val="1350"/>
            </a:pPr>
            <a:r>
              <a:rPr lang="en-GB" sz="900" dirty="0">
                <a:solidFill>
                  <a:schemeClr val="tx1"/>
                </a:solidFill>
                <a:latin typeface="Montserrat" panose="00000500000000000000" pitchFamily="2" charset="0"/>
                <a:ea typeface="Montserrat"/>
                <a:cs typeface="Montserrat"/>
                <a:sym typeface="Montserrat"/>
              </a:rPr>
              <a:t>Sports &amp; Energy Drinks +18%</a:t>
            </a:r>
          </a:p>
          <a:p>
            <a:pPr>
              <a:buSzPts val="1350"/>
            </a:pPr>
            <a:r>
              <a:rPr lang="en-GB" sz="900" dirty="0">
                <a:solidFill>
                  <a:schemeClr val="tx1"/>
                </a:solidFill>
                <a:latin typeface="Montserrat" panose="00000500000000000000" pitchFamily="2" charset="0"/>
                <a:ea typeface="Montserrat"/>
                <a:cs typeface="Montserrat"/>
                <a:sym typeface="Montserrat"/>
              </a:rPr>
              <a:t>Flavoured Carbs +12%</a:t>
            </a:r>
          </a:p>
          <a:p>
            <a:pPr>
              <a:buSzPts val="1350"/>
            </a:pPr>
            <a:r>
              <a:rPr lang="en-GB" sz="900" dirty="0">
                <a:solidFill>
                  <a:schemeClr val="tx1"/>
                </a:solidFill>
                <a:latin typeface="Montserrat" panose="00000500000000000000" pitchFamily="2" charset="0"/>
                <a:ea typeface="Montserrat"/>
                <a:cs typeface="Montserrat"/>
                <a:sym typeface="Montserrat"/>
              </a:rPr>
              <a:t>Fresh Prepared Fruit +11%</a:t>
            </a:r>
          </a:p>
          <a:p>
            <a:pPr>
              <a:buSzPts val="1350"/>
            </a:pPr>
            <a:r>
              <a:rPr lang="en-GB" sz="900" dirty="0">
                <a:solidFill>
                  <a:schemeClr val="tx1"/>
                </a:solidFill>
                <a:latin typeface="Montserrat" panose="00000500000000000000" pitchFamily="2" charset="0"/>
                <a:ea typeface="Montserrat"/>
                <a:cs typeface="Montserrat"/>
                <a:sym typeface="Montserrat"/>
              </a:rPr>
              <a:t>Dry Noodles +10%</a:t>
            </a:r>
          </a:p>
          <a:p>
            <a:pPr>
              <a:buSzPts val="1350"/>
            </a:pPr>
            <a:r>
              <a:rPr lang="en-GB" sz="900" dirty="0">
                <a:solidFill>
                  <a:schemeClr val="tx1"/>
                </a:solidFill>
                <a:latin typeface="Montserrat" panose="00000500000000000000" pitchFamily="2" charset="0"/>
                <a:ea typeface="Montserrat"/>
                <a:cs typeface="Montserrat"/>
                <a:sym typeface="Montserrat"/>
              </a:rPr>
              <a:t>Pot Snacks +10%</a:t>
            </a:r>
          </a:p>
        </p:txBody>
      </p:sp>
      <p:sp>
        <p:nvSpPr>
          <p:cNvPr id="717" name="Google Shape;717;p47"/>
          <p:cNvSpPr/>
          <p:nvPr/>
        </p:nvSpPr>
        <p:spPr>
          <a:xfrm>
            <a:off x="2546716"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+133%</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 &amp; Flu +119%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Throatcare +119%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Children’s Medicine +92%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Facial Tissue +40%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Glasses &amp; Lenses +26%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Milk +26%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Treatment Oral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Deodorants/Body Spray +19%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+18%</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Food +18%</a:t>
            </a:r>
          </a:p>
        </p:txBody>
      </p:sp>
      <p:sp>
        <p:nvSpPr>
          <p:cNvPr id="718" name="Google Shape;718;p47"/>
          <p:cNvSpPr/>
          <p:nvPr/>
        </p:nvSpPr>
        <p:spPr>
          <a:xfrm>
            <a:off x="6725672" y="1531008"/>
            <a:ext cx="2000100" cy="2418900"/>
          </a:xfrm>
          <a:prstGeom prst="rect">
            <a:avLst/>
          </a:prstGeom>
          <a:solidFill>
            <a:srgbClr val="D8D8D8"/>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Cosmetics +32%</a:t>
            </a:r>
          </a:p>
          <a:p>
            <a:pPr>
              <a:buClr>
                <a:srgbClr val="009DD9"/>
              </a:buClr>
              <a:buSzPts val="1350"/>
            </a:pPr>
            <a:r>
              <a:rPr lang="en-GB" sz="900" dirty="0">
                <a:latin typeface="Montserrat" panose="00000500000000000000" pitchFamily="2" charset="0"/>
              </a:rPr>
              <a:t>Fragrances +16%</a:t>
            </a:r>
          </a:p>
          <a:p>
            <a:pPr>
              <a:buClr>
                <a:srgbClr val="009DD9"/>
              </a:buClr>
              <a:buSzPts val="1350"/>
            </a:pPr>
            <a:r>
              <a:rPr lang="en-GB" sz="900" dirty="0">
                <a:latin typeface="Montserrat" panose="00000500000000000000" pitchFamily="2" charset="0"/>
              </a:rPr>
              <a:t>Beauty Skincare +8%</a:t>
            </a:r>
          </a:p>
          <a:p>
            <a:pPr>
              <a:buClr>
                <a:srgbClr val="009DD9"/>
              </a:buClr>
              <a:buSzPts val="1350"/>
            </a:pPr>
            <a:r>
              <a:rPr lang="en-GB" sz="900" dirty="0">
                <a:latin typeface="Montserrat" panose="00000500000000000000" pitchFamily="2" charset="0"/>
              </a:rPr>
              <a:t>Gift Packs +7%</a:t>
            </a:r>
          </a:p>
          <a:p>
            <a:pPr>
              <a:buClr>
                <a:srgbClr val="009DD9"/>
              </a:buClr>
              <a:buSzPts val="1350"/>
            </a:pPr>
            <a:r>
              <a:rPr lang="en-GB" sz="900" dirty="0">
                <a:latin typeface="Montserrat" panose="00000500000000000000" pitchFamily="2" charset="0"/>
              </a:rPr>
              <a:t>Fresh Ready Meals +7%</a:t>
            </a:r>
          </a:p>
          <a:p>
            <a:pPr>
              <a:buClr>
                <a:srgbClr val="009DD9"/>
              </a:buClr>
              <a:buSzPts val="1350"/>
            </a:pPr>
            <a:r>
              <a:rPr lang="en-GB" sz="900" dirty="0">
                <a:latin typeface="Montserrat" panose="00000500000000000000" pitchFamily="2" charset="0"/>
              </a:rPr>
              <a:t>Cake Ambient +5%</a:t>
            </a:r>
          </a:p>
          <a:p>
            <a:pPr>
              <a:buClr>
                <a:srgbClr val="009DD9"/>
              </a:buClr>
              <a:buSzPts val="1350"/>
            </a:pPr>
            <a:r>
              <a:rPr lang="en-GB" sz="900" dirty="0">
                <a:latin typeface="Montserrat" panose="00000500000000000000" pitchFamily="2" charset="0"/>
              </a:rPr>
              <a:t>Morning Goods &amp; Speciality Breads +4%</a:t>
            </a:r>
          </a:p>
          <a:p>
            <a:pPr>
              <a:buClr>
                <a:srgbClr val="009DD9"/>
              </a:buClr>
              <a:buSzPts val="1350"/>
            </a:pPr>
            <a:r>
              <a:rPr lang="en-GB" sz="900" dirty="0">
                <a:latin typeface="Montserrat" panose="00000500000000000000" pitchFamily="2" charset="0"/>
              </a:rPr>
              <a:t>Frozen Ready Meals +4%</a:t>
            </a:r>
          </a:p>
          <a:p>
            <a:pPr>
              <a:buClr>
                <a:srgbClr val="009DD9"/>
              </a:buClr>
              <a:buSzPts val="1350"/>
            </a:pPr>
            <a:r>
              <a:rPr lang="en-GB" sz="900" dirty="0">
                <a:latin typeface="Montserrat" panose="00000500000000000000" pitchFamily="2" charset="0"/>
              </a:rPr>
              <a:t>Disposable Tableware +4%</a:t>
            </a: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p:txBody>
      </p:sp>
      <p:sp>
        <p:nvSpPr>
          <p:cNvPr id="721" name="Google Shape;721;p47"/>
          <p:cNvSpPr/>
          <p:nvPr/>
        </p:nvSpPr>
        <p:spPr>
          <a:xfrm>
            <a:off x="359772" y="1078615"/>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722" name="Google Shape;722;p47"/>
          <p:cNvSpPr/>
          <p:nvPr/>
        </p:nvSpPr>
        <p:spPr>
          <a:xfrm>
            <a:off x="281876" y="3983351"/>
            <a:ext cx="8523879" cy="511921"/>
          </a:xfrm>
          <a:prstGeom prst="rect">
            <a:avLst/>
          </a:prstGeom>
          <a:solidFill>
            <a:schemeClr val="tx1"/>
          </a:solidFill>
          <a:ln>
            <a:noFill/>
          </a:ln>
        </p:spPr>
        <p:txBody>
          <a:bodyPr spcFirstLastPara="1" wrap="square" lIns="91425" tIns="45700" rIns="91425" bIns="45700" anchor="ctr" anchorCtr="0">
            <a:noAutofit/>
          </a:bodyPr>
          <a:lstStyle/>
          <a:p>
            <a:pPr lvl="0">
              <a:buClr>
                <a:srgbClr val="FFFFFF"/>
              </a:buClr>
              <a:buSzPts val="1600"/>
            </a:pPr>
            <a:r>
              <a:rPr lang="en-GB" sz="1100" b="1" dirty="0">
                <a:solidFill>
                  <a:schemeClr val="accent1"/>
                </a:solidFill>
                <a:latin typeface="Montserrat" panose="00000500000000000000" pitchFamily="2" charset="0"/>
                <a:ea typeface="Montserrat"/>
                <a:cs typeface="Montserrat"/>
                <a:sym typeface="Montserrat"/>
              </a:rPr>
              <a:t>This months purchasing indicates a caring nation with shoppers spending more on loved ones, both Mum and 4 footed friends ….</a:t>
            </a:r>
            <a:endParaRPr sz="1050" b="1" dirty="0">
              <a:solidFill>
                <a:schemeClr val="accent1"/>
              </a:solidFill>
              <a:latin typeface="Montserrat" panose="00000500000000000000" pitchFamily="2" charset="0"/>
              <a:ea typeface="Montserrat"/>
              <a:cs typeface="Montserrat"/>
              <a:sym typeface="Montserrat"/>
            </a:endParaRPr>
          </a:p>
        </p:txBody>
      </p:sp>
      <p:sp>
        <p:nvSpPr>
          <p:cNvPr id="723" name="Google Shape;723;p47"/>
          <p:cNvSpPr/>
          <p:nvPr/>
        </p:nvSpPr>
        <p:spPr>
          <a:xfrm>
            <a:off x="4643367"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Dog +15%</a:t>
            </a:r>
          </a:p>
          <a:p>
            <a:pPr>
              <a:buClr>
                <a:srgbClr val="009DD9"/>
              </a:buClr>
              <a:buSzPts val="1350"/>
            </a:pPr>
            <a:r>
              <a:rPr lang="en-GB" sz="900" dirty="0">
                <a:latin typeface="Montserrat" panose="00000500000000000000" pitchFamily="2" charset="0"/>
              </a:rPr>
              <a:t>Detergents +13%</a:t>
            </a:r>
          </a:p>
          <a:p>
            <a:pPr>
              <a:buClr>
                <a:srgbClr val="009DD9"/>
              </a:buClr>
              <a:buSzPts val="1350"/>
            </a:pPr>
            <a:r>
              <a:rPr lang="en-GB" sz="900" dirty="0">
                <a:latin typeface="Montserrat" panose="00000500000000000000" pitchFamily="2" charset="0"/>
              </a:rPr>
              <a:t>Petcare +12%</a:t>
            </a:r>
          </a:p>
          <a:p>
            <a:pPr>
              <a:buClr>
                <a:srgbClr val="009DD9"/>
              </a:buClr>
              <a:buSzPts val="1350"/>
            </a:pPr>
            <a:r>
              <a:rPr lang="en-GB" sz="900" dirty="0">
                <a:latin typeface="Montserrat" panose="00000500000000000000" pitchFamily="2" charset="0"/>
              </a:rPr>
              <a:t>Pre-wash +12%</a:t>
            </a:r>
          </a:p>
          <a:p>
            <a:pPr>
              <a:buClr>
                <a:srgbClr val="009DD9"/>
              </a:buClr>
              <a:buSzPts val="1350"/>
            </a:pPr>
            <a:r>
              <a:rPr lang="en-GB" sz="900" dirty="0">
                <a:latin typeface="Montserrat" panose="00000500000000000000" pitchFamily="2" charset="0"/>
              </a:rPr>
              <a:t>Firelighters +11%</a:t>
            </a:r>
          </a:p>
          <a:p>
            <a:pPr>
              <a:buClr>
                <a:srgbClr val="009DD9"/>
              </a:buClr>
              <a:buSzPts val="1350"/>
            </a:pPr>
            <a:r>
              <a:rPr lang="en-GB" sz="900" dirty="0">
                <a:latin typeface="Montserrat" panose="00000500000000000000" pitchFamily="2" charset="0"/>
              </a:rPr>
              <a:t>Cat +11%</a:t>
            </a:r>
          </a:p>
          <a:p>
            <a:pPr>
              <a:buClr>
                <a:srgbClr val="009DD9"/>
              </a:buClr>
              <a:buSzPts val="1350"/>
            </a:pPr>
            <a:r>
              <a:rPr lang="en-GB" sz="900" dirty="0">
                <a:latin typeface="Montserrat" panose="00000500000000000000" pitchFamily="2" charset="0"/>
              </a:rPr>
              <a:t>Toilet Tissue +8%</a:t>
            </a:r>
          </a:p>
          <a:p>
            <a:pPr>
              <a:buClr>
                <a:srgbClr val="009DD9"/>
              </a:buClr>
              <a:buSzPts val="1350"/>
            </a:pPr>
            <a:r>
              <a:rPr lang="en-GB" sz="900" dirty="0">
                <a:latin typeface="Montserrat" panose="00000500000000000000" pitchFamily="2" charset="0"/>
              </a:rPr>
              <a:t>Small Mammal Fish Bird +5%</a:t>
            </a:r>
          </a:p>
        </p:txBody>
      </p:sp>
      <p:sp>
        <p:nvSpPr>
          <p:cNvPr id="726" name="Google Shape;726;p47"/>
          <p:cNvSpPr/>
          <p:nvPr/>
        </p:nvSpPr>
        <p:spPr>
          <a:xfrm>
            <a:off x="4636997"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Household &amp; Pet</a:t>
            </a:r>
            <a:endParaRPr sz="1200" i="0" u="none" strike="noStrike" cap="none" dirty="0">
              <a:latin typeface="Montserrat" panose="00000500000000000000" pitchFamily="2" charset="0"/>
              <a:ea typeface="Montserrat"/>
              <a:cs typeface="Montserrat"/>
              <a:sym typeface="Montserrat"/>
            </a:endParaRPr>
          </a:p>
        </p:txBody>
      </p:sp>
      <p:sp>
        <p:nvSpPr>
          <p:cNvPr id="727" name="Google Shape;727;p47"/>
          <p:cNvSpPr/>
          <p:nvPr/>
        </p:nvSpPr>
        <p:spPr>
          <a:xfrm>
            <a:off x="6685834"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none" lIns="91425" tIns="45700" rIns="91425" bIns="45700" anchor="b"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Mothering Sunday</a:t>
            </a:r>
            <a:endParaRPr sz="1200" i="0" u="none" strike="noStrike" cap="none" dirty="0">
              <a:latin typeface="Montserrat" panose="00000500000000000000" pitchFamily="2" charset="0"/>
              <a:ea typeface="Montserrat"/>
              <a:cs typeface="Montserrat"/>
              <a:sym typeface="Montserrat"/>
            </a:endParaRPr>
          </a:p>
        </p:txBody>
      </p:sp>
      <p:sp>
        <p:nvSpPr>
          <p:cNvPr id="728" name="Google Shape;728;p47"/>
          <p:cNvSpPr/>
          <p:nvPr/>
        </p:nvSpPr>
        <p:spPr>
          <a:xfrm>
            <a:off x="2546716" y="1078615"/>
            <a:ext cx="1997100" cy="332400"/>
          </a:xfrm>
          <a:prstGeom prst="rect">
            <a:avLst/>
          </a:prstGeom>
          <a:noFill/>
          <a:ln w="9525"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Health &amp; Personal Care</a:t>
            </a:r>
            <a:endParaRPr lang="en-GB" i="0" u="none" strike="noStrike" cap="none" dirty="0">
              <a:latin typeface="Montserrat" panose="00000500000000000000" pitchFamily="2" charset="0"/>
              <a:ea typeface="Montserrat"/>
              <a:cs typeface="Montserrat"/>
              <a:sym typeface="Montserrat"/>
            </a:endParaRPr>
          </a:p>
        </p:txBody>
      </p:sp>
      <p:sp>
        <p:nvSpPr>
          <p:cNvPr id="27"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81876" y="4746716"/>
            <a:ext cx="8159100" cy="138851"/>
          </a:xfrm>
        </p:spPr>
        <p:txBody>
          <a:bodyPr/>
          <a:lstStyle/>
          <a:p>
            <a:pPr marL="146050" indent="0">
              <a:buNone/>
            </a:pPr>
            <a:r>
              <a:rPr lang="en-PH" sz="700" dirty="0">
                <a:latin typeface="Montserrat" panose="00000500000000000000" pitchFamily="2" charset="0"/>
              </a:rPr>
              <a:t>Source:  NielsenIQ Scantrack Grocery Multiples 4w/e 26th March 2022 vs year ago</a:t>
            </a:r>
          </a:p>
        </p:txBody>
      </p:sp>
      <p:pic>
        <p:nvPicPr>
          <p:cNvPr id="7" name="Picture 2">
            <a:extLst>
              <a:ext uri="{FF2B5EF4-FFF2-40B4-BE49-F238E27FC236}">
                <a16:creationId xmlns:a16="http://schemas.microsoft.com/office/drawing/2014/main" id="{BDB09129-91AD-47A2-A7EC-0E25A8AD3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9561" y="1503474"/>
            <a:ext cx="609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9FE85371-A8BD-4A92-8415-861EA6E61B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09" y="1515569"/>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hape, arrow&#10;&#10;Description automatically generated">
            <a:extLst>
              <a:ext uri="{FF2B5EF4-FFF2-40B4-BE49-F238E27FC236}">
                <a16:creationId xmlns:a16="http://schemas.microsoft.com/office/drawing/2014/main" id="{E6E303EE-808E-4554-BA9D-F5272B010DE8}"/>
              </a:ext>
            </a:extLst>
          </p:cNvPr>
          <p:cNvPicPr>
            <a:picLocks noChangeAspect="1"/>
          </p:cNvPicPr>
          <p:nvPr/>
        </p:nvPicPr>
        <p:blipFill>
          <a:blip r:embed="rId5"/>
          <a:stretch>
            <a:fillRect/>
          </a:stretch>
        </p:blipFill>
        <p:spPr>
          <a:xfrm>
            <a:off x="4701188" y="1512488"/>
            <a:ext cx="601096" cy="601096"/>
          </a:xfrm>
          <a:prstGeom prst="rect">
            <a:avLst/>
          </a:prstGeom>
        </p:spPr>
      </p:pic>
      <p:pic>
        <p:nvPicPr>
          <p:cNvPr id="19" name="Picture 2">
            <a:extLst>
              <a:ext uri="{FF2B5EF4-FFF2-40B4-BE49-F238E27FC236}">
                <a16:creationId xmlns:a16="http://schemas.microsoft.com/office/drawing/2014/main" id="{19174292-7C2F-4AF9-A3AD-E4D5FC9E5F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7839" y="1528979"/>
            <a:ext cx="406051" cy="60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 happened by channel? </a:t>
            </a:r>
          </a:p>
        </p:txBody>
      </p:sp>
      <p:sp>
        <p:nvSpPr>
          <p:cNvPr id="4" name="TextBox 3">
            <a:extLst>
              <a:ext uri="{FF2B5EF4-FFF2-40B4-BE49-F238E27FC236}">
                <a16:creationId xmlns:a16="http://schemas.microsoft.com/office/drawing/2014/main" id="{769C8D9D-AA73-4C1F-B956-0EB145CCF334}"/>
              </a:ext>
            </a:extLst>
          </p:cNvPr>
          <p:cNvSpPr txBox="1"/>
          <p:nvPr/>
        </p:nvSpPr>
        <p:spPr>
          <a:xfrm>
            <a:off x="2222500" y="2424212"/>
            <a:ext cx="4614332" cy="307777"/>
          </a:xfrm>
          <a:prstGeom prst="rect">
            <a:avLst/>
          </a:prstGeom>
          <a:noFill/>
        </p:spPr>
        <p:txBody>
          <a:bodyPr wrap="square">
            <a:spAutoFit/>
          </a:bodyPr>
          <a:lstStyle/>
          <a:p>
            <a:r>
              <a:rPr lang="en-GB" sz="1400" b="1" i="0" u="none" strike="noStrike" dirty="0">
                <a:solidFill>
                  <a:srgbClr val="000000"/>
                </a:solidFill>
                <a:effectLst/>
                <a:latin typeface="Calibri" panose="020F0502020204030204" pitchFamily="34" charset="0"/>
              </a:rPr>
              <a:t>-1.8%</a:t>
            </a:r>
            <a:r>
              <a:rPr lang="en-GB" dirty="0"/>
              <a:t> </a:t>
            </a:r>
          </a:p>
        </p:txBody>
      </p:sp>
    </p:spTree>
    <p:extLst>
      <p:ext uri="{BB962C8B-B14F-4D97-AF65-F5344CB8AC3E}">
        <p14:creationId xmlns:p14="http://schemas.microsoft.com/office/powerpoint/2010/main" val="2202126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11322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65526"/>
            <a:ext cx="8717386" cy="372012"/>
          </a:xfrm>
        </p:spPr>
        <p:txBody>
          <a:bodyPr spcFirstLastPara="1" wrap="square" lIns="0" tIns="91425" rIns="0" bIns="91425" anchor="t" anchorCtr="0">
            <a:noAutofit/>
          </a:bodyPr>
          <a:lstStyle/>
          <a:p>
            <a:pPr lvl="0"/>
            <a:r>
              <a:rPr lang="en-PH" sz="1700" dirty="0">
                <a:latin typeface="Montserrat" panose="00000500000000000000" pitchFamily="2" charset="0"/>
              </a:rPr>
              <a:t>Against the final month of lockdown comparatives, smaller store formats outperformed the larger store formats</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2954590577"/>
              </p:ext>
            </p:extLst>
          </p:nvPr>
        </p:nvGraphicFramePr>
        <p:xfrm>
          <a:off x="740598" y="1565847"/>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09104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02060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YTD 12w/e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80431"/>
            <a:ext cx="8717386" cy="372012"/>
          </a:xfrm>
        </p:spPr>
        <p:txBody>
          <a:bodyPr spcFirstLastPara="1" wrap="square" lIns="0" tIns="91425" rIns="0" bIns="91425" anchor="t" anchorCtr="0">
            <a:noAutofit/>
          </a:bodyPr>
          <a:lstStyle/>
          <a:p>
            <a:pPr lvl="0"/>
            <a:r>
              <a:rPr lang="en-PH" sz="1600" dirty="0">
                <a:latin typeface="Montserrat" panose="00000500000000000000" pitchFamily="2" charset="0"/>
              </a:rPr>
              <a:t>YTD growth has been obscured by Q1, 2020 lockdown as shoppers replace pantry staples with convenience food, with larger store formats showing the biggest fall </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805864575"/>
              </p:ext>
            </p:extLst>
          </p:nvPr>
        </p:nvGraphicFramePr>
        <p:xfrm>
          <a:off x="753025" y="1559230"/>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65880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54650"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vs </a:t>
            </a:r>
            <a:r>
              <a:rPr lang="en" sz="1000" b="1" dirty="0">
                <a:solidFill>
                  <a:srgbClr val="000000"/>
                </a:solidFill>
                <a:latin typeface="Montserrat" panose="00000500000000000000" pitchFamily="2" charset="0"/>
                <a:ea typeface="Montserrat"/>
                <a:cs typeface="Montserrat"/>
                <a:sym typeface="Montserrat"/>
              </a:rPr>
              <a:t>Prior period</a:t>
            </a:r>
            <a:endParaRPr sz="1000" b="1"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116732" y="288388"/>
            <a:ext cx="9027269" cy="596983"/>
          </a:xfrm>
        </p:spPr>
        <p:txBody>
          <a:bodyPr spcFirstLastPara="1" wrap="square" lIns="0" tIns="91425" rIns="0" bIns="91425" anchor="t" anchorCtr="0">
            <a:noAutofit/>
          </a:bodyPr>
          <a:lstStyle/>
          <a:p>
            <a:pPr lvl="0"/>
            <a:r>
              <a:rPr lang="en-PH" sz="1500" dirty="0">
                <a:latin typeface="Montserrat" panose="00000500000000000000" pitchFamily="2" charset="0"/>
              </a:rPr>
              <a:t>Compared against February, March sales were stronger indicating FMCG is more insulated than other industries and the trend to instore and smaller formats continues</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262281" y="4778827"/>
            <a:ext cx="8159100" cy="184800"/>
          </a:xfrm>
        </p:spPr>
        <p:txBody>
          <a:bodyPr/>
          <a:lstStyle/>
          <a:p>
            <a:pPr marL="146050" indent="0">
              <a:buNone/>
            </a:pPr>
            <a:r>
              <a:rPr lang="en-PH" sz="600" dirty="0">
                <a:latin typeface="Montserrat" panose="00000500000000000000" pitchFamily="2" charset="0"/>
              </a:rPr>
              <a:t>Source:  NielsenIQ Scantrack Total Store Read, , *Homescan FMCG, **Homescan Total FMCG</a:t>
            </a: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4283678417"/>
              </p:ext>
            </p:extLst>
          </p:nvPr>
        </p:nvGraphicFramePr>
        <p:xfrm>
          <a:off x="753025" y="1500722"/>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47657" y="4927853"/>
            <a:ext cx="2988318" cy="215444"/>
          </a:xfrm>
          <a:prstGeom prst="rect">
            <a:avLst/>
          </a:prstGeom>
          <a:noFill/>
        </p:spPr>
        <p:txBody>
          <a:bodyPr wrap="none" rtlCol="0">
            <a:spAutoFit/>
          </a:bodyPr>
          <a:lstStyle/>
          <a:p>
            <a:pPr algn="r"/>
            <a:r>
              <a:rPr lang="en-GB" sz="800" dirty="0">
                <a:latin typeface="Montserrat" panose="00000500000000000000" pitchFamily="2" charset="0"/>
                <a:cs typeface="Calibri" panose="020F0502020204030204" pitchFamily="34" charset="0"/>
              </a:rPr>
              <a:t>Nb.  Supermarkets include Dark Stores and Pick stores</a:t>
            </a:r>
          </a:p>
        </p:txBody>
      </p:sp>
      <p:sp>
        <p:nvSpPr>
          <p:cNvPr id="2" name="TextBox 1">
            <a:extLst>
              <a:ext uri="{FF2B5EF4-FFF2-40B4-BE49-F238E27FC236}">
                <a16:creationId xmlns:a16="http://schemas.microsoft.com/office/drawing/2014/main" id="{819C6D79-CFE2-4009-B154-A638AAB33519}"/>
              </a:ext>
            </a:extLst>
          </p:cNvPr>
          <p:cNvSpPr txBox="1"/>
          <p:nvPr/>
        </p:nvSpPr>
        <p:spPr>
          <a:xfrm>
            <a:off x="7309271" y="1260780"/>
            <a:ext cx="992579" cy="215444"/>
          </a:xfrm>
          <a:prstGeom prst="rect">
            <a:avLst/>
          </a:prstGeom>
          <a:noFill/>
        </p:spPr>
        <p:txBody>
          <a:bodyPr wrap="none" rtlCol="0">
            <a:spAutoFit/>
          </a:bodyPr>
          <a:lstStyle/>
          <a:p>
            <a:r>
              <a:rPr lang="en-GB" sz="800" b="1" dirty="0">
                <a:latin typeface="Montserrat" panose="00000500000000000000" pitchFamily="2" charset="0"/>
              </a:rPr>
              <a:t>Vs prior month</a:t>
            </a:r>
          </a:p>
        </p:txBody>
      </p:sp>
    </p:spTree>
    <p:extLst>
      <p:ext uri="{BB962C8B-B14F-4D97-AF65-F5344CB8AC3E}">
        <p14:creationId xmlns:p14="http://schemas.microsoft.com/office/powerpoint/2010/main" val="255750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125"/>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dirty="0"/>
              <a:t>Five take outs from Total Till for the 4 weeks to 26</a:t>
            </a:r>
            <a:r>
              <a:rPr lang="en" baseline="30000" dirty="0"/>
              <a:t>th</a:t>
            </a:r>
            <a:r>
              <a:rPr lang="en" dirty="0"/>
              <a:t> March 2022</a:t>
            </a:r>
            <a:endParaRPr dirty="0"/>
          </a:p>
        </p:txBody>
      </p:sp>
      <p:sp>
        <p:nvSpPr>
          <p:cNvPr id="1130" name="Google Shape;1130;p125"/>
          <p:cNvSpPr txBox="1"/>
          <p:nvPr/>
        </p:nvSpPr>
        <p:spPr>
          <a:xfrm>
            <a:off x="318936" y="1754937"/>
            <a:ext cx="548700" cy="243795"/>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2</a:t>
            </a:r>
            <a:endParaRPr sz="2000" b="1" i="0" u="none" strike="noStrike" cap="none" dirty="0">
              <a:latin typeface="Montserrat"/>
              <a:ea typeface="Montserrat"/>
              <a:cs typeface="Montserrat"/>
              <a:sym typeface="Montserrat"/>
            </a:endParaRPr>
          </a:p>
        </p:txBody>
      </p:sp>
      <p:sp>
        <p:nvSpPr>
          <p:cNvPr id="1132" name="Google Shape;1132;p125"/>
          <p:cNvSpPr txBox="1"/>
          <p:nvPr/>
        </p:nvSpPr>
        <p:spPr>
          <a:xfrm>
            <a:off x="332221" y="2372474"/>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3</a:t>
            </a:r>
            <a:endParaRPr sz="2000" b="1" i="0" u="none" strike="noStrike" cap="none" dirty="0">
              <a:latin typeface="Montserrat"/>
              <a:ea typeface="Montserrat"/>
              <a:cs typeface="Montserrat"/>
              <a:sym typeface="Montserrat"/>
            </a:endParaRPr>
          </a:p>
        </p:txBody>
      </p:sp>
      <p:sp>
        <p:nvSpPr>
          <p:cNvPr id="1133" name="Google Shape;1133;p125"/>
          <p:cNvSpPr txBox="1"/>
          <p:nvPr/>
        </p:nvSpPr>
        <p:spPr>
          <a:xfrm>
            <a:off x="698410" y="3741468"/>
            <a:ext cx="8311413" cy="6612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dirty="0">
                <a:solidFill>
                  <a:schemeClr val="dk1"/>
                </a:solidFill>
                <a:latin typeface="Montserrat"/>
                <a:ea typeface="Montserrat"/>
                <a:cs typeface="Montserrat"/>
                <a:sym typeface="Montserrat"/>
              </a:rPr>
              <a:t>As we start the new normal, sales will return to </a:t>
            </a:r>
            <a:r>
              <a:rPr lang="en-GB" b="1" dirty="0">
                <a:solidFill>
                  <a:schemeClr val="dk1"/>
                </a:solidFill>
                <a:latin typeface="Montserrat"/>
                <a:ea typeface="Montserrat"/>
                <a:cs typeface="Montserrat"/>
                <a:sym typeface="Montserrat"/>
              </a:rPr>
              <a:t>positive</a:t>
            </a:r>
            <a:r>
              <a:rPr lang="en-GB" dirty="0">
                <a:solidFill>
                  <a:schemeClr val="dk1"/>
                </a:solidFill>
                <a:latin typeface="Montserrat"/>
                <a:ea typeface="Montserrat"/>
                <a:cs typeface="Montserrat"/>
                <a:sym typeface="Montserrat"/>
              </a:rPr>
              <a:t> but not until the Summer</a:t>
            </a:r>
          </a:p>
        </p:txBody>
      </p:sp>
      <p:sp>
        <p:nvSpPr>
          <p:cNvPr id="1134" name="Google Shape;1134;p125"/>
          <p:cNvSpPr txBox="1"/>
          <p:nvPr/>
        </p:nvSpPr>
        <p:spPr>
          <a:xfrm>
            <a:off x="318936" y="3099349"/>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4</a:t>
            </a:r>
            <a:endParaRPr sz="2000" b="1" i="0" u="none" strike="noStrike" cap="none" dirty="0">
              <a:latin typeface="Montserrat"/>
              <a:ea typeface="Montserrat"/>
              <a:cs typeface="Montserrat"/>
              <a:sym typeface="Montserrat"/>
            </a:endParaRPr>
          </a:p>
        </p:txBody>
      </p:sp>
      <p:sp>
        <p:nvSpPr>
          <p:cNvPr id="1135" name="Google Shape;1135;p125"/>
          <p:cNvSpPr txBox="1"/>
          <p:nvPr/>
        </p:nvSpPr>
        <p:spPr>
          <a:xfrm>
            <a:off x="715992" y="1020278"/>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Shoppers </a:t>
            </a:r>
            <a:r>
              <a:rPr lang="en-GB" dirty="0">
                <a:solidFill>
                  <a:schemeClr val="dk1"/>
                </a:solidFill>
                <a:latin typeface="Montserrat"/>
                <a:ea typeface="Montserrat"/>
                <a:cs typeface="Montserrat"/>
                <a:sym typeface="Montserrat"/>
              </a:rPr>
              <a:t>have started to change how they shop, for example buying more OL and this trend is likely to accelerate</a:t>
            </a:r>
          </a:p>
        </p:txBody>
      </p:sp>
      <p:sp>
        <p:nvSpPr>
          <p:cNvPr id="1136" name="Google Shape;1136;p125"/>
          <p:cNvSpPr txBox="1"/>
          <p:nvPr/>
        </p:nvSpPr>
        <p:spPr>
          <a:xfrm>
            <a:off x="332221" y="381413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5</a:t>
            </a:r>
            <a:endParaRPr sz="2000" b="1" i="0" u="none" strike="noStrike" cap="none" dirty="0">
              <a:latin typeface="Montserrat"/>
              <a:ea typeface="Montserrat"/>
              <a:cs typeface="Montserrat"/>
              <a:sym typeface="Montserrat"/>
            </a:endParaRPr>
          </a:p>
        </p:txBody>
      </p:sp>
      <p:sp>
        <p:nvSpPr>
          <p:cNvPr id="1137" name="Google Shape;1137;p125"/>
          <p:cNvSpPr txBox="1"/>
          <p:nvPr/>
        </p:nvSpPr>
        <p:spPr>
          <a:xfrm>
            <a:off x="728826" y="1594934"/>
            <a:ext cx="8186574" cy="544768"/>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Online </a:t>
            </a:r>
            <a:r>
              <a:rPr lang="en-GB" dirty="0">
                <a:solidFill>
                  <a:schemeClr val="dk1"/>
                </a:solidFill>
                <a:latin typeface="Montserrat"/>
                <a:ea typeface="Montserrat"/>
                <a:cs typeface="Montserrat"/>
                <a:sym typeface="Montserrat"/>
              </a:rPr>
              <a:t>is expected to retain circa </a:t>
            </a:r>
            <a:r>
              <a:rPr lang="en-GB" b="1" dirty="0">
                <a:solidFill>
                  <a:schemeClr val="dk1"/>
                </a:solidFill>
                <a:latin typeface="Montserrat"/>
                <a:ea typeface="Montserrat"/>
                <a:cs typeface="Montserrat"/>
                <a:sym typeface="Montserrat"/>
              </a:rPr>
              <a:t>12%</a:t>
            </a:r>
            <a:r>
              <a:rPr lang="en-GB" dirty="0">
                <a:solidFill>
                  <a:schemeClr val="dk1"/>
                </a:solidFill>
                <a:latin typeface="Montserrat"/>
                <a:ea typeface="Montserrat"/>
                <a:cs typeface="Montserrat"/>
                <a:sym typeface="Montserrat"/>
              </a:rPr>
              <a:t> share of sales in Q2</a:t>
            </a:r>
          </a:p>
        </p:txBody>
      </p:sp>
      <p:sp>
        <p:nvSpPr>
          <p:cNvPr id="1138" name="Google Shape;1138;p125"/>
          <p:cNvSpPr txBox="1"/>
          <p:nvPr/>
        </p:nvSpPr>
        <p:spPr>
          <a:xfrm>
            <a:off x="332221" y="913375"/>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1</a:t>
            </a:r>
            <a:endParaRPr sz="2000" b="1" i="0" u="none" strike="noStrike" cap="none" dirty="0">
              <a:latin typeface="Montserrat"/>
              <a:ea typeface="Montserrat"/>
              <a:cs typeface="Montserrat"/>
              <a:sym typeface="Montserrat"/>
            </a:endParaRPr>
          </a:p>
        </p:txBody>
      </p:sp>
      <p:sp>
        <p:nvSpPr>
          <p:cNvPr id="13" name="Google Shape;1137;p125">
            <a:extLst>
              <a:ext uri="{FF2B5EF4-FFF2-40B4-BE49-F238E27FC236}">
                <a16:creationId xmlns:a16="http://schemas.microsoft.com/office/drawing/2014/main" id="{E5683DC5-CA79-45CF-9547-EDE013695E52}"/>
              </a:ext>
            </a:extLst>
          </p:cNvPr>
          <p:cNvSpPr txBox="1"/>
          <p:nvPr/>
        </p:nvSpPr>
        <p:spPr>
          <a:xfrm>
            <a:off x="698410" y="2353975"/>
            <a:ext cx="8095787" cy="617476"/>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dirty="0">
                <a:solidFill>
                  <a:schemeClr val="dk1"/>
                </a:solidFill>
                <a:latin typeface="Montserrat"/>
                <a:ea typeface="Montserrat"/>
                <a:cs typeface="Montserrat"/>
                <a:sym typeface="Montserrat"/>
              </a:rPr>
              <a:t>Whilst the fmcg industry is more insulated from the downturn in expenditure, as the </a:t>
            </a:r>
            <a:r>
              <a:rPr lang="en-GB" b="1" dirty="0">
                <a:solidFill>
                  <a:schemeClr val="dk1"/>
                </a:solidFill>
                <a:latin typeface="Montserrat"/>
                <a:ea typeface="Montserrat"/>
                <a:cs typeface="Montserrat"/>
                <a:sym typeface="Montserrat"/>
              </a:rPr>
              <a:t>cost of living squeeze accelerates </a:t>
            </a:r>
            <a:r>
              <a:rPr lang="en-GB" dirty="0">
                <a:solidFill>
                  <a:schemeClr val="dk1"/>
                </a:solidFill>
                <a:latin typeface="Montserrat"/>
                <a:ea typeface="Montserrat"/>
                <a:cs typeface="Montserrat"/>
                <a:sym typeface="Montserrat"/>
              </a:rPr>
              <a:t>shoppers will </a:t>
            </a:r>
            <a:r>
              <a:rPr lang="en-GB" b="1" dirty="0">
                <a:solidFill>
                  <a:schemeClr val="dk1"/>
                </a:solidFill>
                <a:latin typeface="Montserrat"/>
                <a:ea typeface="Montserrat"/>
                <a:cs typeface="Montserrat"/>
                <a:sym typeface="Montserrat"/>
              </a:rPr>
              <a:t>increasingly</a:t>
            </a:r>
            <a:r>
              <a:rPr lang="en-GB" dirty="0">
                <a:solidFill>
                  <a:schemeClr val="dk1"/>
                </a:solidFill>
                <a:latin typeface="Montserrat"/>
                <a:ea typeface="Montserrat"/>
                <a:cs typeface="Montserrat"/>
                <a:sym typeface="Montserrat"/>
              </a:rPr>
              <a:t> look to make more </a:t>
            </a:r>
            <a:r>
              <a:rPr lang="en-GB" b="1" dirty="0">
                <a:solidFill>
                  <a:schemeClr val="dk1"/>
                </a:solidFill>
                <a:latin typeface="Montserrat"/>
                <a:ea typeface="Montserrat"/>
                <a:cs typeface="Montserrat"/>
                <a:sym typeface="Montserrat"/>
              </a:rPr>
              <a:t>savings</a:t>
            </a:r>
          </a:p>
        </p:txBody>
      </p:sp>
      <p:sp>
        <p:nvSpPr>
          <p:cNvPr id="15" name="Google Shape;1135;p125">
            <a:extLst>
              <a:ext uri="{FF2B5EF4-FFF2-40B4-BE49-F238E27FC236}">
                <a16:creationId xmlns:a16="http://schemas.microsoft.com/office/drawing/2014/main" id="{500B54D9-C89E-47A8-A9AE-1A4EAC3BB06E}"/>
              </a:ext>
            </a:extLst>
          </p:cNvPr>
          <p:cNvSpPr txBox="1"/>
          <p:nvPr/>
        </p:nvSpPr>
        <p:spPr>
          <a:xfrm>
            <a:off x="728826" y="3148393"/>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None/>
            </a:pPr>
            <a:r>
              <a:rPr lang="en-GB" b="1" dirty="0">
                <a:latin typeface="Montserrat"/>
                <a:ea typeface="Montserrat"/>
                <a:cs typeface="Montserrat"/>
                <a:sym typeface="Montserrat"/>
              </a:rPr>
              <a:t>Spend </a:t>
            </a:r>
            <a:r>
              <a:rPr lang="en-GB" dirty="0">
                <a:latin typeface="Montserrat"/>
                <a:ea typeface="Montserrat"/>
                <a:cs typeface="Montserrat"/>
                <a:sym typeface="Montserrat"/>
              </a:rPr>
              <a:t>is likely to shift to </a:t>
            </a:r>
            <a:r>
              <a:rPr lang="en-GB" b="1" dirty="0">
                <a:latin typeface="Montserrat"/>
                <a:ea typeface="Montserrat"/>
                <a:cs typeface="Montserrat"/>
                <a:sym typeface="Montserrat"/>
              </a:rPr>
              <a:t>any </a:t>
            </a:r>
            <a:r>
              <a:rPr lang="en-GB" dirty="0">
                <a:latin typeface="Montserrat"/>
                <a:ea typeface="Montserrat"/>
                <a:cs typeface="Montserrat"/>
                <a:sym typeface="Montserrat"/>
              </a:rPr>
              <a:t>retailer perceived to offer good value for money …</a:t>
            </a:r>
          </a:p>
        </p:txBody>
      </p:sp>
    </p:spTree>
    <p:extLst>
      <p:ext uri="{BB962C8B-B14F-4D97-AF65-F5344CB8AC3E}">
        <p14:creationId xmlns:p14="http://schemas.microsoft.com/office/powerpoint/2010/main" val="1306565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428406"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After </a:t>
            </a:r>
            <a:r>
              <a:rPr lang="en-GB" b="1" dirty="0">
                <a:solidFill>
                  <a:schemeClr val="accent1"/>
                </a:solidFill>
                <a:latin typeface="Montserrat" panose="00000500000000000000" pitchFamily="2" charset="0"/>
              </a:rPr>
              <a:t>2 years </a:t>
            </a:r>
            <a:r>
              <a:rPr lang="en-GB" b="1" dirty="0">
                <a:solidFill>
                  <a:schemeClr val="bg1"/>
                </a:solidFill>
                <a:latin typeface="Montserrat" panose="00000500000000000000" pitchFamily="2" charset="0"/>
              </a:rPr>
              <a:t>of Covid disrupted sales … we are now comparing against the first lockdown.</a:t>
            </a: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As the cost of living squeeze </a:t>
            </a:r>
            <a:r>
              <a:rPr lang="en-GB" b="1" dirty="0">
                <a:solidFill>
                  <a:schemeClr val="accent1"/>
                </a:solidFill>
                <a:latin typeface="Montserrat" panose="00000500000000000000" pitchFamily="2" charset="0"/>
              </a:rPr>
              <a:t>accelerates in Q2 </a:t>
            </a:r>
            <a:r>
              <a:rPr lang="en-GB" b="1" dirty="0">
                <a:solidFill>
                  <a:schemeClr val="bg1"/>
                </a:solidFill>
                <a:latin typeface="Montserrat" panose="00000500000000000000" pitchFamily="2" charset="0"/>
              </a:rPr>
              <a:t>comparing against </a:t>
            </a:r>
            <a:r>
              <a:rPr lang="en-GB" b="1" dirty="0">
                <a:solidFill>
                  <a:schemeClr val="accent1"/>
                </a:solidFill>
                <a:latin typeface="Montserrat" panose="00000500000000000000" pitchFamily="2" charset="0"/>
              </a:rPr>
              <a:t>prior period</a:t>
            </a:r>
            <a:r>
              <a:rPr lang="en-GB" b="1" dirty="0">
                <a:solidFill>
                  <a:schemeClr val="bg1"/>
                </a:solidFill>
                <a:latin typeface="Montserrat" panose="00000500000000000000" pitchFamily="2" charset="0"/>
              </a:rPr>
              <a:t> as well as year ago, will help to give an </a:t>
            </a:r>
            <a:r>
              <a:rPr lang="en-GB" b="1" dirty="0">
                <a:solidFill>
                  <a:schemeClr val="accent1"/>
                </a:solidFill>
                <a:latin typeface="Montserrat" panose="00000500000000000000" pitchFamily="2" charset="0"/>
              </a:rPr>
              <a:t>early indication</a:t>
            </a:r>
            <a:r>
              <a:rPr lang="en-GB" b="1" dirty="0">
                <a:solidFill>
                  <a:schemeClr val="bg1"/>
                </a:solidFill>
                <a:latin typeface="Montserrat" panose="00000500000000000000" pitchFamily="2" charset="0"/>
              </a:rPr>
              <a:t> into how shopper savings strategies impact grocery trends. </a:t>
            </a: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311842"/>
            <a:ext cx="5647365" cy="670013"/>
          </a:xfrm>
        </p:spPr>
        <p:txBody>
          <a:bodyPr spcFirstLastPara="1" wrap="square" lIns="0" tIns="91425" rIns="0" bIns="91425" anchor="t" anchorCtr="0">
            <a:noAutofit/>
          </a:bodyPr>
          <a:lstStyle/>
          <a:p>
            <a:pPr lvl="0"/>
            <a:r>
              <a:rPr lang="en-PH" dirty="0"/>
              <a:t>Value growths have finally normalised!</a:t>
            </a:r>
            <a:endParaRPr lang="da-DK" dirty="0">
              <a:latin typeface="Montserrat" panose="00000500000000000000" pitchFamily="2" charset="0"/>
            </a:endParaRPr>
          </a:p>
        </p:txBody>
      </p:sp>
      <p:sp>
        <p:nvSpPr>
          <p:cNvPr id="5" name="Subtitle 4">
            <a:extLst>
              <a:ext uri="{FF2B5EF4-FFF2-40B4-BE49-F238E27FC236}">
                <a16:creationId xmlns:a16="http://schemas.microsoft.com/office/drawing/2014/main" id="{431FEDF8-4128-4E76-8DE8-CFD67FD31018}"/>
              </a:ext>
            </a:extLst>
          </p:cNvPr>
          <p:cNvSpPr>
            <a:spLocks noGrp="1"/>
          </p:cNvSpPr>
          <p:nvPr>
            <p:ph type="subTitle" idx="3"/>
          </p:nvPr>
        </p:nvSpPr>
        <p:spPr>
          <a:xfrm>
            <a:off x="351200" y="4828425"/>
            <a:ext cx="5550900" cy="184800"/>
          </a:xfrm>
        </p:spPr>
        <p:txBody>
          <a:bodyPr/>
          <a:lstStyle/>
          <a:p>
            <a:r>
              <a:rPr lang="en-PH" dirty="0">
                <a:latin typeface="Montserrat" panose="00000500000000000000" pitchFamily="2" charset="0"/>
              </a:rPr>
              <a:t>Source:  *Nielsen Scantrack Total GB and Grocery Multiples 12w/e growth vs 2020/21</a:t>
            </a:r>
          </a:p>
        </p:txBody>
      </p:sp>
      <p:graphicFrame>
        <p:nvGraphicFramePr>
          <p:cNvPr id="32" name="Chart 31">
            <a:extLst>
              <a:ext uri="{FF2B5EF4-FFF2-40B4-BE49-F238E27FC236}">
                <a16:creationId xmlns:a16="http://schemas.microsoft.com/office/drawing/2014/main" id="{45DDBC3D-4297-4717-9B97-36DEB14B4BA1}"/>
              </a:ext>
            </a:extLst>
          </p:cNvPr>
          <p:cNvGraphicFramePr/>
          <p:nvPr>
            <p:extLst>
              <p:ext uri="{D42A27DB-BD31-4B8C-83A1-F6EECF244321}">
                <p14:modId xmlns:p14="http://schemas.microsoft.com/office/powerpoint/2010/main" val="2110743248"/>
              </p:ext>
            </p:extLst>
          </p:nvPr>
        </p:nvGraphicFramePr>
        <p:xfrm>
          <a:off x="351200" y="1451550"/>
          <a:ext cx="5111304" cy="32150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68B4E9AF-EB84-43F0-83F3-6277CFC71D4A}"/>
              </a:ext>
            </a:extLst>
          </p:cNvPr>
          <p:cNvSpPr txBox="1"/>
          <p:nvPr/>
        </p:nvSpPr>
        <p:spPr>
          <a:xfrm>
            <a:off x="3635830" y="2373630"/>
            <a:ext cx="1003801" cy="276999"/>
          </a:xfrm>
          <a:prstGeom prst="rect">
            <a:avLst/>
          </a:prstGeom>
          <a:noFill/>
        </p:spPr>
        <p:txBody>
          <a:bodyPr wrap="square" rtlCol="0">
            <a:spAutoFit/>
          </a:bodyPr>
          <a:lstStyle/>
          <a:p>
            <a:pPr algn="ctr"/>
            <a:r>
              <a:rPr lang="en-GB" sz="600" dirty="0">
                <a:latin typeface="Montserrat" panose="00000500000000000000" pitchFamily="2" charset="0"/>
              </a:rPr>
              <a:t>Omicron</a:t>
            </a:r>
          </a:p>
          <a:p>
            <a:pPr algn="ctr"/>
            <a:r>
              <a:rPr lang="en-GB" sz="600" dirty="0">
                <a:latin typeface="Montserrat" panose="00000500000000000000" pitchFamily="2" charset="0"/>
              </a:rPr>
              <a:t>disrupts trend</a:t>
            </a:r>
          </a:p>
        </p:txBody>
      </p:sp>
      <p:cxnSp>
        <p:nvCxnSpPr>
          <p:cNvPr id="11" name="Straight Connector 10">
            <a:extLst>
              <a:ext uri="{FF2B5EF4-FFF2-40B4-BE49-F238E27FC236}">
                <a16:creationId xmlns:a16="http://schemas.microsoft.com/office/drawing/2014/main" id="{46683260-9566-4F22-BB23-1B2D537F5686}"/>
              </a:ext>
            </a:extLst>
          </p:cNvPr>
          <p:cNvCxnSpPr>
            <a:cxnSpLocks/>
          </p:cNvCxnSpPr>
          <p:nvPr/>
        </p:nvCxnSpPr>
        <p:spPr>
          <a:xfrm>
            <a:off x="3559081" y="644480"/>
            <a:ext cx="140915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6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89"/>
          <p:cNvSpPr txBox="1">
            <a:spLocks noGrp="1"/>
          </p:cNvSpPr>
          <p:nvPr>
            <p:ph type="title"/>
          </p:nvPr>
        </p:nvSpPr>
        <p:spPr>
          <a:xfrm>
            <a:off x="354651" y="181671"/>
            <a:ext cx="8413598" cy="803384"/>
          </a:xfrm>
        </p:spPr>
        <p:txBody>
          <a:bodyPr spcFirstLastPara="1" wrap="square" lIns="0" tIns="91425" rIns="0" bIns="91425" anchor="t" anchorCtr="0">
            <a:noAutofit/>
          </a:bodyPr>
          <a:lstStyle/>
          <a:p>
            <a:pPr lvl="0"/>
            <a:r>
              <a:rPr lang="en-PH" dirty="0">
                <a:solidFill>
                  <a:schemeClr val="accent1"/>
                </a:solidFill>
                <a:latin typeface="Montserrat" panose="00000500000000000000" pitchFamily="2" charset="0"/>
              </a:rPr>
              <a:t>Online share </a:t>
            </a:r>
            <a:r>
              <a:rPr lang="en-PH" dirty="0">
                <a:solidFill>
                  <a:schemeClr val="bg1"/>
                </a:solidFill>
                <a:latin typeface="Montserrat" panose="00000500000000000000" pitchFamily="2" charset="0"/>
              </a:rPr>
              <a:t>has, since late Summer </a:t>
            </a:r>
            <a:r>
              <a:rPr lang="en-PH" dirty="0">
                <a:solidFill>
                  <a:schemeClr val="accent1"/>
                </a:solidFill>
                <a:latin typeface="Montserrat" panose="00000500000000000000" pitchFamily="2" charset="0"/>
              </a:rPr>
              <a:t>stablised</a:t>
            </a:r>
            <a:r>
              <a:rPr lang="en-PH" dirty="0">
                <a:latin typeface="Montserrat" panose="00000500000000000000" pitchFamily="2" charset="0"/>
              </a:rPr>
              <a:t> at around </a:t>
            </a:r>
            <a:r>
              <a:rPr lang="en-PH" dirty="0">
                <a:solidFill>
                  <a:schemeClr val="accent1"/>
                </a:solidFill>
                <a:latin typeface="Montserrat" panose="00000500000000000000" pitchFamily="2" charset="0"/>
              </a:rPr>
              <a:t>12.4%</a:t>
            </a:r>
            <a:r>
              <a:rPr lang="en-PH" dirty="0">
                <a:latin typeface="Montserrat" panose="00000500000000000000" pitchFamily="2" charset="0"/>
              </a:rPr>
              <a:t> and from next month online </a:t>
            </a:r>
            <a:r>
              <a:rPr lang="en-PH" dirty="0">
                <a:solidFill>
                  <a:schemeClr val="accent1"/>
                </a:solidFill>
                <a:latin typeface="Montserrat" panose="00000500000000000000" pitchFamily="2" charset="0"/>
              </a:rPr>
              <a:t>comparatives</a:t>
            </a:r>
            <a:r>
              <a:rPr lang="en-PH" dirty="0">
                <a:latin typeface="Montserrat" panose="00000500000000000000" pitchFamily="2" charset="0"/>
              </a:rPr>
              <a:t> will </a:t>
            </a:r>
            <a:r>
              <a:rPr lang="en-PH" dirty="0">
                <a:solidFill>
                  <a:schemeClr val="accent1"/>
                </a:solidFill>
                <a:latin typeface="Montserrat" panose="00000500000000000000" pitchFamily="2" charset="0"/>
              </a:rPr>
              <a:t>soften</a:t>
            </a:r>
          </a:p>
        </p:txBody>
      </p:sp>
      <p:sp>
        <p:nvSpPr>
          <p:cNvPr id="25"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solidFill>
                  <a:schemeClr val="bg1"/>
                </a:solidFill>
              </a:rPr>
              <a:t>Source:  NielsenIQ </a:t>
            </a:r>
            <a:r>
              <a:rPr lang="en-PH" dirty="0">
                <a:solidFill>
                  <a:schemeClr val="bg1"/>
                </a:solidFill>
                <a:latin typeface="Montserrat" panose="00000500000000000000" pitchFamily="2" charset="0"/>
              </a:rPr>
              <a:t>Homescan</a:t>
            </a:r>
            <a:r>
              <a:rPr lang="en-PH" dirty="0">
                <a:solidFill>
                  <a:schemeClr val="bg1"/>
                </a:solidFill>
              </a:rPr>
              <a:t> </a:t>
            </a:r>
            <a:r>
              <a:rPr lang="en-PH" dirty="0">
                <a:solidFill>
                  <a:schemeClr val="bg1"/>
                </a:solidFill>
                <a:latin typeface="Montserrat" panose="00000500000000000000" pitchFamily="2" charset="0"/>
              </a:rPr>
              <a:t>Online</a:t>
            </a:r>
            <a:r>
              <a:rPr lang="en-PH" dirty="0">
                <a:solidFill>
                  <a:schemeClr val="bg1"/>
                </a:solidFill>
              </a:rPr>
              <a:t> FMCG</a:t>
            </a:r>
          </a:p>
        </p:txBody>
      </p:sp>
      <p:graphicFrame>
        <p:nvGraphicFramePr>
          <p:cNvPr id="5" name="Chart 4">
            <a:extLst>
              <a:ext uri="{FF2B5EF4-FFF2-40B4-BE49-F238E27FC236}">
                <a16:creationId xmlns:a16="http://schemas.microsoft.com/office/drawing/2014/main" id="{DFBD8321-2FE8-47BC-BAAD-A89C45F2B8B1}"/>
              </a:ext>
            </a:extLst>
          </p:cNvPr>
          <p:cNvGraphicFramePr/>
          <p:nvPr>
            <p:extLst>
              <p:ext uri="{D42A27DB-BD31-4B8C-83A1-F6EECF244321}">
                <p14:modId xmlns:p14="http://schemas.microsoft.com/office/powerpoint/2010/main" val="68320320"/>
              </p:ext>
            </p:extLst>
          </p:nvPr>
        </p:nvGraphicFramePr>
        <p:xfrm>
          <a:off x="621838" y="1420905"/>
          <a:ext cx="8301667" cy="332619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FFF317-43D7-48AB-89FB-6AAE60EF9C8C}"/>
              </a:ext>
            </a:extLst>
          </p:cNvPr>
          <p:cNvSpPr txBox="1"/>
          <p:nvPr/>
        </p:nvSpPr>
        <p:spPr>
          <a:xfrm>
            <a:off x="823613" y="4165545"/>
            <a:ext cx="437940" cy="215444"/>
          </a:xfrm>
          <a:prstGeom prst="rect">
            <a:avLst/>
          </a:prstGeom>
          <a:noFill/>
        </p:spPr>
        <p:txBody>
          <a:bodyPr wrap="none" rtlCol="0">
            <a:spAutoFit/>
          </a:bodyPr>
          <a:lstStyle/>
          <a:p>
            <a:r>
              <a:rPr lang="en-GB" sz="800" dirty="0">
                <a:solidFill>
                  <a:schemeClr val="bg1"/>
                </a:solidFill>
                <a:latin typeface="Montserrat" panose="00000500000000000000" pitchFamily="2" charset="0"/>
              </a:rPr>
              <a:t>4w/e</a:t>
            </a:r>
          </a:p>
        </p:txBody>
      </p:sp>
      <p:pic>
        <p:nvPicPr>
          <p:cNvPr id="1026" name="Picture 2">
            <a:extLst>
              <a:ext uri="{FF2B5EF4-FFF2-40B4-BE49-F238E27FC236}">
                <a16:creationId xmlns:a16="http://schemas.microsoft.com/office/drawing/2014/main" id="{AA0450C7-4C7C-4BEF-8342-A47B04956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6184" y="801780"/>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9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105228" y="283792"/>
            <a:ext cx="9038772" cy="403761"/>
          </a:xfrm>
        </p:spPr>
        <p:txBody>
          <a:bodyPr spcFirstLastPara="1" wrap="square" lIns="0" tIns="91425" rIns="0" bIns="91425" anchor="t" anchorCtr="0">
            <a:noAutofit/>
          </a:bodyPr>
          <a:lstStyle/>
          <a:p>
            <a:pPr lvl="0"/>
            <a:r>
              <a:rPr lang="en-PH" sz="1500" dirty="0"/>
              <a:t>C</a:t>
            </a:r>
            <a:r>
              <a:rPr lang="en-PH" sz="1500" dirty="0">
                <a:latin typeface="Montserrat" panose="00000500000000000000" pitchFamily="2" charset="0"/>
              </a:rPr>
              <a:t>onvenience stores have outperformed supermarkets for 8 consecutive months, sales have grown faster vs the prior 4 weeks and weekly trend </a:t>
            </a:r>
            <a:r>
              <a:rPr lang="en-PH" sz="1500" dirty="0"/>
              <a:t>is l</a:t>
            </a:r>
            <a:r>
              <a:rPr lang="en-PH" sz="1500" dirty="0">
                <a:latin typeface="Montserrat" panose="00000500000000000000" pitchFamily="2" charset="0"/>
              </a:rPr>
              <a:t>ess volatile to events</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11892" y="4803205"/>
            <a:ext cx="8159100" cy="184800"/>
          </a:xfrm>
        </p:spPr>
        <p:txBody>
          <a:bodyPr/>
          <a:lstStyle/>
          <a:p>
            <a:pPr marL="146050" indent="0">
              <a:buNone/>
            </a:pPr>
            <a:r>
              <a:rPr lang="en-PH" sz="600" dirty="0">
                <a:latin typeface="Montserrat" panose="00000500000000000000" pitchFamily="2" charset="0"/>
              </a:rPr>
              <a:t>Source:  NielsenIQ Scantrack (FMCG = Total Store Read excluding General Merchandise, Tobacco and Medicines</a:t>
            </a:r>
          </a:p>
        </p:txBody>
      </p:sp>
      <p:sp>
        <p:nvSpPr>
          <p:cNvPr id="3" name="Rectangle 2"/>
          <p:cNvSpPr/>
          <p:nvPr/>
        </p:nvSpPr>
        <p:spPr>
          <a:xfrm>
            <a:off x="4852559" y="4659498"/>
            <a:ext cx="3595480" cy="338554"/>
          </a:xfrm>
          <a:prstGeom prst="rect">
            <a:avLst/>
          </a:prstGeom>
        </p:spPr>
        <p:txBody>
          <a:bodyPr wrap="square">
            <a:spAutoFit/>
          </a:bodyPr>
          <a:lstStyle/>
          <a:p>
            <a:r>
              <a:rPr lang="en-GB" sz="800" dirty="0">
                <a:latin typeface="Montserrat" panose="00000500000000000000" pitchFamily="2" charset="0"/>
                <a:cs typeface="Calibri" panose="020F0502020204030204" pitchFamily="34" charset="0"/>
              </a:rPr>
              <a:t>*Supermarkets include Online Dark Stores, Depots and Picking stores</a:t>
            </a:r>
            <a:endParaRPr lang="en-GB" sz="8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46588011"/>
              </p:ext>
            </p:extLst>
          </p:nvPr>
        </p:nvGraphicFramePr>
        <p:xfrm>
          <a:off x="4852559" y="1233081"/>
          <a:ext cx="3804300" cy="148340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Google Shape;1719;p127">
            <a:extLst>
              <a:ext uri="{FF2B5EF4-FFF2-40B4-BE49-F238E27FC236}">
                <a16:creationId xmlns:a16="http://schemas.microsoft.com/office/drawing/2014/main" id="{52778CA0-66FA-4AEE-9999-1A82D1F83488}"/>
              </a:ext>
            </a:extLst>
          </p:cNvPr>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7" name="Google Shape;1720;p127">
            <a:extLst>
              <a:ext uri="{FF2B5EF4-FFF2-40B4-BE49-F238E27FC236}">
                <a16:creationId xmlns:a16="http://schemas.microsoft.com/office/drawing/2014/main" id="{970C9709-0DA1-4983-A412-AA8DDFFC7BC0}"/>
              </a:ext>
            </a:extLst>
          </p:cNvPr>
          <p:cNvSpPr txBox="1"/>
          <p:nvPr/>
        </p:nvSpPr>
        <p:spPr>
          <a:xfrm>
            <a:off x="211892" y="1492019"/>
            <a:ext cx="4383006" cy="24622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rgbClr val="1A1A1A"/>
                </a:solidFill>
                <a:latin typeface="Montserrat" panose="00000500000000000000" pitchFamily="2" charset="0"/>
                <a:ea typeface="Montserrat"/>
                <a:cs typeface="Montserrat"/>
                <a:sym typeface="Montserrat"/>
              </a:rPr>
              <a:t>GB Total Coverage </a:t>
            </a:r>
            <a:r>
              <a:rPr lang="en" sz="1200" b="1" dirty="0">
                <a:solidFill>
                  <a:srgbClr val="1A1A1A"/>
                </a:solidFill>
                <a:latin typeface="Montserrat" panose="00000500000000000000" pitchFamily="2" charset="0"/>
                <a:ea typeface="Montserrat"/>
                <a:cs typeface="Montserrat"/>
                <a:sym typeface="Montserrat"/>
              </a:rPr>
              <a:t>FMCG</a:t>
            </a:r>
            <a:r>
              <a:rPr lang="en" sz="1200" dirty="0">
                <a:solidFill>
                  <a:srgbClr val="1A1A1A"/>
                </a:solidFill>
                <a:latin typeface="Montserrat" panose="00000500000000000000" pitchFamily="2" charset="0"/>
                <a:ea typeface="Montserrat"/>
                <a:cs typeface="Montserrat"/>
                <a:sym typeface="Montserrat"/>
              </a:rPr>
              <a:t> Sales, 4w/e 26</a:t>
            </a:r>
            <a:r>
              <a:rPr lang="en" sz="1200" baseline="30000" dirty="0">
                <a:solidFill>
                  <a:srgbClr val="1A1A1A"/>
                </a:solidFill>
                <a:latin typeface="Montserrat" panose="00000500000000000000" pitchFamily="2" charset="0"/>
                <a:ea typeface="Montserrat"/>
                <a:cs typeface="Montserrat"/>
                <a:sym typeface="Montserrat"/>
              </a:rPr>
              <a:t>th</a:t>
            </a:r>
            <a:r>
              <a:rPr lang="en" sz="1200" dirty="0">
                <a:solidFill>
                  <a:srgbClr val="1A1A1A"/>
                </a:solidFill>
                <a:latin typeface="Montserrat" panose="00000500000000000000" pitchFamily="2" charset="0"/>
                <a:ea typeface="Montserrat"/>
                <a:cs typeface="Montserrat"/>
                <a:sym typeface="Montserrat"/>
              </a:rPr>
              <a:t> March 2022</a:t>
            </a:r>
            <a:br>
              <a:rPr lang="en" sz="1200" dirty="0">
                <a:solidFill>
                  <a:srgbClr val="000000"/>
                </a:solidFill>
                <a:latin typeface="Montserrat" panose="00000500000000000000" pitchFamily="2" charset="0"/>
                <a:ea typeface="Montserrat"/>
                <a:cs typeface="Montserrat"/>
                <a:sym typeface="Montserrat"/>
              </a:rPr>
            </a:br>
            <a:endParaRPr sz="1200" dirty="0">
              <a:solidFill>
                <a:srgbClr val="000000"/>
              </a:solidFill>
              <a:latin typeface="Montserrat" panose="00000500000000000000" pitchFamily="2" charset="0"/>
              <a:ea typeface="Montserrat"/>
              <a:cs typeface="Montserrat"/>
              <a:sym typeface="Montserrat"/>
            </a:endParaRPr>
          </a:p>
        </p:txBody>
      </p:sp>
      <p:sp>
        <p:nvSpPr>
          <p:cNvPr id="18" name="Google Shape;1721;p127">
            <a:extLst>
              <a:ext uri="{FF2B5EF4-FFF2-40B4-BE49-F238E27FC236}">
                <a16:creationId xmlns:a16="http://schemas.microsoft.com/office/drawing/2014/main" id="{783BCF4E-61B1-440E-962B-DCF8AA5882D1}"/>
              </a:ext>
            </a:extLst>
          </p:cNvPr>
          <p:cNvSpPr txBox="1"/>
          <p:nvPr/>
        </p:nvSpPr>
        <p:spPr>
          <a:xfrm>
            <a:off x="397946" y="2253903"/>
            <a:ext cx="2775125"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 sz="2400" b="1" dirty="0">
                <a:solidFill>
                  <a:srgbClr val="1A1A1A"/>
                </a:solidFill>
                <a:latin typeface="Montserrat" panose="00000500000000000000" pitchFamily="2" charset="0"/>
                <a:ea typeface="Montserrat"/>
                <a:cs typeface="Montserrat"/>
                <a:sym typeface="Montserrat"/>
              </a:rPr>
              <a:t>-£437m</a:t>
            </a:r>
            <a:br>
              <a:rPr lang="en" b="1" dirty="0">
                <a:solidFill>
                  <a:srgbClr val="1A1A1A"/>
                </a:solidFill>
                <a:latin typeface="Montserrat" panose="00000500000000000000" pitchFamily="2" charset="0"/>
                <a:ea typeface="Montserrat"/>
                <a:cs typeface="Montserrat"/>
                <a:sym typeface="Montserrat"/>
              </a:rPr>
            </a:br>
            <a:r>
              <a:rPr lang="en" sz="1200" b="1" dirty="0">
                <a:solidFill>
                  <a:srgbClr val="1A1A1A"/>
                </a:solidFill>
                <a:latin typeface="Montserrat" panose="00000500000000000000" pitchFamily="2" charset="0"/>
                <a:ea typeface="Montserrat"/>
                <a:cs typeface="Montserrat"/>
                <a:sym typeface="Montserrat"/>
              </a:rPr>
              <a:t>Shoppers spent LESS on groceries than last year</a:t>
            </a:r>
            <a:endParaRPr sz="1500" b="1" dirty="0">
              <a:solidFill>
                <a:srgbClr val="1A1A1A"/>
              </a:solidFill>
              <a:latin typeface="Montserrat" panose="00000500000000000000" pitchFamily="2" charset="0"/>
              <a:ea typeface="Montserrat"/>
              <a:cs typeface="Montserrat"/>
              <a:sym typeface="Montserrat"/>
            </a:endParaRPr>
          </a:p>
        </p:txBody>
      </p:sp>
      <p:sp>
        <p:nvSpPr>
          <p:cNvPr id="19" name="Google Shape;1722;p127">
            <a:extLst>
              <a:ext uri="{FF2B5EF4-FFF2-40B4-BE49-F238E27FC236}">
                <a16:creationId xmlns:a16="http://schemas.microsoft.com/office/drawing/2014/main" id="{87F335D8-9F32-45A3-96D6-8D5D9FC1CE48}"/>
              </a:ext>
            </a:extLst>
          </p:cNvPr>
          <p:cNvSpPr txBox="1"/>
          <p:nvPr/>
        </p:nvSpPr>
        <p:spPr>
          <a:xfrm>
            <a:off x="407497" y="3318318"/>
            <a:ext cx="3155759"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sz="2400" b="1" dirty="0">
                <a:solidFill>
                  <a:schemeClr val="accent3"/>
                </a:solidFill>
                <a:latin typeface="Montserrat" panose="00000500000000000000" pitchFamily="2" charset="0"/>
                <a:ea typeface="Montserrat"/>
                <a:cs typeface="Montserrat"/>
                <a:sym typeface="Montserrat"/>
              </a:rPr>
              <a:t>+£336m</a:t>
            </a:r>
            <a:br>
              <a:rPr lang="en" b="1" dirty="0">
                <a:solidFill>
                  <a:schemeClr val="accent3"/>
                </a:solidFill>
                <a:latin typeface="Montserrat" panose="00000500000000000000" pitchFamily="2" charset="0"/>
                <a:ea typeface="Montserrat"/>
                <a:cs typeface="Montserrat"/>
                <a:sym typeface="Montserrat"/>
              </a:rPr>
            </a:br>
            <a:r>
              <a:rPr lang="en-GB" sz="1200" b="1" dirty="0">
                <a:solidFill>
                  <a:schemeClr val="accent3"/>
                </a:solidFill>
                <a:latin typeface="Montserrat" panose="00000500000000000000" pitchFamily="2" charset="0"/>
                <a:ea typeface="Montserrat"/>
                <a:cs typeface="Montserrat"/>
                <a:sym typeface="Montserrat"/>
              </a:rPr>
              <a:t>MORE than 4w/e 26</a:t>
            </a:r>
            <a:r>
              <a:rPr lang="en-GB" sz="1200" b="1" baseline="30000" dirty="0">
                <a:solidFill>
                  <a:schemeClr val="accent3"/>
                </a:solidFill>
                <a:latin typeface="Montserrat" panose="00000500000000000000" pitchFamily="2" charset="0"/>
                <a:ea typeface="Montserrat"/>
                <a:cs typeface="Montserrat"/>
                <a:sym typeface="Montserrat"/>
              </a:rPr>
              <a:t>th</a:t>
            </a:r>
            <a:r>
              <a:rPr lang="en-GB" sz="1200" b="1" dirty="0">
                <a:solidFill>
                  <a:schemeClr val="accent3"/>
                </a:solidFill>
                <a:latin typeface="Montserrat" panose="00000500000000000000" pitchFamily="2" charset="0"/>
                <a:ea typeface="Montserrat"/>
                <a:cs typeface="Montserrat"/>
                <a:sym typeface="Montserrat"/>
              </a:rPr>
              <a:t> February 2022</a:t>
            </a:r>
            <a:endParaRPr sz="1500" b="1" dirty="0">
              <a:solidFill>
                <a:schemeClr val="accent3"/>
              </a:solidFill>
              <a:latin typeface="Montserrat" panose="00000500000000000000" pitchFamily="2" charset="0"/>
              <a:ea typeface="Montserrat"/>
              <a:cs typeface="Montserrat"/>
              <a:sym typeface="Montserrat"/>
            </a:endParaRPr>
          </a:p>
          <a:p>
            <a:pPr marL="0" lvl="0" indent="0" algn="l" rtl="0">
              <a:spcBef>
                <a:spcPts val="0"/>
              </a:spcBef>
              <a:spcAft>
                <a:spcPts val="0"/>
              </a:spcAft>
              <a:buNone/>
            </a:pPr>
            <a:endParaRPr sz="1200" b="1" dirty="0">
              <a:solidFill>
                <a:srgbClr val="1A1A1A"/>
              </a:solidFill>
              <a:latin typeface="Montserrat" panose="00000500000000000000" pitchFamily="2" charset="0"/>
              <a:ea typeface="Montserrat"/>
              <a:cs typeface="Montserrat"/>
              <a:sym typeface="Montserrat"/>
            </a:endParaRPr>
          </a:p>
        </p:txBody>
      </p:sp>
      <p:cxnSp>
        <p:nvCxnSpPr>
          <p:cNvPr id="20" name="Google Shape;1725;p127">
            <a:extLst>
              <a:ext uri="{FF2B5EF4-FFF2-40B4-BE49-F238E27FC236}">
                <a16:creationId xmlns:a16="http://schemas.microsoft.com/office/drawing/2014/main" id="{550B18CA-63BA-4A9F-9EFB-D34F54E5CE9F}"/>
              </a:ext>
            </a:extLst>
          </p:cNvPr>
          <p:cNvCxnSpPr>
            <a:cxnSpLocks/>
          </p:cNvCxnSpPr>
          <p:nvPr/>
        </p:nvCxnSpPr>
        <p:spPr>
          <a:xfrm>
            <a:off x="624114" y="3539035"/>
            <a:ext cx="980811" cy="0"/>
          </a:xfrm>
          <a:prstGeom prst="straightConnector1">
            <a:avLst/>
          </a:prstGeom>
          <a:noFill/>
          <a:ln w="19050" cap="flat" cmpd="sng">
            <a:solidFill>
              <a:schemeClr val="accent1"/>
            </a:solidFill>
            <a:prstDash val="solid"/>
            <a:round/>
            <a:headEnd type="none" w="med" len="med"/>
            <a:tailEnd type="none" w="med" len="med"/>
          </a:ln>
        </p:spPr>
      </p:cxnSp>
      <p:sp>
        <p:nvSpPr>
          <p:cNvPr id="2" name="TextBox 1">
            <a:extLst>
              <a:ext uri="{FF2B5EF4-FFF2-40B4-BE49-F238E27FC236}">
                <a16:creationId xmlns:a16="http://schemas.microsoft.com/office/drawing/2014/main" id="{AA892376-BA68-4A43-B304-A47FCA48628A}"/>
              </a:ext>
            </a:extLst>
          </p:cNvPr>
          <p:cNvSpPr txBox="1"/>
          <p:nvPr/>
        </p:nvSpPr>
        <p:spPr>
          <a:xfrm>
            <a:off x="5998900" y="4864180"/>
            <a:ext cx="2713993" cy="307777"/>
          </a:xfrm>
          <a:prstGeom prst="rect">
            <a:avLst/>
          </a:prstGeom>
          <a:noFill/>
        </p:spPr>
        <p:txBody>
          <a:bodyPr wrap="square" rtlCol="0">
            <a:spAutoFit/>
          </a:bodyPr>
          <a:lstStyle/>
          <a:p>
            <a:pPr algn="r"/>
            <a:r>
              <a:rPr lang="en-GB" sz="700" dirty="0">
                <a:latin typeface="Montserrat" panose="00000500000000000000" pitchFamily="2" charset="0"/>
              </a:rPr>
              <a:t>Supermarkets &gt; 3,000sqft</a:t>
            </a:r>
          </a:p>
          <a:p>
            <a:pPr algn="r"/>
            <a:r>
              <a:rPr lang="en-GB" sz="700" dirty="0">
                <a:latin typeface="Montserrat" panose="00000500000000000000" pitchFamily="2" charset="0"/>
              </a:rPr>
              <a:t>Convenience &lt; 3,000sqft</a:t>
            </a:r>
          </a:p>
        </p:txBody>
      </p:sp>
      <p:graphicFrame>
        <p:nvGraphicFramePr>
          <p:cNvPr id="13" name="Chart 12">
            <a:extLst>
              <a:ext uri="{FF2B5EF4-FFF2-40B4-BE49-F238E27FC236}">
                <a16:creationId xmlns:a16="http://schemas.microsoft.com/office/drawing/2014/main" id="{C524A74A-DA7B-4CDD-B780-4378126F880B}"/>
              </a:ext>
            </a:extLst>
          </p:cNvPr>
          <p:cNvGraphicFramePr/>
          <p:nvPr>
            <p:extLst>
              <p:ext uri="{D42A27DB-BD31-4B8C-83A1-F6EECF244321}">
                <p14:modId xmlns:p14="http://schemas.microsoft.com/office/powerpoint/2010/main" val="2580258372"/>
              </p:ext>
            </p:extLst>
          </p:nvPr>
        </p:nvGraphicFramePr>
        <p:xfrm>
          <a:off x="4852559" y="3132330"/>
          <a:ext cx="3804300" cy="148340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76FB403D-D181-47EF-941B-6F66CD7B70D4}"/>
              </a:ext>
            </a:extLst>
          </p:cNvPr>
          <p:cNvSpPr txBox="1"/>
          <p:nvPr/>
        </p:nvSpPr>
        <p:spPr>
          <a:xfrm>
            <a:off x="4737655" y="2991885"/>
            <a:ext cx="2472152" cy="246221"/>
          </a:xfrm>
          <a:prstGeom prst="rect">
            <a:avLst/>
          </a:prstGeom>
          <a:noFill/>
        </p:spPr>
        <p:txBody>
          <a:bodyPr wrap="none" rtlCol="0">
            <a:spAutoFit/>
          </a:bodyPr>
          <a:lstStyle/>
          <a:p>
            <a:r>
              <a:rPr lang="en-GB" sz="1000" b="1" dirty="0">
                <a:latin typeface="Montserrat" panose="00000500000000000000" pitchFamily="2" charset="0"/>
              </a:rPr>
              <a:t>Weekly yoy value growth (FMCG)</a:t>
            </a:r>
          </a:p>
        </p:txBody>
      </p:sp>
      <p:sp>
        <p:nvSpPr>
          <p:cNvPr id="21" name="TextBox 20">
            <a:extLst>
              <a:ext uri="{FF2B5EF4-FFF2-40B4-BE49-F238E27FC236}">
                <a16:creationId xmlns:a16="http://schemas.microsoft.com/office/drawing/2014/main" id="{4626C26E-B1F5-49D0-BA0E-0B623F897C4A}"/>
              </a:ext>
            </a:extLst>
          </p:cNvPr>
          <p:cNvSpPr txBox="1"/>
          <p:nvPr/>
        </p:nvSpPr>
        <p:spPr>
          <a:xfrm>
            <a:off x="4671131" y="1112244"/>
            <a:ext cx="1712328" cy="246221"/>
          </a:xfrm>
          <a:prstGeom prst="rect">
            <a:avLst/>
          </a:prstGeom>
          <a:noFill/>
        </p:spPr>
        <p:txBody>
          <a:bodyPr wrap="none" rtlCol="0">
            <a:spAutoFit/>
          </a:bodyPr>
          <a:lstStyle/>
          <a:p>
            <a:r>
              <a:rPr lang="en-GB" sz="1000" b="1" dirty="0">
                <a:latin typeface="Montserrat" panose="00000500000000000000" pitchFamily="2" charset="0"/>
              </a:rPr>
              <a:t>4 week ending (FMCG)</a:t>
            </a:r>
          </a:p>
        </p:txBody>
      </p:sp>
    </p:spTree>
    <p:extLst>
      <p:ext uri="{BB962C8B-B14F-4D97-AF65-F5344CB8AC3E}">
        <p14:creationId xmlns:p14="http://schemas.microsoft.com/office/powerpoint/2010/main" val="700481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117"/>
          <p:cNvSpPr txBox="1">
            <a:spLocks noGrp="1"/>
          </p:cNvSpPr>
          <p:nvPr>
            <p:ph type="title"/>
          </p:nvPr>
        </p:nvSpPr>
        <p:spPr>
          <a:xfrm>
            <a:off x="127253" y="369764"/>
            <a:ext cx="9016747" cy="590222"/>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600" dirty="0"/>
              <a:t>As well as food to go and tobacco, shoppers topped up on milk at convenience stores whilst incremental spend was more considered in supermarkets</a:t>
            </a:r>
            <a:endParaRPr sz="1600" dirty="0">
              <a:latin typeface="Montserrat" panose="00000500000000000000" pitchFamily="2" charset="0"/>
            </a:endParaRPr>
          </a:p>
        </p:txBody>
      </p:sp>
      <p:cxnSp>
        <p:nvCxnSpPr>
          <p:cNvPr id="1606" name="Google Shape;1606;p117"/>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607" name="Google Shape;1607;p117"/>
          <p:cNvSpPr txBox="1"/>
          <p:nvPr/>
        </p:nvSpPr>
        <p:spPr>
          <a:xfrm>
            <a:off x="342239" y="1221444"/>
            <a:ext cx="3804300" cy="4386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Incremental Sales</a:t>
            </a:r>
            <a:br>
              <a:rPr lang="en" b="1" dirty="0">
                <a:solidFill>
                  <a:srgbClr val="000000"/>
                </a:solidFill>
                <a:latin typeface="Montserrat" panose="00000500000000000000" pitchFamily="2" charset="0"/>
                <a:ea typeface="Montserrat"/>
                <a:cs typeface="Montserrat"/>
                <a:sym typeface="Montserrat"/>
              </a:rPr>
            </a:br>
            <a:r>
              <a:rPr lang="en" sz="1000" dirty="0">
                <a:latin typeface="Montserrat" panose="00000500000000000000" pitchFamily="2" charset="0"/>
                <a:ea typeface="Montserrat"/>
                <a:cs typeface="Montserrat"/>
                <a:sym typeface="Montserrat"/>
              </a:rPr>
              <a:t>4</a:t>
            </a:r>
            <a:r>
              <a:rPr lang="en" sz="1000" dirty="0">
                <a:solidFill>
                  <a:schemeClr val="dk1"/>
                </a:solidFill>
                <a:latin typeface="Montserrat" panose="00000500000000000000" pitchFamily="2" charset="0"/>
                <a:ea typeface="Montserrat"/>
                <a:cs typeface="Montserrat"/>
                <a:sym typeface="Montserrat"/>
              </a:rPr>
              <a:t>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March 2022 vs year ago</a:t>
            </a:r>
            <a:endParaRPr sz="1000" dirty="0">
              <a:solidFill>
                <a:srgbClr val="000000"/>
              </a:solidFill>
              <a:latin typeface="Montserrat" panose="00000500000000000000" pitchFamily="2" charset="0"/>
              <a:ea typeface="Montserrat Light"/>
              <a:cs typeface="Montserrat Light"/>
              <a:sym typeface="Montserrat Light"/>
            </a:endParaRPr>
          </a:p>
        </p:txBody>
      </p:sp>
      <p:grpSp>
        <p:nvGrpSpPr>
          <p:cNvPr id="1609" name="Google Shape;1609;p117"/>
          <p:cNvGrpSpPr/>
          <p:nvPr/>
        </p:nvGrpSpPr>
        <p:grpSpPr>
          <a:xfrm>
            <a:off x="150442" y="1894287"/>
            <a:ext cx="696533" cy="307800"/>
            <a:chOff x="3272277" y="2468249"/>
            <a:chExt cx="674029" cy="307800"/>
          </a:xfrm>
        </p:grpSpPr>
        <p:sp>
          <p:nvSpPr>
            <p:cNvPr id="1610" name="Google Shape;1610;p117"/>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1" name="Google Shape;1611;p117"/>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2" name="Google Shape;1612;p117"/>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613" name="Google Shape;1613;p117"/>
          <p:cNvSpPr txBox="1"/>
          <p:nvPr/>
        </p:nvSpPr>
        <p:spPr>
          <a:xfrm>
            <a:off x="905309" y="1891719"/>
            <a:ext cx="3499961" cy="295659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GB" sz="1000" dirty="0">
                <a:solidFill>
                  <a:schemeClr val="tx1"/>
                </a:solidFill>
                <a:latin typeface="Montserrat" panose="00000500000000000000" pitchFamily="2" charset="0"/>
                <a:ea typeface="Montserrat"/>
                <a:cs typeface="Montserrat"/>
                <a:sym typeface="Montserrat"/>
              </a:rPr>
              <a:t>With kids at school and shoppers returning to their regular commute and busy lives, </a:t>
            </a:r>
            <a:r>
              <a:rPr lang="en-GB" sz="1000" b="1" dirty="0">
                <a:solidFill>
                  <a:schemeClr val="tx1"/>
                </a:solidFill>
                <a:latin typeface="Montserrat" panose="00000500000000000000" pitchFamily="2" charset="0"/>
                <a:ea typeface="Montserrat"/>
                <a:cs typeface="Montserrat"/>
                <a:sym typeface="Montserrat"/>
              </a:rPr>
              <a:t>quick and convenient </a:t>
            </a:r>
            <a:r>
              <a:rPr lang="en-GB" sz="1000" dirty="0">
                <a:solidFill>
                  <a:schemeClr val="tx1"/>
                </a:solidFill>
                <a:latin typeface="Montserrat" panose="00000500000000000000" pitchFamily="2" charset="0"/>
                <a:ea typeface="Montserrat"/>
                <a:cs typeface="Montserrat"/>
                <a:sym typeface="Montserrat"/>
              </a:rPr>
              <a:t>meal solutions remain a key driver of growth for both channels in March. </a:t>
            </a:r>
          </a:p>
          <a:p>
            <a:pPr marL="0" lvl="0" indent="0" algn="l" rtl="0">
              <a:spcBef>
                <a:spcPts val="0"/>
              </a:spcBef>
              <a:spcAft>
                <a:spcPts val="1200"/>
              </a:spcAft>
              <a:buClr>
                <a:schemeClr val="dk1"/>
              </a:buClr>
              <a:buSzPts val="1100"/>
              <a:buFont typeface="Arial"/>
              <a:buNone/>
            </a:pPr>
            <a:r>
              <a:rPr lang="en-GB" sz="1000" dirty="0">
                <a:solidFill>
                  <a:schemeClr val="dk1"/>
                </a:solidFill>
                <a:latin typeface="Montserrat" panose="00000500000000000000" pitchFamily="2" charset="0"/>
                <a:ea typeface="Montserrat"/>
                <a:cs typeface="Montserrat"/>
                <a:sym typeface="Montserrat"/>
              </a:rPr>
              <a:t>Shoppers seek </a:t>
            </a:r>
            <a:r>
              <a:rPr lang="en-GB" sz="1000" b="1" dirty="0">
                <a:solidFill>
                  <a:schemeClr val="dk1"/>
                </a:solidFill>
                <a:latin typeface="Montserrat" panose="00000500000000000000" pitchFamily="2" charset="0"/>
                <a:ea typeface="Montserrat"/>
                <a:cs typeface="Montserrat"/>
                <a:sym typeface="Montserrat"/>
              </a:rPr>
              <a:t>Sandwiches, prepared salad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mineral water </a:t>
            </a:r>
            <a:r>
              <a:rPr lang="en-GB" sz="1000" dirty="0">
                <a:solidFill>
                  <a:schemeClr val="dk1"/>
                </a:solidFill>
                <a:latin typeface="Montserrat" panose="00000500000000000000" pitchFamily="2" charset="0"/>
                <a:ea typeface="Montserrat"/>
                <a:cs typeface="Montserrat"/>
                <a:sym typeface="Montserrat"/>
              </a:rPr>
              <a:t>at the supermarkets, as well as </a:t>
            </a:r>
            <a:r>
              <a:rPr lang="en-GB" sz="1000" b="1" dirty="0">
                <a:solidFill>
                  <a:schemeClr val="dk1"/>
                </a:solidFill>
                <a:latin typeface="Montserrat" panose="00000500000000000000" pitchFamily="2" charset="0"/>
                <a:ea typeface="Montserrat"/>
                <a:cs typeface="Montserrat"/>
                <a:sym typeface="Montserrat"/>
              </a:rPr>
              <a:t>cosmetics, cough/cold remedies, petfood</a:t>
            </a:r>
            <a:r>
              <a:rPr lang="en-GB" sz="1000" dirty="0">
                <a:solidFill>
                  <a:schemeClr val="dk1"/>
                </a:solidFill>
                <a:latin typeface="Montserrat" panose="00000500000000000000" pitchFamily="2" charset="0"/>
                <a:ea typeface="Montserrat"/>
                <a:cs typeface="Montserrat"/>
                <a:sym typeface="Montserrat"/>
              </a:rPr>
              <a:t> and </a:t>
            </a:r>
            <a:r>
              <a:rPr lang="en-GB" sz="1000" b="1" dirty="0">
                <a:solidFill>
                  <a:schemeClr val="dk1"/>
                </a:solidFill>
                <a:latin typeface="Montserrat" panose="00000500000000000000" pitchFamily="2" charset="0"/>
                <a:ea typeface="Montserrat"/>
                <a:cs typeface="Montserrat"/>
                <a:sym typeface="Montserrat"/>
              </a:rPr>
              <a:t>baby changing </a:t>
            </a:r>
            <a:r>
              <a:rPr lang="en-GB" sz="1000" dirty="0">
                <a:solidFill>
                  <a:schemeClr val="dk1"/>
                </a:solidFill>
                <a:latin typeface="Montserrat" panose="00000500000000000000" pitchFamily="2" charset="0"/>
                <a:ea typeface="Montserrat"/>
                <a:cs typeface="Montserrat"/>
                <a:sym typeface="Montserrat"/>
              </a:rPr>
              <a:t>products.</a:t>
            </a:r>
          </a:p>
          <a:p>
            <a:pPr>
              <a:spcAft>
                <a:spcPts val="1200"/>
              </a:spcAft>
              <a:buClr>
                <a:schemeClr val="dk1"/>
              </a:buClr>
              <a:buSzPts val="1100"/>
            </a:pPr>
            <a:r>
              <a:rPr lang="en-GB" sz="1000" b="1" dirty="0">
                <a:solidFill>
                  <a:schemeClr val="dk1"/>
                </a:solidFill>
                <a:latin typeface="Montserrat" panose="00000500000000000000" pitchFamily="2" charset="0"/>
                <a:ea typeface="Montserrat"/>
                <a:cs typeface="Montserrat"/>
                <a:sym typeface="Montserrat"/>
              </a:rPr>
              <a:t>Convenience stores </a:t>
            </a:r>
            <a:r>
              <a:rPr lang="en-GB" sz="1000" dirty="0">
                <a:solidFill>
                  <a:schemeClr val="dk1"/>
                </a:solidFill>
                <a:latin typeface="Montserrat" panose="00000500000000000000" pitchFamily="2" charset="0"/>
                <a:ea typeface="Montserrat"/>
                <a:cs typeface="Montserrat"/>
                <a:sym typeface="Montserrat"/>
              </a:rPr>
              <a:t>continue to cater for instant food &amp; drink gratification as well as </a:t>
            </a:r>
            <a:r>
              <a:rPr lang="en-GB" sz="1000" b="1" dirty="0">
                <a:solidFill>
                  <a:schemeClr val="dk1"/>
                </a:solidFill>
                <a:latin typeface="Montserrat" panose="00000500000000000000" pitchFamily="2" charset="0"/>
                <a:ea typeface="Montserrat"/>
                <a:cs typeface="Montserrat"/>
                <a:sym typeface="Montserrat"/>
              </a:rPr>
              <a:t>convenient meal solutions, tobacco, cough/cold remedies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top-up </a:t>
            </a:r>
            <a:r>
              <a:rPr lang="en-GB" sz="1000" dirty="0">
                <a:solidFill>
                  <a:schemeClr val="dk1"/>
                </a:solidFill>
                <a:latin typeface="Montserrat" panose="00000500000000000000" pitchFamily="2" charset="0"/>
                <a:ea typeface="Montserrat"/>
                <a:cs typeface="Montserrat"/>
                <a:sym typeface="Montserrat"/>
              </a:rPr>
              <a:t>items such as Milk and Morning goods.</a:t>
            </a: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p:txBody>
      </p:sp>
      <p:sp>
        <p:nvSpPr>
          <p:cNvPr id="14" name="Google Shape;716;p47">
            <a:extLst>
              <a:ext uri="{FF2B5EF4-FFF2-40B4-BE49-F238E27FC236}">
                <a16:creationId xmlns:a16="http://schemas.microsoft.com/office/drawing/2014/main" id="{01775745-36DD-4B2B-90F9-C9B960F4B5A7}"/>
              </a:ext>
            </a:extLst>
          </p:cNvPr>
          <p:cNvSpPr/>
          <p:nvPr/>
        </p:nvSpPr>
        <p:spPr>
          <a:xfrm>
            <a:off x="6542689" y="1764614"/>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+£20.1m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 &amp; Energy Drinks +£15.7m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Tobacco &amp; Smoking +£14.3m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+£12.9m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+£12.7m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Sugar Confectionery +£10.5m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Cola +£9.1m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+£8.8m</a:t>
            </a:r>
          </a:p>
          <a:p>
            <a:pPr>
              <a:buClr>
                <a:srgbClr val="009DD9"/>
              </a:buClr>
              <a:buSzPts val="1350"/>
            </a:pPr>
            <a:r>
              <a:rPr lang="en-GB" sz="900" b="1" dirty="0">
                <a:solidFill>
                  <a:schemeClr val="dk1"/>
                </a:solidFill>
                <a:latin typeface="Montserrat" panose="00000500000000000000" pitchFamily="2" charset="0"/>
                <a:ea typeface="Montserrat"/>
                <a:cs typeface="Montserrat"/>
                <a:sym typeface="Montserrat"/>
              </a:rPr>
              <a:t>Milk +£6.5m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Morning Goods &amp; Speciality Breads £5.7m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+£5.6m</a:t>
            </a:r>
          </a:p>
        </p:txBody>
      </p:sp>
      <p:sp>
        <p:nvSpPr>
          <p:cNvPr id="15" name="Google Shape;717;p47">
            <a:extLst>
              <a:ext uri="{FF2B5EF4-FFF2-40B4-BE49-F238E27FC236}">
                <a16:creationId xmlns:a16="http://schemas.microsoft.com/office/drawing/2014/main" id="{C0172188-CFF4-4C41-B2D0-8DC65C01FCB4}"/>
              </a:ext>
            </a:extLst>
          </p:cNvPr>
          <p:cNvSpPr/>
          <p:nvPr/>
        </p:nvSpPr>
        <p:spPr>
          <a:xfrm>
            <a:off x="4473930" y="1764614"/>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+£16.1m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Cosmetics +£11.1m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+£9.6m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£8.7m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Prep Salad +£6.9m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+£6.8m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+£6.6m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+£6.5m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+£6.1m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Detergents £6.0m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+£5.9m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+£5.3m</a:t>
            </a:r>
          </a:p>
        </p:txBody>
      </p:sp>
      <p:sp>
        <p:nvSpPr>
          <p:cNvPr id="16" name="Google Shape;721;p47">
            <a:extLst>
              <a:ext uri="{FF2B5EF4-FFF2-40B4-BE49-F238E27FC236}">
                <a16:creationId xmlns:a16="http://schemas.microsoft.com/office/drawing/2014/main" id="{F41552FB-BAB6-4328-A672-140303BE8979}"/>
              </a:ext>
            </a:extLst>
          </p:cNvPr>
          <p:cNvSpPr/>
          <p:nvPr/>
        </p:nvSpPr>
        <p:spPr>
          <a:xfrm>
            <a:off x="6542688" y="1327661"/>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17" name="Google Shape;728;p47">
            <a:extLst>
              <a:ext uri="{FF2B5EF4-FFF2-40B4-BE49-F238E27FC236}">
                <a16:creationId xmlns:a16="http://schemas.microsoft.com/office/drawing/2014/main" id="{194572A7-9713-449E-A7E7-820BA55C07C0}"/>
              </a:ext>
            </a:extLst>
          </p:cNvPr>
          <p:cNvSpPr/>
          <p:nvPr/>
        </p:nvSpPr>
        <p:spPr>
          <a:xfrm>
            <a:off x="4476930" y="1327661"/>
            <a:ext cx="1997100" cy="332400"/>
          </a:xfrm>
          <a:prstGeom prst="rect">
            <a:avLst/>
          </a:prstGeom>
          <a:noFill/>
          <a:ln w="158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Supermarkets</a:t>
            </a:r>
            <a:endParaRPr lang="en-GB" i="0" u="none" strike="noStrike" cap="none" dirty="0">
              <a:latin typeface="Montserrat" panose="00000500000000000000" pitchFamily="2" charset="0"/>
              <a:ea typeface="Montserrat"/>
              <a:cs typeface="Montserrat"/>
              <a:sym typeface="Montserrat"/>
            </a:endParaRPr>
          </a:p>
        </p:txBody>
      </p:sp>
      <p:pic>
        <p:nvPicPr>
          <p:cNvPr id="1026" name="Picture 2">
            <a:extLst>
              <a:ext uri="{FF2B5EF4-FFF2-40B4-BE49-F238E27FC236}">
                <a16:creationId xmlns:a16="http://schemas.microsoft.com/office/drawing/2014/main" id="{13030CB6-21D5-4802-947A-A4A16395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30" y="1745725"/>
            <a:ext cx="619125" cy="619125"/>
          </a:xfrm>
          <a:prstGeom prst="rect">
            <a:avLst/>
          </a:prstGeom>
          <a:noFill/>
          <a:extLst>
            <a:ext uri="{909E8E84-426E-40DD-AFC4-6F175D3DCCD1}">
              <a14:hiddenFill xmlns:a14="http://schemas.microsoft.com/office/drawing/2010/main">
                <a:solidFill>
                  <a:srgbClr val="FFFFFF"/>
                </a:solidFill>
              </a14:hiddenFill>
            </a:ext>
          </a:extLst>
        </p:spPr>
      </p:pic>
      <p:sp>
        <p:nvSpPr>
          <p:cNvPr id="20" name="Subtitle 4">
            <a:extLst>
              <a:ext uri="{FF2B5EF4-FFF2-40B4-BE49-F238E27FC236}">
                <a16:creationId xmlns:a16="http://schemas.microsoft.com/office/drawing/2014/main" id="{316CDDDF-5FE9-4A3E-A6E4-6C23D5082DB0}"/>
              </a:ext>
            </a:extLst>
          </p:cNvPr>
          <p:cNvSpPr>
            <a:spLocks noGrp="1"/>
          </p:cNvSpPr>
          <p:nvPr>
            <p:ph type="subTitle" idx="4294967295"/>
          </p:nvPr>
        </p:nvSpPr>
        <p:spPr>
          <a:xfrm>
            <a:off x="354650" y="4873852"/>
            <a:ext cx="8159100" cy="138851"/>
          </a:xfrm>
        </p:spPr>
        <p:txBody>
          <a:bodyPr/>
          <a:lstStyle/>
          <a:p>
            <a:endParaRPr lang="en-PH" dirty="0">
              <a:solidFill>
                <a:schemeClr val="accent1"/>
              </a:solidFill>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pPr marL="146050" indent="0">
              <a:buNone/>
            </a:pPr>
            <a:endParaRPr lang="en-PH" dirty="0">
              <a:latin typeface="Montserrat" panose="00000500000000000000" pitchFamily="2" charset="0"/>
            </a:endParaRPr>
          </a:p>
        </p:txBody>
      </p:sp>
      <p:pic>
        <p:nvPicPr>
          <p:cNvPr id="1028" name="Picture 4">
            <a:extLst>
              <a:ext uri="{FF2B5EF4-FFF2-40B4-BE49-F238E27FC236}">
                <a16:creationId xmlns:a16="http://schemas.microsoft.com/office/drawing/2014/main" id="{F3FED45E-6DE8-4F2F-894F-399D7B5EBE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828" y="1757580"/>
            <a:ext cx="480060" cy="4953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258DA24-B943-4FD3-8EF3-F849B4C49CFE}"/>
              </a:ext>
            </a:extLst>
          </p:cNvPr>
          <p:cNvSpPr txBox="1"/>
          <p:nvPr/>
        </p:nvSpPr>
        <p:spPr>
          <a:xfrm>
            <a:off x="127253" y="4835555"/>
            <a:ext cx="4583242" cy="215444"/>
          </a:xfrm>
          <a:prstGeom prst="rect">
            <a:avLst/>
          </a:prstGeom>
          <a:noFill/>
        </p:spPr>
        <p:txBody>
          <a:bodyPr wrap="square">
            <a:spAutoFit/>
          </a:bodyPr>
          <a:lstStyle/>
          <a:p>
            <a:r>
              <a:rPr lang="en-PH" sz="800" dirty="0">
                <a:latin typeface="Montserrat" panose="00000500000000000000" pitchFamily="2" charset="0"/>
              </a:rPr>
              <a:t>Source:  NielsenIQ Scantrack </a:t>
            </a:r>
            <a:endParaRPr lang="en-GB" dirty="0"/>
          </a:p>
        </p:txBody>
      </p:sp>
    </p:spTree>
    <p:extLst>
      <p:ext uri="{BB962C8B-B14F-4D97-AF65-F5344CB8AC3E}">
        <p14:creationId xmlns:p14="http://schemas.microsoft.com/office/powerpoint/2010/main" val="3903314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7034894" cy="2539757"/>
          </a:xfrm>
        </p:spPr>
        <p:txBody>
          <a:bodyPr spcFirstLastPara="1" wrap="square" lIns="0" tIns="91425" rIns="0" bIns="91425" anchor="t" anchorCtr="0">
            <a:noAutofit/>
          </a:bodyPr>
          <a:lstStyle/>
          <a:p>
            <a:pPr lvl="0"/>
            <a:r>
              <a:rPr lang="en-GB" sz="1800" b="0" dirty="0">
                <a:solidFill>
                  <a:schemeClr val="bg1"/>
                </a:solidFill>
              </a:rPr>
              <a:t>The </a:t>
            </a:r>
            <a:r>
              <a:rPr lang="en-GB" sz="1800" dirty="0">
                <a:solidFill>
                  <a:schemeClr val="accent1"/>
                </a:solidFill>
              </a:rPr>
              <a:t>speed</a:t>
            </a:r>
            <a:r>
              <a:rPr lang="en-GB" sz="1800" b="0" dirty="0">
                <a:solidFill>
                  <a:schemeClr val="bg1"/>
                </a:solidFill>
              </a:rPr>
              <a:t> and </a:t>
            </a:r>
            <a:r>
              <a:rPr lang="en-GB" sz="1800" dirty="0">
                <a:solidFill>
                  <a:schemeClr val="accent1"/>
                </a:solidFill>
              </a:rPr>
              <a:t>breadth</a:t>
            </a:r>
            <a:r>
              <a:rPr lang="en-GB" sz="1800" b="0" dirty="0">
                <a:solidFill>
                  <a:schemeClr val="bg1"/>
                </a:solidFill>
              </a:rPr>
              <a:t> of rising prices, will be </a:t>
            </a:r>
            <a:r>
              <a:rPr lang="en-GB" sz="1800" dirty="0">
                <a:solidFill>
                  <a:schemeClr val="bg1"/>
                </a:solidFill>
              </a:rPr>
              <a:t>unprecedented</a:t>
            </a:r>
            <a:r>
              <a:rPr lang="en-GB" sz="1800" b="0" dirty="0">
                <a:solidFill>
                  <a:schemeClr val="bg1"/>
                </a:solidFill>
              </a:rPr>
              <a:t> for </a:t>
            </a:r>
            <a:r>
              <a:rPr lang="en-GB" sz="1800" dirty="0">
                <a:solidFill>
                  <a:schemeClr val="bg1"/>
                </a:solidFill>
              </a:rPr>
              <a:t>most</a:t>
            </a:r>
            <a:r>
              <a:rPr lang="en-GB" sz="1800" b="0" dirty="0">
                <a:solidFill>
                  <a:schemeClr val="bg1"/>
                </a:solidFill>
              </a:rPr>
              <a:t> households with </a:t>
            </a:r>
            <a:r>
              <a:rPr lang="en-GB" sz="1800" dirty="0">
                <a:solidFill>
                  <a:schemeClr val="accent1"/>
                </a:solidFill>
              </a:rPr>
              <a:t>cost of living </a:t>
            </a:r>
            <a:r>
              <a:rPr lang="en-GB" sz="1800" b="0" dirty="0">
                <a:solidFill>
                  <a:schemeClr val="bg1"/>
                </a:solidFill>
              </a:rPr>
              <a:t>expected to </a:t>
            </a:r>
            <a:r>
              <a:rPr lang="en-GB" sz="1800" dirty="0">
                <a:solidFill>
                  <a:schemeClr val="bg1"/>
                </a:solidFill>
              </a:rPr>
              <a:t>accelerate</a:t>
            </a:r>
            <a:r>
              <a:rPr lang="en-GB" sz="1800" b="0" dirty="0">
                <a:solidFill>
                  <a:schemeClr val="bg1"/>
                </a:solidFill>
              </a:rPr>
              <a:t> further in Q2.</a:t>
            </a:r>
            <a:br>
              <a:rPr lang="en-GB" sz="1800" b="0" dirty="0">
                <a:solidFill>
                  <a:schemeClr val="bg1"/>
                </a:solidFill>
                <a:latin typeface="Montserrat" panose="00000500000000000000" pitchFamily="2" charset="0"/>
              </a:rPr>
            </a:br>
            <a:br>
              <a:rPr lang="en-GB" sz="1800" b="0" dirty="0">
                <a:solidFill>
                  <a:schemeClr val="bg1"/>
                </a:solidFill>
                <a:latin typeface="Montserrat" panose="00000500000000000000" pitchFamily="2" charset="0"/>
              </a:rPr>
            </a:br>
            <a:r>
              <a:rPr lang="en-GB" sz="1800" b="0" dirty="0">
                <a:solidFill>
                  <a:schemeClr val="bg1"/>
                </a:solidFill>
              </a:rPr>
              <a:t>With </a:t>
            </a:r>
            <a:r>
              <a:rPr lang="en-GB" sz="1800" dirty="0">
                <a:solidFill>
                  <a:schemeClr val="bg1"/>
                </a:solidFill>
              </a:rPr>
              <a:t>fuel prices </a:t>
            </a:r>
            <a:r>
              <a:rPr lang="en-GB" sz="1800" dirty="0">
                <a:solidFill>
                  <a:schemeClr val="accent1"/>
                </a:solidFill>
              </a:rPr>
              <a:t>rising </a:t>
            </a:r>
            <a:r>
              <a:rPr lang="en-GB" sz="1800" b="0" dirty="0">
                <a:solidFill>
                  <a:schemeClr val="bg1"/>
                </a:solidFill>
              </a:rPr>
              <a:t>shoppers may choose to </a:t>
            </a:r>
            <a:r>
              <a:rPr lang="en-GB" sz="1800" dirty="0">
                <a:solidFill>
                  <a:schemeClr val="accent1"/>
                </a:solidFill>
              </a:rPr>
              <a:t>use their car less</a:t>
            </a:r>
            <a:r>
              <a:rPr lang="en-GB" sz="1800" b="0" dirty="0">
                <a:solidFill>
                  <a:schemeClr val="bg1"/>
                </a:solidFill>
              </a:rPr>
              <a:t>, which may </a:t>
            </a:r>
            <a:r>
              <a:rPr lang="en-GB" sz="1800" dirty="0">
                <a:solidFill>
                  <a:schemeClr val="bg1"/>
                </a:solidFill>
              </a:rPr>
              <a:t>reduce</a:t>
            </a:r>
            <a:r>
              <a:rPr lang="en-GB" sz="1800" b="0" dirty="0">
                <a:solidFill>
                  <a:schemeClr val="bg1"/>
                </a:solidFill>
              </a:rPr>
              <a:t> the number of </a:t>
            </a:r>
            <a:r>
              <a:rPr lang="en-GB" sz="1800" dirty="0">
                <a:solidFill>
                  <a:schemeClr val="bg1"/>
                </a:solidFill>
              </a:rPr>
              <a:t>top-up shops </a:t>
            </a:r>
            <a:r>
              <a:rPr lang="en-GB" sz="1800" b="0" dirty="0">
                <a:solidFill>
                  <a:schemeClr val="bg1"/>
                </a:solidFill>
              </a:rPr>
              <a:t>and/or see shoppers </a:t>
            </a:r>
            <a:r>
              <a:rPr lang="en-GB" sz="1800" dirty="0">
                <a:solidFill>
                  <a:schemeClr val="bg1"/>
                </a:solidFill>
              </a:rPr>
              <a:t>working from home more</a:t>
            </a:r>
            <a:r>
              <a:rPr lang="en-GB" sz="1800" b="0" dirty="0">
                <a:solidFill>
                  <a:schemeClr val="bg1"/>
                </a:solidFill>
              </a:rPr>
              <a:t> ..</a:t>
            </a:r>
            <a:endParaRPr lang="en-PH" sz="1800" b="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61443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Retailer News</a:t>
            </a:r>
          </a:p>
        </p:txBody>
      </p:sp>
    </p:spTree>
    <p:extLst>
      <p:ext uri="{BB962C8B-B14F-4D97-AF65-F5344CB8AC3E}">
        <p14:creationId xmlns:p14="http://schemas.microsoft.com/office/powerpoint/2010/main" val="3406894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17703" y="1274631"/>
            <a:ext cx="6108595" cy="3361302"/>
          </a:xfrm>
          <a:prstGeom prst="rect">
            <a:avLst/>
          </a:prstGeom>
        </p:spPr>
      </p:pic>
      <p:sp>
        <p:nvSpPr>
          <p:cNvPr id="24582" name="Text Placeholder 9"/>
          <p:cNvSpPr>
            <a:spLocks noGrp="1"/>
          </p:cNvSpPr>
          <p:nvPr>
            <p:ph type="body" idx="4294967295"/>
          </p:nvPr>
        </p:nvSpPr>
        <p:spPr>
          <a:xfrm>
            <a:off x="229046" y="4737637"/>
            <a:ext cx="3884613" cy="523875"/>
          </a:xfrm>
        </p:spPr>
        <p:txBody>
          <a:bodyPr/>
          <a:lstStyle/>
          <a:p>
            <a:pPr marL="146050" indent="0">
              <a:spcBef>
                <a:spcPts val="63"/>
              </a:spcBef>
              <a:buNone/>
            </a:pPr>
            <a:r>
              <a:rPr lang="en-GB" altLang="en-US" sz="900" dirty="0">
                <a:solidFill>
                  <a:schemeClr val="tx1">
                    <a:lumMod val="50000"/>
                    <a:lumOff val="50000"/>
                  </a:schemeClr>
                </a:solidFill>
                <a:latin typeface="Calibri" panose="020F0502020204030204" pitchFamily="34" charset="0"/>
              </a:rPr>
              <a:t>Source:  NielsenIQ Homescan Total Till 4 weeks ending 26th Mar 2022</a:t>
            </a:r>
          </a:p>
        </p:txBody>
      </p:sp>
      <p:sp>
        <p:nvSpPr>
          <p:cNvPr id="10" name="Title 2"/>
          <p:cNvSpPr txBox="1">
            <a:spLocks/>
          </p:cNvSpPr>
          <p:nvPr/>
        </p:nvSpPr>
        <p:spPr>
          <a:xfrm>
            <a:off x="229046" y="483791"/>
            <a:ext cx="8708615" cy="575791"/>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GB" sz="2000" b="1" cap="none" dirty="0">
                <a:solidFill>
                  <a:schemeClr val="tx1"/>
                </a:solidFill>
                <a:effectLst/>
                <a:latin typeface="Montserrat" panose="00000500000000000000" pitchFamily="2" charset="0"/>
                <a:ea typeface="Times New Roman" panose="02020603050405020304" pitchFamily="18" charset="0"/>
              </a:rPr>
              <a:t>Discounters, M&amp;S and Co-op all grew share in March</a:t>
            </a:r>
            <a:endParaRPr lang="en-GB"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53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0" y="430799"/>
            <a:ext cx="9144000" cy="669900"/>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pPr>
              <a:tabLst>
                <a:tab pos="8339138" algn="l"/>
              </a:tabLst>
            </a:pPr>
            <a:r>
              <a:rPr lang="en-PH" sz="1600" b="1" cap="none" dirty="0">
                <a:solidFill>
                  <a:schemeClr val="tx1"/>
                </a:solidFill>
                <a:latin typeface="Montserrat" panose="00000500000000000000" pitchFamily="2" charset="0"/>
              </a:rPr>
              <a:t>Against the final month of lockdown, just 3 retailers saw sales improve, most attracted more shoppers, as households continue to shop little and more often.</a:t>
            </a:r>
            <a:endParaRPr lang="en-PH" sz="1600" b="1" cap="none" dirty="0">
              <a:solidFill>
                <a:srgbClr val="FF0000"/>
              </a:solidFill>
              <a:latin typeface="Montserrat" panose="00000500000000000000" pitchFamily="2" charset="0"/>
            </a:endParaRPr>
          </a:p>
        </p:txBody>
      </p:sp>
      <p:sp>
        <p:nvSpPr>
          <p:cNvPr id="11" name="Text Placeholder 9"/>
          <p:cNvSpPr txBox="1">
            <a:spLocks/>
          </p:cNvSpPr>
          <p:nvPr/>
        </p:nvSpPr>
        <p:spPr>
          <a:xfrm>
            <a:off x="160418" y="4707607"/>
            <a:ext cx="8166100" cy="2746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7013" marR="0" lvl="0" indent="-112713" algn="l" rtl="0">
              <a:lnSpc>
                <a:spcPct val="100000"/>
              </a:lnSpc>
              <a:spcBef>
                <a:spcPts val="8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454025" marR="0" lvl="1" indent="-123825" algn="l" rtl="0">
              <a:lnSpc>
                <a:spcPct val="100000"/>
              </a:lnSpc>
              <a:spcBef>
                <a:spcPts val="80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2pPr>
            <a:lvl3pPr marL="688975" marR="0" lvl="2" indent="-142875" algn="l" rtl="0">
              <a:lnSpc>
                <a:spcPct val="100000"/>
              </a:lnSpc>
              <a:spcBef>
                <a:spcPts val="7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915988" marR="0" lvl="3" indent="-153987" algn="l" rtl="0">
              <a:lnSpc>
                <a:spcPct val="100000"/>
              </a:lnSpc>
              <a:spcBef>
                <a:spcPts val="7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143000" marR="0" lvl="4" indent="-177800" algn="l" rtl="0">
              <a:lnSpc>
                <a:spcPct val="100000"/>
              </a:lnSpc>
              <a:spcBef>
                <a:spcPts val="700"/>
              </a:spcBef>
              <a:spcAft>
                <a:spcPts val="0"/>
              </a:spcAft>
              <a:buClr>
                <a:schemeClr val="dk2"/>
              </a:buClr>
              <a:buSzPct val="100000"/>
              <a:buFont typeface="Arial"/>
              <a:buChar char="•"/>
              <a:defRPr sz="1000" b="0" i="0" u="none" strike="noStrike" cap="none">
                <a:solidFill>
                  <a:schemeClr val="dk2"/>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pPr marL="114300" indent="0">
              <a:spcBef>
                <a:spcPts val="63"/>
              </a:spcBef>
              <a:buFont typeface="Arial"/>
              <a:buNone/>
            </a:pPr>
            <a:r>
              <a:rPr lang="en-GB" altLang="en-US" sz="900" dirty="0">
                <a:solidFill>
                  <a:schemeClr val="tx1">
                    <a:lumMod val="50000"/>
                    <a:lumOff val="50000"/>
                  </a:schemeClr>
                </a:solidFill>
                <a:latin typeface="Calibri" panose="020F0502020204030204" pitchFamily="34" charset="0"/>
              </a:rPr>
              <a:t>Source:  NielsenIQ Total Till and Homescan FMCG 4 weeks ending 26th Mar 2022</a:t>
            </a:r>
          </a:p>
        </p:txBody>
      </p:sp>
      <p:pic>
        <p:nvPicPr>
          <p:cNvPr id="4" name="Picture 3"/>
          <p:cNvPicPr>
            <a:picLocks noChangeAspect="1"/>
          </p:cNvPicPr>
          <p:nvPr/>
        </p:nvPicPr>
        <p:blipFill>
          <a:blip r:embed="rId2"/>
          <a:stretch>
            <a:fillRect/>
          </a:stretch>
        </p:blipFill>
        <p:spPr>
          <a:xfrm>
            <a:off x="1868362" y="1292340"/>
            <a:ext cx="6376046" cy="3223626"/>
          </a:xfrm>
          <a:prstGeom prst="rect">
            <a:avLst/>
          </a:prstGeom>
        </p:spPr>
      </p:pic>
    </p:spTree>
    <p:extLst>
      <p:ext uri="{BB962C8B-B14F-4D97-AF65-F5344CB8AC3E}">
        <p14:creationId xmlns:p14="http://schemas.microsoft.com/office/powerpoint/2010/main" val="926830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1090050187"/>
              </p:ext>
            </p:extLst>
          </p:nvPr>
        </p:nvGraphicFramePr>
        <p:xfrm>
          <a:off x="462982" y="1731518"/>
          <a:ext cx="8434800" cy="254084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A7C25BD2-26CE-4E9F-910B-7B53539B25BB}"/>
              </a:ext>
            </a:extLst>
          </p:cNvPr>
          <p:cNvSpPr/>
          <p:nvPr/>
        </p:nvSpPr>
        <p:spPr>
          <a:xfrm>
            <a:off x="966186" y="1731519"/>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96BEC1FE-AA3A-43B9-9AAC-250111B64C1E}"/>
              </a:ext>
            </a:extLst>
          </p:cNvPr>
          <p:cNvSpPr/>
          <p:nvPr/>
        </p:nvSpPr>
        <p:spPr>
          <a:xfrm>
            <a:off x="1652994" y="1731517"/>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23" name="Google Shape;1723;p127"/>
          <p:cNvSpPr txBox="1">
            <a:spLocks noGrp="1"/>
          </p:cNvSpPr>
          <p:nvPr>
            <p:ph type="title"/>
          </p:nvPr>
        </p:nvSpPr>
        <p:spPr>
          <a:xfrm>
            <a:off x="153963" y="286349"/>
            <a:ext cx="8907591" cy="578516"/>
          </a:xfrm>
        </p:spPr>
        <p:txBody>
          <a:bodyPr spcFirstLastPara="1" wrap="square" lIns="0" tIns="91425" rIns="0" bIns="91425" anchor="t" anchorCtr="0">
            <a:noAutofit/>
          </a:bodyPr>
          <a:lstStyle/>
          <a:p>
            <a:pPr lvl="0"/>
            <a:r>
              <a:rPr lang="en-PH" sz="1600" dirty="0">
                <a:latin typeface="Montserrat" panose="00000500000000000000" pitchFamily="2" charset="0"/>
              </a:rPr>
              <a:t>Compared to prior period, most retailers had a stronger period in March, delivering a strong ‘price message’ will be important as we move into Q2  </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4" name="TextBox 3">
            <a:extLst>
              <a:ext uri="{FF2B5EF4-FFF2-40B4-BE49-F238E27FC236}">
                <a16:creationId xmlns:a16="http://schemas.microsoft.com/office/drawing/2014/main" id="{BD93E350-3E23-4555-AA6E-38E4E3A60613}"/>
              </a:ext>
            </a:extLst>
          </p:cNvPr>
          <p:cNvSpPr txBox="1"/>
          <p:nvPr/>
        </p:nvSpPr>
        <p:spPr>
          <a:xfrm>
            <a:off x="0" y="3794803"/>
            <a:ext cx="8769246" cy="230832"/>
          </a:xfrm>
          <a:prstGeom prst="rect">
            <a:avLst/>
          </a:prstGeom>
          <a:noFill/>
        </p:spPr>
        <p:txBody>
          <a:bodyPr wrap="square" rtlCol="0">
            <a:spAutoFit/>
          </a:bodyPr>
          <a:lstStyle/>
          <a:p>
            <a:r>
              <a:rPr lang="en-GB" sz="900" b="1" dirty="0">
                <a:latin typeface="Montserrat" panose="00000500000000000000" pitchFamily="2" charset="0"/>
              </a:rPr>
              <a:t>FMCG Growth     +8%                +5%               +4%                +4%                +2%                +2%              +1%               +1%                  +1%                -0%                -1</a:t>
            </a:r>
            <a:r>
              <a:rPr lang="en-GB" sz="900" b="1" dirty="0">
                <a:solidFill>
                  <a:schemeClr val="tx1"/>
                </a:solidFill>
                <a:latin typeface="Montserrat" panose="00000500000000000000" pitchFamily="2" charset="0"/>
              </a:rPr>
              <a:t>%</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1415606"/>
            <a:ext cx="3284874" cy="246221"/>
          </a:xfrm>
          <a:prstGeom prst="rect">
            <a:avLst/>
          </a:prstGeom>
          <a:noFill/>
        </p:spPr>
        <p:txBody>
          <a:bodyPr wrap="none" rtlCol="0">
            <a:spAutoFit/>
          </a:bodyPr>
          <a:lstStyle/>
          <a:p>
            <a:r>
              <a:rPr lang="en-GB" sz="1000" dirty="0">
                <a:latin typeface="Montserrat" panose="00000500000000000000" pitchFamily="2" charset="0"/>
              </a:rPr>
              <a:t>4w/e 26</a:t>
            </a:r>
            <a:r>
              <a:rPr lang="en-GB" sz="1000" baseline="30000" dirty="0">
                <a:latin typeface="Montserrat" panose="00000500000000000000" pitchFamily="2" charset="0"/>
              </a:rPr>
              <a:t>th </a:t>
            </a:r>
            <a:r>
              <a:rPr lang="en-GB" sz="1000" dirty="0">
                <a:latin typeface="Montserrat" panose="00000500000000000000" pitchFamily="2" charset="0"/>
              </a:rPr>
              <a:t>March 2022 vs 4w/e 26</a:t>
            </a:r>
            <a:r>
              <a:rPr lang="en-GB" sz="1000" baseline="30000" dirty="0">
                <a:latin typeface="Montserrat" panose="00000500000000000000" pitchFamily="2" charset="0"/>
              </a:rPr>
              <a:t>th</a:t>
            </a:r>
            <a:r>
              <a:rPr lang="en-GB" sz="1000" dirty="0">
                <a:latin typeface="Montserrat" panose="00000500000000000000" pitchFamily="2" charset="0"/>
              </a:rPr>
              <a:t> February 2022</a:t>
            </a:r>
          </a:p>
        </p:txBody>
      </p:sp>
      <p:cxnSp>
        <p:nvCxnSpPr>
          <p:cNvPr id="9" name="Straight Connector 8">
            <a:extLst>
              <a:ext uri="{FF2B5EF4-FFF2-40B4-BE49-F238E27FC236}">
                <a16:creationId xmlns:a16="http://schemas.microsoft.com/office/drawing/2014/main" id="{AD9D0257-6907-4D18-97F2-EB92A5382018}"/>
              </a:ext>
            </a:extLst>
          </p:cNvPr>
          <p:cNvCxnSpPr>
            <a:cxnSpLocks/>
          </p:cNvCxnSpPr>
          <p:nvPr/>
        </p:nvCxnSpPr>
        <p:spPr>
          <a:xfrm>
            <a:off x="3555094" y="848281"/>
            <a:ext cx="105266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D5CD46B-648F-4E82-A403-F57FDA8E62D3}"/>
              </a:ext>
            </a:extLst>
          </p:cNvPr>
          <p:cNvCxnSpPr>
            <a:cxnSpLocks/>
          </p:cNvCxnSpPr>
          <p:nvPr/>
        </p:nvCxnSpPr>
        <p:spPr>
          <a:xfrm>
            <a:off x="1183004" y="848281"/>
            <a:ext cx="146940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371E26B-4521-4459-858D-809F00852443}"/>
              </a:ext>
            </a:extLst>
          </p:cNvPr>
          <p:cNvSpPr txBox="1"/>
          <p:nvPr/>
        </p:nvSpPr>
        <p:spPr>
          <a:xfrm>
            <a:off x="68287" y="934556"/>
            <a:ext cx="8769246" cy="369332"/>
          </a:xfrm>
          <a:prstGeom prst="rect">
            <a:avLst/>
          </a:prstGeom>
          <a:noFill/>
        </p:spPr>
        <p:txBody>
          <a:bodyPr wrap="square" rtlCol="0">
            <a:spAutoFit/>
          </a:bodyPr>
          <a:lstStyle/>
          <a:p>
            <a:r>
              <a:rPr lang="en-GB" sz="900" dirty="0">
                <a:latin typeface="Montserrat" panose="00000500000000000000" pitchFamily="2" charset="0"/>
              </a:rPr>
              <a:t>Retailers are expected to use multiple strategies to resonate with their shoppers including reward threshold and fuel vouchers and differential price discounts via loyalty apps </a:t>
            </a:r>
          </a:p>
        </p:txBody>
      </p:sp>
    </p:spTree>
    <p:extLst>
      <p:ext uri="{BB962C8B-B14F-4D97-AF65-F5344CB8AC3E}">
        <p14:creationId xmlns:p14="http://schemas.microsoft.com/office/powerpoint/2010/main" val="2535970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6742585" cy="2539757"/>
          </a:xfrm>
        </p:spPr>
        <p:txBody>
          <a:bodyPr spcFirstLastPara="1" wrap="square" lIns="0" tIns="91425" rIns="0" bIns="91425" anchor="t" anchorCtr="0">
            <a:noAutofit/>
          </a:bodyPr>
          <a:lstStyle/>
          <a:p>
            <a:r>
              <a:rPr lang="en-GB" sz="1800" dirty="0">
                <a:latin typeface="Montserrat" panose="00000500000000000000" pitchFamily="2" charset="0"/>
              </a:rPr>
              <a:t>To help mitigate the escalating costs to living, shoppers are expected to </a:t>
            </a:r>
            <a:r>
              <a:rPr lang="en-GB" sz="1800" dirty="0">
                <a:solidFill>
                  <a:schemeClr val="accent1"/>
                </a:solidFill>
                <a:latin typeface="Montserrat" panose="00000500000000000000" pitchFamily="2" charset="0"/>
              </a:rPr>
              <a:t>shift spend </a:t>
            </a:r>
            <a:r>
              <a:rPr lang="en-GB" sz="1800" dirty="0">
                <a:latin typeface="Montserrat" panose="00000500000000000000" pitchFamily="2" charset="0"/>
              </a:rPr>
              <a:t>into retailers who they ‘perceive’ offer </a:t>
            </a:r>
            <a:r>
              <a:rPr lang="en-GB" sz="1800" dirty="0">
                <a:solidFill>
                  <a:schemeClr val="accent1"/>
                </a:solidFill>
                <a:latin typeface="Montserrat" panose="00000500000000000000" pitchFamily="2" charset="0"/>
              </a:rPr>
              <a:t>better</a:t>
            </a:r>
            <a:r>
              <a:rPr lang="en-GB" sz="1800" dirty="0">
                <a:latin typeface="Montserrat" panose="00000500000000000000" pitchFamily="2" charset="0"/>
              </a:rPr>
              <a:t> valu</a:t>
            </a:r>
            <a:r>
              <a:rPr lang="en-GB" sz="1800" dirty="0"/>
              <a:t>e for money.</a:t>
            </a:r>
            <a:br>
              <a:rPr lang="en-GB" sz="1800" dirty="0"/>
            </a:br>
            <a:br>
              <a:rPr lang="en-GB" sz="1800" dirty="0"/>
            </a:br>
            <a:r>
              <a:rPr lang="en-GB" sz="1800" dirty="0"/>
              <a:t>This is not limited to the Discounters and High Street Value Retailers …. </a:t>
            </a:r>
            <a:r>
              <a:rPr lang="en-GB" sz="1800" dirty="0">
                <a:solidFill>
                  <a:schemeClr val="accent1"/>
                </a:solidFill>
              </a:rPr>
              <a:t>loyalty card </a:t>
            </a:r>
            <a:r>
              <a:rPr lang="en-GB" sz="1800" dirty="0"/>
              <a:t>discounts, </a:t>
            </a:r>
            <a:r>
              <a:rPr lang="en-GB" sz="1800" dirty="0">
                <a:solidFill>
                  <a:schemeClr val="accent1"/>
                </a:solidFill>
              </a:rPr>
              <a:t>reward vouchers</a:t>
            </a:r>
            <a:r>
              <a:rPr lang="en-GB" sz="1800" dirty="0"/>
              <a:t> and </a:t>
            </a:r>
            <a:r>
              <a:rPr lang="en-GB" sz="1800" dirty="0">
                <a:solidFill>
                  <a:schemeClr val="accent1"/>
                </a:solidFill>
              </a:rPr>
              <a:t>money off fuel</a:t>
            </a:r>
            <a:r>
              <a:rPr lang="en-GB" sz="1800" dirty="0"/>
              <a:t>, will all resonate with shoppers looking to make savings.</a:t>
            </a:r>
            <a:br>
              <a:rPr lang="en-GB" sz="1800" dirty="0">
                <a:latin typeface="Montserrat" panose="00000500000000000000" pitchFamily="2" charset="0"/>
              </a:rPr>
            </a:br>
            <a:endParaRPr lang="en-PH" sz="1800" b="0" dirty="0">
              <a:solidFill>
                <a:schemeClr val="bg1"/>
              </a:solidFill>
              <a:highlight>
                <a:srgbClr val="FFFF00"/>
              </a:highlight>
              <a:latin typeface="Montserrat" panose="00000500000000000000" pitchFamily="2" charset="0"/>
            </a:endParaRPr>
          </a:p>
        </p:txBody>
      </p:sp>
    </p:spTree>
    <p:extLst>
      <p:ext uri="{BB962C8B-B14F-4D97-AF65-F5344CB8AC3E}">
        <p14:creationId xmlns:p14="http://schemas.microsoft.com/office/powerpoint/2010/main" val="390166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4124045" cy="1174200"/>
          </a:xfrm>
        </p:spPr>
        <p:txBody>
          <a:bodyPr/>
          <a:lstStyle/>
          <a:p>
            <a:r>
              <a:rPr lang="en-GB" sz="2800" dirty="0"/>
              <a:t>What happened? Overview</a:t>
            </a:r>
          </a:p>
        </p:txBody>
      </p:sp>
    </p:spTree>
    <p:extLst>
      <p:ext uri="{BB962C8B-B14F-4D97-AF65-F5344CB8AC3E}">
        <p14:creationId xmlns:p14="http://schemas.microsoft.com/office/powerpoint/2010/main" val="280272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8685B7D-A56B-430A-A43F-B170D0FB97A9}"/>
              </a:ext>
            </a:extLst>
          </p:cNvPr>
          <p:cNvCxnSpPr>
            <a:cxnSpLocks/>
          </p:cNvCxnSpPr>
          <p:nvPr/>
        </p:nvCxnSpPr>
        <p:spPr>
          <a:xfrm>
            <a:off x="3307404" y="838716"/>
            <a:ext cx="538264"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96881009"/>
              </p:ext>
            </p:extLst>
          </p:nvPr>
        </p:nvGraphicFramePr>
        <p:xfrm>
          <a:off x="462982" y="1301329"/>
          <a:ext cx="8238808" cy="1906691"/>
        </p:xfrm>
        <a:graphic>
          <a:graphicData uri="http://schemas.openxmlformats.org/drawingml/2006/chart">
            <c:chart xmlns:c="http://schemas.openxmlformats.org/drawingml/2006/chart" xmlns:r="http://schemas.openxmlformats.org/officeDocument/2006/relationships" r:id="rId3"/>
          </a:graphicData>
        </a:graphic>
      </p:graphicFrame>
      <p:sp>
        <p:nvSpPr>
          <p:cNvPr id="1723" name="Google Shape;1723;p127"/>
          <p:cNvSpPr txBox="1">
            <a:spLocks noGrp="1"/>
          </p:cNvSpPr>
          <p:nvPr>
            <p:ph type="title"/>
          </p:nvPr>
        </p:nvSpPr>
        <p:spPr>
          <a:xfrm>
            <a:off x="153963" y="292625"/>
            <a:ext cx="8907591" cy="578516"/>
          </a:xfrm>
        </p:spPr>
        <p:txBody>
          <a:bodyPr spcFirstLastPara="1" wrap="square" lIns="0" tIns="91425" rIns="0" bIns="91425" anchor="t" anchorCtr="0">
            <a:noAutofit/>
          </a:bodyPr>
          <a:lstStyle/>
          <a:p>
            <a:pPr lvl="0"/>
            <a:r>
              <a:rPr lang="en-PH" sz="1600" dirty="0"/>
              <a:t>Against the full lockdown quarter, growth at the Discounters has accelerated faster than at the Top 4, with fmcg share edging closer to 20%</a:t>
            </a:r>
            <a:endParaRPr lang="en-PH" sz="1600" dirty="0">
              <a:latin typeface="Montserrat" panose="00000500000000000000" pitchFamily="2" charset="0"/>
            </a:endParaRP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963124"/>
            <a:ext cx="2185214" cy="246221"/>
          </a:xfrm>
          <a:prstGeom prst="rect">
            <a:avLst/>
          </a:prstGeom>
          <a:noFill/>
        </p:spPr>
        <p:txBody>
          <a:bodyPr wrap="none" rtlCol="0">
            <a:spAutoFit/>
          </a:bodyPr>
          <a:lstStyle/>
          <a:p>
            <a:r>
              <a:rPr lang="en-GB" sz="1000" dirty="0">
                <a:latin typeface="Montserrat" panose="00000500000000000000" pitchFamily="2" charset="0"/>
              </a:rPr>
              <a:t>12w/e Value growth vs year ago</a:t>
            </a:r>
          </a:p>
        </p:txBody>
      </p:sp>
      <p:graphicFrame>
        <p:nvGraphicFramePr>
          <p:cNvPr id="9" name="Chart 8">
            <a:extLst>
              <a:ext uri="{FF2B5EF4-FFF2-40B4-BE49-F238E27FC236}">
                <a16:creationId xmlns:a16="http://schemas.microsoft.com/office/drawing/2014/main" id="{6CDF1C55-5410-4DFE-A55D-605242DAD590}"/>
              </a:ext>
            </a:extLst>
          </p:cNvPr>
          <p:cNvGraphicFramePr/>
          <p:nvPr>
            <p:extLst>
              <p:ext uri="{D42A27DB-BD31-4B8C-83A1-F6EECF244321}">
                <p14:modId xmlns:p14="http://schemas.microsoft.com/office/powerpoint/2010/main" val="1492800839"/>
              </p:ext>
            </p:extLst>
          </p:nvPr>
        </p:nvGraphicFramePr>
        <p:xfrm>
          <a:off x="462982" y="3467889"/>
          <a:ext cx="8598572" cy="138081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A1F382F-30BE-444F-B170-BCD960857717}"/>
              </a:ext>
            </a:extLst>
          </p:cNvPr>
          <p:cNvSpPr txBox="1"/>
          <p:nvPr/>
        </p:nvSpPr>
        <p:spPr>
          <a:xfrm>
            <a:off x="66520" y="3053783"/>
            <a:ext cx="2052165" cy="246221"/>
          </a:xfrm>
          <a:prstGeom prst="rect">
            <a:avLst/>
          </a:prstGeom>
          <a:noFill/>
        </p:spPr>
        <p:txBody>
          <a:bodyPr wrap="none" rtlCol="0">
            <a:spAutoFit/>
          </a:bodyPr>
          <a:lstStyle/>
          <a:p>
            <a:r>
              <a:rPr lang="en-GB" sz="1000" dirty="0">
                <a:latin typeface="Montserrat" panose="00000500000000000000" pitchFamily="2" charset="0"/>
              </a:rPr>
              <a:t>12w/e FMCG Share of Grocers</a:t>
            </a:r>
          </a:p>
        </p:txBody>
      </p:sp>
      <p:sp>
        <p:nvSpPr>
          <p:cNvPr id="12" name="TextBox 11">
            <a:extLst>
              <a:ext uri="{FF2B5EF4-FFF2-40B4-BE49-F238E27FC236}">
                <a16:creationId xmlns:a16="http://schemas.microsoft.com/office/drawing/2014/main" id="{85A87B6D-B735-49B8-ACDF-A728BE31B4B6}"/>
              </a:ext>
            </a:extLst>
          </p:cNvPr>
          <p:cNvSpPr txBox="1"/>
          <p:nvPr/>
        </p:nvSpPr>
        <p:spPr>
          <a:xfrm>
            <a:off x="218920" y="3243658"/>
            <a:ext cx="508473" cy="230832"/>
          </a:xfrm>
          <a:prstGeom prst="rect">
            <a:avLst/>
          </a:prstGeom>
          <a:noFill/>
        </p:spPr>
        <p:txBody>
          <a:bodyPr wrap="none" rtlCol="0">
            <a:spAutoFit/>
          </a:bodyPr>
          <a:lstStyle/>
          <a:p>
            <a:r>
              <a:rPr lang="en-GB" sz="900" dirty="0">
                <a:latin typeface="Montserrat" panose="00000500000000000000" pitchFamily="2" charset="0"/>
              </a:rPr>
              <a:t>Top 4</a:t>
            </a:r>
          </a:p>
        </p:txBody>
      </p:sp>
      <p:sp>
        <p:nvSpPr>
          <p:cNvPr id="13" name="TextBox 12">
            <a:extLst>
              <a:ext uri="{FF2B5EF4-FFF2-40B4-BE49-F238E27FC236}">
                <a16:creationId xmlns:a16="http://schemas.microsoft.com/office/drawing/2014/main" id="{50F9D96A-6051-4A4B-A279-9ED0FF7A35D5}"/>
              </a:ext>
            </a:extLst>
          </p:cNvPr>
          <p:cNvSpPr txBox="1"/>
          <p:nvPr/>
        </p:nvSpPr>
        <p:spPr>
          <a:xfrm>
            <a:off x="8266837" y="3245829"/>
            <a:ext cx="877163" cy="230832"/>
          </a:xfrm>
          <a:prstGeom prst="rect">
            <a:avLst/>
          </a:prstGeom>
          <a:noFill/>
        </p:spPr>
        <p:txBody>
          <a:bodyPr wrap="none" rtlCol="0">
            <a:spAutoFit/>
          </a:bodyPr>
          <a:lstStyle/>
          <a:p>
            <a:r>
              <a:rPr lang="en-GB" sz="900" dirty="0">
                <a:latin typeface="Montserrat" panose="00000500000000000000" pitchFamily="2" charset="0"/>
              </a:rPr>
              <a:t>Discounters</a:t>
            </a:r>
          </a:p>
        </p:txBody>
      </p:sp>
    </p:spTree>
    <p:extLst>
      <p:ext uri="{BB962C8B-B14F-4D97-AF65-F5344CB8AC3E}">
        <p14:creationId xmlns:p14="http://schemas.microsoft.com/office/powerpoint/2010/main" val="100769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3" name="Subtitle 2">
            <a:extLst>
              <a:ext uri="{FF2B5EF4-FFF2-40B4-BE49-F238E27FC236}">
                <a16:creationId xmlns:a16="http://schemas.microsoft.com/office/drawing/2014/main" id="{607DEBFA-3D3F-47B8-8934-6FB4AF462408}"/>
              </a:ext>
            </a:extLst>
          </p:cNvPr>
          <p:cNvSpPr>
            <a:spLocks noGrp="1"/>
          </p:cNvSpPr>
          <p:nvPr>
            <p:ph type="subTitle" idx="1"/>
          </p:nvPr>
        </p:nvSpPr>
        <p:spPr>
          <a:xfrm>
            <a:off x="369832" y="4852794"/>
            <a:ext cx="8159100" cy="184800"/>
          </a:xfrm>
        </p:spPr>
        <p:txBody>
          <a:bodyPr/>
          <a:lstStyle/>
          <a:p>
            <a:r>
              <a:rPr lang="en-US" altLang="en-US" dirty="0">
                <a:solidFill>
                  <a:schemeClr val="bg1">
                    <a:lumMod val="85000"/>
                  </a:schemeClr>
                </a:solidFill>
                <a:latin typeface="Calibri" panose="020F0502020204030204" pitchFamily="34" charset="0"/>
                <a:cs typeface="Calibri" panose="020F0502020204030204" pitchFamily="34" charset="0"/>
              </a:rPr>
              <a:t>Source: </a:t>
            </a:r>
            <a:r>
              <a:rPr lang="en-GB" altLang="en-US" dirty="0">
                <a:solidFill>
                  <a:schemeClr val="bg1">
                    <a:lumMod val="85000"/>
                  </a:schemeClr>
                </a:solidFill>
                <a:latin typeface="Calibri" panose="020F0502020204030204" pitchFamily="34" charset="0"/>
                <a:cs typeface="Calibri" panose="020F0502020204030204" pitchFamily="34" charset="0"/>
              </a:rPr>
              <a:t>Retailer </a:t>
            </a:r>
            <a:r>
              <a:rPr lang="en-GB" b="0" i="0" dirty="0">
                <a:solidFill>
                  <a:schemeClr val="bg1">
                    <a:lumMod val="85000"/>
                  </a:schemeClr>
                </a:solidFill>
                <a:effectLst/>
                <a:latin typeface="Segoe UI" panose="020B0502040204020203" pitchFamily="34" charset="0"/>
              </a:rPr>
              <a:t>Source: Retailer Marketing including </a:t>
            </a:r>
            <a:r>
              <a:rPr lang="en-GB" b="0" i="0" dirty="0">
                <a:solidFill>
                  <a:schemeClr val="bg1">
                    <a:lumMod val="85000"/>
                  </a:schemeClr>
                </a:solidFill>
                <a:effectLst/>
              </a:rPr>
              <a:t>Digital</a:t>
            </a:r>
            <a:r>
              <a:rPr lang="en-GB" b="0" i="0" dirty="0">
                <a:solidFill>
                  <a:schemeClr val="bg1">
                    <a:lumMod val="85000"/>
                  </a:schemeClr>
                </a:solidFill>
                <a:effectLst/>
                <a:latin typeface="Segoe UI" panose="020B0502040204020203" pitchFamily="34" charset="0"/>
              </a:rPr>
              <a:t> and Press</a:t>
            </a:r>
            <a:endParaRPr lang="en-PH" dirty="0">
              <a:solidFill>
                <a:schemeClr val="bg1">
                  <a:lumMod val="85000"/>
                </a:schemeClr>
              </a:solidFill>
            </a:endParaRPr>
          </a:p>
        </p:txBody>
      </p:sp>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t>Advertising </a:t>
            </a:r>
            <a:r>
              <a:rPr lang="en-PH" sz="2000" dirty="0">
                <a:latin typeface="Montserrat" panose="00000500000000000000" pitchFamily="2" charset="0"/>
              </a:rPr>
              <a:t>focussed</a:t>
            </a:r>
            <a:r>
              <a:rPr lang="en-PH" dirty="0"/>
              <a:t> on </a:t>
            </a:r>
            <a:r>
              <a:rPr lang="en-PH" dirty="0">
                <a:solidFill>
                  <a:schemeClr val="accent1"/>
                </a:solidFill>
              </a:rPr>
              <a:t>loyalty</a:t>
            </a:r>
            <a:r>
              <a:rPr lang="en-PH" dirty="0"/>
              <a:t>, Price and Mothering Sunday</a:t>
            </a:r>
          </a:p>
        </p:txBody>
      </p:sp>
      <p:cxnSp>
        <p:nvCxnSpPr>
          <p:cNvPr id="1487" name="Google Shape;1487;p114"/>
          <p:cNvCxnSpPr/>
          <p:nvPr/>
        </p:nvCxnSpPr>
        <p:spPr>
          <a:xfrm>
            <a:off x="351200" y="1750609"/>
            <a:ext cx="8450400" cy="0"/>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6640907" y="1331095"/>
            <a:ext cx="21191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Mothering Sunday</a:t>
            </a:r>
          </a:p>
        </p:txBody>
      </p:sp>
      <p:sp>
        <p:nvSpPr>
          <p:cNvPr id="1489" name="Google Shape;1489;p114"/>
          <p:cNvSpPr txBox="1"/>
          <p:nvPr/>
        </p:nvSpPr>
        <p:spPr>
          <a:xfrm>
            <a:off x="6640907" y="1999559"/>
            <a:ext cx="2168249" cy="2566967"/>
          </a:xfrm>
          <a:prstGeom prst="rect">
            <a:avLst/>
          </a:prstGeom>
          <a:noFill/>
          <a:ln>
            <a:noFill/>
          </a:ln>
        </p:spPr>
        <p:txBody>
          <a:bodyPr spcFirstLastPara="1" wrap="square" lIns="0" tIns="45700" rIns="0" bIns="45700" anchor="t" anchorCtr="0">
            <a:noAutofit/>
          </a:bodyPr>
          <a:lstStyle/>
          <a:p>
            <a:pPr algn="l"/>
            <a:r>
              <a:rPr lang="en-GB" sz="1100" b="0" i="0" dirty="0">
                <a:solidFill>
                  <a:schemeClr val="bg1"/>
                </a:solidFill>
                <a:effectLst/>
                <a:latin typeface="Montserrat" panose="00000500000000000000" pitchFamily="2" charset="0"/>
              </a:rPr>
              <a:t>Share the </a:t>
            </a:r>
            <a:r>
              <a:rPr lang="en-GB" sz="1100" b="1" i="0" dirty="0">
                <a:solidFill>
                  <a:schemeClr val="bg1"/>
                </a:solidFill>
                <a:effectLst/>
                <a:latin typeface="Montserrat" panose="00000500000000000000" pitchFamily="2" charset="0"/>
              </a:rPr>
              <a:t>Asda</a:t>
            </a:r>
            <a:r>
              <a:rPr lang="en-GB" sz="1100" b="0" i="0" dirty="0">
                <a:solidFill>
                  <a:schemeClr val="bg1"/>
                </a:solidFill>
                <a:effectLst/>
                <a:latin typeface="Montserrat" panose="00000500000000000000" pitchFamily="2" charset="0"/>
              </a:rPr>
              <a:t> Price Feeling this Mother’s Day, ‘hand picked from the heart’</a:t>
            </a:r>
          </a:p>
          <a:p>
            <a:pPr algn="l"/>
            <a:endParaRPr lang="en-GB" sz="1100" dirty="0">
              <a:solidFill>
                <a:schemeClr val="bg1"/>
              </a:solidFill>
              <a:latin typeface="Montserrat" panose="00000500000000000000" pitchFamily="2" charset="0"/>
            </a:endParaRPr>
          </a:p>
          <a:p>
            <a:pPr algn="l"/>
            <a:r>
              <a:rPr lang="en-GB" sz="1100" b="0" i="0" dirty="0">
                <a:solidFill>
                  <a:schemeClr val="bg1"/>
                </a:solidFill>
                <a:effectLst/>
                <a:latin typeface="Montserrat" panose="00000500000000000000" pitchFamily="2" charset="0"/>
              </a:rPr>
              <a:t>‘</a:t>
            </a:r>
            <a:r>
              <a:rPr lang="en-GB" sz="1100" b="1" i="0" dirty="0">
                <a:solidFill>
                  <a:schemeClr val="bg1"/>
                </a:solidFill>
                <a:effectLst/>
                <a:latin typeface="Montserrat" panose="00000500000000000000" pitchFamily="2" charset="0"/>
              </a:rPr>
              <a:t>Skincare for Mum</a:t>
            </a:r>
            <a:r>
              <a:rPr lang="en-GB" sz="1100" b="0" i="0" dirty="0">
                <a:solidFill>
                  <a:schemeClr val="bg1"/>
                </a:solidFill>
                <a:effectLst/>
                <a:latin typeface="Montserrat" panose="00000500000000000000" pitchFamily="2" charset="0"/>
              </a:rPr>
              <a:t>’, Sainsbury’s offers</a:t>
            </a:r>
          </a:p>
          <a:p>
            <a:pPr algn="l"/>
            <a:endParaRPr lang="en-GB" sz="1100" dirty="0">
              <a:solidFill>
                <a:schemeClr val="bg1"/>
              </a:solidFill>
              <a:latin typeface="Montserrat" panose="00000500000000000000" pitchFamily="2" charset="0"/>
            </a:endParaRPr>
          </a:p>
          <a:p>
            <a:pPr algn="l"/>
            <a:r>
              <a:rPr lang="en-GB" sz="1100" b="1" i="0" dirty="0">
                <a:solidFill>
                  <a:schemeClr val="bg1"/>
                </a:solidFill>
                <a:effectLst/>
                <a:latin typeface="Montserrat" panose="00000500000000000000" pitchFamily="2" charset="0"/>
              </a:rPr>
              <a:t>Hand Picked just for Mum</a:t>
            </a:r>
            <a:r>
              <a:rPr lang="en-GB" sz="1100" b="0" i="0" dirty="0">
                <a:solidFill>
                  <a:schemeClr val="bg1"/>
                </a:solidFill>
                <a:effectLst/>
                <a:latin typeface="Montserrat" panose="00000500000000000000" pitchFamily="2" charset="0"/>
              </a:rPr>
              <a:t>, Ocado</a:t>
            </a:r>
          </a:p>
          <a:p>
            <a:pPr algn="l"/>
            <a:endParaRPr lang="en-GB" sz="1100" b="0" i="0" dirty="0">
              <a:solidFill>
                <a:schemeClr val="bg1"/>
              </a:solidFill>
              <a:effectLst/>
              <a:latin typeface="Montserrat" panose="00000500000000000000" pitchFamily="2" charset="0"/>
            </a:endParaRPr>
          </a:p>
          <a:p>
            <a:pPr marL="0" marR="0" lvl="0" indent="0" algn="l" rtl="0">
              <a:lnSpc>
                <a:spcPct val="100000"/>
              </a:lnSpc>
              <a:spcBef>
                <a:spcPts val="0"/>
              </a:spcBef>
              <a:spcAft>
                <a:spcPts val="1200"/>
              </a:spcAft>
              <a:buClr>
                <a:srgbClr val="000000"/>
              </a:buClr>
              <a:buSzPts val="1100"/>
              <a:buFont typeface="Arial"/>
              <a:buNone/>
            </a:pPr>
            <a:endParaRPr sz="1100" dirty="0">
              <a:solidFill>
                <a:srgbClr val="FFFFFF"/>
              </a:solidFill>
              <a:latin typeface="Avenir Next LT Pro" panose="020B0504020202020204" pitchFamily="34" charset="0"/>
              <a:ea typeface="Montserrat"/>
              <a:cs typeface="Montserrat"/>
              <a:sym typeface="Montserrat"/>
            </a:endParaRPr>
          </a:p>
        </p:txBody>
      </p:sp>
      <p:sp>
        <p:nvSpPr>
          <p:cNvPr id="1490" name="Google Shape;1490;p114"/>
          <p:cNvSpPr/>
          <p:nvPr/>
        </p:nvSpPr>
        <p:spPr>
          <a:xfrm>
            <a:off x="302729"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1" name="Google Shape;1491;p114"/>
          <p:cNvSpPr txBox="1"/>
          <p:nvPr/>
        </p:nvSpPr>
        <p:spPr>
          <a:xfrm>
            <a:off x="302729" y="1336374"/>
            <a:ext cx="1559700" cy="307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None/>
            </a:pPr>
            <a:r>
              <a:rPr lang="en" b="1" dirty="0">
                <a:solidFill>
                  <a:srgbClr val="FFFFFF"/>
                </a:solidFill>
                <a:latin typeface="Montserrat" panose="00000500000000000000" pitchFamily="2" charset="0"/>
                <a:ea typeface="Montserrat"/>
                <a:cs typeface="Montserrat"/>
                <a:sym typeface="Montserrat"/>
              </a:rPr>
              <a:t>Price</a:t>
            </a:r>
            <a:endParaRPr b="1" dirty="0">
              <a:solidFill>
                <a:srgbClr val="FFFFFF"/>
              </a:solidFill>
              <a:latin typeface="Montserrat" panose="00000500000000000000" pitchFamily="2" charset="0"/>
              <a:ea typeface="Montserrat"/>
              <a:cs typeface="Montserrat"/>
              <a:sym typeface="Montserrat"/>
            </a:endParaRPr>
          </a:p>
        </p:txBody>
      </p:sp>
      <p:sp>
        <p:nvSpPr>
          <p:cNvPr id="1492" name="Google Shape;1492;p114"/>
          <p:cNvSpPr txBox="1"/>
          <p:nvPr/>
        </p:nvSpPr>
        <p:spPr>
          <a:xfrm>
            <a:off x="302728" y="1885799"/>
            <a:ext cx="3310421" cy="2857145"/>
          </a:xfrm>
          <a:prstGeom prst="rect">
            <a:avLst/>
          </a:prstGeom>
          <a:noFill/>
          <a:ln>
            <a:noFill/>
          </a:ln>
        </p:spPr>
        <p:txBody>
          <a:bodyPr spcFirstLastPara="1" wrap="square" lIns="0" tIns="45700" rIns="0" bIns="45700" anchor="t" anchorCtr="0">
            <a:noAutofit/>
          </a:bodyPr>
          <a:lstStyle/>
          <a:p>
            <a:pPr>
              <a:spcAft>
                <a:spcPts val="600"/>
              </a:spcAft>
              <a:buSzPts val="1100"/>
            </a:pPr>
            <a:r>
              <a:rPr lang="en-GB" sz="1100" dirty="0">
                <a:solidFill>
                  <a:srgbClr val="FFFFFF"/>
                </a:solidFill>
                <a:latin typeface="Montserrat" panose="00000500000000000000" pitchFamily="2" charset="0"/>
                <a:ea typeface="Montserrat"/>
                <a:cs typeface="Montserrat"/>
                <a:sym typeface="Montserrat"/>
              </a:rPr>
              <a:t>‘</a:t>
            </a:r>
            <a:r>
              <a:rPr lang="en-GB" sz="1100" b="1" dirty="0">
                <a:solidFill>
                  <a:srgbClr val="FFFFFF"/>
                </a:solidFill>
                <a:latin typeface="Montserrat" panose="00000500000000000000" pitchFamily="2" charset="0"/>
                <a:ea typeface="Montserrat"/>
                <a:cs typeface="Montserrat"/>
                <a:sym typeface="Montserrat"/>
              </a:rPr>
              <a:t>Save time and money</a:t>
            </a:r>
            <a:r>
              <a:rPr lang="en-GB" sz="1100" dirty="0">
                <a:solidFill>
                  <a:srgbClr val="FFFFFF"/>
                </a:solidFill>
                <a:latin typeface="Montserrat" panose="00000500000000000000" pitchFamily="2" charset="0"/>
                <a:ea typeface="Montserrat"/>
                <a:cs typeface="Montserrat"/>
                <a:sym typeface="Montserrat"/>
              </a:rPr>
              <a:t>”, Sainsbury’s weekly offers</a:t>
            </a:r>
          </a:p>
          <a:p>
            <a:pPr>
              <a:spcAft>
                <a:spcPts val="600"/>
              </a:spcAft>
              <a:buSzPts val="1100"/>
            </a:pPr>
            <a:r>
              <a:rPr lang="en" sz="1100" dirty="0">
                <a:solidFill>
                  <a:srgbClr val="FFFFFF"/>
                </a:solidFill>
                <a:latin typeface="Montserrat" panose="00000500000000000000" pitchFamily="2" charset="0"/>
                <a:ea typeface="Montserrat"/>
                <a:cs typeface="Montserrat"/>
                <a:sym typeface="Montserrat"/>
              </a:rPr>
              <a:t>Tesco ‘</a:t>
            </a:r>
            <a:r>
              <a:rPr lang="en" sz="1100" b="1" dirty="0">
                <a:solidFill>
                  <a:srgbClr val="FFFFFF"/>
                </a:solidFill>
                <a:latin typeface="Montserrat" panose="00000500000000000000" pitchFamily="2" charset="0"/>
                <a:ea typeface="Montserrat"/>
                <a:cs typeface="Montserrat"/>
                <a:sym typeface="Montserrat"/>
              </a:rPr>
              <a:t>Clubcard</a:t>
            </a:r>
            <a:r>
              <a:rPr lang="en" sz="1100" dirty="0">
                <a:solidFill>
                  <a:srgbClr val="FFFFFF"/>
                </a:solidFill>
                <a:latin typeface="Montserrat" panose="00000500000000000000" pitchFamily="2" charset="0"/>
                <a:ea typeface="Montserrat"/>
                <a:cs typeface="Montserrat"/>
                <a:sym typeface="Montserrat"/>
              </a:rPr>
              <a:t> </a:t>
            </a:r>
            <a:r>
              <a:rPr lang="en" sz="1100" b="1" dirty="0">
                <a:solidFill>
                  <a:srgbClr val="FFFFFF"/>
                </a:solidFill>
                <a:latin typeface="Montserrat" panose="00000500000000000000" pitchFamily="2" charset="0"/>
                <a:ea typeface="Montserrat"/>
                <a:cs typeface="Montserrat"/>
                <a:sym typeface="Montserrat"/>
              </a:rPr>
              <a:t>Price’</a:t>
            </a:r>
          </a:p>
          <a:p>
            <a:pPr>
              <a:spcAft>
                <a:spcPts val="600"/>
              </a:spcAft>
              <a:buSzPts val="1100"/>
            </a:pPr>
            <a:r>
              <a:rPr lang="en" sz="1100" b="1" dirty="0">
                <a:solidFill>
                  <a:srgbClr val="FFFFFF"/>
                </a:solidFill>
                <a:latin typeface="Montserrat" panose="00000500000000000000" pitchFamily="2" charset="0"/>
                <a:ea typeface="Montserrat"/>
                <a:cs typeface="Montserrat"/>
                <a:sym typeface="Montserrat"/>
              </a:rPr>
              <a:t>Half price homeware, </a:t>
            </a:r>
            <a:r>
              <a:rPr lang="en" sz="1100" dirty="0">
                <a:solidFill>
                  <a:srgbClr val="FFFFFF"/>
                </a:solidFill>
                <a:latin typeface="Montserrat" panose="00000500000000000000" pitchFamily="2" charset="0"/>
                <a:ea typeface="Montserrat"/>
                <a:cs typeface="Montserrat"/>
                <a:sym typeface="Montserrat"/>
              </a:rPr>
              <a:t>Tesco Clubcard Price</a:t>
            </a:r>
          </a:p>
          <a:p>
            <a:pPr>
              <a:spcAft>
                <a:spcPts val="600"/>
              </a:spcAft>
              <a:buSzPts val="1100"/>
            </a:pPr>
            <a:r>
              <a:rPr lang="en" sz="1100" b="1" dirty="0">
                <a:solidFill>
                  <a:srgbClr val="FFFFFF"/>
                </a:solidFill>
                <a:latin typeface="Montserrat" panose="00000500000000000000" pitchFamily="2" charset="0"/>
                <a:ea typeface="Montserrat"/>
                <a:cs typeface="Montserrat"/>
                <a:sym typeface="Montserrat"/>
              </a:rPr>
              <a:t>‘The power to Lower Prices’ </a:t>
            </a:r>
            <a:r>
              <a:rPr lang="en" sz="1100" dirty="0">
                <a:solidFill>
                  <a:srgbClr val="FFFFFF"/>
                </a:solidFill>
                <a:latin typeface="Montserrat" panose="00000500000000000000" pitchFamily="2" charset="0"/>
                <a:ea typeface="Montserrat"/>
                <a:cs typeface="Montserrat"/>
                <a:sym typeface="Montserrat"/>
              </a:rPr>
              <a:t>Tesco</a:t>
            </a:r>
          </a:p>
          <a:p>
            <a:pPr>
              <a:spcAft>
                <a:spcPts val="600"/>
              </a:spcAft>
              <a:buSzPts val="1100"/>
            </a:pPr>
            <a:r>
              <a:rPr lang="en" sz="1100" dirty="0">
                <a:solidFill>
                  <a:srgbClr val="FFFFFF"/>
                </a:solidFill>
                <a:latin typeface="Montserrat" panose="00000500000000000000" pitchFamily="2" charset="0"/>
                <a:ea typeface="Montserrat"/>
                <a:cs typeface="Montserrat"/>
                <a:sym typeface="Montserrat"/>
              </a:rPr>
              <a:t>‘The </a:t>
            </a:r>
            <a:r>
              <a:rPr lang="en" sz="1100" b="1" dirty="0">
                <a:solidFill>
                  <a:srgbClr val="FFFFFF"/>
                </a:solidFill>
                <a:latin typeface="Montserrat" panose="00000500000000000000" pitchFamily="2" charset="0"/>
                <a:ea typeface="Montserrat"/>
                <a:cs typeface="Montserrat"/>
                <a:sym typeface="Montserrat"/>
              </a:rPr>
              <a:t>big</a:t>
            </a:r>
            <a:r>
              <a:rPr lang="en" sz="1100" dirty="0">
                <a:solidFill>
                  <a:srgbClr val="FFFFFF"/>
                </a:solidFill>
                <a:latin typeface="Montserrat" panose="00000500000000000000" pitchFamily="2" charset="0"/>
                <a:ea typeface="Montserrat"/>
                <a:cs typeface="Montserrat"/>
                <a:sym typeface="Montserrat"/>
              </a:rPr>
              <a:t> Co-op </a:t>
            </a:r>
            <a:r>
              <a:rPr lang="en" sz="1100" b="1" dirty="0">
                <a:solidFill>
                  <a:srgbClr val="FFFFFF"/>
                </a:solidFill>
                <a:latin typeface="Montserrat" panose="00000500000000000000" pitchFamily="2" charset="0"/>
                <a:ea typeface="Montserrat"/>
                <a:cs typeface="Montserrat"/>
                <a:sym typeface="Montserrat"/>
              </a:rPr>
              <a:t>deal drop</a:t>
            </a:r>
            <a:r>
              <a:rPr lang="en" sz="1100" dirty="0">
                <a:solidFill>
                  <a:srgbClr val="FFFFFF"/>
                </a:solidFill>
                <a:latin typeface="Montserrat" panose="00000500000000000000" pitchFamily="2" charset="0"/>
                <a:ea typeface="Montserrat"/>
                <a:cs typeface="Montserrat"/>
                <a:sym typeface="Montserrat"/>
              </a:rPr>
              <a:t>’</a:t>
            </a:r>
          </a:p>
          <a:p>
            <a:pPr lvl="0">
              <a:spcAft>
                <a:spcPts val="600"/>
              </a:spcAft>
              <a:buSzPts val="1100"/>
            </a:pPr>
            <a:r>
              <a:rPr lang="en" sz="1100" dirty="0">
                <a:solidFill>
                  <a:srgbClr val="FFFFFF"/>
                </a:solidFill>
                <a:latin typeface="Montserrat" panose="00000500000000000000" pitchFamily="2" charset="0"/>
                <a:ea typeface="Montserrat"/>
                <a:cs typeface="Montserrat"/>
                <a:sym typeface="Montserrat"/>
              </a:rPr>
              <a:t> £4 off when members spend £20, Co-op</a:t>
            </a:r>
          </a:p>
          <a:p>
            <a:pPr lvl="0">
              <a:spcAft>
                <a:spcPts val="600"/>
              </a:spcAft>
              <a:buSzPts val="1100"/>
            </a:pPr>
            <a:r>
              <a:rPr lang="en" sz="1100" b="1" dirty="0">
                <a:solidFill>
                  <a:srgbClr val="FFFFFF"/>
                </a:solidFill>
                <a:latin typeface="Montserrat" panose="00000500000000000000" pitchFamily="2" charset="0"/>
                <a:ea typeface="Montserrat"/>
                <a:cs typeface="Montserrat"/>
                <a:sym typeface="Montserrat"/>
              </a:rPr>
              <a:t>Lidl on Price</a:t>
            </a:r>
          </a:p>
          <a:p>
            <a:pPr lvl="0">
              <a:spcAft>
                <a:spcPts val="600"/>
              </a:spcAft>
              <a:buSzPts val="1100"/>
            </a:pPr>
            <a:r>
              <a:rPr lang="en" sz="1100" dirty="0">
                <a:solidFill>
                  <a:srgbClr val="FFFFFF"/>
                </a:solidFill>
                <a:latin typeface="Montserrat" panose="00000500000000000000" pitchFamily="2" charset="0"/>
                <a:ea typeface="Montserrat"/>
                <a:cs typeface="Montserrat"/>
                <a:sym typeface="Montserrat"/>
              </a:rPr>
              <a:t>Lidl ‘</a:t>
            </a:r>
            <a:r>
              <a:rPr lang="en" sz="1100" b="1" dirty="0">
                <a:solidFill>
                  <a:srgbClr val="FFFFFF"/>
                </a:solidFill>
                <a:latin typeface="Montserrat" panose="00000500000000000000" pitchFamily="2" charset="0"/>
                <a:ea typeface="Montserrat"/>
                <a:cs typeface="Montserrat"/>
                <a:sym typeface="Montserrat"/>
              </a:rPr>
              <a:t>Pick of the Week</a:t>
            </a:r>
            <a:r>
              <a:rPr lang="en" sz="1100" dirty="0">
                <a:solidFill>
                  <a:srgbClr val="FFFFFF"/>
                </a:solidFill>
                <a:latin typeface="Montserrat" panose="00000500000000000000" pitchFamily="2" charset="0"/>
                <a:ea typeface="Montserrat"/>
                <a:cs typeface="Montserrat"/>
                <a:sym typeface="Montserrat"/>
              </a:rPr>
              <a:t>’</a:t>
            </a:r>
          </a:p>
          <a:p>
            <a:pPr lvl="0">
              <a:spcAft>
                <a:spcPts val="600"/>
              </a:spcAft>
              <a:buSzPts val="1100"/>
            </a:pPr>
            <a:r>
              <a:rPr lang="en" sz="1100" b="1" dirty="0">
                <a:solidFill>
                  <a:srgbClr val="FFFFFF"/>
                </a:solidFill>
                <a:latin typeface="Montserrat" panose="00000500000000000000" pitchFamily="2" charset="0"/>
                <a:ea typeface="Montserrat"/>
                <a:cs typeface="Montserrat"/>
                <a:sym typeface="Montserrat"/>
              </a:rPr>
              <a:t>Smart Discounts </a:t>
            </a:r>
            <a:r>
              <a:rPr lang="en" sz="1100" dirty="0">
                <a:solidFill>
                  <a:srgbClr val="FFFFFF"/>
                </a:solidFill>
                <a:latin typeface="Montserrat" panose="00000500000000000000" pitchFamily="2" charset="0"/>
                <a:ea typeface="Montserrat"/>
                <a:cs typeface="Montserrat"/>
                <a:sym typeface="Montserrat"/>
              </a:rPr>
              <a:t>for Smart Pass users, Ocado</a:t>
            </a:r>
          </a:p>
          <a:p>
            <a:pPr marL="0" lvl="0" indent="0" algn="l" rtl="0">
              <a:spcBef>
                <a:spcPts val="0"/>
              </a:spcBef>
              <a:spcAft>
                <a:spcPts val="1200"/>
              </a:spcAft>
              <a:buClr>
                <a:srgbClr val="000000"/>
              </a:buClr>
              <a:buSzPts val="1100"/>
              <a:buFont typeface="Arial"/>
              <a:buNone/>
            </a:pPr>
            <a:endParaRPr sz="1100" dirty="0">
              <a:solidFill>
                <a:srgbClr val="FFFFFF"/>
              </a:solidFill>
              <a:latin typeface="Montserrat" panose="00000500000000000000" pitchFamily="2" charset="0"/>
              <a:ea typeface="Montserrat"/>
              <a:cs typeface="Montserrat"/>
              <a:sym typeface="Montserrat"/>
            </a:endParaRPr>
          </a:p>
        </p:txBody>
      </p:sp>
      <p:sp>
        <p:nvSpPr>
          <p:cNvPr id="1493" name="Google Shape;1493;p114"/>
          <p:cNvSpPr/>
          <p:nvPr/>
        </p:nvSpPr>
        <p:spPr>
          <a:xfrm>
            <a:off x="6591758"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7" name="Google Shape;1497;p114"/>
          <p:cNvSpPr txBox="1"/>
          <p:nvPr/>
        </p:nvSpPr>
        <p:spPr>
          <a:xfrm>
            <a:off x="3945999" y="135650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Meal Deals</a:t>
            </a:r>
          </a:p>
        </p:txBody>
      </p:sp>
      <p:sp>
        <p:nvSpPr>
          <p:cNvPr id="1498" name="Google Shape;1498;p114"/>
          <p:cNvSpPr txBox="1"/>
          <p:nvPr/>
        </p:nvSpPr>
        <p:spPr>
          <a:xfrm>
            <a:off x="4032246" y="1934618"/>
            <a:ext cx="2006604" cy="1760752"/>
          </a:xfrm>
          <a:prstGeom prst="rect">
            <a:avLst/>
          </a:prstGeom>
          <a:noFill/>
          <a:ln>
            <a:noFill/>
          </a:ln>
        </p:spPr>
        <p:txBody>
          <a:bodyPr spcFirstLastPara="1" wrap="square" lIns="0" tIns="45700" rIns="0" bIns="45700" anchor="t" anchorCtr="0">
            <a:noAutofit/>
          </a:bodyPr>
          <a:lstStyle/>
          <a:p>
            <a:pPr>
              <a:spcAft>
                <a:spcPts val="600"/>
              </a:spcAft>
              <a:buSzPts val="1100"/>
            </a:pPr>
            <a:r>
              <a:rPr lang="en-GB" sz="1200" b="1" dirty="0">
                <a:solidFill>
                  <a:srgbClr val="FFFFFF"/>
                </a:solidFill>
                <a:latin typeface="Avenir Next LT Pro" panose="020B0504020202020204" pitchFamily="34" charset="0"/>
                <a:ea typeface="Montserrat"/>
                <a:cs typeface="Montserrat"/>
                <a:sym typeface="Montserrat"/>
              </a:rPr>
              <a:t>£10 Pizza Meal deal</a:t>
            </a:r>
            <a:r>
              <a:rPr lang="en-GB" sz="1200" dirty="0">
                <a:solidFill>
                  <a:srgbClr val="FFFFFF"/>
                </a:solidFill>
                <a:latin typeface="Avenir Next LT Pro" panose="020B0504020202020204" pitchFamily="34" charset="0"/>
                <a:ea typeface="Montserrat"/>
                <a:cs typeface="Montserrat"/>
                <a:sym typeface="Montserrat"/>
              </a:rPr>
              <a:t>, 2 Pizzas, 2 sides, 1 Dip, </a:t>
            </a:r>
            <a:r>
              <a:rPr lang="en-GB" sz="1100" dirty="0">
                <a:solidFill>
                  <a:srgbClr val="FFFFFF"/>
                </a:solidFill>
                <a:latin typeface="Montserrat" panose="00000500000000000000" pitchFamily="2" charset="0"/>
                <a:ea typeface="Montserrat"/>
                <a:cs typeface="Montserrat"/>
                <a:sym typeface="Montserrat"/>
              </a:rPr>
              <a:t>Sainsbury’s</a:t>
            </a:r>
          </a:p>
          <a:p>
            <a:pPr>
              <a:spcAft>
                <a:spcPts val="600"/>
              </a:spcAft>
              <a:buSzPts val="1100"/>
            </a:pPr>
            <a:endParaRPr lang="en-GB" sz="1200" b="1" dirty="0">
              <a:solidFill>
                <a:srgbClr val="FFFFFF"/>
              </a:solidFill>
              <a:latin typeface="Avenir Next LT Pro" panose="020B0504020202020204" pitchFamily="34" charset="0"/>
              <a:ea typeface="Montserrat"/>
              <a:cs typeface="Montserrat"/>
              <a:sym typeface="Montserrat"/>
            </a:endParaRPr>
          </a:p>
          <a:p>
            <a:pPr>
              <a:spcAft>
                <a:spcPts val="600"/>
              </a:spcAft>
              <a:buSzPts val="1100"/>
            </a:pPr>
            <a:r>
              <a:rPr lang="en-GB" sz="1200" b="1" dirty="0">
                <a:solidFill>
                  <a:srgbClr val="FFFFFF"/>
                </a:solidFill>
                <a:latin typeface="Avenir Next LT Pro" panose="020B0504020202020204" pitchFamily="34" charset="0"/>
                <a:ea typeface="Montserrat"/>
                <a:cs typeface="Montserrat"/>
                <a:sym typeface="Montserrat"/>
              </a:rPr>
              <a:t>2 pizzas and 2 extras for £5</a:t>
            </a:r>
            <a:r>
              <a:rPr lang="en-GB" sz="1200" dirty="0">
                <a:solidFill>
                  <a:srgbClr val="FFFFFF"/>
                </a:solidFill>
                <a:latin typeface="Avenir Next LT Pro" panose="020B0504020202020204" pitchFamily="34" charset="0"/>
                <a:ea typeface="Montserrat"/>
                <a:cs typeface="Montserrat"/>
                <a:sym typeface="Montserrat"/>
              </a:rPr>
              <a:t>, Ocado</a:t>
            </a:r>
          </a:p>
          <a:p>
            <a:pPr lvl="0">
              <a:spcAft>
                <a:spcPts val="1200"/>
              </a:spcAft>
              <a:buSzPts val="1100"/>
            </a:pPr>
            <a:endParaRPr lang="en-GB" sz="1200" dirty="0">
              <a:solidFill>
                <a:srgbClr val="FFFFFF"/>
              </a:solidFill>
              <a:latin typeface="Avenir Next LT Pro" panose="020B0504020202020204" pitchFamily="34" charset="0"/>
              <a:ea typeface="Montserrat"/>
              <a:cs typeface="Montserrat"/>
              <a:sym typeface="Montserrat"/>
            </a:endParaRPr>
          </a:p>
          <a:p>
            <a:pPr lvl="0">
              <a:spcAft>
                <a:spcPts val="1200"/>
              </a:spcAft>
              <a:buSzPts val="1100"/>
            </a:pPr>
            <a:endParaRPr sz="1200" dirty="0">
              <a:solidFill>
                <a:srgbClr val="FFFFFF"/>
              </a:solidFill>
              <a:latin typeface="Avenir Next LT Pro" panose="020B0504020202020204" pitchFamily="34" charset="0"/>
              <a:ea typeface="Montserrat"/>
              <a:cs typeface="Montserrat"/>
              <a:sym typeface="Montserrat"/>
            </a:endParaRPr>
          </a:p>
        </p:txBody>
      </p:sp>
      <p:sp>
        <p:nvSpPr>
          <p:cNvPr id="1499" name="Google Shape;1499;p114"/>
          <p:cNvSpPr/>
          <p:nvPr/>
        </p:nvSpPr>
        <p:spPr>
          <a:xfrm>
            <a:off x="3876549" y="1704749"/>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3;p129"/>
          <p:cNvSpPr txBox="1"/>
          <p:nvPr/>
        </p:nvSpPr>
        <p:spPr>
          <a:xfrm>
            <a:off x="354650" y="755901"/>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chemeClr val="bg1"/>
                </a:solidFill>
                <a:latin typeface="Avenir Next LT Pro" panose="020B0504020202020204" pitchFamily="34" charset="0"/>
                <a:ea typeface="Montserrat"/>
                <a:cs typeface="Montserrat"/>
                <a:sym typeface="Montserrat"/>
              </a:rPr>
              <a:t>March 2022 </a:t>
            </a:r>
            <a:r>
              <a:rPr lang="en" sz="1200" dirty="0">
                <a:solidFill>
                  <a:schemeClr val="bg1"/>
                </a:solidFill>
                <a:latin typeface="Montserrat" panose="00000500000000000000" pitchFamily="2" charset="0"/>
                <a:ea typeface="Montserrat"/>
                <a:cs typeface="Montserrat"/>
                <a:sym typeface="Montserrat"/>
              </a:rPr>
              <a:t>advertising</a:t>
            </a:r>
            <a:br>
              <a:rPr lang="en" sz="1200" dirty="0">
                <a:solidFill>
                  <a:schemeClr val="bg1"/>
                </a:solidFill>
                <a:latin typeface="Avenir Next LT Pro" panose="020B0504020202020204" pitchFamily="34" charset="0"/>
                <a:ea typeface="Montserrat"/>
                <a:cs typeface="Montserrat"/>
                <a:sym typeface="Montserrat"/>
              </a:rPr>
            </a:br>
            <a:endParaRPr sz="1200" dirty="0">
              <a:solidFill>
                <a:schemeClr val="bg1"/>
              </a:solidFill>
              <a:latin typeface="Avenir Next LT Pro" panose="020B0504020202020204" pitchFamily="34" charset="0"/>
              <a:ea typeface="Montserrat"/>
              <a:cs typeface="Montserrat"/>
              <a:sym typeface="Montserrat"/>
            </a:endParaRPr>
          </a:p>
        </p:txBody>
      </p:sp>
    </p:spTree>
    <p:extLst>
      <p:ext uri="{BB962C8B-B14F-4D97-AF65-F5344CB8AC3E}">
        <p14:creationId xmlns:p14="http://schemas.microsoft.com/office/powerpoint/2010/main" val="28938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31" name="TextBox 30">
            <a:extLst>
              <a:ext uri="{FF2B5EF4-FFF2-40B4-BE49-F238E27FC236}">
                <a16:creationId xmlns:a16="http://schemas.microsoft.com/office/drawing/2014/main" id="{85245A73-F535-43CB-BBD6-C24A2FB21D45}"/>
              </a:ext>
            </a:extLst>
          </p:cNvPr>
          <p:cNvSpPr txBox="1"/>
          <p:nvPr/>
        </p:nvSpPr>
        <p:spPr>
          <a:xfrm>
            <a:off x="144369" y="2196661"/>
            <a:ext cx="4610910" cy="1107996"/>
          </a:xfrm>
          <a:prstGeom prst="rect">
            <a:avLst/>
          </a:prstGeom>
          <a:noFill/>
        </p:spPr>
        <p:txBody>
          <a:bodyPr wrap="square">
            <a:spAutoFit/>
          </a:bodyPr>
          <a:lstStyle/>
          <a:p>
            <a:pPr marL="342900" lvl="0" indent="-342900">
              <a:buFont typeface="Symbol" panose="05050102010706020507" pitchFamily="18" charset="2"/>
              <a:buChar char=""/>
              <a:tabLst>
                <a:tab pos="-450215" algn="l"/>
                <a:tab pos="685800" algn="l"/>
              </a:tabLst>
            </a:pP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M&amp;S</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sales growth appears to have already normalised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(+1.4%)</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there is an improving trend in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Iceland</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(-3.4%)</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 despite industry Frozen Food sales falling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9%</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 helped by the larger out of town Food Warehouse format now having over 150 locations nationally.</a:t>
            </a:r>
            <a:endParaRPr lang="en-GB" sz="110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25" name="TextBox 24">
            <a:extLst>
              <a:ext uri="{FF2B5EF4-FFF2-40B4-BE49-F238E27FC236}">
                <a16:creationId xmlns:a16="http://schemas.microsoft.com/office/drawing/2014/main" id="{9C47F94C-7109-4BDE-9339-579246CF2F90}"/>
              </a:ext>
            </a:extLst>
          </p:cNvPr>
          <p:cNvSpPr txBox="1"/>
          <p:nvPr/>
        </p:nvSpPr>
        <p:spPr>
          <a:xfrm>
            <a:off x="145179" y="3546446"/>
            <a:ext cx="4610100" cy="1107996"/>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 anticipated, sales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Co-op (-0.5%)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are</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improving</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quickly as we exit peak Lockdown comparatives but still lag the recovery in the overall</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Convenience channel (sales +3.6%),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(source: NielsenIQ Scantrack Consumer View). </a:t>
            </a:r>
            <a:endParaRPr lang="en-GB" sz="1100" dirty="0">
              <a:solidFill>
                <a:schemeClr val="bg1"/>
              </a:solidFill>
              <a:effectLst/>
              <a:latin typeface="Montserrat" panose="00000500000000000000" pitchFamily="2" charset="0"/>
              <a:ea typeface="Times New Roman" panose="02020603050405020304" pitchFamily="18" charset="0"/>
            </a:endParaRPr>
          </a:p>
          <a:p>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29" name="TextBox 28">
            <a:extLst>
              <a:ext uri="{FF2B5EF4-FFF2-40B4-BE49-F238E27FC236}">
                <a16:creationId xmlns:a16="http://schemas.microsoft.com/office/drawing/2014/main" id="{76724113-A946-42BE-ACD9-683400C97C63}"/>
              </a:ext>
            </a:extLst>
          </p:cNvPr>
          <p:cNvSpPr txBox="1"/>
          <p:nvPr/>
        </p:nvSpPr>
        <p:spPr>
          <a:xfrm>
            <a:off x="4517243" y="1213079"/>
            <a:ext cx="4572000" cy="769441"/>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However, all of the top 4 supermarkets have very tough comparatives in particular within online, with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Tesco (-4.2%)</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trading a little better than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Sainsbury (-7.3%)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Ocado sales (-7.7%)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also down on a year ago.</a:t>
            </a:r>
            <a:endParaRPr lang="en-GB" sz="1100" dirty="0">
              <a:solidFill>
                <a:schemeClr val="bg1"/>
              </a:solidFill>
              <a:effectLst/>
              <a:latin typeface="Times New Roman" panose="02020603050405020304" pitchFamily="18" charset="0"/>
              <a:ea typeface="Times New Roman" panose="02020603050405020304" pitchFamily="18" charset="0"/>
            </a:endParaRPr>
          </a:p>
        </p:txBody>
      </p:sp>
      <p:grpSp>
        <p:nvGrpSpPr>
          <p:cNvPr id="589" name="Google Shape;589;p57"/>
          <p:cNvGrpSpPr/>
          <p:nvPr/>
        </p:nvGrpSpPr>
        <p:grpSpPr>
          <a:xfrm>
            <a:off x="4597741" y="1263370"/>
            <a:ext cx="1074685" cy="499581"/>
            <a:chOff x="4353245" y="2769753"/>
            <a:chExt cx="3948648" cy="1021028"/>
          </a:xfrm>
        </p:grpSpPr>
        <p:grpSp>
          <p:nvGrpSpPr>
            <p:cNvPr id="590" name="Google Shape;590;p57"/>
            <p:cNvGrpSpPr/>
            <p:nvPr/>
          </p:nvGrpSpPr>
          <p:grpSpPr>
            <a:xfrm>
              <a:off x="4655693" y="2769753"/>
              <a:ext cx="3646200" cy="1021028"/>
              <a:chOff x="4655543" y="3262253"/>
              <a:chExt cx="3646200" cy="1021028"/>
            </a:xfrm>
          </p:grpSpPr>
          <p:sp>
            <p:nvSpPr>
              <p:cNvPr id="591" name="Google Shape;591;p57"/>
              <p:cNvSpPr txBox="1"/>
              <p:nvPr/>
            </p:nvSpPr>
            <p:spPr>
              <a:xfrm>
                <a:off x="4655543" y="3372172"/>
                <a:ext cx="3646200" cy="911109"/>
              </a:xfrm>
              <a:prstGeom prst="rect">
                <a:avLst/>
              </a:prstGeom>
              <a:noFill/>
              <a:ln>
                <a:noFill/>
              </a:ln>
            </p:spPr>
            <p:txBody>
              <a:bodyPr spcFirstLastPara="1" wrap="square" lIns="0" tIns="45700" rIns="0" bIns="45700" anchor="ctr" anchorCtr="0">
                <a:noAutofit/>
              </a:bodyPr>
              <a:lstStyle/>
              <a:p>
                <a:r>
                  <a:rPr lang="en-GB" sz="1100" b="1" dirty="0">
                    <a:solidFill>
                      <a:schemeClr val="bg1"/>
                    </a:solidFill>
                    <a:effectLst/>
                    <a:latin typeface="Montserrat" panose="00000500000000000000" pitchFamily="2" charset="0"/>
                    <a:ea typeface="Times New Roman" panose="02020603050405020304" pitchFamily="18"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592" name="Google Shape;592;p57"/>
              <p:cNvSpPr txBox="1"/>
              <p:nvPr/>
            </p:nvSpPr>
            <p:spPr>
              <a:xfrm>
                <a:off x="4662210" y="3262253"/>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grpSp>
        <p:sp>
          <p:nvSpPr>
            <p:cNvPr id="598" name="Google Shape;598;p57"/>
            <p:cNvSpPr txBox="1"/>
            <p:nvPr/>
          </p:nvSpPr>
          <p:spPr>
            <a:xfrm>
              <a:off x="4353245" y="294786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sz="1000" b="1" i="0" u="none" strike="noStrike" cap="none" dirty="0">
                <a:solidFill>
                  <a:srgbClr val="FFFFFF"/>
                </a:solidFill>
                <a:latin typeface="Avenir Next LT Pro" panose="020B0504020202020204" pitchFamily="34" charset="0"/>
                <a:ea typeface="Montserrat"/>
                <a:cs typeface="Montserrat"/>
                <a:sym typeface="Montserrat"/>
              </a:endParaRPr>
            </a:p>
          </p:txBody>
        </p:sp>
      </p:grpSp>
      <p:sp>
        <p:nvSpPr>
          <p:cNvPr id="575" name="Google Shape;575;p57"/>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Two column numbered list</a:t>
            </a:r>
            <a:endParaRPr sz="2000" b="1" dirty="0">
              <a:solidFill>
                <a:srgbClr val="000000"/>
              </a:solidFill>
              <a:latin typeface="Montserrat"/>
              <a:ea typeface="Montserrat"/>
              <a:cs typeface="Montserrat"/>
              <a:sym typeface="Montserrat"/>
            </a:endParaRPr>
          </a:p>
        </p:txBody>
      </p:sp>
      <p:grpSp>
        <p:nvGrpSpPr>
          <p:cNvPr id="576" name="Google Shape;576;p57"/>
          <p:cNvGrpSpPr/>
          <p:nvPr/>
        </p:nvGrpSpPr>
        <p:grpSpPr>
          <a:xfrm>
            <a:off x="272338" y="1119971"/>
            <a:ext cx="4191606" cy="1238658"/>
            <a:chOff x="4361468" y="787267"/>
            <a:chExt cx="4006086" cy="1381387"/>
          </a:xfrm>
        </p:grpSpPr>
        <p:grpSp>
          <p:nvGrpSpPr>
            <p:cNvPr id="577" name="Google Shape;577;p57"/>
            <p:cNvGrpSpPr/>
            <p:nvPr/>
          </p:nvGrpSpPr>
          <p:grpSpPr>
            <a:xfrm>
              <a:off x="4361468" y="787267"/>
              <a:ext cx="4006086" cy="1381387"/>
              <a:chOff x="4361318" y="1279767"/>
              <a:chExt cx="4006086" cy="1381387"/>
            </a:xfrm>
          </p:grpSpPr>
          <p:sp>
            <p:nvSpPr>
              <p:cNvPr id="578" name="Google Shape;578;p57"/>
              <p:cNvSpPr txBox="1"/>
              <p:nvPr/>
            </p:nvSpPr>
            <p:spPr>
              <a:xfrm>
                <a:off x="4361318" y="1279767"/>
                <a:ext cx="4006086" cy="1381387"/>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tabLst>
                    <a:tab pos="-450215" algn="l"/>
                    <a:tab pos="685800" algn="l"/>
                  </a:tabLst>
                </a:pP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 Lidl (sales +9.7%)</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Aldi (+4.7%)</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growing fast, their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combined market share hit a new high</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of 20.1% in the last 4 weeks (and 19.8% over the 12 weeks).</a:t>
                </a: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579" name="Google Shape;579;p57"/>
              <p:cNvSpPr txBox="1"/>
              <p:nvPr/>
            </p:nvSpPr>
            <p:spPr>
              <a:xfrm>
                <a:off x="4480693" y="1355348"/>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1</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28" name="Google Shape;582;p57">
              <a:extLst>
                <a:ext uri="{FF2B5EF4-FFF2-40B4-BE49-F238E27FC236}">
                  <a16:creationId xmlns:a16="http://schemas.microsoft.com/office/drawing/2014/main" id="{3D2BEB90-BC7E-45AD-B552-C57622647121}"/>
                </a:ext>
              </a:extLst>
            </p:cNvPr>
            <p:cNvSpPr txBox="1"/>
            <p:nvPr/>
          </p:nvSpPr>
          <p:spPr>
            <a:xfrm>
              <a:off x="4450920" y="1637488"/>
              <a:ext cx="548700" cy="530099"/>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2</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3" name="Subtitle 2">
            <a:extLst>
              <a:ext uri="{FF2B5EF4-FFF2-40B4-BE49-F238E27FC236}">
                <a16:creationId xmlns:a16="http://schemas.microsoft.com/office/drawing/2014/main" id="{355941BB-AF8A-4FCF-A8A7-50977305226F}"/>
              </a:ext>
            </a:extLst>
          </p:cNvPr>
          <p:cNvSpPr>
            <a:spLocks noGrp="1"/>
          </p:cNvSpPr>
          <p:nvPr>
            <p:ph type="subTitle" idx="1"/>
          </p:nvPr>
        </p:nvSpPr>
        <p:spPr/>
        <p:txBody>
          <a:bodyPr/>
          <a:lstStyle/>
          <a:p>
            <a:r>
              <a:rPr lang="en-PH" dirty="0">
                <a:latin typeface="Montserrat" panose="00000500000000000000" pitchFamily="2" charset="0"/>
              </a:rPr>
              <a:t>Source:  NielsenIQ Total Till, Nielsen Homescan FMCG</a:t>
            </a:r>
          </a:p>
        </p:txBody>
      </p:sp>
      <p:sp>
        <p:nvSpPr>
          <p:cNvPr id="603" name="Google Shape;603;p57"/>
          <p:cNvSpPr txBox="1">
            <a:spLocks noGrp="1"/>
          </p:cNvSpPr>
          <p:nvPr>
            <p:ph type="title"/>
          </p:nvPr>
        </p:nvSpPr>
        <p:spPr>
          <a:xfrm>
            <a:off x="354550" y="374528"/>
            <a:ext cx="8865789" cy="655617"/>
          </a:xfrm>
        </p:spPr>
        <p:txBody>
          <a:bodyPr spcFirstLastPara="1" wrap="square" lIns="0" tIns="91425" rIns="0" bIns="91425" anchor="t" anchorCtr="0">
            <a:noAutofit/>
          </a:bodyPr>
          <a:lstStyle/>
          <a:p>
            <a:pPr lvl="0"/>
            <a:r>
              <a:rPr lang="en-GB" sz="1800" b="1" dirty="0">
                <a:effectLst/>
                <a:latin typeface="Montserrat" panose="00000500000000000000" pitchFamily="2" charset="0"/>
                <a:ea typeface="Times New Roman" panose="02020603050405020304" pitchFamily="18" charset="0"/>
                <a:cs typeface="Calibri" panose="020F0502020204030204" pitchFamily="34" charset="0"/>
              </a:rPr>
              <a:t>Discounters, M&amp;S and Co-op all grew market share in March </a:t>
            </a:r>
            <a:r>
              <a:rPr lang="en-GB" dirty="0">
                <a:solidFill>
                  <a:schemeClr val="bg1"/>
                </a:solidFill>
                <a:latin typeface="Montserrat" panose="00000500000000000000" pitchFamily="2" charset="0"/>
              </a:rPr>
              <a:t>..</a:t>
            </a:r>
            <a:endParaRPr lang="en-PH" dirty="0">
              <a:solidFill>
                <a:schemeClr val="accent1"/>
              </a:solidFill>
              <a:latin typeface="Montserrat" panose="00000500000000000000" pitchFamily="2" charset="0"/>
            </a:endParaRPr>
          </a:p>
        </p:txBody>
      </p:sp>
      <p:sp>
        <p:nvSpPr>
          <p:cNvPr id="20" name="Google Shape;592;p57">
            <a:extLst>
              <a:ext uri="{FF2B5EF4-FFF2-40B4-BE49-F238E27FC236}">
                <a16:creationId xmlns:a16="http://schemas.microsoft.com/office/drawing/2014/main" id="{DB4E6097-C9C7-4EF9-8DDE-F9829733CCAA}"/>
              </a:ext>
            </a:extLst>
          </p:cNvPr>
          <p:cNvSpPr txBox="1"/>
          <p:nvPr/>
        </p:nvSpPr>
        <p:spPr>
          <a:xfrm>
            <a:off x="397241" y="3434363"/>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3</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30" name="TextBox 29">
            <a:extLst>
              <a:ext uri="{FF2B5EF4-FFF2-40B4-BE49-F238E27FC236}">
                <a16:creationId xmlns:a16="http://schemas.microsoft.com/office/drawing/2014/main" id="{1BDCF16E-48CE-4EB1-A1F6-D3C051215190}"/>
              </a:ext>
            </a:extLst>
          </p:cNvPr>
          <p:cNvSpPr txBox="1"/>
          <p:nvPr/>
        </p:nvSpPr>
        <p:spPr>
          <a:xfrm>
            <a:off x="4457654" y="2249365"/>
            <a:ext cx="4359526" cy="600164"/>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ASDA (-10.6%)</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Waitrose</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(-10.5%)</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Morrisons (-10.3%)</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had the weakest sales in the last 4 weeks.</a:t>
            </a:r>
            <a:endParaRPr lang="en-GB" sz="1100" dirty="0">
              <a:solidFill>
                <a:schemeClr val="bg1"/>
              </a:solidFill>
              <a:effectLst/>
              <a:latin typeface="Montserrat" panose="00000500000000000000" pitchFamily="2" charset="0"/>
              <a:ea typeface="Times New Roman" panose="02020603050405020304" pitchFamily="18" charset="0"/>
            </a:endParaRPr>
          </a:p>
          <a:p>
            <a:pPr lvl="0">
              <a:spcAft>
                <a:spcPts val="0"/>
              </a:spcAft>
              <a:buSzPts val="1100"/>
            </a:pP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3" name="TextBox 22">
            <a:extLst>
              <a:ext uri="{FF2B5EF4-FFF2-40B4-BE49-F238E27FC236}">
                <a16:creationId xmlns:a16="http://schemas.microsoft.com/office/drawing/2014/main" id="{458DAEEF-4058-4A8B-B53C-08AAD4384B95}"/>
              </a:ext>
            </a:extLst>
          </p:cNvPr>
          <p:cNvSpPr txBox="1"/>
          <p:nvPr/>
        </p:nvSpPr>
        <p:spPr>
          <a:xfrm>
            <a:off x="4831209" y="3238475"/>
            <a:ext cx="4102829" cy="787460"/>
          </a:xfrm>
          <a:prstGeom prst="rect">
            <a:avLst/>
          </a:prstGeom>
          <a:noFill/>
        </p:spPr>
        <p:txBody>
          <a:bodyPr wrap="square">
            <a:spAutoFit/>
          </a:bodyPr>
          <a:lstStyle/>
          <a:p>
            <a:pPr marR="2540" lvl="0" fontAlgn="base">
              <a:lnSpc>
                <a:spcPct val="104000"/>
              </a:lnSpc>
              <a:spcAft>
                <a:spcPts val="25"/>
              </a:spcAft>
              <a:buClr>
                <a:srgbClr val="000000"/>
              </a:buClr>
              <a:buSzPts val="1200"/>
            </a:pP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The retail landscape is </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toughening, </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shoppers are starting to face a different type of disruption,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trust</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and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availability</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will be key to driving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loyalty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and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repeat visits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in the key weeks leading upto Easter.</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4" name="Google Shape;579;p57">
            <a:extLst>
              <a:ext uri="{FF2B5EF4-FFF2-40B4-BE49-F238E27FC236}">
                <a16:creationId xmlns:a16="http://schemas.microsoft.com/office/drawing/2014/main" id="{D34A23FF-8AE1-46E2-847A-0D41EC7BA5BA}"/>
              </a:ext>
            </a:extLst>
          </p:cNvPr>
          <p:cNvSpPr txBox="1"/>
          <p:nvPr/>
        </p:nvSpPr>
        <p:spPr>
          <a:xfrm>
            <a:off x="4680057" y="2196661"/>
            <a:ext cx="631521"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5</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26" name="Google Shape;579;p57">
            <a:extLst>
              <a:ext uri="{FF2B5EF4-FFF2-40B4-BE49-F238E27FC236}">
                <a16:creationId xmlns:a16="http://schemas.microsoft.com/office/drawing/2014/main" id="{39759505-A7EB-4D40-BC10-660DADD18E62}"/>
              </a:ext>
            </a:extLst>
          </p:cNvPr>
          <p:cNvSpPr txBox="1"/>
          <p:nvPr/>
        </p:nvSpPr>
        <p:spPr>
          <a:xfrm>
            <a:off x="4686347" y="3138454"/>
            <a:ext cx="594798"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6</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466597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8"/>
          <p:cNvGraphicFramePr>
            <a:graphicFrameLocks noGrp="1"/>
          </p:cNvGraphicFramePr>
          <p:nvPr>
            <p:ph type="chart" sz="quarter" idx="4294967295"/>
          </p:nvPr>
        </p:nvGraphicFramePr>
        <p:xfrm>
          <a:off x="293563" y="1707654"/>
          <a:ext cx="8640762"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6"/>
          <p:cNvSpPr>
            <a:spLocks noGrp="1"/>
          </p:cNvSpPr>
          <p:nvPr>
            <p:ph type="body" idx="4294967295"/>
          </p:nvPr>
        </p:nvSpPr>
        <p:spPr>
          <a:xfrm>
            <a:off x="197858" y="4710504"/>
            <a:ext cx="4572000" cy="522287"/>
          </a:xfrm>
        </p:spPr>
        <p:txBody>
          <a:bodyPr/>
          <a:lstStyle/>
          <a:p>
            <a:pPr marL="114300" indent="0" eaLnBrk="1" hangingPunct="1">
              <a:spcBef>
                <a:spcPct val="0"/>
              </a:spcBef>
              <a:buNone/>
            </a:pPr>
            <a:r>
              <a:rPr lang="en-GB" altLang="en-US" sz="600" dirty="0">
                <a:latin typeface="Avenir Next LT Pro" panose="020B0604020202020204" charset="0"/>
                <a:ea typeface="ＭＳ Ｐゴシック" pitchFamily="34" charset="-128"/>
              </a:rPr>
              <a:t>Source:  Nielsen Homescan Grocery Multiples 4w/e</a:t>
            </a:r>
          </a:p>
        </p:txBody>
      </p:sp>
      <p:sp>
        <p:nvSpPr>
          <p:cNvPr id="17" name="Title 27"/>
          <p:cNvSpPr>
            <a:spLocks noGrp="1"/>
          </p:cNvSpPr>
          <p:nvPr>
            <p:ph type="title" idx="4294967295"/>
          </p:nvPr>
        </p:nvSpPr>
        <p:spPr>
          <a:xfrm>
            <a:off x="120637" y="339502"/>
            <a:ext cx="9061028" cy="633412"/>
          </a:xfrm>
        </p:spPr>
        <p:txBody>
          <a:bodyPr numCol="1" compatLnSpc="1">
            <a:prstTxWarp prst="textNoShape">
              <a:avLst/>
            </a:prstTxWarp>
          </a:bodyPr>
          <a:lstStyle/>
          <a:p>
            <a:pPr eaLnBrk="1" hangingPunct="1">
              <a:lnSpc>
                <a:spcPct val="80000"/>
              </a:lnSpc>
              <a:defRPr/>
            </a:pPr>
            <a:r>
              <a:rPr lang="en-GB" dirty="0">
                <a:solidFill>
                  <a:schemeClr val="tx1"/>
                </a:solidFill>
                <a:latin typeface="Avenir Next LT Pro" panose="020B0604020202020204" charset="0"/>
                <a:ea typeface="ＭＳ Ｐゴシック"/>
                <a:cs typeface="ＭＳ Ｐゴシック"/>
              </a:rPr>
              <a:t>Spend on offer has held, as Retailers continue to use multiple strategies to deliver value for money to their shoppers</a:t>
            </a:r>
            <a:endParaRPr lang="en-GB" b="0" dirty="0">
              <a:solidFill>
                <a:schemeClr val="tx1"/>
              </a:solidFill>
              <a:latin typeface="Avenir Next LT Pro" panose="020B0604020202020204" charset="0"/>
              <a:ea typeface="ＭＳ Ｐゴシック"/>
              <a:cs typeface="ＭＳ Ｐゴシック"/>
            </a:endParaRPr>
          </a:p>
        </p:txBody>
      </p:sp>
      <p:sp>
        <p:nvSpPr>
          <p:cNvPr id="8" name="Oval 17"/>
          <p:cNvSpPr>
            <a:spLocks noChangeArrowheads="1"/>
          </p:cNvSpPr>
          <p:nvPr/>
        </p:nvSpPr>
        <p:spPr bwMode="auto">
          <a:xfrm>
            <a:off x="1125017" y="2495718"/>
            <a:ext cx="203200"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9" name="AutoShape 13"/>
          <p:cNvSpPr>
            <a:spLocks noChangeArrowheads="1"/>
          </p:cNvSpPr>
          <p:nvPr/>
        </p:nvSpPr>
        <p:spPr bwMode="auto">
          <a:xfrm>
            <a:off x="8180809" y="1936042"/>
            <a:ext cx="514350" cy="519351"/>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b="1" dirty="0">
                <a:solidFill>
                  <a:srgbClr val="00F000"/>
                </a:solidFill>
                <a:latin typeface="Avenir Next LT Pro" panose="020B0604020202020204" charset="0"/>
              </a:rPr>
              <a:t>20%</a:t>
            </a:r>
          </a:p>
        </p:txBody>
      </p:sp>
      <p:sp>
        <p:nvSpPr>
          <p:cNvPr id="10" name="AutoShape 13"/>
          <p:cNvSpPr>
            <a:spLocks noChangeArrowheads="1"/>
          </p:cNvSpPr>
          <p:nvPr/>
        </p:nvSpPr>
        <p:spPr bwMode="auto">
          <a:xfrm>
            <a:off x="986233" y="1984925"/>
            <a:ext cx="514350" cy="47046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20%</a:t>
            </a:r>
          </a:p>
        </p:txBody>
      </p:sp>
      <p:sp>
        <p:nvSpPr>
          <p:cNvPr id="11" name="Oval 9"/>
          <p:cNvSpPr>
            <a:spLocks noChangeArrowheads="1"/>
          </p:cNvSpPr>
          <p:nvPr/>
        </p:nvSpPr>
        <p:spPr bwMode="auto">
          <a:xfrm>
            <a:off x="4651151" y="2427734"/>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3" name="AutoShape 13"/>
          <p:cNvSpPr>
            <a:spLocks noChangeArrowheads="1"/>
          </p:cNvSpPr>
          <p:nvPr/>
        </p:nvSpPr>
        <p:spPr bwMode="auto">
          <a:xfrm>
            <a:off x="4489698" y="1923678"/>
            <a:ext cx="514350" cy="49781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21%</a:t>
            </a:r>
          </a:p>
        </p:txBody>
      </p:sp>
      <p:sp>
        <p:nvSpPr>
          <p:cNvPr id="19" name="Text Box 7"/>
          <p:cNvSpPr txBox="1">
            <a:spLocks noChangeArrowheads="1"/>
          </p:cNvSpPr>
          <p:nvPr/>
        </p:nvSpPr>
        <p:spPr bwMode="auto">
          <a:xfrm>
            <a:off x="193444" y="1116714"/>
            <a:ext cx="15247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1100" b="1" dirty="0">
                <a:solidFill>
                  <a:srgbClr val="000000"/>
                </a:solidFill>
                <a:ea typeface="ＭＳ Ｐゴシック" pitchFamily="34" charset="-128"/>
              </a:rPr>
              <a:t>% Exp On Offer: FMCG</a:t>
            </a:r>
          </a:p>
        </p:txBody>
      </p:sp>
      <p:sp>
        <p:nvSpPr>
          <p:cNvPr id="14" name="Text Box 19"/>
          <p:cNvSpPr txBox="1">
            <a:spLocks noChangeArrowheads="1"/>
          </p:cNvSpPr>
          <p:nvPr/>
        </p:nvSpPr>
        <p:spPr bwMode="auto">
          <a:xfrm>
            <a:off x="553852" y="4373919"/>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2020</a:t>
            </a:r>
          </a:p>
        </p:txBody>
      </p:sp>
      <p:sp>
        <p:nvSpPr>
          <p:cNvPr id="21" name="Text Box 19"/>
          <p:cNvSpPr txBox="1">
            <a:spLocks noChangeArrowheads="1"/>
          </p:cNvSpPr>
          <p:nvPr/>
        </p:nvSpPr>
        <p:spPr bwMode="auto">
          <a:xfrm>
            <a:off x="4321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2021</a:t>
            </a:r>
          </a:p>
        </p:txBody>
      </p:sp>
      <p:sp>
        <p:nvSpPr>
          <p:cNvPr id="15" name="Oval 9"/>
          <p:cNvSpPr>
            <a:spLocks noChangeArrowheads="1"/>
          </p:cNvSpPr>
          <p:nvPr/>
        </p:nvSpPr>
        <p:spPr bwMode="auto">
          <a:xfrm>
            <a:off x="8343528" y="2530211"/>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6" name="Text Box 19">
            <a:extLst>
              <a:ext uri="{FF2B5EF4-FFF2-40B4-BE49-F238E27FC236}">
                <a16:creationId xmlns:a16="http://schemas.microsoft.com/office/drawing/2014/main" id="{DE92A392-40E9-4162-9000-6B5BED9296DA}"/>
              </a:ext>
            </a:extLst>
          </p:cNvPr>
          <p:cNvSpPr txBox="1">
            <a:spLocks noChangeArrowheads="1"/>
          </p:cNvSpPr>
          <p:nvPr/>
        </p:nvSpPr>
        <p:spPr bwMode="auto">
          <a:xfrm>
            <a:off x="7942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2022</a:t>
            </a:r>
          </a:p>
        </p:txBody>
      </p:sp>
    </p:spTree>
    <p:extLst>
      <p:ext uri="{BB962C8B-B14F-4D97-AF65-F5344CB8AC3E}">
        <p14:creationId xmlns:p14="http://schemas.microsoft.com/office/powerpoint/2010/main" val="540904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93"/>
          <p:cNvSpPr txBox="1">
            <a:spLocks noGrp="1"/>
          </p:cNvSpPr>
          <p:nvPr>
            <p:ph type="title"/>
          </p:nvPr>
        </p:nvSpPr>
        <p:spPr>
          <a:xfrm>
            <a:off x="415762" y="206455"/>
            <a:ext cx="8676357" cy="283912"/>
          </a:xfrm>
        </p:spPr>
        <p:txBody>
          <a:bodyPr spcFirstLastPara="1" wrap="square" lIns="0" tIns="91425" rIns="0" bIns="91425" anchor="t" anchorCtr="0">
            <a:noAutofit/>
          </a:bodyPr>
          <a:lstStyle/>
          <a:p>
            <a:pPr lvl="0"/>
            <a:r>
              <a:rPr lang="en-PH" sz="1700" dirty="0">
                <a:latin typeface="Montserrat" panose="00000500000000000000" pitchFamily="2" charset="0"/>
              </a:rPr>
              <a:t>As retailers sharpen their focus on value, the </a:t>
            </a:r>
            <a:r>
              <a:rPr lang="en-PH" sz="1700" dirty="0">
                <a:solidFill>
                  <a:schemeClr val="accent1"/>
                </a:solidFill>
                <a:latin typeface="Montserrat" panose="00000500000000000000" pitchFamily="2" charset="0"/>
              </a:rPr>
              <a:t>promotional trend </a:t>
            </a:r>
            <a:r>
              <a:rPr lang="en-PH" sz="1700" dirty="0">
                <a:latin typeface="Montserrat" panose="00000500000000000000" pitchFamily="2" charset="0"/>
              </a:rPr>
              <a:t>is </a:t>
            </a:r>
            <a:r>
              <a:rPr lang="en-PH" sz="1700" dirty="0">
                <a:solidFill>
                  <a:schemeClr val="accent1"/>
                </a:solidFill>
                <a:latin typeface="Montserrat" panose="00000500000000000000" pitchFamily="2" charset="0"/>
              </a:rPr>
              <a:t>downwards</a:t>
            </a:r>
            <a:r>
              <a:rPr lang="en-PH" sz="1700" dirty="0">
                <a:latin typeface="Montserrat" panose="00000500000000000000" pitchFamily="2" charset="0"/>
              </a:rPr>
              <a:t>, Sainsbury’s, Ocado and Iceland are the exceptions</a:t>
            </a:r>
            <a:endParaRPr lang="en-PH" sz="1700" dirty="0">
              <a:solidFill>
                <a:schemeClr val="accent1"/>
              </a:solidFill>
              <a:latin typeface="Montserrat" panose="00000500000000000000" pitchFamily="2" charset="0"/>
            </a:endParaRPr>
          </a:p>
        </p:txBody>
      </p:sp>
      <p:graphicFrame>
        <p:nvGraphicFramePr>
          <p:cNvPr id="1293" name="Google Shape;1293;p93"/>
          <p:cNvGraphicFramePr/>
          <p:nvPr>
            <p:extLst>
              <p:ext uri="{D42A27DB-BD31-4B8C-83A1-F6EECF244321}">
                <p14:modId xmlns:p14="http://schemas.microsoft.com/office/powerpoint/2010/main" val="2544690311"/>
              </p:ext>
            </p:extLst>
          </p:nvPr>
        </p:nvGraphicFramePr>
        <p:xfrm>
          <a:off x="3807620" y="927733"/>
          <a:ext cx="5205751" cy="4083960"/>
        </p:xfrm>
        <a:graphic>
          <a:graphicData uri="http://schemas.openxmlformats.org/drawingml/2006/table">
            <a:tbl>
              <a:tblPr>
                <a:noFill/>
                <a:tableStyleId>{0DBE4ED3-A11A-413B-A309-AE78DBB60736}</a:tableStyleId>
              </a:tblPr>
              <a:tblGrid>
                <a:gridCol w="1039631">
                  <a:extLst>
                    <a:ext uri="{9D8B030D-6E8A-4147-A177-3AD203B41FA5}">
                      <a16:colId xmlns:a16="http://schemas.microsoft.com/office/drawing/2014/main" val="20000"/>
                    </a:ext>
                  </a:extLst>
                </a:gridCol>
                <a:gridCol w="2359092">
                  <a:extLst>
                    <a:ext uri="{9D8B030D-6E8A-4147-A177-3AD203B41FA5}">
                      <a16:colId xmlns:a16="http://schemas.microsoft.com/office/drawing/2014/main" val="20001"/>
                    </a:ext>
                  </a:extLst>
                </a:gridCol>
                <a:gridCol w="1807028">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endParaRPr sz="1400"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%Value</a:t>
                      </a:r>
                      <a:r>
                        <a:rPr lang="en" sz="1100" b="1" baseline="0" dirty="0">
                          <a:solidFill>
                            <a:srgbClr val="FFFFFF"/>
                          </a:solidFill>
                          <a:latin typeface="Montserrat" panose="00000500000000000000" pitchFamily="2" charset="0"/>
                          <a:ea typeface="Montserrat"/>
                          <a:cs typeface="Montserrat"/>
                          <a:sym typeface="Montserrat"/>
                        </a:rPr>
                        <a:t> sales bought on offer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19050" cap="flat" cmpd="sng">
                      <a:solidFill>
                        <a:schemeClr val="accent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 %</a:t>
                      </a:r>
                      <a:r>
                        <a:rPr lang="en" sz="1100" b="1" baseline="0" dirty="0">
                          <a:solidFill>
                            <a:srgbClr val="FFFFFF"/>
                          </a:solidFill>
                          <a:latin typeface="Montserrat" panose="00000500000000000000" pitchFamily="2" charset="0"/>
                          <a:ea typeface="Montserrat"/>
                          <a:cs typeface="Montserrat"/>
                          <a:sym typeface="Montserrat"/>
                        </a:rPr>
                        <a:t> pts vs last year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Ocado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rgbClr val="FFFFFF"/>
                          </a:solidFill>
                          <a:latin typeface="Montserrat" panose="00000500000000000000" pitchFamily="2" charset="0"/>
                          <a:ea typeface="Montserrat Light"/>
                          <a:cs typeface="Montserrat Light"/>
                          <a:sym typeface="Montserrat Light"/>
                        </a:rPr>
                        <a:t>34%</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1"/>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Waitrose</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rgbClr val="FFFFFF"/>
                          </a:solidFill>
                          <a:latin typeface="Montserrat" panose="00000500000000000000" pitchFamily="2" charset="0"/>
                          <a:ea typeface="Montserrat Light"/>
                          <a:cs typeface="Montserrat Light"/>
                          <a:sym typeface="Montserrat Light"/>
                        </a:rPr>
                        <a:t>33%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extLst>
                  <a:ext uri="{0D108BD9-81ED-4DB2-BD59-A6C34878D82A}">
                    <a16:rowId xmlns:a16="http://schemas.microsoft.com/office/drawing/2014/main" val="10002"/>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Co-op</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marR="0" lvl="0" indent="-292100" algn="l" defTabSz="914400" rtl="0" eaLnBrk="1" fontAlgn="auto" latinLnBrk="0" hangingPunct="1">
                        <a:lnSpc>
                          <a:spcPct val="100000"/>
                        </a:lnSpc>
                        <a:spcBef>
                          <a:spcPts val="0"/>
                        </a:spcBef>
                        <a:spcAft>
                          <a:spcPts val="0"/>
                        </a:spcAft>
                        <a:buClr>
                          <a:srgbClr val="FFFFFF"/>
                        </a:buClr>
                        <a:buSzPts val="1000"/>
                        <a:buFont typeface="Montserrat Light"/>
                        <a:buChar char="■"/>
                        <a:tabLst/>
                        <a:defRPr/>
                      </a:pPr>
                      <a:r>
                        <a:rPr lang="en" sz="1000" b="0" dirty="0">
                          <a:solidFill>
                            <a:srgbClr val="FFFFFF"/>
                          </a:solidFill>
                          <a:latin typeface="Montserrat" panose="00000500000000000000" pitchFamily="2" charset="0"/>
                          <a:ea typeface="Montserrat Light"/>
                          <a:cs typeface="Montserrat Light"/>
                          <a:sym typeface="Montserrat Light"/>
                        </a:rPr>
                        <a:t>29%</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3"/>
                  </a:ext>
                </a:extLst>
              </a:tr>
              <a:tr h="219536">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Morrisons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28%</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4"/>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Iceland</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Tesco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+0%</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6"/>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Sainsbury’s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22%</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7"/>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M&amp;S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21%</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-5%</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8"/>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ASDA</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19%</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9"/>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Lidl</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9%</a:t>
                      </a: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10"/>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Aldi</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3%</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-1%</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214E7B5-A926-498C-AEAF-DB2A97ABA9AC}"/>
              </a:ext>
            </a:extLst>
          </p:cNvPr>
          <p:cNvGrpSpPr/>
          <p:nvPr/>
        </p:nvGrpSpPr>
        <p:grpSpPr>
          <a:xfrm>
            <a:off x="1203522" y="1904908"/>
            <a:ext cx="1268730" cy="1477328"/>
            <a:chOff x="1087408" y="1542051"/>
            <a:chExt cx="1268730" cy="1477328"/>
          </a:xfrm>
        </p:grpSpPr>
        <p:sp>
          <p:nvSpPr>
            <p:cNvPr id="5" name="TextBox 4"/>
            <p:cNvSpPr txBox="1"/>
            <p:nvPr/>
          </p:nvSpPr>
          <p:spPr>
            <a:xfrm>
              <a:off x="1087408" y="1542051"/>
              <a:ext cx="1268730" cy="1477328"/>
            </a:xfrm>
            <a:prstGeom prst="rect">
              <a:avLst/>
            </a:prstGeom>
            <a:solidFill>
              <a:schemeClr val="bg1"/>
            </a:solidFill>
          </p:spPr>
          <p:txBody>
            <a:bodyPr wrap="square" rtlCol="0">
              <a:spAutoFit/>
            </a:bodyPr>
            <a:lstStyle/>
            <a:p>
              <a:pPr algn="ctr"/>
              <a:r>
                <a:rPr lang="en-GB" sz="1000" dirty="0">
                  <a:latin typeface="Avenir Next LT Pro" panose="020B0604020202020204" charset="0"/>
                </a:rPr>
                <a:t>% Value sales bought on offer</a:t>
              </a: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r>
                <a:rPr lang="en-GB" sz="1000" dirty="0">
                  <a:latin typeface="Montserrat" panose="00000500000000000000" pitchFamily="2" charset="0"/>
                </a:rPr>
                <a:t>Grocery</a:t>
              </a:r>
              <a:r>
                <a:rPr lang="en-GB" sz="1000" dirty="0">
                  <a:latin typeface="Avenir Next LT Pro" panose="020B0604020202020204" charset="0"/>
                </a:rPr>
                <a:t> Multiples 20% </a:t>
              </a:r>
              <a:r>
                <a:rPr lang="en-GB" sz="1000" dirty="0">
                  <a:solidFill>
                    <a:schemeClr val="tx1"/>
                  </a:solidFill>
                  <a:latin typeface="Avenir Next LT Pro" panose="020B0604020202020204" charset="0"/>
                </a:rPr>
                <a:t>(</a:t>
              </a:r>
              <a:r>
                <a:rPr lang="en-GB" sz="1000" b="1" dirty="0">
                  <a:solidFill>
                    <a:schemeClr val="tx1"/>
                  </a:solidFill>
                  <a:latin typeface="Avenir Next LT Pro" panose="020B0604020202020204" charset="0"/>
                </a:rPr>
                <a:t>-1%</a:t>
              </a:r>
              <a:r>
                <a:rPr lang="en-GB" sz="1000" dirty="0">
                  <a:solidFill>
                    <a:schemeClr val="tx1"/>
                  </a:solidFill>
                  <a:latin typeface="Avenir Next LT Pro" panose="020B0604020202020204" charset="0"/>
                </a:rPr>
                <a:t> </a:t>
              </a:r>
              <a:r>
                <a:rPr lang="en-GB" sz="1000" dirty="0">
                  <a:latin typeface="Avenir Next LT Pro" panose="020B0604020202020204" charset="0"/>
                </a:rPr>
                <a:t>points)</a:t>
              </a:r>
            </a:p>
          </p:txBody>
        </p:sp>
        <p:pic>
          <p:nvPicPr>
            <p:cNvPr id="9" name="Google Shape;833;p53"/>
            <p:cNvPicPr preferRelativeResize="0"/>
            <p:nvPr/>
          </p:nvPicPr>
          <p:blipFill>
            <a:blip r:embed="rId3">
              <a:alphaModFix/>
            </a:blip>
            <a:stretch>
              <a:fillRect/>
            </a:stretch>
          </p:blipFill>
          <p:spPr>
            <a:xfrm>
              <a:off x="1448925" y="1993424"/>
              <a:ext cx="413675" cy="618125"/>
            </a:xfrm>
            <a:prstGeom prst="rect">
              <a:avLst/>
            </a:prstGeom>
            <a:noFill/>
            <a:ln>
              <a:noFill/>
            </a:ln>
          </p:spPr>
        </p:pic>
      </p:grpSp>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a:xfrm>
            <a:off x="364329" y="4943474"/>
            <a:ext cx="8159100" cy="136437"/>
          </a:xfrm>
        </p:spPr>
        <p:txBody>
          <a:bodyPr/>
          <a:lstStyle/>
          <a:p>
            <a:r>
              <a:rPr lang="en-PH" dirty="0">
                <a:latin typeface="Montserrat" panose="00000500000000000000" pitchFamily="2" charset="0"/>
              </a:rPr>
              <a:t>Source:  NielsenIQ Homescan % Value fmcg sales bought on offer, 4w/e </a:t>
            </a:r>
            <a:r>
              <a:rPr lang="en-PH" dirty="0"/>
              <a:t>26th</a:t>
            </a:r>
            <a:r>
              <a:rPr lang="en-PH" dirty="0">
                <a:latin typeface="Montserrat" panose="00000500000000000000" pitchFamily="2" charset="0"/>
              </a:rPr>
              <a:t> March 2022 vs year ago</a:t>
            </a:r>
          </a:p>
        </p:txBody>
      </p:sp>
    </p:spTree>
    <p:extLst>
      <p:ext uri="{BB962C8B-B14F-4D97-AF65-F5344CB8AC3E}">
        <p14:creationId xmlns:p14="http://schemas.microsoft.com/office/powerpoint/2010/main" val="1058382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C85062F2-EE7A-41AD-A7A9-78973C56D773}"/>
              </a:ext>
            </a:extLst>
          </p:cNvPr>
          <p:cNvCxnSpPr>
            <a:cxnSpLocks/>
          </p:cNvCxnSpPr>
          <p:nvPr/>
        </p:nvCxnSpPr>
        <p:spPr>
          <a:xfrm>
            <a:off x="2202942" y="999922"/>
            <a:ext cx="82007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5759AB-C3EC-4121-B7B1-0BF2CCBFA159}"/>
              </a:ext>
            </a:extLst>
          </p:cNvPr>
          <p:cNvCxnSpPr>
            <a:cxnSpLocks/>
          </p:cNvCxnSpPr>
          <p:nvPr/>
        </p:nvCxnSpPr>
        <p:spPr>
          <a:xfrm>
            <a:off x="5351739" y="728452"/>
            <a:ext cx="52465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BE9FB3-6DFB-438F-9EDF-91D24BFE39A7}"/>
              </a:ext>
            </a:extLst>
          </p:cNvPr>
          <p:cNvCxnSpPr>
            <a:cxnSpLocks/>
          </p:cNvCxnSpPr>
          <p:nvPr/>
        </p:nvCxnSpPr>
        <p:spPr>
          <a:xfrm>
            <a:off x="2733457" y="728452"/>
            <a:ext cx="726023"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4" name="Google Shape;1744;p129"/>
          <p:cNvSpPr txBox="1">
            <a:spLocks noGrp="1"/>
          </p:cNvSpPr>
          <p:nvPr>
            <p:ph type="title"/>
          </p:nvPr>
        </p:nvSpPr>
        <p:spPr>
          <a:xfrm>
            <a:off x="212244" y="413579"/>
            <a:ext cx="8644207" cy="585492"/>
          </a:xfrm>
          <a:ln>
            <a:noFill/>
          </a:ln>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Food prices soar to a 9 year high in March, fresh food is also at its</a:t>
            </a:r>
            <a:r>
              <a:rPr lang="en-GB" sz="1800" dirty="0">
                <a:solidFill>
                  <a:schemeClr val="tx1"/>
                </a:solidFill>
                <a:ea typeface="MS PGothic" pitchFamily="34" charset="-128"/>
                <a:cs typeface="Calibri" pitchFamily="34" charset="0"/>
              </a:rPr>
              <a:t> highest level for 9 years, whilst </a:t>
            </a:r>
            <a:r>
              <a:rPr lang="en-GB" sz="1800" dirty="0">
                <a:solidFill>
                  <a:schemeClr val="tx1"/>
                </a:solidFill>
                <a:latin typeface="Montserrat" panose="00000500000000000000" pitchFamily="2" charset="0"/>
                <a:ea typeface="MS PGothic" pitchFamily="34" charset="-128"/>
                <a:cs typeface="Calibri" pitchFamily="34" charset="0"/>
              </a:rPr>
              <a:t>ambient has reached a 2 year milestone</a:t>
            </a:r>
            <a:endParaRPr lang="en-PH" sz="1800"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2244" y="4784578"/>
            <a:ext cx="8159100" cy="184800"/>
          </a:xfrm>
        </p:spPr>
        <p:txBody>
          <a:bodyPr/>
          <a:lstStyle/>
          <a:p>
            <a:pPr marL="146050" indent="0">
              <a:buNone/>
            </a:pPr>
            <a:r>
              <a:rPr lang="en-PH" sz="900" dirty="0">
                <a:latin typeface="Montserrat" panose="00000500000000000000" pitchFamily="2" charset="0"/>
              </a:rPr>
              <a:t>Source:  BRC-NielsenIQ Shop Price Index</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230898343"/>
              </p:ext>
            </p:extLst>
          </p:nvPr>
        </p:nvGraphicFramePr>
        <p:xfrm>
          <a:off x="307298" y="1357137"/>
          <a:ext cx="8644207" cy="3372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0182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428406"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For a family filling their car with 40 litres of fuel, this is an increase of </a:t>
            </a:r>
            <a:r>
              <a:rPr lang="en-GB" b="1" dirty="0">
                <a:solidFill>
                  <a:schemeClr val="accent1"/>
                </a:solidFill>
                <a:latin typeface="Montserrat" panose="00000500000000000000" pitchFamily="2" charset="0"/>
              </a:rPr>
              <a:t>£15 </a:t>
            </a:r>
            <a:r>
              <a:rPr lang="en-GB" b="1" dirty="0">
                <a:solidFill>
                  <a:schemeClr val="bg1"/>
                </a:solidFill>
                <a:latin typeface="Montserrat" panose="00000500000000000000" pitchFamily="2" charset="0"/>
              </a:rPr>
              <a:t>vs last year and </a:t>
            </a:r>
            <a:r>
              <a:rPr lang="en-GB" b="1" dirty="0">
                <a:solidFill>
                  <a:schemeClr val="accent1"/>
                </a:solidFill>
                <a:latin typeface="Montserrat" panose="00000500000000000000" pitchFamily="2" charset="0"/>
              </a:rPr>
              <a:t>more than £5 </a:t>
            </a:r>
            <a:r>
              <a:rPr lang="en-GB" b="1" dirty="0">
                <a:solidFill>
                  <a:schemeClr val="bg1"/>
                </a:solidFill>
                <a:latin typeface="Montserrat" panose="00000500000000000000" pitchFamily="2" charset="0"/>
              </a:rPr>
              <a:t>since </a:t>
            </a:r>
            <a:r>
              <a:rPr lang="en-GB" b="1" dirty="0">
                <a:solidFill>
                  <a:schemeClr val="accent1"/>
                </a:solidFill>
                <a:latin typeface="Montserrat" panose="00000500000000000000" pitchFamily="2" charset="0"/>
              </a:rPr>
              <a:t>last month.</a:t>
            </a: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In Q2, households will have to adjust to </a:t>
            </a:r>
            <a:r>
              <a:rPr lang="en-GB" b="1" dirty="0">
                <a:solidFill>
                  <a:schemeClr val="accent1"/>
                </a:solidFill>
                <a:latin typeface="Montserrat" panose="00000500000000000000" pitchFamily="2" charset="0"/>
              </a:rPr>
              <a:t>multiple squeezes</a:t>
            </a:r>
            <a:r>
              <a:rPr lang="en-GB" b="1" dirty="0">
                <a:solidFill>
                  <a:schemeClr val="bg1"/>
                </a:solidFill>
                <a:latin typeface="Montserrat" panose="00000500000000000000" pitchFamily="2" charset="0"/>
              </a:rPr>
              <a:t> in income including taxes, energy bills and rising food inflation.</a:t>
            </a:r>
          </a:p>
          <a:p>
            <a:endParaRPr lang="en-GB"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311842"/>
            <a:ext cx="5647365" cy="670013"/>
          </a:xfrm>
        </p:spPr>
        <p:txBody>
          <a:bodyPr spcFirstLastPara="1" wrap="square" lIns="0" tIns="91425" rIns="0" bIns="91425" anchor="t" anchorCtr="0">
            <a:noAutofit/>
          </a:bodyPr>
          <a:lstStyle/>
          <a:p>
            <a:pPr lvl="0"/>
            <a:r>
              <a:rPr lang="en-PH" dirty="0"/>
              <a:t>Fuel prices have risen rapidly in the last 4 weeks</a:t>
            </a:r>
            <a:endParaRPr lang="da-DK" dirty="0">
              <a:latin typeface="Montserrat" panose="00000500000000000000" pitchFamily="2" charset="0"/>
            </a:endParaRPr>
          </a:p>
        </p:txBody>
      </p:sp>
      <p:graphicFrame>
        <p:nvGraphicFramePr>
          <p:cNvPr id="21" name="Chart Placeholder 8">
            <a:extLst>
              <a:ext uri="{FF2B5EF4-FFF2-40B4-BE49-F238E27FC236}">
                <a16:creationId xmlns:a16="http://schemas.microsoft.com/office/drawing/2014/main" id="{1181FAD6-67FD-4433-BCCA-C9A75EED33D6}"/>
              </a:ext>
            </a:extLst>
          </p:cNvPr>
          <p:cNvGraphicFramePr>
            <a:graphicFrameLocks/>
          </p:cNvGraphicFramePr>
          <p:nvPr>
            <p:extLst>
              <p:ext uri="{D42A27DB-BD31-4B8C-83A1-F6EECF244321}">
                <p14:modId xmlns:p14="http://schemas.microsoft.com/office/powerpoint/2010/main" val="3483193786"/>
              </p:ext>
            </p:extLst>
          </p:nvPr>
        </p:nvGraphicFramePr>
        <p:xfrm>
          <a:off x="205324" y="1833370"/>
          <a:ext cx="5550899" cy="2549844"/>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73A4AE27-CD7A-4020-9675-E96D4BCC8163}"/>
              </a:ext>
            </a:extLst>
          </p:cNvPr>
          <p:cNvSpPr txBox="1"/>
          <p:nvPr/>
        </p:nvSpPr>
        <p:spPr>
          <a:xfrm>
            <a:off x="108858" y="3999143"/>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Government UK</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05324" y="1664742"/>
            <a:ext cx="210025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Ultra Low Sulphur Unleaded Fuel</a:t>
            </a:r>
          </a:p>
        </p:txBody>
      </p:sp>
    </p:spTree>
    <p:extLst>
      <p:ext uri="{BB962C8B-B14F-4D97-AF65-F5344CB8AC3E}">
        <p14:creationId xmlns:p14="http://schemas.microsoft.com/office/powerpoint/2010/main" val="2594521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554834"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Both brands and OL have seen sales decline against last year’s lockdown.</a:t>
            </a:r>
            <a:endParaRPr lang="en-GB" b="1" dirty="0">
              <a:solidFill>
                <a:schemeClr val="accent1"/>
              </a:solidFill>
              <a:latin typeface="Montserrat" panose="00000500000000000000" pitchFamily="2" charset="0"/>
            </a:endParaRP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The </a:t>
            </a:r>
            <a:r>
              <a:rPr lang="en-GB" b="1" dirty="0">
                <a:solidFill>
                  <a:schemeClr val="accent1"/>
                </a:solidFill>
                <a:latin typeface="Montserrat" panose="00000500000000000000" pitchFamily="2" charset="0"/>
              </a:rPr>
              <a:t>depth</a:t>
            </a:r>
            <a:r>
              <a:rPr lang="en-GB" b="1" dirty="0">
                <a:solidFill>
                  <a:schemeClr val="bg1"/>
                </a:solidFill>
                <a:latin typeface="Montserrat" panose="00000500000000000000" pitchFamily="2" charset="0"/>
              </a:rPr>
              <a:t> of this decline has been </a:t>
            </a:r>
            <a:r>
              <a:rPr lang="en-GB" b="1" dirty="0">
                <a:solidFill>
                  <a:schemeClr val="accent1"/>
                </a:solidFill>
                <a:latin typeface="Montserrat" panose="00000500000000000000" pitchFamily="2" charset="0"/>
              </a:rPr>
              <a:t>consistent</a:t>
            </a:r>
            <a:r>
              <a:rPr lang="en-GB" b="1" dirty="0">
                <a:solidFill>
                  <a:schemeClr val="bg1"/>
                </a:solidFill>
                <a:latin typeface="Montserrat" panose="00000500000000000000" pitchFamily="2" charset="0"/>
              </a:rPr>
              <a:t> across Q1 for </a:t>
            </a:r>
            <a:r>
              <a:rPr lang="en-GB" b="1" dirty="0">
                <a:solidFill>
                  <a:schemeClr val="accent1"/>
                </a:solidFill>
                <a:latin typeface="Montserrat" panose="00000500000000000000" pitchFamily="2" charset="0"/>
              </a:rPr>
              <a:t>Own Label </a:t>
            </a:r>
            <a:r>
              <a:rPr lang="en-GB" b="1" dirty="0">
                <a:solidFill>
                  <a:schemeClr val="bg1"/>
                </a:solidFill>
                <a:latin typeface="Montserrat" panose="00000500000000000000" pitchFamily="2" charset="0"/>
              </a:rPr>
              <a:t>but has </a:t>
            </a:r>
            <a:r>
              <a:rPr lang="en-GB" b="1" dirty="0">
                <a:solidFill>
                  <a:schemeClr val="accent1"/>
                </a:solidFill>
                <a:latin typeface="Montserrat" panose="00000500000000000000" pitchFamily="2" charset="0"/>
              </a:rPr>
              <a:t>accelerated</a:t>
            </a:r>
            <a:r>
              <a:rPr lang="en-GB" b="1" dirty="0">
                <a:solidFill>
                  <a:schemeClr val="bg1"/>
                </a:solidFill>
                <a:latin typeface="Montserrat" panose="00000500000000000000" pitchFamily="2" charset="0"/>
              </a:rPr>
              <a:t> for </a:t>
            </a:r>
            <a:r>
              <a:rPr lang="en-GB" b="1" dirty="0">
                <a:solidFill>
                  <a:schemeClr val="accent1"/>
                </a:solidFill>
                <a:latin typeface="Montserrat" panose="00000500000000000000" pitchFamily="2" charset="0"/>
              </a:rPr>
              <a:t>brands</a:t>
            </a:r>
            <a:r>
              <a:rPr lang="en-GB" b="1" dirty="0">
                <a:solidFill>
                  <a:schemeClr val="bg1"/>
                </a:solidFill>
                <a:latin typeface="Montserrat" panose="00000500000000000000" pitchFamily="2" charset="0"/>
              </a:rPr>
              <a:t>.</a:t>
            </a:r>
          </a:p>
          <a:p>
            <a:endParaRPr lang="en-GB" b="1" dirty="0">
              <a:solidFill>
                <a:schemeClr val="bg1"/>
              </a:solidFill>
              <a:latin typeface="Montserrat" panose="00000500000000000000" pitchFamily="2" charset="0"/>
            </a:endParaRPr>
          </a:p>
          <a:p>
            <a:r>
              <a:rPr lang="en-GB" b="1" dirty="0">
                <a:solidFill>
                  <a:schemeClr val="accent1"/>
                </a:solidFill>
                <a:latin typeface="Montserrat" panose="00000500000000000000" pitchFamily="2" charset="0"/>
              </a:rPr>
              <a:t>Switching to OL</a:t>
            </a:r>
            <a:r>
              <a:rPr lang="en-GB" b="1" dirty="0">
                <a:solidFill>
                  <a:schemeClr val="bg1"/>
                </a:solidFill>
                <a:latin typeface="Montserrat" panose="00000500000000000000" pitchFamily="2" charset="0"/>
              </a:rPr>
              <a:t> is a known savings strategy and an easy way for shoppers to </a:t>
            </a:r>
            <a:r>
              <a:rPr lang="en-GB" b="1" dirty="0">
                <a:solidFill>
                  <a:schemeClr val="accent1"/>
                </a:solidFill>
                <a:latin typeface="Montserrat" panose="00000500000000000000" pitchFamily="2" charset="0"/>
              </a:rPr>
              <a:t>economise</a:t>
            </a:r>
            <a:r>
              <a:rPr lang="en-GB" b="1" dirty="0">
                <a:solidFill>
                  <a:schemeClr val="bg1"/>
                </a:solidFill>
                <a:latin typeface="Montserrat" panose="00000500000000000000" pitchFamily="2" charset="0"/>
              </a:rPr>
              <a:t>.</a:t>
            </a:r>
          </a:p>
          <a:p>
            <a:endParaRPr lang="en-GB"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297666"/>
            <a:ext cx="5647365" cy="670013"/>
          </a:xfrm>
        </p:spPr>
        <p:txBody>
          <a:bodyPr spcFirstLastPara="1" wrap="square" lIns="0" tIns="91425" rIns="0" bIns="91425" anchor="t" anchorCtr="0">
            <a:noAutofit/>
          </a:bodyPr>
          <a:lstStyle/>
          <a:p>
            <a:pPr lvl="0"/>
            <a:r>
              <a:rPr lang="en-PH" sz="1600" dirty="0"/>
              <a:t>OL has been outperforming brands since the start of the year and this trend is accelerating</a:t>
            </a:r>
            <a:endParaRPr lang="da-DK" sz="1600" dirty="0">
              <a:latin typeface="Montserrat" panose="00000500000000000000" pitchFamily="2" charset="0"/>
            </a:endParaRPr>
          </a:p>
        </p:txBody>
      </p:sp>
      <p:sp>
        <p:nvSpPr>
          <p:cNvPr id="23" name="TextBox 22">
            <a:extLst>
              <a:ext uri="{FF2B5EF4-FFF2-40B4-BE49-F238E27FC236}">
                <a16:creationId xmlns:a16="http://schemas.microsoft.com/office/drawing/2014/main" id="{73A4AE27-CD7A-4020-9675-E96D4BCC8163}"/>
              </a:ext>
            </a:extLst>
          </p:cNvPr>
          <p:cNvSpPr txBox="1"/>
          <p:nvPr/>
        </p:nvSpPr>
        <p:spPr>
          <a:xfrm>
            <a:off x="108858" y="4528820"/>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NielsenIQ Homescan FMCG</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39842" y="1549326"/>
            <a:ext cx="71526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%Growth</a:t>
            </a:r>
          </a:p>
        </p:txBody>
      </p:sp>
      <p:graphicFrame>
        <p:nvGraphicFramePr>
          <p:cNvPr id="5" name="Chart 4">
            <a:extLst>
              <a:ext uri="{FF2B5EF4-FFF2-40B4-BE49-F238E27FC236}">
                <a16:creationId xmlns:a16="http://schemas.microsoft.com/office/drawing/2014/main" id="{C1F4C9B6-8AB2-460B-B79F-0E78B3CAF6B0}"/>
              </a:ext>
            </a:extLst>
          </p:cNvPr>
          <p:cNvGraphicFramePr/>
          <p:nvPr>
            <p:extLst>
              <p:ext uri="{D42A27DB-BD31-4B8C-83A1-F6EECF244321}">
                <p14:modId xmlns:p14="http://schemas.microsoft.com/office/powerpoint/2010/main" val="2259966761"/>
              </p:ext>
            </p:extLst>
          </p:nvPr>
        </p:nvGraphicFramePr>
        <p:xfrm>
          <a:off x="402077" y="1718552"/>
          <a:ext cx="5006502" cy="28851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093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180"/>
        <p:cNvGrpSpPr/>
        <p:nvPr/>
      </p:nvGrpSpPr>
      <p:grpSpPr>
        <a:xfrm>
          <a:off x="0" y="0"/>
          <a:ext cx="0" cy="0"/>
          <a:chOff x="0" y="0"/>
          <a:chExt cx="0" cy="0"/>
        </a:xfrm>
      </p:grpSpPr>
      <p:sp>
        <p:nvSpPr>
          <p:cNvPr id="2" name="Subtitle 1">
            <a:extLst>
              <a:ext uri="{FF2B5EF4-FFF2-40B4-BE49-F238E27FC236}">
                <a16:creationId xmlns:a16="http://schemas.microsoft.com/office/drawing/2014/main" id="{58DAC9FA-9505-4651-822C-6733934A147B}"/>
              </a:ext>
            </a:extLst>
          </p:cNvPr>
          <p:cNvSpPr>
            <a:spLocks noGrp="1"/>
          </p:cNvSpPr>
          <p:nvPr>
            <p:ph type="subTitle" idx="1"/>
          </p:nvPr>
        </p:nvSpPr>
        <p:spPr/>
        <p:txBody>
          <a:bodyPr/>
          <a:lstStyle/>
          <a:p>
            <a:endParaRPr lang="en-PH" dirty="0"/>
          </a:p>
        </p:txBody>
      </p:sp>
      <p:sp>
        <p:nvSpPr>
          <p:cNvPr id="2182" name="Google Shape;2182;p13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a:ea typeface="Montserrat"/>
                <a:cs typeface="Montserrat"/>
                <a:sym typeface="Montserrat"/>
              </a:rPr>
              <a:t>Mothering Sunday</a:t>
            </a:r>
            <a:endParaRPr sz="3000" b="1" dirty="0">
              <a:latin typeface="Montserrat"/>
              <a:ea typeface="Montserrat"/>
              <a:cs typeface="Montserrat"/>
              <a:sym typeface="Montserrat"/>
            </a:endParaRPr>
          </a:p>
        </p:txBody>
      </p:sp>
      <p:sp>
        <p:nvSpPr>
          <p:cNvPr id="5" name="Text Placeholder 3">
            <a:extLst>
              <a:ext uri="{FF2B5EF4-FFF2-40B4-BE49-F238E27FC236}">
                <a16:creationId xmlns:a16="http://schemas.microsoft.com/office/drawing/2014/main" id="{CCD56075-D1C3-4820-97B5-06412A9A374A}"/>
              </a:ext>
            </a:extLst>
          </p:cNvPr>
          <p:cNvSpPr txBox="1">
            <a:spLocks/>
          </p:cNvSpPr>
          <p:nvPr/>
        </p:nvSpPr>
        <p:spPr>
          <a:xfrm>
            <a:off x="465644" y="4183343"/>
            <a:ext cx="7560840" cy="533399"/>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marL="114300">
              <a:spcBef>
                <a:spcPct val="0"/>
              </a:spcBef>
            </a:pPr>
            <a:r>
              <a:rPr lang="en-GB" altLang="en-US" sz="800" dirty="0"/>
              <a:t>Source:  NielsenIQ Scantrack w/e 26</a:t>
            </a:r>
            <a:r>
              <a:rPr lang="en-GB" altLang="en-US" sz="800" baseline="30000" dirty="0"/>
              <a:t>th</a:t>
            </a:r>
            <a:r>
              <a:rPr lang="en-GB" altLang="en-US" sz="800" dirty="0"/>
              <a:t> March 2022 vs w/e 13</a:t>
            </a:r>
            <a:r>
              <a:rPr lang="en-GB" altLang="en-US" sz="800" baseline="30000" dirty="0"/>
              <a:t>st</a:t>
            </a:r>
            <a:r>
              <a:rPr lang="en-GB" altLang="en-US" sz="800" dirty="0"/>
              <a:t> March 2019</a:t>
            </a:r>
          </a:p>
          <a:p>
            <a:pPr marL="114300">
              <a:spcBef>
                <a:spcPct val="0"/>
              </a:spcBef>
            </a:pPr>
            <a:r>
              <a:rPr lang="en-GB" altLang="en-US" sz="800" dirty="0"/>
              <a:t>Homescan SOTN Survey Feb 2022</a:t>
            </a:r>
          </a:p>
        </p:txBody>
      </p:sp>
      <p:pic>
        <p:nvPicPr>
          <p:cNvPr id="6" name="Picture 2">
            <a:extLst>
              <a:ext uri="{FF2B5EF4-FFF2-40B4-BE49-F238E27FC236}">
                <a16:creationId xmlns:a16="http://schemas.microsoft.com/office/drawing/2014/main" id="{181C3833-7C98-4160-ADC1-09F284A17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7773" y="1478699"/>
            <a:ext cx="1118711" cy="167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627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61"/>
          <p:cNvSpPr txBox="1"/>
          <p:nvPr/>
        </p:nvSpPr>
        <p:spPr>
          <a:xfrm>
            <a:off x="356660"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latin typeface="Montserrat" panose="00000500000000000000" pitchFamily="2" charset="0"/>
                <a:ea typeface="Montserrat"/>
                <a:cs typeface="Montserrat"/>
                <a:sym typeface="Montserrat"/>
              </a:rPr>
              <a:t>1</a:t>
            </a:r>
            <a:endParaRPr sz="3000" b="1" i="0" u="none" strike="noStrike" cap="none" dirty="0">
              <a:latin typeface="Montserrat" panose="00000500000000000000" pitchFamily="2" charset="0"/>
              <a:ea typeface="Montserrat"/>
              <a:cs typeface="Montserrat"/>
              <a:sym typeface="Montserrat"/>
            </a:endParaRPr>
          </a:p>
        </p:txBody>
      </p:sp>
      <p:sp>
        <p:nvSpPr>
          <p:cNvPr id="674" name="Google Shape;674;p61"/>
          <p:cNvSpPr txBox="1"/>
          <p:nvPr/>
        </p:nvSpPr>
        <p:spPr>
          <a:xfrm>
            <a:off x="3225111"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2</a:t>
            </a:r>
            <a:endParaRPr sz="3000" b="1" i="0" u="none" strike="noStrike" cap="none" dirty="0">
              <a:latin typeface="Montserrat" panose="00000500000000000000" pitchFamily="2" charset="0"/>
              <a:ea typeface="Montserrat"/>
              <a:cs typeface="Montserrat"/>
              <a:sym typeface="Montserrat"/>
            </a:endParaRPr>
          </a:p>
        </p:txBody>
      </p:sp>
      <p:sp>
        <p:nvSpPr>
          <p:cNvPr id="675" name="Google Shape;675;p61"/>
          <p:cNvSpPr txBox="1"/>
          <p:nvPr/>
        </p:nvSpPr>
        <p:spPr>
          <a:xfrm>
            <a:off x="6093575"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3</a:t>
            </a:r>
            <a:endParaRPr sz="3000" b="1" i="0" u="none" strike="noStrike" cap="none" dirty="0">
              <a:latin typeface="Montserrat" panose="00000500000000000000" pitchFamily="2" charset="0"/>
              <a:ea typeface="Montserrat"/>
              <a:cs typeface="Montserrat"/>
              <a:sym typeface="Montserrat"/>
            </a:endParaRPr>
          </a:p>
        </p:txBody>
      </p:sp>
      <p:sp>
        <p:nvSpPr>
          <p:cNvPr id="676" name="Google Shape;676;p61"/>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1900" b="1" dirty="0">
                <a:latin typeface="Avenir Next LT Pro" panose="020B0504020202020204" pitchFamily="34" charset="0"/>
                <a:ea typeface="Montserrat"/>
                <a:cs typeface="Montserrat"/>
                <a:sym typeface="Montserrat"/>
              </a:rPr>
              <a:t>Celebrating ‘Mums’ on Mothering Sunday is an important event for many families</a:t>
            </a:r>
            <a:endParaRPr sz="1900" b="1" dirty="0">
              <a:solidFill>
                <a:srgbClr val="000000"/>
              </a:solidFill>
              <a:latin typeface="Avenir Next LT Pro" panose="020B0504020202020204" pitchFamily="34" charset="0"/>
              <a:ea typeface="Montserrat"/>
              <a:cs typeface="Montserrat"/>
              <a:sym typeface="Montserrat"/>
            </a:endParaRPr>
          </a:p>
        </p:txBody>
      </p:sp>
      <p:sp>
        <p:nvSpPr>
          <p:cNvPr id="677" name="Google Shape;677;p61"/>
          <p:cNvSpPr txBox="1"/>
          <p:nvPr/>
        </p:nvSpPr>
        <p:spPr>
          <a:xfrm>
            <a:off x="33842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000" dirty="0">
                <a:latin typeface="Montserrat" panose="00000500000000000000" pitchFamily="2" charset="0"/>
                <a:ea typeface="Montserrat"/>
                <a:cs typeface="Montserrat"/>
                <a:sym typeface="Montserrat"/>
              </a:rPr>
              <a:t>Out of lockdown, </a:t>
            </a:r>
            <a:r>
              <a:rPr lang="en-GB" sz="1000" b="1" dirty="0">
                <a:latin typeface="Montserrat" panose="00000500000000000000" pitchFamily="2" charset="0"/>
                <a:ea typeface="Montserrat"/>
                <a:cs typeface="Montserrat"/>
                <a:sym typeface="Montserrat"/>
              </a:rPr>
              <a:t>this</a:t>
            </a:r>
            <a:r>
              <a:rPr lang="en-GB" sz="1000" dirty="0">
                <a:latin typeface="Montserrat" panose="00000500000000000000" pitchFamily="2" charset="0"/>
                <a:ea typeface="Montserrat"/>
                <a:cs typeface="Montserrat"/>
                <a:sym typeface="Montserrat"/>
              </a:rPr>
              <a:t> Mothering Sunday was a day to celebrate Mum’s with </a:t>
            </a:r>
            <a:r>
              <a:rPr lang="en-GB" sz="1000" b="1" dirty="0">
                <a:latin typeface="Montserrat" panose="00000500000000000000" pitchFamily="2" charset="0"/>
                <a:ea typeface="Montserrat"/>
                <a:cs typeface="Montserrat"/>
                <a:sym typeface="Montserrat"/>
              </a:rPr>
              <a:t>gifts</a:t>
            </a:r>
            <a:r>
              <a:rPr lang="en-GB" sz="1000" dirty="0">
                <a:latin typeface="Montserrat" panose="00000500000000000000" pitchFamily="2" charset="0"/>
                <a:ea typeface="Montserrat"/>
                <a:cs typeface="Montserrat"/>
                <a:sym typeface="Montserrat"/>
              </a:rPr>
              <a:t>. </a:t>
            </a:r>
            <a:endParaRPr sz="1000" dirty="0">
              <a:latin typeface="Montserrat" panose="00000500000000000000" pitchFamily="2" charset="0"/>
              <a:ea typeface="Montserrat"/>
              <a:cs typeface="Montserrat"/>
              <a:sym typeface="Montserrat"/>
            </a:endParaRPr>
          </a:p>
        </p:txBody>
      </p:sp>
      <p:cxnSp>
        <p:nvCxnSpPr>
          <p:cNvPr id="678" name="Google Shape;678;p61"/>
          <p:cNvCxnSpPr/>
          <p:nvPr/>
        </p:nvCxnSpPr>
        <p:spPr>
          <a:xfrm>
            <a:off x="338424" y="158065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79" name="Google Shape;679;p61"/>
          <p:cNvCxnSpPr/>
          <p:nvPr/>
        </p:nvCxnSpPr>
        <p:spPr>
          <a:xfrm>
            <a:off x="3215999" y="158065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0" name="Google Shape;680;p61"/>
          <p:cNvCxnSpPr/>
          <p:nvPr/>
        </p:nvCxnSpPr>
        <p:spPr>
          <a:xfrm>
            <a:off x="6093574" y="1580650"/>
            <a:ext cx="2712000" cy="0"/>
          </a:xfrm>
          <a:prstGeom prst="straightConnector1">
            <a:avLst/>
          </a:prstGeom>
          <a:noFill/>
          <a:ln w="9525" cap="flat" cmpd="sng">
            <a:solidFill>
              <a:srgbClr val="333333"/>
            </a:solidFill>
            <a:prstDash val="solid"/>
            <a:round/>
            <a:headEnd type="none" w="med" len="med"/>
            <a:tailEnd type="none" w="med" len="med"/>
          </a:ln>
        </p:spPr>
      </p:cxnSp>
      <p:sp>
        <p:nvSpPr>
          <p:cNvPr id="681" name="Google Shape;681;p61"/>
          <p:cNvSpPr txBox="1"/>
          <p:nvPr/>
        </p:nvSpPr>
        <p:spPr>
          <a:xfrm>
            <a:off x="320697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dirty="0">
                <a:latin typeface="Montserrat" panose="00000500000000000000" pitchFamily="2" charset="0"/>
                <a:ea typeface="Montserrat"/>
                <a:cs typeface="Montserrat"/>
                <a:sym typeface="Montserrat"/>
              </a:rPr>
              <a:t>Typically 19% of all Shoppers* celebrate the occasion and </a:t>
            </a:r>
            <a:r>
              <a:rPr lang="en" sz="1000" b="1" dirty="0">
                <a:latin typeface="Montserrat" panose="00000500000000000000" pitchFamily="2" charset="0"/>
                <a:ea typeface="Montserrat"/>
                <a:cs typeface="Montserrat"/>
                <a:sym typeface="Montserrat"/>
              </a:rPr>
              <a:t>31% of households with children</a:t>
            </a:r>
            <a:r>
              <a:rPr lang="en" sz="1000" dirty="0">
                <a:latin typeface="Montserrat" panose="00000500000000000000" pitchFamily="2" charset="0"/>
                <a:ea typeface="Montserrat"/>
                <a:cs typeface="Montserrat"/>
                <a:sym typeface="Montserrat"/>
              </a:rPr>
              <a:t>. </a:t>
            </a:r>
            <a:endParaRPr sz="1000" dirty="0">
              <a:latin typeface="Montserrat" panose="00000500000000000000" pitchFamily="2" charset="0"/>
              <a:ea typeface="Montserrat"/>
              <a:cs typeface="Montserrat"/>
              <a:sym typeface="Montserrat"/>
            </a:endParaRPr>
          </a:p>
        </p:txBody>
      </p:sp>
      <p:sp>
        <p:nvSpPr>
          <p:cNvPr id="682" name="Google Shape;682;p61"/>
          <p:cNvSpPr txBox="1"/>
          <p:nvPr/>
        </p:nvSpPr>
        <p:spPr>
          <a:xfrm>
            <a:off x="607552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dirty="0">
                <a:latin typeface="Montserrat" panose="00000500000000000000" pitchFamily="2" charset="0"/>
                <a:ea typeface="Montserrat"/>
                <a:cs typeface="Montserrat"/>
                <a:sym typeface="Montserrat"/>
              </a:rPr>
              <a:t>With more choice </a:t>
            </a:r>
            <a:r>
              <a:rPr lang="en" sz="1000" b="1" dirty="0">
                <a:latin typeface="Montserrat" panose="00000500000000000000" pitchFamily="2" charset="0"/>
                <a:ea typeface="Montserrat"/>
                <a:cs typeface="Montserrat"/>
                <a:sym typeface="Montserrat"/>
              </a:rPr>
              <a:t>how</a:t>
            </a:r>
            <a:r>
              <a:rPr lang="en" sz="1000" dirty="0">
                <a:latin typeface="Montserrat" panose="00000500000000000000" pitchFamily="2" charset="0"/>
                <a:ea typeface="Montserrat"/>
                <a:cs typeface="Montserrat"/>
                <a:sym typeface="Montserrat"/>
              </a:rPr>
              <a:t> to celebrate Mothering Sunday, shoppers spent </a:t>
            </a:r>
            <a:r>
              <a:rPr lang="en" sz="1000" b="1" dirty="0">
                <a:latin typeface="Montserrat" panose="00000500000000000000" pitchFamily="2" charset="0"/>
                <a:ea typeface="Montserrat"/>
                <a:cs typeface="Montserrat"/>
                <a:sym typeface="Montserrat"/>
              </a:rPr>
              <a:t>9% less </a:t>
            </a:r>
            <a:r>
              <a:rPr lang="en" sz="1000" dirty="0">
                <a:latin typeface="Montserrat" panose="00000500000000000000" pitchFamily="2" charset="0"/>
                <a:ea typeface="Montserrat"/>
                <a:cs typeface="Montserrat"/>
                <a:sym typeface="Montserrat"/>
              </a:rPr>
              <a:t>than last year.  Last year’s sales will have been distorted by lockdown, with hospitality venues shut</a:t>
            </a:r>
            <a:r>
              <a:rPr lang="en-GB" sz="1000" dirty="0">
                <a:latin typeface="Montserrat" panose="00000500000000000000" pitchFamily="2" charset="0"/>
                <a:ea typeface="Montserrat"/>
                <a:cs typeface="Montserrat"/>
                <a:sym typeface="Montserrat"/>
              </a:rPr>
              <a:t>.  Mothering Sunday related spend</a:t>
            </a:r>
            <a:r>
              <a:rPr lang="en" sz="1000" dirty="0">
                <a:latin typeface="Montserrat" panose="00000500000000000000" pitchFamily="2" charset="0"/>
                <a:ea typeface="Montserrat"/>
                <a:cs typeface="Montserrat"/>
                <a:sym typeface="Montserrat"/>
              </a:rPr>
              <a:t> contributed </a:t>
            </a:r>
            <a:r>
              <a:rPr lang="en" sz="1000" b="1" dirty="0">
                <a:latin typeface="Montserrat" panose="00000500000000000000" pitchFamily="2" charset="0"/>
                <a:ea typeface="Montserrat"/>
                <a:cs typeface="Montserrat"/>
                <a:sym typeface="Montserrat"/>
              </a:rPr>
              <a:t>11.2% to Total Store Spend</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683" name="Google Shape;683;p61"/>
          <p:cNvSpPr txBox="1"/>
          <p:nvPr/>
        </p:nvSpPr>
        <p:spPr>
          <a:xfrm>
            <a:off x="356660"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latin typeface="Montserrat" panose="00000500000000000000" pitchFamily="2" charset="0"/>
                <a:ea typeface="Montserrat"/>
                <a:cs typeface="Montserrat"/>
                <a:sym typeface="Montserrat"/>
              </a:rPr>
              <a:t>4</a:t>
            </a:r>
            <a:endParaRPr sz="3000" b="1" i="0" u="none" strike="noStrike" cap="none" dirty="0">
              <a:latin typeface="Montserrat" panose="00000500000000000000" pitchFamily="2" charset="0"/>
              <a:ea typeface="Montserrat"/>
              <a:cs typeface="Montserrat"/>
              <a:sym typeface="Montserrat"/>
            </a:endParaRPr>
          </a:p>
        </p:txBody>
      </p:sp>
      <p:sp>
        <p:nvSpPr>
          <p:cNvPr id="684" name="Google Shape;684;p61"/>
          <p:cNvSpPr txBox="1"/>
          <p:nvPr/>
        </p:nvSpPr>
        <p:spPr>
          <a:xfrm>
            <a:off x="3225111"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5</a:t>
            </a:r>
            <a:endParaRPr sz="3000" b="1" i="0" u="none" strike="noStrike" cap="none" dirty="0">
              <a:latin typeface="Montserrat" panose="00000500000000000000" pitchFamily="2" charset="0"/>
              <a:ea typeface="Montserrat"/>
              <a:cs typeface="Montserrat"/>
              <a:sym typeface="Montserrat"/>
            </a:endParaRPr>
          </a:p>
        </p:txBody>
      </p:sp>
      <p:sp>
        <p:nvSpPr>
          <p:cNvPr id="685" name="Google Shape;685;p61"/>
          <p:cNvSpPr txBox="1"/>
          <p:nvPr/>
        </p:nvSpPr>
        <p:spPr>
          <a:xfrm>
            <a:off x="6093575"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6</a:t>
            </a:r>
            <a:endParaRPr sz="3000" b="1" i="0" u="none" strike="noStrike" cap="none" dirty="0">
              <a:latin typeface="Montserrat" panose="00000500000000000000" pitchFamily="2" charset="0"/>
              <a:ea typeface="Montserrat"/>
              <a:cs typeface="Montserrat"/>
              <a:sym typeface="Montserrat"/>
            </a:endParaRPr>
          </a:p>
        </p:txBody>
      </p:sp>
      <p:sp>
        <p:nvSpPr>
          <p:cNvPr id="686" name="Google Shape;686;p61"/>
          <p:cNvSpPr txBox="1"/>
          <p:nvPr/>
        </p:nvSpPr>
        <p:spPr>
          <a:xfrm>
            <a:off x="35665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Cut Flowers </a:t>
            </a:r>
            <a:r>
              <a:rPr lang="en" sz="1000" dirty="0">
                <a:latin typeface="Montserrat" panose="00000500000000000000" pitchFamily="2" charset="0"/>
                <a:ea typeface="Montserrat"/>
                <a:cs typeface="Montserrat"/>
                <a:sym typeface="Montserrat"/>
              </a:rPr>
              <a:t>remains the category shoppers want to spend the most on and with non essential retail stores open, sales at the Grocery Multiples </a:t>
            </a:r>
            <a:r>
              <a:rPr lang="en" sz="1000" b="1" dirty="0">
                <a:latin typeface="Montserrat" panose="00000500000000000000" pitchFamily="2" charset="0"/>
                <a:ea typeface="Montserrat"/>
                <a:cs typeface="Montserrat"/>
                <a:sym typeface="Montserrat"/>
              </a:rPr>
              <a:t>declined 6%</a:t>
            </a:r>
            <a:r>
              <a:rPr lang="en" sz="1000" dirty="0">
                <a:latin typeface="Montserrat" panose="00000500000000000000" pitchFamily="2" charset="0"/>
                <a:ea typeface="Montserrat"/>
                <a:cs typeface="Montserrat"/>
                <a:sym typeface="Montserrat"/>
              </a:rPr>
              <a:t> compared to last year.</a:t>
            </a:r>
            <a:endParaRPr sz="1000" dirty="0">
              <a:latin typeface="Montserrat" panose="00000500000000000000" pitchFamily="2" charset="0"/>
              <a:ea typeface="Montserrat"/>
              <a:cs typeface="Montserrat"/>
              <a:sym typeface="Montserrat"/>
            </a:endParaRPr>
          </a:p>
        </p:txBody>
      </p:sp>
      <p:cxnSp>
        <p:nvCxnSpPr>
          <p:cNvPr id="687" name="Google Shape;687;p61"/>
          <p:cNvCxnSpPr/>
          <p:nvPr/>
        </p:nvCxnSpPr>
        <p:spPr>
          <a:xfrm>
            <a:off x="338424" y="366271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8" name="Google Shape;688;p61"/>
          <p:cNvCxnSpPr/>
          <p:nvPr/>
        </p:nvCxnSpPr>
        <p:spPr>
          <a:xfrm>
            <a:off x="3215999" y="366271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9" name="Google Shape;689;p61"/>
          <p:cNvCxnSpPr/>
          <p:nvPr/>
        </p:nvCxnSpPr>
        <p:spPr>
          <a:xfrm>
            <a:off x="6093574" y="3662710"/>
            <a:ext cx="2712000" cy="0"/>
          </a:xfrm>
          <a:prstGeom prst="straightConnector1">
            <a:avLst/>
          </a:prstGeom>
          <a:noFill/>
          <a:ln w="9525" cap="flat" cmpd="sng">
            <a:solidFill>
              <a:srgbClr val="333333"/>
            </a:solidFill>
            <a:prstDash val="solid"/>
            <a:round/>
            <a:headEnd type="none" w="med" len="med"/>
            <a:tailEnd type="none" w="med" len="med"/>
          </a:ln>
        </p:spPr>
      </p:cxnSp>
      <p:sp>
        <p:nvSpPr>
          <p:cNvPr id="690" name="Google Shape;690;p61"/>
          <p:cNvSpPr txBox="1"/>
          <p:nvPr/>
        </p:nvSpPr>
        <p:spPr>
          <a:xfrm>
            <a:off x="322520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Breakfast</a:t>
            </a:r>
            <a:r>
              <a:rPr lang="en" sz="1000" dirty="0">
                <a:latin typeface="Montserrat" panose="00000500000000000000" pitchFamily="2" charset="0"/>
                <a:ea typeface="Montserrat"/>
                <a:cs typeface="Montserrat"/>
                <a:sym typeface="Montserrat"/>
              </a:rPr>
              <a:t> remains an important treat for Mum and shoppers spent </a:t>
            </a:r>
            <a:r>
              <a:rPr lang="en" sz="1000" b="1" dirty="0">
                <a:latin typeface="Montserrat" panose="00000500000000000000" pitchFamily="2" charset="0"/>
                <a:ea typeface="Montserrat"/>
                <a:cs typeface="Montserrat"/>
                <a:sym typeface="Montserrat"/>
              </a:rPr>
              <a:t>£35m Morning Goods &amp; Speciality Breads</a:t>
            </a:r>
            <a:r>
              <a:rPr lang="en" sz="1000" dirty="0">
                <a:latin typeface="Montserrat" panose="00000500000000000000" pitchFamily="2" charset="0"/>
                <a:ea typeface="Montserrat"/>
                <a:cs typeface="Montserrat"/>
                <a:sym typeface="Montserrat"/>
              </a:rPr>
              <a:t> which was £10m more than </a:t>
            </a:r>
            <a:r>
              <a:rPr lang="en" sz="1000" b="1" dirty="0">
                <a:latin typeface="Montserrat" panose="00000500000000000000" pitchFamily="2" charset="0"/>
                <a:ea typeface="Montserrat"/>
                <a:cs typeface="Montserrat"/>
                <a:sym typeface="Montserrat"/>
              </a:rPr>
              <a:t>Greeting Cards</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691" name="Google Shape;691;p61"/>
          <p:cNvSpPr txBox="1"/>
          <p:nvPr/>
        </p:nvSpPr>
        <p:spPr>
          <a:xfrm>
            <a:off x="609375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General Merchandise </a:t>
            </a:r>
            <a:r>
              <a:rPr lang="en" sz="1000" dirty="0">
                <a:latin typeface="Montserrat" panose="00000500000000000000" pitchFamily="2" charset="0"/>
                <a:ea typeface="Montserrat"/>
                <a:cs typeface="Montserrat"/>
                <a:sym typeface="Montserrat"/>
              </a:rPr>
              <a:t>continues to feature strongly amongst this year’s gifting categories and included </a:t>
            </a:r>
            <a:r>
              <a:rPr lang="en" sz="1000" b="1" dirty="0">
                <a:latin typeface="Montserrat" panose="00000500000000000000" pitchFamily="2" charset="0"/>
                <a:ea typeface="Montserrat"/>
                <a:cs typeface="Montserrat"/>
                <a:sym typeface="Montserrat"/>
              </a:rPr>
              <a:t>Books, Cups &amp; Mugs</a:t>
            </a:r>
            <a:r>
              <a:rPr lang="en" sz="1000" dirty="0">
                <a:latin typeface="Montserrat" panose="00000500000000000000" pitchFamily="2" charset="0"/>
                <a:ea typeface="Montserrat"/>
                <a:cs typeface="Montserrat"/>
                <a:sym typeface="Montserrat"/>
              </a:rPr>
              <a:t>, </a:t>
            </a:r>
            <a:r>
              <a:rPr lang="en" sz="1000" b="1" dirty="0">
                <a:latin typeface="Montserrat" panose="00000500000000000000" pitchFamily="2" charset="0"/>
                <a:ea typeface="Montserrat"/>
                <a:cs typeface="Montserrat"/>
                <a:sym typeface="Montserrat"/>
              </a:rPr>
              <a:t>Pictures/Photo Frames </a:t>
            </a:r>
            <a:r>
              <a:rPr lang="en" sz="1000" dirty="0">
                <a:latin typeface="Montserrat" panose="00000500000000000000" pitchFamily="2" charset="0"/>
                <a:ea typeface="Montserrat"/>
                <a:cs typeface="Montserrat"/>
                <a:sym typeface="Montserrat"/>
              </a:rPr>
              <a:t>and </a:t>
            </a:r>
            <a:r>
              <a:rPr lang="en" sz="1000" b="1" dirty="0">
                <a:latin typeface="Montserrat" panose="00000500000000000000" pitchFamily="2" charset="0"/>
                <a:ea typeface="Montserrat"/>
                <a:cs typeface="Montserrat"/>
                <a:sym typeface="Montserrat"/>
              </a:rPr>
              <a:t>Artificial Flowers</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5" name="Subtitle 4">
            <a:extLst>
              <a:ext uri="{FF2B5EF4-FFF2-40B4-BE49-F238E27FC236}">
                <a16:creationId xmlns:a16="http://schemas.microsoft.com/office/drawing/2014/main" id="{CA3827CC-E2F7-4C96-85B3-10C36F8B44F1}"/>
              </a:ext>
            </a:extLst>
          </p:cNvPr>
          <p:cNvSpPr>
            <a:spLocks noGrp="1"/>
          </p:cNvSpPr>
          <p:nvPr>
            <p:ph type="subTitle" idx="3"/>
          </p:nvPr>
        </p:nvSpPr>
        <p:spPr/>
        <p:txBody>
          <a:bodyPr/>
          <a:lstStyle/>
          <a:p>
            <a:r>
              <a:rPr lang="en-PH" dirty="0"/>
              <a:t>Source:  NielsenIQ Scantrack and *Homescan SOTN Survey</a:t>
            </a:r>
          </a:p>
        </p:txBody>
      </p:sp>
    </p:spTree>
    <p:extLst>
      <p:ext uri="{BB962C8B-B14F-4D97-AF65-F5344CB8AC3E}">
        <p14:creationId xmlns:p14="http://schemas.microsoft.com/office/powerpoint/2010/main" val="332598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3" name="Subtitle 2">
            <a:extLst>
              <a:ext uri="{FF2B5EF4-FFF2-40B4-BE49-F238E27FC236}">
                <a16:creationId xmlns:a16="http://schemas.microsoft.com/office/drawing/2014/main" id="{612AEE3A-5ACA-4840-9F4C-8A91BAC6C508}"/>
              </a:ext>
            </a:extLst>
          </p:cNvPr>
          <p:cNvSpPr>
            <a:spLocks noGrp="1"/>
          </p:cNvSpPr>
          <p:nvPr>
            <p:ph type="subTitle" idx="1"/>
          </p:nvPr>
        </p:nvSpPr>
        <p:spPr>
          <a:xfrm>
            <a:off x="278450" y="4758087"/>
            <a:ext cx="8159100" cy="184800"/>
          </a:xfrm>
        </p:spPr>
        <p:txBody>
          <a:bodyPr/>
          <a:lstStyle/>
          <a:p>
            <a:r>
              <a:rPr lang="en-PH" dirty="0">
                <a:solidFill>
                  <a:schemeClr val="bg1"/>
                </a:solidFill>
                <a:latin typeface="Montserrat" panose="00000500000000000000" pitchFamily="2" charset="0"/>
              </a:rPr>
              <a:t>Source:  NielsenIQ Homescan FMCG, NielsenIQ Scantrack</a:t>
            </a:r>
          </a:p>
        </p:txBody>
      </p:sp>
      <p:sp>
        <p:nvSpPr>
          <p:cNvPr id="641" name="Google Shape;641;p59"/>
          <p:cNvSpPr txBox="1"/>
          <p:nvPr/>
        </p:nvSpPr>
        <p:spPr>
          <a:xfrm>
            <a:off x="338424"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1</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2" name="Google Shape;642;p59"/>
          <p:cNvSpPr txBox="1"/>
          <p:nvPr/>
        </p:nvSpPr>
        <p:spPr>
          <a:xfrm>
            <a:off x="32068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2</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3" name="Google Shape;643;p59"/>
          <p:cNvSpPr txBox="1"/>
          <p:nvPr/>
        </p:nvSpPr>
        <p:spPr>
          <a:xfrm>
            <a:off x="60935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3</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dirty="0">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200776" y="1376602"/>
            <a:ext cx="2999082" cy="3172645"/>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effectLst/>
                <a:latin typeface="Montserrat" panose="00000500000000000000" pitchFamily="2" charset="0"/>
                <a:ea typeface="Times New Roman" panose="02020603050405020304" pitchFamily="18" charset="0"/>
              </a:rPr>
              <a:t>Total Till sales fell </a:t>
            </a:r>
            <a:r>
              <a:rPr lang="en-GB" sz="1100" b="1" dirty="0">
                <a:solidFill>
                  <a:schemeClr val="accent1"/>
                </a:solidFill>
                <a:effectLst/>
                <a:latin typeface="Montserrat" panose="00000500000000000000" pitchFamily="2" charset="0"/>
                <a:ea typeface="Times New Roman" panose="02020603050405020304" pitchFamily="18" charset="0"/>
              </a:rPr>
              <a:t>-4.1% </a:t>
            </a:r>
            <a:r>
              <a:rPr lang="en-GB" sz="1100" dirty="0">
                <a:solidFill>
                  <a:schemeClr val="bg1"/>
                </a:solidFill>
                <a:latin typeface="Montserrat" panose="00000500000000000000" pitchFamily="2" charset="0"/>
                <a:ea typeface="Times New Roman" panose="02020603050405020304" pitchFamily="18" charset="0"/>
              </a:rPr>
              <a:t>in March, following the downward trend of lockdown comparatives of 3.4% in February and 2.9% in January</a:t>
            </a:r>
            <a:r>
              <a:rPr lang="en-GB" sz="1100" dirty="0">
                <a:solidFill>
                  <a:schemeClr val="bg1"/>
                </a:solidFill>
                <a:effectLst/>
                <a:latin typeface="Montserrat" panose="00000500000000000000" pitchFamily="2" charset="0"/>
                <a:ea typeface="Times New Roman" panose="02020603050405020304" pitchFamily="18" charset="0"/>
              </a:rPr>
              <a:t>.</a:t>
            </a:r>
            <a:endParaRPr lang="en-GB" sz="1100" b="1"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b="1"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rPr>
              <a:t>Unit growths </a:t>
            </a:r>
            <a:r>
              <a:rPr lang="en-GB" sz="1100" dirty="0">
                <a:solidFill>
                  <a:schemeClr val="bg1"/>
                </a:solidFill>
                <a:latin typeface="Montserrat" panose="00000500000000000000" pitchFamily="2" charset="0"/>
                <a:ea typeface="Times New Roman" panose="02020603050405020304" pitchFamily="18" charset="0"/>
              </a:rPr>
              <a:t>declined by </a:t>
            </a:r>
            <a:r>
              <a:rPr lang="en-GB" sz="1100" b="1" dirty="0">
                <a:solidFill>
                  <a:schemeClr val="accent1"/>
                </a:solidFill>
                <a:latin typeface="Montserrat" panose="00000500000000000000" pitchFamily="2" charset="0"/>
                <a:ea typeface="Times New Roman" panose="02020603050405020304" pitchFamily="18" charset="0"/>
              </a:rPr>
              <a:t>8.2%</a:t>
            </a:r>
            <a:r>
              <a:rPr lang="en-GB" sz="1100" dirty="0">
                <a:solidFill>
                  <a:schemeClr val="bg1"/>
                </a:solidFill>
                <a:latin typeface="Montserrat" panose="00000500000000000000" pitchFamily="2" charset="0"/>
                <a:ea typeface="Times New Roman" panose="02020603050405020304" pitchFamily="18" charset="0"/>
              </a:rPr>
              <a:t> at the Grocery Multiples and continue to reflect the </a:t>
            </a:r>
            <a:r>
              <a:rPr lang="en-GB" sz="1100" b="1" dirty="0">
                <a:solidFill>
                  <a:schemeClr val="bg1"/>
                </a:solidFill>
                <a:latin typeface="Montserrat" panose="00000500000000000000" pitchFamily="2" charset="0"/>
                <a:ea typeface="Times New Roman" panose="02020603050405020304" pitchFamily="18" charset="0"/>
              </a:rPr>
              <a:t>change in basket mix</a:t>
            </a:r>
            <a:r>
              <a:rPr lang="en-GB" sz="1100" dirty="0">
                <a:solidFill>
                  <a:schemeClr val="bg1"/>
                </a:solidFill>
                <a:latin typeface="Montserrat" panose="00000500000000000000" pitchFamily="2" charset="0"/>
                <a:ea typeface="Times New Roman" panose="02020603050405020304" pitchFamily="18" charset="0"/>
              </a:rPr>
              <a:t> from last years staple items, BWS and General Merchandise to this year’s </a:t>
            </a:r>
            <a:r>
              <a:rPr lang="en-GB" sz="1100" b="1" dirty="0">
                <a:solidFill>
                  <a:schemeClr val="bg1"/>
                </a:solidFill>
                <a:latin typeface="Montserrat" panose="00000500000000000000" pitchFamily="2" charset="0"/>
                <a:ea typeface="Times New Roman" panose="02020603050405020304" pitchFamily="18" charset="0"/>
              </a:rPr>
              <a:t>on the move</a:t>
            </a:r>
            <a:r>
              <a:rPr lang="en-GB" sz="1100" dirty="0">
                <a:solidFill>
                  <a:schemeClr val="bg1"/>
                </a:solidFill>
                <a:latin typeface="Montserrat" panose="00000500000000000000" pitchFamily="2" charset="0"/>
                <a:ea typeface="Times New Roman" panose="02020603050405020304" pitchFamily="18" charset="0"/>
              </a:rPr>
              <a:t> </a:t>
            </a:r>
            <a:r>
              <a:rPr lang="en-GB" sz="1100" b="1" dirty="0">
                <a:solidFill>
                  <a:schemeClr val="accent1"/>
                </a:solidFill>
                <a:latin typeface="Montserrat" panose="00000500000000000000" pitchFamily="2" charset="0"/>
                <a:ea typeface="Times New Roman" panose="02020603050405020304" pitchFamily="18" charset="0"/>
              </a:rPr>
              <a:t>quick</a:t>
            </a:r>
            <a:r>
              <a:rPr lang="en-GB" sz="1100" dirty="0">
                <a:solidFill>
                  <a:schemeClr val="bg1"/>
                </a:solidFill>
                <a:latin typeface="Montserrat" panose="00000500000000000000" pitchFamily="2" charset="0"/>
                <a:ea typeface="Times New Roman" panose="02020603050405020304" pitchFamily="18" charset="0"/>
              </a:rPr>
              <a:t> and </a:t>
            </a:r>
            <a:r>
              <a:rPr lang="en-GB" sz="1100" b="1" dirty="0">
                <a:solidFill>
                  <a:schemeClr val="accent1"/>
                </a:solidFill>
                <a:latin typeface="Montserrat" panose="00000500000000000000" pitchFamily="2" charset="0"/>
                <a:ea typeface="Times New Roman" panose="02020603050405020304" pitchFamily="18" charset="0"/>
              </a:rPr>
              <a:t>convenient</a:t>
            </a:r>
            <a:r>
              <a:rPr lang="en-GB" sz="1100" dirty="0">
                <a:solidFill>
                  <a:schemeClr val="bg1"/>
                </a:solidFill>
                <a:latin typeface="Montserrat" panose="00000500000000000000" pitchFamily="2" charset="0"/>
                <a:ea typeface="Times New Roman" panose="02020603050405020304" pitchFamily="18" charset="0"/>
              </a:rPr>
              <a:t>, </a:t>
            </a:r>
            <a:r>
              <a:rPr lang="en-GB" sz="1100" b="1" dirty="0">
                <a:solidFill>
                  <a:schemeClr val="bg1"/>
                </a:solidFill>
                <a:latin typeface="Montserrat" panose="00000500000000000000" pitchFamily="2" charset="0"/>
                <a:ea typeface="Times New Roman" panose="02020603050405020304" pitchFamily="18" charset="0"/>
              </a:rPr>
              <a:t>top up</a:t>
            </a:r>
            <a:r>
              <a:rPr lang="en-GB" sz="1100" dirty="0">
                <a:solidFill>
                  <a:schemeClr val="bg1"/>
                </a:solidFill>
                <a:latin typeface="Montserrat" panose="00000500000000000000" pitchFamily="2" charset="0"/>
                <a:ea typeface="Times New Roman" panose="02020603050405020304" pitchFamily="18" charset="0"/>
              </a:rPr>
              <a:t> shopping. </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This month saw a better performance from the </a:t>
            </a:r>
            <a:r>
              <a:rPr lang="en-GB" sz="1100" b="1" dirty="0">
                <a:solidFill>
                  <a:schemeClr val="bg1"/>
                </a:solidFill>
                <a:latin typeface="Montserrat" panose="00000500000000000000" pitchFamily="2" charset="0"/>
                <a:ea typeface="Times New Roman" panose="02020603050405020304" pitchFamily="18" charset="0"/>
              </a:rPr>
              <a:t>Co-op </a:t>
            </a:r>
            <a:r>
              <a:rPr lang="en-GB" sz="1100" dirty="0">
                <a:solidFill>
                  <a:schemeClr val="bg1"/>
                </a:solidFill>
                <a:latin typeface="Montserrat" panose="00000500000000000000" pitchFamily="2" charset="0"/>
                <a:ea typeface="Times New Roman" panose="02020603050405020304" pitchFamily="18" charset="0"/>
              </a:rPr>
              <a:t>who joined </a:t>
            </a:r>
            <a:r>
              <a:rPr lang="en-GB" sz="1100" b="1" dirty="0">
                <a:solidFill>
                  <a:schemeClr val="bg1"/>
                </a:solidFill>
                <a:latin typeface="Montserrat" panose="00000500000000000000" pitchFamily="2" charset="0"/>
                <a:ea typeface="Times New Roman" panose="02020603050405020304" pitchFamily="18" charset="0"/>
              </a:rPr>
              <a:t>M&amp;S </a:t>
            </a:r>
            <a:r>
              <a:rPr lang="en-GB" sz="1100" dirty="0">
                <a:solidFill>
                  <a:schemeClr val="bg1"/>
                </a:solidFill>
                <a:latin typeface="Montserrat" panose="00000500000000000000" pitchFamily="2" charset="0"/>
                <a:ea typeface="Times New Roman" panose="02020603050405020304" pitchFamily="18" charset="0"/>
              </a:rPr>
              <a:t>and the </a:t>
            </a:r>
            <a:r>
              <a:rPr lang="en-GB" sz="1100" b="1" dirty="0">
                <a:solidFill>
                  <a:schemeClr val="bg1"/>
                </a:solidFill>
                <a:latin typeface="Montserrat" panose="00000500000000000000" pitchFamily="2" charset="0"/>
                <a:ea typeface="Times New Roman" panose="02020603050405020304" pitchFamily="18" charset="0"/>
              </a:rPr>
              <a:t>Discounters </a:t>
            </a:r>
            <a:r>
              <a:rPr lang="en-GB" sz="1100" dirty="0">
                <a:solidFill>
                  <a:schemeClr val="bg1"/>
                </a:solidFill>
                <a:latin typeface="Montserrat" panose="00000500000000000000" pitchFamily="2" charset="0"/>
                <a:ea typeface="Times New Roman" panose="02020603050405020304" pitchFamily="18" charset="0"/>
              </a:rPr>
              <a:t>and grew share.</a:t>
            </a:r>
          </a:p>
          <a:p>
            <a:pPr marL="171450" lvl="0" indent="-171450">
              <a:lnSpc>
                <a:spcPts val="1265"/>
              </a:lnSpc>
              <a:spcAft>
                <a:spcPts val="0"/>
              </a:spcAft>
              <a:buClr>
                <a:schemeClr val="bg1"/>
              </a:buClr>
              <a:buFont typeface="Wingdings" panose="05000000000000000000" pitchFamily="2" charset="2"/>
              <a:buChar char="§"/>
            </a:pPr>
            <a:endParaRPr lang="en-GB" sz="1100" b="1"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lvl="0">
              <a:lnSpc>
                <a:spcPts val="1265"/>
              </a:lnSpc>
              <a:spcAft>
                <a:spcPts val="0"/>
              </a:spcAft>
              <a:buClr>
                <a:schemeClr val="bg1"/>
              </a:buClr>
            </a:pPr>
            <a:endParaRPr lang="en-GB" sz="1100" dirty="0">
              <a:solidFill>
                <a:schemeClr val="bg1"/>
              </a:solidFill>
              <a:latin typeface="Montserrat" panose="00000500000000000000" pitchFamily="2" charset="0"/>
              <a:ea typeface="Times New Roman" panose="02020603050405020304" pitchFamily="18" charset="0"/>
            </a:endParaRPr>
          </a:p>
        </p:txBody>
      </p:sp>
      <p:cxnSp>
        <p:nvCxnSpPr>
          <p:cNvPr id="646" name="Google Shape;646;p59"/>
          <p:cNvCxnSpPr/>
          <p:nvPr/>
        </p:nvCxnSpPr>
        <p:spPr>
          <a:xfrm>
            <a:off x="338424"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376708"/>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250440" y="1376602"/>
            <a:ext cx="2693700" cy="3766340"/>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accent1"/>
                </a:solidFill>
                <a:latin typeface="Montserrat" panose="00000500000000000000" pitchFamily="2" charset="0"/>
                <a:ea typeface="Times New Roman" panose="02020603050405020304" pitchFamily="18" charset="0"/>
              </a:rPr>
              <a:t>Online </a:t>
            </a:r>
            <a:r>
              <a:rPr lang="en-GB" sz="1100" dirty="0">
                <a:solidFill>
                  <a:schemeClr val="bg1"/>
                </a:solidFill>
                <a:latin typeface="Montserrat" panose="00000500000000000000" pitchFamily="2" charset="0"/>
                <a:ea typeface="Times New Roman" panose="02020603050405020304" pitchFamily="18" charset="0"/>
              </a:rPr>
              <a:t>shopping looks to have </a:t>
            </a:r>
            <a:r>
              <a:rPr lang="en-GB" sz="1100" b="1" dirty="0">
                <a:solidFill>
                  <a:schemeClr val="bg1"/>
                </a:solidFill>
                <a:latin typeface="Montserrat" panose="00000500000000000000" pitchFamily="2" charset="0"/>
                <a:ea typeface="Times New Roman" panose="02020603050405020304" pitchFamily="18" charset="0"/>
              </a:rPr>
              <a:t>stabilised</a:t>
            </a:r>
            <a:r>
              <a:rPr lang="en-GB" sz="1100" dirty="0">
                <a:solidFill>
                  <a:schemeClr val="bg1"/>
                </a:solidFill>
                <a:latin typeface="Montserrat" panose="00000500000000000000" pitchFamily="2" charset="0"/>
                <a:ea typeface="Times New Roman" panose="02020603050405020304" pitchFamily="18" charset="0"/>
              </a:rPr>
              <a:t> and</a:t>
            </a:r>
            <a:r>
              <a:rPr lang="en-GB" sz="1100" b="1" dirty="0">
                <a:solidFill>
                  <a:schemeClr val="accent1"/>
                </a:solidFill>
                <a:latin typeface="Montserrat" panose="00000500000000000000" pitchFamily="2" charset="0"/>
                <a:ea typeface="Times New Roman" panose="02020603050405020304" pitchFamily="18" charset="0"/>
              </a:rPr>
              <a:t> </a:t>
            </a:r>
            <a:r>
              <a:rPr lang="en-GB" sz="1100" b="1" dirty="0">
                <a:solidFill>
                  <a:schemeClr val="bg1"/>
                </a:solidFill>
                <a:latin typeface="Montserrat" panose="00000500000000000000" pitchFamily="2" charset="0"/>
                <a:ea typeface="Times New Roman" panose="02020603050405020304" pitchFamily="18" charset="0"/>
              </a:rPr>
              <a:t>share </a:t>
            </a:r>
            <a:r>
              <a:rPr lang="en-GB" sz="1100" dirty="0">
                <a:solidFill>
                  <a:schemeClr val="bg1"/>
                </a:solidFill>
                <a:latin typeface="Montserrat" panose="00000500000000000000" pitchFamily="2" charset="0"/>
                <a:ea typeface="Times New Roman" panose="02020603050405020304" pitchFamily="18" charset="0"/>
              </a:rPr>
              <a:t>has held at 12.4%, with more than 1 in 4 households shopping.  From next month year ago comparatives will soften.</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2 year ago comparatives have caught up with the first lockdown, so </a:t>
            </a:r>
            <a:r>
              <a:rPr lang="en-GB" sz="1100" b="1" dirty="0">
                <a:solidFill>
                  <a:schemeClr val="accent1"/>
                </a:solidFill>
                <a:latin typeface="Montserrat" panose="00000500000000000000" pitchFamily="2" charset="0"/>
                <a:ea typeface="Times New Roman" panose="02020603050405020304" pitchFamily="18" charset="0"/>
              </a:rPr>
              <a:t>previous period</a:t>
            </a:r>
            <a:r>
              <a:rPr lang="en-GB" sz="1100" b="1" dirty="0">
                <a:solidFill>
                  <a:schemeClr val="bg1"/>
                </a:solidFill>
                <a:latin typeface="Montserrat" panose="00000500000000000000" pitchFamily="2" charset="0"/>
                <a:ea typeface="Times New Roman" panose="02020603050405020304" pitchFamily="18" charset="0"/>
              </a:rPr>
              <a:t> </a:t>
            </a:r>
            <a:r>
              <a:rPr lang="en-GB" sz="1100" dirty="0">
                <a:solidFill>
                  <a:schemeClr val="bg1"/>
                </a:solidFill>
                <a:latin typeface="Montserrat" panose="00000500000000000000" pitchFamily="2" charset="0"/>
                <a:ea typeface="Times New Roman" panose="02020603050405020304" pitchFamily="18" charset="0"/>
              </a:rPr>
              <a:t>comparatives will help to give an </a:t>
            </a:r>
            <a:r>
              <a:rPr lang="en-GB" sz="1100" b="1" dirty="0">
                <a:solidFill>
                  <a:schemeClr val="bg1"/>
                </a:solidFill>
                <a:latin typeface="Montserrat" panose="00000500000000000000" pitchFamily="2" charset="0"/>
                <a:ea typeface="Times New Roman" panose="02020603050405020304" pitchFamily="18" charset="0"/>
              </a:rPr>
              <a:t>early indication </a:t>
            </a:r>
            <a:r>
              <a:rPr lang="en-GB" sz="1100" dirty="0">
                <a:solidFill>
                  <a:schemeClr val="bg1"/>
                </a:solidFill>
                <a:latin typeface="Montserrat" panose="00000500000000000000" pitchFamily="2" charset="0"/>
                <a:ea typeface="Times New Roman" panose="02020603050405020304" pitchFamily="18" charset="0"/>
              </a:rPr>
              <a:t>of </a:t>
            </a:r>
            <a:r>
              <a:rPr lang="en-GB" sz="1100" b="1" dirty="0">
                <a:solidFill>
                  <a:schemeClr val="accent1"/>
                </a:solidFill>
                <a:latin typeface="Montserrat" panose="00000500000000000000" pitchFamily="2" charset="0"/>
                <a:ea typeface="Times New Roman" panose="02020603050405020304" pitchFamily="18" charset="0"/>
              </a:rPr>
              <a:t>changing</a:t>
            </a:r>
            <a:r>
              <a:rPr lang="en-GB" sz="1100" b="1" dirty="0">
                <a:solidFill>
                  <a:schemeClr val="bg1"/>
                </a:solidFill>
                <a:latin typeface="Montserrat" panose="00000500000000000000" pitchFamily="2" charset="0"/>
                <a:ea typeface="Times New Roman" panose="02020603050405020304" pitchFamily="18" charset="0"/>
              </a:rPr>
              <a:t> trends</a:t>
            </a:r>
            <a:r>
              <a:rPr lang="en-GB" sz="1100" dirty="0">
                <a:solidFill>
                  <a:schemeClr val="bg1"/>
                </a:solidFill>
                <a:latin typeface="Montserrat" panose="00000500000000000000" pitchFamily="2" charset="0"/>
                <a:ea typeface="Times New Roman" panose="02020603050405020304" pitchFamily="18" charset="0"/>
              </a:rPr>
              <a:t>.</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indent="-171450">
              <a:lnSpc>
                <a:spcPts val="1265"/>
              </a:lnSpc>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Whilst lockdown comparatives have </a:t>
            </a:r>
            <a:r>
              <a:rPr lang="en-GB" sz="1100" b="1" dirty="0">
                <a:solidFill>
                  <a:schemeClr val="bg1"/>
                </a:solidFill>
                <a:latin typeface="Montserrat" panose="00000500000000000000" pitchFamily="2" charset="0"/>
                <a:ea typeface="Times New Roman" panose="02020603050405020304" pitchFamily="18" charset="0"/>
              </a:rPr>
              <a:t>obscured</a:t>
            </a:r>
            <a:r>
              <a:rPr lang="en-GB" sz="1100" dirty="0">
                <a:solidFill>
                  <a:schemeClr val="bg1"/>
                </a:solidFill>
                <a:latin typeface="Montserrat" panose="00000500000000000000" pitchFamily="2" charset="0"/>
                <a:ea typeface="Times New Roman" panose="02020603050405020304" pitchFamily="18" charset="0"/>
              </a:rPr>
              <a:t> category trends in Q1, </a:t>
            </a:r>
            <a:r>
              <a:rPr lang="en-GB" sz="1100" b="1" dirty="0">
                <a:solidFill>
                  <a:schemeClr val="accent1"/>
                </a:solidFill>
                <a:latin typeface="Montserrat" panose="00000500000000000000" pitchFamily="2" charset="0"/>
                <a:ea typeface="Times New Roman" panose="02020603050405020304" pitchFamily="18" charset="0"/>
              </a:rPr>
              <a:t>Own Label </a:t>
            </a:r>
            <a:r>
              <a:rPr lang="en-GB" sz="1100" dirty="0">
                <a:solidFill>
                  <a:schemeClr val="bg1"/>
                </a:solidFill>
                <a:latin typeface="Montserrat" panose="00000500000000000000" pitchFamily="2" charset="0"/>
                <a:ea typeface="Times New Roman" panose="02020603050405020304" pitchFamily="18" charset="0"/>
              </a:rPr>
              <a:t>has performed ahead of brands.  This may be an </a:t>
            </a:r>
            <a:r>
              <a:rPr lang="en-GB" sz="1100" b="1" dirty="0">
                <a:solidFill>
                  <a:schemeClr val="bg1"/>
                </a:solidFill>
                <a:latin typeface="Montserrat" panose="00000500000000000000" pitchFamily="2" charset="0"/>
                <a:ea typeface="Times New Roman" panose="02020603050405020304" pitchFamily="18" charset="0"/>
              </a:rPr>
              <a:t>early indication </a:t>
            </a:r>
            <a:r>
              <a:rPr lang="en-GB" sz="1100" dirty="0">
                <a:solidFill>
                  <a:schemeClr val="bg1"/>
                </a:solidFill>
                <a:latin typeface="Montserrat" panose="00000500000000000000" pitchFamily="2" charset="0"/>
                <a:ea typeface="Times New Roman" panose="02020603050405020304" pitchFamily="18" charset="0"/>
              </a:rPr>
              <a:t>that shoppers are </a:t>
            </a:r>
            <a:r>
              <a:rPr lang="en-GB" sz="1100" b="1" dirty="0">
                <a:solidFill>
                  <a:schemeClr val="bg1"/>
                </a:solidFill>
                <a:latin typeface="Montserrat" panose="00000500000000000000" pitchFamily="2" charset="0"/>
                <a:ea typeface="Times New Roman" panose="02020603050405020304" pitchFamily="18" charset="0"/>
              </a:rPr>
              <a:t>starting</a:t>
            </a:r>
            <a:r>
              <a:rPr lang="en-GB" sz="1100" dirty="0">
                <a:solidFill>
                  <a:schemeClr val="bg1"/>
                </a:solidFill>
                <a:latin typeface="Montserrat" panose="00000500000000000000" pitchFamily="2" charset="0"/>
                <a:ea typeface="Times New Roman" panose="02020603050405020304" pitchFamily="18" charset="0"/>
              </a:rPr>
              <a:t> to </a:t>
            </a:r>
            <a:r>
              <a:rPr lang="en-GB" sz="1100" b="1" dirty="0">
                <a:solidFill>
                  <a:schemeClr val="accent1"/>
                </a:solidFill>
                <a:latin typeface="Montserrat" panose="00000500000000000000" pitchFamily="2" charset="0"/>
                <a:ea typeface="Times New Roman" panose="02020603050405020304" pitchFamily="18" charset="0"/>
              </a:rPr>
              <a:t>make savings</a:t>
            </a:r>
            <a:r>
              <a:rPr lang="en-GB" sz="1100" dirty="0">
                <a:solidFill>
                  <a:schemeClr val="bg1"/>
                </a:solidFill>
                <a:latin typeface="Montserrat" panose="00000500000000000000" pitchFamily="2" charset="0"/>
                <a:ea typeface="Times New Roman" panose="02020603050405020304" pitchFamily="18" charset="0"/>
              </a:rPr>
              <a:t> on their </a:t>
            </a:r>
            <a:r>
              <a:rPr lang="en-GB" sz="1100" b="1" dirty="0">
                <a:solidFill>
                  <a:schemeClr val="bg1"/>
                </a:solidFill>
                <a:latin typeface="Montserrat" panose="00000500000000000000" pitchFamily="2" charset="0"/>
                <a:ea typeface="Times New Roman" panose="02020603050405020304" pitchFamily="18" charset="0"/>
              </a:rPr>
              <a:t>regular shop</a:t>
            </a:r>
            <a:r>
              <a:rPr lang="en-GB" sz="1100" dirty="0">
                <a:solidFill>
                  <a:schemeClr val="bg1"/>
                </a:solidFill>
                <a:latin typeface="Montserrat" panose="00000500000000000000" pitchFamily="2" charset="0"/>
                <a:ea typeface="Times New Roman" panose="02020603050405020304" pitchFamily="18" charset="0"/>
              </a:rPr>
              <a:t>.</a:t>
            </a:r>
          </a:p>
          <a:p>
            <a:pPr marL="171450" indent="-171450">
              <a:lnSpc>
                <a:spcPts val="1265"/>
              </a:lnSpc>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a:lnSpc>
                <a:spcPts val="1265"/>
              </a:lnSpc>
              <a:buClr>
                <a:schemeClr val="bg1"/>
              </a:buClr>
            </a:pPr>
            <a:endParaRPr lang="en-GB" sz="1100" dirty="0">
              <a:solidFill>
                <a:schemeClr val="bg1"/>
              </a:solidFill>
              <a:latin typeface="Montserrat" panose="00000500000000000000" pitchFamily="2" charset="0"/>
              <a:ea typeface="Times New Roman" panose="02020603050405020304" pitchFamily="18" charset="0"/>
            </a:endParaRPr>
          </a:p>
          <a:p>
            <a:pPr>
              <a:buSzPts val="1100"/>
            </a:pPr>
            <a:endParaRPr lang="en" sz="1200" b="1" dirty="0">
              <a:solidFill>
                <a:schemeClr val="bg1"/>
              </a:solidFill>
              <a:latin typeface="Montserrat" panose="00000500000000000000" pitchFamily="2" charset="0"/>
              <a:ea typeface="Montserrat"/>
              <a:cs typeface="Montserrat"/>
              <a:sym typeface="Montserrat"/>
            </a:endParaRPr>
          </a:p>
        </p:txBody>
      </p:sp>
      <p:sp>
        <p:nvSpPr>
          <p:cNvPr id="650" name="Google Shape;650;p59"/>
          <p:cNvSpPr txBox="1"/>
          <p:nvPr/>
        </p:nvSpPr>
        <p:spPr>
          <a:xfrm>
            <a:off x="6093750" y="1371589"/>
            <a:ext cx="2842456" cy="3295416"/>
          </a:xfrm>
          <a:prstGeom prst="rect">
            <a:avLst/>
          </a:prstGeom>
          <a:noFill/>
          <a:ln>
            <a:noFill/>
          </a:ln>
        </p:spPr>
        <p:txBody>
          <a:bodyPr spcFirstLastPara="1" wrap="square" lIns="0" tIns="45700" rIns="0" bIns="45700" anchor="t" anchorCtr="0">
            <a:noAutofit/>
          </a:bodyPr>
          <a:lstStyle/>
          <a:p>
            <a:pPr marL="171450" indent="-171450">
              <a:lnSpc>
                <a:spcPts val="1265"/>
              </a:lnSpc>
              <a:buClr>
                <a:schemeClr val="bg1"/>
              </a:buClr>
              <a:buFont typeface="Wingdings" panose="05000000000000000000" pitchFamily="2" charset="2"/>
              <a:buChar char="§"/>
            </a:pPr>
            <a:r>
              <a:rPr lang="en-GB" sz="1100" dirty="0">
                <a:solidFill>
                  <a:schemeClr val="bg1"/>
                </a:solidFill>
                <a:effectLst/>
                <a:latin typeface="Montserrat" panose="00000500000000000000" pitchFamily="2" charset="0"/>
                <a:ea typeface="Times New Roman" panose="02020603050405020304" pitchFamily="18" charset="0"/>
              </a:rPr>
              <a:t>The shift to ‘</a:t>
            </a:r>
            <a:r>
              <a:rPr lang="en-GB" sz="1100" b="1" dirty="0">
                <a:solidFill>
                  <a:schemeClr val="accent1"/>
                </a:solidFill>
                <a:effectLst/>
                <a:latin typeface="Montserrat" panose="00000500000000000000" pitchFamily="2" charset="0"/>
                <a:ea typeface="Times New Roman" panose="02020603050405020304" pitchFamily="18" charset="0"/>
              </a:rPr>
              <a:t>little</a:t>
            </a:r>
            <a:r>
              <a:rPr lang="en-GB" sz="1100" b="1" dirty="0">
                <a:solidFill>
                  <a:schemeClr val="bg1"/>
                </a:solidFill>
                <a:effectLst/>
                <a:latin typeface="Montserrat" panose="00000500000000000000" pitchFamily="2" charset="0"/>
                <a:ea typeface="Times New Roman" panose="02020603050405020304" pitchFamily="18" charset="0"/>
              </a:rPr>
              <a:t>’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accent1"/>
                </a:solidFill>
                <a:effectLst/>
                <a:latin typeface="Montserrat" panose="00000500000000000000" pitchFamily="2" charset="0"/>
                <a:ea typeface="Times New Roman" panose="02020603050405020304" pitchFamily="18" charset="0"/>
              </a:rPr>
              <a:t>more often</a:t>
            </a:r>
            <a:r>
              <a:rPr lang="en-GB" sz="1100" dirty="0">
                <a:solidFill>
                  <a:schemeClr val="bg1"/>
                </a:solidFill>
                <a:effectLst/>
                <a:latin typeface="Montserrat" panose="00000500000000000000" pitchFamily="2" charset="0"/>
                <a:ea typeface="Times New Roman" panose="02020603050405020304" pitchFamily="18" charset="0"/>
              </a:rPr>
              <a:t>’ shopping has </a:t>
            </a:r>
            <a:r>
              <a:rPr lang="en-GB" sz="1100" b="1" dirty="0">
                <a:solidFill>
                  <a:schemeClr val="bg1"/>
                </a:solidFill>
                <a:effectLst/>
                <a:latin typeface="Montserrat" panose="00000500000000000000" pitchFamily="2" charset="0"/>
                <a:ea typeface="Times New Roman" panose="02020603050405020304" pitchFamily="18" charset="0"/>
              </a:rPr>
              <a:t>continued</a:t>
            </a:r>
            <a:r>
              <a:rPr lang="en-GB" sz="1100" dirty="0">
                <a:solidFill>
                  <a:schemeClr val="bg1"/>
                </a:solidFill>
                <a:effectLst/>
                <a:latin typeface="Montserrat" panose="00000500000000000000" pitchFamily="2" charset="0"/>
                <a:ea typeface="Times New Roman" panose="02020603050405020304" pitchFamily="18" charset="0"/>
              </a:rPr>
              <a:t> which is benefiting </a:t>
            </a:r>
            <a:r>
              <a:rPr lang="en-GB" sz="1100" b="1" dirty="0">
                <a:solidFill>
                  <a:schemeClr val="bg1"/>
                </a:solidFill>
                <a:effectLst/>
                <a:latin typeface="Montserrat" panose="00000500000000000000" pitchFamily="2" charset="0"/>
                <a:ea typeface="Times New Roman" panose="02020603050405020304" pitchFamily="18" charset="0"/>
              </a:rPr>
              <a:t>smaller store </a:t>
            </a:r>
            <a:r>
              <a:rPr lang="en-GB" sz="1100" dirty="0">
                <a:solidFill>
                  <a:schemeClr val="bg1"/>
                </a:solidFill>
                <a:effectLst/>
                <a:latin typeface="Montserrat" panose="00000500000000000000" pitchFamily="2" charset="0"/>
                <a:ea typeface="Times New Roman" panose="02020603050405020304" pitchFamily="18" charset="0"/>
              </a:rPr>
              <a:t>formats.  March</a:t>
            </a:r>
            <a:r>
              <a:rPr lang="en-GB" sz="1100" dirty="0">
                <a:solidFill>
                  <a:schemeClr val="bg1"/>
                </a:solidFill>
                <a:latin typeface="Montserrat" panose="00000500000000000000" pitchFamily="2" charset="0"/>
                <a:ea typeface="Times New Roman" panose="02020603050405020304" pitchFamily="18" charset="0"/>
              </a:rPr>
              <a:t> saw </a:t>
            </a:r>
            <a:r>
              <a:rPr lang="en-GB" sz="1100" b="1" dirty="0">
                <a:solidFill>
                  <a:schemeClr val="accent1"/>
                </a:solidFill>
                <a:latin typeface="Montserrat" panose="00000500000000000000" pitchFamily="2" charset="0"/>
                <a:ea typeface="Times New Roman" panose="02020603050405020304" pitchFamily="18" charset="0"/>
              </a:rPr>
              <a:t>emergency purchases</a:t>
            </a:r>
            <a:r>
              <a:rPr lang="en-GB" sz="1100" dirty="0">
                <a:solidFill>
                  <a:schemeClr val="bg1"/>
                </a:solidFill>
                <a:latin typeface="Montserrat" panose="00000500000000000000" pitchFamily="2" charset="0"/>
                <a:ea typeface="Times New Roman" panose="02020603050405020304" pitchFamily="18" charset="0"/>
              </a:rPr>
              <a:t> such as </a:t>
            </a:r>
            <a:r>
              <a:rPr lang="en-GB" sz="1100" b="1" dirty="0">
                <a:solidFill>
                  <a:schemeClr val="bg1"/>
                </a:solidFill>
                <a:latin typeface="Montserrat" panose="00000500000000000000" pitchFamily="2" charset="0"/>
                <a:ea typeface="Times New Roman" panose="02020603050405020304" pitchFamily="18" charset="0"/>
              </a:rPr>
              <a:t>milk </a:t>
            </a:r>
            <a:r>
              <a:rPr lang="en-GB" sz="1100" dirty="0">
                <a:solidFill>
                  <a:schemeClr val="bg1"/>
                </a:solidFill>
                <a:latin typeface="Montserrat" panose="00000500000000000000" pitchFamily="2" charset="0"/>
                <a:ea typeface="Times New Roman" panose="02020603050405020304" pitchFamily="18" charset="0"/>
              </a:rPr>
              <a:t>driving incremental sales in the channel as well as </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food to go</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tobacco &amp; smoking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rPr>
              <a:t>cough/cold remedies.</a:t>
            </a: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175"/>
              </a:lnSpc>
              <a:spcAft>
                <a:spcPts val="80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Looking forward,</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retailers will need to focus more on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value perception</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as shoppers adopt </a:t>
            </a: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multiple strategies</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to help </a:t>
            </a: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stay within budget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and adjust to the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rapid rise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in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living costs</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that will hit households in Q2. </a:t>
            </a: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p:txBody>
      </p:sp>
      <p:sp>
        <p:nvSpPr>
          <p:cNvPr id="652" name="Google Shape;652;p59"/>
          <p:cNvSpPr txBox="1">
            <a:spLocks noGrp="1"/>
          </p:cNvSpPr>
          <p:nvPr>
            <p:ph type="title"/>
          </p:nvPr>
        </p:nvSpPr>
        <p:spPr>
          <a:xfrm>
            <a:off x="354650" y="292625"/>
            <a:ext cx="8581556" cy="393600"/>
          </a:xfrm>
        </p:spPr>
        <p:txBody>
          <a:bodyPr spcFirstLastPara="1" wrap="square" lIns="0" tIns="91425" rIns="0" bIns="91425" anchor="t" anchorCtr="0">
            <a:noAutofit/>
          </a:bodyPr>
          <a:lstStyle/>
          <a:p>
            <a:r>
              <a:rPr lang="en-GB" dirty="0">
                <a:solidFill>
                  <a:schemeClr val="bg1"/>
                </a:solidFill>
                <a:latin typeface="Montserrat" panose="00000500000000000000" pitchFamily="2" charset="0"/>
                <a:cs typeface="Times New Roman" panose="02020603050405020304" pitchFamily="18" charset="0"/>
              </a:rPr>
              <a:t>March is expected to be a low point for Total Till growth in 2022</a:t>
            </a:r>
            <a:endParaRPr lang="en-GB"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710707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12" name="Google Shape;1712;p126"/>
          <p:cNvSpPr txBox="1"/>
          <p:nvPr/>
        </p:nvSpPr>
        <p:spPr>
          <a:xfrm>
            <a:off x="1061550" y="2205414"/>
            <a:ext cx="267092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Montserrat" panose="00000500000000000000" pitchFamily="2" charset="0"/>
                <a:ea typeface="Montserrat"/>
                <a:cs typeface="Montserrat"/>
                <a:sym typeface="Montserrat"/>
              </a:rPr>
              <a:t>In 2021,</a:t>
            </a:r>
            <a:r>
              <a:rPr lang="en" sz="1200" b="1" dirty="0">
                <a:solidFill>
                  <a:schemeClr val="dk1"/>
                </a:solidFill>
                <a:latin typeface="Montserrat" panose="00000500000000000000" pitchFamily="2" charset="0"/>
                <a:ea typeface="Montserrat"/>
                <a:cs typeface="Montserrat"/>
                <a:sym typeface="Montserrat"/>
              </a:rPr>
              <a:t> 31% </a:t>
            </a:r>
            <a:r>
              <a:rPr lang="en" sz="1200" dirty="0">
                <a:solidFill>
                  <a:schemeClr val="dk1"/>
                </a:solidFill>
                <a:latin typeface="Montserrat" panose="00000500000000000000" pitchFamily="2" charset="0"/>
                <a:ea typeface="Montserrat"/>
                <a:cs typeface="Montserrat"/>
                <a:sym typeface="Montserrat"/>
              </a:rPr>
              <a:t>of households with children (19% of all shoppers) claimed to have bought</a:t>
            </a:r>
            <a:r>
              <a:rPr lang="en" sz="1200" b="1" dirty="0">
                <a:solidFill>
                  <a:schemeClr val="dk1"/>
                </a:solidFill>
                <a:latin typeface="Montserrat" panose="00000500000000000000" pitchFamily="2" charset="0"/>
                <a:ea typeface="Montserrat"/>
                <a:cs typeface="Montserrat"/>
                <a:sym typeface="Montserrat"/>
              </a:rPr>
              <a:t> extra or special items </a:t>
            </a:r>
            <a:r>
              <a:rPr lang="en" sz="1200" dirty="0">
                <a:solidFill>
                  <a:schemeClr val="dk1"/>
                </a:solidFill>
                <a:latin typeface="Montserrat" panose="00000500000000000000" pitchFamily="2" charset="0"/>
                <a:ea typeface="Montserrat"/>
                <a:cs typeface="Montserrat"/>
                <a:sym typeface="Montserrat"/>
              </a:rPr>
              <a:t>to celebrate Mothering Sunday</a:t>
            </a:r>
            <a:r>
              <a:rPr lang="en-GB" altLang="en-US" sz="1200" dirty="0">
                <a:solidFill>
                  <a:srgbClr val="80076B"/>
                </a:solidFill>
                <a:latin typeface="Montserrat" panose="00000500000000000000" pitchFamily="2" charset="0"/>
              </a:rPr>
              <a:t> </a:t>
            </a:r>
          </a:p>
          <a:p>
            <a:pPr marL="0" lvl="0" indent="0" algn="l" rtl="0">
              <a:spcBef>
                <a:spcPts val="0"/>
              </a:spcBef>
              <a:spcAft>
                <a:spcPts val="1200"/>
              </a:spcAft>
              <a:buClr>
                <a:schemeClr val="dk1"/>
              </a:buClr>
              <a:buSzPts val="1100"/>
              <a:buFont typeface="Arial"/>
              <a:buNone/>
            </a:pPr>
            <a:endParaRPr lang="en" sz="1200" dirty="0">
              <a:solidFill>
                <a:schemeClr val="dk1"/>
              </a:solidFill>
              <a:latin typeface="Montserrat" panose="00000500000000000000" pitchFamily="2"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sz="1200" b="1" dirty="0">
              <a:solidFill>
                <a:srgbClr val="1A1A1A"/>
              </a:solidFill>
              <a:latin typeface="Montserrat" panose="00000500000000000000" pitchFamily="2" charset="0"/>
              <a:ea typeface="Montserrat"/>
              <a:cs typeface="Montserrat"/>
              <a:sym typeface="Montserrat"/>
            </a:endParaRPr>
          </a:p>
        </p:txBody>
      </p:sp>
      <p:sp>
        <p:nvSpPr>
          <p:cNvPr id="1703" name="Google Shape;1703;p126"/>
          <p:cNvSpPr txBox="1">
            <a:spLocks noGrp="1"/>
          </p:cNvSpPr>
          <p:nvPr>
            <p:ph type="title"/>
          </p:nvPr>
        </p:nvSpPr>
        <p:spPr>
          <a:xfrm>
            <a:off x="354650" y="178960"/>
            <a:ext cx="8702264" cy="393600"/>
          </a:xfrm>
        </p:spPr>
        <p:txBody>
          <a:bodyPr spcFirstLastPara="1" wrap="square" lIns="0" tIns="91425" rIns="0" bIns="91425" anchor="t" anchorCtr="0">
            <a:noAutofit/>
          </a:bodyPr>
          <a:lstStyle/>
          <a:p>
            <a:pPr lvl="0"/>
            <a:r>
              <a:rPr lang="en-PH" dirty="0">
                <a:latin typeface="Montserrat" panose="00000500000000000000" pitchFamily="2" charset="0"/>
              </a:rPr>
              <a:t>Shoppers continue to spend the most on gifts</a:t>
            </a:r>
          </a:p>
        </p:txBody>
      </p:sp>
      <p:sp>
        <p:nvSpPr>
          <p:cNvPr id="1707" name="Google Shape;1707;p126"/>
          <p:cNvSpPr txBox="1">
            <a:spLocks noGrp="1"/>
          </p:cNvSpPr>
          <p:nvPr>
            <p:ph type="subTitle" idx="2"/>
          </p:nvPr>
        </p:nvSpPr>
        <p:spPr>
          <a:xfrm>
            <a:off x="0" y="3918102"/>
            <a:ext cx="6172663" cy="492443"/>
          </a:xfrm>
        </p:spPr>
        <p:txBody>
          <a:bodyPr spcFirstLastPara="1" wrap="square" lIns="0" tIns="91425" rIns="0" bIns="91425" anchor="t" anchorCtr="0">
            <a:noAutofit/>
          </a:bodyPr>
          <a:lstStyle/>
          <a:p>
            <a:pPr lvl="0" indent="0"/>
            <a:r>
              <a:rPr lang="en-PH" sz="1200" dirty="0">
                <a:highlight>
                  <a:srgbClr val="00FF00"/>
                </a:highlight>
                <a:latin typeface="Montserrat" panose="00000500000000000000" pitchFamily="2" charset="0"/>
              </a:rPr>
              <a:t>Compared to last Mothering Sunday, Mothering Sunday related spend </a:t>
            </a:r>
            <a:r>
              <a:rPr lang="en-PH" sz="1200" b="1" dirty="0">
                <a:highlight>
                  <a:srgbClr val="00FF00"/>
                </a:highlight>
                <a:latin typeface="Montserrat" panose="00000500000000000000" pitchFamily="2" charset="0"/>
              </a:rPr>
              <a:t>declined 9%</a:t>
            </a:r>
            <a:r>
              <a:rPr lang="en-PH" sz="1200" dirty="0">
                <a:highlight>
                  <a:srgbClr val="00FF00"/>
                </a:highlight>
                <a:latin typeface="Montserrat" panose="00000500000000000000" pitchFamily="2" charset="0"/>
              </a:rPr>
              <a:t>,</a:t>
            </a:r>
            <a:r>
              <a:rPr lang="en-PH" sz="1200" b="1" dirty="0">
                <a:highlight>
                  <a:srgbClr val="00FF00"/>
                </a:highlight>
                <a:latin typeface="Montserrat" panose="00000500000000000000" pitchFamily="2" charset="0"/>
              </a:rPr>
              <a:t> </a:t>
            </a:r>
            <a:r>
              <a:rPr lang="en-PH" sz="1200" dirty="0">
                <a:highlight>
                  <a:srgbClr val="00FF00"/>
                </a:highlight>
                <a:latin typeface="Montserrat" panose="00000500000000000000" pitchFamily="2" charset="0"/>
              </a:rPr>
              <a:t>compared to the </a:t>
            </a:r>
            <a:r>
              <a:rPr lang="en-PH" sz="1200" b="1" dirty="0">
                <a:highlight>
                  <a:srgbClr val="00FF00"/>
                </a:highlight>
                <a:latin typeface="Montserrat" panose="00000500000000000000" pitchFamily="2" charset="0"/>
              </a:rPr>
              <a:t>same week </a:t>
            </a:r>
            <a:r>
              <a:rPr lang="en-PH" sz="1200" dirty="0">
                <a:highlight>
                  <a:srgbClr val="00FF00"/>
                </a:highlight>
                <a:latin typeface="Montserrat" panose="00000500000000000000" pitchFamily="2" charset="0"/>
              </a:rPr>
              <a:t>a year ago, </a:t>
            </a:r>
            <a:r>
              <a:rPr lang="en-PH" sz="1200" b="1" dirty="0">
                <a:highlight>
                  <a:srgbClr val="00FF00"/>
                </a:highlight>
                <a:latin typeface="Montserrat" panose="00000500000000000000" pitchFamily="2" charset="0"/>
              </a:rPr>
              <a:t>sales increased 45%!</a:t>
            </a:r>
          </a:p>
        </p:txBody>
      </p:sp>
      <p:cxnSp>
        <p:nvCxnSpPr>
          <p:cNvPr id="1705" name="Google Shape;1705;p126"/>
          <p:cNvCxnSpPr>
            <a:cxnSpLocks/>
          </p:cNvCxnSpPr>
          <p:nvPr/>
        </p:nvCxnSpPr>
        <p:spPr>
          <a:xfrm>
            <a:off x="354550" y="1679053"/>
            <a:ext cx="357737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rgbClr val="1A1A1A"/>
                </a:solidFill>
                <a:latin typeface="Montserrat" panose="00000500000000000000" pitchFamily="2" charset="0"/>
                <a:ea typeface="Montserrat"/>
                <a:cs typeface="Montserrat"/>
                <a:sym typeface="Montserrat"/>
              </a:rPr>
              <a:t>Total Store Sales -4.7% v last Mothering Sunday</a:t>
            </a:r>
            <a:br>
              <a:rPr lang="en" sz="11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Total Store Read, Grocery Multiples w/e 26Mar22</a:t>
            </a:r>
            <a:endParaRPr sz="1100" dirty="0">
              <a:solidFill>
                <a:srgbClr val="000000"/>
              </a:solidFill>
              <a:latin typeface="Montserrat" panose="00000500000000000000" pitchFamily="2" charset="0"/>
              <a:ea typeface="Montserrat Light"/>
              <a:cs typeface="Montserrat Light"/>
              <a:sym typeface="Montserrat Light"/>
            </a:endParaRPr>
          </a:p>
        </p:txBody>
      </p:sp>
      <p:grpSp>
        <p:nvGrpSpPr>
          <p:cNvPr id="1708" name="Google Shape;1708;p126"/>
          <p:cNvGrpSpPr/>
          <p:nvPr/>
        </p:nvGrpSpPr>
        <p:grpSpPr>
          <a:xfrm>
            <a:off x="204577" y="2134849"/>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1713678568"/>
                  </p:ext>
                </p:extLst>
              </p:nvPr>
            </p:nvGraphicFramePr>
            <p:xfrm>
              <a:off x="4055741" y="1703939"/>
              <a:ext cx="4631751" cy="223983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055741" y="1703939"/>
                <a:ext cx="4631751" cy="2239837"/>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698355" y="3917862"/>
            <a:ext cx="1011816" cy="492443"/>
          </a:xfrm>
          <a:prstGeom prst="rect">
            <a:avLst/>
          </a:prstGeom>
          <a:noFill/>
        </p:spPr>
        <p:txBody>
          <a:bodyPr wrap="none" rtlCol="0">
            <a:spAutoFit/>
          </a:bodyPr>
          <a:lstStyle/>
          <a:p>
            <a:pPr algn="ctr"/>
            <a:r>
              <a:rPr lang="en-GB" b="1" dirty="0">
                <a:latin typeface="Montserrat" panose="00000500000000000000" pitchFamily="2" charset="0"/>
              </a:rPr>
              <a:t>£295m</a:t>
            </a:r>
          </a:p>
          <a:p>
            <a:pPr algn="ctr"/>
            <a:r>
              <a:rPr lang="en-GB" sz="1200" dirty="0">
                <a:latin typeface="Montserrat" panose="00000500000000000000" pitchFamily="2" charset="0"/>
              </a:rPr>
              <a:t>-9% (+45%)</a:t>
            </a:r>
          </a:p>
        </p:txBody>
      </p:sp>
      <p:sp>
        <p:nvSpPr>
          <p:cNvPr id="3" name="TextBox 2">
            <a:extLst>
              <a:ext uri="{FF2B5EF4-FFF2-40B4-BE49-F238E27FC236}">
                <a16:creationId xmlns:a16="http://schemas.microsoft.com/office/drawing/2014/main" id="{7B221A78-6712-4E26-8020-777DADAB07E8}"/>
              </a:ext>
            </a:extLst>
          </p:cNvPr>
          <p:cNvSpPr txBox="1"/>
          <p:nvPr/>
        </p:nvSpPr>
        <p:spPr>
          <a:xfrm>
            <a:off x="4252686" y="1525620"/>
            <a:ext cx="2130712" cy="523220"/>
          </a:xfrm>
          <a:prstGeom prst="rect">
            <a:avLst/>
          </a:prstGeom>
          <a:noFill/>
        </p:spPr>
        <p:txBody>
          <a:bodyPr wrap="square" rtlCol="0">
            <a:spAutoFit/>
          </a:bodyPr>
          <a:lstStyle/>
          <a:p>
            <a:r>
              <a:rPr lang="en-GB" b="1" dirty="0">
                <a:latin typeface="Montserrat" panose="00000500000000000000" pitchFamily="2" charset="0"/>
              </a:rPr>
              <a:t>Mothering Sunday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8065206" y="3169225"/>
            <a:ext cx="917239" cy="253916"/>
          </a:xfrm>
          <a:prstGeom prst="rect">
            <a:avLst/>
          </a:prstGeom>
          <a:noFill/>
        </p:spPr>
        <p:txBody>
          <a:bodyPr wrap="none" rtlCol="0">
            <a:spAutoFit/>
          </a:bodyPr>
          <a:lstStyle/>
          <a:p>
            <a:r>
              <a:rPr lang="en-GB" sz="1050" dirty="0">
                <a:latin typeface="Montserrat" panose="00000500000000000000" pitchFamily="2" charset="0"/>
              </a:rPr>
              <a:t>-11% (+92%)</a:t>
            </a:r>
          </a:p>
        </p:txBody>
      </p:sp>
      <p:sp>
        <p:nvSpPr>
          <p:cNvPr id="17" name="TextBox 16">
            <a:extLst>
              <a:ext uri="{FF2B5EF4-FFF2-40B4-BE49-F238E27FC236}">
                <a16:creationId xmlns:a16="http://schemas.microsoft.com/office/drawing/2014/main" id="{8B0391F9-3AD6-4C11-BCCA-AB88D992E7C6}"/>
              </a:ext>
            </a:extLst>
          </p:cNvPr>
          <p:cNvSpPr txBox="1"/>
          <p:nvPr/>
        </p:nvSpPr>
        <p:spPr>
          <a:xfrm>
            <a:off x="5543103" y="1972299"/>
            <a:ext cx="788999" cy="253916"/>
          </a:xfrm>
          <a:prstGeom prst="rect">
            <a:avLst/>
          </a:prstGeom>
          <a:noFill/>
        </p:spPr>
        <p:txBody>
          <a:bodyPr wrap="none" rtlCol="0">
            <a:spAutoFit/>
          </a:bodyPr>
          <a:lstStyle/>
          <a:p>
            <a:r>
              <a:rPr lang="en-GB" sz="1050" dirty="0">
                <a:latin typeface="Montserrat" panose="00000500000000000000" pitchFamily="2" charset="0"/>
              </a:rPr>
              <a:t>-3% (-2%)</a:t>
            </a:r>
          </a:p>
        </p:txBody>
      </p:sp>
      <p:sp>
        <p:nvSpPr>
          <p:cNvPr id="18" name="TextBox 17">
            <a:extLst>
              <a:ext uri="{FF2B5EF4-FFF2-40B4-BE49-F238E27FC236}">
                <a16:creationId xmlns:a16="http://schemas.microsoft.com/office/drawing/2014/main" id="{BC90464E-431C-4FC6-B2D0-D4C4E9CCE4E1}"/>
              </a:ext>
            </a:extLst>
          </p:cNvPr>
          <p:cNvSpPr txBox="1"/>
          <p:nvPr/>
        </p:nvSpPr>
        <p:spPr>
          <a:xfrm>
            <a:off x="6518655" y="1493316"/>
            <a:ext cx="833883" cy="253916"/>
          </a:xfrm>
          <a:prstGeom prst="rect">
            <a:avLst/>
          </a:prstGeom>
          <a:noFill/>
        </p:spPr>
        <p:txBody>
          <a:bodyPr wrap="none" rtlCol="0">
            <a:spAutoFit/>
          </a:bodyPr>
          <a:lstStyle/>
          <a:p>
            <a:r>
              <a:rPr lang="en-GB" sz="1050" dirty="0">
                <a:latin typeface="Montserrat" panose="00000500000000000000" pitchFamily="2" charset="0"/>
              </a:rPr>
              <a:t>-9% (+5%)</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54550" y="4515736"/>
            <a:ext cx="6028848" cy="55396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800" dirty="0">
                <a:latin typeface="Montserrat" panose="00000500000000000000" pitchFamily="2" charset="0"/>
                <a:ea typeface="굴림" pitchFamily="50" charset="-127"/>
              </a:rPr>
              <a:t>NielsenIQ Scantrack Grocery Multiples w/e 26</a:t>
            </a:r>
            <a:r>
              <a:rPr lang="en-GB" altLang="ko-KR" sz="800" baseline="30000" dirty="0">
                <a:latin typeface="Montserrat" panose="00000500000000000000" pitchFamily="2" charset="0"/>
                <a:ea typeface="굴림" pitchFamily="50" charset="-127"/>
              </a:rPr>
              <a:t>th</a:t>
            </a:r>
            <a:r>
              <a:rPr lang="en-GB" altLang="ko-KR" sz="800" dirty="0">
                <a:latin typeface="Montserrat" panose="00000500000000000000" pitchFamily="2" charset="0"/>
                <a:ea typeface="굴림" pitchFamily="50" charset="-127"/>
              </a:rPr>
              <a:t> March 2022 vs 13th March 2021</a:t>
            </a:r>
          </a:p>
          <a:p>
            <a:pPr>
              <a:defRPr/>
            </a:pPr>
            <a:r>
              <a:rPr lang="en-GB" sz="800" dirty="0">
                <a:latin typeface="Montserrat" panose="00000500000000000000" pitchFamily="2" charset="0"/>
              </a:rPr>
              <a:t>*Homescan Survey February 2021 “In 2020, which of the following events did you buy extra or special items for?”</a:t>
            </a:r>
          </a:p>
          <a:p>
            <a:pPr>
              <a:defRPr/>
            </a:pPr>
            <a:r>
              <a:rPr lang="en-GB" altLang="ko-KR" sz="800" dirty="0">
                <a:latin typeface="Montserrat" panose="00000500000000000000" pitchFamily="2" charset="0"/>
                <a:ea typeface="굴림" pitchFamily="50" charset="-127"/>
              </a:rPr>
              <a:t>Mothering Sunday related spend definitions please see classifications on chart 32</a:t>
            </a:r>
            <a:endParaRPr lang="en-GB" sz="800" dirty="0">
              <a:latin typeface="Montserrat" panose="00000500000000000000" pitchFamily="2" charset="0"/>
              <a:ea typeface="굴림" pitchFamily="50" charset="-127"/>
            </a:endParaRPr>
          </a:p>
        </p:txBody>
      </p:sp>
      <p:sp>
        <p:nvSpPr>
          <p:cNvPr id="21" name="Rectangle 20">
            <a:extLst>
              <a:ext uri="{FF2B5EF4-FFF2-40B4-BE49-F238E27FC236}">
                <a16:creationId xmlns:a16="http://schemas.microsoft.com/office/drawing/2014/main" id="{0F6325BE-1B5B-48B3-9A11-9E69E4F999FD}"/>
              </a:ext>
            </a:extLst>
          </p:cNvPr>
          <p:cNvSpPr/>
          <p:nvPr/>
        </p:nvSpPr>
        <p:spPr>
          <a:xfrm>
            <a:off x="8110946" y="3841457"/>
            <a:ext cx="945968" cy="412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Montserrat" panose="00000500000000000000" pitchFamily="2" charset="0"/>
              </a:rPr>
              <a:t>(vs Year Ago)</a:t>
            </a:r>
          </a:p>
        </p:txBody>
      </p:sp>
      <p:sp>
        <p:nvSpPr>
          <p:cNvPr id="22" name="TextBox 21">
            <a:extLst>
              <a:ext uri="{FF2B5EF4-FFF2-40B4-BE49-F238E27FC236}">
                <a16:creationId xmlns:a16="http://schemas.microsoft.com/office/drawing/2014/main" id="{BF79A348-D659-4FB9-993C-C73BC661EA43}"/>
              </a:ext>
            </a:extLst>
          </p:cNvPr>
          <p:cNvSpPr txBox="1"/>
          <p:nvPr/>
        </p:nvSpPr>
        <p:spPr>
          <a:xfrm>
            <a:off x="279990" y="567624"/>
            <a:ext cx="8776924" cy="461665"/>
          </a:xfrm>
          <a:prstGeom prst="rect">
            <a:avLst/>
          </a:prstGeom>
          <a:noFill/>
        </p:spPr>
        <p:txBody>
          <a:bodyPr wrap="square">
            <a:spAutoFit/>
          </a:bodyPr>
          <a:lstStyle/>
          <a:p>
            <a:r>
              <a:rPr lang="en-PH" sz="1200" dirty="0">
                <a:latin typeface="Montserrat" panose="00000500000000000000" pitchFamily="2" charset="0"/>
              </a:rPr>
              <a:t>Last year, with non essential retail and hospitality all closed, shoppers spent more at the supermarkets and also had more time to plan and enjoy the event.</a:t>
            </a:r>
            <a:endParaRPr lang="en-GB" sz="1200" dirty="0"/>
          </a:p>
        </p:txBody>
      </p:sp>
    </p:spTree>
    <p:extLst>
      <p:ext uri="{BB962C8B-B14F-4D97-AF65-F5344CB8AC3E}">
        <p14:creationId xmlns:p14="http://schemas.microsoft.com/office/powerpoint/2010/main" val="1925178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6" name="Google Shape;1706;p126"/>
          <p:cNvSpPr txBox="1"/>
          <p:nvPr/>
        </p:nvSpPr>
        <p:spPr>
          <a:xfrm>
            <a:off x="354650" y="1381838"/>
            <a:ext cx="3982458" cy="3399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Montserrat" panose="00000500000000000000" pitchFamily="2" charset="0"/>
                <a:ea typeface="Montserrat"/>
                <a:cs typeface="Montserrat"/>
                <a:sym typeface="Montserrat"/>
              </a:rPr>
              <a:t>£233m, 69% of spend, -8%</a:t>
            </a:r>
            <a:br>
              <a:rPr lang="en" sz="18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Top 8 Mothering Sunday Categories, Grocery Multiples</a:t>
            </a:r>
            <a:endParaRPr sz="1100" dirty="0">
              <a:solidFill>
                <a:srgbClr val="000000"/>
              </a:solidFill>
              <a:latin typeface="Montserrat" panose="00000500000000000000" pitchFamily="2" charset="0"/>
              <a:ea typeface="Montserrat Light"/>
              <a:cs typeface="Montserrat Light"/>
              <a:sym typeface="Montserrat Light"/>
            </a:endParaRPr>
          </a:p>
        </p:txBody>
      </p:sp>
      <p:sp>
        <p:nvSpPr>
          <p:cNvPr id="1703" name="Google Shape;1703;p126"/>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latin typeface="Montserrat" panose="00000500000000000000" pitchFamily="2" charset="0"/>
              </a:rPr>
              <a:t>Cut Flowers remain the most popular choice</a:t>
            </a:r>
          </a:p>
        </p:txBody>
      </p:sp>
      <p:cxnSp>
        <p:nvCxnSpPr>
          <p:cNvPr id="1705" name="Google Shape;1705;p126"/>
          <p:cNvCxnSpPr>
            <a:cxnSpLocks/>
          </p:cNvCxnSpPr>
          <p:nvPr/>
        </p:nvCxnSpPr>
        <p:spPr>
          <a:xfrm>
            <a:off x="354650" y="1870420"/>
            <a:ext cx="3810026" cy="0"/>
          </a:xfrm>
          <a:prstGeom prst="straightConnector1">
            <a:avLst/>
          </a:prstGeom>
          <a:noFill/>
          <a:ln w="9525" cap="flat" cmpd="sng">
            <a:solidFill>
              <a:srgbClr val="333333"/>
            </a:solidFill>
            <a:prstDash val="solid"/>
            <a:round/>
            <a:headEnd type="none" w="med" len="med"/>
            <a:tailEnd type="none" w="med" len="med"/>
          </a:ln>
        </p:spPr>
      </p:cxnSp>
      <p:grpSp>
        <p:nvGrpSpPr>
          <p:cNvPr id="1708" name="Google Shape;1708;p126"/>
          <p:cNvGrpSpPr/>
          <p:nvPr/>
        </p:nvGrpSpPr>
        <p:grpSpPr>
          <a:xfrm>
            <a:off x="204577" y="2259544"/>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712" name="Google Shape;1712;p126"/>
          <p:cNvSpPr txBox="1"/>
          <p:nvPr/>
        </p:nvSpPr>
        <p:spPr>
          <a:xfrm>
            <a:off x="1061550" y="2330109"/>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Montserrat" panose="00000500000000000000" pitchFamily="2" charset="0"/>
                <a:ea typeface="Montserrat"/>
                <a:cs typeface="Montserrat"/>
                <a:sym typeface="Montserrat"/>
              </a:rPr>
              <a:t>In 2020, the top 8 categories accounted for </a:t>
            </a:r>
            <a:r>
              <a:rPr lang="en" sz="1200" b="1" dirty="0">
                <a:solidFill>
                  <a:schemeClr val="dk1"/>
                </a:solidFill>
                <a:latin typeface="Montserrat" panose="00000500000000000000" pitchFamily="2" charset="0"/>
                <a:ea typeface="Montserrat"/>
                <a:cs typeface="Montserrat"/>
                <a:sym typeface="Montserrat"/>
              </a:rPr>
              <a:t>67%</a:t>
            </a:r>
            <a:r>
              <a:rPr lang="en" sz="1200" dirty="0">
                <a:solidFill>
                  <a:schemeClr val="dk1"/>
                </a:solidFill>
                <a:latin typeface="Montserrat" panose="00000500000000000000" pitchFamily="2" charset="0"/>
                <a:ea typeface="Montserrat"/>
                <a:cs typeface="Montserrat"/>
                <a:sym typeface="Montserrat"/>
              </a:rPr>
              <a:t> of Mothering Sunday Spend.</a:t>
            </a:r>
          </a:p>
        </p:txBody>
      </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2362318468"/>
                  </p:ext>
                </p:extLst>
              </p:nvPr>
            </p:nvGraphicFramePr>
            <p:xfrm>
              <a:off x="4410414" y="1880528"/>
              <a:ext cx="4329520" cy="272876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410414" y="1880528"/>
                <a:ext cx="4329520" cy="2728769"/>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610425" y="4508585"/>
            <a:ext cx="819456" cy="492443"/>
          </a:xfrm>
          <a:prstGeom prst="rect">
            <a:avLst/>
          </a:prstGeom>
          <a:noFill/>
        </p:spPr>
        <p:txBody>
          <a:bodyPr wrap="none" rtlCol="0">
            <a:spAutoFit/>
          </a:bodyPr>
          <a:lstStyle/>
          <a:p>
            <a:pPr algn="ctr"/>
            <a:r>
              <a:rPr lang="en-GB" b="1" dirty="0">
                <a:latin typeface="Montserrat" panose="00000500000000000000" pitchFamily="2" charset="0"/>
              </a:rPr>
              <a:t>£295m</a:t>
            </a:r>
          </a:p>
          <a:p>
            <a:pPr algn="ctr"/>
            <a:r>
              <a:rPr lang="en-GB" sz="1200" dirty="0">
                <a:latin typeface="Montserrat" panose="00000500000000000000" pitchFamily="2" charset="0"/>
              </a:rPr>
              <a:t> -9%</a:t>
            </a:r>
          </a:p>
        </p:txBody>
      </p:sp>
      <p:sp>
        <p:nvSpPr>
          <p:cNvPr id="3" name="TextBox 2">
            <a:extLst>
              <a:ext uri="{FF2B5EF4-FFF2-40B4-BE49-F238E27FC236}">
                <a16:creationId xmlns:a16="http://schemas.microsoft.com/office/drawing/2014/main" id="{7B221A78-6712-4E26-8020-777DADAB07E8}"/>
              </a:ext>
            </a:extLst>
          </p:cNvPr>
          <p:cNvSpPr txBox="1"/>
          <p:nvPr/>
        </p:nvSpPr>
        <p:spPr>
          <a:xfrm>
            <a:off x="4284618" y="1406427"/>
            <a:ext cx="3353803" cy="307777"/>
          </a:xfrm>
          <a:prstGeom prst="rect">
            <a:avLst/>
          </a:prstGeom>
          <a:noFill/>
        </p:spPr>
        <p:txBody>
          <a:bodyPr wrap="none" rtlCol="0">
            <a:spAutoFit/>
          </a:bodyPr>
          <a:lstStyle/>
          <a:p>
            <a:r>
              <a:rPr lang="en-GB" b="1" dirty="0">
                <a:latin typeface="Montserrat" panose="00000500000000000000" pitchFamily="2" charset="0"/>
              </a:rPr>
              <a:t>Mothering Sunday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8196195" y="2296601"/>
            <a:ext cx="473206" cy="253916"/>
          </a:xfrm>
          <a:prstGeom prst="rect">
            <a:avLst/>
          </a:prstGeom>
          <a:noFill/>
        </p:spPr>
        <p:txBody>
          <a:bodyPr wrap="none" rtlCol="0">
            <a:spAutoFit/>
          </a:bodyPr>
          <a:lstStyle/>
          <a:p>
            <a:r>
              <a:rPr lang="en-GB" sz="1050" dirty="0">
                <a:latin typeface="Montserrat" panose="00000500000000000000" pitchFamily="2" charset="0"/>
              </a:rPr>
              <a:t>-12%</a:t>
            </a:r>
          </a:p>
        </p:txBody>
      </p:sp>
      <p:sp>
        <p:nvSpPr>
          <p:cNvPr id="16" name="TextBox 15">
            <a:extLst>
              <a:ext uri="{FF2B5EF4-FFF2-40B4-BE49-F238E27FC236}">
                <a16:creationId xmlns:a16="http://schemas.microsoft.com/office/drawing/2014/main" id="{8052D709-A356-4FE6-8364-E39B1CE62897}"/>
              </a:ext>
            </a:extLst>
          </p:cNvPr>
          <p:cNvSpPr txBox="1"/>
          <p:nvPr/>
        </p:nvSpPr>
        <p:spPr>
          <a:xfrm>
            <a:off x="7811668" y="4228695"/>
            <a:ext cx="429926" cy="253916"/>
          </a:xfrm>
          <a:prstGeom prst="rect">
            <a:avLst/>
          </a:prstGeom>
          <a:noFill/>
        </p:spPr>
        <p:txBody>
          <a:bodyPr wrap="none" rtlCol="0">
            <a:spAutoFit/>
          </a:bodyPr>
          <a:lstStyle/>
          <a:p>
            <a:r>
              <a:rPr lang="en-GB" sz="1050" dirty="0">
                <a:latin typeface="Montserrat" panose="00000500000000000000" pitchFamily="2" charset="0"/>
              </a:rPr>
              <a:t>-6%</a:t>
            </a:r>
          </a:p>
        </p:txBody>
      </p:sp>
      <p:sp>
        <p:nvSpPr>
          <p:cNvPr id="17" name="TextBox 16">
            <a:extLst>
              <a:ext uri="{FF2B5EF4-FFF2-40B4-BE49-F238E27FC236}">
                <a16:creationId xmlns:a16="http://schemas.microsoft.com/office/drawing/2014/main" id="{8B0391F9-3AD6-4C11-BCCA-AB88D992E7C6}"/>
              </a:ext>
            </a:extLst>
          </p:cNvPr>
          <p:cNvSpPr txBox="1"/>
          <p:nvPr/>
        </p:nvSpPr>
        <p:spPr>
          <a:xfrm>
            <a:off x="6228810" y="1893039"/>
            <a:ext cx="473206" cy="253916"/>
          </a:xfrm>
          <a:prstGeom prst="rect">
            <a:avLst/>
          </a:prstGeom>
          <a:noFill/>
        </p:spPr>
        <p:txBody>
          <a:bodyPr wrap="none" rtlCol="0">
            <a:spAutoFit/>
          </a:bodyPr>
          <a:lstStyle/>
          <a:p>
            <a:r>
              <a:rPr lang="en-GB" sz="1050" dirty="0">
                <a:latin typeface="Montserrat" panose="00000500000000000000" pitchFamily="2" charset="0"/>
              </a:rPr>
              <a:t>-21%</a:t>
            </a:r>
          </a:p>
        </p:txBody>
      </p:sp>
      <p:sp>
        <p:nvSpPr>
          <p:cNvPr id="18" name="TextBox 17">
            <a:extLst>
              <a:ext uri="{FF2B5EF4-FFF2-40B4-BE49-F238E27FC236}">
                <a16:creationId xmlns:a16="http://schemas.microsoft.com/office/drawing/2014/main" id="{BC90464E-431C-4FC6-B2D0-D4C4E9CCE4E1}"/>
              </a:ext>
            </a:extLst>
          </p:cNvPr>
          <p:cNvSpPr txBox="1"/>
          <p:nvPr/>
        </p:nvSpPr>
        <p:spPr>
          <a:xfrm>
            <a:off x="6702016" y="1714204"/>
            <a:ext cx="486030" cy="253916"/>
          </a:xfrm>
          <a:prstGeom prst="rect">
            <a:avLst/>
          </a:prstGeom>
          <a:noFill/>
        </p:spPr>
        <p:txBody>
          <a:bodyPr wrap="none" rtlCol="0">
            <a:spAutoFit/>
          </a:bodyPr>
          <a:lstStyle/>
          <a:p>
            <a:r>
              <a:rPr lang="en-GB" sz="1050" dirty="0">
                <a:latin typeface="Montserrat" panose="00000500000000000000" pitchFamily="2" charset="0"/>
              </a:rPr>
              <a:t>-14%</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01029" y="4625229"/>
            <a:ext cx="5551487" cy="29235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700" dirty="0">
                <a:latin typeface="Montserrat" panose="00000500000000000000" pitchFamily="2" charset="0"/>
                <a:ea typeface="굴림" pitchFamily="50" charset="-127"/>
              </a:rPr>
              <a:t>NielsenIQ Scantrack Grocery Multiples w/e 26</a:t>
            </a:r>
            <a:r>
              <a:rPr lang="en-GB" altLang="ko-KR" sz="700" baseline="30000" dirty="0">
                <a:latin typeface="Montserrat" panose="00000500000000000000" pitchFamily="2" charset="0"/>
                <a:ea typeface="굴림" pitchFamily="50" charset="-127"/>
              </a:rPr>
              <a:t>th</a:t>
            </a:r>
            <a:r>
              <a:rPr lang="en-GB" altLang="ko-KR" sz="700" dirty="0">
                <a:latin typeface="Montserrat" panose="00000500000000000000" pitchFamily="2" charset="0"/>
                <a:ea typeface="굴림" pitchFamily="50" charset="-127"/>
              </a:rPr>
              <a:t> March 2022 vs 13th March 2021</a:t>
            </a:r>
          </a:p>
        </p:txBody>
      </p:sp>
      <p:sp>
        <p:nvSpPr>
          <p:cNvPr id="20" name="TextBox 19">
            <a:extLst>
              <a:ext uri="{FF2B5EF4-FFF2-40B4-BE49-F238E27FC236}">
                <a16:creationId xmlns:a16="http://schemas.microsoft.com/office/drawing/2014/main" id="{1A4BE464-2929-469B-A34A-B89F4759AD65}"/>
              </a:ext>
            </a:extLst>
          </p:cNvPr>
          <p:cNvSpPr txBox="1"/>
          <p:nvPr/>
        </p:nvSpPr>
        <p:spPr>
          <a:xfrm>
            <a:off x="6279972" y="4318984"/>
            <a:ext cx="463588" cy="253916"/>
          </a:xfrm>
          <a:prstGeom prst="rect">
            <a:avLst/>
          </a:prstGeom>
          <a:noFill/>
        </p:spPr>
        <p:txBody>
          <a:bodyPr wrap="none" rtlCol="0">
            <a:spAutoFit/>
          </a:bodyPr>
          <a:lstStyle/>
          <a:p>
            <a:r>
              <a:rPr lang="en-GB" sz="1050" dirty="0">
                <a:latin typeface="Montserrat" panose="00000500000000000000" pitchFamily="2" charset="0"/>
              </a:rPr>
              <a:t>+4%</a:t>
            </a:r>
          </a:p>
        </p:txBody>
      </p:sp>
      <p:sp>
        <p:nvSpPr>
          <p:cNvPr id="21" name="TextBox 20">
            <a:extLst>
              <a:ext uri="{FF2B5EF4-FFF2-40B4-BE49-F238E27FC236}">
                <a16:creationId xmlns:a16="http://schemas.microsoft.com/office/drawing/2014/main" id="{21FEA3B4-3CC0-4111-B936-F69E1B55B32F}"/>
              </a:ext>
            </a:extLst>
          </p:cNvPr>
          <p:cNvSpPr txBox="1"/>
          <p:nvPr/>
        </p:nvSpPr>
        <p:spPr>
          <a:xfrm>
            <a:off x="5642106" y="3833967"/>
            <a:ext cx="503664" cy="253916"/>
          </a:xfrm>
          <a:prstGeom prst="rect">
            <a:avLst/>
          </a:prstGeom>
          <a:noFill/>
        </p:spPr>
        <p:txBody>
          <a:bodyPr wrap="none" rtlCol="0">
            <a:spAutoFit/>
          </a:bodyPr>
          <a:lstStyle/>
          <a:p>
            <a:r>
              <a:rPr lang="en-GB" sz="1050" dirty="0">
                <a:latin typeface="Montserrat" panose="00000500000000000000" pitchFamily="2" charset="0"/>
              </a:rPr>
              <a:t>-27%</a:t>
            </a:r>
          </a:p>
        </p:txBody>
      </p:sp>
      <p:sp>
        <p:nvSpPr>
          <p:cNvPr id="23" name="TextBox 22">
            <a:extLst>
              <a:ext uri="{FF2B5EF4-FFF2-40B4-BE49-F238E27FC236}">
                <a16:creationId xmlns:a16="http://schemas.microsoft.com/office/drawing/2014/main" id="{7BBBDAE7-9AA5-46F8-A150-EA99290FBFAE}"/>
              </a:ext>
            </a:extLst>
          </p:cNvPr>
          <p:cNvSpPr txBox="1"/>
          <p:nvPr/>
        </p:nvSpPr>
        <p:spPr>
          <a:xfrm>
            <a:off x="5537876" y="2694101"/>
            <a:ext cx="450764" cy="253916"/>
          </a:xfrm>
          <a:prstGeom prst="rect">
            <a:avLst/>
          </a:prstGeom>
          <a:noFill/>
        </p:spPr>
        <p:txBody>
          <a:bodyPr wrap="none" rtlCol="0">
            <a:spAutoFit/>
          </a:bodyPr>
          <a:lstStyle/>
          <a:p>
            <a:r>
              <a:rPr lang="en-GB" sz="1050" dirty="0">
                <a:latin typeface="Montserrat" panose="00000500000000000000" pitchFamily="2" charset="0"/>
              </a:rPr>
              <a:t>+5%</a:t>
            </a:r>
          </a:p>
        </p:txBody>
      </p:sp>
      <p:sp>
        <p:nvSpPr>
          <p:cNvPr id="22" name="TextBox 21">
            <a:extLst>
              <a:ext uri="{FF2B5EF4-FFF2-40B4-BE49-F238E27FC236}">
                <a16:creationId xmlns:a16="http://schemas.microsoft.com/office/drawing/2014/main" id="{C31AA1DC-C256-4DF2-AD51-27F6D4E60760}"/>
              </a:ext>
            </a:extLst>
          </p:cNvPr>
          <p:cNvSpPr txBox="1"/>
          <p:nvPr/>
        </p:nvSpPr>
        <p:spPr>
          <a:xfrm>
            <a:off x="5417780" y="3212794"/>
            <a:ext cx="463588" cy="253916"/>
          </a:xfrm>
          <a:prstGeom prst="rect">
            <a:avLst/>
          </a:prstGeom>
          <a:noFill/>
        </p:spPr>
        <p:txBody>
          <a:bodyPr wrap="none" rtlCol="0">
            <a:spAutoFit/>
          </a:bodyPr>
          <a:lstStyle/>
          <a:p>
            <a:r>
              <a:rPr lang="en-GB" sz="1050" dirty="0">
                <a:latin typeface="Montserrat" panose="00000500000000000000" pitchFamily="2" charset="0"/>
              </a:rPr>
              <a:t>+4%</a:t>
            </a:r>
          </a:p>
        </p:txBody>
      </p:sp>
      <p:sp>
        <p:nvSpPr>
          <p:cNvPr id="24" name="TextBox 23">
            <a:extLst>
              <a:ext uri="{FF2B5EF4-FFF2-40B4-BE49-F238E27FC236}">
                <a16:creationId xmlns:a16="http://schemas.microsoft.com/office/drawing/2014/main" id="{85CB327B-462A-4DF5-AB4C-DBADBDE85A7E}"/>
              </a:ext>
            </a:extLst>
          </p:cNvPr>
          <p:cNvSpPr txBox="1"/>
          <p:nvPr/>
        </p:nvSpPr>
        <p:spPr>
          <a:xfrm>
            <a:off x="5852514" y="2150101"/>
            <a:ext cx="426720" cy="253916"/>
          </a:xfrm>
          <a:prstGeom prst="rect">
            <a:avLst/>
          </a:prstGeom>
          <a:noFill/>
        </p:spPr>
        <p:txBody>
          <a:bodyPr wrap="none" rtlCol="0">
            <a:spAutoFit/>
          </a:bodyPr>
          <a:lstStyle/>
          <a:p>
            <a:r>
              <a:rPr lang="en-GB" sz="1050" dirty="0">
                <a:latin typeface="Montserrat" panose="00000500000000000000" pitchFamily="2" charset="0"/>
              </a:rPr>
              <a:t>-7%</a:t>
            </a:r>
          </a:p>
        </p:txBody>
      </p:sp>
    </p:spTree>
    <p:extLst>
      <p:ext uri="{BB962C8B-B14F-4D97-AF65-F5344CB8AC3E}">
        <p14:creationId xmlns:p14="http://schemas.microsoft.com/office/powerpoint/2010/main" val="2643288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3" name="Google Shape;1703;p126"/>
          <p:cNvSpPr txBox="1">
            <a:spLocks noGrp="1"/>
          </p:cNvSpPr>
          <p:nvPr>
            <p:ph type="title"/>
          </p:nvPr>
        </p:nvSpPr>
        <p:spPr>
          <a:xfrm>
            <a:off x="354649" y="292625"/>
            <a:ext cx="8653163" cy="328827"/>
          </a:xfrm>
        </p:spPr>
        <p:txBody>
          <a:bodyPr spcFirstLastPara="1" wrap="square" lIns="0" tIns="91425" rIns="0" bIns="91425" anchor="t" anchorCtr="0">
            <a:noAutofit/>
          </a:bodyPr>
          <a:lstStyle/>
          <a:p>
            <a:pPr lvl="0"/>
            <a:r>
              <a:rPr lang="en-PH" dirty="0">
                <a:latin typeface="Montserrat" panose="00000500000000000000" pitchFamily="2" charset="0"/>
              </a:rPr>
              <a:t>Out of lockdown there is a shift towards convenience food, fragrances and skincare</a:t>
            </a:r>
          </a:p>
        </p:txBody>
      </p:sp>
      <p:cxnSp>
        <p:nvCxnSpPr>
          <p:cNvPr id="1705" name="Google Shape;1705;p126"/>
          <p:cNvCxnSpPr/>
          <p:nvPr/>
        </p:nvCxnSpPr>
        <p:spPr>
          <a:xfrm>
            <a:off x="354650" y="2053296"/>
            <a:ext cx="324180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588472"/>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Montserrat" panose="00000500000000000000" pitchFamily="2" charset="0"/>
                <a:ea typeface="Montserrat"/>
                <a:cs typeface="Montserrat"/>
                <a:sym typeface="Montserrat"/>
              </a:rPr>
              <a:t>£295m -8.9%</a:t>
            </a:r>
            <a:br>
              <a:rPr lang="en" sz="18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Mothering Sunday Spend, Grocery Multiples</a:t>
            </a:r>
            <a:endParaRPr sz="1100" dirty="0">
              <a:solidFill>
                <a:srgbClr val="000000"/>
              </a:solidFill>
              <a:latin typeface="Montserrat" panose="00000500000000000000" pitchFamily="2" charset="0"/>
              <a:ea typeface="Montserrat Light"/>
              <a:cs typeface="Montserrat Light"/>
              <a:sym typeface="Montserrat Light"/>
            </a:endParaRPr>
          </a:p>
        </p:txBody>
      </p:sp>
      <p:grpSp>
        <p:nvGrpSpPr>
          <p:cNvPr id="1708" name="Google Shape;1708;p126"/>
          <p:cNvGrpSpPr/>
          <p:nvPr/>
        </p:nvGrpSpPr>
        <p:grpSpPr>
          <a:xfrm>
            <a:off x="222286" y="2458992"/>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12" name="Google Shape;1712;p126"/>
          <p:cNvSpPr txBox="1"/>
          <p:nvPr/>
        </p:nvSpPr>
        <p:spPr>
          <a:xfrm>
            <a:off x="1061550" y="2499420"/>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Avenir Next LT Pro" panose="020B0504020202020204" pitchFamily="34" charset="0"/>
                <a:ea typeface="Montserrat"/>
                <a:cs typeface="Montserrat"/>
                <a:sym typeface="Montserrat"/>
              </a:rPr>
              <a:t>This</a:t>
            </a:r>
            <a:r>
              <a:rPr lang="en" sz="1200" b="1" dirty="0">
                <a:solidFill>
                  <a:schemeClr val="dk1"/>
                </a:solidFill>
                <a:latin typeface="Avenir Next LT Pro" panose="020B0504020202020204" pitchFamily="34" charset="0"/>
                <a:ea typeface="Montserrat"/>
                <a:cs typeface="Montserrat"/>
                <a:sym typeface="Montserrat"/>
              </a:rPr>
              <a:t> </a:t>
            </a:r>
            <a:r>
              <a:rPr lang="en" sz="1200" dirty="0">
                <a:solidFill>
                  <a:schemeClr val="dk1"/>
                </a:solidFill>
                <a:latin typeface="Avenir Next LT Pro" panose="020B0504020202020204" pitchFamily="34" charset="0"/>
                <a:ea typeface="Montserrat"/>
                <a:cs typeface="Montserrat"/>
                <a:sym typeface="Montserrat"/>
              </a:rPr>
              <a:t>year shoppers</a:t>
            </a:r>
            <a:r>
              <a:rPr lang="en" sz="1200" b="1" dirty="0">
                <a:solidFill>
                  <a:schemeClr val="dk1"/>
                </a:solidFill>
                <a:latin typeface="Avenir Next LT Pro" panose="020B0504020202020204" pitchFamily="34" charset="0"/>
                <a:ea typeface="Montserrat"/>
                <a:cs typeface="Montserrat"/>
                <a:sym typeface="Montserrat"/>
              </a:rPr>
              <a:t> spent 11.2% </a:t>
            </a:r>
            <a:r>
              <a:rPr lang="en" sz="1200" dirty="0">
                <a:solidFill>
                  <a:schemeClr val="dk1"/>
                </a:solidFill>
                <a:latin typeface="Avenir Next LT Pro" panose="020B0504020202020204" pitchFamily="34" charset="0"/>
                <a:ea typeface="Montserrat"/>
                <a:cs typeface="Montserrat"/>
                <a:sym typeface="Montserrat"/>
              </a:rPr>
              <a:t>of Total Store spend on Mothering Sunday, this is only slightly less than last year’s 11.8%, which will have been boosted by lockdown.</a:t>
            </a:r>
            <a:endParaRPr sz="1200" dirty="0">
              <a:solidFill>
                <a:srgbClr val="1A1A1A"/>
              </a:solidFill>
              <a:latin typeface="Avenir Next LT Pro" panose="020B0504020202020204" pitchFamily="34" charset="0"/>
              <a:ea typeface="Montserrat"/>
              <a:cs typeface="Montserrat"/>
              <a:sym typeface="Montserrat"/>
            </a:endParaRPr>
          </a:p>
        </p:txBody>
      </p:sp>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1281575194"/>
              </p:ext>
            </p:extLst>
          </p:nvPr>
        </p:nvGraphicFramePr>
        <p:xfrm>
          <a:off x="4098699" y="1972031"/>
          <a:ext cx="4631751" cy="22398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B221A78-6712-4E26-8020-777DADAB07E8}"/>
              </a:ext>
            </a:extLst>
          </p:cNvPr>
          <p:cNvSpPr txBox="1"/>
          <p:nvPr/>
        </p:nvSpPr>
        <p:spPr>
          <a:xfrm>
            <a:off x="4260999" y="1765361"/>
            <a:ext cx="2903359" cy="246221"/>
          </a:xfrm>
          <a:prstGeom prst="rect">
            <a:avLst/>
          </a:prstGeom>
          <a:noFill/>
        </p:spPr>
        <p:txBody>
          <a:bodyPr wrap="none" rtlCol="0">
            <a:spAutoFit/>
          </a:bodyPr>
          <a:lstStyle/>
          <a:p>
            <a:r>
              <a:rPr lang="en-GB" sz="1000" b="1" dirty="0">
                <a:latin typeface="Montserrat" panose="00000500000000000000" pitchFamily="2" charset="0"/>
              </a:rPr>
              <a:t>Growth Mothering Sunday, 2022 vs 2021</a:t>
            </a:r>
          </a:p>
        </p:txBody>
      </p:sp>
      <p:sp>
        <p:nvSpPr>
          <p:cNvPr id="14" name="Text Box 8">
            <a:extLst>
              <a:ext uri="{FF2B5EF4-FFF2-40B4-BE49-F238E27FC236}">
                <a16:creationId xmlns:a16="http://schemas.microsoft.com/office/drawing/2014/main" id="{53388880-C32C-4C31-A447-B05A89DB42A9}"/>
              </a:ext>
            </a:extLst>
          </p:cNvPr>
          <p:cNvSpPr txBox="1">
            <a:spLocks noChangeArrowheads="1"/>
          </p:cNvSpPr>
          <p:nvPr/>
        </p:nvSpPr>
        <p:spPr bwMode="auto">
          <a:xfrm>
            <a:off x="301029" y="4625229"/>
            <a:ext cx="5551487" cy="29235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700" dirty="0">
                <a:latin typeface="Montserrat" panose="00000500000000000000" pitchFamily="2" charset="0"/>
                <a:ea typeface="굴림" pitchFamily="50" charset="-127"/>
              </a:rPr>
              <a:t>NielsenIQ Scantrack Grocery Multiples w/e 26</a:t>
            </a:r>
            <a:r>
              <a:rPr lang="en-GB" altLang="ko-KR" sz="700" baseline="30000" dirty="0">
                <a:latin typeface="Montserrat" panose="00000500000000000000" pitchFamily="2" charset="0"/>
                <a:ea typeface="굴림" pitchFamily="50" charset="-127"/>
              </a:rPr>
              <a:t>th</a:t>
            </a:r>
            <a:r>
              <a:rPr lang="en-GB" altLang="ko-KR" sz="700" dirty="0">
                <a:latin typeface="Montserrat" panose="00000500000000000000" pitchFamily="2" charset="0"/>
                <a:ea typeface="굴림" pitchFamily="50" charset="-127"/>
              </a:rPr>
              <a:t> March 2022 vs 13th March 2021</a:t>
            </a:r>
          </a:p>
        </p:txBody>
      </p:sp>
    </p:spTree>
    <p:extLst>
      <p:ext uri="{BB962C8B-B14F-4D97-AF65-F5344CB8AC3E}">
        <p14:creationId xmlns:p14="http://schemas.microsoft.com/office/powerpoint/2010/main" val="1205428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latin typeface="Montserrat" panose="00000500000000000000" pitchFamily="2" charset="0"/>
              </a:rPr>
              <a:t>Mothering Sunday classifications</a:t>
            </a:r>
          </a:p>
        </p:txBody>
      </p:sp>
      <p:cxnSp>
        <p:nvCxnSpPr>
          <p:cNvPr id="1487" name="Google Shape;1487;p114"/>
          <p:cNvCxnSpPr>
            <a:cxnSpLocks/>
          </p:cNvCxnSpPr>
          <p:nvPr/>
        </p:nvCxnSpPr>
        <p:spPr>
          <a:xfrm flipV="1">
            <a:off x="436716" y="1614895"/>
            <a:ext cx="8025332" cy="31533"/>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503600" y="1355289"/>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Gifting</a:t>
            </a:r>
          </a:p>
        </p:txBody>
      </p:sp>
      <p:sp>
        <p:nvSpPr>
          <p:cNvPr id="1489" name="Google Shape;1489;p114"/>
          <p:cNvSpPr txBox="1"/>
          <p:nvPr/>
        </p:nvSpPr>
        <p:spPr>
          <a:xfrm>
            <a:off x="467544" y="1873563"/>
            <a:ext cx="2052176" cy="2658591"/>
          </a:xfrm>
          <a:prstGeom prst="rect">
            <a:avLst/>
          </a:prstGeom>
          <a:noFill/>
          <a:ln>
            <a:noFill/>
          </a:ln>
        </p:spPr>
        <p:txBody>
          <a:bodyPr spcFirstLastPara="1" wrap="square" lIns="0" tIns="45700" rIns="0" bIns="45700" anchor="t" anchorCtr="0">
            <a:noAutofit/>
          </a:bodyPr>
          <a:lstStyle/>
          <a:p>
            <a:pPr lvl="0">
              <a:buSzPts val="1100"/>
            </a:pPr>
            <a:r>
              <a:rPr lang="en-GB" sz="1050" dirty="0">
                <a:solidFill>
                  <a:srgbClr val="FFFFFF"/>
                </a:solidFill>
                <a:latin typeface="Montserrat" panose="00000500000000000000" pitchFamily="2" charset="0"/>
                <a:ea typeface="Montserrat"/>
                <a:cs typeface="Montserrat"/>
                <a:sym typeface="Montserrat"/>
              </a:rPr>
              <a:t>Beauty Skincare</a:t>
            </a:r>
          </a:p>
          <a:p>
            <a:pPr lvl="0">
              <a:buSzPts val="1100"/>
            </a:pPr>
            <a:r>
              <a:rPr lang="en-GB" sz="1050" dirty="0">
                <a:solidFill>
                  <a:srgbClr val="FFFFFF"/>
                </a:solidFill>
                <a:latin typeface="Montserrat" panose="00000500000000000000" pitchFamily="2" charset="0"/>
                <a:ea typeface="Montserrat"/>
                <a:cs typeface="Montserrat"/>
                <a:sym typeface="Montserrat"/>
              </a:rPr>
              <a:t>Fragrances</a:t>
            </a:r>
          </a:p>
          <a:p>
            <a:pPr lvl="0">
              <a:buSzPts val="1100"/>
            </a:pPr>
            <a:r>
              <a:rPr lang="en-GB" sz="1050" dirty="0">
                <a:solidFill>
                  <a:srgbClr val="FFFFFF"/>
                </a:solidFill>
                <a:latin typeface="Montserrat" panose="00000500000000000000" pitchFamily="2" charset="0"/>
                <a:ea typeface="Montserrat"/>
                <a:cs typeface="Montserrat"/>
                <a:sym typeface="Montserrat"/>
              </a:rPr>
              <a:t>Chocolate Blocks</a:t>
            </a:r>
          </a:p>
          <a:p>
            <a:pPr lvl="0">
              <a:buSzPts val="1100"/>
            </a:pPr>
            <a:r>
              <a:rPr lang="en-GB" sz="1050" dirty="0">
                <a:solidFill>
                  <a:srgbClr val="FFFFFF"/>
                </a:solidFill>
                <a:latin typeface="Montserrat" panose="00000500000000000000" pitchFamily="2" charset="0"/>
                <a:ea typeface="Montserrat"/>
                <a:cs typeface="Montserrat"/>
                <a:sym typeface="Montserrat"/>
              </a:rPr>
              <a:t>Chocolate Boxes &amp; Gifting</a:t>
            </a:r>
          </a:p>
          <a:p>
            <a:pPr lvl="0">
              <a:buSzPts val="1100"/>
            </a:pPr>
            <a:r>
              <a:rPr lang="en-GB" sz="1050" dirty="0">
                <a:solidFill>
                  <a:srgbClr val="FFFFFF"/>
                </a:solidFill>
                <a:latin typeface="Montserrat" panose="00000500000000000000" pitchFamily="2" charset="0"/>
                <a:ea typeface="Montserrat"/>
                <a:cs typeface="Montserrat"/>
                <a:sym typeface="Montserrat"/>
              </a:rPr>
              <a:t>Artificial Flowers</a:t>
            </a:r>
          </a:p>
          <a:p>
            <a:pPr lvl="0">
              <a:buSzPts val="1100"/>
            </a:pPr>
            <a:r>
              <a:rPr lang="en-GB" sz="1050" dirty="0">
                <a:solidFill>
                  <a:srgbClr val="FFFFFF"/>
                </a:solidFill>
                <a:latin typeface="Montserrat" panose="00000500000000000000" pitchFamily="2" charset="0"/>
                <a:ea typeface="Montserrat"/>
                <a:cs typeface="Montserrat"/>
                <a:sym typeface="Montserrat"/>
              </a:rPr>
              <a:t>Candles &amp; Scents</a:t>
            </a:r>
          </a:p>
          <a:p>
            <a:pPr lvl="0">
              <a:buSzPts val="1100"/>
            </a:pPr>
            <a:r>
              <a:rPr lang="en-GB" sz="1050" dirty="0">
                <a:solidFill>
                  <a:srgbClr val="FFFFFF"/>
                </a:solidFill>
                <a:latin typeface="Montserrat" panose="00000500000000000000" pitchFamily="2" charset="0"/>
                <a:ea typeface="Montserrat"/>
                <a:cs typeface="Montserrat"/>
                <a:sym typeface="Montserrat"/>
              </a:rPr>
              <a:t>Wax Continuous Action</a:t>
            </a:r>
          </a:p>
          <a:p>
            <a:pPr lvl="0">
              <a:buSzPts val="1100"/>
            </a:pPr>
            <a:r>
              <a:rPr lang="en-GB" sz="1050" dirty="0">
                <a:solidFill>
                  <a:srgbClr val="FFFFFF"/>
                </a:solidFill>
                <a:latin typeface="Montserrat" panose="00000500000000000000" pitchFamily="2" charset="0"/>
                <a:ea typeface="Montserrat"/>
                <a:cs typeface="Montserrat"/>
                <a:sym typeface="Montserrat"/>
              </a:rPr>
              <a:t>Pictures/Photo Frames</a:t>
            </a:r>
          </a:p>
          <a:p>
            <a:pPr lvl="0">
              <a:buSzPts val="1100"/>
            </a:pPr>
            <a:r>
              <a:rPr lang="en-GB" sz="1050" dirty="0">
                <a:solidFill>
                  <a:srgbClr val="FFFFFF"/>
                </a:solidFill>
                <a:latin typeface="Montserrat" panose="00000500000000000000" pitchFamily="2" charset="0"/>
                <a:ea typeface="Montserrat"/>
                <a:cs typeface="Montserrat"/>
                <a:sym typeface="Montserrat"/>
              </a:rPr>
              <a:t>Cups &amp; Mugs</a:t>
            </a:r>
          </a:p>
          <a:p>
            <a:pPr lvl="0">
              <a:buSzPts val="1100"/>
            </a:pPr>
            <a:r>
              <a:rPr lang="en-GB" sz="1050" dirty="0">
                <a:solidFill>
                  <a:srgbClr val="FFFFFF"/>
                </a:solidFill>
                <a:latin typeface="Montserrat" panose="00000500000000000000" pitchFamily="2" charset="0"/>
                <a:ea typeface="Montserrat"/>
                <a:cs typeface="Montserrat"/>
                <a:sym typeface="Montserrat"/>
              </a:rPr>
              <a:t>Cut Flowers</a:t>
            </a:r>
          </a:p>
          <a:p>
            <a:pPr lvl="0">
              <a:buSzPts val="1100"/>
            </a:pPr>
            <a:r>
              <a:rPr lang="en-GB" sz="1050" dirty="0">
                <a:solidFill>
                  <a:srgbClr val="FFFFFF"/>
                </a:solidFill>
                <a:latin typeface="Montserrat" panose="00000500000000000000" pitchFamily="2" charset="0"/>
                <a:ea typeface="Montserrat"/>
                <a:cs typeface="Montserrat"/>
                <a:sym typeface="Montserrat"/>
              </a:rPr>
              <a:t>Plants in Soil</a:t>
            </a:r>
          </a:p>
          <a:p>
            <a:pPr lvl="0">
              <a:buSzPts val="1100"/>
            </a:pPr>
            <a:r>
              <a:rPr lang="en-GB" sz="1050" dirty="0">
                <a:solidFill>
                  <a:srgbClr val="FFFFFF"/>
                </a:solidFill>
                <a:latin typeface="Montserrat" panose="00000500000000000000" pitchFamily="2" charset="0"/>
                <a:ea typeface="Montserrat"/>
                <a:cs typeface="Montserrat"/>
                <a:sym typeface="Montserrat"/>
              </a:rPr>
              <a:t>Books</a:t>
            </a:r>
          </a:p>
          <a:p>
            <a:pPr lvl="0">
              <a:buSzPts val="1100"/>
            </a:pPr>
            <a:r>
              <a:rPr lang="en-GB" sz="1050" dirty="0">
                <a:solidFill>
                  <a:srgbClr val="FFFFFF"/>
                </a:solidFill>
                <a:latin typeface="Montserrat" panose="00000500000000000000" pitchFamily="2" charset="0"/>
                <a:ea typeface="Montserrat"/>
                <a:cs typeface="Montserrat"/>
                <a:sym typeface="Montserrat"/>
              </a:rPr>
              <a:t>Gift Wrap</a:t>
            </a:r>
          </a:p>
          <a:p>
            <a:pPr lvl="0">
              <a:buSzPts val="1100"/>
            </a:pPr>
            <a:r>
              <a:rPr lang="en-GB" sz="1050" dirty="0">
                <a:solidFill>
                  <a:srgbClr val="FFFFFF"/>
                </a:solidFill>
                <a:latin typeface="Montserrat" panose="00000500000000000000" pitchFamily="2" charset="0"/>
                <a:ea typeface="Montserrat"/>
                <a:cs typeface="Montserrat"/>
                <a:sym typeface="Montserrat"/>
              </a:rPr>
              <a:t>Greetings Cards</a:t>
            </a:r>
          </a:p>
          <a:p>
            <a:pPr lvl="0">
              <a:buSzPts val="1100"/>
            </a:pPr>
            <a:r>
              <a:rPr lang="en-GB" sz="1050" dirty="0">
                <a:solidFill>
                  <a:srgbClr val="FFFFFF"/>
                </a:solidFill>
                <a:latin typeface="Montserrat" panose="00000500000000000000" pitchFamily="2" charset="0"/>
                <a:ea typeface="Montserrat"/>
                <a:cs typeface="Montserrat"/>
                <a:sym typeface="Montserrat"/>
              </a:rPr>
              <a:t>Wine Miniatures</a:t>
            </a:r>
          </a:p>
          <a:p>
            <a:pPr marL="0" marR="0" lvl="0" indent="0" algn="l" rtl="0">
              <a:lnSpc>
                <a:spcPct val="100000"/>
              </a:lnSpc>
              <a:spcBef>
                <a:spcPts val="0"/>
              </a:spcBef>
              <a:spcAft>
                <a:spcPts val="1200"/>
              </a:spcAft>
              <a:buClr>
                <a:srgbClr val="000000"/>
              </a:buClr>
              <a:buSzPts val="1100"/>
              <a:buFont typeface="Arial"/>
              <a:buNone/>
            </a:pPr>
            <a:endParaRPr sz="1050" dirty="0">
              <a:solidFill>
                <a:srgbClr val="FFFFFF"/>
              </a:solidFill>
              <a:latin typeface="Montserrat" panose="00000500000000000000" pitchFamily="2" charset="0"/>
              <a:ea typeface="Montserrat"/>
              <a:cs typeface="Montserrat"/>
              <a:sym typeface="Montserrat"/>
            </a:endParaRPr>
          </a:p>
        </p:txBody>
      </p:sp>
      <p:sp>
        <p:nvSpPr>
          <p:cNvPr id="1490" name="Google Shape;1490;p114"/>
          <p:cNvSpPr/>
          <p:nvPr/>
        </p:nvSpPr>
        <p:spPr>
          <a:xfrm>
            <a:off x="503600" y="1686947"/>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4" name="Google Shape;1494;p114"/>
          <p:cNvSpPr txBox="1"/>
          <p:nvPr/>
        </p:nvSpPr>
        <p:spPr>
          <a:xfrm>
            <a:off x="6040433" y="1131663"/>
            <a:ext cx="1559700" cy="307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None/>
            </a:pPr>
            <a:r>
              <a:rPr lang="en" b="1" dirty="0">
                <a:solidFill>
                  <a:srgbClr val="FFFFFF"/>
                </a:solidFill>
                <a:latin typeface="Montserrat" panose="00000500000000000000" pitchFamily="2" charset="0"/>
                <a:ea typeface="Montserrat"/>
                <a:cs typeface="Montserrat"/>
                <a:sym typeface="Montserrat"/>
              </a:rPr>
              <a:t>Celebration Drink</a:t>
            </a:r>
            <a:endParaRPr b="1" dirty="0">
              <a:solidFill>
                <a:srgbClr val="FFFFFF"/>
              </a:solidFill>
              <a:latin typeface="Montserrat" panose="00000500000000000000" pitchFamily="2" charset="0"/>
              <a:ea typeface="Montserrat"/>
              <a:cs typeface="Montserrat"/>
              <a:sym typeface="Montserrat"/>
            </a:endParaRPr>
          </a:p>
        </p:txBody>
      </p:sp>
      <p:sp>
        <p:nvSpPr>
          <p:cNvPr id="1495" name="Google Shape;1495;p114"/>
          <p:cNvSpPr txBox="1"/>
          <p:nvPr/>
        </p:nvSpPr>
        <p:spPr>
          <a:xfrm>
            <a:off x="6040433" y="1913709"/>
            <a:ext cx="1875300" cy="584700"/>
          </a:xfrm>
          <a:prstGeom prst="rect">
            <a:avLst/>
          </a:prstGeom>
          <a:noFill/>
          <a:ln>
            <a:noFill/>
          </a:ln>
        </p:spPr>
        <p:txBody>
          <a:bodyPr spcFirstLastPara="1" wrap="square" lIns="0" tIns="45700" rIns="0" bIns="45700" anchor="t" anchorCtr="0">
            <a:noAutofit/>
          </a:bodyPr>
          <a:lstStyle/>
          <a:p>
            <a:pPr marL="0" lvl="0" indent="0" algn="l" rtl="0">
              <a:spcBef>
                <a:spcPts val="0"/>
              </a:spcBef>
              <a:buClr>
                <a:srgbClr val="000000"/>
              </a:buClr>
              <a:buSzPts val="1100"/>
              <a:buFont typeface="Arial"/>
              <a:buNone/>
            </a:pPr>
            <a:r>
              <a:rPr lang="en-GB" sz="1100" dirty="0">
                <a:solidFill>
                  <a:srgbClr val="FFFFFF"/>
                </a:solidFill>
                <a:latin typeface="Montserrat" panose="00000500000000000000" pitchFamily="2" charset="0"/>
                <a:ea typeface="Montserrat"/>
                <a:cs typeface="Montserrat"/>
                <a:sym typeface="Montserrat"/>
              </a:rPr>
              <a:t>Champagne</a:t>
            </a:r>
          </a:p>
          <a:p>
            <a:pPr marL="0" lvl="0" indent="0" algn="l" rtl="0">
              <a:spcBef>
                <a:spcPts val="0"/>
              </a:spcBef>
              <a:buClr>
                <a:srgbClr val="000000"/>
              </a:buClr>
              <a:buSzPts val="1100"/>
              <a:buFont typeface="Arial"/>
              <a:buNone/>
            </a:pPr>
            <a:r>
              <a:rPr lang="en-GB" sz="1100" dirty="0">
                <a:solidFill>
                  <a:srgbClr val="FFFFFF"/>
                </a:solidFill>
                <a:latin typeface="Montserrat" panose="00000500000000000000" pitchFamily="2" charset="0"/>
                <a:ea typeface="Montserrat"/>
                <a:cs typeface="Montserrat"/>
                <a:sym typeface="Montserrat"/>
              </a:rPr>
              <a:t>Sparkling Wine</a:t>
            </a:r>
          </a:p>
          <a:p>
            <a:pPr marL="0" lvl="0" indent="0" algn="l" rtl="0">
              <a:spcBef>
                <a:spcPts val="0"/>
              </a:spcBef>
              <a:buClr>
                <a:srgbClr val="000000"/>
              </a:buClr>
              <a:buSzPts val="1100"/>
              <a:buFont typeface="Arial"/>
              <a:buNone/>
            </a:pPr>
            <a:endParaRPr lang="en-GB" sz="1100" dirty="0">
              <a:solidFill>
                <a:srgbClr val="FFFFFF"/>
              </a:solidFill>
              <a:latin typeface="Montserrat" panose="00000500000000000000" pitchFamily="2" charset="0"/>
              <a:ea typeface="Montserrat"/>
              <a:cs typeface="Montserrat"/>
              <a:sym typeface="Montserrat"/>
            </a:endParaRPr>
          </a:p>
        </p:txBody>
      </p:sp>
      <p:sp>
        <p:nvSpPr>
          <p:cNvPr id="1496" name="Google Shape;1496;p114"/>
          <p:cNvSpPr/>
          <p:nvPr/>
        </p:nvSpPr>
        <p:spPr>
          <a:xfrm>
            <a:off x="6040433" y="170953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7" name="Google Shape;1497;p114"/>
          <p:cNvSpPr txBox="1"/>
          <p:nvPr/>
        </p:nvSpPr>
        <p:spPr>
          <a:xfrm>
            <a:off x="3205508" y="115641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Celebration Food</a:t>
            </a:r>
          </a:p>
        </p:txBody>
      </p:sp>
      <p:sp>
        <p:nvSpPr>
          <p:cNvPr id="1498" name="Google Shape;1498;p114"/>
          <p:cNvSpPr txBox="1"/>
          <p:nvPr/>
        </p:nvSpPr>
        <p:spPr>
          <a:xfrm>
            <a:off x="3205508" y="1891118"/>
            <a:ext cx="2169900" cy="2289114"/>
          </a:xfrm>
          <a:prstGeom prst="rect">
            <a:avLst/>
          </a:prstGeom>
          <a:noFill/>
          <a:ln>
            <a:noFill/>
          </a:ln>
        </p:spPr>
        <p:txBody>
          <a:bodyPr spcFirstLastPara="1" wrap="square" lIns="0" tIns="45700" rIns="0" bIns="45700" anchor="t" anchorCtr="0">
            <a:noAutofit/>
          </a:bodyPr>
          <a:lstStyle/>
          <a:p>
            <a:pPr lvl="0">
              <a:buSzPts val="1100"/>
            </a:pPr>
            <a:r>
              <a:rPr lang="en-GB" sz="1100" dirty="0">
                <a:solidFill>
                  <a:srgbClr val="FFFFFF"/>
                </a:solidFill>
                <a:latin typeface="Montserrat" panose="00000500000000000000" pitchFamily="2" charset="0"/>
                <a:ea typeface="Montserrat"/>
                <a:cs typeface="Montserrat"/>
                <a:sym typeface="Montserrat"/>
              </a:rPr>
              <a:t>Cake Chilled</a:t>
            </a:r>
          </a:p>
          <a:p>
            <a:pPr lvl="0">
              <a:buSzPts val="1100"/>
            </a:pPr>
            <a:r>
              <a:rPr lang="en-GB" sz="1100" dirty="0">
                <a:solidFill>
                  <a:srgbClr val="FFFFFF"/>
                </a:solidFill>
                <a:latin typeface="Montserrat" panose="00000500000000000000" pitchFamily="2" charset="0"/>
                <a:ea typeface="Montserrat"/>
                <a:cs typeface="Montserrat"/>
                <a:sym typeface="Montserrat"/>
              </a:rPr>
              <a:t>Morning Goods &amp; Speciality</a:t>
            </a:r>
          </a:p>
          <a:p>
            <a:pPr lvl="0">
              <a:buSzPts val="1100"/>
            </a:pPr>
            <a:r>
              <a:rPr lang="en-GB" sz="1100" dirty="0">
                <a:solidFill>
                  <a:srgbClr val="FFFFFF"/>
                </a:solidFill>
                <a:latin typeface="Montserrat" panose="00000500000000000000" pitchFamily="2" charset="0"/>
                <a:ea typeface="Montserrat"/>
                <a:cs typeface="Montserrat"/>
                <a:sym typeface="Montserrat"/>
              </a:rPr>
              <a:t>Chilled Soup</a:t>
            </a:r>
          </a:p>
          <a:p>
            <a:pPr lvl="0">
              <a:buSzPts val="1100"/>
            </a:pPr>
            <a:r>
              <a:rPr lang="en-GB" sz="1100" dirty="0">
                <a:solidFill>
                  <a:srgbClr val="FFFFFF"/>
                </a:solidFill>
                <a:latin typeface="Montserrat" panose="00000500000000000000" pitchFamily="2" charset="0"/>
                <a:ea typeface="Montserrat"/>
                <a:cs typeface="Montserrat"/>
                <a:sym typeface="Montserrat"/>
              </a:rPr>
              <a:t>Fresh Salmon</a:t>
            </a:r>
          </a:p>
          <a:p>
            <a:pPr lvl="0">
              <a:buSzPts val="1100"/>
            </a:pPr>
            <a:r>
              <a:rPr lang="en-GB" sz="1100" dirty="0">
                <a:solidFill>
                  <a:srgbClr val="FFFFFF"/>
                </a:solidFill>
                <a:latin typeface="Montserrat" panose="00000500000000000000" pitchFamily="2" charset="0"/>
                <a:ea typeface="Montserrat"/>
                <a:cs typeface="Montserrat"/>
                <a:sym typeface="Montserrat"/>
              </a:rPr>
              <a:t>Beef Joint</a:t>
            </a:r>
          </a:p>
          <a:p>
            <a:pPr lvl="0">
              <a:buSzPts val="1100"/>
            </a:pPr>
            <a:r>
              <a:rPr lang="en-GB" sz="1100" dirty="0">
                <a:solidFill>
                  <a:srgbClr val="FFFFFF"/>
                </a:solidFill>
                <a:latin typeface="Montserrat" panose="00000500000000000000" pitchFamily="2" charset="0"/>
                <a:ea typeface="Montserrat"/>
                <a:cs typeface="Montserrat"/>
                <a:sym typeface="Montserrat"/>
              </a:rPr>
              <a:t>Lamb Shoulder</a:t>
            </a:r>
          </a:p>
          <a:p>
            <a:pPr lvl="0">
              <a:buSzPts val="1100"/>
            </a:pPr>
            <a:r>
              <a:rPr lang="en-GB" sz="1100" dirty="0">
                <a:solidFill>
                  <a:srgbClr val="FFFFFF"/>
                </a:solidFill>
                <a:latin typeface="Montserrat" panose="00000500000000000000" pitchFamily="2" charset="0"/>
                <a:ea typeface="Montserrat"/>
                <a:cs typeface="Montserrat"/>
                <a:sym typeface="Montserrat"/>
              </a:rPr>
              <a:t>Fresh Prepared Fruit</a:t>
            </a:r>
          </a:p>
          <a:p>
            <a:pPr lvl="0">
              <a:buSzPts val="1100"/>
            </a:pPr>
            <a:r>
              <a:rPr lang="en-GB" sz="1100" dirty="0">
                <a:solidFill>
                  <a:srgbClr val="FFFFFF"/>
                </a:solidFill>
                <a:latin typeface="Montserrat" panose="00000500000000000000" pitchFamily="2" charset="0"/>
                <a:ea typeface="Montserrat"/>
                <a:cs typeface="Montserrat"/>
                <a:sym typeface="Montserrat"/>
              </a:rPr>
              <a:t>Fresh Veg Accompaniments</a:t>
            </a: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sz="1100" dirty="0">
              <a:solidFill>
                <a:srgbClr val="FFFFFF"/>
              </a:solidFill>
              <a:latin typeface="Montserrat" panose="00000500000000000000" pitchFamily="2" charset="0"/>
              <a:ea typeface="Montserrat"/>
              <a:cs typeface="Montserrat"/>
              <a:sym typeface="Montserrat"/>
            </a:endParaRPr>
          </a:p>
        </p:txBody>
      </p:sp>
      <p:sp>
        <p:nvSpPr>
          <p:cNvPr id="1499" name="Google Shape;1499;p114"/>
          <p:cNvSpPr/>
          <p:nvPr/>
        </p:nvSpPr>
        <p:spPr>
          <a:xfrm>
            <a:off x="3205508" y="1686947"/>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Subtitle 5">
            <a:extLst>
              <a:ext uri="{FF2B5EF4-FFF2-40B4-BE49-F238E27FC236}">
                <a16:creationId xmlns:a16="http://schemas.microsoft.com/office/drawing/2014/main" id="{5C3D7F75-CFD3-461D-874B-31F79AE6A522}"/>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375594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59"/>
          <p:cNvSpPr txBox="1"/>
          <p:nvPr/>
        </p:nvSpPr>
        <p:spPr>
          <a:xfrm>
            <a:off x="356660"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Avenir Next LT Pro" panose="020B0504020202020204" pitchFamily="34" charset="0"/>
                <a:ea typeface="Montserrat"/>
                <a:cs typeface="Montserrat"/>
                <a:sym typeface="Montserrat"/>
              </a:rPr>
              <a:t>1</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2" name="Google Shape;642;p59"/>
          <p:cNvSpPr txBox="1"/>
          <p:nvPr/>
        </p:nvSpPr>
        <p:spPr>
          <a:xfrm>
            <a:off x="3225111"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chemeClr val="bg1"/>
                </a:solidFill>
                <a:latin typeface="Avenir Next LT Pro" panose="020B0504020202020204" pitchFamily="34" charset="0"/>
                <a:ea typeface="Montserrat"/>
                <a:cs typeface="Montserrat"/>
                <a:sym typeface="Montserrat"/>
              </a:rPr>
              <a:t>2</a:t>
            </a:r>
            <a:endParaRPr sz="3000" b="1" i="0" u="none" strike="noStrike" cap="none" dirty="0">
              <a:solidFill>
                <a:schemeClr val="bg1"/>
              </a:solidFill>
              <a:latin typeface="Avenir Next LT Pro" panose="020B0504020202020204" pitchFamily="34" charset="0"/>
              <a:ea typeface="Montserrat"/>
              <a:cs typeface="Montserrat"/>
              <a:sym typeface="Montserrat"/>
            </a:endParaRPr>
          </a:p>
        </p:txBody>
      </p:sp>
      <p:sp>
        <p:nvSpPr>
          <p:cNvPr id="643" name="Google Shape;643;p59"/>
          <p:cNvSpPr txBox="1"/>
          <p:nvPr/>
        </p:nvSpPr>
        <p:spPr>
          <a:xfrm>
            <a:off x="6093575"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3</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151232" y="1617325"/>
            <a:ext cx="2712000" cy="2930279"/>
          </a:xfrm>
          <a:prstGeom prst="rect">
            <a:avLst/>
          </a:prstGeom>
          <a:noFill/>
          <a:ln>
            <a:noFill/>
          </a:ln>
        </p:spPr>
        <p:txBody>
          <a:bodyPr spcFirstLastPara="1" wrap="square" lIns="0" tIns="45700" rIns="0" bIns="45700" anchor="t" anchorCtr="0">
            <a:noAutofit/>
          </a:bodyPr>
          <a:lstStyle/>
          <a:p>
            <a:pPr marL="342900" lvl="0" indent="-342900">
              <a:buClr>
                <a:schemeClr val="accent1"/>
              </a:buClr>
              <a:buFont typeface="Arial" panose="020B0604020202020204" pitchFamily="34" charset="0"/>
              <a:buChar char="•"/>
            </a:pP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For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all</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households, the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Top 5</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mitigating</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strategies to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reduce</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household spend in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ranked order </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are:  reducing</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food waste</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saving on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heating/utilities</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and economizing on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out of home entertainment</a:t>
            </a:r>
            <a:r>
              <a:rPr lang="en-US" sz="1100"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clothing</a:t>
            </a:r>
            <a:r>
              <a:rPr lang="en-US" sz="1100"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and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non-essential groceries/treats </a:t>
            </a:r>
            <a:endParaRPr lang="en-US"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342900" lvl="0" indent="-342900">
              <a:buClr>
                <a:schemeClr val="accent1"/>
              </a:buClr>
              <a:buFont typeface="Arial" panose="020B0604020202020204" pitchFamily="34" charset="0"/>
              <a:buChar char="•"/>
            </a:pPr>
            <a:endPar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r>
              <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Source: NielsenIQ Homescan survey</a:t>
            </a:r>
            <a:endParaRPr lang="en-GB" sz="9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effectLst/>
              <a:latin typeface="Montserrat" panose="00000500000000000000" pitchFamily="2" charset="0"/>
              <a:ea typeface="Calibri" panose="020F0502020204030204" pitchFamily="34"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GB" sz="1100" dirty="0">
              <a:solidFill>
                <a:schemeClr val="bg1"/>
              </a:solidFill>
              <a:effectLst/>
              <a:latin typeface="Arial" panose="020B0604020202020204" pitchFamily="34" charset="0"/>
              <a:ea typeface="Times New Roman" panose="02020603050405020304" pitchFamily="18" charset="0"/>
            </a:endParaRPr>
          </a:p>
        </p:txBody>
      </p:sp>
      <p:cxnSp>
        <p:nvCxnSpPr>
          <p:cNvPr id="646" name="Google Shape;646;p59"/>
          <p:cNvCxnSpPr/>
          <p:nvPr/>
        </p:nvCxnSpPr>
        <p:spPr>
          <a:xfrm>
            <a:off x="338424"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570725"/>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125449" y="1681107"/>
            <a:ext cx="3022099" cy="3158101"/>
          </a:xfrm>
          <a:prstGeom prst="rect">
            <a:avLst/>
          </a:prstGeom>
          <a:noFill/>
          <a:ln>
            <a:noFill/>
          </a:ln>
        </p:spPr>
        <p:txBody>
          <a:bodyPr spcFirstLastPara="1" wrap="square" lIns="0" tIns="45700" rIns="0" bIns="45700" anchor="t" anchorCtr="0">
            <a:noAutofit/>
          </a:bodyPr>
          <a:lstStyle/>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This would suggest 3 trends will emerge: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more spending on private label</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(this still gives shoppers a lot of choice across the spectrum of economy to premium purchasing);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some trading down</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(possibly in some household and non-edible grocery categories) and an overall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shift of spend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to retailers perceived to offer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better value for money</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17145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This will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not only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be the discounters and/or High Street Value retailers </a:t>
            </a:r>
            <a:r>
              <a:rPr lang="en-GB" sz="1100" dirty="0">
                <a:solidFill>
                  <a:schemeClr val="bg1"/>
                </a:solidFill>
                <a:effectLst/>
                <a:latin typeface="Montserrat" panose="00000500000000000000" pitchFamily="2" charset="0"/>
                <a:ea typeface="Times New Roman" panose="02020603050405020304" pitchFamily="18" charset="0"/>
              </a:rPr>
              <a:t>but also </a:t>
            </a:r>
            <a:r>
              <a:rPr lang="en-GB" sz="1100" b="1" dirty="0">
                <a:solidFill>
                  <a:schemeClr val="accent1"/>
                </a:solidFill>
                <a:effectLst/>
                <a:latin typeface="Montserrat" panose="00000500000000000000" pitchFamily="2" charset="0"/>
                <a:ea typeface="Times New Roman" panose="02020603050405020304" pitchFamily="18" charset="0"/>
              </a:rPr>
              <a:t>any supermarket </a:t>
            </a:r>
            <a:r>
              <a:rPr lang="en-GB" sz="1100" dirty="0">
                <a:solidFill>
                  <a:schemeClr val="bg1"/>
                </a:solidFill>
                <a:effectLst/>
                <a:latin typeface="Montserrat" panose="00000500000000000000" pitchFamily="2" charset="0"/>
                <a:ea typeface="Times New Roman" panose="02020603050405020304" pitchFamily="18" charset="0"/>
              </a:rPr>
              <a:t>with a </a:t>
            </a:r>
            <a:r>
              <a:rPr lang="en-GB" sz="1100" b="1" dirty="0">
                <a:solidFill>
                  <a:schemeClr val="bg1"/>
                </a:solidFill>
                <a:effectLst/>
                <a:latin typeface="Montserrat" panose="00000500000000000000" pitchFamily="2" charset="0"/>
                <a:ea typeface="Times New Roman" panose="02020603050405020304" pitchFamily="18" charset="0"/>
              </a:rPr>
              <a:t>strong price message</a:t>
            </a:r>
            <a:r>
              <a:rPr lang="en-GB" sz="1100" dirty="0">
                <a:solidFill>
                  <a:schemeClr val="bg1"/>
                </a:solidFill>
                <a:effectLst/>
                <a:latin typeface="Montserrat" panose="00000500000000000000" pitchFamily="2" charset="0"/>
                <a:ea typeface="Times New Roman" panose="02020603050405020304" pitchFamily="18" charset="0"/>
              </a:rPr>
              <a:t>.</a:t>
            </a:r>
          </a:p>
          <a:p>
            <a:pPr marL="171450" lvl="0" indent="-171450">
              <a:buClr>
                <a:schemeClr val="accent1"/>
              </a:buClr>
              <a:buFont typeface="Arial" panose="020B0604020202020204" pitchFamily="34" charset="0"/>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indent="-226695">
              <a:spcAft>
                <a:spcPts val="0"/>
              </a:spcAft>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p>
          <a:p>
            <a:pPr indent="-226695" algn="just">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effectLst/>
              <a:latin typeface="Times New Roman" panose="02020603050405020304" pitchFamily="18" charset="0"/>
              <a:ea typeface="Times New Roman" panose="02020603050405020304" pitchFamily="18" charset="0"/>
            </a:endParaRPr>
          </a:p>
        </p:txBody>
      </p:sp>
      <p:sp>
        <p:nvSpPr>
          <p:cNvPr id="650" name="Google Shape;650;p59"/>
          <p:cNvSpPr txBox="1"/>
          <p:nvPr/>
        </p:nvSpPr>
        <p:spPr>
          <a:xfrm>
            <a:off x="6147548" y="1617325"/>
            <a:ext cx="2712000" cy="3237824"/>
          </a:xfrm>
          <a:prstGeom prst="rect">
            <a:avLst/>
          </a:prstGeom>
          <a:noFill/>
          <a:ln>
            <a:noFill/>
          </a:ln>
        </p:spPr>
        <p:txBody>
          <a:bodyPr spcFirstLastPara="1" wrap="square" lIns="0" tIns="45700" rIns="0" bIns="45700" anchor="t" anchorCtr="0">
            <a:noAutofit/>
          </a:bodyPr>
          <a:lstStyle/>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 whilst saving money on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discretionary</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areas such as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clothing, eating out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are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some</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of the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immediate</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ways that households will economise, this does suggest there could be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some impact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on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grocery shopping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as the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cost-of-living squeeze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accelerates during Q2</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t>
            </a:r>
          </a:p>
          <a:p>
            <a:pPr lvl="0">
              <a:buClr>
                <a:schemeClr val="accent1"/>
              </a:buCl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All  things considered it will probably be</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summer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before Total Till growths are back into</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continuous</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growth</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t>
            </a:r>
            <a:endParaRPr lang="en-GB" sz="1100" dirty="0">
              <a:solidFill>
                <a:schemeClr val="bg1"/>
              </a:solidFill>
              <a:effectLst/>
              <a:latin typeface="Montserrat" panose="00000500000000000000" pitchFamily="2" charset="0"/>
              <a:ea typeface="Times New Roman" panose="02020603050405020304" pitchFamily="18" charset="0"/>
            </a:endParaRPr>
          </a:p>
          <a:p>
            <a:pPr marL="171450" lvl="1" indent="-171450">
              <a:buClr>
                <a:schemeClr val="accent1"/>
              </a:buClr>
              <a:buFont typeface="Arial" panose="020B0604020202020204" pitchFamily="34" charset="0"/>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cs typeface="Calibri" panose="020F0502020204030204" pitchFamily="34" charset="0"/>
            </a:endParaRPr>
          </a:p>
        </p:txBody>
      </p:sp>
      <p:sp>
        <p:nvSpPr>
          <p:cNvPr id="652" name="Google Shape;652;p59"/>
          <p:cNvSpPr txBox="1">
            <a:spLocks noGrp="1"/>
          </p:cNvSpPr>
          <p:nvPr>
            <p:ph type="title"/>
          </p:nvPr>
        </p:nvSpPr>
        <p:spPr>
          <a:xfrm>
            <a:off x="247339" y="304292"/>
            <a:ext cx="8896661" cy="393600"/>
          </a:xfrm>
        </p:spPr>
        <p:txBody>
          <a:bodyPr spcFirstLastPara="1" wrap="square" lIns="0" tIns="91425" rIns="0" bIns="91425" anchor="t" anchorCtr="0">
            <a:noAutofit/>
          </a:bodyPr>
          <a:lstStyle/>
          <a:p>
            <a:pPr marR="228600" indent="-450215"/>
            <a:r>
              <a:rPr lang="en-GB" sz="2000" dirty="0">
                <a:solidFill>
                  <a:schemeClr val="bg1"/>
                </a:solidFill>
                <a:latin typeface="Montserrat" panose="00000500000000000000" pitchFamily="2" charset="0"/>
              </a:rPr>
              <a:t>Looking ahead, expect the cost of living squeeze to </a:t>
            </a:r>
            <a:r>
              <a:rPr lang="en-GB" sz="2000" dirty="0">
                <a:solidFill>
                  <a:schemeClr val="accent1"/>
                </a:solidFill>
                <a:latin typeface="Montserrat" panose="00000500000000000000" pitchFamily="2" charset="0"/>
              </a:rPr>
              <a:t>change </a:t>
            </a:r>
            <a:r>
              <a:rPr lang="en-GB" sz="2000" dirty="0">
                <a:solidFill>
                  <a:schemeClr val="bg1"/>
                </a:solidFill>
                <a:latin typeface="Montserrat" panose="00000500000000000000" pitchFamily="2" charset="0"/>
              </a:rPr>
              <a:t>how we shop</a:t>
            </a:r>
            <a:endParaRPr lang="en-GB" sz="2000" dirty="0">
              <a:solidFill>
                <a:schemeClr val="bg1"/>
              </a:solidFill>
              <a:effectLst/>
              <a:latin typeface="Montserrat" panose="00000500000000000000" pitchFamily="2" charset="0"/>
            </a:endParaRPr>
          </a:p>
        </p:txBody>
      </p:sp>
    </p:spTree>
    <p:extLst>
      <p:ext uri="{BB962C8B-B14F-4D97-AF65-F5344CB8AC3E}">
        <p14:creationId xmlns:p14="http://schemas.microsoft.com/office/powerpoint/2010/main" val="35118258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361"/>
        <p:cNvGrpSpPr/>
        <p:nvPr/>
      </p:nvGrpSpPr>
      <p:grpSpPr>
        <a:xfrm>
          <a:off x="0" y="0"/>
          <a:ext cx="0" cy="0"/>
          <a:chOff x="0" y="0"/>
          <a:chExt cx="0" cy="0"/>
        </a:xfrm>
      </p:grpSpPr>
      <p:sp>
        <p:nvSpPr>
          <p:cNvPr id="2" name="Subtitle 1">
            <a:extLst>
              <a:ext uri="{FF2B5EF4-FFF2-40B4-BE49-F238E27FC236}">
                <a16:creationId xmlns:a16="http://schemas.microsoft.com/office/drawing/2014/main" id="{8E12A230-3919-4B33-AEEB-C7C58224F1C5}"/>
              </a:ext>
            </a:extLst>
          </p:cNvPr>
          <p:cNvSpPr>
            <a:spLocks noGrp="1"/>
          </p:cNvSpPr>
          <p:nvPr>
            <p:ph type="subTitle" idx="1"/>
          </p:nvPr>
        </p:nvSpPr>
        <p:spPr/>
        <p:txBody>
          <a:bodyPr/>
          <a:lstStyle/>
          <a:p>
            <a:endParaRPr lang="en-PH" dirty="0"/>
          </a:p>
        </p:txBody>
      </p:sp>
      <p:sp>
        <p:nvSpPr>
          <p:cNvPr id="2363" name="Google Shape;2363;p14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panose="00000500000000000000" pitchFamily="2" charset="0"/>
                <a:ea typeface="Montserrat"/>
                <a:cs typeface="Montserrat"/>
                <a:sym typeface="Montserrat"/>
              </a:rPr>
              <a:t>Appendix</a:t>
            </a:r>
            <a:endParaRPr sz="3000" b="1" dirty="0">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1386891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54340" y="1088270"/>
            <a:ext cx="6009893" cy="3608672"/>
          </a:xfrm>
          <a:prstGeom prst="rect">
            <a:avLst/>
          </a:prstGeom>
        </p:spPr>
      </p:pic>
      <p:sp>
        <p:nvSpPr>
          <p:cNvPr id="88066" name="Text Placeholder 10"/>
          <p:cNvSpPr txBox="1">
            <a:spLocks noGrp="1"/>
          </p:cNvSpPr>
          <p:nvPr>
            <p:ph type="body" idx="4294967295"/>
          </p:nvPr>
        </p:nvSpPr>
        <p:spPr>
          <a:xfrm>
            <a:off x="119254" y="4696942"/>
            <a:ext cx="6977063" cy="276225"/>
          </a:xfrm>
        </p:spPr>
        <p:txBody>
          <a:bodyPr/>
          <a:lstStyle/>
          <a:p>
            <a:pPr eaLnBrk="1" hangingPunct="1">
              <a:spcBef>
                <a:spcPts val="63"/>
              </a:spcBef>
              <a:buClr>
                <a:srgbClr val="000000"/>
              </a:buClr>
              <a:buFontTx/>
              <a:buNone/>
            </a:pPr>
            <a:r>
              <a:rPr lang="en-GB" altLang="en-US" sz="6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18437" name="Title 27"/>
          <p:cNvSpPr txBox="1">
            <a:spLocks/>
          </p:cNvSpPr>
          <p:nvPr/>
        </p:nvSpPr>
        <p:spPr bwMode="auto">
          <a:xfrm>
            <a:off x="234057" y="-346075"/>
            <a:ext cx="9251950" cy="1082676"/>
          </a:xfrm>
          <a:prstGeom prst="rect">
            <a:avLst/>
          </a:prstGeom>
          <a:noFill/>
          <a:ln>
            <a:noFill/>
          </a:ln>
        </p:spPr>
        <p:txBody>
          <a:bodyPr tIns="0" bIns="0" anchor="b"/>
          <a:lstStyle>
            <a:lvl1pPr defTabSz="457200" eaLnBrk="0" hangingPunct="0">
              <a:spcBef>
                <a:spcPts val="800"/>
              </a:spcBef>
              <a:buClr>
                <a:srgbClr val="5F5F5F"/>
              </a:buClr>
              <a:buFont typeface="Arial" charset="0"/>
              <a:buChar char="•"/>
              <a:defRPr sz="3200">
                <a:solidFill>
                  <a:srgbClr val="5F5F5F"/>
                </a:solidFill>
                <a:latin typeface="Calibri" pitchFamily="34" charset="0"/>
              </a:defRPr>
            </a:lvl1pPr>
            <a:lvl2pPr marL="908050" indent="-457200" defTabSz="457200" eaLnBrk="0" hangingPunct="0">
              <a:spcBef>
                <a:spcPts val="800"/>
              </a:spcBef>
              <a:buClr>
                <a:srgbClr val="5F5F5F"/>
              </a:buClr>
              <a:buFont typeface="Arial" charset="0"/>
              <a:buChar char="•"/>
              <a:defRPr sz="1600">
                <a:solidFill>
                  <a:srgbClr val="5F5F5F"/>
                </a:solidFill>
                <a:latin typeface="Calibri" pitchFamily="34" charset="0"/>
              </a:defRPr>
            </a:lvl2pPr>
            <a:lvl3pPr marL="1371600" indent="-457200" defTabSz="457200" eaLnBrk="0" hangingPunct="0">
              <a:spcBef>
                <a:spcPts val="700"/>
              </a:spcBef>
              <a:buClr>
                <a:srgbClr val="5F5F5F"/>
              </a:buClr>
              <a:buFont typeface="Arial" charset="0"/>
              <a:buChar char="•"/>
              <a:defRPr sz="1400">
                <a:solidFill>
                  <a:srgbClr val="5F5F5F"/>
                </a:solidFill>
                <a:latin typeface="Calibri" pitchFamily="34" charset="0"/>
              </a:defRPr>
            </a:lvl3pPr>
            <a:lvl4pPr marL="1825625" indent="-454025" defTabSz="457200" eaLnBrk="0" hangingPunct="0">
              <a:spcBef>
                <a:spcPts val="700"/>
              </a:spcBef>
              <a:buClr>
                <a:srgbClr val="5F5F5F"/>
              </a:buClr>
              <a:buFont typeface="Arial" charset="0"/>
              <a:buChar char="•"/>
              <a:defRPr sz="1200">
                <a:solidFill>
                  <a:srgbClr val="5F5F5F"/>
                </a:solidFill>
                <a:latin typeface="Calibri" pitchFamily="34" charset="0"/>
              </a:defRPr>
            </a:lvl4pPr>
            <a:lvl5pPr marL="2286000" indent="-457200" defTabSz="457200" eaLnBrk="0" hangingPunct="0">
              <a:spcBef>
                <a:spcPts val="700"/>
              </a:spcBef>
              <a:buClr>
                <a:srgbClr val="5F5F5F"/>
              </a:buClr>
              <a:buFont typeface="Arial" charset="0"/>
              <a:buChar char="•"/>
              <a:defRPr sz="1200">
                <a:solidFill>
                  <a:srgbClr val="5F5F5F"/>
                </a:solidFill>
                <a:latin typeface="Calibri" pitchFamily="34" charset="0"/>
              </a:defRPr>
            </a:lvl5pPr>
            <a:lvl6pPr marL="27432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32004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6576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41148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fontAlgn="auto" hangingPunct="1">
              <a:lnSpc>
                <a:spcPct val="80000"/>
              </a:lnSpc>
              <a:spcBef>
                <a:spcPct val="0"/>
              </a:spcBef>
              <a:spcAft>
                <a:spcPts val="0"/>
              </a:spcAft>
              <a:buClrTx/>
              <a:buFontTx/>
              <a:buNone/>
              <a:defRPr/>
            </a:pPr>
            <a:endParaRPr lang="en-US" altLang="en-US" sz="2800" kern="0" dirty="0">
              <a:solidFill>
                <a:schemeClr val="accent1"/>
              </a:solidFill>
              <a:latin typeface="+mn-lt"/>
              <a:ea typeface="ＭＳ Ｐゴシック" pitchFamily="34" charset="-128"/>
              <a:cs typeface="Arial"/>
              <a:sym typeface="Arial"/>
            </a:endParaRPr>
          </a:p>
        </p:txBody>
      </p:sp>
      <p:sp>
        <p:nvSpPr>
          <p:cNvPr id="15" name="Oval 14"/>
          <p:cNvSpPr/>
          <p:nvPr/>
        </p:nvSpPr>
        <p:spPr>
          <a:xfrm>
            <a:off x="7138439" y="351555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4" name="Oval 13"/>
          <p:cNvSpPr/>
          <p:nvPr/>
        </p:nvSpPr>
        <p:spPr>
          <a:xfrm>
            <a:off x="7163525" y="2855165"/>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p:cNvSpPr/>
          <p:nvPr/>
        </p:nvSpPr>
        <p:spPr>
          <a:xfrm>
            <a:off x="7144375" y="2350817"/>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1" name="Title 27">
            <a:extLst>
              <a:ext uri="{FF2B5EF4-FFF2-40B4-BE49-F238E27FC236}">
                <a16:creationId xmlns:a16="http://schemas.microsoft.com/office/drawing/2014/main" id="{48ACB68F-61B6-418D-930D-16F5DD2F5380}"/>
              </a:ext>
            </a:extLst>
          </p:cNvPr>
          <p:cNvSpPr txBox="1">
            <a:spLocks/>
          </p:cNvSpPr>
          <p:nvPr/>
        </p:nvSpPr>
        <p:spPr bwMode="auto">
          <a:xfrm>
            <a:off x="234057" y="367247"/>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900" b="1" dirty="0">
                <a:latin typeface="Montserrat" panose="00000500000000000000" pitchFamily="2" charset="0"/>
              </a:rPr>
              <a:t>Against the final lockdown, Q1 saw shoppers spending more on pet and petcare, convenience foods, soft drinks and health &amp; beauty</a:t>
            </a:r>
            <a:endParaRPr lang="en-GB" altLang="en-US" sz="1900" b="1" dirty="0">
              <a:solidFill>
                <a:schemeClr val="tx1"/>
              </a:solidFill>
              <a:latin typeface="Montserrat" panose="00000500000000000000" pitchFamily="2" charset="0"/>
            </a:endParaRPr>
          </a:p>
        </p:txBody>
      </p:sp>
      <p:sp>
        <p:nvSpPr>
          <p:cNvPr id="12" name="Oval 11">
            <a:extLst>
              <a:ext uri="{FF2B5EF4-FFF2-40B4-BE49-F238E27FC236}">
                <a16:creationId xmlns:a16="http://schemas.microsoft.com/office/drawing/2014/main" id="{84FD4A45-A2BC-4C1F-B04B-88378418B2DB}"/>
              </a:ext>
            </a:extLst>
          </p:cNvPr>
          <p:cNvSpPr/>
          <p:nvPr/>
        </p:nvSpPr>
        <p:spPr>
          <a:xfrm>
            <a:off x="7138439" y="384753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7" name="Oval 16">
            <a:extLst>
              <a:ext uri="{FF2B5EF4-FFF2-40B4-BE49-F238E27FC236}">
                <a16:creationId xmlns:a16="http://schemas.microsoft.com/office/drawing/2014/main" id="{6FD509A5-A658-486F-A0BC-EFDD9C38AC4C}"/>
              </a:ext>
            </a:extLst>
          </p:cNvPr>
          <p:cNvSpPr/>
          <p:nvPr/>
        </p:nvSpPr>
        <p:spPr>
          <a:xfrm>
            <a:off x="3862078" y="351555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8" name="Oval 17">
            <a:extLst>
              <a:ext uri="{FF2B5EF4-FFF2-40B4-BE49-F238E27FC236}">
                <a16:creationId xmlns:a16="http://schemas.microsoft.com/office/drawing/2014/main" id="{05F0726B-6770-486B-8BBC-22D78E29B3B8}"/>
              </a:ext>
            </a:extLst>
          </p:cNvPr>
          <p:cNvSpPr/>
          <p:nvPr/>
        </p:nvSpPr>
        <p:spPr>
          <a:xfrm>
            <a:off x="3887164" y="2855165"/>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9" name="Oval 18">
            <a:extLst>
              <a:ext uri="{FF2B5EF4-FFF2-40B4-BE49-F238E27FC236}">
                <a16:creationId xmlns:a16="http://schemas.microsoft.com/office/drawing/2014/main" id="{5FE06437-DEFF-4468-8688-1AE13478DAF8}"/>
              </a:ext>
            </a:extLst>
          </p:cNvPr>
          <p:cNvSpPr/>
          <p:nvPr/>
        </p:nvSpPr>
        <p:spPr>
          <a:xfrm>
            <a:off x="3868014" y="2350817"/>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20" name="Oval 19">
            <a:extLst>
              <a:ext uri="{FF2B5EF4-FFF2-40B4-BE49-F238E27FC236}">
                <a16:creationId xmlns:a16="http://schemas.microsoft.com/office/drawing/2014/main" id="{137A7455-A2D0-4AD2-8062-F9304C291A92}"/>
              </a:ext>
            </a:extLst>
          </p:cNvPr>
          <p:cNvSpPr/>
          <p:nvPr/>
        </p:nvSpPr>
        <p:spPr>
          <a:xfrm>
            <a:off x="3862078" y="384753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3621360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63507" y="1058826"/>
            <a:ext cx="5936601" cy="3633000"/>
          </a:xfrm>
          <a:prstGeom prst="rect">
            <a:avLst/>
          </a:prstGeom>
        </p:spPr>
      </p:pic>
      <p:sp>
        <p:nvSpPr>
          <p:cNvPr id="90115" name="Text Placeholder 10"/>
          <p:cNvSpPr txBox="1">
            <a:spLocks noGrp="1"/>
          </p:cNvSpPr>
          <p:nvPr>
            <p:ph type="body" idx="4294967295"/>
          </p:nvPr>
        </p:nvSpPr>
        <p:spPr>
          <a:xfrm>
            <a:off x="0" y="4731990"/>
            <a:ext cx="6769100" cy="341312"/>
          </a:xfrm>
        </p:spPr>
        <p:txBody>
          <a:bodyPr/>
          <a:lstStyle/>
          <a:p>
            <a:pPr eaLnBrk="1" hangingPunct="1">
              <a:spcBef>
                <a:spcPts val="63"/>
              </a:spcBef>
              <a:buClr>
                <a:srgbClr val="000000"/>
              </a:buClr>
              <a:buFontTx/>
              <a:buNone/>
            </a:pPr>
            <a:r>
              <a:rPr lang="en-GB" altLang="en-US" sz="7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7" name="Oval 6"/>
          <p:cNvSpPr/>
          <p:nvPr/>
        </p:nvSpPr>
        <p:spPr>
          <a:xfrm>
            <a:off x="7378319" y="2472592"/>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9" name="Oval 8"/>
          <p:cNvSpPr/>
          <p:nvPr/>
        </p:nvSpPr>
        <p:spPr>
          <a:xfrm>
            <a:off x="7364901" y="1641604"/>
            <a:ext cx="459225" cy="29837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1" name="Oval 10"/>
          <p:cNvSpPr/>
          <p:nvPr/>
        </p:nvSpPr>
        <p:spPr>
          <a:xfrm>
            <a:off x="7364901" y="3630244"/>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3" name="Oval 12"/>
          <p:cNvSpPr/>
          <p:nvPr/>
        </p:nvSpPr>
        <p:spPr>
          <a:xfrm>
            <a:off x="7378319" y="3132621"/>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0" name="Title 27">
            <a:extLst>
              <a:ext uri="{FF2B5EF4-FFF2-40B4-BE49-F238E27FC236}">
                <a16:creationId xmlns:a16="http://schemas.microsoft.com/office/drawing/2014/main" id="{A9A645D3-9184-4B64-AFCA-EEE4ABBB4FCB}"/>
              </a:ext>
            </a:extLst>
          </p:cNvPr>
          <p:cNvSpPr txBox="1">
            <a:spLocks/>
          </p:cNvSpPr>
          <p:nvPr/>
        </p:nvSpPr>
        <p:spPr bwMode="auto">
          <a:xfrm>
            <a:off x="234057" y="380973"/>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600" b="1" dirty="0">
                <a:solidFill>
                  <a:schemeClr val="tx1"/>
                </a:solidFill>
                <a:latin typeface="Montserrat" panose="00000500000000000000" pitchFamily="2" charset="0"/>
              </a:rPr>
              <a:t>The late Easter as well as less demand for staple foods, BWS and General Merchandise explain the decline in units and is impacting larger formats more</a:t>
            </a:r>
            <a:endParaRPr lang="en-US" altLang="en-US" sz="1600" b="1" dirty="0">
              <a:solidFill>
                <a:schemeClr val="tx1"/>
              </a:solidFill>
              <a:latin typeface="Montserrat" panose="00000500000000000000" pitchFamily="2" charset="0"/>
            </a:endParaRPr>
          </a:p>
        </p:txBody>
      </p:sp>
      <p:sp>
        <p:nvSpPr>
          <p:cNvPr id="12" name="Oval 11">
            <a:extLst>
              <a:ext uri="{FF2B5EF4-FFF2-40B4-BE49-F238E27FC236}">
                <a16:creationId xmlns:a16="http://schemas.microsoft.com/office/drawing/2014/main" id="{E2354BBC-4975-489C-B47C-AF4832878EFC}"/>
              </a:ext>
            </a:extLst>
          </p:cNvPr>
          <p:cNvSpPr/>
          <p:nvPr/>
        </p:nvSpPr>
        <p:spPr>
          <a:xfrm>
            <a:off x="4112775" y="2472592"/>
            <a:ext cx="459225" cy="304202"/>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4" name="Oval 13">
            <a:extLst>
              <a:ext uri="{FF2B5EF4-FFF2-40B4-BE49-F238E27FC236}">
                <a16:creationId xmlns:a16="http://schemas.microsoft.com/office/drawing/2014/main" id="{C32A033E-C039-4060-9ED3-F49A3C66B528}"/>
              </a:ext>
            </a:extLst>
          </p:cNvPr>
          <p:cNvSpPr/>
          <p:nvPr/>
        </p:nvSpPr>
        <p:spPr>
          <a:xfrm>
            <a:off x="4099357" y="1641604"/>
            <a:ext cx="459225" cy="29837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5" name="Oval 14">
            <a:extLst>
              <a:ext uri="{FF2B5EF4-FFF2-40B4-BE49-F238E27FC236}">
                <a16:creationId xmlns:a16="http://schemas.microsoft.com/office/drawing/2014/main" id="{106823AA-781A-4F48-86B7-0C42A8DD0ACC}"/>
              </a:ext>
            </a:extLst>
          </p:cNvPr>
          <p:cNvSpPr/>
          <p:nvPr/>
        </p:nvSpPr>
        <p:spPr>
          <a:xfrm>
            <a:off x="4099357" y="3630244"/>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a:extLst>
              <a:ext uri="{FF2B5EF4-FFF2-40B4-BE49-F238E27FC236}">
                <a16:creationId xmlns:a16="http://schemas.microsoft.com/office/drawing/2014/main" id="{E5FAF608-E053-4720-9706-E75ABCAB3B1D}"/>
              </a:ext>
            </a:extLst>
          </p:cNvPr>
          <p:cNvSpPr/>
          <p:nvPr/>
        </p:nvSpPr>
        <p:spPr>
          <a:xfrm>
            <a:off x="4112775" y="3132620"/>
            <a:ext cx="459225" cy="304201"/>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7" name="Oval 16">
            <a:extLst>
              <a:ext uri="{FF2B5EF4-FFF2-40B4-BE49-F238E27FC236}">
                <a16:creationId xmlns:a16="http://schemas.microsoft.com/office/drawing/2014/main" id="{DAED5DEF-0044-412F-AF4B-85F23F535CF1}"/>
              </a:ext>
            </a:extLst>
          </p:cNvPr>
          <p:cNvSpPr/>
          <p:nvPr/>
        </p:nvSpPr>
        <p:spPr>
          <a:xfrm>
            <a:off x="6258129" y="2614388"/>
            <a:ext cx="1579416" cy="166539"/>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3405949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445"/>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77"/>
          <p:cNvSpPr txBox="1">
            <a:spLocks noGrp="1"/>
          </p:cNvSpPr>
          <p:nvPr>
            <p:ph type="title"/>
          </p:nvPr>
        </p:nvSpPr>
        <p:spPr>
          <a:xfrm>
            <a:off x="354651" y="360974"/>
            <a:ext cx="5668778" cy="568665"/>
          </a:xfrm>
        </p:spPr>
        <p:txBody>
          <a:bodyPr spcFirstLastPara="1" wrap="square" lIns="0" tIns="91425" rIns="0" bIns="91425" anchor="t" anchorCtr="0">
            <a:noAutofit/>
          </a:bodyPr>
          <a:lstStyle/>
          <a:p>
            <a:pPr lvl="0"/>
            <a:r>
              <a:rPr lang="en-PH" sz="1700" dirty="0">
                <a:latin typeface="Montserrat" panose="00000500000000000000" pitchFamily="2" charset="0"/>
              </a:rPr>
              <a:t>Against the final month of lockdown, sales continued to slow in larger formats and online</a:t>
            </a:r>
            <a:endParaRPr lang="en-US" sz="1700" dirty="0">
              <a:latin typeface="Montserrat" panose="00000500000000000000" pitchFamily="2" charset="0"/>
            </a:endParaRPr>
          </a:p>
        </p:txBody>
      </p:sp>
      <p:sp>
        <p:nvSpPr>
          <p:cNvPr id="5" name="Subtitle 4">
            <a:extLst>
              <a:ext uri="{FF2B5EF4-FFF2-40B4-BE49-F238E27FC236}">
                <a16:creationId xmlns:a16="http://schemas.microsoft.com/office/drawing/2014/main" id="{A2CF0243-A70B-4B96-B944-AA7661425FCB}"/>
              </a:ext>
            </a:extLst>
          </p:cNvPr>
          <p:cNvSpPr>
            <a:spLocks noGrp="1"/>
          </p:cNvSpPr>
          <p:nvPr>
            <p:ph type="subTitle" idx="3"/>
          </p:nvPr>
        </p:nvSpPr>
        <p:spPr/>
        <p:txBody>
          <a:bodyPr/>
          <a:lstStyle/>
          <a:p>
            <a:r>
              <a:rPr lang="en-PH" dirty="0">
                <a:latin typeface="Montserrat" panose="00000500000000000000" pitchFamily="2" charset="0"/>
              </a:rPr>
              <a:t>Source:  NielsenIQ Scantrack Total Store Read, *Homescan FMCG 4w/e 26</a:t>
            </a:r>
            <a:r>
              <a:rPr lang="en-PH" baseline="30000" dirty="0">
                <a:latin typeface="Montserrat" panose="00000500000000000000" pitchFamily="2" charset="0"/>
              </a:rPr>
              <a:t>th</a:t>
            </a:r>
            <a:r>
              <a:rPr lang="en-PH" dirty="0">
                <a:latin typeface="Montserrat" panose="00000500000000000000" pitchFamily="2" charset="0"/>
              </a:rPr>
              <a:t> March 2022,  **Homescan Total FMCG </a:t>
            </a:r>
          </a:p>
        </p:txBody>
      </p:sp>
      <p:sp>
        <p:nvSpPr>
          <p:cNvPr id="944" name="Google Shape;944;p77"/>
          <p:cNvSpPr txBox="1"/>
          <p:nvPr/>
        </p:nvSpPr>
        <p:spPr>
          <a:xfrm>
            <a:off x="354650" y="2148350"/>
            <a:ext cx="2242982"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solidFill>
                  <a:srgbClr val="000000"/>
                </a:solidFill>
                <a:latin typeface="Montserrat" panose="00000500000000000000" pitchFamily="2" charset="0"/>
                <a:ea typeface="Montserrat"/>
                <a:cs typeface="Montserrat"/>
                <a:sym typeface="Montserrat"/>
              </a:rPr>
              <a:t>Tailwinds</a:t>
            </a:r>
            <a:endParaRPr dirty="0">
              <a:solidFill>
                <a:srgbClr val="000000"/>
              </a:solidFill>
              <a:latin typeface="Montserrat" panose="00000500000000000000" pitchFamily="2" charset="0"/>
              <a:ea typeface="Montserrat Light"/>
              <a:cs typeface="Montserrat Light"/>
              <a:sym typeface="Montserrat Light"/>
            </a:endParaRPr>
          </a:p>
          <a:p>
            <a:pPr marL="365760" lvl="0" indent="-304800" algn="l" rtl="0">
              <a:spcBef>
                <a:spcPts val="600"/>
              </a:spcBef>
              <a:spcAft>
                <a:spcPts val="600"/>
              </a:spcAft>
              <a:buClr>
                <a:srgbClr val="000000"/>
              </a:buClr>
              <a:buSzPts val="1200"/>
              <a:buFont typeface="Montserrat"/>
              <a:buChar char="■"/>
            </a:pPr>
            <a:r>
              <a:rPr lang="en" sz="1200" dirty="0">
                <a:solidFill>
                  <a:srgbClr val="000000"/>
                </a:solidFill>
                <a:latin typeface="Montserrat" panose="00000500000000000000" pitchFamily="2" charset="0"/>
                <a:ea typeface="Montserrat"/>
                <a:cs typeface="Montserrat"/>
                <a:sym typeface="Montserrat"/>
              </a:rPr>
              <a:t>*Discounters +5.6%</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Convenience +3.6%</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Instore -0.6%</a:t>
            </a:r>
          </a:p>
          <a:p>
            <a:pPr marL="60960" lvl="0" algn="l" rtl="0">
              <a:spcBef>
                <a:spcPts val="600"/>
              </a:spcBef>
              <a:spcAft>
                <a:spcPts val="600"/>
              </a:spcAft>
              <a:buClr>
                <a:srgbClr val="000000"/>
              </a:buClr>
              <a:buSzPts val="1200"/>
            </a:pPr>
            <a:endParaRPr lang="en" sz="1200" dirty="0">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 sz="1200" dirty="0">
              <a:solidFill>
                <a:schemeClr val="tx1"/>
              </a:solidFill>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Aft>
                <a:spcPts val="600"/>
              </a:spcAft>
              <a:buClr>
                <a:srgbClr val="000000"/>
              </a:buClr>
              <a:buSzPts val="1200"/>
              <a:buFont typeface="Montserrat"/>
              <a:buChar char="■"/>
            </a:pPr>
            <a:endParaRPr sz="1200" dirty="0">
              <a:solidFill>
                <a:srgbClr val="FF0000"/>
              </a:solidFill>
              <a:latin typeface="Avenir Next LT Pro" panose="020B0504020202020204" pitchFamily="34" charset="0"/>
              <a:ea typeface="Montserrat"/>
              <a:cs typeface="Montserrat"/>
              <a:sym typeface="Montserrat"/>
            </a:endParaRPr>
          </a:p>
        </p:txBody>
      </p:sp>
      <p:sp>
        <p:nvSpPr>
          <p:cNvPr id="945" name="Google Shape;945;p77"/>
          <p:cNvSpPr txBox="1"/>
          <p:nvPr/>
        </p:nvSpPr>
        <p:spPr>
          <a:xfrm>
            <a:off x="3217224" y="2095363"/>
            <a:ext cx="2242981"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latin typeface="Montserrat" panose="00000500000000000000" pitchFamily="2" charset="0"/>
                <a:ea typeface="Montserrat"/>
                <a:cs typeface="Montserrat"/>
                <a:sym typeface="Montserrat"/>
              </a:rPr>
              <a:t>Head</a:t>
            </a:r>
            <a:r>
              <a:rPr lang="en" b="1" dirty="0">
                <a:solidFill>
                  <a:srgbClr val="000000"/>
                </a:solidFill>
                <a:latin typeface="Montserrat" panose="00000500000000000000" pitchFamily="2" charset="0"/>
                <a:ea typeface="Montserrat"/>
                <a:cs typeface="Montserrat"/>
                <a:sym typeface="Montserrat"/>
              </a:rPr>
              <a:t>winds</a:t>
            </a:r>
            <a:endParaRPr lang="en-GB" sz="1200" dirty="0">
              <a:solidFill>
                <a:srgbClr val="000000"/>
              </a:solidFill>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 sz="1200" dirty="0">
                <a:latin typeface="Montserrat" panose="00000500000000000000" pitchFamily="2" charset="0"/>
                <a:ea typeface="Montserrat"/>
                <a:cs typeface="Montserrat"/>
                <a:sym typeface="Montserrat"/>
              </a:rPr>
              <a:t>**Value R</a:t>
            </a:r>
            <a:r>
              <a:rPr lang="en-GB" sz="1200" dirty="0">
                <a:latin typeface="Montserrat" panose="00000500000000000000" pitchFamily="2" charset="0"/>
                <a:ea typeface="Montserrat"/>
                <a:cs typeface="Montserrat"/>
                <a:sym typeface="Montserrat"/>
              </a:rPr>
              <a:t>e</a:t>
            </a:r>
            <a:r>
              <a:rPr lang="en" sz="1200" dirty="0">
                <a:latin typeface="Montserrat" panose="00000500000000000000" pitchFamily="2" charset="0"/>
                <a:ea typeface="Montserrat"/>
                <a:cs typeface="Montserrat"/>
                <a:sym typeface="Montserrat"/>
              </a:rPr>
              <a:t>tailers -7.8%</a:t>
            </a:r>
            <a:endParaRPr lang="en-GB" sz="1200" dirty="0">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Grocery Multiples -5.7%</a:t>
            </a:r>
            <a:endParaRPr lang="en-GB" sz="1200" dirty="0">
              <a:solidFill>
                <a:srgbClr val="000000"/>
              </a:solidFill>
              <a:latin typeface="Montserrat" panose="00000500000000000000" pitchFamily="2"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Supermarkets -7.6%</a:t>
            </a:r>
          </a:p>
          <a:p>
            <a:pPr marL="36000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*Online -19%</a:t>
            </a:r>
          </a:p>
          <a:p>
            <a:pPr marL="360000" indent="-304800">
              <a:spcBef>
                <a:spcPts val="600"/>
              </a:spcBef>
              <a:spcAft>
                <a:spcPts val="600"/>
              </a:spcAft>
              <a:buSzPts val="1200"/>
              <a:buFont typeface="Montserrat"/>
              <a:buChar char="■"/>
            </a:pPr>
            <a:endParaRPr lang="en" sz="1200" dirty="0">
              <a:solidFill>
                <a:srgbClr val="000000"/>
              </a:solidFill>
              <a:latin typeface="Montserrat" panose="00000500000000000000" pitchFamily="2" charset="0"/>
              <a:ea typeface="Montserrat"/>
              <a:cs typeface="Montserrat"/>
              <a:sym typeface="Montserrat"/>
            </a:endParaRPr>
          </a:p>
          <a:p>
            <a:pPr marL="360000" lvl="0" indent="-304800" algn="l" rtl="0">
              <a:spcBef>
                <a:spcPts val="600"/>
              </a:spcBef>
              <a:spcAft>
                <a:spcPts val="600"/>
              </a:spcAft>
              <a:buClr>
                <a:srgbClr val="000000"/>
              </a:buClr>
              <a:buSzPts val="1200"/>
              <a:buFont typeface="Montserrat"/>
              <a:buChar char="■"/>
            </a:pPr>
            <a:endParaRPr lang="en" sz="1200" dirty="0">
              <a:solidFill>
                <a:schemeClr val="tx1"/>
              </a:solidFill>
              <a:latin typeface="Avenir Next LT Pro" panose="020B0504020202020204" pitchFamily="34" charset="0"/>
              <a:ea typeface="Montserrat"/>
              <a:cs typeface="Montserrat"/>
              <a:sym typeface="Montserrat"/>
            </a:endParaRPr>
          </a:p>
        </p:txBody>
      </p:sp>
      <p:sp>
        <p:nvSpPr>
          <p:cNvPr id="947" name="Google Shape;947;p77"/>
          <p:cNvSpPr txBox="1"/>
          <p:nvPr/>
        </p:nvSpPr>
        <p:spPr>
          <a:xfrm>
            <a:off x="6277650" y="2287850"/>
            <a:ext cx="2511600" cy="1019100"/>
          </a:xfrm>
          <a:prstGeom prst="rect">
            <a:avLst/>
          </a:prstGeom>
          <a:noFill/>
          <a:ln>
            <a:noFill/>
          </a:ln>
        </p:spPr>
        <p:txBody>
          <a:bodyPr spcFirstLastPara="1" wrap="square" lIns="0" tIns="91425" rIns="0" bIns="91425" anchor="ctr" anchorCtr="0">
            <a:noAutofit/>
          </a:bodyPr>
          <a:lstStyle/>
          <a:p>
            <a:pPr marL="0" lvl="0" indent="0" algn="l" rtl="0">
              <a:spcBef>
                <a:spcPts val="0"/>
              </a:spcBef>
              <a:spcAft>
                <a:spcPts val="0"/>
              </a:spcAft>
              <a:buNone/>
            </a:pPr>
            <a:r>
              <a:rPr lang="en" sz="3600" b="1" dirty="0">
                <a:solidFill>
                  <a:schemeClr val="accent1"/>
                </a:solidFill>
                <a:latin typeface="Montserrat" panose="00000500000000000000" pitchFamily="2" charset="0"/>
                <a:ea typeface="Montserrat"/>
                <a:cs typeface="Montserrat"/>
                <a:sym typeface="Montserrat"/>
              </a:rPr>
              <a:t>-4.1%</a:t>
            </a:r>
            <a:endParaRPr sz="3600" dirty="0">
              <a:solidFill>
                <a:schemeClr val="accent1"/>
              </a:solidFill>
              <a:latin typeface="Montserrat" panose="00000500000000000000" pitchFamily="2" charset="0"/>
              <a:ea typeface="Montserrat Light"/>
              <a:cs typeface="Montserrat Light"/>
              <a:sym typeface="Montserrat Light"/>
            </a:endParaRPr>
          </a:p>
          <a:p>
            <a:pPr marL="0" lvl="0" indent="0" algn="l" rtl="0">
              <a:spcBef>
                <a:spcPts val="600"/>
              </a:spcBef>
              <a:spcAft>
                <a:spcPts val="600"/>
              </a:spcAft>
              <a:buNone/>
            </a:pPr>
            <a:r>
              <a:rPr lang="en" sz="1200" dirty="0">
                <a:solidFill>
                  <a:srgbClr val="FFFFFF"/>
                </a:solidFill>
                <a:latin typeface="Montserrat" panose="00000500000000000000" pitchFamily="2" charset="0"/>
                <a:ea typeface="Montserrat"/>
                <a:cs typeface="Montserrat"/>
                <a:sym typeface="Montserrat"/>
              </a:rPr>
              <a:t>Total Till</a:t>
            </a:r>
          </a:p>
        </p:txBody>
      </p:sp>
      <p:pic>
        <p:nvPicPr>
          <p:cNvPr id="952" name="Google Shape;952;p77"/>
          <p:cNvPicPr preferRelativeResize="0"/>
          <p:nvPr/>
        </p:nvPicPr>
        <p:blipFill rotWithShape="1">
          <a:blip r:embed="rId3">
            <a:alphaModFix/>
          </a:blip>
          <a:srcRect l="258" r="248"/>
          <a:stretch/>
        </p:blipFill>
        <p:spPr>
          <a:xfrm>
            <a:off x="6277650" y="1443196"/>
            <a:ext cx="722376" cy="666191"/>
          </a:xfrm>
          <a:prstGeom prst="rect">
            <a:avLst/>
          </a:prstGeom>
          <a:noFill/>
          <a:ln>
            <a:noFill/>
          </a:ln>
        </p:spPr>
      </p:pic>
    </p:spTree>
    <p:extLst>
      <p:ext uri="{BB962C8B-B14F-4D97-AF65-F5344CB8AC3E}">
        <p14:creationId xmlns:p14="http://schemas.microsoft.com/office/powerpoint/2010/main" val="32692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73"/>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881" name="Google Shape;881;p73"/>
          <p:cNvSpPr txBox="1"/>
          <p:nvPr/>
        </p:nvSpPr>
        <p:spPr>
          <a:xfrm>
            <a:off x="356649" y="2283425"/>
            <a:ext cx="2913391" cy="1180200"/>
          </a:xfrm>
          <a:prstGeom prst="rect">
            <a:avLst/>
          </a:prstGeom>
          <a:noFill/>
          <a:ln>
            <a:noFill/>
          </a:ln>
        </p:spPr>
        <p:txBody>
          <a:bodyPr spcFirstLastPara="1" wrap="square" lIns="0" tIns="45700" rIns="0" bIns="45700" anchor="t" anchorCtr="0">
            <a:noAutofit/>
          </a:bodyPr>
          <a:lstStyle/>
          <a:p>
            <a:pPr lvl="0">
              <a:buSzPts val="1100"/>
            </a:pPr>
            <a:r>
              <a:rPr lang="en" sz="1200" dirty="0">
                <a:solidFill>
                  <a:srgbClr val="FFFFFF"/>
                </a:solidFill>
                <a:latin typeface="Montserrat" panose="00000500000000000000" pitchFamily="2" charset="0"/>
                <a:ea typeface="Montserrat"/>
                <a:cs typeface="Montserrat"/>
                <a:sym typeface="Montserrat"/>
              </a:rPr>
              <a:t>Spend per visit fell to </a:t>
            </a:r>
            <a:r>
              <a:rPr lang="en" sz="1200" b="1" dirty="0">
                <a:solidFill>
                  <a:srgbClr val="FFFFFF"/>
                </a:solidFill>
                <a:latin typeface="Montserrat" panose="00000500000000000000" pitchFamily="2" charset="0"/>
                <a:ea typeface="Montserrat"/>
                <a:cs typeface="Montserrat"/>
                <a:sym typeface="Montserrat"/>
              </a:rPr>
              <a:t>£18.52</a:t>
            </a:r>
            <a:r>
              <a:rPr lang="en" sz="1200" dirty="0">
                <a:solidFill>
                  <a:srgbClr val="FFFFFF"/>
                </a:solidFill>
                <a:latin typeface="Montserrat" panose="00000500000000000000" pitchFamily="2" charset="0"/>
                <a:ea typeface="Montserrat"/>
                <a:cs typeface="Montserrat"/>
                <a:sym typeface="Montserrat"/>
              </a:rPr>
              <a:t> from</a:t>
            </a:r>
          </a:p>
          <a:p>
            <a:pPr lvl="0">
              <a:buSzPts val="1100"/>
            </a:pPr>
            <a:r>
              <a:rPr lang="en" sz="1200" dirty="0">
                <a:solidFill>
                  <a:srgbClr val="FFFFFF"/>
                </a:solidFill>
                <a:latin typeface="Montserrat" panose="00000500000000000000" pitchFamily="2" charset="0"/>
                <a:ea typeface="Montserrat"/>
                <a:cs typeface="Montserrat"/>
                <a:sym typeface="Montserrat"/>
              </a:rPr>
              <a:t>£20.40</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cxnSp>
        <p:nvCxnSpPr>
          <p:cNvPr id="882" name="Google Shape;882;p73"/>
          <p:cNvCxnSpPr/>
          <p:nvPr/>
        </p:nvCxnSpPr>
        <p:spPr>
          <a:xfrm>
            <a:off x="338424"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3" name="Google Shape;883;p73"/>
          <p:cNvCxnSpPr/>
          <p:nvPr/>
        </p:nvCxnSpPr>
        <p:spPr>
          <a:xfrm>
            <a:off x="3215999"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4" name="Google Shape;884;p73"/>
          <p:cNvCxnSpPr/>
          <p:nvPr/>
        </p:nvCxnSpPr>
        <p:spPr>
          <a:xfrm>
            <a:off x="6093574" y="2210070"/>
            <a:ext cx="2712000" cy="0"/>
          </a:xfrm>
          <a:prstGeom prst="straightConnector1">
            <a:avLst/>
          </a:prstGeom>
          <a:noFill/>
          <a:ln w="9525" cap="flat" cmpd="sng">
            <a:solidFill>
              <a:srgbClr val="FFFFFF"/>
            </a:solidFill>
            <a:prstDash val="solid"/>
            <a:round/>
            <a:headEnd type="none" w="med" len="med"/>
            <a:tailEnd type="none" w="med" len="med"/>
          </a:ln>
        </p:spPr>
      </p:cxnSp>
      <p:sp>
        <p:nvSpPr>
          <p:cNvPr id="885" name="Google Shape;885;p73"/>
          <p:cNvSpPr txBox="1"/>
          <p:nvPr/>
        </p:nvSpPr>
        <p:spPr>
          <a:xfrm>
            <a:off x="3225200" y="228342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Items in basket fell to </a:t>
            </a:r>
            <a:r>
              <a:rPr lang="en" sz="1200" b="1" dirty="0">
                <a:solidFill>
                  <a:srgbClr val="FFFFFF"/>
                </a:solidFill>
                <a:latin typeface="Montserrat" panose="00000500000000000000" pitchFamily="2" charset="0"/>
                <a:ea typeface="Montserrat"/>
                <a:cs typeface="Montserrat"/>
                <a:sym typeface="Montserrat"/>
              </a:rPr>
              <a:t>11.5</a:t>
            </a:r>
            <a:r>
              <a:rPr lang="en" sz="1200" dirty="0">
                <a:solidFill>
                  <a:srgbClr val="FFFFFF"/>
                </a:solidFill>
                <a:latin typeface="Montserrat" panose="00000500000000000000" pitchFamily="2" charset="0"/>
                <a:ea typeface="Montserrat"/>
                <a:cs typeface="Montserrat"/>
                <a:sym typeface="Montserrat"/>
              </a:rPr>
              <a:t> from 12.8</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886" name="Google Shape;886;p73"/>
          <p:cNvSpPr txBox="1"/>
          <p:nvPr/>
        </p:nvSpPr>
        <p:spPr>
          <a:xfrm>
            <a:off x="6093749" y="2283425"/>
            <a:ext cx="2890593" cy="1180200"/>
          </a:xfrm>
          <a:prstGeom prst="rect">
            <a:avLst/>
          </a:prstGeom>
          <a:noFill/>
          <a:ln>
            <a:noFill/>
          </a:ln>
        </p:spPr>
        <p:txBody>
          <a:bodyPr spcFirstLastPara="1" wrap="square" lIns="0" tIns="45700" rIns="0" bIns="45700" anchor="t" anchorCtr="0">
            <a:noAutofit/>
          </a:bodyPr>
          <a:lstStyle/>
          <a:p>
            <a:pPr>
              <a:buSzPts val="1100"/>
            </a:pPr>
            <a:r>
              <a:rPr lang="en" sz="1200" dirty="0">
                <a:solidFill>
                  <a:srgbClr val="FFFFFF"/>
                </a:solidFill>
                <a:latin typeface="Montserrat" panose="00000500000000000000" pitchFamily="2" charset="0"/>
                <a:ea typeface="Montserrat"/>
                <a:cs typeface="Montserrat"/>
                <a:sym typeface="Montserrat"/>
              </a:rPr>
              <a:t>Frequency of visit </a:t>
            </a:r>
            <a:r>
              <a:rPr lang="en" sz="1200" b="1" dirty="0">
                <a:solidFill>
                  <a:srgbClr val="FFFFFF"/>
                </a:solidFill>
                <a:latin typeface="Montserrat" panose="00000500000000000000" pitchFamily="2" charset="0"/>
                <a:ea typeface="Montserrat"/>
                <a:cs typeface="Montserrat"/>
                <a:sym typeface="Montserrat"/>
              </a:rPr>
              <a:t>increased</a:t>
            </a:r>
            <a:r>
              <a:rPr lang="en" sz="1200" dirty="0">
                <a:solidFill>
                  <a:srgbClr val="FFFFFF"/>
                </a:solidFill>
                <a:latin typeface="Montserrat" panose="00000500000000000000" pitchFamily="2" charset="0"/>
                <a:ea typeface="Montserrat"/>
                <a:cs typeface="Montserrat"/>
                <a:sym typeface="Montserrat"/>
              </a:rPr>
              <a:t> to </a:t>
            </a:r>
            <a:r>
              <a:rPr lang="en" sz="1200" b="1" dirty="0">
                <a:solidFill>
                  <a:srgbClr val="FFFFFF"/>
                </a:solidFill>
                <a:latin typeface="Montserrat" panose="00000500000000000000" pitchFamily="2" charset="0"/>
                <a:ea typeface="Montserrat"/>
                <a:cs typeface="Montserrat"/>
                <a:sym typeface="Montserrat"/>
              </a:rPr>
              <a:t>17.0 trips</a:t>
            </a:r>
            <a:r>
              <a:rPr lang="en" sz="1200" dirty="0">
                <a:solidFill>
                  <a:srgbClr val="FFFFFF"/>
                </a:solidFill>
                <a:latin typeface="Montserrat" panose="00000500000000000000" pitchFamily="2" charset="0"/>
                <a:ea typeface="Montserrat"/>
                <a:cs typeface="Montserrat"/>
                <a:sym typeface="Montserrat"/>
              </a:rPr>
              <a:t> from 16.2</a:t>
            </a:r>
          </a:p>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3" name="Subtitle 2">
            <a:extLst>
              <a:ext uri="{FF2B5EF4-FFF2-40B4-BE49-F238E27FC236}">
                <a16:creationId xmlns:a16="http://schemas.microsoft.com/office/drawing/2014/main" id="{23A34955-74D6-4E88-B955-906E495822A3}"/>
              </a:ext>
            </a:extLst>
          </p:cNvPr>
          <p:cNvSpPr>
            <a:spLocks noGrp="1"/>
          </p:cNvSpPr>
          <p:nvPr>
            <p:ph type="subTitle" idx="1"/>
          </p:nvPr>
        </p:nvSpPr>
        <p:spPr>
          <a:xfrm>
            <a:off x="354650" y="4850875"/>
            <a:ext cx="8159100" cy="184800"/>
          </a:xfrm>
        </p:spPr>
        <p:txBody>
          <a:bodyPr/>
          <a:lstStyle/>
          <a:p>
            <a:r>
              <a:rPr lang="en-PH" dirty="0">
                <a:latin typeface="Montserrat" panose="00000500000000000000" pitchFamily="2" charset="0"/>
              </a:rPr>
              <a:t>Source:  NielsenIQ Homescan GB FMCG 4w/e 26th March 2022 vs 4we 27</a:t>
            </a:r>
            <a:r>
              <a:rPr lang="en-PH" baseline="30000" dirty="0">
                <a:latin typeface="Montserrat" panose="00000500000000000000" pitchFamily="2" charset="0"/>
              </a:rPr>
              <a:t>th</a:t>
            </a:r>
            <a:r>
              <a:rPr lang="en-PH" dirty="0">
                <a:latin typeface="Montserrat" panose="00000500000000000000" pitchFamily="2" charset="0"/>
              </a:rPr>
              <a:t> March 2021</a:t>
            </a:r>
          </a:p>
        </p:txBody>
      </p:sp>
      <p:sp>
        <p:nvSpPr>
          <p:cNvPr id="888" name="Google Shape;888;p73"/>
          <p:cNvSpPr txBox="1">
            <a:spLocks noGrp="1"/>
          </p:cNvSpPr>
          <p:nvPr>
            <p:ph type="title"/>
          </p:nvPr>
        </p:nvSpPr>
        <p:spPr>
          <a:xfrm>
            <a:off x="354650" y="292625"/>
            <a:ext cx="8629692" cy="393600"/>
          </a:xfrm>
        </p:spPr>
        <p:txBody>
          <a:bodyPr spcFirstLastPara="1" wrap="square" lIns="0" tIns="91425" rIns="0" bIns="91425" anchor="t" anchorCtr="0">
            <a:noAutofit/>
          </a:bodyPr>
          <a:lstStyle/>
          <a:p>
            <a:pPr lvl="0"/>
            <a:r>
              <a:rPr lang="en-PH" dirty="0"/>
              <a:t>Shoppers made </a:t>
            </a:r>
            <a:r>
              <a:rPr lang="en-PH" dirty="0">
                <a:solidFill>
                  <a:schemeClr val="accent1"/>
                </a:solidFill>
              </a:rPr>
              <a:t>28m</a:t>
            </a:r>
            <a:r>
              <a:rPr lang="en-PH" dirty="0"/>
              <a:t> </a:t>
            </a:r>
            <a:r>
              <a:rPr lang="en-PH" dirty="0">
                <a:solidFill>
                  <a:schemeClr val="accent1"/>
                </a:solidFill>
              </a:rPr>
              <a:t>MORE</a:t>
            </a:r>
            <a:r>
              <a:rPr lang="en-PH" dirty="0">
                <a:solidFill>
                  <a:schemeClr val="bg1"/>
                </a:solidFill>
              </a:rPr>
              <a:t> </a:t>
            </a:r>
            <a:r>
              <a:rPr lang="en-PH" dirty="0"/>
              <a:t>shopping trips but </a:t>
            </a:r>
            <a:r>
              <a:rPr lang="en-PH" dirty="0">
                <a:solidFill>
                  <a:schemeClr val="bg1"/>
                </a:solidFill>
              </a:rPr>
              <a:t>spent </a:t>
            </a:r>
            <a:r>
              <a:rPr lang="en-PH" dirty="0">
                <a:solidFill>
                  <a:schemeClr val="accent1"/>
                </a:solidFill>
              </a:rPr>
              <a:t>£1.83 LESS </a:t>
            </a:r>
            <a:r>
              <a:rPr lang="en-PH" dirty="0"/>
              <a:t>per trip, buying </a:t>
            </a:r>
            <a:r>
              <a:rPr lang="en-PH" dirty="0">
                <a:solidFill>
                  <a:schemeClr val="accent1"/>
                </a:solidFill>
              </a:rPr>
              <a:t>1.4 FEWER </a:t>
            </a:r>
            <a:r>
              <a:rPr lang="en-PH" dirty="0">
                <a:solidFill>
                  <a:schemeClr val="bg1"/>
                </a:solidFill>
                <a:latin typeface="Montserrat" panose="00000500000000000000" pitchFamily="2" charset="0"/>
              </a:rPr>
              <a:t>fmcg items</a:t>
            </a:r>
          </a:p>
        </p:txBody>
      </p:sp>
      <p:pic>
        <p:nvPicPr>
          <p:cNvPr id="890" name="Google Shape;890;p73"/>
          <p:cNvPicPr preferRelativeResize="0"/>
          <p:nvPr/>
        </p:nvPicPr>
        <p:blipFill rotWithShape="1">
          <a:blip r:embed="rId3">
            <a:alphaModFix/>
          </a:blip>
          <a:srcRect l="258" r="248"/>
          <a:stretch/>
        </p:blipFill>
        <p:spPr>
          <a:xfrm>
            <a:off x="6093750" y="2825503"/>
            <a:ext cx="356616" cy="332842"/>
          </a:xfrm>
          <a:prstGeom prst="rect">
            <a:avLst/>
          </a:prstGeom>
          <a:noFill/>
          <a:ln>
            <a:noFill/>
          </a:ln>
        </p:spPr>
      </p:pic>
      <p:pic>
        <p:nvPicPr>
          <p:cNvPr id="891" name="Google Shape;891;p73"/>
          <p:cNvPicPr preferRelativeResize="0"/>
          <p:nvPr/>
        </p:nvPicPr>
        <p:blipFill>
          <a:blip r:embed="rId4">
            <a:alphaModFix/>
          </a:blip>
          <a:stretch>
            <a:fillRect/>
          </a:stretch>
        </p:blipFill>
        <p:spPr>
          <a:xfrm>
            <a:off x="3225200" y="2825503"/>
            <a:ext cx="356616" cy="273406"/>
          </a:xfrm>
          <a:prstGeom prst="rect">
            <a:avLst/>
          </a:prstGeom>
          <a:noFill/>
          <a:ln>
            <a:noFill/>
          </a:ln>
        </p:spPr>
      </p:pic>
      <p:pic>
        <p:nvPicPr>
          <p:cNvPr id="892" name="Google Shape;892;p73"/>
          <p:cNvPicPr preferRelativeResize="0"/>
          <p:nvPr/>
        </p:nvPicPr>
        <p:blipFill>
          <a:blip r:embed="rId5">
            <a:alphaModFix/>
          </a:blip>
          <a:stretch>
            <a:fillRect/>
          </a:stretch>
        </p:blipFill>
        <p:spPr>
          <a:xfrm>
            <a:off x="363785" y="2825503"/>
            <a:ext cx="356616" cy="309067"/>
          </a:xfrm>
          <a:prstGeom prst="rect">
            <a:avLst/>
          </a:prstGeom>
          <a:noFill/>
          <a:ln>
            <a:noFill/>
          </a:ln>
        </p:spPr>
      </p:pic>
      <p:sp>
        <p:nvSpPr>
          <p:cNvPr id="2" name="Rectangle 1"/>
          <p:cNvSpPr/>
          <p:nvPr/>
        </p:nvSpPr>
        <p:spPr>
          <a:xfrm>
            <a:off x="338424" y="1676500"/>
            <a:ext cx="865943"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-9%</a:t>
            </a:r>
          </a:p>
        </p:txBody>
      </p:sp>
      <p:sp>
        <p:nvSpPr>
          <p:cNvPr id="4" name="Rectangle 3"/>
          <p:cNvSpPr/>
          <p:nvPr/>
        </p:nvSpPr>
        <p:spPr>
          <a:xfrm>
            <a:off x="3174281" y="1676500"/>
            <a:ext cx="918841"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-11%</a:t>
            </a:r>
          </a:p>
        </p:txBody>
      </p:sp>
      <p:sp>
        <p:nvSpPr>
          <p:cNvPr id="5" name="Rectangle 4"/>
          <p:cNvSpPr/>
          <p:nvPr/>
        </p:nvSpPr>
        <p:spPr>
          <a:xfrm>
            <a:off x="6093574" y="1676500"/>
            <a:ext cx="92685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+5%</a:t>
            </a:r>
          </a:p>
        </p:txBody>
      </p:sp>
    </p:spTree>
    <p:extLst>
      <p:ext uri="{BB962C8B-B14F-4D97-AF65-F5344CB8AC3E}">
        <p14:creationId xmlns:p14="http://schemas.microsoft.com/office/powerpoint/2010/main" val="78664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68"/>
          <p:cNvSpPr txBox="1"/>
          <p:nvPr/>
        </p:nvSpPr>
        <p:spPr>
          <a:xfrm>
            <a:off x="374724" y="178116"/>
            <a:ext cx="8640685" cy="393595"/>
          </a:xfrm>
          <a:prstGeom prst="rect">
            <a:avLst/>
          </a:prstGeom>
          <a:noFill/>
          <a:ln>
            <a:noFill/>
          </a:ln>
        </p:spPr>
        <p:txBody>
          <a:bodyPr spcFirstLastPara="1" wrap="square" lIns="0" tIns="91425" rIns="0" bIns="91425" anchor="t" anchorCtr="0">
            <a:noAutofit/>
          </a:bodyPr>
          <a:lstStyle/>
          <a:p>
            <a:r>
              <a:rPr lang="en-GB" sz="1900" b="1" dirty="0">
                <a:latin typeface="Montserrat" panose="00000500000000000000" pitchFamily="2" charset="0"/>
                <a:ea typeface="Montserrat"/>
                <a:cs typeface="Montserrat"/>
                <a:sym typeface="Montserrat"/>
              </a:rPr>
              <a:t>The timing of last year’s events contributed to the weekly volatility of growth</a:t>
            </a:r>
            <a:endParaRPr lang="en-GB" sz="1900" b="1" dirty="0">
              <a:solidFill>
                <a:srgbClr val="000000"/>
              </a:solidFill>
              <a:latin typeface="Montserrat" panose="00000500000000000000" pitchFamily="2" charset="0"/>
              <a:ea typeface="Montserrat"/>
              <a:cs typeface="Montserrat"/>
              <a:sym typeface="Montserrat"/>
            </a:endParaRPr>
          </a:p>
        </p:txBody>
      </p:sp>
      <p:cxnSp>
        <p:nvCxnSpPr>
          <p:cNvPr id="18" name="Straight Connector 17">
            <a:extLst>
              <a:ext uri="{FF2B5EF4-FFF2-40B4-BE49-F238E27FC236}">
                <a16:creationId xmlns:a16="http://schemas.microsoft.com/office/drawing/2014/main" id="{3955A45A-A8B8-458C-8343-58C2E30DE480}"/>
              </a:ext>
            </a:extLst>
          </p:cNvPr>
          <p:cNvCxnSpPr>
            <a:cxnSpLocks/>
          </p:cNvCxnSpPr>
          <p:nvPr/>
        </p:nvCxnSpPr>
        <p:spPr>
          <a:xfrm>
            <a:off x="6810175" y="526322"/>
            <a:ext cx="2321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3C53AA-A2B9-40AA-89CE-71AF7C735EE9}"/>
              </a:ext>
            </a:extLst>
          </p:cNvPr>
          <p:cNvCxnSpPr>
            <a:cxnSpLocks/>
          </p:cNvCxnSpPr>
          <p:nvPr/>
        </p:nvCxnSpPr>
        <p:spPr>
          <a:xfrm>
            <a:off x="937451" y="526322"/>
            <a:ext cx="77766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Subtitle 1"/>
          <p:cNvSpPr>
            <a:spLocks noGrp="1"/>
          </p:cNvSpPr>
          <p:nvPr>
            <p:ph type="subTitle" idx="4294967295"/>
          </p:nvPr>
        </p:nvSpPr>
        <p:spPr>
          <a:xfrm>
            <a:off x="338423" y="4872984"/>
            <a:ext cx="8159100" cy="184800"/>
          </a:xfrm>
        </p:spPr>
        <p:txBody>
          <a:bodyPr/>
          <a:lstStyle/>
          <a:p>
            <a:endParaRPr lang="en-GB" dirty="0">
              <a:latin typeface="Montserrat" panose="00000500000000000000" pitchFamily="2" charset="0"/>
            </a:endParaRPr>
          </a:p>
          <a:p>
            <a:pPr marL="146050" indent="0">
              <a:buNone/>
            </a:pPr>
            <a:endParaRPr lang="en-GB" dirty="0">
              <a:latin typeface="Montserrat" panose="00000500000000000000" pitchFamily="2" charset="0"/>
            </a:endParaRPr>
          </a:p>
        </p:txBody>
      </p:sp>
      <p:sp>
        <p:nvSpPr>
          <p:cNvPr id="790" name="Google Shape;790;p68"/>
          <p:cNvSpPr txBox="1"/>
          <p:nvPr/>
        </p:nvSpPr>
        <p:spPr>
          <a:xfrm>
            <a:off x="4572000" y="1425396"/>
            <a:ext cx="2144166" cy="3273641"/>
          </a:xfrm>
          <a:prstGeom prst="rect">
            <a:avLst/>
          </a:prstGeom>
          <a:noFill/>
          <a:ln>
            <a:noFill/>
          </a:ln>
        </p:spPr>
        <p:txBody>
          <a:bodyPr spcFirstLastPara="1" wrap="square" lIns="0" tIns="45700" rIns="0" bIns="45700" anchor="t" anchorCtr="0">
            <a:noAutofit/>
          </a:bodyPr>
          <a:lstStyle/>
          <a:p>
            <a:pPr marL="171450" indent="-171450">
              <a:buClr>
                <a:schemeClr val="accent1"/>
              </a:buClr>
              <a:buFont typeface="Wingdings" panose="05000000000000000000" pitchFamily="2" charset="2"/>
              <a:buChar char="§"/>
            </a:pPr>
            <a:r>
              <a:rPr lang="en-GB" sz="1100" spc="10" dirty="0">
                <a:effectLst/>
                <a:latin typeface="Montserrat" panose="00000500000000000000" pitchFamily="2" charset="0"/>
                <a:ea typeface="Times New Roman" panose="02020603050405020304" pitchFamily="18" charset="0"/>
              </a:rPr>
              <a:t>Against th</a:t>
            </a:r>
            <a:r>
              <a:rPr lang="en-GB" sz="1100" spc="10" dirty="0">
                <a:latin typeface="Montserrat" panose="00000500000000000000" pitchFamily="2" charset="0"/>
                <a:ea typeface="Times New Roman" panose="02020603050405020304" pitchFamily="18" charset="0"/>
              </a:rPr>
              <a:t>e bumper week of the first lockdown, sales were in line with expectation and shoppers again spent </a:t>
            </a:r>
            <a:r>
              <a:rPr lang="en-GB" sz="1100" b="1" spc="10" dirty="0">
                <a:latin typeface="Montserrat" panose="00000500000000000000" pitchFamily="2" charset="0"/>
                <a:ea typeface="Times New Roman" panose="02020603050405020304" pitchFamily="18" charset="0"/>
              </a:rPr>
              <a:t>£2.4Bn</a:t>
            </a:r>
            <a:r>
              <a:rPr lang="en-GB" sz="1100" spc="10" dirty="0">
                <a:latin typeface="Montserrat" panose="00000500000000000000" pitchFamily="2" charset="0"/>
                <a:ea typeface="Times New Roman" panose="02020603050405020304" pitchFamily="18" charset="0"/>
              </a:rPr>
              <a:t> in the Grocery Multiples.</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Most categories saw sales fall, the exceptions were </a:t>
            </a:r>
            <a:r>
              <a:rPr lang="en-GB" sz="1100" b="1" spc="10" dirty="0">
                <a:latin typeface="Montserrat" panose="00000500000000000000" pitchFamily="2" charset="0"/>
                <a:ea typeface="Times New Roman" panose="02020603050405020304" pitchFamily="18" charset="0"/>
              </a:rPr>
              <a:t>Health &amp; Beauty </a:t>
            </a:r>
            <a:r>
              <a:rPr lang="en-GB" sz="1100" spc="10" dirty="0">
                <a:latin typeface="Montserrat" panose="00000500000000000000" pitchFamily="2" charset="0"/>
                <a:ea typeface="Times New Roman" panose="02020603050405020304" pitchFamily="18" charset="0"/>
              </a:rPr>
              <a:t>and ‘</a:t>
            </a:r>
            <a:r>
              <a:rPr lang="en-GB" sz="1100" b="1" spc="10" dirty="0">
                <a:latin typeface="Montserrat" panose="00000500000000000000" pitchFamily="2" charset="0"/>
                <a:ea typeface="Times New Roman" panose="02020603050405020304" pitchFamily="18" charset="0"/>
              </a:rPr>
              <a:t>quick and convenient</a:t>
            </a:r>
            <a:r>
              <a:rPr lang="en-GB" sz="1100" spc="10" dirty="0">
                <a:latin typeface="Montserrat" panose="00000500000000000000" pitchFamily="2" charset="0"/>
                <a:ea typeface="Times New Roman" panose="02020603050405020304" pitchFamily="18" charset="0"/>
              </a:rPr>
              <a:t>’ food.</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With Covid still on the rise, sales of </a:t>
            </a:r>
            <a:r>
              <a:rPr lang="en-GB" sz="1100" b="1" spc="10" dirty="0">
                <a:latin typeface="Montserrat" panose="00000500000000000000" pitchFamily="2" charset="0"/>
                <a:ea typeface="Times New Roman" panose="02020603050405020304" pitchFamily="18" charset="0"/>
              </a:rPr>
              <a:t>cough/cold </a:t>
            </a:r>
            <a:r>
              <a:rPr lang="en-GB" sz="1100" spc="10" dirty="0">
                <a:latin typeface="Montserrat" panose="00000500000000000000" pitchFamily="2" charset="0"/>
                <a:ea typeface="Times New Roman" panose="02020603050405020304" pitchFamily="18" charset="0"/>
              </a:rPr>
              <a:t>remedies topped the list, whilst </a:t>
            </a:r>
            <a:r>
              <a:rPr lang="en-GB" sz="1100" b="1" spc="10" dirty="0">
                <a:latin typeface="Montserrat" panose="00000500000000000000" pitchFamily="2" charset="0"/>
                <a:ea typeface="Times New Roman" panose="02020603050405020304" pitchFamily="18" charset="0"/>
              </a:rPr>
              <a:t>sandwiches</a:t>
            </a:r>
            <a:r>
              <a:rPr lang="en-GB" sz="1100" spc="10" dirty="0">
                <a:latin typeface="Montserrat" panose="00000500000000000000" pitchFamily="2" charset="0"/>
                <a:ea typeface="Times New Roman" panose="02020603050405020304" pitchFamily="18" charset="0"/>
              </a:rPr>
              <a:t>, </a:t>
            </a:r>
            <a:r>
              <a:rPr lang="en-GB" sz="1100" b="1" spc="10" dirty="0">
                <a:latin typeface="Montserrat" panose="00000500000000000000" pitchFamily="2" charset="0"/>
                <a:ea typeface="Times New Roman" panose="02020603050405020304" pitchFamily="18" charset="0"/>
              </a:rPr>
              <a:t>dry pasta, sushi, prepared salad </a:t>
            </a:r>
            <a:r>
              <a:rPr lang="en-GB" sz="1100" spc="10" dirty="0">
                <a:latin typeface="Montserrat" panose="00000500000000000000" pitchFamily="2" charset="0"/>
                <a:ea typeface="Times New Roman" panose="02020603050405020304" pitchFamily="18" charset="0"/>
              </a:rPr>
              <a:t>and </a:t>
            </a:r>
            <a:r>
              <a:rPr lang="en-GB" sz="1100" b="1" spc="10" dirty="0">
                <a:latin typeface="Montserrat" panose="00000500000000000000" pitchFamily="2" charset="0"/>
                <a:ea typeface="Times New Roman" panose="02020603050405020304" pitchFamily="18" charset="0"/>
              </a:rPr>
              <a:t>pot snacks </a:t>
            </a:r>
            <a:r>
              <a:rPr lang="en-GB" sz="1100" spc="10" dirty="0">
                <a:latin typeface="Montserrat" panose="00000500000000000000" pitchFamily="2" charset="0"/>
                <a:ea typeface="Times New Roman" panose="02020603050405020304" pitchFamily="18" charset="0"/>
              </a:rPr>
              <a:t>ranked highly for food.</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Font typeface="Wingdings" panose="05000000000000000000" pitchFamily="2" charset="2"/>
              <a:buChar char="§"/>
            </a:pPr>
            <a:endParaRPr lang="en-GB" sz="1100" spc="10" dirty="0">
              <a:effectLst/>
              <a:latin typeface="Montserrat" panose="00000500000000000000" pitchFamily="2" charset="0"/>
              <a:ea typeface="Times New Roman" panose="02020603050405020304" pitchFamily="18" charset="0"/>
            </a:endParaRPr>
          </a:p>
          <a:p>
            <a:endParaRPr lang="en-GB" sz="1100" spc="10" dirty="0">
              <a:effectLst/>
              <a:latin typeface="Montserrat" panose="00000500000000000000" pitchFamily="2" charset="0"/>
              <a:ea typeface="Times New Roman" panose="02020603050405020304" pitchFamily="18" charset="0"/>
            </a:endParaRPr>
          </a:p>
        </p:txBody>
      </p:sp>
      <p:cxnSp>
        <p:nvCxnSpPr>
          <p:cNvPr id="782" name="Google Shape;782;p68"/>
          <p:cNvCxnSpPr>
            <a:cxnSpLocks/>
          </p:cNvCxnSpPr>
          <p:nvPr/>
        </p:nvCxnSpPr>
        <p:spPr>
          <a:xfrm>
            <a:off x="354650" y="1397270"/>
            <a:ext cx="1960379" cy="0"/>
          </a:xfrm>
          <a:prstGeom prst="straightConnector1">
            <a:avLst/>
          </a:prstGeom>
          <a:noFill/>
          <a:ln w="9525" cap="flat" cmpd="sng">
            <a:solidFill>
              <a:srgbClr val="333333"/>
            </a:solidFill>
            <a:prstDash val="solid"/>
            <a:round/>
            <a:headEnd type="none" w="med" len="med"/>
            <a:tailEnd type="none" w="med" len="med"/>
          </a:ln>
        </p:spPr>
      </p:cxnSp>
      <p:cxnSp>
        <p:nvCxnSpPr>
          <p:cNvPr id="783" name="Google Shape;783;p68"/>
          <p:cNvCxnSpPr>
            <a:cxnSpLocks/>
          </p:cNvCxnSpPr>
          <p:nvPr/>
        </p:nvCxnSpPr>
        <p:spPr>
          <a:xfrm>
            <a:off x="2508025" y="1397270"/>
            <a:ext cx="1969291" cy="0"/>
          </a:xfrm>
          <a:prstGeom prst="straightConnector1">
            <a:avLst/>
          </a:prstGeom>
          <a:noFill/>
          <a:ln w="9525" cap="flat" cmpd="sng">
            <a:solidFill>
              <a:srgbClr val="333333"/>
            </a:solidFill>
            <a:prstDash val="solid"/>
            <a:round/>
            <a:headEnd type="none" w="med" len="med"/>
            <a:tailEnd type="none" w="med" len="med"/>
          </a:ln>
        </p:spPr>
      </p:cxnSp>
      <p:cxnSp>
        <p:nvCxnSpPr>
          <p:cNvPr id="784" name="Google Shape;784;p68"/>
          <p:cNvCxnSpPr>
            <a:cxnSpLocks/>
          </p:cNvCxnSpPr>
          <p:nvPr/>
        </p:nvCxnSpPr>
        <p:spPr>
          <a:xfrm>
            <a:off x="4662036" y="1397270"/>
            <a:ext cx="1807293" cy="0"/>
          </a:xfrm>
          <a:prstGeom prst="straightConnector1">
            <a:avLst/>
          </a:prstGeom>
          <a:noFill/>
          <a:ln w="9525" cap="flat" cmpd="sng">
            <a:solidFill>
              <a:srgbClr val="333333"/>
            </a:solidFill>
            <a:prstDash val="solid"/>
            <a:round/>
            <a:headEnd type="none" w="med" len="med"/>
            <a:tailEnd type="none" w="med" len="med"/>
          </a:ln>
        </p:spPr>
      </p:cxnSp>
      <p:cxnSp>
        <p:nvCxnSpPr>
          <p:cNvPr id="785" name="Google Shape;785;p68"/>
          <p:cNvCxnSpPr/>
          <p:nvPr/>
        </p:nvCxnSpPr>
        <p:spPr>
          <a:xfrm>
            <a:off x="6997541" y="1397270"/>
            <a:ext cx="1964700" cy="0"/>
          </a:xfrm>
          <a:prstGeom prst="straightConnector1">
            <a:avLst/>
          </a:prstGeom>
          <a:noFill/>
          <a:ln w="9525" cap="flat" cmpd="sng">
            <a:solidFill>
              <a:srgbClr val="333333"/>
            </a:solidFill>
            <a:prstDash val="solid"/>
            <a:round/>
            <a:headEnd type="none" w="med" len="med"/>
            <a:tailEnd type="none" w="med" len="med"/>
          </a:ln>
        </p:spPr>
      </p:cxnSp>
      <p:sp>
        <p:nvSpPr>
          <p:cNvPr id="786" name="Google Shape;786;p68"/>
          <p:cNvSpPr txBox="1"/>
          <p:nvPr/>
        </p:nvSpPr>
        <p:spPr>
          <a:xfrm>
            <a:off x="-106325" y="1470624"/>
            <a:ext cx="2540418" cy="2826697"/>
          </a:xfrm>
          <a:prstGeom prst="rect">
            <a:avLst/>
          </a:prstGeom>
          <a:noFill/>
          <a:ln>
            <a:noFill/>
          </a:ln>
        </p:spPr>
        <p:txBody>
          <a:bodyPr spcFirstLastPara="1" wrap="square" lIns="0" tIns="45700" rIns="0" bIns="45700" anchor="t" anchorCtr="0">
            <a:noAutofit/>
          </a:bodyPr>
          <a:lstStyle/>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Against last year’s lockdown, the first week of March was more robust than anticipated.</a:t>
            </a:r>
          </a:p>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Value sales improved to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£2.5Bn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in the Grocery Multiples, with shoppers facing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weekly rises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in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fuel prices</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there are signs shoppers are trimming back on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discretionary</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General Merchandise and BWS purchases.</a:t>
            </a:r>
          </a:p>
          <a:p>
            <a:pPr marL="628650" indent="-171450">
              <a:lnSpc>
                <a:spcPts val="1175"/>
              </a:lnSpc>
              <a:spcAft>
                <a:spcPts val="800"/>
              </a:spcAft>
              <a:buClr>
                <a:schemeClr val="accent1"/>
              </a:buClr>
              <a:buFont typeface="Wingdings" panose="05000000000000000000" pitchFamily="2" charset="2"/>
              <a:buChar char="§"/>
            </a:pP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Pancake Day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was a focus for many families, with typically 28%* of households with children buying additional items to celebrate the event.</a:t>
            </a:r>
          </a:p>
          <a:p>
            <a:pPr marL="628650" indent="-171450">
              <a:lnSpc>
                <a:spcPts val="1175"/>
              </a:lnSpc>
              <a:spcAft>
                <a:spcPts val="800"/>
              </a:spcAft>
              <a:buClr>
                <a:schemeClr val="accent1"/>
              </a:buClr>
              <a:buFont typeface="Wingdings" panose="05000000000000000000" pitchFamily="2" charset="2"/>
              <a:buChar char="§"/>
            </a:pPr>
            <a:endPar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p:txBody>
      </p:sp>
      <p:sp>
        <p:nvSpPr>
          <p:cNvPr id="787" name="Google Shape;787;p68"/>
          <p:cNvSpPr txBox="1"/>
          <p:nvPr/>
        </p:nvSpPr>
        <p:spPr>
          <a:xfrm flipH="1">
            <a:off x="305643" y="1079019"/>
            <a:ext cx="222360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W</a:t>
            </a:r>
            <a:r>
              <a:rPr lang="en" sz="1300" b="1" dirty="0">
                <a:latin typeface="Montserrat" panose="00000500000000000000" pitchFamily="2" charset="0"/>
                <a:ea typeface="Montserrat"/>
                <a:cs typeface="Montserrat"/>
                <a:sym typeface="Montserrat"/>
              </a:rPr>
              <a:t>k 1:  </a:t>
            </a:r>
            <a:endParaRPr lang="en" sz="1100" b="1" dirty="0">
              <a:latin typeface="Montserrat" panose="00000500000000000000" pitchFamily="2" charset="0"/>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Mis aligned events</a:t>
            </a:r>
            <a:endParaRPr sz="1300" b="1" dirty="0">
              <a:latin typeface="Montserrat" panose="00000500000000000000" pitchFamily="2" charset="0"/>
              <a:ea typeface="Montserrat"/>
              <a:cs typeface="Montserrat"/>
              <a:sym typeface="Montserrat"/>
            </a:endParaRPr>
          </a:p>
        </p:txBody>
      </p:sp>
      <p:sp>
        <p:nvSpPr>
          <p:cNvPr id="788" name="Google Shape;788;p68"/>
          <p:cNvSpPr txBox="1"/>
          <p:nvPr/>
        </p:nvSpPr>
        <p:spPr>
          <a:xfrm>
            <a:off x="2498110" y="1418413"/>
            <a:ext cx="1964700" cy="3013492"/>
          </a:xfrm>
          <a:prstGeom prst="rect">
            <a:avLst/>
          </a:prstGeom>
          <a:noFill/>
          <a:ln>
            <a:noFill/>
          </a:ln>
        </p:spPr>
        <p:txBody>
          <a:bodyPr spcFirstLastPara="1" wrap="square" lIns="0" tIns="45700" rIns="0" bIns="45700" anchor="t" anchorCtr="0">
            <a:noAutofit/>
          </a:bodyPr>
          <a:lstStyle/>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With Mothering Sunday in the comparatives coupled with shoppers becoming </a:t>
            </a:r>
            <a:r>
              <a:rPr lang="en-GB" sz="1100" b="1" dirty="0">
                <a:latin typeface="Montserrat" panose="00000500000000000000" pitchFamily="2" charset="0"/>
                <a:ea typeface="Montserrat"/>
                <a:cs typeface="Montserrat"/>
                <a:sym typeface="Montserrat"/>
              </a:rPr>
              <a:t>more considered </a:t>
            </a:r>
            <a:r>
              <a:rPr lang="en-GB" sz="1100" dirty="0">
                <a:latin typeface="Montserrat" panose="00000500000000000000" pitchFamily="2" charset="0"/>
                <a:ea typeface="Montserrat"/>
                <a:cs typeface="Montserrat"/>
                <a:sym typeface="Montserrat"/>
              </a:rPr>
              <a:t>in their spending, absolute sales dipped back to </a:t>
            </a:r>
            <a:r>
              <a:rPr lang="en-GB" sz="1100" b="1" dirty="0">
                <a:latin typeface="Montserrat" panose="00000500000000000000" pitchFamily="2" charset="0"/>
                <a:ea typeface="Montserrat"/>
                <a:cs typeface="Montserrat"/>
                <a:sym typeface="Montserrat"/>
              </a:rPr>
              <a:t>£2.4Bn</a:t>
            </a:r>
            <a:r>
              <a:rPr lang="en-GB" sz="1100" dirty="0">
                <a:latin typeface="Montserrat" panose="00000500000000000000" pitchFamily="2" charset="0"/>
                <a:ea typeface="Montserrat"/>
                <a:cs typeface="Montserrat"/>
                <a:sym typeface="Montserrat"/>
              </a:rPr>
              <a:t>.</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Against these tough comparatives shoppers spent a </a:t>
            </a:r>
            <a:r>
              <a:rPr lang="en-GB" sz="1100" b="1" dirty="0">
                <a:latin typeface="Montserrat" panose="00000500000000000000" pitchFamily="2" charset="0"/>
                <a:ea typeface="Montserrat"/>
                <a:cs typeface="Montserrat"/>
                <a:sym typeface="Montserrat"/>
              </a:rPr>
              <a:t>third less</a:t>
            </a:r>
            <a:r>
              <a:rPr lang="en-GB" sz="1100" dirty="0">
                <a:latin typeface="Montserrat" panose="00000500000000000000" pitchFamily="2" charset="0"/>
                <a:ea typeface="Montserrat"/>
                <a:cs typeface="Montserrat"/>
                <a:sym typeface="Montserrat"/>
              </a:rPr>
              <a:t> on General Merchandise which will have impacted topline trends which declined by </a:t>
            </a:r>
            <a:r>
              <a:rPr lang="en-GB" sz="1100" b="1" dirty="0">
                <a:latin typeface="Montserrat" panose="00000500000000000000" pitchFamily="2" charset="0"/>
                <a:ea typeface="Montserrat"/>
                <a:cs typeface="Montserrat"/>
                <a:sym typeface="Montserrat"/>
              </a:rPr>
              <a:t>11.8%</a:t>
            </a:r>
            <a:r>
              <a:rPr lang="en-GB" sz="1100" dirty="0">
                <a:latin typeface="Montserrat" panose="00000500000000000000" pitchFamily="2" charset="0"/>
                <a:ea typeface="Montserrat"/>
                <a:cs typeface="Montserrat"/>
                <a:sym typeface="Montserrat"/>
              </a:rPr>
              <a:t>.	</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ct val="100000"/>
            </a:pPr>
            <a:endParaRPr lang="en-GB" sz="1100" dirty="0">
              <a:solidFill>
                <a:schemeClr val="accent3"/>
              </a:solidFill>
              <a:latin typeface="Montserrat" panose="00000500000000000000" pitchFamily="2" charset="0"/>
              <a:ea typeface="Montserrat"/>
              <a:cs typeface="Montserrat"/>
              <a:sym typeface="Montserrat"/>
            </a:endParaRPr>
          </a:p>
        </p:txBody>
      </p:sp>
      <p:sp>
        <p:nvSpPr>
          <p:cNvPr id="789" name="Google Shape;789;p68"/>
          <p:cNvSpPr txBox="1"/>
          <p:nvPr/>
        </p:nvSpPr>
        <p:spPr>
          <a:xfrm flipH="1">
            <a:off x="2528102" y="10873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Wk 2:  </a:t>
            </a:r>
          </a:p>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Reigning in spend</a:t>
            </a:r>
            <a:endParaRPr sz="1200" b="1" dirty="0">
              <a:latin typeface="Montserrat" panose="00000500000000000000" pitchFamily="2" charset="0"/>
              <a:ea typeface="Montserrat"/>
              <a:cs typeface="Montserrat"/>
              <a:sym typeface="Montserrat"/>
            </a:endParaRPr>
          </a:p>
        </p:txBody>
      </p:sp>
      <p:sp>
        <p:nvSpPr>
          <p:cNvPr id="791" name="Google Shape;791;p68"/>
          <p:cNvSpPr txBox="1"/>
          <p:nvPr/>
        </p:nvSpPr>
        <p:spPr>
          <a:xfrm flipH="1">
            <a:off x="4695067" y="1070001"/>
            <a:ext cx="2144166"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3: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Quick &amp; Convenient</a:t>
            </a:r>
          </a:p>
        </p:txBody>
      </p:sp>
      <p:sp>
        <p:nvSpPr>
          <p:cNvPr id="792" name="Google Shape;792;p68"/>
          <p:cNvSpPr txBox="1"/>
          <p:nvPr/>
        </p:nvSpPr>
        <p:spPr>
          <a:xfrm>
            <a:off x="6810175" y="1470625"/>
            <a:ext cx="1964700" cy="3273640"/>
          </a:xfrm>
          <a:prstGeom prst="rect">
            <a:avLst/>
          </a:prstGeom>
          <a:noFill/>
          <a:ln>
            <a:noFill/>
          </a:ln>
        </p:spPr>
        <p:txBody>
          <a:bodyPr spcFirstLastPara="1" wrap="square" lIns="0" tIns="45700" rIns="0" bIns="45700" anchor="t" anchorCtr="0">
            <a:noAutofit/>
          </a:bodyPr>
          <a:lstStyle/>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Mothering Sunday brought a welcome boost to the final week of March.</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indent="-213359">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Despite cautious spending, the nation continued to ‘</a:t>
            </a:r>
            <a:r>
              <a:rPr lang="en-GB" sz="1100" b="1" dirty="0">
                <a:latin typeface="Montserrat" panose="00000500000000000000" pitchFamily="2" charset="0"/>
                <a:ea typeface="Montserrat"/>
                <a:cs typeface="Montserrat"/>
                <a:sym typeface="Montserrat"/>
              </a:rPr>
              <a:t>treat mum</a:t>
            </a:r>
            <a:r>
              <a:rPr lang="en-GB" sz="1100" dirty="0">
                <a:latin typeface="Montserrat" panose="00000500000000000000" pitchFamily="2" charset="0"/>
                <a:ea typeface="Montserrat"/>
                <a:cs typeface="Montserrat"/>
                <a:sym typeface="Montserrat"/>
              </a:rPr>
              <a:t>’.</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Demand for flowers &amp; plants brought a welcome </a:t>
            </a:r>
            <a:r>
              <a:rPr lang="en-GB" sz="1100" b="1" dirty="0">
                <a:solidFill>
                  <a:schemeClr val="accent3"/>
                </a:solidFill>
                <a:latin typeface="Montserrat" panose="00000500000000000000" pitchFamily="2" charset="0"/>
                <a:ea typeface="Montserrat"/>
                <a:cs typeface="Montserrat"/>
                <a:sym typeface="Montserrat"/>
              </a:rPr>
              <a:t>boost</a:t>
            </a:r>
            <a:r>
              <a:rPr lang="en-GB" sz="1100" dirty="0">
                <a:solidFill>
                  <a:schemeClr val="accent3"/>
                </a:solidFill>
                <a:latin typeface="Montserrat" panose="00000500000000000000" pitchFamily="2" charset="0"/>
                <a:ea typeface="Montserrat"/>
                <a:cs typeface="Montserrat"/>
                <a:sym typeface="Montserrat"/>
              </a:rPr>
              <a:t> to </a:t>
            </a:r>
            <a:r>
              <a:rPr lang="en-GB" sz="1100" b="1" dirty="0">
                <a:solidFill>
                  <a:schemeClr val="accent3"/>
                </a:solidFill>
                <a:latin typeface="Montserrat" panose="00000500000000000000" pitchFamily="2" charset="0"/>
                <a:ea typeface="Montserrat"/>
                <a:cs typeface="Montserrat"/>
                <a:sym typeface="Montserrat"/>
              </a:rPr>
              <a:t>Produce</a:t>
            </a:r>
            <a:r>
              <a:rPr lang="en-GB" sz="1100" dirty="0">
                <a:solidFill>
                  <a:schemeClr val="accent3"/>
                </a:solidFill>
                <a:latin typeface="Montserrat" panose="00000500000000000000" pitchFamily="2" charset="0"/>
                <a:ea typeface="Montserrat"/>
                <a:cs typeface="Montserrat"/>
                <a:sym typeface="Montserrat"/>
              </a:rPr>
              <a:t>, fragrances and gift packs will have helped </a:t>
            </a:r>
            <a:r>
              <a:rPr lang="en-GB" sz="1100" b="1" dirty="0">
                <a:solidFill>
                  <a:schemeClr val="accent3"/>
                </a:solidFill>
                <a:latin typeface="Montserrat" panose="00000500000000000000" pitchFamily="2" charset="0"/>
                <a:ea typeface="Montserrat"/>
                <a:cs typeface="Montserrat"/>
                <a:sym typeface="Montserrat"/>
              </a:rPr>
              <a:t>health &amp; beauty </a:t>
            </a:r>
            <a:r>
              <a:rPr lang="en-GB" sz="1100" dirty="0">
                <a:solidFill>
                  <a:schemeClr val="accent3"/>
                </a:solidFill>
                <a:latin typeface="Montserrat" panose="00000500000000000000" pitchFamily="2" charset="0"/>
                <a:ea typeface="Montserrat"/>
                <a:cs typeface="Montserrat"/>
                <a:sym typeface="Montserrat"/>
              </a:rPr>
              <a:t>whilst </a:t>
            </a:r>
            <a:r>
              <a:rPr lang="en-GB" sz="1100" b="1" dirty="0">
                <a:solidFill>
                  <a:schemeClr val="accent3"/>
                </a:solidFill>
                <a:latin typeface="Montserrat" panose="00000500000000000000" pitchFamily="2" charset="0"/>
                <a:ea typeface="Montserrat"/>
                <a:cs typeface="Montserrat"/>
                <a:sym typeface="Montserrat"/>
              </a:rPr>
              <a:t>greeting cards </a:t>
            </a:r>
            <a:r>
              <a:rPr lang="en-GB" sz="1100" dirty="0">
                <a:solidFill>
                  <a:schemeClr val="accent3"/>
                </a:solidFill>
                <a:latin typeface="Montserrat" panose="00000500000000000000" pitchFamily="2" charset="0"/>
                <a:ea typeface="Montserrat"/>
                <a:cs typeface="Montserrat"/>
                <a:sym typeface="Montserrat"/>
              </a:rPr>
              <a:t>will have helped to soften declines in general merchandise.</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1"/>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3"/>
              </a:buClr>
              <a:buSzPts val="1200"/>
              <a:buFont typeface="Montserrat"/>
              <a:buChar char="■"/>
            </a:pPr>
            <a:endParaRPr sz="1100" dirty="0">
              <a:solidFill>
                <a:schemeClr val="accent3"/>
              </a:solidFill>
              <a:latin typeface="Montserrat" panose="00000500000000000000" pitchFamily="2" charset="0"/>
              <a:ea typeface="Montserrat"/>
              <a:cs typeface="Montserrat"/>
              <a:sym typeface="Montserrat"/>
            </a:endParaRPr>
          </a:p>
        </p:txBody>
      </p:sp>
      <p:sp>
        <p:nvSpPr>
          <p:cNvPr id="793" name="Google Shape;793;p68"/>
          <p:cNvSpPr txBox="1"/>
          <p:nvPr/>
        </p:nvSpPr>
        <p:spPr>
          <a:xfrm flipH="1">
            <a:off x="7009651" y="1075899"/>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4:  </a:t>
            </a: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Mothering Sunday</a:t>
            </a:r>
            <a:endParaRPr sz="1300" b="1" dirty="0">
              <a:latin typeface="Montserrat" panose="00000500000000000000" pitchFamily="2" charset="0"/>
              <a:ea typeface="Montserrat"/>
              <a:cs typeface="Montserrat"/>
              <a:sym typeface="Montserrat"/>
            </a:endParaRPr>
          </a:p>
        </p:txBody>
      </p:sp>
      <p:sp>
        <p:nvSpPr>
          <p:cNvPr id="20" name="TextBox 19">
            <a:extLst>
              <a:ext uri="{FF2B5EF4-FFF2-40B4-BE49-F238E27FC236}">
                <a16:creationId xmlns:a16="http://schemas.microsoft.com/office/drawing/2014/main" id="{735F69FB-BD78-40BB-BE7E-85973888726B}"/>
              </a:ext>
            </a:extLst>
          </p:cNvPr>
          <p:cNvSpPr txBox="1"/>
          <p:nvPr/>
        </p:nvSpPr>
        <p:spPr>
          <a:xfrm>
            <a:off x="338423" y="4761967"/>
            <a:ext cx="4714874" cy="230832"/>
          </a:xfrm>
          <a:prstGeom prst="rect">
            <a:avLst/>
          </a:prstGeom>
          <a:noFill/>
        </p:spPr>
        <p:txBody>
          <a:bodyPr wrap="square">
            <a:spAutoFit/>
          </a:bodyPr>
          <a:lstStyle/>
          <a:p>
            <a:r>
              <a:rPr lang="en-GB" sz="900" dirty="0">
                <a:latin typeface="Montserrat" panose="00000500000000000000" pitchFamily="2" charset="0"/>
              </a:rPr>
              <a:t>Source:  NielsenIQ Scantrack, *NielsenIQ State of the Nation Survey</a:t>
            </a:r>
            <a:endParaRPr lang="en-GB" sz="900" dirty="0"/>
          </a:p>
        </p:txBody>
      </p:sp>
      <p:cxnSp>
        <p:nvCxnSpPr>
          <p:cNvPr id="22" name="Straight Connector 21">
            <a:extLst>
              <a:ext uri="{FF2B5EF4-FFF2-40B4-BE49-F238E27FC236}">
                <a16:creationId xmlns:a16="http://schemas.microsoft.com/office/drawing/2014/main" id="{FB2C8ADF-F6DF-406C-86D4-3576BF93ABB6}"/>
              </a:ext>
            </a:extLst>
          </p:cNvPr>
          <p:cNvCxnSpPr>
            <a:cxnSpLocks/>
          </p:cNvCxnSpPr>
          <p:nvPr/>
        </p:nvCxnSpPr>
        <p:spPr>
          <a:xfrm>
            <a:off x="3495472" y="526322"/>
            <a:ext cx="784698"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57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3" name="Google Shape;1743;p129"/>
          <p:cNvSpPr txBox="1"/>
          <p:nvPr/>
        </p:nvSpPr>
        <p:spPr>
          <a:xfrm>
            <a:off x="326801" y="903416"/>
            <a:ext cx="3804300" cy="49232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Grocery Multiples</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Weekly year on year value growth</a:t>
            </a:r>
            <a:endParaRPr sz="1000" dirty="0">
              <a:solidFill>
                <a:srgbClr val="000000"/>
              </a:solidFill>
              <a:latin typeface="Montserrat" panose="00000500000000000000" pitchFamily="2" charset="0"/>
              <a:ea typeface="Montserrat"/>
              <a:cs typeface="Montserrat"/>
              <a:sym typeface="Montserrat"/>
            </a:endParaRPr>
          </a:p>
        </p:txBody>
      </p:sp>
      <p:sp>
        <p:nvSpPr>
          <p:cNvPr id="1744" name="Google Shape;1744;p129"/>
          <p:cNvSpPr txBox="1">
            <a:spLocks noGrp="1"/>
          </p:cNvSpPr>
          <p:nvPr>
            <p:ph type="title"/>
          </p:nvPr>
        </p:nvSpPr>
        <p:spPr>
          <a:xfrm>
            <a:off x="354649" y="292625"/>
            <a:ext cx="8658721" cy="393600"/>
          </a:xfrm>
        </p:spPr>
        <p:txBody>
          <a:bodyPr spcFirstLastPara="1" wrap="square" lIns="0" tIns="91425" rIns="0" bIns="91425" anchor="t" anchorCtr="0">
            <a:noAutofit/>
          </a:bodyPr>
          <a:lstStyle/>
          <a:p>
            <a:r>
              <a:rPr lang="en-GB" dirty="0">
                <a:solidFill>
                  <a:schemeClr val="tx1"/>
                </a:solidFill>
                <a:ea typeface="MS PGothic" pitchFamily="34" charset="-128"/>
                <a:cs typeface="Calibri" pitchFamily="34" charset="0"/>
              </a:rPr>
              <a:t>Weekly trends were distorted by misaligned events </a:t>
            </a:r>
            <a:r>
              <a:rPr lang="en-GB" dirty="0">
                <a:solidFill>
                  <a:schemeClr val="tx1"/>
                </a:solidFill>
                <a:latin typeface="Montserrat" panose="00000500000000000000" pitchFamily="2" charset="0"/>
                <a:ea typeface="MS PGothic" pitchFamily="34" charset="-128"/>
                <a:cs typeface="Calibri" pitchFamily="34" charset="0"/>
              </a:rPr>
              <a:t>…</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9737" y="4786310"/>
            <a:ext cx="8159100" cy="184800"/>
          </a:xfrm>
        </p:spPr>
        <p:txBody>
          <a:bodyPr/>
          <a:lstStyle/>
          <a:p>
            <a:pPr marL="146050" indent="0">
              <a:buNone/>
            </a:pPr>
            <a:r>
              <a:rPr lang="en-PH" sz="700" dirty="0">
                <a:latin typeface="Montserrat" panose="00000500000000000000" pitchFamily="2" charset="0"/>
              </a:rPr>
              <a:t>Source:  NielsenIQ Scantrack Total Store Read  Grocery Multiples</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481019548"/>
              </p:ext>
            </p:extLst>
          </p:nvPr>
        </p:nvGraphicFramePr>
        <p:xfrm>
          <a:off x="359425" y="1618095"/>
          <a:ext cx="8425149" cy="335301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624B59C6-6E32-47FA-B93B-440759F12FDD}"/>
              </a:ext>
            </a:extLst>
          </p:cNvPr>
          <p:cNvCxnSpPr>
            <a:cxnSpLocks/>
          </p:cNvCxnSpPr>
          <p:nvPr/>
        </p:nvCxnSpPr>
        <p:spPr>
          <a:xfrm>
            <a:off x="3135919" y="1889567"/>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CEF0A4B-63F8-4632-AC83-5C2B3D473C1B}"/>
              </a:ext>
            </a:extLst>
          </p:cNvPr>
          <p:cNvCxnSpPr>
            <a:cxnSpLocks/>
          </p:cNvCxnSpPr>
          <p:nvPr/>
        </p:nvCxnSpPr>
        <p:spPr>
          <a:xfrm>
            <a:off x="5842120" y="1887053"/>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AF634CE2-8F91-4E84-B909-DA718BF1DA69}"/>
              </a:ext>
            </a:extLst>
          </p:cNvPr>
          <p:cNvSpPr txBox="1"/>
          <p:nvPr/>
        </p:nvSpPr>
        <p:spPr>
          <a:xfrm>
            <a:off x="444381" y="4128424"/>
            <a:ext cx="8143352" cy="191951"/>
          </a:xfrm>
          <a:prstGeom prst="rect">
            <a:avLst/>
          </a:prstGeom>
          <a:solidFill>
            <a:schemeClr val="accent1"/>
          </a:solidFill>
        </p:spPr>
        <p:txBody>
          <a:bodyPr wrap="square" rtlCol="0">
            <a:spAutoFit/>
          </a:bodyPr>
          <a:lstStyle/>
          <a:p>
            <a:pPr algn="ctr"/>
            <a:r>
              <a:rPr lang="en-GB" sz="600" b="1" dirty="0">
                <a:solidFill>
                  <a:schemeClr val="tx1"/>
                </a:solidFill>
                <a:latin typeface="Montserrat" panose="00000500000000000000" pitchFamily="2" charset="0"/>
              </a:rPr>
              <a:t>Lapping January-March 2021 lockdown</a:t>
            </a:r>
          </a:p>
        </p:txBody>
      </p:sp>
      <p:sp>
        <p:nvSpPr>
          <p:cNvPr id="2" name="TextBox 1">
            <a:extLst>
              <a:ext uri="{FF2B5EF4-FFF2-40B4-BE49-F238E27FC236}">
                <a16:creationId xmlns:a16="http://schemas.microsoft.com/office/drawing/2014/main" id="{CC6B6072-5814-4D35-B3D3-C0462CC1C907}"/>
              </a:ext>
            </a:extLst>
          </p:cNvPr>
          <p:cNvSpPr txBox="1"/>
          <p:nvPr/>
        </p:nvSpPr>
        <p:spPr>
          <a:xfrm>
            <a:off x="6278880" y="3976764"/>
            <a:ext cx="1239442" cy="200055"/>
          </a:xfrm>
          <a:prstGeom prst="rect">
            <a:avLst/>
          </a:prstGeom>
          <a:noFill/>
        </p:spPr>
        <p:txBody>
          <a:bodyPr wrap="none" rtlCol="0">
            <a:spAutoFit/>
          </a:bodyPr>
          <a:lstStyle/>
          <a:p>
            <a:r>
              <a:rPr lang="en-GB" sz="700" dirty="0">
                <a:latin typeface="Montserrat" panose="00000500000000000000" pitchFamily="2" charset="0"/>
              </a:rPr>
              <a:t>Mothering Sunday 2021</a:t>
            </a:r>
          </a:p>
        </p:txBody>
      </p:sp>
      <p:sp>
        <p:nvSpPr>
          <p:cNvPr id="12" name="TextBox 11">
            <a:extLst>
              <a:ext uri="{FF2B5EF4-FFF2-40B4-BE49-F238E27FC236}">
                <a16:creationId xmlns:a16="http://schemas.microsoft.com/office/drawing/2014/main" id="{BA12E768-0BEA-4A3E-AAB0-E2494751E140}"/>
              </a:ext>
            </a:extLst>
          </p:cNvPr>
          <p:cNvSpPr txBox="1"/>
          <p:nvPr/>
        </p:nvSpPr>
        <p:spPr>
          <a:xfrm>
            <a:off x="7684820" y="1787025"/>
            <a:ext cx="1258678" cy="200055"/>
          </a:xfrm>
          <a:prstGeom prst="rect">
            <a:avLst/>
          </a:prstGeom>
          <a:noFill/>
        </p:spPr>
        <p:txBody>
          <a:bodyPr wrap="none" rtlCol="0">
            <a:spAutoFit/>
          </a:bodyPr>
          <a:lstStyle/>
          <a:p>
            <a:r>
              <a:rPr lang="en-GB" sz="700" dirty="0">
                <a:latin typeface="Montserrat" panose="00000500000000000000" pitchFamily="2" charset="0"/>
              </a:rPr>
              <a:t>Mothering Sunday 2022</a:t>
            </a:r>
          </a:p>
        </p:txBody>
      </p:sp>
    </p:spTree>
    <p:extLst>
      <p:ext uri="{BB962C8B-B14F-4D97-AF65-F5344CB8AC3E}">
        <p14:creationId xmlns:p14="http://schemas.microsoft.com/office/powerpoint/2010/main" val="1867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254494" y="146857"/>
            <a:ext cx="8772754" cy="662851"/>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Average weekly spend slumped to </a:t>
            </a:r>
            <a:r>
              <a:rPr lang="en-GB" sz="1800" dirty="0">
                <a:solidFill>
                  <a:schemeClr val="tx1"/>
                </a:solidFill>
                <a:ea typeface="MS PGothic" pitchFamily="34" charset="-128"/>
                <a:cs typeface="Calibri" pitchFamily="34" charset="0"/>
              </a:rPr>
              <a:t>a 30 month low, turning 2 yearly growths negative for the first time since Covid ..</a:t>
            </a:r>
            <a:endParaRPr lang="en-PH" sz="1800"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191364" y="4762661"/>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323376493"/>
              </p:ext>
            </p:extLst>
          </p:nvPr>
        </p:nvGraphicFramePr>
        <p:xfrm>
          <a:off x="254494" y="1482277"/>
          <a:ext cx="8425149" cy="337278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ADC9EB0-A80C-4462-ABA1-7208943A327C}"/>
              </a:ext>
            </a:extLst>
          </p:cNvPr>
          <p:cNvSpPr txBox="1"/>
          <p:nvPr/>
        </p:nvSpPr>
        <p:spPr>
          <a:xfrm>
            <a:off x="168061" y="1146423"/>
            <a:ext cx="4572000" cy="261610"/>
          </a:xfrm>
          <a:prstGeom prst="rect">
            <a:avLst/>
          </a:prstGeom>
          <a:noFill/>
        </p:spPr>
        <p:txBody>
          <a:bodyPr wrap="square">
            <a:spAutoFit/>
          </a:bodyPr>
          <a:lstStyle/>
          <a:p>
            <a:r>
              <a:rPr lang="en-GB" altLang="en-US" sz="1100" dirty="0">
                <a:solidFill>
                  <a:schemeClr val="tx1"/>
                </a:solidFill>
                <a:latin typeface="Montserrat" panose="00000500000000000000" pitchFamily="2" charset="0"/>
                <a:ea typeface="MS PGothic" pitchFamily="34" charset="-128"/>
                <a:cs typeface="Calibri" pitchFamily="34" charset="0"/>
              </a:rPr>
              <a:t>Macro view based on 12 week trends</a:t>
            </a:r>
            <a:endParaRPr lang="en-GB" sz="1100" dirty="0">
              <a:latin typeface="Montserrat" panose="00000500000000000000" pitchFamily="2" charset="0"/>
            </a:endParaRPr>
          </a:p>
        </p:txBody>
      </p:sp>
    </p:spTree>
    <p:extLst>
      <p:ext uri="{BB962C8B-B14F-4D97-AF65-F5344CB8AC3E}">
        <p14:creationId xmlns:p14="http://schemas.microsoft.com/office/powerpoint/2010/main" val="2324910698"/>
      </p:ext>
    </p:extLst>
  </p:cSld>
  <p:clrMapOvr>
    <a:masterClrMapping/>
  </p:clrMapOvr>
</p:sld>
</file>

<file path=ppt/theme/theme1.xml><?xml version="1.0" encoding="utf-8"?>
<a:theme xmlns:a="http://schemas.openxmlformats.org/drawingml/2006/main" name="NIQ-presentation-template-v1">
  <a:themeElements>
    <a:clrScheme name="Simple Light">
      <a:dk1>
        <a:srgbClr val="000000"/>
      </a:dk1>
      <a:lt1>
        <a:srgbClr val="FFFFFF"/>
      </a:lt1>
      <a:dk2>
        <a:srgbClr val="333333"/>
      </a:dk2>
      <a:lt2>
        <a:srgbClr val="E5E5E5"/>
      </a:lt2>
      <a:accent1>
        <a:srgbClr val="00F000"/>
      </a:accent1>
      <a:accent2>
        <a:srgbClr val="00A346"/>
      </a:accent2>
      <a:accent3>
        <a:srgbClr val="1A1A1A"/>
      </a:accent3>
      <a:accent4>
        <a:srgbClr val="333333"/>
      </a:accent4>
      <a:accent5>
        <a:srgbClr val="666666"/>
      </a:accent5>
      <a:accent6>
        <a:srgbClr val="BDFFB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xsi:nil="true"/>
    <FreeTextDate xmlns="cebd32e3-9ab6-41ee-b1af-b8405a8d4e68" xsi:nil="true"/>
    <DocumentStatus xmlns="cebd32e3-9ab6-41ee-b1af-b8405a8d4e68">Published</DocumentStatus>
    <ContentEndDate xmlns="cebd32e3-9ab6-41ee-b1af-b8405a8d4e68" xsi:nil="true"/>
    <DocumentSource xmlns="cebd32e3-9ab6-41ee-b1af-b8405a8d4e68" xsi:nil="true"/>
    <PublicationDate xmlns="cebd32e3-9ab6-41ee-b1af-b8405a8d4e68" xsi:nil="true"/>
    <DocumentAdded xmlns="cebd32e3-9ab6-41ee-b1af-b8405a8d4e68" xsi:nil="true"/>
    <TaxCatchAll xmlns="cebd32e3-9ab6-41ee-b1af-b8405a8d4e68">
      <Value>1494</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67bbf58d-5484-4dae-9293-84043b1f07c4</TermId>
        </TermInfo>
      </Terms>
    </j7c1b49d505545c2a69692ae734740bd>
    <DocumentSummary xmlns="cebd32e3-9ab6-41ee-b1af-b8405a8d4e68" xsi:nil="true"/>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800CF003-3716-4937-8338-78E02C9DC1C3}"/>
</file>

<file path=customXml/itemProps2.xml><?xml version="1.0" encoding="utf-8"?>
<ds:datastoreItem xmlns:ds="http://schemas.openxmlformats.org/officeDocument/2006/customXml" ds:itemID="{DFF7D040-B5C3-4A1B-BF7F-B8FD916B6A07}"/>
</file>

<file path=customXml/itemProps3.xml><?xml version="1.0" encoding="utf-8"?>
<ds:datastoreItem xmlns:ds="http://schemas.openxmlformats.org/officeDocument/2006/customXml" ds:itemID="{964C688A-C16D-479F-A886-4B0B74738AEB}"/>
</file>

<file path=docProps/app.xml><?xml version="1.0" encoding="utf-8"?>
<Properties xmlns="http://schemas.openxmlformats.org/officeDocument/2006/extended-properties" xmlns:vt="http://schemas.openxmlformats.org/officeDocument/2006/docPropsVTypes">
  <TotalTime>27633</TotalTime>
  <Words>4667</Words>
  <Application>Microsoft Office PowerPoint</Application>
  <PresentationFormat>On-screen Show (16:9)</PresentationFormat>
  <Paragraphs>582</Paragraphs>
  <Slides>48</Slides>
  <Notes>42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48</vt:i4>
      </vt:variant>
    </vt:vector>
  </HeadingPairs>
  <TitlesOfParts>
    <vt:vector size="59" baseType="lpstr">
      <vt:lpstr>Arial</vt:lpstr>
      <vt:lpstr>Avenir Next</vt:lpstr>
      <vt:lpstr>Avenir Next LT Pro</vt:lpstr>
      <vt:lpstr>Calibri</vt:lpstr>
      <vt:lpstr>Montserrat</vt:lpstr>
      <vt:lpstr>Montserrat Light</vt:lpstr>
      <vt:lpstr>Segoe UI</vt:lpstr>
      <vt:lpstr>Symbol</vt:lpstr>
      <vt:lpstr>Times New Roman</vt:lpstr>
      <vt:lpstr>Wingdings</vt:lpstr>
      <vt:lpstr>NIQ-presentation-template-v1</vt:lpstr>
      <vt:lpstr>NielsenIQ Total Till Executive Summary</vt:lpstr>
      <vt:lpstr>Five take outs from Total Till for the 4 weeks to 26th March 2022</vt:lpstr>
      <vt:lpstr>What happened? Overview</vt:lpstr>
      <vt:lpstr>March is expected to be a low point for Total Till growth in 2022</vt:lpstr>
      <vt:lpstr>Against the final month of lockdown, sales continued to slow in larger formats and online</vt:lpstr>
      <vt:lpstr>Shoppers made 28m MORE shopping trips but spent £1.83 LESS per trip, buying 1.4 FEWER fmcg items</vt:lpstr>
      <vt:lpstr>PowerPoint Presentation</vt:lpstr>
      <vt:lpstr>Weekly trends were distorted by misaligned events …</vt:lpstr>
      <vt:lpstr>Average weekly spend slumped to a 30 month low, turning 2 yearly growths negative for the first time since Covid ..</vt:lpstr>
      <vt:lpstr>Shoppers continue to trim items out of their basket … and shop more often … budget constraints may lead shoppers to moderate this behaviour</vt:lpstr>
      <vt:lpstr>April marks a sharp rise in energy prices and at the same time fuel prices are increasing daily in some forecourts.   This further squeeze may lead to shoppers shopping less often, or shopping more in smaller formats with smaller ranges.  Or in larger formats if shoppers can be disciplined to limit the number of top-up visits.  Or shop more online, where shopper can more easily manage the amount spent.</vt:lpstr>
      <vt:lpstr>This ‘little and often’ shopping behaviour continues to benefit smaller formats at the expense of supermarkets and online</vt:lpstr>
      <vt:lpstr>March shows signs of moderated expenditure, average basket spend held and spend at the discounters increased</vt:lpstr>
      <vt:lpstr>March is now lapping the 2020 lockdown, compared to prior period most categories are seeing improvement, Meat/Fish &amp; Poultry is the exception</vt:lpstr>
      <vt:lpstr>With the backdrop of Covid and callouts for Ukraine, convenient remedies remain top of mind as well treats for Mum and other ‘dependents’</vt:lpstr>
      <vt:lpstr>What happened by channel? </vt:lpstr>
      <vt:lpstr>Against the final month of lockdown comparatives, smaller store formats outperformed the larger store formats</vt:lpstr>
      <vt:lpstr>YTD growth has been obscured by Q1, 2020 lockdown as shoppers replace pantry staples with convenience food, with larger store formats showing the biggest fall </vt:lpstr>
      <vt:lpstr>Compared against February, March sales were stronger indicating FMCG is more insulated than other industries and the trend to instore and smaller formats continues</vt:lpstr>
      <vt:lpstr>Value growths have finally normalised!</vt:lpstr>
      <vt:lpstr>Online share has, since late Summer stablised at around 12.4% and from next month online comparatives will soften</vt:lpstr>
      <vt:lpstr>Convenience stores have outperformed supermarkets for 8 consecutive months, sales have grown faster vs the prior 4 weeks and weekly trend is less volatile to events</vt:lpstr>
      <vt:lpstr>As well as food to go and tobacco, shoppers topped up on milk at convenience stores whilst incremental spend was more considered in supermarkets</vt:lpstr>
      <vt:lpstr>The speed and breadth of rising prices, will be unprecedented for most households with cost of living expected to accelerate further in Q2.  With fuel prices rising shoppers may choose to use their car less, which may reduce the number of top-up shops and/or see shoppers working from home more ..</vt:lpstr>
      <vt:lpstr>Retailer News</vt:lpstr>
      <vt:lpstr>PowerPoint Presentation</vt:lpstr>
      <vt:lpstr>PowerPoint Presentation</vt:lpstr>
      <vt:lpstr>Compared to prior period, most retailers had a stronger period in March, delivering a strong ‘price message’ will be important as we move into Q2  </vt:lpstr>
      <vt:lpstr>To help mitigate the escalating costs to living, shoppers are expected to shift spend into retailers who they ‘perceive’ offer better value for money.  This is not limited to the Discounters and High Street Value Retailers …. loyalty card discounts, reward vouchers and money off fuel, will all resonate with shoppers looking to make savings. </vt:lpstr>
      <vt:lpstr>Against the full lockdown quarter, growth at the Discounters has accelerated faster than at the Top 4, with fmcg share edging closer to 20%</vt:lpstr>
      <vt:lpstr>Advertising focussed on loyalty, Price and Mothering Sunday</vt:lpstr>
      <vt:lpstr>Discounters, M&amp;S and Co-op all grew market share in March ..</vt:lpstr>
      <vt:lpstr>Spend on offer has held, as Retailers continue to use multiple strategies to deliver value for money to their shoppers</vt:lpstr>
      <vt:lpstr>As retailers sharpen their focus on value, the promotional trend is downwards, Sainsbury’s, Ocado and Iceland are the exceptions</vt:lpstr>
      <vt:lpstr>Food prices soar to a 9 year high in March, fresh food is also at its highest level for 9 years, whilst ambient has reached a 2 year milestone</vt:lpstr>
      <vt:lpstr>Fuel prices have risen rapidly in the last 4 weeks</vt:lpstr>
      <vt:lpstr>OL has been outperforming brands since the start of the year and this trend is accelerating</vt:lpstr>
      <vt:lpstr>PowerPoint Presentation</vt:lpstr>
      <vt:lpstr>PowerPoint Presentation</vt:lpstr>
      <vt:lpstr>Shoppers continue to spend the most on gifts</vt:lpstr>
      <vt:lpstr>Cut Flowers remain the most popular choice</vt:lpstr>
      <vt:lpstr>Out of lockdown there is a shift towards convenience food, fragrances and skincare</vt:lpstr>
      <vt:lpstr>Mothering Sunday classifications</vt:lpstr>
      <vt:lpstr>Looking ahead, expect the cost of living squeeze to change how we shop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best practices</dc:title>
  <dc:creator>Cowen, Sally F.</dc:creator>
  <cp:lastModifiedBy>Sally F Cowen</cp:lastModifiedBy>
  <cp:revision>750</cp:revision>
  <dcterms:modified xsi:type="dcterms:W3CDTF">2022-04-13T15:00:32Z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0x010100FBC0F8BFD01A91498CA7837A71EEDFDB02005AE5335FCC83EB48B1308B6A764FBC1C</vt:lpwstr>
  </property>
  <property fmtid="{D5CDD505-2E9C-101B-9397-08002B2CF9AE}" pid="3" name="Market Data Document Path">
    <vt:lpwstr>1494;#2022|67bbf58d-5484-4dae-9293-84043b1f07c4</vt:lpwstr>
  </property>
</Properties>
</file>