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notesMasters/notesMaster1.xml" ContentType="application/vnd.openxmlformats-officedocument.presentationml.notesMaster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9"/>
  </p:notesMasterIdLst>
  <p:sldIdLst>
    <p:sldId id="256" r:id="rId2"/>
    <p:sldId id="366" r:id="rId3"/>
    <p:sldId id="368" r:id="rId4"/>
    <p:sldId id="369" r:id="rId5"/>
    <p:sldId id="370" r:id="rId6"/>
    <p:sldId id="374" r:id="rId7"/>
    <p:sldId id="394" r:id="rId8"/>
    <p:sldId id="395" r:id="rId9"/>
    <p:sldId id="396" r:id="rId10"/>
    <p:sldId id="404" r:id="rId11"/>
    <p:sldId id="384" r:id="rId12"/>
    <p:sldId id="386" r:id="rId13"/>
    <p:sldId id="381" r:id="rId14"/>
    <p:sldId id="387" r:id="rId15"/>
    <p:sldId id="388" r:id="rId16"/>
    <p:sldId id="390" r:id="rId17"/>
    <p:sldId id="391" r:id="rId18"/>
    <p:sldId id="392" r:id="rId19"/>
    <p:sldId id="393" r:id="rId20"/>
    <p:sldId id="397" r:id="rId21"/>
    <p:sldId id="398" r:id="rId22"/>
    <p:sldId id="400" r:id="rId23"/>
    <p:sldId id="401" r:id="rId24"/>
    <p:sldId id="382" r:id="rId25"/>
    <p:sldId id="402" r:id="rId26"/>
    <p:sldId id="403" r:id="rId27"/>
    <p:sldId id="364" r:id="rId28"/>
  </p:sldIdLst>
  <p:sldSz cx="9144000" cy="5143500" type="screen16x9"/>
  <p:notesSz cx="6858000" cy="9144000"/>
  <p:embeddedFontLst>
    <p:embeddedFont>
      <p:font typeface="Montserrat Light" panose="020B0604020202020204" charset="0"/>
      <p:regular r:id="rId30"/>
      <p:bold r:id="rId31"/>
      <p:italic r:id="rId32"/>
      <p:boldItalic r:id="rId33"/>
    </p:embeddedFont>
    <p:embeddedFont>
      <p:font typeface="MS PGothic" panose="020B0600070205080204" pitchFamily="34" charset="-128"/>
      <p:regular r:id="rId34"/>
    </p:embeddedFont>
    <p:embeddedFont>
      <p:font typeface="Avenir Next LT Pro" panose="020B060402020202020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Arial Unicode MS" panose="020B0604020202020204" pitchFamily="34" charset="-128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FC"/>
    <a:srgbClr val="0B3FDC"/>
    <a:srgbClr val="C65017"/>
    <a:srgbClr val="6529EC"/>
    <a:srgbClr val="0C6A6B"/>
    <a:srgbClr val="870A36"/>
    <a:srgbClr val="267DFB"/>
    <a:srgbClr val="D00B46"/>
    <a:srgbClr val="12119A"/>
    <a:srgbClr val="17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E4ED3-A11A-413B-A309-AE78DBB60736}">
  <a:tblStyle styleId="{0DBE4ED3-A11A-413B-A309-AE78DBB60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FAB3DE-05D3-4ADE-B967-B5961B6925EA}" styleName="Table_1">
    <a:wholeTbl>
      <a:tcTxStyle b="off" i="off">
        <a:font>
          <a:latin typeface="Calibri"/>
          <a:ea typeface="Calibri"/>
          <a:cs typeface="Calibri"/>
        </a:font>
        <a:srgbClr val="5F5F5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DD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DD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6EBBFE-2F77-4B1B-A800-991F91E3888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8932" autoAdjust="0"/>
  </p:normalViewPr>
  <p:slideViewPr>
    <p:cSldViewPr snapToGrid="0">
      <p:cViewPr varScale="1">
        <p:scale>
          <a:sx n="92" d="100"/>
          <a:sy n="92" d="100"/>
        </p:scale>
        <p:origin x="-61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5.0961189324794931E-2"/>
          <c:w val="0.97294397998183768"/>
          <c:h val="0.83157043082627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Store Value Sales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Sheet1!$A$2:$A$254</c:f>
              <c:strCache>
                <c:ptCount val="12"/>
                <c:pt idx="0">
                  <c:v>14-Nov-20</c:v>
                </c:pt>
                <c:pt idx="1">
                  <c:v>21-Nov-20</c:v>
                </c:pt>
                <c:pt idx="2">
                  <c:v>28-Nov-20</c:v>
                </c:pt>
                <c:pt idx="3">
                  <c:v>05-Dec-20</c:v>
                </c:pt>
                <c:pt idx="4">
                  <c:v>12-Dec-20</c:v>
                </c:pt>
                <c:pt idx="5">
                  <c:v>19-Dec-20</c:v>
                </c:pt>
                <c:pt idx="6">
                  <c:v>26-Dec-20</c:v>
                </c:pt>
                <c:pt idx="7">
                  <c:v>02-Jan-21</c:v>
                </c:pt>
                <c:pt idx="8">
                  <c:v>09-Jan-21</c:v>
                </c:pt>
                <c:pt idx="9">
                  <c:v>16-Jan-21</c:v>
                </c:pt>
                <c:pt idx="10">
                  <c:v>23-Jan-21</c:v>
                </c:pt>
                <c:pt idx="11">
                  <c:v> 30-Jan-21</c:v>
                </c:pt>
              </c:strCache>
            </c:strRef>
          </c:cat>
          <c:val>
            <c:numRef>
              <c:f>Sheet1!$B$2:$B$254</c:f>
              <c:numCache>
                <c:formatCode>0.0%</c:formatCode>
                <c:ptCount val="12"/>
                <c:pt idx="0">
                  <c:v>6.7306023055236919E-2</c:v>
                </c:pt>
                <c:pt idx="1">
                  <c:v>7.4653956184978165E-2</c:v>
                </c:pt>
                <c:pt idx="2">
                  <c:v>7.2334165520895333E-2</c:v>
                </c:pt>
                <c:pt idx="3">
                  <c:v>5.2640500972463089E-2</c:v>
                </c:pt>
                <c:pt idx="4">
                  <c:v>4.1724982886641948E-2</c:v>
                </c:pt>
                <c:pt idx="5">
                  <c:v>-1.6260684551481108E-2</c:v>
                </c:pt>
                <c:pt idx="6">
                  <c:v>0.17702551085053364</c:v>
                </c:pt>
                <c:pt idx="7">
                  <c:v>1.889463317869633E-2</c:v>
                </c:pt>
                <c:pt idx="8">
                  <c:v>0.10424499997828907</c:v>
                </c:pt>
                <c:pt idx="9">
                  <c:v>7.7880943845544781E-2</c:v>
                </c:pt>
                <c:pt idx="10">
                  <c:v>7.7376821892328529E-2</c:v>
                </c:pt>
                <c:pt idx="11">
                  <c:v>8.4775380551005641E-2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Store Unit Sales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Sheet1!$A$2:$A$254</c:f>
              <c:strCache>
                <c:ptCount val="12"/>
                <c:pt idx="0">
                  <c:v>14-Nov-20</c:v>
                </c:pt>
                <c:pt idx="1">
                  <c:v>21-Nov-20</c:v>
                </c:pt>
                <c:pt idx="2">
                  <c:v>28-Nov-20</c:v>
                </c:pt>
                <c:pt idx="3">
                  <c:v>05-Dec-20</c:v>
                </c:pt>
                <c:pt idx="4">
                  <c:v>12-Dec-20</c:v>
                </c:pt>
                <c:pt idx="5">
                  <c:v>19-Dec-20</c:v>
                </c:pt>
                <c:pt idx="6">
                  <c:v>26-Dec-20</c:v>
                </c:pt>
                <c:pt idx="7">
                  <c:v>02-Jan-21</c:v>
                </c:pt>
                <c:pt idx="8">
                  <c:v>09-Jan-21</c:v>
                </c:pt>
                <c:pt idx="9">
                  <c:v>16-Jan-21</c:v>
                </c:pt>
                <c:pt idx="10">
                  <c:v>23-Jan-21</c:v>
                </c:pt>
                <c:pt idx="11">
                  <c:v> 30-Jan-21</c:v>
                </c:pt>
              </c:strCache>
            </c:strRef>
          </c:cat>
          <c:val>
            <c:numRef>
              <c:f>Sheet1!$C$2:$C$254</c:f>
              <c:numCache>
                <c:formatCode>0.0%</c:formatCode>
                <c:ptCount val="12"/>
                <c:pt idx="0">
                  <c:v>2.897634985632247E-2</c:v>
                </c:pt>
                <c:pt idx="1">
                  <c:v>3.4907041280439755E-2</c:v>
                </c:pt>
                <c:pt idx="2">
                  <c:v>3.9597578433341329E-2</c:v>
                </c:pt>
                <c:pt idx="3">
                  <c:v>2.1641703194354989E-2</c:v>
                </c:pt>
                <c:pt idx="4">
                  <c:v>1.7719691106576896E-2</c:v>
                </c:pt>
                <c:pt idx="5">
                  <c:v>-2.0687791098653374E-2</c:v>
                </c:pt>
                <c:pt idx="6">
                  <c:v>0.14997818174656397</c:v>
                </c:pt>
                <c:pt idx="7">
                  <c:v>-3.0363191595925709E-2</c:v>
                </c:pt>
                <c:pt idx="8">
                  <c:v>6.2416585729743401E-2</c:v>
                </c:pt>
                <c:pt idx="9">
                  <c:v>3.6421790719674885E-2</c:v>
                </c:pt>
                <c:pt idx="10">
                  <c:v>3.6103779369095479E-2</c:v>
                </c:pt>
                <c:pt idx="11">
                  <c:v>4.1421682353303124E-2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036096"/>
        <c:axId val="130037632"/>
      </c:lineChart>
      <c:catAx>
        <c:axId val="13003609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0037632"/>
        <c:crosses val="autoZero"/>
        <c:auto val="1"/>
        <c:lblAlgn val="ctr"/>
        <c:lblOffset val="100"/>
        <c:noMultiLvlLbl val="0"/>
      </c:catAx>
      <c:valAx>
        <c:axId val="130037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300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97231574183443E-2"/>
          <c:y val="9.9698721440085389E-2"/>
          <c:w val="0.45277822386286581"/>
          <c:h val="7.451263155578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SPI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Sheet1!$B$1:$DR$1</c:f>
              <c:strCache>
                <c:ptCount val="13"/>
                <c:pt idx="0">
                  <c:v>Jan-20</c:v>
                </c:pt>
                <c:pt idx="1">
                  <c:v>Feb-20</c:v>
                </c:pt>
                <c:pt idx="2">
                  <c:v>Mar-20</c:v>
                </c:pt>
                <c:pt idx="3">
                  <c:v>Apr-20</c:v>
                </c:pt>
                <c:pt idx="4">
                  <c:v>May-20</c:v>
                </c:pt>
                <c:pt idx="5">
                  <c:v>Jun-20</c:v>
                </c:pt>
                <c:pt idx="6">
                  <c:v>Jul-20</c:v>
                </c:pt>
                <c:pt idx="7">
                  <c:v>Aug-20</c:v>
                </c:pt>
                <c:pt idx="8">
                  <c:v>Sep-20</c:v>
                </c:pt>
                <c:pt idx="9">
                  <c:v>Oct-20</c:v>
                </c:pt>
                <c:pt idx="10">
                  <c:v>Nov-20</c:v>
                </c:pt>
                <c:pt idx="11">
                  <c:v> Dec-20</c:v>
                </c:pt>
                <c:pt idx="12">
                  <c:v>Jan-21</c:v>
                </c:pt>
              </c:strCache>
            </c:strRef>
          </c:cat>
          <c:val>
            <c:numRef>
              <c:f>Sheet1!$B$2:$DR$2</c:f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cat>
            <c:strRef>
              <c:f>Sheet1!$B$1:$DR$1</c:f>
              <c:strCache>
                <c:ptCount val="13"/>
                <c:pt idx="0">
                  <c:v>Jan-20</c:v>
                </c:pt>
                <c:pt idx="1">
                  <c:v>Feb-20</c:v>
                </c:pt>
                <c:pt idx="2">
                  <c:v>Mar-20</c:v>
                </c:pt>
                <c:pt idx="3">
                  <c:v>Apr-20</c:v>
                </c:pt>
                <c:pt idx="4">
                  <c:v>May-20</c:v>
                </c:pt>
                <c:pt idx="5">
                  <c:v>Jun-20</c:v>
                </c:pt>
                <c:pt idx="6">
                  <c:v>Jul-20</c:v>
                </c:pt>
                <c:pt idx="7">
                  <c:v>Aug-20</c:v>
                </c:pt>
                <c:pt idx="8">
                  <c:v>Sep-20</c:v>
                </c:pt>
                <c:pt idx="9">
                  <c:v>Oct-20</c:v>
                </c:pt>
                <c:pt idx="10">
                  <c:v>Nov-20</c:v>
                </c:pt>
                <c:pt idx="11">
                  <c:v> Dec-20</c:v>
                </c:pt>
                <c:pt idx="12">
                  <c:v>Jan-21</c:v>
                </c:pt>
              </c:strCache>
            </c:strRef>
          </c:cat>
          <c:val>
            <c:numRef>
              <c:f>Sheet1!$B$3:$DR$3</c:f>
              <c:numCache>
                <c:formatCode>0.00%</c:formatCode>
                <c:ptCount val="13"/>
                <c:pt idx="0">
                  <c:v>1.6E-2</c:v>
                </c:pt>
                <c:pt idx="1">
                  <c:v>1.6E-2</c:v>
                </c:pt>
                <c:pt idx="2" formatCode="0.0%">
                  <c:v>1.0833927468456794E-2</c:v>
                </c:pt>
                <c:pt idx="3" formatCode="0.0%">
                  <c:v>1.8220927798616726E-2</c:v>
                </c:pt>
                <c:pt idx="4" formatCode="0.0%">
                  <c:v>1.4697831456859767E-2</c:v>
                </c:pt>
                <c:pt idx="5" formatCode="0.0%">
                  <c:v>1.4713987033607268E-2</c:v>
                </c:pt>
                <c:pt idx="6" formatCode="0.0%">
                  <c:v>1.4929813206988163E-2</c:v>
                </c:pt>
                <c:pt idx="7" formatCode="0.0%">
                  <c:v>1.2880367145404525E-2</c:v>
                </c:pt>
                <c:pt idx="8" formatCode="0.0%">
                  <c:v>1.1517189525525495E-2</c:v>
                </c:pt>
                <c:pt idx="9" formatCode="0.0%">
                  <c:v>1.220375073317026E-2</c:v>
                </c:pt>
                <c:pt idx="10" formatCode="0.0%">
                  <c:v>1.3432835692822165E-2</c:v>
                </c:pt>
                <c:pt idx="11" formatCode="0.0%">
                  <c:v>4.296394955290328E-3</c:v>
                </c:pt>
                <c:pt idx="12">
                  <c:v>2E-3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Fresh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Sheet1!$B$1:$DR$1</c:f>
              <c:strCache>
                <c:ptCount val="13"/>
                <c:pt idx="0">
                  <c:v>Jan-20</c:v>
                </c:pt>
                <c:pt idx="1">
                  <c:v>Feb-20</c:v>
                </c:pt>
                <c:pt idx="2">
                  <c:v>Mar-20</c:v>
                </c:pt>
                <c:pt idx="3">
                  <c:v>Apr-20</c:v>
                </c:pt>
                <c:pt idx="4">
                  <c:v>May-20</c:v>
                </c:pt>
                <c:pt idx="5">
                  <c:v>Jun-20</c:v>
                </c:pt>
                <c:pt idx="6">
                  <c:v>Jul-20</c:v>
                </c:pt>
                <c:pt idx="7">
                  <c:v>Aug-20</c:v>
                </c:pt>
                <c:pt idx="8">
                  <c:v>Sep-20</c:v>
                </c:pt>
                <c:pt idx="9">
                  <c:v>Oct-20</c:v>
                </c:pt>
                <c:pt idx="10">
                  <c:v>Nov-20</c:v>
                </c:pt>
                <c:pt idx="11">
                  <c:v> Dec-20</c:v>
                </c:pt>
                <c:pt idx="12">
                  <c:v>Jan-21</c:v>
                </c:pt>
              </c:strCache>
            </c:strRef>
          </c:cat>
          <c:val>
            <c:numRef>
              <c:f>Sheet1!$B$4:$DR$4</c:f>
              <c:numCache>
                <c:formatCode>0.00%</c:formatCode>
                <c:ptCount val="13"/>
                <c:pt idx="0">
                  <c:v>7.0000000000000001E-3</c:v>
                </c:pt>
                <c:pt idx="1">
                  <c:v>6.0000000000000001E-3</c:v>
                </c:pt>
                <c:pt idx="2" formatCode="0.0%">
                  <c:v>3.9702267249217549E-3</c:v>
                </c:pt>
                <c:pt idx="3" formatCode="0.0%">
                  <c:v>9.699963310962012E-3</c:v>
                </c:pt>
                <c:pt idx="4" formatCode="0.0%">
                  <c:v>4.7909799618541804E-3</c:v>
                </c:pt>
                <c:pt idx="5" formatCode="0.0%">
                  <c:v>4.6958311453209056E-3</c:v>
                </c:pt>
                <c:pt idx="6" formatCode="0.0%">
                  <c:v>9.0238874964252425E-3</c:v>
                </c:pt>
                <c:pt idx="7" formatCode="0.0%">
                  <c:v>2.0809118707965091E-3</c:v>
                </c:pt>
                <c:pt idx="8" formatCode="0.0%">
                  <c:v>2.06440053089052E-3</c:v>
                </c:pt>
                <c:pt idx="9" formatCode="0.0%">
                  <c:v>4.2406947576436593E-3</c:v>
                </c:pt>
                <c:pt idx="10" formatCode="0.0%">
                  <c:v>4.9229992404173917E-3</c:v>
                </c:pt>
                <c:pt idx="11" formatCode="0.0%">
                  <c:v>-8.5581253736369822E-3</c:v>
                </c:pt>
                <c:pt idx="12">
                  <c:v>-8.0000000000000002E-3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</c:v>
                </c:pt>
              </c:strCache>
            </c:strRef>
          </c:tx>
          <c:marker>
            <c:symbol val="none"/>
          </c:marker>
          <c:cat>
            <c:strRef>
              <c:f>Sheet1!$B$1:$DR$1</c:f>
              <c:strCache>
                <c:ptCount val="13"/>
                <c:pt idx="0">
                  <c:v>Jan-20</c:v>
                </c:pt>
                <c:pt idx="1">
                  <c:v>Feb-20</c:v>
                </c:pt>
                <c:pt idx="2">
                  <c:v>Mar-20</c:v>
                </c:pt>
                <c:pt idx="3">
                  <c:v>Apr-20</c:v>
                </c:pt>
                <c:pt idx="4">
                  <c:v>May-20</c:v>
                </c:pt>
                <c:pt idx="5">
                  <c:v>Jun-20</c:v>
                </c:pt>
                <c:pt idx="6">
                  <c:v>Jul-20</c:v>
                </c:pt>
                <c:pt idx="7">
                  <c:v>Aug-20</c:v>
                </c:pt>
                <c:pt idx="8">
                  <c:v>Sep-20</c:v>
                </c:pt>
                <c:pt idx="9">
                  <c:v>Oct-20</c:v>
                </c:pt>
                <c:pt idx="10">
                  <c:v>Nov-20</c:v>
                </c:pt>
                <c:pt idx="11">
                  <c:v> Dec-20</c:v>
                </c:pt>
                <c:pt idx="12">
                  <c:v>Jan-21</c:v>
                </c:pt>
              </c:strCache>
            </c:strRef>
          </c:cat>
          <c:val>
            <c:numRef>
              <c:f>Sheet1!$B$5:$DR$5</c:f>
              <c:numCache>
                <c:formatCode>0%</c:formatCode>
                <c:ptCount val="13"/>
                <c:pt idx="0" formatCode="0.00%">
                  <c:v>2.8000000000000001E-2</c:v>
                </c:pt>
                <c:pt idx="1">
                  <c:v>0.03</c:v>
                </c:pt>
                <c:pt idx="2" formatCode="0.0%">
                  <c:v>2.0435266185260925E-2</c:v>
                </c:pt>
                <c:pt idx="3" formatCode="0.0%">
                  <c:v>3.0195062267257988E-2</c:v>
                </c:pt>
                <c:pt idx="4" formatCode="0.0%">
                  <c:v>2.8661366868516058E-2</c:v>
                </c:pt>
                <c:pt idx="5" formatCode="0.0%">
                  <c:v>2.8844039530879106E-2</c:v>
                </c:pt>
                <c:pt idx="6" formatCode="0.0%">
                  <c:v>2.3174707095453995E-2</c:v>
                </c:pt>
                <c:pt idx="7" formatCode="0.0%">
                  <c:v>2.8135598817386587E-2</c:v>
                </c:pt>
                <c:pt idx="8" formatCode="0.0%">
                  <c:v>2.4832821293914398E-2</c:v>
                </c:pt>
                <c:pt idx="9" formatCode="0.0%">
                  <c:v>2.3375204780748282E-2</c:v>
                </c:pt>
                <c:pt idx="10" formatCode="0.0%">
                  <c:v>2.5378470482837256E-2</c:v>
                </c:pt>
                <c:pt idx="11" formatCode="0.0%">
                  <c:v>2.2584576174643933E-2</c:v>
                </c:pt>
                <c:pt idx="12" formatCode="0.00%">
                  <c:v>1.7000000000000001E-2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079616"/>
        <c:axId val="522098560"/>
      </c:lineChart>
      <c:catAx>
        <c:axId val="52207961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22098560"/>
        <c:crosses val="autoZero"/>
        <c:auto val="1"/>
        <c:lblAlgn val="ctr"/>
        <c:lblOffset val="100"/>
        <c:noMultiLvlLbl val="0"/>
      </c:catAx>
      <c:valAx>
        <c:axId val="5220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Avenir Next LT Pro" panose="020B0604020202020204" charset="0"/>
                  </a:defRPr>
                </a:pPr>
                <a:r>
                  <a:rPr lang="en-GB" sz="900" dirty="0" smtClean="0">
                    <a:effectLst/>
                  </a:rPr>
                  <a:t>Year on year</a:t>
                </a:r>
                <a:r>
                  <a:rPr lang="en-GB" sz="900" baseline="0" dirty="0" smtClean="0">
                    <a:effectLst/>
                  </a:rPr>
                  <a:t> % changes in shop prices</a:t>
                </a:r>
                <a:endParaRPr lang="en-GB" sz="9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venir Next LT Pro" panose="020B0604020202020204" charset="0"/>
              </a:defRPr>
            </a:pPr>
            <a:endParaRPr lang="en-US"/>
          </a:p>
        </c:txPr>
        <c:crossAx val="5220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86438008396055"/>
          <c:y val="7.634701777522665E-2"/>
          <c:w val="0.28404684593708668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Weekly Spend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Sheet1!$A$2:$A$53</c:f>
              <c:strCache>
                <c:ptCount val="14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 30-Jan-21</c:v>
                </c:pt>
              </c:strCache>
            </c:strRef>
          </c:cat>
          <c:val>
            <c:numRef>
              <c:f>Sheet1!$B$2:$B$53</c:f>
              <c:numCache>
                <c:formatCode>0.00</c:formatCode>
                <c:ptCount val="14"/>
                <c:pt idx="0">
                  <c:v>77.282499999999999</c:v>
                </c:pt>
                <c:pt idx="1">
                  <c:v>75.77</c:v>
                </c:pt>
                <c:pt idx="2">
                  <c:v>77.230833333333337</c:v>
                </c:pt>
                <c:pt idx="3">
                  <c:v>80.73833333333333</c:v>
                </c:pt>
                <c:pt idx="4">
                  <c:v>83.898333333333326</c:v>
                </c:pt>
                <c:pt idx="5">
                  <c:v>82.422499999999999</c:v>
                </c:pt>
                <c:pt idx="6">
                  <c:v>82.783333333333331</c:v>
                </c:pt>
                <c:pt idx="7">
                  <c:v>81.464166666666671</c:v>
                </c:pt>
                <c:pt idx="8">
                  <c:v>79.043333333333337</c:v>
                </c:pt>
                <c:pt idx="9">
                  <c:v>78.12166666666667</c:v>
                </c:pt>
                <c:pt idx="10">
                  <c:v>78.938333333333333</c:v>
                </c:pt>
                <c:pt idx="11">
                  <c:v>81.123333333333335</c:v>
                </c:pt>
                <c:pt idx="12">
                  <c:v>84.819166666666675</c:v>
                </c:pt>
                <c:pt idx="13">
                  <c:v>83.210833333333326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847488"/>
        <c:axId val="17489510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Year on Year Growth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14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 30-Jan-21</c:v>
                </c:pt>
              </c:strCache>
            </c:strRef>
          </c:cat>
          <c:val>
            <c:numRef>
              <c:f>Sheet1!$C$2:$C$53</c:f>
              <c:numCache>
                <c:formatCode>0.0%</c:formatCode>
                <c:ptCount val="14"/>
                <c:pt idx="0">
                  <c:v>4.6256174711847287E-3</c:v>
                </c:pt>
                <c:pt idx="1">
                  <c:v>1.0075874557028186E-2</c:v>
                </c:pt>
                <c:pt idx="2">
                  <c:v>7.8354258054757375E-2</c:v>
                </c:pt>
                <c:pt idx="3">
                  <c:v>0.10008970035539511</c:v>
                </c:pt>
                <c:pt idx="4">
                  <c:v>0.13521863653789779</c:v>
                </c:pt>
                <c:pt idx="5">
                  <c:v>0.1118392949481779</c:v>
                </c:pt>
                <c:pt idx="6">
                  <c:v>0.11678208471984886</c:v>
                </c:pt>
                <c:pt idx="7">
                  <c:v>0.1017480192496254</c:v>
                </c:pt>
                <c:pt idx="8">
                  <c:v>7.1737681208546622E-2</c:v>
                </c:pt>
                <c:pt idx="9">
                  <c:v>7.1003415932641145E-2</c:v>
                </c:pt>
                <c:pt idx="10">
                  <c:v>7.7141752518705475E-2</c:v>
                </c:pt>
                <c:pt idx="11">
                  <c:v>8.5576644289314663E-2</c:v>
                </c:pt>
                <c:pt idx="12">
                  <c:v>7.912425784563E-2</c:v>
                </c:pt>
                <c:pt idx="13">
                  <c:v>7.6709906296159994E-2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419840"/>
        <c:axId val="88023040"/>
      </c:lineChart>
      <c:catAx>
        <c:axId val="174847488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4895104"/>
        <c:crosses val="autoZero"/>
        <c:auto val="1"/>
        <c:lblAlgn val="ctr"/>
        <c:lblOffset val="100"/>
        <c:noMultiLvlLbl val="0"/>
      </c:catAx>
      <c:valAx>
        <c:axId val="1748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1000">
                    <a:latin typeface="Avenir Next LT Pro" panose="020B0604020202020204" charset="0"/>
                  </a:defRPr>
                </a:pPr>
                <a:r>
                  <a:rPr lang="en-GB" sz="1000" dirty="0" smtClean="0">
                    <a:latin typeface="Avenir Next LT Pro" panose="020B0604020202020204" charset="0"/>
                  </a:rPr>
                  <a:t>Average</a:t>
                </a:r>
                <a:r>
                  <a:rPr lang="en-GB" sz="1000" baseline="0" dirty="0" smtClean="0">
                    <a:latin typeface="Avenir Next LT Pro" panose="020B0604020202020204" charset="0"/>
                  </a:rPr>
                  <a:t> weekly Basket £Spend</a:t>
                </a:r>
                <a:endParaRPr lang="en-GB" sz="1000" dirty="0">
                  <a:latin typeface="Avenir Next LT Pro" panose="020B060402020202020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08367923946508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74847488"/>
        <c:crosses val="autoZero"/>
        <c:crossBetween val="between"/>
      </c:valAx>
      <c:valAx>
        <c:axId val="8802304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>
                    <a:latin typeface="Avenir Next LT Pro" panose="020B0604020202020204" charset="0"/>
                  </a:defRPr>
                </a:pPr>
                <a:r>
                  <a:rPr lang="en-GB" sz="1000" dirty="0" smtClean="0">
                    <a:latin typeface="Avenir Next LT Pro" panose="020B0604020202020204" charset="0"/>
                  </a:rPr>
                  <a:t>12w/e Growth</a:t>
                </a:r>
                <a:endParaRPr lang="en-GB" sz="1000" dirty="0">
                  <a:latin typeface="Avenir Next LT Pro" panose="020B0604020202020204" charset="0"/>
                </a:endParaRPr>
              </a:p>
            </c:rich>
          </c:tx>
          <c:layout>
            <c:manualLayout>
              <c:xMode val="edge"/>
              <c:yMode val="edge"/>
              <c:x val="0.92092222938727841"/>
              <c:y val="2.4602238030005438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20419840"/>
        <c:crosses val="max"/>
        <c:crossBetween val="between"/>
      </c:valAx>
      <c:catAx>
        <c:axId val="12041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8802304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30736144844437"/>
          <c:y val="0.75036000759213717"/>
          <c:w val="0.44574167174966284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Weekly Trips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Sheet1!$A$2:$A$50</c:f>
              <c:strCache>
                <c:ptCount val="14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 30-Jan-21</c:v>
                </c:pt>
              </c:strCache>
            </c:strRef>
          </c:cat>
          <c:val>
            <c:numRef>
              <c:f>Sheet1!$B$2:$B$50</c:f>
              <c:numCache>
                <c:formatCode>0.0%</c:formatCode>
                <c:ptCount val="14"/>
                <c:pt idx="0">
                  <c:v>1.4647137150466172E-2</c:v>
                </c:pt>
                <c:pt idx="1">
                  <c:v>1.0488176964149609E-2</c:v>
                </c:pt>
                <c:pt idx="2">
                  <c:v>3.7746585735963567E-2</c:v>
                </c:pt>
                <c:pt idx="3">
                  <c:v>-5.0037341299477234E-2</c:v>
                </c:pt>
                <c:pt idx="4">
                  <c:v>-0.12186513096786167</c:v>
                </c:pt>
                <c:pt idx="5">
                  <c:v>-0.20858895705521474</c:v>
                </c:pt>
                <c:pt idx="6">
                  <c:v>-0.18012192869019028</c:v>
                </c:pt>
                <c:pt idx="7">
                  <c:v>-0.15364727608494921</c:v>
                </c:pt>
                <c:pt idx="8">
                  <c:v>-0.14792355751561936</c:v>
                </c:pt>
                <c:pt idx="9">
                  <c:v>-0.12875138940348274</c:v>
                </c:pt>
                <c:pt idx="10">
                  <c:v>-0.11655530809205639</c:v>
                </c:pt>
                <c:pt idx="11">
                  <c:v>-0.10344186046511628</c:v>
                </c:pt>
                <c:pt idx="12">
                  <c:v>-0.10438335809806842</c:v>
                </c:pt>
                <c:pt idx="13">
                  <c:v>-0.12242219722534686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 Items in Basket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Sheet1!$A$2:$A$50</c:f>
              <c:strCache>
                <c:ptCount val="14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 30-Jan-21</c:v>
                </c:pt>
              </c:strCache>
            </c:strRef>
          </c:cat>
          <c:val>
            <c:numRef>
              <c:f>Sheet1!$C$2:$C$50</c:f>
              <c:numCache>
                <c:formatCode>0.0%</c:formatCode>
                <c:ptCount val="14"/>
                <c:pt idx="0">
                  <c:v>-1.1039558417663242E-2</c:v>
                </c:pt>
                <c:pt idx="1">
                  <c:v>-2.7700831024930483E-3</c:v>
                </c:pt>
                <c:pt idx="2">
                  <c:v>3.1627906976744224E-2</c:v>
                </c:pt>
                <c:pt idx="3">
                  <c:v>0.14085820895522394</c:v>
                </c:pt>
                <c:pt idx="4">
                  <c:v>0.25676937441643322</c:v>
                </c:pt>
                <c:pt idx="5">
                  <c:v>0.34357541899441335</c:v>
                </c:pt>
                <c:pt idx="6">
                  <c:v>0.29626168224299065</c:v>
                </c:pt>
                <c:pt idx="7">
                  <c:v>0.23992502343017819</c:v>
                </c:pt>
                <c:pt idx="8">
                  <c:v>0.20585457979225685</c:v>
                </c:pt>
                <c:pt idx="9">
                  <c:v>0.18620037807183376</c:v>
                </c:pt>
                <c:pt idx="10">
                  <c:v>0.1826741996233523</c:v>
                </c:pt>
                <c:pt idx="11">
                  <c:v>0.18088097469540765</c:v>
                </c:pt>
                <c:pt idx="12">
                  <c:v>0.1804651162790698</c:v>
                </c:pt>
                <c:pt idx="13">
                  <c:v>0.20186046511627898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257280"/>
        <c:axId val="520973312"/>
      </c:lineChart>
      <c:catAx>
        <c:axId val="434257280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20973312"/>
        <c:crosses val="autoZero"/>
        <c:auto val="1"/>
        <c:lblAlgn val="ctr"/>
        <c:lblOffset val="100"/>
        <c:noMultiLvlLbl val="0"/>
      </c:catAx>
      <c:valAx>
        <c:axId val="52097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Avenir Next LT Pro" panose="020B0604020202020204" charset="0"/>
                  </a:defRPr>
                </a:pPr>
                <a:r>
                  <a:rPr lang="en-GB" sz="900" dirty="0" smtClean="0">
                    <a:effectLst/>
                  </a:rPr>
                  <a:t>12w/e % Growth</a:t>
                </a: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venir Next LT Pro" panose="020B0604020202020204" charset="0"/>
              </a:defRPr>
            </a:pPr>
            <a:endParaRPr lang="en-US"/>
          </a:p>
        </c:txPr>
        <c:crossAx val="43425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9478044839325"/>
          <c:y val="0.17424833609267593"/>
          <c:w val="0.41352574298685996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% GB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Sheet1!$A$2:$A$50</c:f>
              <c:strCache>
                <c:ptCount val="4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 30-Jan-21</c:v>
                </c:pt>
              </c:strCache>
            </c:strRef>
          </c:cat>
          <c:val>
            <c:numRef>
              <c:f>Sheet1!$B$2:$B$50</c:f>
              <c:numCache>
                <c:formatCode>0.0%</c:formatCode>
                <c:ptCount val="4"/>
                <c:pt idx="0">
                  <c:v>0.15922928235998188</c:v>
                </c:pt>
                <c:pt idx="1">
                  <c:v>0.16106904946308706</c:v>
                </c:pt>
                <c:pt idx="2">
                  <c:v>0.16313700241297563</c:v>
                </c:pt>
                <c:pt idx="3">
                  <c:v>0.16425667308601544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0C-4F8C-A544-0106CC2F35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416320"/>
        <c:axId val="121422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Bricks &amp; Mortar Growth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Sheet1!$A$2:$A$50</c:f>
              <c:strCache>
                <c:ptCount val="4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 30-Jan-21</c:v>
                </c:pt>
              </c:strCache>
            </c:strRef>
          </c:cat>
          <c:val>
            <c:numRef>
              <c:f>Sheet1!$C$2:$C$50</c:f>
              <c:numCache>
                <c:formatCode>0.0%</c:formatCode>
                <c:ptCount val="4"/>
                <c:pt idx="0">
                  <c:v>2.4102314435189509E-2</c:v>
                </c:pt>
                <c:pt idx="1">
                  <c:v>-7.6475668447170131E-3</c:v>
                </c:pt>
                <c:pt idx="2">
                  <c:v>0.117862254987148</c:v>
                </c:pt>
                <c:pt idx="3">
                  <c:v>-3.078454166895539E-2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0C-4F8C-A544-0106CC2F35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Growth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 30-Jan-21</c:v>
                </c:pt>
              </c:strCache>
            </c:strRef>
          </c:cat>
          <c:val>
            <c:numRef>
              <c:f>Sheet1!$D$2:$D$50</c:f>
              <c:numCache>
                <c:formatCode>0.0%</c:formatCode>
                <c:ptCount val="4"/>
                <c:pt idx="0">
                  <c:v>1.2289601984170098</c:v>
                </c:pt>
                <c:pt idx="1">
                  <c:v>1.3175920791799873</c:v>
                </c:pt>
                <c:pt idx="2">
                  <c:v>1.2472210344722918</c:v>
                </c:pt>
                <c:pt idx="3">
                  <c:v>1.0547699374017925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84064"/>
        <c:axId val="144581376"/>
      </c:lineChart>
      <c:catAx>
        <c:axId val="121416320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1422208"/>
        <c:crosses val="autoZero"/>
        <c:auto val="1"/>
        <c:lblAlgn val="ctr"/>
        <c:lblOffset val="100"/>
        <c:noMultiLvlLbl val="0"/>
      </c:catAx>
      <c:valAx>
        <c:axId val="121422208"/>
        <c:scaling>
          <c:orientation val="minMax"/>
          <c:max val="0.18000000000000002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1416320"/>
        <c:crosses val="autoZero"/>
        <c:crossBetween val="between"/>
      </c:valAx>
      <c:valAx>
        <c:axId val="144581376"/>
        <c:scaling>
          <c:orientation val="minMax"/>
          <c:max val="1.5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crossAx val="144584064"/>
        <c:crosses val="max"/>
        <c:crossBetween val="between"/>
      </c:valAx>
      <c:catAx>
        <c:axId val="14458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4458137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66980353418394E-2"/>
          <c:y val="2.9990070216908495E-2"/>
          <c:w val="0.97833301964658159"/>
          <c:h val="0.174112429703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62-4ECF-BBA3-30FF201DED7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62-4ECF-BBA3-30FF201DED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62-4ECF-BBA3-30FF201DED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62-4ECF-BBA3-30FF201DED7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28.83</c:v>
                </c:pt>
                <c:pt idx="1">
                  <c:v>71.17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62-4ECF-BBA3-30FF201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28-4FE7-B069-38831CBB6E0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28-4FE7-B069-38831CBB6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28-4FE7-B069-38831CBB6E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28-4FE7-B069-38831CBB6E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32.53</c:v>
                </c:pt>
                <c:pt idx="1">
                  <c:v>67.47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328-4FE7-B069-38831CBB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F3-47FC-85AF-538E1C0C76F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F3-47FC-85AF-538E1C0C7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F3-47FC-85AF-538E1C0C7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F3-47FC-85AF-538E1C0C76F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6.06</c:v>
                </c:pt>
                <c:pt idx="1">
                  <c:v>93.94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F3-47FC-85AF-538E1C0C7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Supermarkets</c:v>
                </c:pt>
              </c:strCache>
            </c:strRef>
          </c:tx>
          <c:spPr>
            <a:effectLst/>
          </c:spPr>
          <c:marker>
            <c:symbol val="none"/>
          </c:marker>
          <c:cat>
            <c:strRef>
              <c:f>Sheet1!$A$2:$A$58</c:f>
              <c:strCache>
                <c:ptCount val="4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 30-Jan-21</c:v>
                </c:pt>
              </c:strCache>
            </c:strRef>
          </c:cat>
          <c:val>
            <c:numRef>
              <c:f>Sheet1!$B$2:$B$58</c:f>
              <c:numCache>
                <c:formatCode>0.0%</c:formatCode>
                <c:ptCount val="4"/>
                <c:pt idx="0">
                  <c:v>0.12957798082811212</c:v>
                </c:pt>
                <c:pt idx="1">
                  <c:v>0.10525017791575397</c:v>
                </c:pt>
                <c:pt idx="2">
                  <c:v>0.10341479987320001</c:v>
                </c:pt>
                <c:pt idx="3">
                  <c:v>0.11187858085884761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F0C-4F8C-A544-0106CC2F35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Convenience Stores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Sheet1!$A$2:$A$58</c:f>
              <c:strCache>
                <c:ptCount val="4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 30-Jan-21</c:v>
                </c:pt>
              </c:strCache>
            </c:strRef>
          </c:cat>
          <c:val>
            <c:numRef>
              <c:f>Sheet1!$C$2:$C$58</c:f>
              <c:numCache>
                <c:formatCode>0.0%</c:formatCode>
                <c:ptCount val="4"/>
                <c:pt idx="0">
                  <c:v>1.1304386332981808E-2</c:v>
                </c:pt>
                <c:pt idx="1">
                  <c:v>8.2928496162160137E-3</c:v>
                </c:pt>
                <c:pt idx="2">
                  <c:v>-6.2038268086984649E-3</c:v>
                </c:pt>
                <c:pt idx="3">
                  <c:v>-6.7273046570593964E-3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F0C-4F8C-A544-0106CC2F3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99584"/>
        <c:axId val="124101376"/>
      </c:lineChart>
      <c:catAx>
        <c:axId val="124099584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4101376"/>
        <c:crosses val="autoZero"/>
        <c:auto val="1"/>
        <c:lblAlgn val="ctr"/>
        <c:lblOffset val="100"/>
        <c:noMultiLvlLbl val="0"/>
      </c:catAx>
      <c:valAx>
        <c:axId val="1241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40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66980353418398E-2"/>
          <c:y val="8.4971865614574066E-2"/>
          <c:w val="0.97833301964658159"/>
          <c:h val="0.174112429703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51460970687542E-2"/>
          <c:y val="5.122148193014335E-2"/>
          <c:w val="0.9085414728063852"/>
          <c:h val="0.572384931538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Offer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Sheet1!$A$2:$A$163</c:f>
              <c:numCache>
                <c:formatCode>d\-mmm\-yy</c:formatCode>
                <c:ptCount val="28"/>
                <c:pt idx="0">
                  <c:v>43470</c:v>
                </c:pt>
                <c:pt idx="1">
                  <c:v>43498</c:v>
                </c:pt>
                <c:pt idx="2">
                  <c:v>43526</c:v>
                </c:pt>
                <c:pt idx="3">
                  <c:v>43554</c:v>
                </c:pt>
                <c:pt idx="4">
                  <c:v>43582</c:v>
                </c:pt>
                <c:pt idx="5">
                  <c:v>43610</c:v>
                </c:pt>
                <c:pt idx="6">
                  <c:v>43638</c:v>
                </c:pt>
                <c:pt idx="7">
                  <c:v>43666</c:v>
                </c:pt>
                <c:pt idx="8">
                  <c:v>43694</c:v>
                </c:pt>
                <c:pt idx="9">
                  <c:v>43722</c:v>
                </c:pt>
                <c:pt idx="10">
                  <c:v>43750</c:v>
                </c:pt>
                <c:pt idx="11">
                  <c:v>43778</c:v>
                </c:pt>
                <c:pt idx="12">
                  <c:v>43806</c:v>
                </c:pt>
                <c:pt idx="13">
                  <c:v>43834</c:v>
                </c:pt>
                <c:pt idx="14">
                  <c:v>43862</c:v>
                </c:pt>
                <c:pt idx="15">
                  <c:v>43890</c:v>
                </c:pt>
                <c:pt idx="16">
                  <c:v>43918</c:v>
                </c:pt>
                <c:pt idx="17">
                  <c:v>43946</c:v>
                </c:pt>
                <c:pt idx="18">
                  <c:v>43974</c:v>
                </c:pt>
                <c:pt idx="19">
                  <c:v>44002</c:v>
                </c:pt>
                <c:pt idx="20">
                  <c:v>44030</c:v>
                </c:pt>
                <c:pt idx="21">
                  <c:v>44058</c:v>
                </c:pt>
                <c:pt idx="22">
                  <c:v>44086</c:v>
                </c:pt>
                <c:pt idx="23">
                  <c:v>44114</c:v>
                </c:pt>
                <c:pt idx="24">
                  <c:v>44142</c:v>
                </c:pt>
                <c:pt idx="25">
                  <c:v>44170</c:v>
                </c:pt>
                <c:pt idx="26">
                  <c:v>44198</c:v>
                </c:pt>
                <c:pt idx="27">
                  <c:v>44226</c:v>
                </c:pt>
              </c:numCache>
            </c:numRef>
          </c:cat>
          <c:val>
            <c:numRef>
              <c:f>Sheet1!$B$2:$B$163</c:f>
              <c:numCache>
                <c:formatCode>0.0%</c:formatCode>
                <c:ptCount val="28"/>
                <c:pt idx="0">
                  <c:v>0.25321833842573382</c:v>
                </c:pt>
                <c:pt idx="1">
                  <c:v>0.24374578853865073</c:v>
                </c:pt>
                <c:pt idx="2">
                  <c:v>0.24521902298934589</c:v>
                </c:pt>
                <c:pt idx="3">
                  <c:v>0.23935965238339635</c:v>
                </c:pt>
                <c:pt idx="4">
                  <c:v>0.26356352642645192</c:v>
                </c:pt>
                <c:pt idx="5">
                  <c:v>0.25818735576460017</c:v>
                </c:pt>
                <c:pt idx="6">
                  <c:v>0.25440226568142488</c:v>
                </c:pt>
                <c:pt idx="7">
                  <c:v>0.25534973293128077</c:v>
                </c:pt>
                <c:pt idx="8">
                  <c:v>0.24941835990807881</c:v>
                </c:pt>
                <c:pt idx="9">
                  <c:v>0.25707965675000966</c:v>
                </c:pt>
                <c:pt idx="10">
                  <c:v>0.25930361538504892</c:v>
                </c:pt>
                <c:pt idx="11">
                  <c:v>0.26019250309156167</c:v>
                </c:pt>
                <c:pt idx="12">
                  <c:v>0.26719726019892681</c:v>
                </c:pt>
                <c:pt idx="13">
                  <c:v>0.26027653630519926</c:v>
                </c:pt>
                <c:pt idx="14">
                  <c:v>0.24935139687902197</c:v>
                </c:pt>
                <c:pt idx="15">
                  <c:v>0.25071579986412745</c:v>
                </c:pt>
                <c:pt idx="16">
                  <c:v>0.20264596545169855</c:v>
                </c:pt>
                <c:pt idx="17">
                  <c:v>0.16067121455801192</c:v>
                </c:pt>
                <c:pt idx="18">
                  <c:v>0.16515736226810898</c:v>
                </c:pt>
                <c:pt idx="19">
                  <c:v>0.18800072253949787</c:v>
                </c:pt>
                <c:pt idx="20">
                  <c:v>0.20023853306102332</c:v>
                </c:pt>
                <c:pt idx="21">
                  <c:v>0.20422627436079036</c:v>
                </c:pt>
                <c:pt idx="22">
                  <c:v>0.21636714185502476</c:v>
                </c:pt>
                <c:pt idx="23">
                  <c:v>0.21561998282273565</c:v>
                </c:pt>
                <c:pt idx="24">
                  <c:v>0.21600022011719194</c:v>
                </c:pt>
                <c:pt idx="25">
                  <c:v>0.23019641124563575</c:v>
                </c:pt>
                <c:pt idx="26">
                  <c:v>0.2205709434935656</c:v>
                </c:pt>
                <c:pt idx="27">
                  <c:v>0.1928176196722394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Sheet1!$A$2:$A$163</c:f>
              <c:numCache>
                <c:formatCode>d\-mmm\-yy</c:formatCode>
                <c:ptCount val="28"/>
                <c:pt idx="0">
                  <c:v>43470</c:v>
                </c:pt>
                <c:pt idx="1">
                  <c:v>43498</c:v>
                </c:pt>
                <c:pt idx="2">
                  <c:v>43526</c:v>
                </c:pt>
                <c:pt idx="3">
                  <c:v>43554</c:v>
                </c:pt>
                <c:pt idx="4">
                  <c:v>43582</c:v>
                </c:pt>
                <c:pt idx="5">
                  <c:v>43610</c:v>
                </c:pt>
                <c:pt idx="6">
                  <c:v>43638</c:v>
                </c:pt>
                <c:pt idx="7">
                  <c:v>43666</c:v>
                </c:pt>
                <c:pt idx="8">
                  <c:v>43694</c:v>
                </c:pt>
                <c:pt idx="9">
                  <c:v>43722</c:v>
                </c:pt>
                <c:pt idx="10">
                  <c:v>43750</c:v>
                </c:pt>
                <c:pt idx="11">
                  <c:v>43778</c:v>
                </c:pt>
                <c:pt idx="12">
                  <c:v>43806</c:v>
                </c:pt>
                <c:pt idx="13">
                  <c:v>43834</c:v>
                </c:pt>
                <c:pt idx="14">
                  <c:v>43862</c:v>
                </c:pt>
                <c:pt idx="15">
                  <c:v>43890</c:v>
                </c:pt>
                <c:pt idx="16">
                  <c:v>43918</c:v>
                </c:pt>
                <c:pt idx="17">
                  <c:v>43946</c:v>
                </c:pt>
                <c:pt idx="18">
                  <c:v>43974</c:v>
                </c:pt>
                <c:pt idx="19">
                  <c:v>44002</c:v>
                </c:pt>
                <c:pt idx="20">
                  <c:v>44030</c:v>
                </c:pt>
                <c:pt idx="21">
                  <c:v>44058</c:v>
                </c:pt>
                <c:pt idx="22">
                  <c:v>44086</c:v>
                </c:pt>
                <c:pt idx="23">
                  <c:v>44114</c:v>
                </c:pt>
                <c:pt idx="24">
                  <c:v>44142</c:v>
                </c:pt>
                <c:pt idx="25">
                  <c:v>44170</c:v>
                </c:pt>
                <c:pt idx="26">
                  <c:v>44198</c:v>
                </c:pt>
                <c:pt idx="27">
                  <c:v>44226</c:v>
                </c:pt>
              </c:numCache>
            </c:numRef>
          </c:cat>
          <c:val>
            <c:numRef>
              <c:f>Sheet1!$C$2:$C$163</c:f>
              <c:numCache>
                <c:formatCode>0.0%</c:formatCode>
                <c:ptCount val="28"/>
                <c:pt idx="0">
                  <c:v>0.25444545137812558</c:v>
                </c:pt>
                <c:pt idx="1">
                  <c:v>0.25444545137812558</c:v>
                </c:pt>
                <c:pt idx="2">
                  <c:v>0.25444545137812558</c:v>
                </c:pt>
                <c:pt idx="3">
                  <c:v>0.25444545137812558</c:v>
                </c:pt>
                <c:pt idx="4">
                  <c:v>0.25444545137812558</c:v>
                </c:pt>
                <c:pt idx="5">
                  <c:v>0.25444545137812558</c:v>
                </c:pt>
                <c:pt idx="6">
                  <c:v>0.25444545137812558</c:v>
                </c:pt>
                <c:pt idx="7">
                  <c:v>0.25444545137812558</c:v>
                </c:pt>
                <c:pt idx="8">
                  <c:v>0.25444545137812558</c:v>
                </c:pt>
                <c:pt idx="9">
                  <c:v>0.25444545137812558</c:v>
                </c:pt>
                <c:pt idx="10">
                  <c:v>0.25444545137812558</c:v>
                </c:pt>
                <c:pt idx="11">
                  <c:v>0.25444545137812558</c:v>
                </c:pt>
                <c:pt idx="12">
                  <c:v>0.25444545137812558</c:v>
                </c:pt>
                <c:pt idx="13">
                  <c:v>0.20852067589748027</c:v>
                </c:pt>
                <c:pt idx="14">
                  <c:v>0.20852067589748027</c:v>
                </c:pt>
                <c:pt idx="15">
                  <c:v>0.20852067589748027</c:v>
                </c:pt>
                <c:pt idx="16">
                  <c:v>0.20852067589748027</c:v>
                </c:pt>
                <c:pt idx="17">
                  <c:v>0.20852067589748027</c:v>
                </c:pt>
                <c:pt idx="18">
                  <c:v>0.20852067589748027</c:v>
                </c:pt>
                <c:pt idx="19">
                  <c:v>0.20852067589748027</c:v>
                </c:pt>
                <c:pt idx="20">
                  <c:v>0.20852067589748027</c:v>
                </c:pt>
                <c:pt idx="21">
                  <c:v>0.20852067589748027</c:v>
                </c:pt>
                <c:pt idx="22">
                  <c:v>0.20852067589748027</c:v>
                </c:pt>
                <c:pt idx="23">
                  <c:v>0.20852067589748027</c:v>
                </c:pt>
                <c:pt idx="24">
                  <c:v>0.20852067589748027</c:v>
                </c:pt>
                <c:pt idx="25">
                  <c:v>0.20852067589748027</c:v>
                </c:pt>
                <c:pt idx="26">
                  <c:v>0.20852067589748027</c:v>
                </c:pt>
                <c:pt idx="27">
                  <c:v>0.1928176196722394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23168"/>
        <c:axId val="159282304"/>
      </c:lineChart>
      <c:catAx>
        <c:axId val="15922316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Avenir Next LT Pro" panose="020B0604020202020204" charset="0"/>
              </a:defRPr>
            </a:pPr>
            <a:endParaRPr lang="en-US"/>
          </a:p>
        </c:txPr>
        <c:crossAx val="159282304"/>
        <c:crosses val="autoZero"/>
        <c:auto val="0"/>
        <c:lblAlgn val="ctr"/>
        <c:lblOffset val="100"/>
        <c:noMultiLvlLbl val="1"/>
      </c:catAx>
      <c:valAx>
        <c:axId val="159282304"/>
        <c:scaling>
          <c:orientation val="minMax"/>
          <c:min val="0.1400000000000000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enir Next LT Pro" panose="020B0604020202020204" charset="0"/>
              </a:defRPr>
            </a:pPr>
            <a:endParaRPr lang="en-US"/>
          </a:p>
        </c:txPr>
        <c:crossAx val="159223168"/>
        <c:crosses val="autoZero"/>
        <c:crossBetween val="between"/>
        <c:majorUnit val="2.0000000000000004E-2"/>
      </c:valAx>
    </c:plotArea>
    <c:legend>
      <c:legendPos val="r"/>
      <c:layout>
        <c:manualLayout>
          <c:xMode val="edge"/>
          <c:yMode val="edge"/>
          <c:x val="0.59430730761939732"/>
          <c:y val="3.9030217376674068E-3"/>
          <c:w val="0.33612394369848397"/>
          <c:h val="0.13142421218227704"/>
        </c:manualLayout>
      </c:layout>
      <c:overlay val="0"/>
      <c:txPr>
        <a:bodyPr/>
        <a:lstStyle/>
        <a:p>
          <a:pPr>
            <a:defRPr sz="1000">
              <a:latin typeface="Avenir Next LT Pro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52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d54ef91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2d54ef91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ac14597a3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ac14597a3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ac14597a3a_1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ac14597a3a_1_146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97f635908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3" name="Google Shape;713;gb97f635908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ac90507b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ac90507b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c14597a3a_1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c14597a3a_1_98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ac14597a3a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ac14597a3a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89090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  <a:noFill/>
        </p:spPr>
        <p:txBody>
          <a:bodyPr lIns="89584" tIns="44792" rIns="89584" bIns="44792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27868" indent="-27994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19797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567716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15635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l">
              <a:buSzTx/>
            </a:pPr>
            <a:fld id="{60AFAAE2-04A4-46AA-A99F-57B5849D2A03}" type="slidenum">
              <a:rPr lang="en-US" altLang="en-US"/>
              <a:pPr algn="l">
                <a:buSzTx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043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113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946">
              <a:spcBef>
                <a:spcPct val="0"/>
              </a:spcBef>
            </a:pPr>
            <a:r>
              <a:rPr lang="en-US" alt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Numbers in this slide may change due to NDH00TSR data later</a:t>
            </a:r>
            <a:endParaRPr lang="de-DE" altLang="en-US" b="1" smtClean="0">
              <a:solidFill>
                <a:schemeClr val="tx2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12946"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  <a:noFill/>
        </p:spPr>
        <p:txBody>
          <a:bodyPr lIns="89584" tIns="44792" rIns="89584" bIns="44792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27868" indent="-27994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19797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567716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15635" indent="-223959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C270FAEE-4491-4526-9BF0-ACB85CDB9DFA}" type="slidenum">
              <a:rPr lang="en-US" altLang="en-US" sz="1200">
                <a:latin typeface="Calibri" pitchFamily="34" charset="0"/>
                <a:cs typeface="Calibri" pitchFamily="34" charset="0"/>
                <a:sym typeface="Calibri" pitchFamily="34" charset="0"/>
              </a:rPr>
              <a:pPr/>
              <a:t>26</a:t>
            </a:fld>
            <a:endParaRPr lang="en-US" altLang="en-US" sz="12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a10676d58a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a10676d58a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b2d54ef9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b2d54ef91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b663873c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b663873c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b84a955b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b84a955b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grid 1">
  <p:cSld name="TITLE_2_2_1_1_2">
    <p:bg>
      <p:bgPr>
        <a:solidFill>
          <a:srgbClr val="0000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/>
          <p:nvPr/>
        </p:nvSpPr>
        <p:spPr>
          <a:xfrm>
            <a:off x="4009290" y="2573712"/>
            <a:ext cx="2574000" cy="25743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38"/>
          <p:cNvSpPr/>
          <p:nvPr/>
        </p:nvSpPr>
        <p:spPr>
          <a:xfrm>
            <a:off x="6583326" y="2573712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38"/>
          <p:cNvSpPr/>
          <p:nvPr/>
        </p:nvSpPr>
        <p:spPr>
          <a:xfrm rot="10800000">
            <a:off x="6583362" y="-49"/>
            <a:ext cx="2574000" cy="2574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8"/>
          <p:cNvSpPr/>
          <p:nvPr/>
        </p:nvSpPr>
        <p:spPr>
          <a:xfrm rot="10800000">
            <a:off x="4009326" y="-49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38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2"/>
          </p:nvPr>
        </p:nvSpPr>
        <p:spPr>
          <a:xfrm>
            <a:off x="354650" y="30593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3"/>
          </p:nvPr>
        </p:nvSpPr>
        <p:spPr>
          <a:xfrm>
            <a:off x="354650" y="32144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000"/>
              <a:buNone/>
              <a:defRPr sz="10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 bar">
  <p:cSld name="BLANK_2_2_1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9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ctrTitle" idx="2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="" xmlns:a16="http://schemas.microsoft.com/office/drawing/2014/main" id="{2B582BA4-F360-4537-A40A-0711DBD1636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bar">
  <p:cSld name="BLANK_2_2_2_1"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0"/>
          <p:cNvSpPr txBox="1">
            <a:spLocks noGrp="1"/>
          </p:cNvSpPr>
          <p:nvPr>
            <p:ph type="ctrTitle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2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="" xmlns:a16="http://schemas.microsoft.com/office/drawing/2014/main" id="{8202D4FC-7AA1-4922-84F2-0C7B80786EE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>
  <p:cSld name="TITLE_AND_BODY_1_1_1">
    <p:bg>
      <p:bgPr>
        <a:solidFill>
          <a:srgbClr val="0000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54650" y="1959975"/>
            <a:ext cx="2952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Thank you.</a:t>
            </a:r>
            <a:endParaRPr sz="19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A24DAB37-606E-4530-933E-05066D5CC8E8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black">
  <p:cSld name="TITLE_AND_BODY_1_1_1_2">
    <p:bg>
      <p:bgPr>
        <a:solidFill>
          <a:srgbClr val="00000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71FCCCF3-68C9-4439-B4FE-3FEEACB3E5CA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white">
  <p:cSld name="TITLE_AND_BODY_1_1_1_1_1"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3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4325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F12DD23D-F10A-4D50-90AE-90BE016AC95D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1_Inside - White/title/body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US" sz="500" dirty="0" smtClean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Nielsen</a:t>
            </a:r>
            <a:r>
              <a:rPr lang="en" sz="500" dirty="0" smtClean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3962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5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>
  <p:cSld name="TITLE_AND_BOD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tabLst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="" xmlns:a16="http://schemas.microsoft.com/office/drawing/2014/main" id="{DECBD0CE-CBB5-47E2-9811-68DFF5D91F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>
  <p:cSld name="TITLE_AND_BODY_1_1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000BDBC4-3F02-409D-A9BB-6FD11DAF8D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33E4119A-B785-460B-BC0C-F9FD211E8203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>
  <p:cSld name="BLANK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E0FC1E01-1A19-40E0-83DC-22E58F25880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 right">
  <p:cSld name="BLANK_2_4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689B1D6C-AC39-4A74-97AF-C59CE0CB9D4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photo right">
  <p:cSld name="BLANK_2_3"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l="16719" t="12617" r="16852"/>
          <a:stretch/>
        </p:blipFill>
        <p:spPr>
          <a:xfrm>
            <a:off x="3017125" y="50"/>
            <a:ext cx="6126880" cy="51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5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007548" y="3047807"/>
            <a:ext cx="2100000" cy="21003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="" xmlns:a16="http://schemas.microsoft.com/office/drawing/2014/main" id="{9D4D6193-60F0-4B02-AEB1-A7B8FA391640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grey right">
  <p:cSld name="BLANK_2_3_1">
    <p:bg>
      <p:bgPr>
        <a:solidFill>
          <a:srgbClr val="000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B9A55D93-D9A9-46FE-93F7-6FE686D9D0A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photo">
  <p:cSld name="BLANK_2_2_2">
    <p:bg>
      <p:bgPr>
        <a:solidFill>
          <a:srgbClr val="00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6057900" y="125"/>
            <a:ext cx="3086100" cy="515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Image placeholder</a:t>
            </a:r>
            <a:endParaRPr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2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="" xmlns:a16="http://schemas.microsoft.com/office/drawing/2014/main" id="{D3A6C3C2-8F25-4D70-BE37-ABC872FD2E11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⎼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53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80" r:id="rId12"/>
    <p:sldLayoutId id="2147483682" r:id="rId13"/>
    <p:sldLayoutId id="2147483683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venir Next" panose="020B0503020202020204" pitchFamily="34" charset="0"/>
          <a:ea typeface="Avenir Next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/>
            <a:r>
              <a:rPr lang="en-US" dirty="0"/>
              <a:t>NielsenIQ</a:t>
            </a:r>
            <a:r>
              <a:rPr lang="en-US" dirty="0"/>
              <a:t> Total Till Executive Summary</a:t>
            </a:r>
            <a:endParaRPr lang="en-PH" dirty="0"/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endParaRPr lang="en-PH" dirty="0" smtClean="0"/>
          </a:p>
          <a:p>
            <a:pPr lvl="0"/>
            <a:r>
              <a:rPr lang="en-PH" dirty="0" smtClean="0"/>
              <a:t>4 weeks endin</a:t>
            </a:r>
            <a:r>
              <a:rPr lang="en-PH" dirty="0" smtClean="0"/>
              <a:t>g 30th January 2021</a:t>
            </a:r>
            <a:endParaRPr lang="en-PH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15EC88A-CB7A-4ED5-8EEA-1D285F661B2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4650" y="3417109"/>
            <a:ext cx="4126200" cy="307500"/>
          </a:xfrm>
        </p:spPr>
        <p:txBody>
          <a:bodyPr/>
          <a:lstStyle/>
          <a:p>
            <a:r>
              <a:rPr lang="en-GB" altLang="en-US" dirty="0">
                <a:cs typeface="Calibri" pitchFamily="34" charset="0"/>
                <a:sym typeface="Arial" pitchFamily="34" charset="0"/>
              </a:rPr>
              <a:t>Retailer &amp; Business Insights </a:t>
            </a:r>
            <a:r>
              <a:rPr lang="en-GB" altLang="en-US" dirty="0" smtClean="0">
                <a:cs typeface="Calibri" pitchFamily="34" charset="0"/>
                <a:sym typeface="Arial" pitchFamily="34" charset="0"/>
              </a:rPr>
              <a:t>Team</a:t>
            </a:r>
            <a:endParaRPr lang="en-PH" dirty="0"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11th February </a:t>
            </a:r>
            <a:r>
              <a:rPr lang="en-PH" dirty="0"/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C707617-7992-4F16-8E24-45B02DF50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/>
              <a:t>Source:  *Nielsen Scantrack GB Total Store Read/Homescan FMCG 4w/e 30th January 2021</a:t>
            </a:r>
            <a:endParaRPr lang="en-PH" dirty="0"/>
          </a:p>
        </p:txBody>
      </p:sp>
      <p:sp>
        <p:nvSpPr>
          <p:cNvPr id="2337" name="Google Shape;2337;p143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Online achieved </a:t>
            </a:r>
            <a:r>
              <a:rPr lang="en-PH" dirty="0" smtClean="0">
                <a:solidFill>
                  <a:schemeClr val="accent1"/>
                </a:solidFill>
              </a:rPr>
              <a:t>record</a:t>
            </a:r>
            <a:r>
              <a:rPr lang="en-PH" dirty="0" smtClean="0"/>
              <a:t> growth, attracting 1 in 3 shoppers</a:t>
            </a:r>
            <a:endParaRPr lang="en-PH" dirty="0"/>
          </a:p>
        </p:txBody>
      </p:sp>
      <p:cxnSp>
        <p:nvCxnSpPr>
          <p:cNvPr id="2338" name="Google Shape;2338;p143"/>
          <p:cNvCxnSpPr/>
          <p:nvPr/>
        </p:nvCxnSpPr>
        <p:spPr>
          <a:xfrm>
            <a:off x="354650" y="3284119"/>
            <a:ext cx="84054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9" name="Google Shape;2339;p143"/>
          <p:cNvSpPr txBox="1"/>
          <p:nvPr/>
        </p:nvSpPr>
        <p:spPr>
          <a:xfrm>
            <a:off x="2803875" y="2343969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"/>
              </a:rPr>
              <a:t>Online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0" name="Google Shape;2340;p143"/>
          <p:cNvSpPr txBox="1"/>
          <p:nvPr/>
        </p:nvSpPr>
        <p:spPr>
          <a:xfrm>
            <a:off x="4090013" y="2343969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Basket spend</a:t>
            </a:r>
          </a:p>
        </p:txBody>
      </p:sp>
      <p:sp>
        <p:nvSpPr>
          <p:cNvPr id="2341" name="Google Shape;2341;p143"/>
          <p:cNvSpPr txBox="1"/>
          <p:nvPr/>
        </p:nvSpPr>
        <p:spPr>
          <a:xfrm>
            <a:off x="5376150" y="2343969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Trips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2" name="Google Shape;2342;p143"/>
          <p:cNvSpPr txBox="1"/>
          <p:nvPr/>
        </p:nvSpPr>
        <p:spPr>
          <a:xfrm>
            <a:off x="6662288" y="2343969"/>
            <a:ext cx="114440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Stores*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3" name="Google Shape;2343;p143"/>
          <p:cNvSpPr txBox="1"/>
          <p:nvPr/>
        </p:nvSpPr>
        <p:spPr>
          <a:xfrm>
            <a:off x="7948425" y="2343969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Offer Spend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4" name="Google Shape;2344;p143"/>
          <p:cNvSpPr txBox="1"/>
          <p:nvPr/>
        </p:nvSpPr>
        <p:spPr>
          <a:xfrm>
            <a:off x="316407" y="1062020"/>
            <a:ext cx="6767439" cy="118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£11.4b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" dirty="0" smtClean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(+8.2% vs last year) was spent in GB food &amp; drink retailers, which is</a:t>
            </a:r>
            <a:r>
              <a:rPr lang="en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…</a:t>
            </a:r>
            <a:endParaRPr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5" name="Google Shape;2345;p143"/>
          <p:cNvSpPr txBox="1"/>
          <p:nvPr/>
        </p:nvSpPr>
        <p:spPr>
          <a:xfrm>
            <a:off x="2677099" y="2814044"/>
            <a:ext cx="91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+121</a:t>
            </a:r>
            <a:r>
              <a:rPr lang="en" sz="20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%</a:t>
            </a:r>
            <a:endParaRPr sz="2000" b="1" dirty="0">
              <a:solidFill>
                <a:schemeClr val="accent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6" name="Google Shape;2346;p143"/>
          <p:cNvSpPr txBox="1"/>
          <p:nvPr/>
        </p:nvSpPr>
        <p:spPr>
          <a:xfrm>
            <a:off x="4090013" y="2814044"/>
            <a:ext cx="835278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+30%</a:t>
            </a:r>
            <a:endParaRPr sz="2000" b="1" dirty="0">
              <a:solidFill>
                <a:schemeClr val="bg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7" name="Google Shape;2347;p143"/>
          <p:cNvSpPr txBox="1"/>
          <p:nvPr/>
        </p:nvSpPr>
        <p:spPr>
          <a:xfrm>
            <a:off x="5376150" y="2814044"/>
            <a:ext cx="83034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-15%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8" name="Google Shape;2348;p143"/>
          <p:cNvSpPr txBox="1"/>
          <p:nvPr/>
        </p:nvSpPr>
        <p:spPr>
          <a:xfrm>
            <a:off x="6662288" y="2814044"/>
            <a:ext cx="105296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+2.3%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9" name="Google Shape;2349;p143"/>
          <p:cNvSpPr txBox="1"/>
          <p:nvPr/>
        </p:nvSpPr>
        <p:spPr>
          <a:xfrm>
            <a:off x="7948425" y="2814044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19%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0" name="Google Shape;2350;p143"/>
          <p:cNvSpPr txBox="1"/>
          <p:nvPr/>
        </p:nvSpPr>
        <p:spPr>
          <a:xfrm>
            <a:off x="2677098" y="3358156"/>
            <a:ext cx="1156771" cy="9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+4.2m new shoppers</a:t>
            </a:r>
            <a:endParaRPr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1" name="Google Shape;2351;p143"/>
          <p:cNvSpPr txBox="1"/>
          <p:nvPr/>
        </p:nvSpPr>
        <p:spPr>
          <a:xfrm>
            <a:off x="4090013" y="3358156"/>
            <a:ext cx="102181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6th highest GB spend per trip in 3 years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2" name="Google Shape;2352;p143"/>
          <p:cNvSpPr txBox="1"/>
          <p:nvPr/>
        </p:nvSpPr>
        <p:spPr>
          <a:xfrm>
            <a:off x="5376150" y="3358156"/>
            <a:ext cx="967500" cy="127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75m fewer GB trips than last year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38m fewer than last month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3" name="Google Shape;2353;p143"/>
          <p:cNvSpPr txBox="1"/>
          <p:nvPr/>
        </p:nvSpPr>
        <p:spPr>
          <a:xfrm>
            <a:off x="6662288" y="3358156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Lowest since Feb 2020</a:t>
            </a:r>
            <a:endParaRPr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4" name="Google Shape;2354;p143"/>
          <p:cNvSpPr txBox="1"/>
          <p:nvPr/>
        </p:nvSpPr>
        <p:spPr>
          <a:xfrm>
            <a:off x="7948424" y="3358156"/>
            <a:ext cx="811625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</a:t>
            </a:r>
            <a:r>
              <a:rPr lang="en" b="1" dirty="0" smtClean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all only slightly  ahead of April all time low 16%</a:t>
            </a:r>
            <a:endParaRPr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5" name="Google Shape;2355;p143"/>
          <p:cNvSpPr txBox="1"/>
          <p:nvPr/>
        </p:nvSpPr>
        <p:spPr>
          <a:xfrm>
            <a:off x="354648" y="3426324"/>
            <a:ext cx="1485169" cy="1270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Shoppers limited the spread of more contagious mutations of the virus and kept their distance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6" name="Google Shape;2356;p143"/>
          <p:cNvCxnSpPr/>
          <p:nvPr/>
        </p:nvCxnSpPr>
        <p:spPr>
          <a:xfrm>
            <a:off x="158750" y="1570302"/>
            <a:ext cx="176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50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/>
              <a:t>Source:  Nielsen Homescan GB FMCG</a:t>
            </a:r>
            <a:endParaRPr lang="en-PH" dirty="0"/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With Covid </a:t>
            </a:r>
            <a:r>
              <a:rPr lang="en-PH" dirty="0"/>
              <a:t>now more contagious, shoppers cut out unnecessary shopping trips and shopped </a:t>
            </a:r>
            <a:r>
              <a:rPr lang="en-PH" dirty="0" smtClean="0"/>
              <a:t>from home</a:t>
            </a:r>
            <a:endParaRPr lang="en-PH" dirty="0"/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3813175312"/>
              </p:ext>
            </p:extLst>
          </p:nvPr>
        </p:nvGraphicFramePr>
        <p:xfrm>
          <a:off x="354638" y="968163"/>
          <a:ext cx="8434725" cy="3723762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2554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9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0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11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New</a:t>
                      </a:r>
                      <a:r>
                        <a:rPr lang="en" b="1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year, another lockdown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4w/e 30th January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" b="1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Christmas like ‘no other’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4w/e 2nd January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Stores visited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4.9 </a:t>
                      </a: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fascia’s visited</a:t>
                      </a:r>
                      <a:endParaRPr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-15%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decrease in visits vs last month</a:t>
                      </a: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"/>
                        </a:rPr>
                        <a:t>.</a:t>
                      </a: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7 fascia’s visited</a:t>
                      </a:r>
                      <a:endParaRPr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+9%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increase in visits vs last month</a:t>
                      </a: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Online penetration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33%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+81%/+4.2m more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shoppers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29%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</a:t>
                      </a: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48</a:t>
                      </a: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%/+2.7m more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shoppers vs last year</a:t>
                      </a:r>
                      <a:endParaRPr lang="en-GB"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Bricks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&amp; mortar shopping trips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393m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%/</a:t>
                      </a: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88m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fewer 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than last year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435m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-12%/57m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fewer than </a:t>
                      </a:r>
                      <a:r>
                        <a:rPr lang="en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last year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Basket Size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£20.86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+£3.05/+18%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£22.37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+£2.62/+19% </a:t>
                      </a:r>
                      <a:r>
                        <a:rPr lang="en-GB" sz="1000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 smtClean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Online broke new records as r</a:t>
            </a:r>
            <a:r>
              <a:rPr lang="en-PH" dirty="0" smtClean="0"/>
              <a:t>etailers flexed capacity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A5952D-D73C-4919-AB7E-A54662B14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grpSp>
        <p:nvGrpSpPr>
          <p:cNvPr id="1218" name="Google Shape;1218;p89"/>
          <p:cNvGrpSpPr/>
          <p:nvPr/>
        </p:nvGrpSpPr>
        <p:grpSpPr>
          <a:xfrm>
            <a:off x="360813" y="884345"/>
            <a:ext cx="8434417" cy="3860618"/>
            <a:chOff x="360825" y="884375"/>
            <a:chExt cx="8362500" cy="3827700"/>
          </a:xfrm>
        </p:grpSpPr>
        <p:sp>
          <p:nvSpPr>
            <p:cNvPr id="1219" name="Google Shape;1219;p89"/>
            <p:cNvSpPr/>
            <p:nvPr/>
          </p:nvSpPr>
          <p:spPr>
            <a:xfrm>
              <a:off x="4544625" y="2798075"/>
              <a:ext cx="4178700" cy="1911000"/>
            </a:xfrm>
            <a:prstGeom prst="rect">
              <a:avLst/>
            </a:prstGeom>
            <a:solidFill>
              <a:srgbClr val="88888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89"/>
            <p:cNvSpPr/>
            <p:nvPr/>
          </p:nvSpPr>
          <p:spPr>
            <a:xfrm>
              <a:off x="360825" y="2798075"/>
              <a:ext cx="4178700" cy="19110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89"/>
            <p:cNvSpPr/>
            <p:nvPr/>
          </p:nvSpPr>
          <p:spPr>
            <a:xfrm>
              <a:off x="4544625" y="884375"/>
              <a:ext cx="4178700" cy="1911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222" name="Google Shape;1222;p89"/>
            <p:cNvCxnSpPr/>
            <p:nvPr/>
          </p:nvCxnSpPr>
          <p:spPr>
            <a:xfrm>
              <a:off x="4542075" y="884375"/>
              <a:ext cx="0" cy="3827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89"/>
            <p:cNvCxnSpPr/>
            <p:nvPr/>
          </p:nvCxnSpPr>
          <p:spPr>
            <a:xfrm>
              <a:off x="360825" y="2798225"/>
              <a:ext cx="8362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24" name="Google Shape;1224;p89"/>
            <p:cNvSpPr/>
            <p:nvPr/>
          </p:nvSpPr>
          <p:spPr>
            <a:xfrm>
              <a:off x="360825" y="884375"/>
              <a:ext cx="4181100" cy="1913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89"/>
            <p:cNvSpPr txBox="1"/>
            <p:nvPr/>
          </p:nvSpPr>
          <p:spPr>
            <a:xfrm flipH="1">
              <a:off x="1113525" y="1036775"/>
              <a:ext cx="26877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R</a:t>
              </a:r>
              <a:r>
                <a:rPr lang="en" sz="1200" b="1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ecord online growth</a:t>
              </a:r>
              <a:endParaRPr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27" name="Google Shape;1227;p89"/>
            <p:cNvSpPr txBox="1"/>
            <p:nvPr/>
          </p:nvSpPr>
          <p:spPr>
            <a:xfrm flipH="1">
              <a:off x="1113390" y="1471481"/>
              <a:ext cx="30870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228600" lvl="0" indent="-20066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Sales  </a:t>
              </a:r>
              <a:r>
                <a:rPr lang="en-GB" sz="1000" b="1" dirty="0" smtClean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+121%</a:t>
              </a:r>
              <a:endParaRPr sz="10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  <a:p>
              <a:pPr marL="228600" lvl="0" indent="-200660" algn="l" rtl="0">
                <a:spcBef>
                  <a:spcPts val="10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" sz="1000" b="1" dirty="0" smtClean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16.2% </a:t>
              </a:r>
              <a:r>
                <a:rPr lang="en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of GB</a:t>
              </a: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1200"/>
                </a:spcAft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28" name="Google Shape;1228;p89"/>
            <p:cNvSpPr txBox="1"/>
            <p:nvPr/>
          </p:nvSpPr>
          <p:spPr>
            <a:xfrm flipH="1">
              <a:off x="1113525" y="2950475"/>
              <a:ext cx="26877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Record Orders/deliveries</a:t>
              </a:r>
              <a:endParaRPr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30" name="Google Shape;1230;p89"/>
            <p:cNvSpPr txBox="1"/>
            <p:nvPr/>
          </p:nvSpPr>
          <p:spPr>
            <a:xfrm flipH="1">
              <a:off x="1113514" y="3385173"/>
              <a:ext cx="30870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228600" lvl="0" indent="-20066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" sz="1000" b="1" dirty="0" smtClean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19.7% </a:t>
              </a:r>
              <a:r>
                <a:rPr lang="en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increase in average frequency  of visit</a:t>
              </a: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  <a:p>
              <a:pPr marL="228600" lvl="0" indent="-200660" algn="l" rtl="0">
                <a:spcBef>
                  <a:spcPts val="10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b="1" dirty="0" smtClean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13m</a:t>
              </a:r>
              <a:r>
                <a:rPr lang="en-GB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 additional orders/deliveries</a:t>
              </a: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31" name="Google Shape;1231;p89"/>
            <p:cNvSpPr txBox="1"/>
            <p:nvPr/>
          </p:nvSpPr>
          <p:spPr>
            <a:xfrm flipH="1">
              <a:off x="5294925" y="1036775"/>
              <a:ext cx="26877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Record penetration</a:t>
              </a:r>
              <a:endParaRPr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33" name="Google Shape;1233;p89"/>
            <p:cNvSpPr txBox="1"/>
            <p:nvPr/>
          </p:nvSpPr>
          <p:spPr>
            <a:xfrm flipH="1">
              <a:off x="5294931" y="1471481"/>
              <a:ext cx="30870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228600" lvl="0" indent="-200660" algn="l" rtl="0">
                <a:spcBef>
                  <a:spcPts val="10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" sz="1000" b="1" dirty="0" smtClean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33%</a:t>
              </a:r>
              <a:r>
                <a:rPr lang="en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 of GB shoppers shopped</a:t>
              </a:r>
            </a:p>
            <a:p>
              <a:pPr marL="228600" lvl="0" indent="-200660">
                <a:spcBef>
                  <a:spcPts val="1000"/>
                </a:spcBef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+81% </a:t>
              </a:r>
              <a:r>
                <a:rPr lang="en-GB" sz="1000" dirty="0" smtClean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/+4.2m more s</a:t>
              </a:r>
              <a:r>
                <a:rPr lang="en-GB" sz="1000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hoppers</a:t>
              </a:r>
              <a:endParaRPr sz="10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34" name="Google Shape;1234;p89"/>
            <p:cNvSpPr txBox="1"/>
            <p:nvPr/>
          </p:nvSpPr>
          <p:spPr>
            <a:xfrm flipH="1">
              <a:off x="5294925" y="2950475"/>
              <a:ext cx="26877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Basket Size</a:t>
              </a:r>
              <a:endParaRPr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36" name="Google Shape;1236;p89"/>
            <p:cNvSpPr txBox="1"/>
            <p:nvPr/>
          </p:nvSpPr>
          <p:spPr>
            <a:xfrm flipH="1">
              <a:off x="5294931" y="3385173"/>
              <a:ext cx="30870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228600" lvl="0" indent="-200660"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+1.2% Spend per trip</a:t>
              </a:r>
            </a:p>
            <a:p>
              <a:pPr marL="228600" lvl="0" indent="-200660">
                <a:spcBef>
                  <a:spcPts val="1000"/>
                </a:spcBef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-1.5% units per trip</a:t>
              </a:r>
            </a:p>
            <a:p>
              <a:pPr marL="228600" lvl="0" indent="-200660">
                <a:spcBef>
                  <a:spcPts val="1000"/>
                </a:spcBef>
                <a:buClr>
                  <a:srgbClr val="FFFFFF"/>
                </a:buClr>
                <a:buSzPts val="1000"/>
                <a:buFont typeface="Montserrat"/>
                <a:buChar char="■"/>
              </a:pPr>
              <a:r>
                <a:rPr lang="en-GB" sz="10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rPr>
                <a:t>+3.3% average price per item</a:t>
              </a:r>
            </a:p>
            <a:p>
              <a:pPr lvl="0">
                <a:spcBef>
                  <a:spcPts val="1000"/>
                </a:spcBef>
                <a:buClr>
                  <a:schemeClr val="dk1"/>
                </a:buClr>
                <a:buSzPts val="1100"/>
              </a:pPr>
              <a:endParaRPr lang="en-GB"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dirty="0">
                <a:solidFill>
                  <a:schemeClr val="lt1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endParaRPr sz="1000" dirty="0">
                <a:solidFill>
                  <a:srgbClr val="FFFFFF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4" name="Picture 2" descr="https://assets2.brandfolder.io/bf-boulder-prod/5rzsrsfxv23ph6v74fjh9m/v/47362995/original/niq-symb-18-blk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70" y="254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 smtClean="0"/>
              <a:t>Source:  Nielsen Homescan Online FMCG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282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9" name="Google Shape;1719;p127"/>
          <p:cNvCxnSpPr/>
          <p:nvPr/>
        </p:nvCxnSpPr>
        <p:spPr>
          <a:xfrm>
            <a:off x="354651" y="1966062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27"/>
          <p:cNvSpPr txBox="1"/>
          <p:nvPr/>
        </p:nvSpPr>
        <p:spPr>
          <a:xfrm>
            <a:off x="354650" y="1236637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visits</a:t>
            </a:r>
            <a: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24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-16%</a:t>
            </a:r>
            <a:endParaRPr sz="24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1" name="Google Shape;1721;p127"/>
          <p:cNvSpPr txBox="1"/>
          <p:nvPr/>
        </p:nvSpPr>
        <p:spPr>
          <a:xfrm>
            <a:off x="354651" y="2410134"/>
            <a:ext cx="2439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-18%</a:t>
            </a:r>
            <a: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Bricks &amp; mortar -88m visits</a:t>
            </a:r>
            <a:endParaRPr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2" name="Google Shape;1722;p127"/>
          <p:cNvSpPr txBox="1"/>
          <p:nvPr/>
        </p:nvSpPr>
        <p:spPr>
          <a:xfrm>
            <a:off x="354650" y="3619681"/>
            <a:ext cx="3804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</a:t>
            </a:r>
            <a:r>
              <a:rPr lang="en" sz="24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117%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Online +13m deliveries/slots</a:t>
            </a:r>
            <a:endParaRPr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Retailers without an established online offer will have seen sales slow, as online gained share week on week</a:t>
            </a:r>
            <a:endParaRPr lang="en-PH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 smtClean="0"/>
              <a:t>Source:  Nielsen Homescan GB FMCG</a:t>
            </a:r>
            <a:endParaRPr lang="en-PH" dirty="0"/>
          </a:p>
        </p:txBody>
      </p:sp>
      <p:cxnSp>
        <p:nvCxnSpPr>
          <p:cNvPr id="1725" name="Google Shape;1725;p127"/>
          <p:cNvCxnSpPr/>
          <p:nvPr/>
        </p:nvCxnSpPr>
        <p:spPr>
          <a:xfrm>
            <a:off x="354650" y="2786152"/>
            <a:ext cx="675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B0B21141-0BBE-4891-B6A6-4EC88994B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128218"/>
              </p:ext>
            </p:extLst>
          </p:nvPr>
        </p:nvGraphicFramePr>
        <p:xfrm>
          <a:off x="4493640" y="1745725"/>
          <a:ext cx="4425859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70400" y="2095500"/>
            <a:ext cx="811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venir Next LT Pro" panose="020B0604020202020204" charset="0"/>
              </a:rPr>
              <a:t>Share of GB</a:t>
            </a:r>
            <a:endParaRPr lang="en-GB" sz="900" dirty="0">
              <a:latin typeface="Avenir Next LT Pr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199" y="2108574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venir Next LT Pro" panose="020B0604020202020204" charset="0"/>
              </a:rPr>
              <a:t>Value sales growth</a:t>
            </a:r>
            <a:endParaRPr lang="en-GB" sz="900" dirty="0">
              <a:latin typeface="Avenir Next LT Pr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1450" y="4013200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venir Next LT Pro" panose="020B0604020202020204" charset="0"/>
              </a:rPr>
              <a:t>Week ending</a:t>
            </a:r>
            <a:endParaRPr lang="en-GB" sz="900" dirty="0">
              <a:latin typeface="Avenir Next LT Pro" panose="020B0604020202020204" charset="0"/>
            </a:endParaRPr>
          </a:p>
        </p:txBody>
      </p:sp>
      <p:pic>
        <p:nvPicPr>
          <p:cNvPr id="15" name="Picture 2" descr="https://assets2.brandfolder.io/bf-boulder-prod/5rzsrsfxv23ph6v74fjh9m/v/47362995/original/niq-symb-18-blk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68" y="-9927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24"/>
          <p:cNvSpPr/>
          <p:nvPr/>
        </p:nvSpPr>
        <p:spPr>
          <a:xfrm>
            <a:off x="700831" y="1679158"/>
            <a:ext cx="1812237" cy="18122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8C11FAB4-8A61-46D4-A7A6-4B944AA5D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476158"/>
              </p:ext>
            </p:extLst>
          </p:nvPr>
        </p:nvGraphicFramePr>
        <p:xfrm>
          <a:off x="2737953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EF309202-1E10-4F68-8EA7-D48B8DE11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73446"/>
              </p:ext>
            </p:extLst>
          </p:nvPr>
        </p:nvGraphicFramePr>
        <p:xfrm>
          <a:off x="173588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141E84B8-478E-4386-A762-2CAA25FC6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338233"/>
              </p:ext>
            </p:extLst>
          </p:nvPr>
        </p:nvGraphicFramePr>
        <p:xfrm>
          <a:off x="5301629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74" name="Google Shape;1674;p12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>
                <a:latin typeface="Avenir Next LT Pro" panose="020B0604020202020204" charset="0"/>
              </a:rPr>
              <a:t>Whilst shoppers prefer Home Delivery, </a:t>
            </a:r>
            <a:r>
              <a:rPr lang="en-PH" dirty="0" smtClean="0">
                <a:latin typeface="Avenir Next LT Pro" panose="020B0604020202020204" charset="0"/>
              </a:rPr>
              <a:t>over 1m additional </a:t>
            </a:r>
            <a:r>
              <a:rPr lang="en-PH" dirty="0" smtClean="0">
                <a:latin typeface="Avenir Next LT Pro" panose="020B0604020202020204" charset="0"/>
              </a:rPr>
              <a:t>shoppers used Click &amp; collect in January  </a:t>
            </a: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1676" name="Google Shape;1676;p124"/>
          <p:cNvSpPr txBox="1"/>
          <p:nvPr/>
        </p:nvSpPr>
        <p:spPr>
          <a:xfrm>
            <a:off x="834823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33%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</a:t>
            </a: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4.2m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78" name="Google Shape;1678;p124"/>
          <p:cNvSpPr txBox="1"/>
          <p:nvPr/>
        </p:nvSpPr>
        <p:spPr>
          <a:xfrm>
            <a:off x="5947698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6%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+1.2m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80" name="Google Shape;1680;p124"/>
          <p:cNvSpPr txBox="1"/>
          <p:nvPr/>
        </p:nvSpPr>
        <p:spPr>
          <a:xfrm>
            <a:off x="3391261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29%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+3.5m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81" name="Google Shape;1681;p124"/>
          <p:cNvSpPr txBox="1"/>
          <p:nvPr/>
        </p:nvSpPr>
        <p:spPr>
          <a:xfrm>
            <a:off x="732110" y="3899742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Online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681;p124"/>
          <p:cNvSpPr txBox="1"/>
          <p:nvPr/>
        </p:nvSpPr>
        <p:spPr>
          <a:xfrm>
            <a:off x="3265524" y="3888829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Home Delivery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681;p124"/>
          <p:cNvSpPr txBox="1"/>
          <p:nvPr/>
        </p:nvSpPr>
        <p:spPr>
          <a:xfrm>
            <a:off x="5947698" y="3888829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Click &amp; Collect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1813;p10"/>
          <p:cNvSpPr txBox="1">
            <a:spLocks noGrp="1"/>
          </p:cNvSpPr>
          <p:nvPr>
            <p:ph type="body" idx="1"/>
          </p:nvPr>
        </p:nvSpPr>
        <p:spPr>
          <a:xfrm>
            <a:off x="330343" y="4676117"/>
            <a:ext cx="8165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it-IT" sz="600" dirty="0">
                <a:latin typeface="Avenir Next LT Pro" panose="020B0604020202020204" charset="0"/>
                <a:cs typeface="Calibri" panose="020F0502020204030204" pitchFamily="34" charset="0"/>
              </a:rPr>
              <a:t>Source: Nielsen </a:t>
            </a:r>
            <a:r>
              <a:rPr lang="it-IT" sz="600" dirty="0" smtClean="0">
                <a:latin typeface="Avenir Next LT Pro" panose="020B0604020202020204" charset="0"/>
                <a:cs typeface="Calibri" panose="020F0502020204030204" pitchFamily="34" charset="0"/>
              </a:rPr>
              <a:t>Homescan FMCG </a:t>
            </a:r>
            <a:r>
              <a:rPr lang="it-IT" sz="600" dirty="0" smtClean="0">
                <a:latin typeface="Avenir Next LT Pro" panose="020B0604020202020204" charset="0"/>
                <a:cs typeface="Calibri" panose="020F0502020204030204" pitchFamily="34" charset="0"/>
              </a:rPr>
              <a:t>GB</a:t>
            </a:r>
            <a:endParaRPr lang="it-IT" sz="600" dirty="0"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s://assets2.brandfolder.io/bf-boulder-prod/5rzsrsfxv23ph6v74fjh9m/v/47362995/original/niq-symb-18-blk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70" y="254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9" name="Google Shape;1719;p127"/>
          <p:cNvCxnSpPr/>
          <p:nvPr/>
        </p:nvCxnSpPr>
        <p:spPr>
          <a:xfrm>
            <a:off x="354651" y="1966062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27"/>
          <p:cNvSpPr txBox="1"/>
          <p:nvPr/>
        </p:nvSpPr>
        <p:spPr>
          <a:xfrm>
            <a:off x="354649" y="1236637"/>
            <a:ext cx="4635991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+£739m on fmcg</a:t>
            </a:r>
            <a: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6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+8.8% more than last year</a:t>
            </a:r>
            <a:endParaRPr sz="24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1" name="Google Shape;1721;p127"/>
          <p:cNvSpPr txBox="1"/>
          <p:nvPr/>
        </p:nvSpPr>
        <p:spPr>
          <a:xfrm>
            <a:off x="341720" y="2553354"/>
            <a:ext cx="2663971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0.3</a:t>
            </a:r>
            <a:r>
              <a:rPr lang="en" sz="24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%</a:t>
            </a:r>
            <a: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incremental sales was spent in </a:t>
            </a:r>
            <a:r>
              <a:rPr lang="en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stores (&lt;3,000sqft)</a:t>
            </a:r>
            <a:endParaRPr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2" name="Google Shape;1722;p127"/>
          <p:cNvSpPr txBox="1"/>
          <p:nvPr/>
        </p:nvSpPr>
        <p:spPr>
          <a:xfrm>
            <a:off x="354650" y="3619681"/>
            <a:ext cx="3804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sz="24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+99.7% </a:t>
            </a:r>
          </a:p>
          <a:p>
            <a:pPr lvl="0"/>
            <a:r>
              <a:rPr lang="en-GB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incremental sales was spent in </a:t>
            </a:r>
            <a:r>
              <a:rPr lang="en-GB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</a:t>
            </a:r>
            <a:r>
              <a:rPr lang="en-GB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Supermarkets</a:t>
            </a:r>
            <a:endParaRPr lang="en-GB"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It was a tough month for Convenience stores who saw weak fmcg growth turn negative in the final weeks of January</a:t>
            </a:r>
            <a:endParaRPr lang="en-PH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 smtClean="0"/>
              <a:t>Source:  Nielsen Scantrack (FMCG = Total Store Read excluding General Merchandise, Tobacco and Medicines)</a:t>
            </a:r>
            <a:endParaRPr lang="en-PH" dirty="0"/>
          </a:p>
        </p:txBody>
      </p:sp>
      <p:cxnSp>
        <p:nvCxnSpPr>
          <p:cNvPr id="1725" name="Google Shape;1725;p127"/>
          <p:cNvCxnSpPr/>
          <p:nvPr/>
        </p:nvCxnSpPr>
        <p:spPr>
          <a:xfrm>
            <a:off x="341720" y="2682635"/>
            <a:ext cx="675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B0B21141-0BBE-4891-B6A6-4EC88994B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498395"/>
              </p:ext>
            </p:extLst>
          </p:nvPr>
        </p:nvGraphicFramePr>
        <p:xfrm>
          <a:off x="4493640" y="1745725"/>
          <a:ext cx="4425859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87784" y="1728043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venir Next LT Pro" panose="020B0604020202020204" charset="0"/>
              </a:rPr>
              <a:t>Value sales growth</a:t>
            </a:r>
            <a:endParaRPr lang="en-GB" sz="900" dirty="0">
              <a:latin typeface="Avenir Next LT Pr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1450" y="4013200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venir Next LT Pro" panose="020B0604020202020204" charset="0"/>
              </a:rPr>
              <a:t>Week ending</a:t>
            </a:r>
            <a:endParaRPr lang="en-GB" sz="900" dirty="0">
              <a:latin typeface="Avenir Next LT Pr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488" y="4928056"/>
            <a:ext cx="3595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venir Next LT Pro" panose="020B0604020202020204" charset="0"/>
                <a:cs typeface="Calibri" panose="020F0502020204030204" pitchFamily="34" charset="0"/>
              </a:rPr>
              <a:t>*Supermarkets </a:t>
            </a:r>
            <a:r>
              <a:rPr lang="en-GB" sz="800" dirty="0">
                <a:latin typeface="Avenir Next LT Pro" panose="020B0604020202020204" charset="0"/>
                <a:cs typeface="Calibri" panose="020F0502020204030204" pitchFamily="34" charset="0"/>
              </a:rPr>
              <a:t>include Online Dark Stores, Depots and Picking stores</a:t>
            </a:r>
            <a:endParaRPr lang="en-GB" sz="800" dirty="0">
              <a:latin typeface="Avenir Next L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title"/>
          </p:nvPr>
        </p:nvSpPr>
        <p:spPr>
          <a:xfrm>
            <a:off x="326180" y="521251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dirty="0" smtClean="0"/>
              <a:t>Retailers continue to benefit from off trade BWS sales, whilst frozen straddles a number of shopper needs</a:t>
            </a:r>
            <a:endParaRPr dirty="0"/>
          </a:p>
        </p:txBody>
      </p:sp>
      <p:sp>
        <p:nvSpPr>
          <p:cNvPr id="716" name="Google Shape;716;p47"/>
          <p:cNvSpPr/>
          <p:nvPr/>
        </p:nvSpPr>
        <p:spPr>
          <a:xfrm>
            <a:off x="6740098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meat +45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Fresh meat subs +41%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Herbs &amp; spices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37%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Ckg vinegar/alcohols +33%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fish +29%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Oil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27%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rgbClr val="009DD9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120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2504088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100" dirty="0" smtClean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 smtClean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Stout 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65%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Sherry +36%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Lager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32%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Still wine +23%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Sparkling wine +22%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Spirits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22%</a:t>
            </a:r>
            <a:endParaRPr sz="105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425249" y="1554159"/>
            <a:ext cx="2000100" cy="241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120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i="0" u="none" strike="noStrike" cap="none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dough/pastry +122%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i="0" u="none" strike="noStrike" cap="none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bakery prod  +60%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Hot choc/malt drinks +39%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Ice-cream +28%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chips +26%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Cream &amp; custard +25%</a:t>
            </a:r>
            <a:endParaRPr lang="en-GB" sz="1050" dirty="0" smtClean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1200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6637030" y="1121200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i="0" u="none" strike="noStrike" cap="none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Cooking from scratch</a:t>
            </a:r>
            <a:endParaRPr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344289" y="3997572"/>
            <a:ext cx="8406300" cy="85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100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With less opportunity to shop around and fearful of out of stocks, shoppers also purchased early for Valentine’s Day, greeting card sales topped 30% for the 4 week period.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lang="en" sz="1100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1600"/>
            </a:pPr>
            <a:r>
              <a:rPr lang="en" sz="1100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4-digit/3-digit growth remains for categories containing face masks and hand sanitiser.</a:t>
            </a:r>
            <a:endParaRPr sz="1050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47"/>
          <p:cNvSpPr/>
          <p:nvPr/>
        </p:nvSpPr>
        <p:spPr>
          <a:xfrm>
            <a:off x="4575772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200" dirty="0" smtClean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 smtClean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Savoury baking mixes +38%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fruit 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+</a:t>
            </a: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34%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savoury prod +25%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Canned fruit +25%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Dry noodles +21%</a:t>
            </a: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smtClean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Fresh gravy +16%</a:t>
            </a:r>
            <a:endParaRPr lang="en-GB" sz="105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47"/>
          <p:cNvSpPr/>
          <p:nvPr/>
        </p:nvSpPr>
        <p:spPr>
          <a:xfrm>
            <a:off x="4569401" y="1131071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Convenience</a:t>
            </a:r>
            <a:endParaRPr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446591" y="111720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endParaRPr lang="en" sz="1200" i="0" u="none" strike="noStrike" cap="none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i="0" u="none" strike="noStrike" cap="none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Comfort Food</a:t>
            </a:r>
            <a:r>
              <a:rPr lang="en" sz="1200" i="0" u="none" strike="noStrike" cap="none" dirty="0" smtClean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2502996" y="1121200"/>
            <a:ext cx="1997100" cy="332400"/>
          </a:xfrm>
          <a:prstGeom prst="rect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dirty="0" smtClean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BWS</a:t>
            </a:r>
            <a:endParaRPr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5366" name="Picture 6" descr="niq-symb-50-blk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29" y="148208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niq-symb-54-blk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7" y="1636347"/>
            <a:ext cx="70294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niq-symb-1-blk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25" y="1667821"/>
            <a:ext cx="5810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niq-symb-20-blk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99" y="1574434"/>
            <a:ext cx="54864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4">
            <a:extLst>
              <a:ext uri="{FF2B5EF4-FFF2-40B4-BE49-F238E27FC236}">
                <a16:creationId xmlns=""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2131" y="4854119"/>
            <a:ext cx="8159100" cy="138851"/>
          </a:xfrm>
        </p:spPr>
        <p:txBody>
          <a:bodyPr/>
          <a:lstStyle/>
          <a:p>
            <a:endParaRPr lang="en-PH" dirty="0" smtClean="0"/>
          </a:p>
          <a:p>
            <a:endParaRPr lang="en-PH" dirty="0"/>
          </a:p>
          <a:p>
            <a:endParaRPr lang="en-PH" dirty="0" smtClean="0"/>
          </a:p>
          <a:p>
            <a:endParaRPr lang="en-PH" dirty="0"/>
          </a:p>
          <a:p>
            <a:endParaRPr lang="en-PH" dirty="0" smtClean="0"/>
          </a:p>
          <a:p>
            <a:r>
              <a:rPr lang="en-PH" dirty="0" smtClean="0"/>
              <a:t>Source:  Nielsen Scantrack Grocery Multiples 4w/e 30th January 2021 vs year ago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74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>
              <a:tabLst>
                <a:tab pos="8339138" algn="l"/>
              </a:tabLst>
            </a:pPr>
            <a:r>
              <a:rPr lang="en-PH" dirty="0" smtClean="0"/>
              <a:t>Iceland was again the fastest growing retailer, as shoppers restocked their freezers and used retail parks for ‘one-stop’ shopping</a:t>
            </a:r>
            <a:endParaRPr lang="en-PH" dirty="0"/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 smtClean="0"/>
              <a:t>Source:  Nielsen Total Till 4w/e 30th January 2021</a:t>
            </a:r>
            <a:endParaRPr lang="en-PH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1112490"/>
            <a:ext cx="69246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>
              <a:tabLst>
                <a:tab pos="8339138" algn="l"/>
              </a:tabLst>
            </a:pPr>
            <a:r>
              <a:rPr lang="en-PH" dirty="0" smtClean="0"/>
              <a:t>Trade was slower in Aldi, Co-op and M&amp;S</a:t>
            </a:r>
            <a:endParaRPr lang="en-PH" dirty="0"/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97455" y="4847422"/>
            <a:ext cx="8216295" cy="194390"/>
          </a:xfrm>
        </p:spPr>
        <p:txBody>
          <a:bodyPr/>
          <a:lstStyle/>
          <a:p>
            <a:pPr marL="114300">
              <a:spcBef>
                <a:spcPts val="63"/>
              </a:spcBef>
            </a:pPr>
            <a:r>
              <a:rPr lang="en-GB" altLang="en-US" dirty="0">
                <a:latin typeface="Avenir Next LT Pro" panose="020B0604020202020204" charset="0"/>
              </a:rPr>
              <a:t>Source:  Nielsen Homescan FMCG 4 weeks ending 30th Jan 2021 vs year ago</a:t>
            </a:r>
            <a:endParaRPr lang="en-GB" altLang="en-US" dirty="0">
              <a:latin typeface="Avenir Next LT Pro" panose="020B060402020202020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93" y="1563638"/>
            <a:ext cx="61531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198308223"/>
              </p:ext>
            </p:extLst>
          </p:nvPr>
        </p:nvGraphicFramePr>
        <p:xfrm>
          <a:off x="293563" y="1707654"/>
          <a:ext cx="864076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Placeholder 6"/>
          <p:cNvSpPr>
            <a:spLocks noGrp="1"/>
          </p:cNvSpPr>
          <p:nvPr>
            <p:ph type="body" idx="4294967295"/>
          </p:nvPr>
        </p:nvSpPr>
        <p:spPr>
          <a:xfrm>
            <a:off x="197858" y="4710504"/>
            <a:ext cx="4572000" cy="522287"/>
          </a:xfrm>
        </p:spPr>
        <p:txBody>
          <a:bodyPr/>
          <a:lstStyle/>
          <a:p>
            <a:pPr marL="114300" indent="0" eaLnBrk="1" hangingPunct="1">
              <a:spcBef>
                <a:spcPct val="0"/>
              </a:spcBef>
              <a:buNone/>
            </a:pPr>
            <a:r>
              <a:rPr lang="en-GB" altLang="en-US" sz="600" dirty="0" smtClean="0">
                <a:latin typeface="Avenir Next LT Pro" panose="020B0604020202020204" charset="0"/>
                <a:ea typeface="ＭＳ Ｐゴシック" pitchFamily="34" charset="-128"/>
              </a:rPr>
              <a:t>Source:  </a:t>
            </a:r>
            <a:r>
              <a:rPr lang="en-GB" altLang="en-US" sz="600" dirty="0" smtClean="0">
                <a:latin typeface="Avenir Next LT Pro" panose="020B0604020202020204" charset="0"/>
                <a:ea typeface="ＭＳ Ｐゴシック" pitchFamily="34" charset="-128"/>
              </a:rPr>
              <a:t>Nielsen </a:t>
            </a:r>
            <a:r>
              <a:rPr lang="en-GB" altLang="en-US" sz="600" dirty="0" smtClean="0">
                <a:latin typeface="Avenir Next LT Pro" panose="020B0604020202020204" charset="0"/>
                <a:ea typeface="ＭＳ Ｐゴシック" pitchFamily="34" charset="-128"/>
              </a:rPr>
              <a:t>Homescan Grocery </a:t>
            </a:r>
            <a:r>
              <a:rPr lang="en-GB" altLang="en-US" sz="600" dirty="0" smtClean="0">
                <a:latin typeface="Avenir Next LT Pro" panose="020B0604020202020204" charset="0"/>
                <a:ea typeface="ＭＳ Ｐゴシック" pitchFamily="34" charset="-128"/>
              </a:rPr>
              <a:t>Multiples 4w/e</a:t>
            </a:r>
            <a:endParaRPr lang="en-GB" altLang="en-US" sz="600" dirty="0" smtClean="0">
              <a:latin typeface="Avenir Next LT Pro" panose="020B0604020202020204" charset="0"/>
              <a:ea typeface="ＭＳ Ｐゴシック" pitchFamily="34" charset="-128"/>
            </a:endParaRPr>
          </a:p>
        </p:txBody>
      </p:sp>
      <p:sp>
        <p:nvSpPr>
          <p:cNvPr id="17" name="Title 27"/>
          <p:cNvSpPr>
            <a:spLocks noGrp="1"/>
          </p:cNvSpPr>
          <p:nvPr>
            <p:ph type="title" idx="4294967295"/>
          </p:nvPr>
        </p:nvSpPr>
        <p:spPr>
          <a:xfrm>
            <a:off x="120637" y="339502"/>
            <a:ext cx="9061028" cy="633412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Spend bought </a:t>
            </a:r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on </a:t>
            </a:r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offer dipped </a:t>
            </a:r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as retailers focussed more </a:t>
            </a:r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on low price and with less browsing time in store shoppers bought less on impulse</a:t>
            </a:r>
            <a:endParaRPr lang="en-GB" b="0" dirty="0">
              <a:solidFill>
                <a:schemeClr val="tx1"/>
              </a:solidFill>
              <a:latin typeface="Avenir Next LT Pro" panose="020B0604020202020204" charset="0"/>
              <a:ea typeface="ＭＳ Ｐゴシック"/>
              <a:cs typeface="ＭＳ Ｐゴシック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111407" y="1991029"/>
            <a:ext cx="203200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180809" y="1936042"/>
            <a:ext cx="514350" cy="519351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/>
                </a:solidFill>
                <a:latin typeface="Avenir Next LT Pro" panose="020B0604020202020204" charset="0"/>
              </a:rPr>
              <a:t>19</a:t>
            </a:r>
            <a:r>
              <a:rPr lang="en-GB" b="1" kern="0" dirty="0" smtClean="0">
                <a:solidFill>
                  <a:schemeClr val="accent1"/>
                </a:solidFill>
                <a:latin typeface="Avenir Next LT Pro" panose="020B0604020202020204" charset="0"/>
              </a:rPr>
              <a:t>%</a:t>
            </a:r>
            <a:endParaRPr lang="en-GB" b="1" kern="0" dirty="0">
              <a:solidFill>
                <a:schemeClr val="accent1"/>
              </a:solidFill>
              <a:latin typeface="Avenir Next LT Pro" panose="020B060402020202020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955832" y="1465574"/>
            <a:ext cx="514350" cy="47046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FF"/>
                </a:solidFill>
                <a:latin typeface="Avenir Next LT Pro" panose="020B0604020202020204" charset="0"/>
              </a:rPr>
              <a:t>24</a:t>
            </a:r>
            <a:r>
              <a:rPr lang="en-GB" kern="0" dirty="0" smtClean="0">
                <a:solidFill>
                  <a:srgbClr val="FFFFFF"/>
                </a:solidFill>
                <a:latin typeface="Avenir Next LT Pro" panose="020B0604020202020204" charset="0"/>
              </a:rPr>
              <a:t>%</a:t>
            </a:r>
            <a:endParaRPr lang="en-GB" kern="0" dirty="0">
              <a:solidFill>
                <a:srgbClr val="FFFFFF"/>
              </a:solidFill>
              <a:latin typeface="Avenir Next LT Pro" panose="020B060402020202020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51151" y="1936042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512683" y="1360147"/>
            <a:ext cx="514350" cy="49781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FFFFFF"/>
                </a:solidFill>
                <a:latin typeface="Avenir Next LT Pro" panose="020B0604020202020204" charset="0"/>
              </a:rPr>
              <a:t>25%</a:t>
            </a:r>
            <a:endParaRPr lang="en-GB" kern="0" dirty="0">
              <a:solidFill>
                <a:srgbClr val="FFFFFF"/>
              </a:solidFill>
              <a:latin typeface="Avenir Next LT Pro" panose="020B060402020202020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3444" y="1116714"/>
            <a:ext cx="1524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  <a:ea typeface="ＭＳ Ｐゴシック" pitchFamily="34" charset="-128"/>
              </a:rPr>
              <a:t>% Exp On Offer: </a:t>
            </a:r>
            <a:r>
              <a:rPr lang="en-GB" altLang="en-US" sz="1100" b="1" dirty="0" smtClean="0">
                <a:solidFill>
                  <a:schemeClr val="tx1"/>
                </a:solidFill>
                <a:ea typeface="ＭＳ Ｐゴシック" pitchFamily="34" charset="-128"/>
              </a:rPr>
              <a:t>FMCG</a:t>
            </a:r>
            <a:endParaRPr lang="en-GB" altLang="en-US" sz="11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15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2019</a:t>
            </a:r>
            <a:endParaRPr lang="en-GB" sz="1600" kern="0" dirty="0">
              <a:solidFill>
                <a:srgbClr val="FFFFFF"/>
              </a:solidFill>
              <a:latin typeface="Avenir Next LT Pro" panose="020B060402020202020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2119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2020</a:t>
            </a:r>
            <a:endParaRPr lang="en-GB" sz="1600" kern="0" dirty="0">
              <a:solidFill>
                <a:srgbClr val="FFFFFF"/>
              </a:solidFill>
              <a:latin typeface="Avenir Next LT Pro" panose="020B060402020202020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930993" y="4371950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2021</a:t>
            </a:r>
            <a:endParaRPr lang="en-GB" sz="1600" kern="0" dirty="0">
              <a:solidFill>
                <a:srgbClr val="FFFFFF"/>
              </a:solidFill>
              <a:latin typeface="Avenir Next LT Pro" panose="020B060402020202020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343528" y="2530211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8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" sz="19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January 2021 was more upbeat than expected as UK went into lockdown 3.0</a:t>
            </a:r>
            <a:endParaRPr sz="1900" b="1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82" name="Google Shape;782;p68"/>
          <p:cNvCxnSpPr/>
          <p:nvPr/>
        </p:nvCxnSpPr>
        <p:spPr>
          <a:xfrm>
            <a:off x="354650" y="2210070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68"/>
          <p:cNvCxnSpPr/>
          <p:nvPr/>
        </p:nvCxnSpPr>
        <p:spPr>
          <a:xfrm>
            <a:off x="2512616" y="2210070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68"/>
          <p:cNvCxnSpPr/>
          <p:nvPr/>
        </p:nvCxnSpPr>
        <p:spPr>
          <a:xfrm>
            <a:off x="4661391" y="2210070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68"/>
          <p:cNvCxnSpPr/>
          <p:nvPr/>
        </p:nvCxnSpPr>
        <p:spPr>
          <a:xfrm>
            <a:off x="6810166" y="2210070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68"/>
          <p:cNvSpPr txBox="1"/>
          <p:nvPr/>
        </p:nvSpPr>
        <p:spPr>
          <a:xfrm>
            <a:off x="338425" y="2283425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Despite Christmas bills to pay, January was an unusually strong month for food retailers.</a:t>
            </a:r>
            <a:endParaRPr sz="1200" dirty="0" smtClean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Growths peaked during the final week.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After 4 weeks of restricted living, some shoppers indulged with extra treats, whi</a:t>
            </a: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ch</a:t>
            </a: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may also have co-incided with ‘payday’.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68"/>
          <p:cNvSpPr txBox="1"/>
          <p:nvPr/>
        </p:nvSpPr>
        <p:spPr>
          <a:xfrm flipH="1">
            <a:off x="338425" y="1816475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Most retailers benefited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68"/>
          <p:cNvSpPr txBox="1"/>
          <p:nvPr/>
        </p:nvSpPr>
        <p:spPr>
          <a:xfrm>
            <a:off x="2508025" y="2283425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Frequency of visit fell sharply.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Most retailers were impacted.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Shoppers heeded government warnings and cut out unnecessary trips.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68"/>
          <p:cNvSpPr txBox="1"/>
          <p:nvPr/>
        </p:nvSpPr>
        <p:spPr>
          <a:xfrm flipH="1">
            <a:off x="2508025" y="1816475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Fewer Visits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68"/>
          <p:cNvSpPr txBox="1"/>
          <p:nvPr/>
        </p:nvSpPr>
        <p:spPr>
          <a:xfrm>
            <a:off x="4661400" y="2283425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Only Aldi and Lidl did not see a decline in visits.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 in 4 shoppers* are ‘newly constrained’ impacted by the pandemic.   Increasingly households will be shopping on a fixed budget to save money when restocking their larders. 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68"/>
          <p:cNvSpPr txBox="1"/>
          <p:nvPr/>
        </p:nvSpPr>
        <p:spPr>
          <a:xfrm flipH="1">
            <a:off x="4661400" y="1816475"/>
            <a:ext cx="214876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More trips to Discounters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68"/>
          <p:cNvSpPr txBox="1"/>
          <p:nvPr/>
        </p:nvSpPr>
        <p:spPr>
          <a:xfrm>
            <a:off x="6810175" y="2283425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Despite the new trading agreement with the EU, there was no immediate impact on food inflation.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With the ongoing price war, food price inflation~ is lower than this time last year.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Volumes increased in essential categories such as Meat, Fish Poultry, Frozen and Packaged Grocery as well as BWS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68"/>
          <p:cNvSpPr txBox="1"/>
          <p:nvPr/>
        </p:nvSpPr>
        <p:spPr>
          <a:xfrm flipH="1">
            <a:off x="6810175" y="1816475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Food inflation slowing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*Nielsen Homescan Survey, ~BRC-Nielsen Shop Price Index 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9" y="4943475"/>
            <a:ext cx="8159100" cy="136437"/>
          </a:xfrm>
        </p:spPr>
        <p:txBody>
          <a:bodyPr/>
          <a:lstStyle/>
          <a:p>
            <a:r>
              <a:rPr lang="en-PH" dirty="0" smtClean="0"/>
              <a:t>Source:  Nielsen Homescan % Value fmcg sales bought on offer, 4w/e 30th January 2021</a:t>
            </a:r>
            <a:endParaRPr lang="en-PH" dirty="0"/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7979" y="103910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Retailers continue to invest less in promotions, Lidl is the exception and </a:t>
            </a:r>
            <a:r>
              <a:rPr lang="en-PH" dirty="0" smtClean="0"/>
              <a:t>is pushing </a:t>
            </a:r>
            <a:r>
              <a:rPr lang="en-PH" dirty="0" smtClean="0"/>
              <a:t>more coupons to users of their Lidl Plus App</a:t>
            </a:r>
            <a:endParaRPr lang="en-PH" dirty="0"/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2222146558"/>
              </p:ext>
            </p:extLst>
          </p:nvPr>
        </p:nvGraphicFramePr>
        <p:xfrm>
          <a:off x="2205990" y="797400"/>
          <a:ext cx="5829301" cy="4083960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4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%Value</a:t>
                      </a:r>
                      <a:r>
                        <a:rPr lang="en" sz="1400" b="1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sales bought on offer</a:t>
                      </a:r>
                      <a:endParaRPr sz="14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+/- %</a:t>
                      </a:r>
                      <a:r>
                        <a:rPr lang="en" sz="1400" b="1" baseline="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pts vs last year</a:t>
                      </a:r>
                      <a:endParaRPr sz="14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Waitrose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33%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-5%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Ocado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-15%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Co-op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  <a:tabLst/>
                        <a:defRPr/>
                      </a:pPr>
                      <a:r>
                        <a:rPr lang="en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-6%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M&amp;S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27%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-4%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Morrisons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26%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-6%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Iceland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23%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-3%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Tesco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ASDA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-4%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Sainsbury’s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18%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Lidl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11%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Aldi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 smtClean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979" y="1985964"/>
            <a:ext cx="126873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venir Next LT Pro" panose="020B0604020202020204" charset="0"/>
              </a:rPr>
              <a:t>% Value sales bought on offer</a:t>
            </a: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 smtClean="0">
              <a:latin typeface="Avenir Next LT Pro" panose="020B0604020202020204" charset="0"/>
            </a:endParaRPr>
          </a:p>
          <a:p>
            <a:endParaRPr lang="en-GB" sz="1000" dirty="0" smtClean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r>
              <a:rPr lang="en-GB" sz="1000" dirty="0" smtClean="0">
                <a:latin typeface="Avenir Next LT Pro" panose="020B0604020202020204" charset="0"/>
              </a:rPr>
              <a:t>Grocery Multiples 19% (-6% points)</a:t>
            </a:r>
            <a:endParaRPr lang="en-GB" sz="1000" dirty="0">
              <a:latin typeface="Avenir Next LT Pro" panose="020B0604020202020204" charset="0"/>
            </a:endParaRPr>
          </a:p>
        </p:txBody>
      </p:sp>
      <p:pic>
        <p:nvPicPr>
          <p:cNvPr id="9" name="Google Shape;8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82" y="2415565"/>
            <a:ext cx="413675" cy="61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Food inflation continues to slow, despite Brexit, reflecting the continued focus on everyday low price by retailers</a:t>
            </a: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smtClean="0"/>
              <a:t>BRC-Nielsen Shop Price Index</a:t>
            </a:r>
            <a:endParaRPr lang="en-PH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318673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1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7DEBFA-3D3F-47B8-8934-6FB4AF462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32" y="4852794"/>
            <a:ext cx="8159100" cy="1848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Source: Nielsen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AdDynamix; creative executions and additional insights available.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Tina.Codling@nielsen.com</a:t>
            </a:r>
            <a:endParaRPr lang="en-PH" dirty="0"/>
          </a:p>
        </p:txBody>
      </p:sp>
      <p:sp>
        <p:nvSpPr>
          <p:cNvPr id="1486" name="Google Shape;1486;p1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Messages focussed </a:t>
            </a:r>
            <a:r>
              <a:rPr lang="en-PH" dirty="0" smtClean="0"/>
              <a:t>on price, veganuary, online and healthy eating</a:t>
            </a:r>
            <a:endParaRPr lang="en-PH" dirty="0"/>
          </a:p>
        </p:txBody>
      </p:sp>
      <p:cxnSp>
        <p:nvCxnSpPr>
          <p:cNvPr id="1487" name="Google Shape;1487;p114"/>
          <p:cNvCxnSpPr/>
          <p:nvPr/>
        </p:nvCxnSpPr>
        <p:spPr>
          <a:xfrm>
            <a:off x="351200" y="1750609"/>
            <a:ext cx="8450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8" name="Google Shape;1488;p114"/>
          <p:cNvSpPr txBox="1"/>
          <p:nvPr/>
        </p:nvSpPr>
        <p:spPr>
          <a:xfrm>
            <a:off x="5036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Veganuary</a:t>
            </a:r>
            <a:endParaRPr lang="en-GB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89" name="Google Shape;1489;p114"/>
          <p:cNvSpPr txBox="1"/>
          <p:nvPr/>
        </p:nvSpPr>
        <p:spPr>
          <a:xfrm>
            <a:off x="467544" y="1873563"/>
            <a:ext cx="2052176" cy="305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Aldi go vegan for a season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Tesco plant based real family food love stories.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0" name="Google Shape;1490;p114"/>
          <p:cNvSpPr/>
          <p:nvPr/>
        </p:nvSpPr>
        <p:spPr>
          <a:xfrm>
            <a:off x="5036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1" name="Google Shape;1491;p114"/>
          <p:cNvSpPr txBox="1"/>
          <p:nvPr/>
        </p:nvSpPr>
        <p:spPr>
          <a:xfrm>
            <a:off x="70133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Price</a:t>
            </a:r>
            <a:endParaRPr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2" name="Google Shape;1492;p114"/>
          <p:cNvSpPr txBox="1"/>
          <p:nvPr/>
        </p:nvSpPr>
        <p:spPr>
          <a:xfrm>
            <a:off x="7013300" y="1891118"/>
            <a:ext cx="187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6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Aldi:  Good Swap, Super 6 and Low Price</a:t>
            </a:r>
          </a:p>
          <a:p>
            <a:pPr lvl="0">
              <a:spcAft>
                <a:spcPts val="6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ASDA Price, Roll back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Co-op Brands half price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Iceland 50% off Jan Sale, low prices never far away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Lidl, Always Lidl on Price, Swap, Save on Big Brands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M&amp;S Remarksable Value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Sainsbury’s 8wk Price Loc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Tesco Aldi Price Match, Clubcard Exclusive Deals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3" name="Google Shape;1493;p114"/>
          <p:cNvSpPr/>
          <p:nvPr/>
        </p:nvSpPr>
        <p:spPr>
          <a:xfrm>
            <a:off x="70133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4" name="Google Shape;1494;p114"/>
          <p:cNvSpPr txBox="1"/>
          <p:nvPr/>
        </p:nvSpPr>
        <p:spPr>
          <a:xfrm>
            <a:off x="48434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Online</a:t>
            </a:r>
            <a:endParaRPr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5" name="Google Shape;1495;p114"/>
          <p:cNvSpPr txBox="1"/>
          <p:nvPr/>
        </p:nvSpPr>
        <p:spPr>
          <a:xfrm>
            <a:off x="4843400" y="1891118"/>
            <a:ext cx="187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ASDA online supermarket of t</a:t>
            </a:r>
            <a:r>
              <a:rPr lang="en-GB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year.  Big shop online and click &amp; collect.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Iceland over 100,000 delivery slots everyday.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6" name="Google Shape;1496;p114"/>
          <p:cNvSpPr/>
          <p:nvPr/>
        </p:nvSpPr>
        <p:spPr>
          <a:xfrm>
            <a:off x="48434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7" name="Google Shape;1497;p114"/>
          <p:cNvSpPr txBox="1"/>
          <p:nvPr/>
        </p:nvSpPr>
        <p:spPr>
          <a:xfrm>
            <a:off x="26735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Healthy eating</a:t>
            </a:r>
            <a:endParaRPr lang="en-GB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8" name="Google Shape;1498;p114"/>
          <p:cNvSpPr txBox="1"/>
          <p:nvPr/>
        </p:nvSpPr>
        <p:spPr>
          <a:xfrm>
            <a:off x="2673500" y="1891118"/>
            <a:ext cx="1875300" cy="176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Aldi Super 6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M&amp;S sustainability,  Responsibly </a:t>
            </a:r>
            <a:r>
              <a:rPr lang="en-GB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sourced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9" name="Google Shape;1499;p114"/>
          <p:cNvSpPr/>
          <p:nvPr/>
        </p:nvSpPr>
        <p:spPr>
          <a:xfrm>
            <a:off x="26735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43;p129"/>
          <p:cNvSpPr txBox="1"/>
          <p:nvPr/>
        </p:nvSpPr>
        <p:spPr>
          <a:xfrm>
            <a:off x="354650" y="755901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January advertising</a:t>
            </a:r>
            <a:br>
              <a:rPr lang="en" sz="1200" dirty="0" smtClean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endParaRPr sz="1200" dirty="0">
              <a:solidFill>
                <a:schemeClr val="bg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983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3566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Whilst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February will be boosted by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events such as Valentine’s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Day, comparatives will </a:t>
            </a:r>
            <a:r>
              <a:rPr lang="en-GB" sz="12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toughen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towards the end of the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month.</a:t>
            </a:r>
          </a:p>
          <a:p>
            <a:pPr lvl="0">
              <a:buClr>
                <a:schemeClr val="accent1"/>
              </a:buClr>
            </a:pP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Facial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Tissues and Toilet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Paper, will be amongst the first categories to see growths slow, as we compare against last years unprecedented comparatives.</a:t>
            </a: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Easter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is </a:t>
            </a:r>
            <a:r>
              <a:rPr lang="en-GB" sz="12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early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at the start of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April. </a:t>
            </a:r>
          </a:p>
          <a:p>
            <a:pPr lvl="0">
              <a:buClr>
                <a:schemeClr val="accent1"/>
              </a:buClr>
            </a:pP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The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line of sight is that the current lockdown continues for the foreseeable future with the hospitality industry remaining closed until after Easter. </a:t>
            </a:r>
            <a:endParaRPr lang="en-GB" sz="1200" dirty="0" smtClean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Fewer hosting events, will dampen ‘trading up’ opportunities and incremental spend.</a:t>
            </a: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2283425"/>
            <a:ext cx="2693700" cy="23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T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he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surge of sales in mid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March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last year,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will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make year on year growth very challenging for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Supermarkets.</a:t>
            </a:r>
          </a:p>
          <a:p>
            <a:pPr>
              <a:buClr>
                <a:schemeClr val="accent1"/>
              </a:buClr>
            </a:pP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Q1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industry growths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are anticipated to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be around just 1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%.</a:t>
            </a:r>
          </a:p>
          <a:p>
            <a:pPr>
              <a:buClr>
                <a:schemeClr val="accent1"/>
              </a:buClr>
            </a:pPr>
            <a:endParaRPr lang="en-GB" sz="12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Total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Till growths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are expected to be a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little higher at circa 3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%,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as the vaccine rollout widens and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more shoppers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are </a:t>
            </a:r>
            <a:r>
              <a:rPr lang="en-GB" sz="1200" dirty="0" smtClean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willing to shop in Discounters and High Street Value stores.  </a:t>
            </a:r>
          </a:p>
          <a:p>
            <a:pPr lvl="0">
              <a:buClr>
                <a:schemeClr val="accent1"/>
              </a:buClr>
            </a:pPr>
            <a:endParaRPr lang="en-GB" sz="1200" dirty="0"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GB" dirty="0" smtClean="0"/>
              <a:t>Q1, 2021 will be challenging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8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8E12A230-3919-4B33-AEEB-C7C58224F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2363" name="Google Shape;2363;p14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Appendix</a:t>
            </a:r>
            <a:endParaRPr sz="30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86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56083" y="4759287"/>
            <a:ext cx="6977063" cy="276225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Source:  </a:t>
            </a: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Nielsen </a:t>
            </a: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Scantrack Total Store Read Grocery Multiples</a:t>
            </a:r>
            <a:endParaRPr lang="en-GB" altLang="en-US" sz="600" dirty="0" smtClean="0">
              <a:solidFill>
                <a:schemeClr val="accent5"/>
              </a:solidFill>
              <a:latin typeface="Avenir Next LT Pro" panose="020B060402020202020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18437" name="Title 27"/>
          <p:cNvSpPr txBox="1">
            <a:spLocks/>
          </p:cNvSpPr>
          <p:nvPr/>
        </p:nvSpPr>
        <p:spPr bwMode="auto">
          <a:xfrm>
            <a:off x="234057" y="-346075"/>
            <a:ext cx="9251950" cy="1082676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 anchor="b"/>
          <a:lstStyle>
            <a:lvl1pPr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908050" indent="-457200"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3716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825625" indent="-454025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2860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7432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32004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6576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41148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2800" kern="0" dirty="0">
              <a:solidFill>
                <a:schemeClr val="accent1"/>
              </a:solidFill>
              <a:latin typeface="+mn-lt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37111" y="2431330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3525" y="1635646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6275" y="3125853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9272" y="3301558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4288" y="2643758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59" y="1054361"/>
            <a:ext cx="5961032" cy="3608672"/>
          </a:xfrm>
          <a:prstGeom prst="rect">
            <a:avLst/>
          </a:prstGeom>
        </p:spPr>
      </p:pic>
      <p:sp>
        <p:nvSpPr>
          <p:cNvPr id="11" name="Title 27"/>
          <p:cNvSpPr txBox="1">
            <a:spLocks/>
          </p:cNvSpPr>
          <p:nvPr/>
        </p:nvSpPr>
        <p:spPr bwMode="auto">
          <a:xfrm>
            <a:off x="156083" y="267494"/>
            <a:ext cx="888898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800" b="1" dirty="0" smtClean="0">
                <a:solidFill>
                  <a:schemeClr val="tx1"/>
                </a:solidFill>
                <a:latin typeface="Avenir Next LT Pro" panose="020B0604020202020204" charset="0"/>
              </a:rPr>
              <a:t>Back in lockdown, shoppers spent more on food essentials:  frozen, meat, fish &amp; poultry and packaged grocery as well as BWS</a:t>
            </a:r>
            <a:endParaRPr lang="en-GB" altLang="en-US" sz="1800" b="1" dirty="0">
              <a:solidFill>
                <a:schemeClr val="tx1"/>
              </a:solidFill>
              <a:latin typeface="Avenir Next L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7"/>
          <p:cNvSpPr txBox="1">
            <a:spLocks/>
          </p:cNvSpPr>
          <p:nvPr/>
        </p:nvSpPr>
        <p:spPr bwMode="auto">
          <a:xfrm>
            <a:off x="143446" y="177106"/>
            <a:ext cx="882104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800" b="1" dirty="0" smtClean="0">
                <a:solidFill>
                  <a:schemeClr val="tx1"/>
                </a:solidFill>
                <a:latin typeface="Avenir Next LT Pro" panose="020B0604020202020204" charset="0"/>
              </a:rPr>
              <a:t>Buying fewer health &amp; beauty, impulse categories and general merchandise items</a:t>
            </a:r>
            <a:endParaRPr lang="en-US" altLang="en-US" sz="1800" b="1" dirty="0">
              <a:solidFill>
                <a:schemeClr val="tx1"/>
              </a:solidFill>
              <a:latin typeface="Avenir Next LT Pro" panose="020B0604020202020204" charset="0"/>
            </a:endParaRPr>
          </a:p>
        </p:txBody>
      </p:sp>
      <p:sp>
        <p:nvSpPr>
          <p:cNvPr id="90115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0" y="4731990"/>
            <a:ext cx="6769100" cy="341312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Source:  </a:t>
            </a: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Nielsen Scantrack </a:t>
            </a:r>
            <a:r>
              <a:rPr lang="en-GB" altLang="en-US" sz="600" b="1" dirty="0" smtClean="0">
                <a:solidFill>
                  <a:schemeClr val="accent5"/>
                </a:solidFill>
                <a:latin typeface="Avenir Next LT Pro" panose="020B0604020202020204" charset="0"/>
                <a:cs typeface="Calibri" pitchFamily="34" charset="0"/>
                <a:sym typeface="Arial" pitchFamily="34" charset="0"/>
              </a:rPr>
              <a:t>Total Store Read Grocery Multiples</a:t>
            </a:r>
            <a:endParaRPr lang="en-GB" altLang="en-US" sz="600" dirty="0" smtClean="0">
              <a:solidFill>
                <a:schemeClr val="accent5"/>
              </a:solidFill>
              <a:latin typeface="Avenir Next LT Pro" panose="020B0604020202020204" charset="0"/>
              <a:cs typeface="Calibri" pitchFamily="34" charset="0"/>
              <a:sym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23" y="1093490"/>
            <a:ext cx="5871453" cy="3633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74525" y="1851670"/>
            <a:ext cx="459225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25143" y="2643758"/>
            <a:ext cx="459225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ym typeface="Arial"/>
              </a:rPr>
              <a:t>V</a:t>
            </a:r>
            <a:endParaRPr lang="en-GB" kern="0" dirty="0"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19401" y="3831890"/>
            <a:ext cx="459225" cy="1800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ym typeface="Arial"/>
              </a:rPr>
              <a:t>V</a:t>
            </a: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3566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Online growth accelerated to </a:t>
            </a:r>
            <a:r>
              <a:rPr lang="en" sz="12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+121%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and share hit </a:t>
            </a:r>
            <a:r>
              <a:rPr lang="en" sz="12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16.2%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of fmcg peaking in the final week at 16.4%.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Fresh foods 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accounted for nearly half of the incremental spend, showing are using the channel for core essential groceries.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Sales at bricks and mortar stores were flat and growth in convenience stores was limited as shoppers chose larger stores and/or online.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2AEE3A-5ACA-4840-9F4C-8A91BAC6C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bg1"/>
                </a:solidFill>
              </a:rPr>
              <a:t>Source:  Nielsen Homescan FMCG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GB" dirty="0"/>
              <a:t>Online broke new records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Two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6" name="Google Shape;576;p57"/>
          <p:cNvGrpSpPr/>
          <p:nvPr/>
        </p:nvGrpSpPr>
        <p:grpSpPr>
          <a:xfrm>
            <a:off x="354646" y="1228675"/>
            <a:ext cx="4079104" cy="3207375"/>
            <a:chOff x="4405546" y="1152475"/>
            <a:chExt cx="4079104" cy="3207375"/>
          </a:xfrm>
        </p:grpSpPr>
        <p:grpSp>
          <p:nvGrpSpPr>
            <p:cNvPr id="577" name="Google Shape;577;p57"/>
            <p:cNvGrpSpPr/>
            <p:nvPr/>
          </p:nvGrpSpPr>
          <p:grpSpPr>
            <a:xfrm>
              <a:off x="4405546" y="1152475"/>
              <a:ext cx="4079104" cy="565000"/>
              <a:chOff x="4405396" y="1644975"/>
              <a:chExt cx="4079104" cy="565000"/>
            </a:xfrm>
          </p:grpSpPr>
          <p:sp>
            <p:nvSpPr>
              <p:cNvPr id="578" name="Google Shape;578;p57"/>
              <p:cNvSpPr txBox="1"/>
              <p:nvPr/>
            </p:nvSpPr>
            <p:spPr>
              <a:xfrm>
                <a:off x="4801700" y="1644975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Iceland was well ahead of the big supermarkets.  Similar to lockdown 1, shoppers </a:t>
                </a:r>
                <a:r>
                  <a:rPr lang="en" sz="1200" b="1" dirty="0" smtClean="0">
                    <a:solidFill>
                      <a:schemeClr val="accent1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restocked freezers </a:t>
                </a: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and used retail parks for ‘one stop’ shopping.</a:t>
                </a: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9" name="Google Shape;579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1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0" name="Google Shape;580;p57"/>
            <p:cNvGrpSpPr/>
            <p:nvPr/>
          </p:nvGrpSpPr>
          <p:grpSpPr>
            <a:xfrm>
              <a:off x="4405546" y="2033267"/>
              <a:ext cx="4079104" cy="565000"/>
              <a:chOff x="4405396" y="1644975"/>
              <a:chExt cx="4079104" cy="565000"/>
            </a:xfrm>
          </p:grpSpPr>
          <p:sp>
            <p:nvSpPr>
              <p:cNvPr id="581" name="Google Shape;581;p57"/>
              <p:cNvSpPr txBox="1"/>
              <p:nvPr/>
            </p:nvSpPr>
            <p:spPr>
              <a:xfrm>
                <a:off x="4801700" y="1644975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Morrisons outperformed peer group ahead of Tesco and Sainsbury’s with ASDA close behind.</a:t>
                </a: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2" name="Google Shape;582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2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3" name="Google Shape;583;p57"/>
            <p:cNvGrpSpPr/>
            <p:nvPr/>
          </p:nvGrpSpPr>
          <p:grpSpPr>
            <a:xfrm>
              <a:off x="4405546" y="2914058"/>
              <a:ext cx="4079104" cy="565000"/>
              <a:chOff x="4405396" y="1644975"/>
              <a:chExt cx="4079104" cy="565000"/>
            </a:xfrm>
          </p:grpSpPr>
          <p:sp>
            <p:nvSpPr>
              <p:cNvPr id="584" name="Google Shape;584;p57"/>
              <p:cNvSpPr txBox="1"/>
              <p:nvPr/>
            </p:nvSpPr>
            <p:spPr>
              <a:xfrm>
                <a:off x="4801700" y="1644975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Waitrose were driven by a massive increase in spend per visit compensating for the biggest fall in frequency of any retailer.  </a:t>
                </a: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5" name="Google Shape;585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3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6" name="Google Shape;586;p57"/>
            <p:cNvGrpSpPr/>
            <p:nvPr/>
          </p:nvGrpSpPr>
          <p:grpSpPr>
            <a:xfrm>
              <a:off x="4405546" y="3794850"/>
              <a:ext cx="4079104" cy="565000"/>
              <a:chOff x="4405396" y="1644975"/>
              <a:chExt cx="4079104" cy="565000"/>
            </a:xfrm>
          </p:grpSpPr>
          <p:sp>
            <p:nvSpPr>
              <p:cNvPr id="587" name="Google Shape;587;p57"/>
              <p:cNvSpPr txBox="1"/>
              <p:nvPr/>
            </p:nvSpPr>
            <p:spPr>
              <a:xfrm>
                <a:off x="4801700" y="1644975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Lidl continue to grow market share and have been ahead of Aldi for 5 months.  The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GB" sz="1200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Lidl Plus 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app has encouraged </a:t>
                </a:r>
                <a:r>
                  <a:rPr lang="en-GB" sz="1200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more shoppers to 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visit more often.</a:t>
                </a:r>
                <a:endParaRPr lang="en-GB" sz="1200" b="1" dirty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8" name="Google Shape;588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4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89" name="Google Shape;589;p57"/>
          <p:cNvGrpSpPr/>
          <p:nvPr/>
        </p:nvGrpSpPr>
        <p:grpSpPr>
          <a:xfrm>
            <a:off x="4670645" y="1228675"/>
            <a:ext cx="4042505" cy="3207375"/>
            <a:chOff x="4405546" y="1152475"/>
            <a:chExt cx="4042505" cy="3207375"/>
          </a:xfrm>
        </p:grpSpPr>
        <p:grpSp>
          <p:nvGrpSpPr>
            <p:cNvPr id="590" name="Google Shape;590;p57"/>
            <p:cNvGrpSpPr/>
            <p:nvPr/>
          </p:nvGrpSpPr>
          <p:grpSpPr>
            <a:xfrm>
              <a:off x="4405546" y="1152475"/>
              <a:ext cx="4042505" cy="565000"/>
              <a:chOff x="4405396" y="1644975"/>
              <a:chExt cx="4042505" cy="565000"/>
            </a:xfrm>
          </p:grpSpPr>
          <p:sp>
            <p:nvSpPr>
              <p:cNvPr id="591" name="Google Shape;591;p57"/>
              <p:cNvSpPr txBox="1"/>
              <p:nvPr/>
            </p:nvSpPr>
            <p:spPr>
              <a:xfrm>
                <a:off x="4801701" y="1644975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buSzPts val="1100"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Both discounters continue to open new stores but it is </a:t>
                </a:r>
                <a:r>
                  <a:rPr lang="en" sz="1200" b="1" dirty="0" smtClean="0">
                    <a:solidFill>
                      <a:schemeClr val="accent1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frequency </a:t>
                </a:r>
                <a:r>
                  <a:rPr lang="en" sz="1200" dirty="0" smtClean="0">
                    <a:solidFill>
                      <a:schemeClr val="bg1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of visit </a:t>
                </a: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that has supported sales growth during the last few months. </a:t>
                </a:r>
                <a:endParaRPr sz="1200" b="1" dirty="0">
                  <a:solidFill>
                    <a:schemeClr val="accent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2" name="Google Shape;592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5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3" name="Google Shape;593;p57"/>
            <p:cNvGrpSpPr/>
            <p:nvPr/>
          </p:nvGrpSpPr>
          <p:grpSpPr>
            <a:xfrm>
              <a:off x="4405546" y="2033267"/>
              <a:ext cx="4042505" cy="565000"/>
              <a:chOff x="4405396" y="1644975"/>
              <a:chExt cx="4042505" cy="565000"/>
            </a:xfrm>
          </p:grpSpPr>
          <p:sp>
            <p:nvSpPr>
              <p:cNvPr id="594" name="Google Shape;594;p57"/>
              <p:cNvSpPr txBox="1"/>
              <p:nvPr/>
            </p:nvSpPr>
            <p:spPr>
              <a:xfrm>
                <a:off x="4801701" y="1644975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Both Co-operatives and M&amp;S were impacted by the reduction of visits as the third lockdown started and shoppers reverted to bigger, weekly grocery shopping.</a:t>
                </a: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5" name="Google Shape;595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6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6" name="Google Shape;596;p57"/>
            <p:cNvGrpSpPr/>
            <p:nvPr/>
          </p:nvGrpSpPr>
          <p:grpSpPr>
            <a:xfrm>
              <a:off x="4405546" y="2914058"/>
              <a:ext cx="4042505" cy="565000"/>
              <a:chOff x="4405396" y="1644975"/>
              <a:chExt cx="4042505" cy="565000"/>
            </a:xfrm>
          </p:grpSpPr>
          <p:sp>
            <p:nvSpPr>
              <p:cNvPr id="597" name="Google Shape;597;p57"/>
              <p:cNvSpPr txBox="1"/>
              <p:nvPr/>
            </p:nvSpPr>
            <p:spPr>
              <a:xfrm>
                <a:off x="4801701" y="1644975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buSzPts val="1100"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In summary, retailers with larger </a:t>
                </a:r>
                <a:r>
                  <a:rPr lang="en" sz="1200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formats and </a:t>
                </a: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an established online offer benefited. </a:t>
                </a:r>
                <a:endParaRPr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8" name="Google Shape;598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7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9" name="Google Shape;599;p57"/>
            <p:cNvGrpSpPr/>
            <p:nvPr/>
          </p:nvGrpSpPr>
          <p:grpSpPr>
            <a:xfrm>
              <a:off x="4405546" y="3794850"/>
              <a:ext cx="4042505" cy="565000"/>
              <a:chOff x="4405396" y="1644975"/>
              <a:chExt cx="4042505" cy="565000"/>
            </a:xfrm>
          </p:grpSpPr>
          <p:sp>
            <p:nvSpPr>
              <p:cNvPr id="600" name="Google Shape;600;p57"/>
              <p:cNvSpPr txBox="1"/>
              <p:nvPr/>
            </p:nvSpPr>
            <p:spPr>
              <a:xfrm>
                <a:off x="4801701" y="1644975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en" sz="1200" dirty="0" smtClean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Retailers with smaller stores and/or in high street locations and without an online offer, all lost market share in January.</a:t>
                </a:r>
                <a:endParaRPr lang="en-GB" sz="1200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1" name="Google Shape;601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8</a:t>
                </a:r>
                <a:endParaRPr sz="30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5941BB-AF8A-4FCF-A8A7-509773052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/>
              <a:t>Source:  Nielsen Total Till</a:t>
            </a:r>
            <a:endParaRPr lang="en-PH" dirty="0"/>
          </a:p>
        </p:txBody>
      </p:sp>
      <p:sp>
        <p:nvSpPr>
          <p:cNvPr id="603" name="Google Shape;603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Iceland was th</a:t>
            </a:r>
            <a:r>
              <a:rPr lang="en-PH" dirty="0" smtClean="0"/>
              <a:t>e fastest growing retailer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182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Spend </a:t>
            </a:r>
            <a:r>
              <a:rPr lang="en-PH" dirty="0"/>
              <a:t>again shifted from </a:t>
            </a:r>
            <a:r>
              <a:rPr lang="en-PH" dirty="0" smtClean="0"/>
              <a:t>hospitality, resulting in double digit sales for retailers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A2CF0243-A70B-4B96-B944-AA7661425FC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 smtClean="0"/>
              <a:t>Source:  Nielsen Scantrack Total Store Read, *Homescan FMCG 4w/e 30th January 2021</a:t>
            </a:r>
            <a:endParaRPr lang="en-PH" dirty="0"/>
          </a:p>
        </p:txBody>
      </p:sp>
      <p:sp>
        <p:nvSpPr>
          <p:cNvPr id="944" name="Google Shape;944;p77"/>
          <p:cNvSpPr txBox="1"/>
          <p:nvPr/>
        </p:nvSpPr>
        <p:spPr>
          <a:xfrm>
            <a:off x="355075" y="2102620"/>
            <a:ext cx="19761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Headwinds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*Online +121%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*Discounters +10.6%</a:t>
            </a: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 smtClean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Grocery Multiples +8.6%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5" name="Google Shape;945;p77"/>
          <p:cNvSpPr txBox="1"/>
          <p:nvPr/>
        </p:nvSpPr>
        <p:spPr>
          <a:xfrm>
            <a:off x="3230947" y="2102620"/>
            <a:ext cx="19761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Tail</a:t>
            </a: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-GB" sz="1200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+2.3%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*Value Retailers -14.2%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6" name="Google Shape;946;p77"/>
          <p:cNvSpPr/>
          <p:nvPr/>
        </p:nvSpPr>
        <p:spPr>
          <a:xfrm>
            <a:off x="2495305" y="2362420"/>
            <a:ext cx="571500" cy="639000"/>
          </a:xfrm>
          <a:prstGeom prst="mathPlus">
            <a:avLst>
              <a:gd name="adj1" fmla="val 6243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7" name="Google Shape;947;p77"/>
          <p:cNvSpPr txBox="1"/>
          <p:nvPr/>
        </p:nvSpPr>
        <p:spPr>
          <a:xfrm>
            <a:off x="6277650" y="2287850"/>
            <a:ext cx="2511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+10.6%</a:t>
            </a:r>
            <a:endParaRPr sz="3600" dirty="0">
              <a:solidFill>
                <a:schemeClr val="accent1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Till</a:t>
            </a:r>
          </a:p>
        </p:txBody>
      </p:sp>
      <p:grpSp>
        <p:nvGrpSpPr>
          <p:cNvPr id="948" name="Google Shape;948;p77"/>
          <p:cNvGrpSpPr/>
          <p:nvPr/>
        </p:nvGrpSpPr>
        <p:grpSpPr>
          <a:xfrm>
            <a:off x="5371207" y="2585483"/>
            <a:ext cx="420000" cy="192875"/>
            <a:chOff x="5371207" y="2571750"/>
            <a:chExt cx="420000" cy="192875"/>
          </a:xfrm>
        </p:grpSpPr>
        <p:cxnSp>
          <p:nvCxnSpPr>
            <p:cNvPr id="949" name="Google Shape;949;p77"/>
            <p:cNvCxnSpPr/>
            <p:nvPr/>
          </p:nvCxnSpPr>
          <p:spPr>
            <a:xfrm>
              <a:off x="5371207" y="2571750"/>
              <a:ext cx="4200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77"/>
            <p:cNvCxnSpPr/>
            <p:nvPr/>
          </p:nvCxnSpPr>
          <p:spPr>
            <a:xfrm>
              <a:off x="5371207" y="2764625"/>
              <a:ext cx="4200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52" name="Google Shape;952;p77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277650" y="1443196"/>
            <a:ext cx="722376" cy="666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2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73"/>
          <p:cNvSpPr txBox="1"/>
          <p:nvPr/>
        </p:nvSpPr>
        <p:spPr>
          <a:xfrm>
            <a:off x="3566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Spend per visit rose from £16.09 to £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20.86</a:t>
            </a: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 smtClean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82" name="Google Shape;882;p73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73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73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73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Items in basket rose from 10.7 to 13.4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 smtClean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73"/>
          <p:cNvSpPr txBox="1"/>
          <p:nvPr/>
        </p:nvSpPr>
        <p:spPr>
          <a:xfrm>
            <a:off x="60937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Frequency of visit fell from 17.4 trips to </a:t>
            </a: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14.6</a:t>
            </a: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 smtClean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A34955-74D6-4E88-B955-906E4958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/>
              <a:t>Source:  Nielsen Homescan GB FMCG 4w/e 30th January 2021 vs 4we 1st February 2020</a:t>
            </a:r>
            <a:endParaRPr lang="en-PH" dirty="0"/>
          </a:p>
        </p:txBody>
      </p:sp>
      <p:sp>
        <p:nvSpPr>
          <p:cNvPr id="888" name="Google Shape;888;p7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 smtClean="0"/>
              <a:t>In total British shoppers spent £4.77 more per trip, buying 2.8 more items but made 75m fewer shopping trips than last January </a:t>
            </a:r>
            <a:endParaRPr lang="en-PH" dirty="0"/>
          </a:p>
        </p:txBody>
      </p:sp>
      <p:pic>
        <p:nvPicPr>
          <p:cNvPr id="890" name="Google Shape;890;p73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093750" y="2825503"/>
            <a:ext cx="356616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200" y="2825503"/>
            <a:ext cx="356616" cy="2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85" y="2825503"/>
            <a:ext cx="356616" cy="30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4650" y="167068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+30%</a:t>
            </a:r>
            <a:endParaRPr lang="en" sz="2800" b="1" dirty="0">
              <a:solidFill>
                <a:schemeClr val="accent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0507" y="167068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+26%</a:t>
            </a:r>
            <a:endParaRPr lang="en" sz="2800" b="1" dirty="0">
              <a:solidFill>
                <a:schemeClr val="accent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3574" y="1670686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 smtClean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-16%</a:t>
            </a:r>
            <a:endParaRPr lang="en" sz="2800" b="1" dirty="0">
              <a:solidFill>
                <a:schemeClr val="accent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66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2" name="Google Shape;1742;p129"/>
          <p:cNvCxnSpPr/>
          <p:nvPr/>
        </p:nvCxnSpPr>
        <p:spPr>
          <a:xfrm>
            <a:off x="354650" y="1745725"/>
            <a:ext cx="83973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3" name="Google Shape;1743;p129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 smtClean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Grocery Multiples</a:t>
            </a:r>
            <a: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" b="1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000" dirty="0" smtClean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Weekly year on year value growth</a:t>
            </a:r>
            <a:endParaRPr sz="10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dirty="0" smtClean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Boosted by hospitality and against weak comparatives, growths were higher than November, with a few extra treats at the end of January</a:t>
            </a:r>
            <a:r>
              <a:rPr lang="en-GB" dirty="0" smtClean="0">
                <a:solidFill>
                  <a:srgbClr val="000000"/>
                </a:solidFill>
                <a:latin typeface="Avenir Next LT Pro" panose="020B060402020202020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Avenir Next LT Pro" panose="020B0604020202020204" charset="0"/>
              </a:rPr>
            </a:b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Nielsen Scantrack Total Store Read  Grocery </a:t>
            </a:r>
            <a:r>
              <a:rPr lang="en-PH" dirty="0" smtClean="0"/>
              <a:t>Multiples</a:t>
            </a:r>
            <a:endParaRPr lang="en-PH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130892"/>
              </p:ext>
            </p:extLst>
          </p:nvPr>
        </p:nvGraphicFramePr>
        <p:xfrm>
          <a:off x="354650" y="1841620"/>
          <a:ext cx="8425149" cy="29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dirty="0" smtClean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Overall</a:t>
            </a:r>
            <a:r>
              <a:rPr lang="en-GB" altLang="en-US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, average weekly spend remained high in January and growth has been stable for the last 6 months</a:t>
            </a:r>
            <a:r>
              <a:rPr lang="en-GB" dirty="0">
                <a:solidFill>
                  <a:srgbClr val="000000"/>
                </a:solidFill>
                <a:latin typeface="Avenir Next LT Pro" panose="020B060402020202020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venir Next LT Pro" panose="020B0604020202020204" charset="0"/>
              </a:rPr>
            </a:b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Nielsen </a:t>
            </a:r>
            <a:r>
              <a:rPr lang="en-PH" dirty="0" smtClean="0"/>
              <a:t>Homescan GB FMCG, based on rolling 12w/e</a:t>
            </a:r>
            <a:endParaRPr lang="en-PH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48768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9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Shoppers bought more items and shopped less often heeding government advice prohibiting unnecessary journeys</a:t>
            </a:r>
            <a:r>
              <a:rPr lang="en-GB" dirty="0">
                <a:solidFill>
                  <a:srgbClr val="000000"/>
                </a:solidFill>
                <a:latin typeface="Avenir Next LT Pro" panose="020B060402020202020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venir Next LT Pro" panose="020B0604020202020204" charset="0"/>
              </a:rPr>
            </a:b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Nielsen </a:t>
            </a:r>
            <a:r>
              <a:rPr lang="en-PH" dirty="0" smtClean="0"/>
              <a:t>Homescan GB FMCG, based on rolling 12w/e</a:t>
            </a:r>
            <a:endParaRPr lang="en-PH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467462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2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Q-presentation-template-v1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5f934ce9-eb2e-4973-9463-7815e15faf86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2476E9B-3316-4217-A076-04FF633C00ED}"/>
</file>

<file path=customXml/itemProps2.xml><?xml version="1.0" encoding="utf-8"?>
<ds:datastoreItem xmlns:ds="http://schemas.openxmlformats.org/officeDocument/2006/customXml" ds:itemID="{EF9B5251-1B76-4B90-9534-B494A3D5D3BD}"/>
</file>

<file path=customXml/itemProps3.xml><?xml version="1.0" encoding="utf-8"?>
<ds:datastoreItem xmlns:ds="http://schemas.openxmlformats.org/officeDocument/2006/customXml" ds:itemID="{2A7E4B9E-DF73-447E-AF1C-50F95D5E3E05}"/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2112</Words>
  <Application>Microsoft Office PowerPoint</Application>
  <PresentationFormat>On-screen Show (16:9)</PresentationFormat>
  <Paragraphs>344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Montserrat Light</vt:lpstr>
      <vt:lpstr>MS PGothic</vt:lpstr>
      <vt:lpstr>Avenir Next LT Pro</vt:lpstr>
      <vt:lpstr>Montserrat</vt:lpstr>
      <vt:lpstr>Avenir Next</vt:lpstr>
      <vt:lpstr>Calibri</vt:lpstr>
      <vt:lpstr>Arial Unicode MS</vt:lpstr>
      <vt:lpstr>NIQ-presentation-template-v1</vt:lpstr>
      <vt:lpstr>NielsenIQ Total Till Executive Summary</vt:lpstr>
      <vt:lpstr>PowerPoint Presentation</vt:lpstr>
      <vt:lpstr>Online broke new records</vt:lpstr>
      <vt:lpstr>Iceland was the fastest growing retailer</vt:lpstr>
      <vt:lpstr>Spend again shifted from hospitality, resulting in double digit sales for retailers</vt:lpstr>
      <vt:lpstr>In total British shoppers spent £4.77 more per trip, buying 2.8 more items but made 75m fewer shopping trips than last January </vt:lpstr>
      <vt:lpstr>Boosted by hospitality and against weak comparatives, growths were higher than November, with a few extra treats at the end of January </vt:lpstr>
      <vt:lpstr>Overall, average weekly spend remained high in January and growth has been stable for the last 6 months </vt:lpstr>
      <vt:lpstr>Shoppers bought more items and shopped less often heeding government advice prohibiting unnecessary journeys </vt:lpstr>
      <vt:lpstr>Online achieved record growth, attracting 1 in 3 shoppers</vt:lpstr>
      <vt:lpstr>With Covid now more contagious, shoppers cut out unnecessary shopping trips and shopped from home</vt:lpstr>
      <vt:lpstr>Online broke new records as retailers flexed capacity</vt:lpstr>
      <vt:lpstr>Retailers without an established online offer will have seen sales slow, as online gained share week on week</vt:lpstr>
      <vt:lpstr>Whilst shoppers prefer Home Delivery, over 1m additional shoppers used Click &amp; collect in January  </vt:lpstr>
      <vt:lpstr>It was a tough month for Convenience stores who saw weak fmcg growth turn negative in the final weeks of January</vt:lpstr>
      <vt:lpstr>Retailers continue to benefit from off trade BWS sales, whilst frozen straddles a number of shopper needs</vt:lpstr>
      <vt:lpstr>Iceland was again the fastest growing retailer, as shoppers restocked their freezers and used retail parks for ‘one-stop’ shopping</vt:lpstr>
      <vt:lpstr>Trade was slower in Aldi, Co-op and M&amp;S</vt:lpstr>
      <vt:lpstr>Spend bought on offer dipped as retailers focussed more on low price and with less browsing time in store shoppers bought less on impulse</vt:lpstr>
      <vt:lpstr>Retailers continue to invest less in promotions, Lidl is the exception and is pushing more coupons to users of their Lidl Plus App</vt:lpstr>
      <vt:lpstr>Food inflation continues to slow, despite Brexit, reflecting the continued focus on everyday low price by retailers</vt:lpstr>
      <vt:lpstr>Messages focussed on price, veganuary, online and healthy eating</vt:lpstr>
      <vt:lpstr>Q1, 2021 will be challenging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Total Till Exec Summary</dc:title>
  <dc:creator>Cowen, Sally F.</dc:creator>
  <cp:lastModifiedBy>Cowen, Sally F.</cp:lastModifiedBy>
  <cp:revision>99</cp:revision>
  <dcterms:modified xsi:type="dcterms:W3CDTF">2021-02-12T00:07:46Z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1493;#2021|5f934ce9-eb2e-4973-9463-7815e15faf86</vt:lpwstr>
  </property>
</Properties>
</file>