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0.xml" ContentType="application/vnd.openxmlformats-officedocument.presentationml.slide+xml"/>
  <Override PartName="/ppt/slides/slide7.xml" ContentType="application/vnd.openxmlformats-officedocument.presentationml.slide+xml"/>
  <Override PartName="/ppt/slides/slide28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29.xml" ContentType="application/vnd.openxmlformats-officedocument.presentationml.slide+xml"/>
  <Override PartName="/ppt/slides/slide15.xml" ContentType="application/vnd.openxmlformats-officedocument.presentationml.slide+xml"/>
  <Override PartName="/ppt/slides/slide21.xml" ContentType="application/vnd.openxmlformats-officedocument.presentationml.slide+xml"/>
  <Override PartName="/ppt/slides/slide16.xml" ContentType="application/vnd.openxmlformats-officedocument.presentationml.slide+xml"/>
  <Override PartName="/ppt/slides/slide23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2.xml" ContentType="application/vnd.openxmlformats-officedocument.presentationml.slid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3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15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731" r:id="rId1"/>
    <p:sldMasterId id="2147485743" r:id="rId2"/>
  </p:sldMasterIdLst>
  <p:notesMasterIdLst>
    <p:notesMasterId r:id="rId35"/>
  </p:notesMasterIdLst>
  <p:handoutMasterIdLst>
    <p:handoutMasterId r:id="rId36"/>
  </p:handoutMasterIdLst>
  <p:sldIdLst>
    <p:sldId id="611" r:id="rId3"/>
    <p:sldId id="447" r:id="rId4"/>
    <p:sldId id="450" r:id="rId5"/>
    <p:sldId id="599" r:id="rId6"/>
    <p:sldId id="578" r:id="rId7"/>
    <p:sldId id="451" r:id="rId8"/>
    <p:sldId id="586" r:id="rId9"/>
    <p:sldId id="600" r:id="rId10"/>
    <p:sldId id="581" r:id="rId11"/>
    <p:sldId id="582" r:id="rId12"/>
    <p:sldId id="601" r:id="rId13"/>
    <p:sldId id="452" r:id="rId14"/>
    <p:sldId id="602" r:id="rId15"/>
    <p:sldId id="454" r:id="rId16"/>
    <p:sldId id="603" r:id="rId17"/>
    <p:sldId id="453" r:id="rId18"/>
    <p:sldId id="604" r:id="rId19"/>
    <p:sldId id="455" r:id="rId20"/>
    <p:sldId id="605" r:id="rId21"/>
    <p:sldId id="456" r:id="rId22"/>
    <p:sldId id="464" r:id="rId23"/>
    <p:sldId id="606" r:id="rId24"/>
    <p:sldId id="593" r:id="rId25"/>
    <p:sldId id="465" r:id="rId26"/>
    <p:sldId id="607" r:id="rId27"/>
    <p:sldId id="466" r:id="rId28"/>
    <p:sldId id="608" r:id="rId29"/>
    <p:sldId id="467" r:id="rId30"/>
    <p:sldId id="596" r:id="rId31"/>
    <p:sldId id="597" r:id="rId32"/>
    <p:sldId id="610" r:id="rId33"/>
    <p:sldId id="612" r:id="rId34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C38"/>
    <a:srgbClr val="ED8000"/>
    <a:srgbClr val="63B1E5"/>
    <a:srgbClr val="477F80"/>
    <a:srgbClr val="A8B400"/>
    <a:srgbClr val="007C92"/>
    <a:srgbClr val="0082D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1" autoAdjust="0"/>
    <p:restoredTop sz="88480" autoAdjust="0"/>
  </p:normalViewPr>
  <p:slideViewPr>
    <p:cSldViewPr snapToGrid="0">
      <p:cViewPr varScale="1">
        <p:scale>
          <a:sx n="113" d="100"/>
          <a:sy n="113" d="100"/>
        </p:scale>
        <p:origin x="13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customXml" Target="../customXml/item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43" Type="http://schemas.openxmlformats.org/officeDocument/2006/relationships/customXml" Target="../customXml/item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96C1BEE-0170-4455-9413-F0CC4C5211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260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C5D8FED1-473A-46D4-A033-AFB54D3B6B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1853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DF4F20F-AC2C-455C-A9D7-153C1EE5E118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228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DC5797-6A87-4B7B-A1B5-E0489DA73C48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4577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460EAC3-624B-4876-B045-E5E61B21FF93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1839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36A8A2C-7773-499A-922D-84C0D7CB77C0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3978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1FC7212-DBC1-4E40-BE04-7FE9F7E52E18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818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6B43B2A-F9BB-46A0-A0E0-D4724747CCA6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9629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0288861-6FE6-4E6A-A76C-2CDE79D0D97A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30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952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9D7CF75-35C3-4D2C-8C46-B6E3A58A21C1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199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6DC620E-95F8-4D75-B569-0D01C8BD19C1}" type="slidenum">
              <a:rPr lang="en-GB" altLang="en-US" smtClean="0">
                <a:ea typeface="Geneva"/>
                <a:cs typeface="Geneva"/>
              </a:rPr>
              <a:pPr eaLnBrk="1" hangingPunct="1">
                <a:spcBef>
                  <a:spcPct val="0"/>
                </a:spcBef>
              </a:pPr>
              <a:t>5</a:t>
            </a:fld>
            <a:endParaRPr lang="en-GB" altLang="en-US">
              <a:ea typeface="Geneva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1227424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8EF863D-B52E-44DB-83A1-71C33CF245F7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707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220134B-4495-46E3-A595-D50790403A4C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552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AA9A533-B20E-4C17-A0F8-FC66025FF261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860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8E8DCC9-E298-4D07-B67C-6AD9EB2787FF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705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A77A863-F4C9-468A-97ED-03E86C2F244B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0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BFF1C45-7E63-4DF1-A227-75502F22B2EF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511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3F7EE-56BC-43F3-B9A6-3CDD8FDA3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A913E1-3C8D-4FE2-A04E-E9A4A0D5AF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1A189-90A8-43FF-9013-8F2AFA546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C604A-A25A-437F-810D-DDD2A8DAA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EA260-C2A4-4E58-822D-1EFC5B1FB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762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A208C-45A8-4A20-A9C6-A65BDC516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ADB6EE-0787-4C26-BD46-AD3E1F2444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7D54D-269A-4856-A904-B20375785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140EE4-FA60-400E-A969-AFA9560EE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338E4A-5176-4A63-ABF0-755D774FB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25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573CB3-51BF-4EAE-9C1B-85E592E5EF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44EC4-E8C1-4324-8252-A642D81EE3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35220-DC23-4987-A857-5ABA98A66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F1D336-5C01-4127-A71D-6DB973E3D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98694-7070-431C-93E8-25E2BF3C2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15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2A42ECB2-3207-6F48-9DDA-785BF4B735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0A18D9-0307-A64B-A0BE-F79B6ADAA7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573" y="260648"/>
            <a:ext cx="6858000" cy="2387600"/>
          </a:xfrm>
        </p:spPr>
        <p:txBody>
          <a:bodyPr lIns="0" anchor="b">
            <a:normAutofit/>
          </a:bodyPr>
          <a:lstStyle>
            <a:lvl1pPr algn="l">
              <a:lnSpc>
                <a:spcPct val="100000"/>
              </a:lnSpc>
              <a:defRPr sz="32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dirty="0"/>
              <a:t>Click to add deck heading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5B8BD-6A68-3A48-B367-5741AF5B72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573" y="2816165"/>
            <a:ext cx="6858000" cy="785210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  <a:cs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master subtitle if needed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15717-DE15-0A42-9657-201078AC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A864B00B-91AC-406F-9E82-44B60B4D96AA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92B40-E6DB-8D4A-AA3B-8AE0A00A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2C0645E0-1D34-274A-B562-F1E288E0FE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6573" y="4077073"/>
            <a:ext cx="6858000" cy="384175"/>
          </a:xfrm>
        </p:spPr>
        <p:txBody>
          <a:bodyPr lIns="0">
            <a:noAutofit/>
          </a:bodyPr>
          <a:lstStyle>
            <a:lvl1pPr marL="0" indent="0" algn="l">
              <a:buNone/>
              <a:defRPr sz="11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05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 sz="10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40" name="Text Placeholder 38">
            <a:extLst>
              <a:ext uri="{FF2B5EF4-FFF2-40B4-BE49-F238E27FC236}">
                <a16:creationId xmlns:a16="http://schemas.microsoft.com/office/drawing/2014/main" id="{71F9C13C-78EB-8A48-BEE6-DD022B5297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573" y="3607368"/>
            <a:ext cx="6858000" cy="469704"/>
          </a:xfrm>
        </p:spPr>
        <p:txBody>
          <a:bodyPr lIns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05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 sz="10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Presentation to:</a:t>
            </a:r>
          </a:p>
        </p:txBody>
      </p:sp>
      <p:pic>
        <p:nvPicPr>
          <p:cNvPr id="44" name="Graphic 43" hidden="1">
            <a:extLst>
              <a:ext uri="{FF2B5EF4-FFF2-40B4-BE49-F238E27FC236}">
                <a16:creationId xmlns:a16="http://schemas.microsoft.com/office/drawing/2014/main" id="{0E40D33D-4666-8F49-A8B0-B844FC69EC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777" y="-23726"/>
            <a:ext cx="1495118" cy="112133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11A3E66-655F-6A40-94BA-DB0D4265420F}"/>
              </a:ext>
            </a:extLst>
          </p:cNvPr>
          <p:cNvGrpSpPr/>
          <p:nvPr/>
        </p:nvGrpSpPr>
        <p:grpSpPr>
          <a:xfrm>
            <a:off x="296573" y="291132"/>
            <a:ext cx="1201915" cy="545580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1A97ED6-5C32-CF47-9CE5-1C29DFB5DB00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FDC4591-ECE0-BF48-AC50-26F739F7138B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66FF38A-80A1-554C-B397-04631BBF6CE0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2D590B0-24E5-E243-A823-130681904CB5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F92560D-7945-814C-B65A-38713A75E848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9B38B0A-C492-4C44-9692-31F9F4433048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4E4F21A6-DCD8-0E41-8227-2AA52E29D89E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90FAF5A-783B-4043-861A-EF5DC216EE58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A3DA2A93-532D-F747-B8BF-3A455251F346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103F525-6967-7E4B-AAE8-E4A29DF2075A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9414F69-2208-D54B-B3DB-73B3B50761B6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E28B16DA-2F51-064B-AF10-7592296AA047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C92904F-9B0E-844D-BE26-D82B9614ED90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6" name="Picture Placeholder 24">
            <a:extLst>
              <a:ext uri="{FF2B5EF4-FFF2-40B4-BE49-F238E27FC236}">
                <a16:creationId xmlns:a16="http://schemas.microsoft.com/office/drawing/2014/main" id="{0B336F3A-EA30-D64C-BD14-2A7DBFC9C8B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973510" y="5557837"/>
            <a:ext cx="873919" cy="11636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client logo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8623D75-3C0C-B440-8100-5B9A1841E9E6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Secondary title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When including a third-party logo please go to ‘picture format/crop/fit to resize the logo to fit the image placeholder. </a:t>
            </a:r>
          </a:p>
        </p:txBody>
      </p:sp>
    </p:spTree>
    <p:extLst>
      <p:ext uri="{BB962C8B-B14F-4D97-AF65-F5344CB8AC3E}">
        <p14:creationId xmlns:p14="http://schemas.microsoft.com/office/powerpoint/2010/main" val="2147873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455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206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CB688-3EC8-A945-9D8B-486DC934AE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7000" y="819737"/>
            <a:ext cx="7829846" cy="589869"/>
          </a:xfrm>
        </p:spPr>
        <p:txBody>
          <a:bodyPr lIns="0" anchor="t">
            <a:normAutofit/>
          </a:bodyPr>
          <a:lstStyle>
            <a:lvl1pPr>
              <a:lnSpc>
                <a:spcPct val="100000"/>
              </a:lnSpc>
              <a:defRPr sz="1800" b="0" i="0">
                <a:solidFill>
                  <a:schemeClr val="accent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GB" dirty="0"/>
              <a:t>Sub heading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179B8-A0E9-CD48-B766-97BEAFFF52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6572" y="1556792"/>
            <a:ext cx="38699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B13C9-915C-E843-8DF1-3552102BC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A864B00B-91AC-406F-9E82-44B60B4D96AA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4156A-790B-EF48-B819-FFF7984F0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827DB8B-FB38-4844-81F6-5AC72BBD82EF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5FF8648-C03B-0344-A3F3-392AEDA2DA93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D85D80C-3D9A-B546-BA16-9AA3F30336CC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53857AE-94A7-4643-BF8C-6BAE77BE2013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4F47DD0-C6F3-0F46-935F-6E958BF12507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09CB379-36AF-1B41-9D54-570D4E491D5D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18838EEB-87F9-CB44-8F5D-AC1014936322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4B1D2D24-C025-1842-A0B0-FEA354DE810B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9BF23D6D-3930-8E45-BFF1-31F98EF94CB2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2D9698C-09A0-904B-BCE8-90E194CB175C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5EF929D5-4FCE-3A43-8847-5815D3F2B44D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ACE368FB-32A5-D94A-8BE6-2FB5F5E2243E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31E63F82-DBE6-1D4C-BC58-6F076A4236AD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1B410430-28B2-2E45-8876-844B073A7C4F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B3FA29B-00AE-E446-BDD0-664D2A52415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37574" y="1556792"/>
            <a:ext cx="342248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AE73EB7-1237-414D-93BB-E74BF2597C4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63358" y="1556792"/>
            <a:ext cx="38699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9FED0D8-423D-8E4C-8A31-4526757D426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704360" y="1556792"/>
            <a:ext cx="342248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90A684F-44AB-0646-B2D1-F689461E749B}"/>
              </a:ext>
            </a:extLst>
          </p:cNvPr>
          <p:cNvSpPr txBox="1">
            <a:spLocks/>
          </p:cNvSpPr>
          <p:nvPr/>
        </p:nvSpPr>
        <p:spPr>
          <a:xfrm>
            <a:off x="297000" y="360002"/>
            <a:ext cx="3943350" cy="589869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kern="1200">
                <a:solidFill>
                  <a:schemeClr val="accent2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sz="2400" dirty="0"/>
              <a:t>Agenda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8C27FE43-8986-D549-B124-FDAD65D0BC53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Standard agenda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You can add another element by simply adding a hard return and typing. 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BB0C555-1671-B145-BFBC-B19FD53A418A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4142862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ction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0A6C8948-C48C-BD45-AA08-42FCD53781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6EC86-0A88-CE4A-90F3-F99E0AA2C3D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6573" y="3393803"/>
            <a:ext cx="7886700" cy="1500187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 heading if needed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398D8-B5B5-9F4A-B62E-0044E609F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40F2D-F77F-9442-BBD8-E9910534A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BD7F155-B051-D546-83FC-ED3393382A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573" y="443866"/>
            <a:ext cx="7886700" cy="2852737"/>
          </a:xfrm>
        </p:spPr>
        <p:txBody>
          <a:bodyPr lIns="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divider title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6E19109-318E-D448-911A-EB3D591861AE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ED5C6B9-DE33-6C46-BB12-0A80AAFFFA71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B4D01146-A78C-0E42-A382-6723ED8B6997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2CE6755-C55A-DD44-B8A3-E1575B6D3FE2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954B2DF2-1FFA-9B44-B6E3-6427615F2C94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1A858AC5-6CEE-D04B-A85C-B0EB3BE60754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CAEC928-01CF-3A4B-A3D1-5918512F23DC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B7489577-7207-3649-A7AF-1A87A42F1E19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46039528-2BD9-374F-AE5B-CF82FBEB3988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2D3C901F-1A67-4E48-B550-C439B5D679F0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466A2C1-B10E-674B-93DF-8B849E23211F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1C60A523-EF99-7B49-953D-D41BDA191064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55445870-9909-C543-943D-B36864F5F107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630613EC-301F-DA4A-831C-8D89491EB86D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BA57A8F-B586-FF47-BE12-E4D5E460EFEF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Section divider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Feel free to use any of the section dividers to punctuate your presentation.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5DC3E4-248B-8F4F-82C9-F90D1200F573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1327927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hank you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4687F56E-A5E5-274E-B6BC-9396DCA10B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0A18D9-0307-A64B-A0BE-F79B6ADAA7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573" y="909003"/>
            <a:ext cx="6858000" cy="2387600"/>
          </a:xfrm>
        </p:spPr>
        <p:txBody>
          <a:bodyPr lIns="0" anchor="b">
            <a:normAutofit/>
          </a:bodyPr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dirty="0"/>
              <a:t>Thank you or similar sign-off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5B8BD-6A68-3A48-B367-5741AF5B72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573" y="3464520"/>
            <a:ext cx="6858000" cy="2305857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Add contact details here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15717-DE15-0A42-9657-201078AC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A864B00B-91AC-406F-9E82-44B60B4D96AA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92B40-E6DB-8D4A-AA3B-8AE0A00A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42" name="Graphic 41" hidden="1">
            <a:extLst>
              <a:ext uri="{FF2B5EF4-FFF2-40B4-BE49-F238E27FC236}">
                <a16:creationId xmlns:a16="http://schemas.microsoft.com/office/drawing/2014/main" id="{92856788-B400-5B45-8DEF-A029206768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777" y="-23726"/>
            <a:ext cx="1495118" cy="112133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2A28C200-00F5-CF4B-92D3-307A378D85EE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0E28408-8D4E-4344-8BF4-CD5DA4DEDCE9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D898F521-BBCE-B945-8E05-6842B450C945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2618D403-97DC-6A44-A60F-17BED50A6C63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BC1E9C99-6351-564F-9D37-A5DA72845FA8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06AF373B-77F9-AC44-A45B-B3CFA2CC5ABB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B68BD73D-4D48-044C-B445-4F371FD34CB5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3CD02F10-7A8E-A04E-908C-D3BF88104B66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A7A4469-74B3-664D-9132-50A94F14B466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1BAFA495-2475-D646-8479-BE5CFD7D0355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D397CE15-1104-2147-B5FC-3E8953E6AF51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2B2B5A4A-D808-744B-A478-AC01A95253D6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401F86AB-60A2-524B-8716-88B1A098C69B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C9739BC6-7BBE-FB4E-833B-9B95DB8C29B9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2973B89-9345-8948-8C1C-D7237D8B9ECF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Thank you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Please enter your contact details.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7D89FDE-EC8C-514A-8704-22D2D3F67CCC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516320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3F7EE-56BC-43F3-B9A6-3CDD8FDA3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A913E1-3C8D-4FE2-A04E-E9A4A0D5AF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1A189-90A8-43FF-9013-8F2AFA546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C604A-A25A-437F-810D-DDD2A8DAA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EA260-C2A4-4E58-822D-1EFC5B1FB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905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E2D8C-8FDE-47EF-ADA9-F47B418EF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1B9F6-CF19-4D00-AE7E-16A9295A5F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649-63F2-4352-A8B4-57C95070BC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6597BC-214B-41FC-97D2-2884DBE4F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AE8C7F-4B3A-4BBE-B969-D1CA35869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BF0866-EC56-448A-A76F-FA846982C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09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D0A13-7F37-4C26-92EE-25282DD5C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CA8B0-850D-49CD-BCA2-AD5B7C5D2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B4EA3E-D684-441C-9B49-FFCAAC1E9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A98FB8-B207-45D6-A6C7-2B2EE3B78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DBA26-05B2-4DFC-B105-652E74DC8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20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A55BA-6CF3-4FAE-A134-036142823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C424BE-D77E-4B89-8D41-F4FCE9006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724B3F-054E-40B4-BF47-E89A07577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9F35A-9115-4228-8754-B546440B8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7A250-88A7-4FE4-BBC0-EDAE848F0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34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E2D8C-8FDE-47EF-ADA9-F47B418EF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1B9F6-CF19-4D00-AE7E-16A9295A5F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649-63F2-4352-A8B4-57C95070BC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6597BC-214B-41FC-97D2-2884DBE4F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AE8C7F-4B3A-4BBE-B969-D1CA35869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BF0866-EC56-448A-A76F-FA846982C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691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078A8-ED51-49E3-A5CB-EDE76AC21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36D5B4-3524-4806-9BE7-678E443D8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F9B1FC-F25D-4ABE-ADEC-5DE19A8A36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A022B3-E9E4-45F9-8EA7-8209452523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E5ACC2-40B9-46F4-BCB8-0CCAA5D777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7FD8FE-5279-4686-A940-E756C0A93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234483-CDB9-4C5B-B658-23E4239ED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DFD973-227E-4971-90FF-87A11D735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342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B1B67-B330-4FB6-85DD-80838863A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2FD841-FBBD-496A-B32C-29E1DC6AB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27D688-2965-44D0-8258-3F3E0CD78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62D2C7-526B-4947-96A0-ABD400B15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38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418F94-6401-4C7F-9405-8A7E97299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0A5119-F0A9-4F28-99DF-E3D1D28B8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B6FAA9-52F7-45CC-81F7-FB7C1E516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164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72841-635E-49E8-A4AA-E61B4F6BC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5CE7B-2267-4231-ABB1-22E158CDF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6E9727-12B5-4E0A-992E-0AB4407A6A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F768FD-8EF2-42CE-BCE9-6A904488D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DCC66C-31FD-43ED-8498-15A89289C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BB60B2-A150-4A5C-ADA3-C9D76CE70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18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CBD91-0848-45F6-AADA-51558AB25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08CAE0-9073-4600-821A-53D49A5FFF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3C1039-A308-4B1B-81D5-CB7414BA03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0F3BD2-4B7A-486C-AA99-9069E5CF8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55DFFB-F491-4777-9331-5B0589660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C0D982-5357-4FC8-9FB4-FEABACFF1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180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586745-7263-4E96-B235-C70BE18E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67585-12BD-4912-91CA-486D835C8C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3687C-C4FA-4547-B2B0-E80660BFB9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4B00B-91AC-406F-9E82-44B60B4D96AA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D8DD3-097E-4EAC-AB88-86A1A4076C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E9C50-A599-44A1-87EE-33B3DABA7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7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32" r:id="rId1"/>
    <p:sldLayoutId id="2147485733" r:id="rId2"/>
    <p:sldLayoutId id="2147485734" r:id="rId3"/>
    <p:sldLayoutId id="2147485735" r:id="rId4"/>
    <p:sldLayoutId id="2147485736" r:id="rId5"/>
    <p:sldLayoutId id="2147485737" r:id="rId6"/>
    <p:sldLayoutId id="2147485738" r:id="rId7"/>
    <p:sldLayoutId id="2147485739" r:id="rId8"/>
    <p:sldLayoutId id="2147485740" r:id="rId9"/>
    <p:sldLayoutId id="2147485741" r:id="rId10"/>
    <p:sldLayoutId id="2147485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4B00B-91AC-406F-9E82-44B60B4D96AA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718C21-D33F-4186-BFC3-CA8677BE0024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</p:grpSpPr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3FDD681D-9FBF-4325-BEAA-D301B78A9885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907B811-9065-4E73-8C9E-942E82BE07E6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2AEB1179-D3D1-40D1-887C-C7EB77B0D96F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9BCC7CF1-E986-4993-98C2-BEBD6307F8AE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BCFDAB5D-C9BB-4D65-A0C6-CD7979298297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23FEEA05-EC24-4591-A49C-8F356C87F47C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48CC66E6-552C-48B8-AE1D-3935330C627B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E8CF68F4-DB46-41E1-BC4A-EFD2F372AD16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263439C4-0478-473E-A0B9-D594AF3DFA58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3E528B9C-5C17-4F05-B01C-F3DF6FBA98BA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C7CEB79D-DB89-4278-ABEC-81F24A86C38C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C2BD4A0F-9225-4512-8563-E714F425D30B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E9186958-B2AE-486C-8298-A66A8F602E62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val="42377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44" r:id="rId1"/>
    <p:sldLayoutId id="2147485745" r:id="rId2"/>
    <p:sldLayoutId id="2147485746" r:id="rId3"/>
    <p:sldLayoutId id="2147485747" r:id="rId4"/>
    <p:sldLayoutId id="2147485748" r:id="rId5"/>
    <p:sldLayoutId id="2147485749" r:id="rId6"/>
    <p:sldLayoutId id="2147485750" r:id="rId7"/>
    <p:sldLayoutId id="214748575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1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image" Target="../media/image2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417320"/>
            <a:ext cx="7669529" cy="1280160"/>
          </a:xfrm>
        </p:spPr>
        <p:txBody>
          <a:bodyPr>
            <a:normAutofit/>
          </a:bodyPr>
          <a:lstStyle/>
          <a:p>
            <a:r>
              <a:rPr lang="en-GB" dirty="0"/>
              <a:t>UK Smoked Report Data to 31.12.22</a:t>
            </a:r>
            <a:br>
              <a:rPr lang="en-GB" dirty="0"/>
            </a:b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5800" y="2491740"/>
            <a:ext cx="7532369" cy="3440430"/>
          </a:xfrm>
        </p:spPr>
        <p:txBody>
          <a:bodyPr>
            <a:noAutofit/>
          </a:bodyPr>
          <a:lstStyle/>
          <a:p>
            <a:r>
              <a:rPr lang="en-GB" sz="1500" dirty="0" err="1"/>
              <a:t>ScanTrack</a:t>
            </a:r>
            <a:r>
              <a:rPr lang="en-GB" sz="1500" dirty="0"/>
              <a:t> data includes GB Total Coverage and the discounters, plus Northern Ireland Total Coverage and Musgraves.</a:t>
            </a:r>
          </a:p>
          <a:p>
            <a:endParaRPr lang="en-GB" sz="1500" dirty="0"/>
          </a:p>
          <a:p>
            <a:r>
              <a:rPr lang="en-GB" sz="1500" dirty="0" err="1"/>
              <a:t>HomeScan</a:t>
            </a:r>
            <a:r>
              <a:rPr lang="en-GB" sz="1500" dirty="0"/>
              <a:t> data is based upon a GB consumer panel and should only be used for trends, not absolute values.	</a:t>
            </a:r>
          </a:p>
          <a:p>
            <a:endParaRPr lang="en-GB" sz="1500" dirty="0"/>
          </a:p>
          <a:p>
            <a:r>
              <a:rPr lang="en-GB" sz="1500" dirty="0"/>
              <a:t>All data released after w/e 26.03.16 is coded according to refined definitions available from Seafish.</a:t>
            </a:r>
          </a:p>
          <a:p>
            <a:endParaRPr lang="en-GB" sz="1500" dirty="0"/>
          </a:p>
          <a:p>
            <a:r>
              <a:rPr lang="en-GB" sz="1500" dirty="0"/>
              <a:t>Species specific data now includes Meals</a:t>
            </a:r>
          </a:p>
        </p:txBody>
      </p:sp>
    </p:spTree>
    <p:extLst>
      <p:ext uri="{BB962C8B-B14F-4D97-AF65-F5344CB8AC3E}">
        <p14:creationId xmlns:p14="http://schemas.microsoft.com/office/powerpoint/2010/main" val="4162075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588" y="671124"/>
            <a:ext cx="9142412" cy="61118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GB" altLang="en-US" dirty="0"/>
              <a:t>Retailer Share of Trade £ - Chilled Total Smoked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95668269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9962" y="1488212"/>
            <a:ext cx="8203100" cy="46308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242525187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11750" y="6543675"/>
            <a:ext cx="1022350" cy="2413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1588" y="794438"/>
            <a:ext cx="8642350" cy="520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Chilled Smoked Haddock</a:t>
            </a: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35929576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11750" y="6543675"/>
            <a:ext cx="1022350" cy="241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69BDF4-7EC4-4057-939F-3061ED7AE35B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12"/>
          <a:stretch/>
        </p:blipFill>
        <p:spPr>
          <a:xfrm>
            <a:off x="-293254" y="931025"/>
            <a:ext cx="9702800" cy="540327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-11113" y="767769"/>
            <a:ext cx="9155113" cy="65881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GB" altLang="en-US" dirty="0"/>
              <a:t>Retailer Share of Trade £ - Chilled Smoked Haddock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37804591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6832" y="1528096"/>
            <a:ext cx="8238586" cy="460032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69394836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11750" y="6543675"/>
            <a:ext cx="1022350" cy="2413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113578" y="688327"/>
            <a:ext cx="8642351" cy="569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Chilled Smoked Mackerel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07871739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11750" y="6543675"/>
            <a:ext cx="1022350" cy="241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4CCAAE-3C59-4CC5-8E1C-424486354E59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24"/>
          <a:stretch/>
        </p:blipFill>
        <p:spPr>
          <a:xfrm>
            <a:off x="-226753" y="973283"/>
            <a:ext cx="9702800" cy="532014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-22226" y="729212"/>
            <a:ext cx="9166225" cy="64928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GB" altLang="en-US" dirty="0"/>
              <a:t>Retailer Share of Trade £ - Chilled Smoked Mackerel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6568181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0266" y="1484154"/>
            <a:ext cx="8317442" cy="481520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212646485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11750" y="6543675"/>
            <a:ext cx="1022350" cy="2413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3175" y="721274"/>
            <a:ext cx="8642350" cy="5524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Chilled Smoked Kippers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69942440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11750" y="6543675"/>
            <a:ext cx="1022350" cy="241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2CEA8F-03B7-405A-9A1D-D6F316753216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24"/>
          <a:stretch/>
        </p:blipFill>
        <p:spPr>
          <a:xfrm>
            <a:off x="-235065" y="997499"/>
            <a:ext cx="9702800" cy="532014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-4763" y="678742"/>
            <a:ext cx="9148763" cy="57785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GB" altLang="en-US" dirty="0"/>
              <a:t>Retailer Share of Trade £ - Chilled Smoked Kippers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5525141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2720" y="1500402"/>
            <a:ext cx="8322372" cy="4717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384462924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11750" y="6543675"/>
            <a:ext cx="1022350" cy="2413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9525" y="701916"/>
            <a:ext cx="86423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Chilled Smoked Salmon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144238073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11750" y="6543675"/>
            <a:ext cx="1022350" cy="241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876E1B-0946-4DF4-B701-B8CDE140B30D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18"/>
          <a:stretch/>
        </p:blipFill>
        <p:spPr>
          <a:xfrm>
            <a:off x="-276629" y="872836"/>
            <a:ext cx="9702800" cy="536170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-7938" y="736510"/>
            <a:ext cx="9056404" cy="638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Retailer Share of Trade £ - Chilled Smoked Salmon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0128192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9229" y="1531863"/>
            <a:ext cx="8303643" cy="465946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83085978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11750" y="6543675"/>
            <a:ext cx="1022350" cy="2413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6350" y="788222"/>
            <a:ext cx="8642350" cy="541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Chilled Smoked Trout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41546624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11750" y="6543675"/>
            <a:ext cx="1022350" cy="241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19887A-B336-4A5C-8F47-11199E7723AC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61"/>
          <a:stretch/>
        </p:blipFill>
        <p:spPr>
          <a:xfrm>
            <a:off x="-235066" y="914400"/>
            <a:ext cx="9702800" cy="50707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-3175" y="735082"/>
            <a:ext cx="8642350" cy="59531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GB" altLang="en-US" dirty="0"/>
              <a:t>Executive Overview – Smoked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19494858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6462" y="1756377"/>
            <a:ext cx="8824100" cy="42612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94583757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11750" y="6543675"/>
            <a:ext cx="1022350" cy="2413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-17463" y="703183"/>
            <a:ext cx="9161463" cy="59531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/>
              <a:t>Retailer Share of Trade £ - Chilled Smoked Trout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64265644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4301" y="1546346"/>
            <a:ext cx="8162686" cy="47797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08178642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11750" y="6543675"/>
            <a:ext cx="1022350" cy="2413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763" y="638118"/>
            <a:ext cx="8642350" cy="56832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/>
              <a:t>Long Term Trends – Frozen Total Smoked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9514320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7310" y="1203982"/>
            <a:ext cx="8949680" cy="5516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771764387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11750" y="6543675"/>
            <a:ext cx="1022350" cy="2413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7938" y="499889"/>
            <a:ext cx="8642351" cy="622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GB"/>
            </a:defPPr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Frozen Total Smoked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6377633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11750" y="6543675"/>
            <a:ext cx="1022350" cy="241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7FF485-3C05-4029-8A14-3BC096176192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00"/>
          <a:stretch/>
        </p:blipFill>
        <p:spPr>
          <a:xfrm>
            <a:off x="-226753" y="723207"/>
            <a:ext cx="9702800" cy="521208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763" y="670017"/>
            <a:ext cx="8804275" cy="6096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/>
              <a:t>Rolling Purchase KPI’s – Frozen Total Smoked</a:t>
            </a:r>
          </a:p>
        </p:txBody>
      </p:sp>
      <p:graphicFrame>
        <p:nvGraphicFramePr>
          <p:cNvPr id="25603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9718150"/>
              </p:ext>
            </p:extLst>
          </p:nvPr>
        </p:nvGraphicFramePr>
        <p:xfrm>
          <a:off x="622300" y="1589088"/>
          <a:ext cx="7799388" cy="432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71" name="Worksheet" r:id="rId3" imgW="8524915" imgH="4724374" progId="Excel.Sheet.8">
                  <p:embed/>
                </p:oleObj>
              </mc:Choice>
              <mc:Fallback>
                <p:oleObj name="Worksheet" r:id="rId3" imgW="8524915" imgH="4724374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" y="1589088"/>
                        <a:ext cx="7799388" cy="432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448349426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11750" y="6543675"/>
            <a:ext cx="1022350" cy="2413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le 1"/>
          <p:cNvSpPr>
            <a:spLocks noGrp="1"/>
          </p:cNvSpPr>
          <p:nvPr>
            <p:ph type="title"/>
          </p:nvPr>
        </p:nvSpPr>
        <p:spPr>
          <a:xfrm>
            <a:off x="-19050" y="723182"/>
            <a:ext cx="9105900" cy="6096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/>
              <a:t>Retailer Share of Trade £ - Frozen Total Smoked</a:t>
            </a:r>
          </a:p>
        </p:txBody>
      </p:sp>
      <p:pic>
        <p:nvPicPr>
          <p:cNvPr id="2" name="Picture 1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399435213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46175" y="1712913"/>
            <a:ext cx="7008813" cy="43053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502321877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11750" y="6543675"/>
            <a:ext cx="1022350" cy="2413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4763" y="786980"/>
            <a:ext cx="8642350" cy="554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GB"/>
            </a:defPPr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Frozen Smoked Haddock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10784903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11750" y="6543675"/>
            <a:ext cx="1022350" cy="241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D4BEE6-6210-4125-BCC2-025932416EC2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" t="-1091" r="-1542" b="23273"/>
          <a:stretch/>
        </p:blipFill>
        <p:spPr>
          <a:xfrm>
            <a:off x="-110374" y="881149"/>
            <a:ext cx="9702800" cy="533677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le 1"/>
          <p:cNvSpPr>
            <a:spLocks noGrp="1"/>
          </p:cNvSpPr>
          <p:nvPr>
            <p:ph type="title"/>
          </p:nvPr>
        </p:nvSpPr>
        <p:spPr>
          <a:xfrm>
            <a:off x="-19050" y="754761"/>
            <a:ext cx="9271000" cy="70961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/>
              <a:t>Retailer Share of Trade £ - Frozen Smoked Haddock</a:t>
            </a:r>
          </a:p>
        </p:txBody>
      </p:sp>
      <p:pic>
        <p:nvPicPr>
          <p:cNvPr id="2" name="Picture 1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61018346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19088" y="1466850"/>
            <a:ext cx="8418512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400123475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11750" y="6543675"/>
            <a:ext cx="1022350" cy="2413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-7938" y="723182"/>
            <a:ext cx="8642351" cy="5413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GB"/>
            </a:defPPr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Frozen Smoked Kippers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59612902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11750" y="6543675"/>
            <a:ext cx="1022350" cy="241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EC364D-7FE1-47BC-A982-9F22BF4386F6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94"/>
          <a:stretch/>
        </p:blipFill>
        <p:spPr>
          <a:xfrm>
            <a:off x="-235065" y="993850"/>
            <a:ext cx="9702800" cy="525364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1"/>
          <p:cNvSpPr>
            <a:spLocks noGrp="1"/>
          </p:cNvSpPr>
          <p:nvPr>
            <p:ph type="title"/>
          </p:nvPr>
        </p:nvSpPr>
        <p:spPr>
          <a:xfrm>
            <a:off x="-17463" y="671124"/>
            <a:ext cx="9144001" cy="65087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/>
              <a:t>Retailer Share of Trade £ - Frozen Smoked Kippers</a:t>
            </a:r>
          </a:p>
        </p:txBody>
      </p:sp>
      <p:pic>
        <p:nvPicPr>
          <p:cNvPr id="2" name="Picture 1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256915946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92175" y="1646238"/>
            <a:ext cx="7375525" cy="45307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89075398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11750" y="6543675"/>
            <a:ext cx="1022350" cy="2413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597014"/>
            <a:ext cx="8893175" cy="69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GB"/>
            </a:defPPr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Market Context – Total 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1912951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673" y="1505665"/>
            <a:ext cx="8891128" cy="438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283525071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11750" y="6543675"/>
            <a:ext cx="1022350" cy="2413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0" y="619547"/>
            <a:ext cx="8642350" cy="620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Long Term Trends – Total Smoked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44401763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2829" y="1557969"/>
            <a:ext cx="8372643" cy="439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4237479809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11750" y="6543675"/>
            <a:ext cx="1022350" cy="2413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618266"/>
            <a:ext cx="8893175" cy="682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GB"/>
            </a:defPPr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Market Context – Total Fish continued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0811494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9011" y="1645386"/>
            <a:ext cx="8823114" cy="4272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909127504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11750" y="6543675"/>
            <a:ext cx="1022350" cy="2413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9525" y="256264"/>
            <a:ext cx="6481763" cy="6508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/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826030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 err="1">
                <a:solidFill>
                  <a:srgbClr val="0062AE"/>
                </a:solidFill>
              </a:rPr>
              <a:t>Scantrack</a:t>
            </a:r>
            <a:r>
              <a:rPr lang="en-GB" altLang="en-US" sz="1000" dirty="0">
                <a:solidFill>
                  <a:srgbClr val="0062AE"/>
                </a:solidFill>
              </a:rPr>
              <a:t> – EPOS from key retailers and 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40580317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2864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4763" y="634763"/>
            <a:ext cx="8642350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Total Smoked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42589349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11750" y="6543675"/>
            <a:ext cx="1022350" cy="241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6CD900-9B30-4C05-BFD5-734F677DA438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40"/>
          <a:stretch/>
        </p:blipFill>
        <p:spPr>
          <a:xfrm>
            <a:off x="-235065" y="949088"/>
            <a:ext cx="9702800" cy="535339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654619"/>
            <a:ext cx="8642350" cy="62865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/>
              <a:t>Rolling Purchase KPI’s – Total Smoked</a:t>
            </a:r>
          </a:p>
        </p:txBody>
      </p:sp>
      <p:graphicFrame>
        <p:nvGraphicFramePr>
          <p:cNvPr id="717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0932294"/>
              </p:ext>
            </p:extLst>
          </p:nvPr>
        </p:nvGraphicFramePr>
        <p:xfrm>
          <a:off x="868363" y="1303713"/>
          <a:ext cx="7469187" cy="499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39" name="Worksheet" r:id="rId4" imgW="7953371" imgH="5314834" progId="Excel.Sheet.8">
                  <p:embed/>
                </p:oleObj>
              </mc:Choice>
              <mc:Fallback>
                <p:oleObj name="Worksheet" r:id="rId4" imgW="7953371" imgH="5314834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363" y="1303713"/>
                        <a:ext cx="7469187" cy="499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15297723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11750" y="6543675"/>
            <a:ext cx="1022350" cy="2413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-1588" y="928064"/>
            <a:ext cx="8642351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GB"/>
            </a:defPPr>
            <a:lvl1pPr defTabSz="457200" eaLnBrk="1" latinLnBrk="0" hangingPunct="1">
              <a:buNone/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Retailer Share of Trade £ - Total Smoked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8076482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5706" y="1474047"/>
            <a:ext cx="8154801" cy="484970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16720479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11750" y="6543675"/>
            <a:ext cx="1022350" cy="2413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588" y="624310"/>
            <a:ext cx="8642350" cy="557212"/>
          </a:xfr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/>
              <a:t>Long Term Trends – Chilled Total Smoked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5525023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9925" y="1456356"/>
            <a:ext cx="8121286" cy="47501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194994589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11750" y="6543675"/>
            <a:ext cx="1022350" cy="2413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1588" y="459847"/>
            <a:ext cx="8642350" cy="604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Chilled Total Smoked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89259029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11750" y="6543675"/>
            <a:ext cx="1022350" cy="241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90A9F5-2AAE-48F2-8B55-1C52235B8E86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91"/>
          <a:stretch/>
        </p:blipFill>
        <p:spPr>
          <a:xfrm>
            <a:off x="-251691" y="762265"/>
            <a:ext cx="9702800" cy="541158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450432"/>
            <a:ext cx="8642350" cy="63976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GB" altLang="en-US" dirty="0"/>
              <a:t>Rolling Purchase KPI’s – Chilled Total Smoked</a:t>
            </a:r>
          </a:p>
        </p:txBody>
      </p:sp>
      <p:graphicFrame>
        <p:nvGraphicFramePr>
          <p:cNvPr id="1126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230719"/>
              </p:ext>
            </p:extLst>
          </p:nvPr>
        </p:nvGraphicFramePr>
        <p:xfrm>
          <a:off x="696913" y="1296988"/>
          <a:ext cx="7680325" cy="482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93" name="Worksheet" r:id="rId3" imgW="8534284" imgH="5362446" progId="Excel.Sheet.8">
                  <p:embed/>
                </p:oleObj>
              </mc:Choice>
              <mc:Fallback>
                <p:oleObj name="Worksheet" r:id="rId3" imgW="8534284" imgH="5362446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913" y="1296988"/>
                        <a:ext cx="7680325" cy="482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5050839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11750" y="6543675"/>
            <a:ext cx="1022350" cy="2413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afish - reduced template for supplier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Label xmlns="cebd32e3-9ab6-41ee-b1af-b8405a8d4e68" xsi:nil="true"/>
    <DocumentTopic xmlns="cebd32e3-9ab6-41ee-b1af-b8405a8d4e68">
      <Value>Technical Report</Value>
    </DocumentTopic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>Nielsen</DocumentSource>
    <PublicationDate xmlns="cebd32e3-9ab6-41ee-b1af-b8405a8d4e68">2023-01-27T00:00:00+00:00</PublicationDate>
    <DocumentAdded xmlns="cebd32e3-9ab6-41ee-b1af-b8405a8d4e68">2023-01-27T00:00:00+00:00</DocumentAdded>
    <TaxCatchAll xmlns="cebd32e3-9ab6-41ee-b1af-b8405a8d4e68">
      <Value>1591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13. Year end Dec 2022</TermName>
          <TermId xmlns="http://schemas.microsoft.com/office/infopath/2007/PartnerControls">10b93ae6-9670-4712-b571-2308f9d0df73</TermId>
        </TermInfo>
      </Terms>
    </j7c1b49d505545c2a69692ae734740bd>
    <DocumentSummary xmlns="cebd32e3-9ab6-41ee-b1af-b8405a8d4e68">December 2022 YE Nielsen Monthly Reports</DocumentSummary>
    <ContentStartDate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4B785CA3-9AF8-45AB-95E9-431DB26E7A7D}"/>
</file>

<file path=customXml/itemProps2.xml><?xml version="1.0" encoding="utf-8"?>
<ds:datastoreItem xmlns:ds="http://schemas.openxmlformats.org/officeDocument/2006/customXml" ds:itemID="{6768C88D-2556-4491-A0ED-E1A6FDBFD9FB}"/>
</file>

<file path=customXml/itemProps3.xml><?xml version="1.0" encoding="utf-8"?>
<ds:datastoreItem xmlns:ds="http://schemas.openxmlformats.org/officeDocument/2006/customXml" ds:itemID="{B8C60D3A-7393-4477-84FC-6B3C29973F63}"/>
</file>

<file path=docProps/app.xml><?xml version="1.0" encoding="utf-8"?>
<Properties xmlns="http://schemas.openxmlformats.org/officeDocument/2006/extended-properties" xmlns:vt="http://schemas.openxmlformats.org/officeDocument/2006/docPropsVTypes">
  <Template>Nielsen New Template Final</Template>
  <TotalTime>10630</TotalTime>
  <Words>793</Words>
  <Application>Microsoft Office PowerPoint</Application>
  <PresentationFormat>On-screen Show (4:3)</PresentationFormat>
  <Paragraphs>104</Paragraphs>
  <Slides>32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7" baseType="lpstr">
      <vt:lpstr>ＭＳ Ｐゴシック</vt:lpstr>
      <vt:lpstr>Arial</vt:lpstr>
      <vt:lpstr>Calibri</vt:lpstr>
      <vt:lpstr>Calibri Light</vt:lpstr>
      <vt:lpstr>Geneva</vt:lpstr>
      <vt:lpstr>Poppins</vt:lpstr>
      <vt:lpstr>Poppins Light</vt:lpstr>
      <vt:lpstr>Poppins Medium</vt:lpstr>
      <vt:lpstr>Roboto</vt:lpstr>
      <vt:lpstr>Roboto Light</vt:lpstr>
      <vt:lpstr>Roboto Slab</vt:lpstr>
      <vt:lpstr>Roboto Slab Light</vt:lpstr>
      <vt:lpstr>Custom Design</vt:lpstr>
      <vt:lpstr>Seafish - reduced template for suppliers</vt:lpstr>
      <vt:lpstr>Worksheet</vt:lpstr>
      <vt:lpstr>UK Smoked Report Data to 31.12.22 </vt:lpstr>
      <vt:lpstr>Executive Overview – Smoked</vt:lpstr>
      <vt:lpstr>PowerPoint Presentation</vt:lpstr>
      <vt:lpstr>PowerPoint Presentation</vt:lpstr>
      <vt:lpstr>Rolling Purchase KPI’s – Total Smoked</vt:lpstr>
      <vt:lpstr>PowerPoint Presentation</vt:lpstr>
      <vt:lpstr>Long Term Trends – Chilled Total Smoked</vt:lpstr>
      <vt:lpstr>PowerPoint Presentation</vt:lpstr>
      <vt:lpstr>Rolling Purchase KPI’s – Chilled Total Smoked</vt:lpstr>
      <vt:lpstr>Retailer Share of Trade £ - Chilled Total Smoked</vt:lpstr>
      <vt:lpstr>PowerPoint Presentation</vt:lpstr>
      <vt:lpstr>Retailer Share of Trade £ - Chilled Smoked Haddock</vt:lpstr>
      <vt:lpstr>PowerPoint Presentation</vt:lpstr>
      <vt:lpstr>Retailer Share of Trade £ - Chilled Smoked Mackerel</vt:lpstr>
      <vt:lpstr>PowerPoint Presentation</vt:lpstr>
      <vt:lpstr>Retailer Share of Trade £ - Chilled Smoked Kippers</vt:lpstr>
      <vt:lpstr>PowerPoint Presentation</vt:lpstr>
      <vt:lpstr>PowerPoint Presentation</vt:lpstr>
      <vt:lpstr>PowerPoint Presentation</vt:lpstr>
      <vt:lpstr>Retailer Share of Trade £ - Chilled Smoked Trout</vt:lpstr>
      <vt:lpstr>Long Term Trends – Frozen Total Smoked</vt:lpstr>
      <vt:lpstr>PowerPoint Presentation</vt:lpstr>
      <vt:lpstr>Rolling Purchase KPI’s – Frozen Total Smoked</vt:lpstr>
      <vt:lpstr>Retailer Share of Trade £ - Frozen Total Smoked</vt:lpstr>
      <vt:lpstr>PowerPoint Presentation</vt:lpstr>
      <vt:lpstr>Retailer Share of Trade £ - Frozen Smoked Haddock</vt:lpstr>
      <vt:lpstr>PowerPoint Presentation</vt:lpstr>
      <vt:lpstr>Retailer Share of Trade £ - Frozen Smoked Kippers</vt:lpstr>
      <vt:lpstr>PowerPoint Presentation</vt:lpstr>
      <vt:lpstr>PowerPoint Presentation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 December NielsenIQ YE Smoked Report</dc:title>
  <dc:creator>anderi01</dc:creator>
  <cp:lastModifiedBy>Mehera, Harjyot Kaur P</cp:lastModifiedBy>
  <cp:revision>946</cp:revision>
  <dcterms:created xsi:type="dcterms:W3CDTF">2009-04-16T08:15:59Z</dcterms:created>
  <dcterms:modified xsi:type="dcterms:W3CDTF">2023-01-18T09:00:17Z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1591;#13. Year end Dec 2022|10b93ae6-9670-4712-b571-2308f9d0df73</vt:lpwstr>
  </property>
</Properties>
</file>