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4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2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73" r:id="rId1"/>
  </p:sldMasterIdLst>
  <p:notesMasterIdLst>
    <p:notesMasterId r:id="rId43"/>
  </p:notesMasterIdLst>
  <p:handoutMasterIdLst>
    <p:handoutMasterId r:id="rId44"/>
  </p:handoutMasterIdLst>
  <p:sldIdLst>
    <p:sldId id="522" r:id="rId2"/>
    <p:sldId id="448" r:id="rId3"/>
    <p:sldId id="470" r:id="rId4"/>
    <p:sldId id="458" r:id="rId5"/>
    <p:sldId id="459" r:id="rId6"/>
    <p:sldId id="471" r:id="rId7"/>
    <p:sldId id="472" r:id="rId8"/>
    <p:sldId id="505" r:id="rId9"/>
    <p:sldId id="473" r:id="rId10"/>
    <p:sldId id="460" r:id="rId11"/>
    <p:sldId id="474" r:id="rId12"/>
    <p:sldId id="483" r:id="rId13"/>
    <p:sldId id="506" r:id="rId14"/>
    <p:sldId id="482" r:id="rId15"/>
    <p:sldId id="461" r:id="rId16"/>
    <p:sldId id="518" r:id="rId17"/>
    <p:sldId id="464" r:id="rId18"/>
    <p:sldId id="519" r:id="rId19"/>
    <p:sldId id="465" r:id="rId20"/>
    <p:sldId id="521" r:id="rId21"/>
    <p:sldId id="467" r:id="rId22"/>
    <p:sldId id="520" r:id="rId23"/>
    <p:sldId id="466" r:id="rId24"/>
    <p:sldId id="449" r:id="rId25"/>
    <p:sldId id="496" r:id="rId26"/>
    <p:sldId id="450" r:id="rId27"/>
    <p:sldId id="451" r:id="rId28"/>
    <p:sldId id="452" r:id="rId29"/>
    <p:sldId id="453" r:id="rId30"/>
    <p:sldId id="477" r:id="rId31"/>
    <p:sldId id="478" r:id="rId32"/>
    <p:sldId id="479" r:id="rId33"/>
    <p:sldId id="517" r:id="rId34"/>
    <p:sldId id="480" r:id="rId35"/>
    <p:sldId id="481" r:id="rId36"/>
    <p:sldId id="454" r:id="rId37"/>
    <p:sldId id="455" r:id="rId38"/>
    <p:sldId id="456" r:id="rId39"/>
    <p:sldId id="457" r:id="rId40"/>
    <p:sldId id="524" r:id="rId41"/>
    <p:sldId id="397" r:id="rId4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88480" autoAdjust="0"/>
  </p:normalViewPr>
  <p:slideViewPr>
    <p:cSldViewPr snapToGrid="0">
      <p:cViewPr>
        <p:scale>
          <a:sx n="80" d="100"/>
          <a:sy n="80" d="100"/>
        </p:scale>
        <p:origin x="-106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48D7F3-8416-4BA8-B6A2-2A0F57320C6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3 September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5708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15173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68128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7848670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100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785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1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069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3 September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9777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10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391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40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51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3899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8584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908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3 September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962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280" r:id="rId7"/>
    <p:sldLayoutId id="2147486281" r:id="rId8"/>
    <p:sldLayoutId id="2147486282" r:id="rId9"/>
    <p:sldLayoutId id="2147486283" r:id="rId10"/>
    <p:sldLayoutId id="2147486284" r:id="rId11"/>
    <p:sldLayoutId id="2147486285" r:id="rId12"/>
    <p:sldLayoutId id="2147486286" r:id="rId13"/>
    <p:sldLayoutId id="2147486287" r:id="rId14"/>
    <p:sldLayoutId id="2147486288" r:id="rId15"/>
    <p:sldLayoutId id="2147486289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Context Report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0" y="5741988"/>
            <a:ext cx="3308350" cy="6556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0" dirty="0" smtClean="0">
                <a:solidFill>
                  <a:schemeClr val="bg1"/>
                </a:solidFill>
                <a:latin typeface="Arial" pitchFamily="34" charset="0"/>
              </a:rPr>
              <a:t>Data to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52425" y="2197100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bg1"/>
                </a:solidFill>
                <a:cs typeface="Arial" pitchFamily="34" charset="0"/>
              </a:rPr>
              <a:t>supporting a profitable, sustainable and socially responsible future for the seafood industry</a:t>
            </a:r>
            <a:endParaRPr lang="en-GB" altLang="en-US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 err="1">
                <a:solidFill>
                  <a:schemeClr val="bg1"/>
                </a:solidFill>
                <a:cs typeface="Arial"/>
              </a:rPr>
              <a:t>ScanTrack</a:t>
            </a: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 err="1">
                <a:solidFill>
                  <a:schemeClr val="bg1"/>
                </a:solidFill>
                <a:cs typeface="Arial"/>
              </a:rPr>
              <a:t>HomeScan</a:t>
            </a: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92339" y="5671970"/>
            <a:ext cx="1514475" cy="468313"/>
            <a:chOff x="958" y="3640"/>
            <a:chExt cx="954" cy="29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58" y="3640"/>
              <a:ext cx="954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000" y="3664"/>
              <a:ext cx="88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800" dirty="0" smtClean="0">
                  <a:solidFill>
                    <a:srgbClr val="FFFFFF"/>
                  </a:solidFill>
                </a:rPr>
                <a:t>10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.08.19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996950"/>
            <a:ext cx="8642350" cy="434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508957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338" y="1595438"/>
            <a:ext cx="8532812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163460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1172436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250370"/>
            <a:ext cx="41544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0" y="662995"/>
            <a:ext cx="8642350" cy="482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527452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9938" y="1271007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3735309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625" y="3741157"/>
            <a:ext cx="414813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6556910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16450" y="3742745"/>
            <a:ext cx="414813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6551290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88" y="801574"/>
            <a:ext cx="89884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643438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0" y="1466737"/>
            <a:ext cx="41544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291402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4700" y="1419112"/>
            <a:ext cx="41544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4050921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1950" y="3806712"/>
            <a:ext cx="415448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6865666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-22225" y="976313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51760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00" y="1808163"/>
            <a:ext cx="44862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262662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9775" y="1798638"/>
            <a:ext cx="44862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2425335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6"/>
            <a:ext cx="8642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5916431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3705962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9075" y="1519650"/>
            <a:ext cx="8724900" cy="49196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595312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7225409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550" y="1428750"/>
            <a:ext cx="879633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824315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88" y="557693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295652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5450" y="6593579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816304"/>
            <a:ext cx="8877300" cy="56766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249527"/>
              </p:ext>
            </p:extLst>
          </p:nvPr>
        </p:nvGraphicFramePr>
        <p:xfrm>
          <a:off x="61913" y="1265238"/>
          <a:ext cx="8990012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7" name="Worksheet" r:id="rId3" imgW="8582079" imgH="5219706" progId="Excel.Sheet.8">
                  <p:embed/>
                </p:oleObj>
              </mc:Choice>
              <mc:Fallback>
                <p:oleObj name="Worksheet" r:id="rId3" imgW="8582079" imgH="521970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1265238"/>
                        <a:ext cx="8990012" cy="492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09127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8935189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1588" y="552810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3143572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96906"/>
            <a:ext cx="8877300" cy="56204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95215"/>
              </p:ext>
            </p:extLst>
          </p:nvPr>
        </p:nvGraphicFramePr>
        <p:xfrm>
          <a:off x="261938" y="1273175"/>
          <a:ext cx="8813800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5" name="Worksheet" r:id="rId3" imgW="8515363" imgH="4752990" progId="Excel.Sheet.8">
                  <p:embed/>
                </p:oleObj>
              </mc:Choice>
              <mc:Fallback>
                <p:oleObj name="Worksheet" r:id="rId3" imgW="8515363" imgH="475299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273175"/>
                        <a:ext cx="8813800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60325" y="531999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9411337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75" y="600789"/>
            <a:ext cx="8642350" cy="508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Executive Overview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051049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81593990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" y="1229439"/>
            <a:ext cx="8964613" cy="4946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588" y="555045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849632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63157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1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35504"/>
            <a:ext cx="8877300" cy="57907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417397"/>
              </p:ext>
            </p:extLst>
          </p:nvPr>
        </p:nvGraphicFramePr>
        <p:xfrm>
          <a:off x="214313" y="1090613"/>
          <a:ext cx="8656637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3" name="Worksheet" r:id="rId3" imgW="8572625" imgH="5143584" progId="Excel.Sheet.8">
                  <p:embed/>
                </p:oleObj>
              </mc:Choice>
              <mc:Fallback>
                <p:oleObj name="Worksheet" r:id="rId3" imgW="8572625" imgH="514358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090613"/>
                        <a:ext cx="8656637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73025" y="505072"/>
            <a:ext cx="86423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3123908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-7938" y="485668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6027788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41605"/>
            <a:ext cx="8877300" cy="55647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731859"/>
              </p:ext>
            </p:extLst>
          </p:nvPr>
        </p:nvGraphicFramePr>
        <p:xfrm>
          <a:off x="203200" y="1203325"/>
          <a:ext cx="8802688" cy="491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1" name="Worksheet" r:id="rId3" imgW="8505909" imgH="4991072" progId="Excel.Sheet.8">
                  <p:embed/>
                </p:oleObj>
              </mc:Choice>
              <mc:Fallback>
                <p:oleObj name="Worksheet" r:id="rId3" imgW="8505909" imgH="4991072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203325"/>
                        <a:ext cx="8802688" cy="491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588" y="462503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1241476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3025" y="592791"/>
            <a:ext cx="8642350" cy="5381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37840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25" y="1500841"/>
            <a:ext cx="898525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3989959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38100" y="514537"/>
            <a:ext cx="8642350" cy="5381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6681865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84487"/>
            <a:ext cx="90646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917744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050" y="616017"/>
            <a:ext cx="8642350" cy="4984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001341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3" y="1224029"/>
            <a:ext cx="912336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8295892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-4763" y="500483"/>
            <a:ext cx="8642351" cy="4746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Frozen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64901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137070"/>
            <a:ext cx="9143999" cy="4953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1879933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571860"/>
            <a:ext cx="8642350" cy="52228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-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739346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38" y="1437048"/>
            <a:ext cx="90773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8675347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88" y="874713"/>
            <a:ext cx="8642350" cy="587375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986817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88" y="1951038"/>
            <a:ext cx="9066212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6045818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715029"/>
            <a:ext cx="8435975" cy="5699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556170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20137300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163" y="1316691"/>
            <a:ext cx="9083675" cy="48355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175" y="725608"/>
            <a:ext cx="86423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9153291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175" y="1525708"/>
            <a:ext cx="89376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624282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1588" y="721492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212558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675" y="1385067"/>
            <a:ext cx="8729663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68675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2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623090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763" y="1284114"/>
            <a:ext cx="89042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454719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-68263" y="648941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8459328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" y="1260128"/>
            <a:ext cx="89042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098324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2436506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357906"/>
            <a:ext cx="8951912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1588" y="586381"/>
            <a:ext cx="8642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919805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9256117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84480"/>
            <a:ext cx="89027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4775" y="755830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275640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486231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31477"/>
            <a:ext cx="88963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0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8043955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810948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75" y="1508312"/>
            <a:ext cx="8886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302903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8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676671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3" y="1581690"/>
            <a:ext cx="872807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812909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483847"/>
            <a:ext cx="7285038" cy="608013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3341998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800" y="1272835"/>
            <a:ext cx="8839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450484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12813"/>
            <a:ext cx="8642350" cy="593725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6618600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8" y="1458913"/>
            <a:ext cx="86868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829257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567513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5250" y="950913"/>
            <a:ext cx="8642350" cy="5699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134496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138" y="1568450"/>
            <a:ext cx="871061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720807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4619977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323101"/>
            <a:ext cx="41529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413849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9163" y="1342445"/>
            <a:ext cx="41544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0" y="692864"/>
            <a:ext cx="8642350" cy="588962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2340115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9725" y="369353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3075116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33925" y="370623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62650696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693923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64023"/>
            <a:ext cx="41544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0" y="744898"/>
            <a:ext cx="8642350" cy="6350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Long Term Trends – Chilled Segments </a:t>
            </a:r>
            <a:r>
              <a:rPr lang="en-GB" altLang="en-US" sz="2800" i="1" smtClean="0">
                <a:latin typeface="Arial" pitchFamily="34" charset="0"/>
              </a:rPr>
              <a:t>continued</a:t>
            </a:r>
            <a:endParaRPr lang="en-GB" altLang="en-US" sz="2800" smtClean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150050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62488" y="1362435"/>
            <a:ext cx="417512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5479309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738" y="3667485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1553566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97400" y="3680185"/>
            <a:ext cx="41497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4186748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082675"/>
            <a:ext cx="9061450" cy="635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1782913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" y="2028825"/>
            <a:ext cx="44767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630726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02163" y="2028825"/>
            <a:ext cx="44799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0102851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>
          <a:xfrm>
            <a:off x="155575" y="841375"/>
            <a:ext cx="8642350" cy="54768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5707850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80463301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7650" y="1606550"/>
            <a:ext cx="8677275" cy="48672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08 - August 2019</TermName>
          <TermId xmlns="http://schemas.microsoft.com/office/infopath/2007/PartnerControls">311fb3ca-a652-48b0-b074-f12e82fa3782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F05D596E-357E-4B38-A7B7-565F2270C7F1}"/>
</file>

<file path=customXml/itemProps2.xml><?xml version="1.0" encoding="utf-8"?>
<ds:datastoreItem xmlns:ds="http://schemas.openxmlformats.org/officeDocument/2006/customXml" ds:itemID="{97F8A624-7C16-460C-B8BB-4CC6B5BEF969}"/>
</file>

<file path=customXml/itemProps3.xml><?xml version="1.0" encoding="utf-8"?>
<ds:datastoreItem xmlns:ds="http://schemas.openxmlformats.org/officeDocument/2006/customXml" ds:itemID="{4AA786C4-A6AC-446E-BC1F-20B9D44BFF39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6529</TotalTime>
  <Words>830</Words>
  <Application>Microsoft Office PowerPoint</Application>
  <PresentationFormat>On-screen Show (4:3)</PresentationFormat>
  <Paragraphs>117</Paragraphs>
  <Slides>41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Seafish-PowerPoint-template</vt:lpstr>
      <vt:lpstr>Worksheet</vt:lpstr>
      <vt:lpstr>Context Report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August Nielsen Context Report.pptx</dc:title>
  <dc:creator>anderi01</dc:creator>
  <cp:lastModifiedBy>Bishnoi, Ketki Arunkumar</cp:lastModifiedBy>
  <cp:revision>630</cp:revision>
  <dcterms:created xsi:type="dcterms:W3CDTF">2009-04-16T08:15:59Z</dcterms:created>
  <dcterms:modified xsi:type="dcterms:W3CDTF">2019-09-03T17:30:18Z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1605;#08 - August 2019|311fb3ca-a652-48b0-b074-f12e82fa3782</vt:lpwstr>
  </property>
</Properties>
</file>