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chart13.xml" ContentType="application/vnd.openxmlformats-officedocument.drawingml.chart+xml"/>
  <Override PartName="/ppt/charts/chart15.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86" r:id="rId2"/>
    <p:sldMasterId id="2147483701" r:id="rId3"/>
  </p:sldMasterIdLst>
  <p:notesMasterIdLst>
    <p:notesMasterId r:id="rId46"/>
  </p:notesMasterIdLst>
  <p:sldIdLst>
    <p:sldId id="256" r:id="rId4"/>
    <p:sldId id="1707" r:id="rId5"/>
    <p:sldId id="406" r:id="rId6"/>
    <p:sldId id="368" r:id="rId7"/>
    <p:sldId id="370" r:id="rId8"/>
    <p:sldId id="374" r:id="rId9"/>
    <p:sldId id="366" r:id="rId10"/>
    <p:sldId id="394" r:id="rId11"/>
    <p:sldId id="395" r:id="rId12"/>
    <p:sldId id="396" r:id="rId13"/>
    <p:sldId id="1540" r:id="rId14"/>
    <p:sldId id="404" r:id="rId15"/>
    <p:sldId id="384" r:id="rId16"/>
    <p:sldId id="1708" r:id="rId17"/>
    <p:sldId id="1635" r:id="rId18"/>
    <p:sldId id="407" r:id="rId19"/>
    <p:sldId id="1587" r:id="rId20"/>
    <p:sldId id="1638" r:id="rId21"/>
    <p:sldId id="1637" r:id="rId22"/>
    <p:sldId id="1648" r:id="rId23"/>
    <p:sldId id="386" r:id="rId24"/>
    <p:sldId id="388" r:id="rId25"/>
    <p:sldId id="1695" r:id="rId26"/>
    <p:sldId id="1541" r:id="rId27"/>
    <p:sldId id="408" r:id="rId28"/>
    <p:sldId id="1548" r:id="rId29"/>
    <p:sldId id="1710" r:id="rId30"/>
    <p:sldId id="1640" r:id="rId31"/>
    <p:sldId id="369" r:id="rId32"/>
    <p:sldId id="1574" r:id="rId33"/>
    <p:sldId id="397" r:id="rId34"/>
    <p:sldId id="398" r:id="rId35"/>
    <p:sldId id="1773" r:id="rId36"/>
    <p:sldId id="1782" r:id="rId37"/>
    <p:sldId id="1781" r:id="rId38"/>
    <p:sldId id="1780" r:id="rId39"/>
    <p:sldId id="1774" r:id="rId40"/>
    <p:sldId id="401" r:id="rId41"/>
    <p:sldId id="382" r:id="rId42"/>
    <p:sldId id="1537" r:id="rId43"/>
    <p:sldId id="1538" r:id="rId44"/>
    <p:sldId id="364" r:id="rId45"/>
  </p:sldIdLst>
  <p:sldSz cx="9144000" cy="5143500" type="screen16x9"/>
  <p:notesSz cx="6858000" cy="9144000"/>
  <p:embeddedFontLst>
    <p:embeddedFont>
      <p:font typeface="Avenir Next LT Pro" panose="020B050402020202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Montserrat" panose="00000500000000000000" pitchFamily="2" charset="0"/>
      <p:regular r:id="rId55"/>
      <p:bold r:id="rId56"/>
      <p:italic r:id="rId57"/>
      <p:boldItalic r:id="rId58"/>
    </p:embeddedFont>
    <p:embeddedFont>
      <p:font typeface="Montserrat Light" panose="00000400000000000000" pitchFamily="2" charset="0"/>
      <p:regular r:id="rId59"/>
      <p:bold r:id="rId60"/>
      <p:italic r:id="rId61"/>
      <p:boldItalic r:id="rId62"/>
    </p:embeddedFont>
    <p:embeddedFont>
      <p:font typeface="Times" panose="02020603050405020304" pitchFamily="18"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82FC"/>
    <a:srgbClr val="0B3FDC"/>
    <a:srgbClr val="C65017"/>
    <a:srgbClr val="6529EC"/>
    <a:srgbClr val="0C6A6B"/>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86388" autoAdjust="0"/>
  </p:normalViewPr>
  <p:slideViewPr>
    <p:cSldViewPr snapToGrid="0">
      <p:cViewPr varScale="1">
        <p:scale>
          <a:sx n="85" d="100"/>
          <a:sy n="85" d="100"/>
        </p:scale>
        <p:origin x="216" y="40"/>
      </p:cViewPr>
      <p:guideLst>
        <p:guide orient="horz" pos="1620"/>
        <p:guide pos="2880"/>
      </p:guideLst>
    </p:cSldViewPr>
  </p:slideViewPr>
  <p:outlineViewPr>
    <p:cViewPr>
      <p:scale>
        <a:sx n="33" d="100"/>
        <a:sy n="33" d="100"/>
      </p:scale>
      <p:origin x="0" y="-11476"/>
    </p:cViewPr>
  </p:outlineViewPr>
  <p:notesTextViewPr>
    <p:cViewPr>
      <p:scale>
        <a:sx n="1" d="1"/>
        <a:sy n="1" d="1"/>
      </p:scale>
      <p:origin x="0" y="0"/>
    </p:cViewPr>
  </p:notesTextViewPr>
  <p:sorterViewPr>
    <p:cViewPr varScale="1">
      <p:scale>
        <a:sx n="100" d="100"/>
        <a:sy n="100" d="100"/>
      </p:scale>
      <p:origin x="0" y="-9700"/>
    </p:cViewPr>
  </p:sorterViewPr>
  <p:notesViewPr>
    <p:cSldViewPr snapToGrid="0">
      <p:cViewPr varScale="1">
        <p:scale>
          <a:sx n="51" d="100"/>
          <a:sy n="51" d="100"/>
        </p:scale>
        <p:origin x="1836"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customXml" Target="../customXml/item3.xml"/><Relationship Id="rId5" Type="http://schemas.openxmlformats.org/officeDocument/2006/relationships/slide" Target="slides/slide2.xml"/><Relationship Id="rId61" Type="http://schemas.openxmlformats.org/officeDocument/2006/relationships/font" Target="fonts/font15.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5.fntdata"/><Relationship Id="rId72"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4.xml"/><Relationship Id="rId7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41236540742483E-2"/>
          <c:y val="5.9694897863748646E-2"/>
          <c:w val="0.97294397998183768"/>
          <c:h val="0.83157043082627757"/>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dLbl>
              <c:idx val="8"/>
              <c:layout>
                <c:manualLayout>
                  <c:x val="-3.4285684443088188E-2"/>
                  <c:y val="-1.7882096310111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F-480A-817D-AC37DCD21D7E}"/>
                </c:ext>
              </c:extLst>
            </c:dLbl>
            <c:dLbl>
              <c:idx val="11"/>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9D-4BA8-89DF-E9CC1BF11F6D}"/>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Sheet1!$A$2:$A$298</c:f>
              <c:strCache>
                <c:ptCount val="12"/>
                <c:pt idx="0">
                  <c:v>18-Sep-21</c:v>
                </c:pt>
                <c:pt idx="1">
                  <c:v>25-Sep-21</c:v>
                </c:pt>
                <c:pt idx="2">
                  <c:v>02-Oct-21</c:v>
                </c:pt>
                <c:pt idx="3">
                  <c:v>09-Oct-21</c:v>
                </c:pt>
                <c:pt idx="4">
                  <c:v>16-Oct-21</c:v>
                </c:pt>
                <c:pt idx="5">
                  <c:v>23-Oct-21</c:v>
                </c:pt>
                <c:pt idx="6">
                  <c:v>30-Oct-21</c:v>
                </c:pt>
                <c:pt idx="7">
                  <c:v>06-Nov-21</c:v>
                </c:pt>
                <c:pt idx="8">
                  <c:v>13-Nov-21</c:v>
                </c:pt>
                <c:pt idx="9">
                  <c:v>20-Nov-21</c:v>
                </c:pt>
                <c:pt idx="10">
                  <c:v>27-Nov-21</c:v>
                </c:pt>
                <c:pt idx="11">
                  <c:v> 04-Dec-21</c:v>
                </c:pt>
              </c:strCache>
            </c:strRef>
          </c:cat>
          <c:val>
            <c:numRef>
              <c:f>Sheet1!$B$2:$B$298</c:f>
              <c:numCache>
                <c:formatCode>0.0%</c:formatCode>
                <c:ptCount val="12"/>
                <c:pt idx="0">
                  <c:v>-3.5068084827304391E-3</c:v>
                </c:pt>
                <c:pt idx="1">
                  <c:v>-3.0514536528469804E-2</c:v>
                </c:pt>
                <c:pt idx="2">
                  <c:v>1.1129932488418426E-4</c:v>
                </c:pt>
                <c:pt idx="3">
                  <c:v>1.0637549726902007E-2</c:v>
                </c:pt>
                <c:pt idx="4">
                  <c:v>1.8338848573014044E-3</c:v>
                </c:pt>
                <c:pt idx="5">
                  <c:v>-6.9355067649988777E-3</c:v>
                </c:pt>
                <c:pt idx="6">
                  <c:v>-1.693105816513929E-2</c:v>
                </c:pt>
                <c:pt idx="7">
                  <c:v>-6.3145426669374838E-2</c:v>
                </c:pt>
                <c:pt idx="8">
                  <c:v>-7.787084676792233E-3</c:v>
                </c:pt>
                <c:pt idx="9">
                  <c:v>-3.4261779268441428E-2</c:v>
                </c:pt>
                <c:pt idx="10">
                  <c:v>-3.6556704700044351E-2</c:v>
                </c:pt>
                <c:pt idx="11">
                  <c:v>-8.8282446575721485E-3</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dLbl>
              <c:idx val="9"/>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D-41F0-BB85-45154F17FB11}"/>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Sheet1!$A$2:$A$298</c:f>
              <c:strCache>
                <c:ptCount val="12"/>
                <c:pt idx="0">
                  <c:v>18-Sep-21</c:v>
                </c:pt>
                <c:pt idx="1">
                  <c:v>25-Sep-21</c:v>
                </c:pt>
                <c:pt idx="2">
                  <c:v>02-Oct-21</c:v>
                </c:pt>
                <c:pt idx="3">
                  <c:v>09-Oct-21</c:v>
                </c:pt>
                <c:pt idx="4">
                  <c:v>16-Oct-21</c:v>
                </c:pt>
                <c:pt idx="5">
                  <c:v>23-Oct-21</c:v>
                </c:pt>
                <c:pt idx="6">
                  <c:v>30-Oct-21</c:v>
                </c:pt>
                <c:pt idx="7">
                  <c:v>06-Nov-21</c:v>
                </c:pt>
                <c:pt idx="8">
                  <c:v>13-Nov-21</c:v>
                </c:pt>
                <c:pt idx="9">
                  <c:v>20-Nov-21</c:v>
                </c:pt>
                <c:pt idx="10">
                  <c:v>27-Nov-21</c:v>
                </c:pt>
                <c:pt idx="11">
                  <c:v> 04-Dec-21</c:v>
                </c:pt>
              </c:strCache>
            </c:strRef>
          </c:cat>
          <c:val>
            <c:numRef>
              <c:f>Sheet1!$C$2:$C$298</c:f>
              <c:numCache>
                <c:formatCode>0.0%</c:formatCode>
                <c:ptCount val="12"/>
                <c:pt idx="0">
                  <c:v>-3.201306604240739E-2</c:v>
                </c:pt>
                <c:pt idx="1">
                  <c:v>-5.2357281900767383E-2</c:v>
                </c:pt>
                <c:pt idx="2">
                  <c:v>-2.3867733562025428E-2</c:v>
                </c:pt>
                <c:pt idx="3">
                  <c:v>-1.3963973254795814E-2</c:v>
                </c:pt>
                <c:pt idx="4">
                  <c:v>-2.3712277596053766E-2</c:v>
                </c:pt>
                <c:pt idx="5">
                  <c:v>-3.2495314002028319E-2</c:v>
                </c:pt>
                <c:pt idx="6">
                  <c:v>-5.3663234038170415E-2</c:v>
                </c:pt>
                <c:pt idx="7">
                  <c:v>-9.4926377547415175E-2</c:v>
                </c:pt>
                <c:pt idx="8">
                  <c:v>-4.172310569243165E-2</c:v>
                </c:pt>
                <c:pt idx="9">
                  <c:v>-5.6924258661948279E-2</c:v>
                </c:pt>
                <c:pt idx="10">
                  <c:v>-5.6118671594711178E-2</c:v>
                </c:pt>
                <c:pt idx="11">
                  <c:v>-3.3777707822750025E-2</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l"/>
      <c:layout>
        <c:manualLayout>
          <c:xMode val="edge"/>
          <c:yMode val="edge"/>
          <c:x val="0.75218847761624152"/>
          <c:y val="0"/>
          <c:w val="0.21564746213983871"/>
          <c:h val="0.157800920959250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cat>
            <c:strRef>
              <c:f>Sheet1!$A$2:$A$26</c:f>
              <c:strCache>
                <c:ptCount val="14"/>
                <c:pt idx="0">
                  <c:v>05-Dec-20</c:v>
                </c:pt>
                <c:pt idx="1">
                  <c:v>02-Jan-21</c:v>
                </c:pt>
                <c:pt idx="2">
                  <c:v>30-Jan-21</c:v>
                </c:pt>
                <c:pt idx="3">
                  <c:v> 27-Feb-21</c:v>
                </c:pt>
                <c:pt idx="4">
                  <c:v>27-Mar-21</c:v>
                </c:pt>
                <c:pt idx="5">
                  <c:v>24-Apr-21</c:v>
                </c:pt>
                <c:pt idx="6">
                  <c:v>22-May-21</c:v>
                </c:pt>
                <c:pt idx="7">
                  <c:v>19-Jun-21</c:v>
                </c:pt>
                <c:pt idx="8">
                  <c:v> 17-Jul-21</c:v>
                </c:pt>
                <c:pt idx="9">
                  <c:v>14-Aug-21</c:v>
                </c:pt>
                <c:pt idx="10">
                  <c:v>11-Sep-21</c:v>
                </c:pt>
                <c:pt idx="11">
                  <c:v>09-Oct-21</c:v>
                </c:pt>
                <c:pt idx="12">
                  <c:v>06-Nov-21</c:v>
                </c:pt>
                <c:pt idx="13">
                  <c:v> 04-Dec-21</c:v>
                </c:pt>
              </c:strCache>
            </c:strRef>
          </c:cat>
          <c:val>
            <c:numRef>
              <c:f>Sheet1!$B$2:$B$26</c:f>
              <c:numCache>
                <c:formatCode>0.0%</c:formatCode>
                <c:ptCount val="14"/>
                <c:pt idx="0">
                  <c:v>0.14036420520718915</c:v>
                </c:pt>
                <c:pt idx="1">
                  <c:v>0.12131093417622732</c:v>
                </c:pt>
                <c:pt idx="2">
                  <c:v>0.16047196852958059</c:v>
                </c:pt>
                <c:pt idx="3">
                  <c:v>0.15477588592144012</c:v>
                </c:pt>
                <c:pt idx="4">
                  <c:v>0.14786192757719813</c:v>
                </c:pt>
                <c:pt idx="5">
                  <c:v>0.14174889868860782</c:v>
                </c:pt>
                <c:pt idx="6">
                  <c:v>0.13742284601115765</c:v>
                </c:pt>
                <c:pt idx="7">
                  <c:v>0.13107985735341005</c:v>
                </c:pt>
                <c:pt idx="8">
                  <c:v>0.13331971650261942</c:v>
                </c:pt>
                <c:pt idx="9">
                  <c:v>0.12651094850622929</c:v>
                </c:pt>
                <c:pt idx="10">
                  <c:v>0.12323406658368886</c:v>
                </c:pt>
                <c:pt idx="11">
                  <c:v>0.12597953779387888</c:v>
                </c:pt>
                <c:pt idx="12">
                  <c:v>0.12196373146874787</c:v>
                </c:pt>
                <c:pt idx="13">
                  <c:v>0.12400454098297414</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150"/>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3-91F6-47D5-9F8C-E99AE87A683A}"/>
              </c:ext>
            </c:extLst>
          </c:dPt>
          <c:dPt>
            <c:idx val="13"/>
            <c:marker>
              <c:symbol val="none"/>
            </c:marker>
            <c:bubble3D val="0"/>
            <c:spPr>
              <a:ln w="28575" cap="rnd">
                <a:solidFill>
                  <a:schemeClr val="accent2"/>
                </a:solidFill>
                <a:round/>
              </a:ln>
              <a:effectLst/>
            </c:spPr>
            <c:extLst>
              <c:ext xmlns:c16="http://schemas.microsoft.com/office/drawing/2014/chart" uri="{C3380CC4-5D6E-409C-BE32-E72D297353CC}">
                <c16:uniqueId val="{00000001-9F9B-4E19-9F84-00239FD8E77D}"/>
              </c:ext>
            </c:extLst>
          </c:dPt>
          <c:cat>
            <c:strRef>
              <c:f>Sheet1!$A$2:$A$26</c:f>
              <c:strCache>
                <c:ptCount val="14"/>
                <c:pt idx="0">
                  <c:v>05-Dec-20</c:v>
                </c:pt>
                <c:pt idx="1">
                  <c:v>02-Jan-21</c:v>
                </c:pt>
                <c:pt idx="2">
                  <c:v>30-Jan-21</c:v>
                </c:pt>
                <c:pt idx="3">
                  <c:v> 27-Feb-21</c:v>
                </c:pt>
                <c:pt idx="4">
                  <c:v>27-Mar-21</c:v>
                </c:pt>
                <c:pt idx="5">
                  <c:v>24-Apr-21</c:v>
                </c:pt>
                <c:pt idx="6">
                  <c:v>22-May-21</c:v>
                </c:pt>
                <c:pt idx="7">
                  <c:v>19-Jun-21</c:v>
                </c:pt>
                <c:pt idx="8">
                  <c:v> 17-Jul-21</c:v>
                </c:pt>
                <c:pt idx="9">
                  <c:v>14-Aug-21</c:v>
                </c:pt>
                <c:pt idx="10">
                  <c:v>11-Sep-21</c:v>
                </c:pt>
                <c:pt idx="11">
                  <c:v>09-Oct-21</c:v>
                </c:pt>
                <c:pt idx="12">
                  <c:v>06-Nov-21</c:v>
                </c:pt>
                <c:pt idx="13">
                  <c:v> 04-Dec-21</c:v>
                </c:pt>
              </c:strCache>
            </c:strRef>
          </c:cat>
          <c:val>
            <c:numRef>
              <c:f>Sheet1!$C$2:$C$26</c:f>
              <c:numCache>
                <c:formatCode>0.0%</c:formatCode>
                <c:ptCount val="14"/>
                <c:pt idx="0">
                  <c:v>1.0035384438365078</c:v>
                </c:pt>
                <c:pt idx="1">
                  <c:v>0.86434101402752073</c:v>
                </c:pt>
                <c:pt idx="2">
                  <c:v>1.1960198716685477</c:v>
                </c:pt>
                <c:pt idx="3">
                  <c:v>1.1349932078672178</c:v>
                </c:pt>
                <c:pt idx="4">
                  <c:v>0.91716952194345436</c:v>
                </c:pt>
                <c:pt idx="5">
                  <c:v>0.25262071410667075</c:v>
                </c:pt>
                <c:pt idx="6">
                  <c:v>3.2560785169357676E-3</c:v>
                </c:pt>
                <c:pt idx="7">
                  <c:v>-6.7376388050846336E-2</c:v>
                </c:pt>
                <c:pt idx="8">
                  <c:v>-3.5784430916568466E-2</c:v>
                </c:pt>
                <c:pt idx="9">
                  <c:v>-9.6865913602151688E-2</c:v>
                </c:pt>
                <c:pt idx="10">
                  <c:v>-3.7274215022538582E-2</c:v>
                </c:pt>
                <c:pt idx="11">
                  <c:v>-3.4355086021283898E-2</c:v>
                </c:pt>
                <c:pt idx="12">
                  <c:v>-8.4558091544185143E-2</c:v>
                </c:pt>
                <c:pt idx="13">
                  <c:v>-0.13122531844919783</c:v>
                </c:pt>
              </c:numCache>
            </c:numRef>
          </c:val>
          <c:smooth val="0"/>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-1.5428645191916002E-2</c:v>
                </c:pt>
                <c:pt idx="1">
                  <c:v>-2.4805352981974949E-2</c:v>
                </c:pt>
                <c:pt idx="2">
                  <c:v>2.0816509652350268E-2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2 years ago</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5.1170117698346784E-2</c:v>
                </c:pt>
                <c:pt idx="1">
                  <c:v>5.3089084158986388E-2</c:v>
                </c:pt>
                <c:pt idx="2">
                  <c:v>4.4144153458907098E-2</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2655679099965826"/>
          <c:h val="0.55742722164097802"/>
        </c:manualLayout>
      </c:layout>
      <c:barChart>
        <c:barDir val="col"/>
        <c:grouping val="clustered"/>
        <c:varyColors val="0"/>
        <c:ser>
          <c:idx val="0"/>
          <c:order val="0"/>
          <c:tx>
            <c:strRef>
              <c:f>Sheet1!$B$1</c:f>
              <c:strCache>
                <c:ptCount val="1"/>
                <c:pt idx="0">
                  <c:v>Supermarkets</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13-Nov-21</c:v>
                </c:pt>
                <c:pt idx="1">
                  <c:v>20-Nov-21</c:v>
                </c:pt>
                <c:pt idx="2">
                  <c:v>27-Nov-21</c:v>
                </c:pt>
                <c:pt idx="3">
                  <c:v> 04-Dec-21</c:v>
                </c:pt>
              </c:strCache>
            </c:strRef>
          </c:cat>
          <c:val>
            <c:numRef>
              <c:f>Sheet1!$B$2:$B$5</c:f>
              <c:numCache>
                <c:formatCode>0.0%</c:formatCode>
                <c:ptCount val="4"/>
                <c:pt idx="0">
                  <c:v>-1.6089857000768371E-2</c:v>
                </c:pt>
                <c:pt idx="1">
                  <c:v>-3.7705936007759622E-2</c:v>
                </c:pt>
                <c:pt idx="2">
                  <c:v>-3.4675275399293715E-2</c:v>
                </c:pt>
                <c:pt idx="3">
                  <c:v>-1.0847133474944592E-2</c:v>
                </c:pt>
              </c:numCache>
            </c:numRef>
          </c:val>
          <c:extLst>
            <c:ext xmlns:c16="http://schemas.microsoft.com/office/drawing/2014/chart" uri="{C3380CC4-5D6E-409C-BE32-E72D297353CC}">
              <c16:uniqueId val="{00000000-5B73-4A27-9641-28355ACACCC0}"/>
            </c:ext>
          </c:extLst>
        </c:ser>
        <c:ser>
          <c:idx val="1"/>
          <c:order val="1"/>
          <c:tx>
            <c:strRef>
              <c:f>Sheet1!$C$1</c:f>
              <c:strCache>
                <c:ptCount val="1"/>
                <c:pt idx="0">
                  <c:v>Convenience</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13-Nov-21</c:v>
                </c:pt>
                <c:pt idx="1">
                  <c:v>20-Nov-21</c:v>
                </c:pt>
                <c:pt idx="2">
                  <c:v>27-Nov-21</c:v>
                </c:pt>
                <c:pt idx="3">
                  <c:v> 04-Dec-21</c:v>
                </c:pt>
              </c:strCache>
            </c:strRef>
          </c:cat>
          <c:val>
            <c:numRef>
              <c:f>Sheet1!$C$2:$C$5</c:f>
              <c:numCache>
                <c:formatCode>0.0%</c:formatCode>
                <c:ptCount val="4"/>
                <c:pt idx="0">
                  <c:v>2.362188534233578E-2</c:v>
                </c:pt>
                <c:pt idx="1">
                  <c:v>2.8886322596190839E-2</c:v>
                </c:pt>
                <c:pt idx="2">
                  <c:v>1.2751374072739408E-2</c:v>
                </c:pt>
                <c:pt idx="3">
                  <c:v>1.8196149842168108E-2</c:v>
                </c:pt>
              </c:numCache>
            </c:numRef>
          </c:val>
          <c:extLst>
            <c:ext xmlns:c16="http://schemas.microsoft.com/office/drawing/2014/chart" uri="{C3380CC4-5D6E-409C-BE32-E72D297353CC}">
              <c16:uniqueId val="{00000001-5B73-4A27-9641-28355ACACCC0}"/>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2.7415725738052874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Sheet1!$A$2:$A$12</c:f>
              <c:strCache>
                <c:ptCount val="11"/>
                <c:pt idx="0">
                  <c:v>Ocado</c:v>
                </c:pt>
                <c:pt idx="1">
                  <c:v>Lidl</c:v>
                </c:pt>
                <c:pt idx="2">
                  <c:v>Aldi </c:v>
                </c:pt>
                <c:pt idx="3">
                  <c:v>Marks and Spencer</c:v>
                </c:pt>
                <c:pt idx="4">
                  <c:v>Waitrose</c:v>
                </c:pt>
                <c:pt idx="5">
                  <c:v>Iceland</c:v>
                </c:pt>
                <c:pt idx="6">
                  <c:v>Tesco</c:v>
                </c:pt>
                <c:pt idx="7">
                  <c:v>Sainsburys</c:v>
                </c:pt>
                <c:pt idx="8">
                  <c:v>ASDA</c:v>
                </c:pt>
                <c:pt idx="9">
                  <c:v>Morrisons</c:v>
                </c:pt>
                <c:pt idx="10">
                  <c:v>Coop</c:v>
                </c:pt>
              </c:strCache>
            </c:strRef>
          </c:cat>
          <c:val>
            <c:numRef>
              <c:f>Sheet1!$B$2:$B$12</c:f>
              <c:numCache>
                <c:formatCode>0.0%</c:formatCode>
                <c:ptCount val="11"/>
                <c:pt idx="0">
                  <c:v>0.15251018774568359</c:v>
                </c:pt>
                <c:pt idx="1">
                  <c:v>5.3218230049115745E-2</c:v>
                </c:pt>
                <c:pt idx="2">
                  <c:v>1.3235758299331435E-2</c:v>
                </c:pt>
                <c:pt idx="3">
                  <c:v>4.0474324702999942E-2</c:v>
                </c:pt>
                <c:pt idx="4">
                  <c:v>4.1915877643703858E-2</c:v>
                </c:pt>
                <c:pt idx="5">
                  <c:v>-7.0844663400823848E-2</c:v>
                </c:pt>
                <c:pt idx="6">
                  <c:v>7.9741086599964817E-3</c:v>
                </c:pt>
                <c:pt idx="7">
                  <c:v>-5.5322263027638097E-2</c:v>
                </c:pt>
                <c:pt idx="8">
                  <c:v>-4.2691702115459473E-2</c:v>
                </c:pt>
                <c:pt idx="9">
                  <c:v>1.1047002959972518E-2</c:v>
                </c:pt>
                <c:pt idx="10">
                  <c:v>-4.0504663605231195E-2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Sheet1!$A$2:$A$12</c:f>
              <c:strCache>
                <c:ptCount val="11"/>
                <c:pt idx="0">
                  <c:v>Ocado</c:v>
                </c:pt>
                <c:pt idx="1">
                  <c:v>Lidl</c:v>
                </c:pt>
                <c:pt idx="2">
                  <c:v>Aldi </c:v>
                </c:pt>
                <c:pt idx="3">
                  <c:v>Marks and Spencer</c:v>
                </c:pt>
                <c:pt idx="4">
                  <c:v>Waitrose</c:v>
                </c:pt>
                <c:pt idx="5">
                  <c:v>Iceland</c:v>
                </c:pt>
                <c:pt idx="6">
                  <c:v>Tesco</c:v>
                </c:pt>
                <c:pt idx="7">
                  <c:v>Sainsburys</c:v>
                </c:pt>
                <c:pt idx="8">
                  <c:v>ASDA</c:v>
                </c:pt>
                <c:pt idx="9">
                  <c:v>Morrisons</c:v>
                </c:pt>
                <c:pt idx="10">
                  <c:v>Coop</c:v>
                </c:pt>
              </c:strCache>
            </c:strRef>
          </c:cat>
          <c:val>
            <c:numRef>
              <c:f>Sheet1!$C$2:$C$12</c:f>
              <c:numCache>
                <c:formatCode>0.0%</c:formatCode>
                <c:ptCount val="11"/>
                <c:pt idx="0">
                  <c:v>0.34789907704989553</c:v>
                </c:pt>
                <c:pt idx="1">
                  <c:v>0.12968910302096659</c:v>
                </c:pt>
                <c:pt idx="2">
                  <c:v>9.6345356355919343E-2</c:v>
                </c:pt>
                <c:pt idx="3">
                  <c:v>5.5060597501030983E-2</c:v>
                </c:pt>
                <c:pt idx="4">
                  <c:v>-8.7977893946930785E-2</c:v>
                </c:pt>
                <c:pt idx="5">
                  <c:v>-0.12403017447763165</c:v>
                </c:pt>
                <c:pt idx="6">
                  <c:v>-4.2979401915947957E-2</c:v>
                </c:pt>
                <c:pt idx="7">
                  <c:v>-7.6322164956269978E-2</c:v>
                </c:pt>
                <c:pt idx="8">
                  <c:v>-8.0415079521480415E-2</c:v>
                </c:pt>
                <c:pt idx="9">
                  <c:v>-2.565676257860916E-2</c:v>
                </c:pt>
                <c:pt idx="10">
                  <c:v>-5.084148724533355E-2</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Sheet1!$A$2:$A$12</c:f>
              <c:strCache>
                <c:ptCount val="11"/>
                <c:pt idx="0">
                  <c:v>Ocado</c:v>
                </c:pt>
                <c:pt idx="1">
                  <c:v>Lidl</c:v>
                </c:pt>
                <c:pt idx="2">
                  <c:v>Aldi </c:v>
                </c:pt>
                <c:pt idx="3">
                  <c:v>Marks and Spencer</c:v>
                </c:pt>
                <c:pt idx="4">
                  <c:v>Waitrose</c:v>
                </c:pt>
                <c:pt idx="5">
                  <c:v>Iceland</c:v>
                </c:pt>
                <c:pt idx="6">
                  <c:v>Tesco</c:v>
                </c:pt>
                <c:pt idx="7">
                  <c:v>Sainsburys</c:v>
                </c:pt>
                <c:pt idx="8">
                  <c:v>ASDA</c:v>
                </c:pt>
                <c:pt idx="9">
                  <c:v>Morrisons</c:v>
                </c:pt>
                <c:pt idx="10">
                  <c:v>Coop</c:v>
                </c:pt>
              </c:strCache>
            </c:strRef>
          </c:cat>
          <c:val>
            <c:numRef>
              <c:f>Sheet1!$D$2:$D$12</c:f>
              <c:numCache>
                <c:formatCode>0.0%</c:formatCode>
                <c:ptCount val="11"/>
                <c:pt idx="0">
                  <c:v>-6.7959790457312708E-2</c:v>
                </c:pt>
                <c:pt idx="1">
                  <c:v>5.4160512063023303E-2</c:v>
                </c:pt>
                <c:pt idx="2">
                  <c:v>3.8478166882836229E-2</c:v>
                </c:pt>
                <c:pt idx="3">
                  <c:v>5.3571428571428603E-2</c:v>
                </c:pt>
                <c:pt idx="4">
                  <c:v>0.20019627085377834</c:v>
                </c:pt>
                <c:pt idx="5">
                  <c:v>0.24411951684678956</c:v>
                </c:pt>
                <c:pt idx="6">
                  <c:v>0.13110125050423549</c:v>
                </c:pt>
                <c:pt idx="7">
                  <c:v>0.13068949977467326</c:v>
                </c:pt>
                <c:pt idx="8">
                  <c:v>0.12129593046226783</c:v>
                </c:pt>
                <c:pt idx="9">
                  <c:v>4.9148606811145523E-2</c:v>
                </c:pt>
                <c:pt idx="10">
                  <c:v>2.3310023310023187E-2</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5.122148193014335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numRef>
              <c:f>Sheet1!$A$2:$A$174</c:f>
              <c:numCache>
                <c:formatCode>d\-mmm\-yy</c:formatCode>
                <c:ptCount val="28"/>
                <c:pt idx="0">
                  <c:v>43778</c:v>
                </c:pt>
                <c:pt idx="1">
                  <c:v>43806</c:v>
                </c:pt>
                <c:pt idx="2">
                  <c:v>43834</c:v>
                </c:pt>
                <c:pt idx="3">
                  <c:v>43862</c:v>
                </c:pt>
                <c:pt idx="4">
                  <c:v>43890</c:v>
                </c:pt>
                <c:pt idx="5">
                  <c:v>43918</c:v>
                </c:pt>
                <c:pt idx="6">
                  <c:v>43946</c:v>
                </c:pt>
                <c:pt idx="7">
                  <c:v>43974</c:v>
                </c:pt>
                <c:pt idx="8">
                  <c:v>44002</c:v>
                </c:pt>
                <c:pt idx="9">
                  <c:v>44030</c:v>
                </c:pt>
                <c:pt idx="10">
                  <c:v>44058</c:v>
                </c:pt>
                <c:pt idx="11">
                  <c:v>44086</c:v>
                </c:pt>
                <c:pt idx="12">
                  <c:v>44114</c:v>
                </c:pt>
                <c:pt idx="13">
                  <c:v>44142</c:v>
                </c:pt>
                <c:pt idx="14">
                  <c:v>44170</c:v>
                </c:pt>
                <c:pt idx="15">
                  <c:v>44198</c:v>
                </c:pt>
                <c:pt idx="16">
                  <c:v>44226</c:v>
                </c:pt>
                <c:pt idx="17">
                  <c:v>44254</c:v>
                </c:pt>
                <c:pt idx="18">
                  <c:v>44282</c:v>
                </c:pt>
                <c:pt idx="19">
                  <c:v>44310</c:v>
                </c:pt>
                <c:pt idx="20">
                  <c:v>44338</c:v>
                </c:pt>
                <c:pt idx="21">
                  <c:v>44366</c:v>
                </c:pt>
                <c:pt idx="22">
                  <c:v>44394</c:v>
                </c:pt>
                <c:pt idx="23">
                  <c:v>44422</c:v>
                </c:pt>
                <c:pt idx="24">
                  <c:v>44450</c:v>
                </c:pt>
                <c:pt idx="25">
                  <c:v>44478</c:v>
                </c:pt>
                <c:pt idx="26">
                  <c:v>44506</c:v>
                </c:pt>
                <c:pt idx="27">
                  <c:v>44534</c:v>
                </c:pt>
              </c:numCache>
            </c:numRef>
          </c:cat>
          <c:val>
            <c:numRef>
              <c:f>Sheet1!$B$2:$B$174</c:f>
              <c:numCache>
                <c:formatCode>0.0%</c:formatCode>
                <c:ptCount val="28"/>
                <c:pt idx="0">
                  <c:v>0.26019250309156167</c:v>
                </c:pt>
                <c:pt idx="1">
                  <c:v>0.26719726019892681</c:v>
                </c:pt>
                <c:pt idx="2">
                  <c:v>0.26027653630519926</c:v>
                </c:pt>
                <c:pt idx="3">
                  <c:v>0.24935139687902197</c:v>
                </c:pt>
                <c:pt idx="4">
                  <c:v>0.25071579986412745</c:v>
                </c:pt>
                <c:pt idx="5">
                  <c:v>0.20264596545169855</c:v>
                </c:pt>
                <c:pt idx="6">
                  <c:v>0.16067121455801192</c:v>
                </c:pt>
                <c:pt idx="7">
                  <c:v>0.16515736226810898</c:v>
                </c:pt>
                <c:pt idx="8">
                  <c:v>0.18800072253949787</c:v>
                </c:pt>
                <c:pt idx="9">
                  <c:v>0.20023853306102332</c:v>
                </c:pt>
                <c:pt idx="10">
                  <c:v>0.20422627436079036</c:v>
                </c:pt>
                <c:pt idx="11">
                  <c:v>0.21636714185502476</c:v>
                </c:pt>
                <c:pt idx="12">
                  <c:v>0.21561998282273565</c:v>
                </c:pt>
                <c:pt idx="13">
                  <c:v>0.21600022011719194</c:v>
                </c:pt>
                <c:pt idx="14">
                  <c:v>0.23019641124563575</c:v>
                </c:pt>
                <c:pt idx="15">
                  <c:v>0.2205709434935656</c:v>
                </c:pt>
                <c:pt idx="16">
                  <c:v>0.1928176196722394</c:v>
                </c:pt>
                <c:pt idx="17">
                  <c:v>0.20168651991255868</c:v>
                </c:pt>
                <c:pt idx="18">
                  <c:v>0.20571746287933335</c:v>
                </c:pt>
                <c:pt idx="19">
                  <c:v>0.21309876720291776</c:v>
                </c:pt>
                <c:pt idx="20">
                  <c:v>0.20679934218718915</c:v>
                </c:pt>
                <c:pt idx="21">
                  <c:v>0.21376787486096194</c:v>
                </c:pt>
                <c:pt idx="22">
                  <c:v>0.20845381744682881</c:v>
                </c:pt>
                <c:pt idx="23">
                  <c:v>0.19544116035547995</c:v>
                </c:pt>
                <c:pt idx="24">
                  <c:v>0.19901723378952377</c:v>
                </c:pt>
                <c:pt idx="25">
                  <c:v>0.20098757905975939</c:v>
                </c:pt>
                <c:pt idx="26">
                  <c:v>0.20320677828231123</c:v>
                </c:pt>
                <c:pt idx="27">
                  <c:v>0.21814427775333639</c:v>
                </c:pt>
              </c:numCache>
            </c:numRef>
          </c:val>
          <c:smooth val="1"/>
          <c:extLst>
            <c:ext xmlns:c16="http://schemas.microsoft.com/office/drawing/2014/chart" uri="{C3380CC4-5D6E-409C-BE32-E72D297353CC}">
              <c16:uniqueId val="{00000000-7609-4901-B44B-2F888437377A}"/>
            </c:ext>
          </c:extLst>
        </c:ser>
        <c:ser>
          <c:idx val="1"/>
          <c:order val="1"/>
          <c:tx>
            <c:strRef>
              <c:f>Sheet1!$C$1</c:f>
              <c:strCache>
                <c:ptCount val="1"/>
                <c:pt idx="0">
                  <c:v>Annual Average</c:v>
                </c:pt>
              </c:strCache>
            </c:strRef>
          </c:tx>
          <c:spPr>
            <a:ln w="12700">
              <a:solidFill>
                <a:schemeClr val="tx1"/>
              </a:solidFill>
            </a:ln>
          </c:spPr>
          <c:marker>
            <c:symbol val="none"/>
          </c:marker>
          <c:cat>
            <c:numRef>
              <c:f>Sheet1!$A$2:$A$174</c:f>
              <c:numCache>
                <c:formatCode>d\-mmm\-yy</c:formatCode>
                <c:ptCount val="28"/>
                <c:pt idx="0">
                  <c:v>43778</c:v>
                </c:pt>
                <c:pt idx="1">
                  <c:v>43806</c:v>
                </c:pt>
                <c:pt idx="2">
                  <c:v>43834</c:v>
                </c:pt>
                <c:pt idx="3">
                  <c:v>43862</c:v>
                </c:pt>
                <c:pt idx="4">
                  <c:v>43890</c:v>
                </c:pt>
                <c:pt idx="5">
                  <c:v>43918</c:v>
                </c:pt>
                <c:pt idx="6">
                  <c:v>43946</c:v>
                </c:pt>
                <c:pt idx="7">
                  <c:v>43974</c:v>
                </c:pt>
                <c:pt idx="8">
                  <c:v>44002</c:v>
                </c:pt>
                <c:pt idx="9">
                  <c:v>44030</c:v>
                </c:pt>
                <c:pt idx="10">
                  <c:v>44058</c:v>
                </c:pt>
                <c:pt idx="11">
                  <c:v>44086</c:v>
                </c:pt>
                <c:pt idx="12">
                  <c:v>44114</c:v>
                </c:pt>
                <c:pt idx="13">
                  <c:v>44142</c:v>
                </c:pt>
                <c:pt idx="14">
                  <c:v>44170</c:v>
                </c:pt>
                <c:pt idx="15">
                  <c:v>44198</c:v>
                </c:pt>
                <c:pt idx="16">
                  <c:v>44226</c:v>
                </c:pt>
                <c:pt idx="17">
                  <c:v>44254</c:v>
                </c:pt>
                <c:pt idx="18">
                  <c:v>44282</c:v>
                </c:pt>
                <c:pt idx="19">
                  <c:v>44310</c:v>
                </c:pt>
                <c:pt idx="20">
                  <c:v>44338</c:v>
                </c:pt>
                <c:pt idx="21">
                  <c:v>44366</c:v>
                </c:pt>
                <c:pt idx="22">
                  <c:v>44394</c:v>
                </c:pt>
                <c:pt idx="23">
                  <c:v>44422</c:v>
                </c:pt>
                <c:pt idx="24">
                  <c:v>44450</c:v>
                </c:pt>
                <c:pt idx="25">
                  <c:v>44478</c:v>
                </c:pt>
                <c:pt idx="26">
                  <c:v>44506</c:v>
                </c:pt>
                <c:pt idx="27">
                  <c:v>44534</c:v>
                </c:pt>
              </c:numCache>
            </c:numRef>
          </c:cat>
          <c:val>
            <c:numRef>
              <c:f>Sheet1!$C$2:$C$174</c:f>
              <c:numCache>
                <c:formatCode>0.0%</c:formatCode>
                <c:ptCount val="28"/>
                <c:pt idx="0">
                  <c:v>0.25444545137812558</c:v>
                </c:pt>
                <c:pt idx="1">
                  <c:v>0.25444545137812558</c:v>
                </c:pt>
                <c:pt idx="2">
                  <c:v>0.20825243545141056</c:v>
                </c:pt>
                <c:pt idx="3">
                  <c:v>0.20825243545141056</c:v>
                </c:pt>
                <c:pt idx="4">
                  <c:v>0.20825243545141056</c:v>
                </c:pt>
                <c:pt idx="5">
                  <c:v>0.20825243545141056</c:v>
                </c:pt>
                <c:pt idx="6">
                  <c:v>0.20825243545141056</c:v>
                </c:pt>
                <c:pt idx="7">
                  <c:v>0.20825243545141056</c:v>
                </c:pt>
                <c:pt idx="8">
                  <c:v>0.20825243545141056</c:v>
                </c:pt>
                <c:pt idx="9">
                  <c:v>0.20825243545141056</c:v>
                </c:pt>
                <c:pt idx="10">
                  <c:v>0.20825243545141056</c:v>
                </c:pt>
                <c:pt idx="11">
                  <c:v>0.20825243545141056</c:v>
                </c:pt>
                <c:pt idx="12">
                  <c:v>0.20825243545141056</c:v>
                </c:pt>
                <c:pt idx="13">
                  <c:v>0.20825243545141056</c:v>
                </c:pt>
                <c:pt idx="14">
                  <c:v>0.20825243545141056</c:v>
                </c:pt>
                <c:pt idx="15">
                  <c:v>0.20825243545141056</c:v>
                </c:pt>
                <c:pt idx="16">
                  <c:v>0.20479135931824674</c:v>
                </c:pt>
                <c:pt idx="17">
                  <c:v>0.20479135931824674</c:v>
                </c:pt>
                <c:pt idx="18">
                  <c:v>0.20479135931824674</c:v>
                </c:pt>
                <c:pt idx="19">
                  <c:v>0.20479135931824674</c:v>
                </c:pt>
                <c:pt idx="20">
                  <c:v>0.20479135931824674</c:v>
                </c:pt>
                <c:pt idx="21">
                  <c:v>0.20479135931824674</c:v>
                </c:pt>
                <c:pt idx="22">
                  <c:v>0.20479135931824674</c:v>
                </c:pt>
                <c:pt idx="23">
                  <c:v>0.20479135931824674</c:v>
                </c:pt>
                <c:pt idx="24">
                  <c:v>0.20479135931824674</c:v>
                </c:pt>
                <c:pt idx="25">
                  <c:v>0.20479135931824674</c:v>
                </c:pt>
                <c:pt idx="26">
                  <c:v>0.20479135931824674</c:v>
                </c:pt>
                <c:pt idx="27">
                  <c:v>0.20479135931824674</c:v>
                </c:pt>
              </c:numCache>
            </c:numRef>
          </c:val>
          <c:smooth val="0"/>
          <c:extLst>
            <c:ext xmlns:c16="http://schemas.microsoft.com/office/drawing/2014/chart" uri="{C3380CC4-5D6E-409C-BE32-E72D297353CC}">
              <c16:uniqueId val="{00000001-7609-4901-B44B-2F888437377A}"/>
            </c:ext>
          </c:extLst>
        </c:ser>
        <c:dLbls>
          <c:showLegendKey val="0"/>
          <c:showVal val="0"/>
          <c:showCatName val="0"/>
          <c:showSerName val="0"/>
          <c:showPercent val="0"/>
          <c:showBubbleSize val="0"/>
        </c:dLbls>
        <c:smooth val="0"/>
        <c:axId val="353589888"/>
        <c:axId val="359987920"/>
      </c:lineChart>
      <c:catAx>
        <c:axId val="353589888"/>
        <c:scaling>
          <c:orientation val="minMax"/>
        </c:scaling>
        <c:delete val="0"/>
        <c:axPos val="b"/>
        <c:numFmt formatCode="d\-mmm\-yy" sourceLinked="1"/>
        <c:majorTickMark val="out"/>
        <c:minorTickMark val="none"/>
        <c:tickLblPos val="low"/>
        <c:txPr>
          <a:bodyPr/>
          <a:lstStyle/>
          <a:p>
            <a:pPr>
              <a:defRPr sz="900">
                <a:latin typeface="Avenir Next LT Pro" panose="020B0604020202020204" charset="0"/>
              </a:defRPr>
            </a:pPr>
            <a:endParaRPr lang="en-US"/>
          </a:p>
        </c:txPr>
        <c:crossAx val="359987920"/>
        <c:crosses val="autoZero"/>
        <c:auto val="0"/>
        <c:lblAlgn val="ctr"/>
        <c:lblOffset val="100"/>
        <c:noMultiLvlLbl val="1"/>
      </c:catAx>
      <c:valAx>
        <c:axId val="359987920"/>
        <c:scaling>
          <c:orientation val="minMax"/>
          <c:min val="0.14000000000000001"/>
        </c:scaling>
        <c:delete val="0"/>
        <c:axPos val="l"/>
        <c:numFmt formatCode="0%" sourceLinked="0"/>
        <c:majorTickMark val="out"/>
        <c:minorTickMark val="none"/>
        <c:tickLblPos val="nextTo"/>
        <c:txPr>
          <a:bodyPr/>
          <a:lstStyle/>
          <a:p>
            <a:pPr>
              <a:defRPr sz="1000">
                <a:latin typeface="Avenir Next LT Pro" panose="020B0604020202020204" charset="0"/>
              </a:defRPr>
            </a:pPr>
            <a:endParaRPr lang="en-US"/>
          </a:p>
        </c:txPr>
        <c:crossAx val="353589888"/>
        <c:crosses val="autoZero"/>
        <c:crossBetween val="between"/>
        <c:majorUnit val="2.0000000000000004E-2"/>
      </c:valAx>
    </c:plotArea>
    <c:legend>
      <c:legendPos val="r"/>
      <c:layout>
        <c:manualLayout>
          <c:xMode val="edge"/>
          <c:yMode val="edge"/>
          <c:x val="0.59430730761939732"/>
          <c:y val="3.9030217376674068E-3"/>
          <c:w val="0.33612394369848397"/>
          <c:h val="0.13142421218227704"/>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76635878802996E-2"/>
          <c:y val="0.11947103639011568"/>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strRef>
              <c:f>Sheet1!$B$1:$EB$1</c:f>
              <c:strCache>
                <c:ptCount val="13"/>
                <c:pt idx="0">
                  <c:v>Nov-20</c:v>
                </c:pt>
                <c:pt idx="1">
                  <c:v> Dec-20</c:v>
                </c:pt>
                <c:pt idx="2">
                  <c:v>Jan-21</c:v>
                </c:pt>
                <c:pt idx="3">
                  <c:v>Feb-21</c:v>
                </c:pt>
                <c:pt idx="4">
                  <c:v>Mar-21</c:v>
                </c:pt>
                <c:pt idx="5">
                  <c:v>Apr-21</c:v>
                </c:pt>
                <c:pt idx="6">
                  <c:v>May-21</c:v>
                </c:pt>
                <c:pt idx="7">
                  <c:v>Jun-21</c:v>
                </c:pt>
                <c:pt idx="8">
                  <c:v>Jul-21</c:v>
                </c:pt>
                <c:pt idx="9">
                  <c:v>Aug-21</c:v>
                </c:pt>
                <c:pt idx="10">
                  <c:v>Sep-21</c:v>
                </c:pt>
                <c:pt idx="11">
                  <c:v>Oct-21</c:v>
                </c:pt>
                <c:pt idx="12">
                  <c:v>Nov-21</c:v>
                </c:pt>
              </c:strCache>
            </c:strRef>
          </c:cat>
          <c:val>
            <c:numRef>
              <c:f>Sheet1!$B$2:$EB$2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spPr>
            <a:ln>
              <a:solidFill>
                <a:schemeClr val="accent1"/>
              </a:solidFill>
            </a:ln>
          </c:spPr>
          <c:marker>
            <c:symbol val="none"/>
          </c:marker>
          <c:dLbls>
            <c:dLbl>
              <c:idx val="10"/>
              <c:layout>
                <c:manualLayout>
                  <c:x val="-3.3416830485433875E-2"/>
                  <c:y val="2.259261191941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4847-8067-BB1208C3ECDA}"/>
                </c:ext>
              </c:extLst>
            </c:dLbl>
            <c:dLbl>
              <c:idx val="11"/>
              <c:layout>
                <c:manualLayout>
                  <c:x val="-3.7853790405528234E-2"/>
                  <c:y val="3.76543531990189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2.1413184575519766E-2"/>
                  <c:y val="2.4475477824847366E-2"/>
                </c:manualLayout>
              </c:layout>
              <c:numFmt formatCode="0.0%" sourceLinked="0"/>
              <c:spPr>
                <a:noFill/>
                <a:ln>
                  <a:noFill/>
                </a:ln>
                <a:effectLst/>
              </c:spPr>
              <c:txPr>
                <a:bodyPr wrap="square" lIns="38100" tIns="19050" rIns="38100" bIns="19050" anchor="t" anchorCtr="0">
                  <a:noAutofit/>
                </a:bodyPr>
                <a:lstStyle/>
                <a:p>
                  <a:pPr>
                    <a:defRPr>
                      <a:solidFill>
                        <a:schemeClr val="tx1"/>
                      </a:solidFill>
                      <a:latin typeface="Montserrat" panose="00000500000000000000" pitchFamily="2"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8074607653426156E-2"/>
                      <c:h val="0.13250566890734775"/>
                    </c:manualLayout>
                  </c15:layout>
                </c:ext>
                <c:ext xmlns:c16="http://schemas.microsoft.com/office/drawing/2014/chart" uri="{C3380CC4-5D6E-409C-BE32-E72D297353CC}">
                  <c16:uniqueId val="{00000000-589F-4779-B3EB-E03891469346}"/>
                </c:ext>
              </c:extLst>
            </c:dLbl>
            <c:numFmt formatCode="0.0%" sourceLinked="0"/>
            <c:spPr>
              <a:noFill/>
              <a:ln>
                <a:noFill/>
              </a:ln>
              <a:effectLst/>
            </c:spPr>
            <c:txPr>
              <a:bodyPr wrap="square" lIns="38100" tIns="19050" rIns="38100" bIns="19050" anchor="t" anchorCtr="0">
                <a:spAutoFit/>
              </a:bodyPr>
              <a:lstStyle/>
              <a:p>
                <a:pPr>
                  <a:defRPr>
                    <a:latin typeface="Montserrat"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Sheet1!$B$1:$EB$1</c:f>
              <c:strCache>
                <c:ptCount val="13"/>
                <c:pt idx="0">
                  <c:v>Nov-20</c:v>
                </c:pt>
                <c:pt idx="1">
                  <c:v> Dec-20</c:v>
                </c:pt>
                <c:pt idx="2">
                  <c:v>Jan-21</c:v>
                </c:pt>
                <c:pt idx="3">
                  <c:v>Feb-21</c:v>
                </c:pt>
                <c:pt idx="4">
                  <c:v>Mar-21</c:v>
                </c:pt>
                <c:pt idx="5">
                  <c:v>Apr-21</c:v>
                </c:pt>
                <c:pt idx="6">
                  <c:v>May-21</c:v>
                </c:pt>
                <c:pt idx="7">
                  <c:v>Jun-21</c:v>
                </c:pt>
                <c:pt idx="8">
                  <c:v>Jul-21</c:v>
                </c:pt>
                <c:pt idx="9">
                  <c:v>Aug-21</c:v>
                </c:pt>
                <c:pt idx="10">
                  <c:v>Sep-21</c:v>
                </c:pt>
                <c:pt idx="11">
                  <c:v>Oct-21</c:v>
                </c:pt>
                <c:pt idx="12">
                  <c:v>Nov-21</c:v>
                </c:pt>
              </c:strCache>
            </c:strRef>
          </c:cat>
          <c:val>
            <c:numRef>
              <c:f>Sheet1!$B$3:$EB$3</c:f>
              <c:numCache>
                <c:formatCode>0.0%</c:formatCode>
                <c:ptCount val="13"/>
                <c:pt idx="0">
                  <c:v>1.3432835692822165E-2</c:v>
                </c:pt>
                <c:pt idx="1">
                  <c:v>4.296394955290328E-3</c:v>
                </c:pt>
                <c:pt idx="2" formatCode="0.00%">
                  <c:v>2E-3</c:v>
                </c:pt>
                <c:pt idx="3" formatCode="0.00%">
                  <c:v>2E-3</c:v>
                </c:pt>
                <c:pt idx="4" formatCode="0.00%">
                  <c:v>3.0000000000000001E-3</c:v>
                </c:pt>
                <c:pt idx="5" formatCode="0.00%">
                  <c:v>-6.0000000000000001E-3</c:v>
                </c:pt>
                <c:pt idx="6" formatCode="0.00%">
                  <c:v>-3.0000000000000001E-3</c:v>
                </c:pt>
                <c:pt idx="7" formatCode="0.00%">
                  <c:v>-2E-3</c:v>
                </c:pt>
                <c:pt idx="8" formatCode="0.00%">
                  <c:v>-4.0000000000000001E-3</c:v>
                </c:pt>
                <c:pt idx="9" formatCode="0.00%">
                  <c:v>-2E-3</c:v>
                </c:pt>
                <c:pt idx="10">
                  <c:v>1.1239977278609814E-3</c:v>
                </c:pt>
                <c:pt idx="11">
                  <c:v>5.0000000000000001E-3</c:v>
                </c:pt>
                <c:pt idx="12">
                  <c:v>1.0804857826826941E-2</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40000"/>
                  <a:lumOff val="60000"/>
                </a:schemeClr>
              </a:solidFill>
            </a:ln>
          </c:spPr>
          <c:marker>
            <c:symbol val="none"/>
          </c:marker>
          <c:cat>
            <c:strRef>
              <c:f>Sheet1!$B$1:$EB$1</c:f>
              <c:strCache>
                <c:ptCount val="13"/>
                <c:pt idx="0">
                  <c:v>Nov-20</c:v>
                </c:pt>
                <c:pt idx="1">
                  <c:v> Dec-20</c:v>
                </c:pt>
                <c:pt idx="2">
                  <c:v>Jan-21</c:v>
                </c:pt>
                <c:pt idx="3">
                  <c:v>Feb-21</c:v>
                </c:pt>
                <c:pt idx="4">
                  <c:v>Mar-21</c:v>
                </c:pt>
                <c:pt idx="5">
                  <c:v>Apr-21</c:v>
                </c:pt>
                <c:pt idx="6">
                  <c:v>May-21</c:v>
                </c:pt>
                <c:pt idx="7">
                  <c:v>Jun-21</c:v>
                </c:pt>
                <c:pt idx="8">
                  <c:v>Jul-21</c:v>
                </c:pt>
                <c:pt idx="9">
                  <c:v>Aug-21</c:v>
                </c:pt>
                <c:pt idx="10">
                  <c:v>Sep-21</c:v>
                </c:pt>
                <c:pt idx="11">
                  <c:v>Oct-21</c:v>
                </c:pt>
                <c:pt idx="12">
                  <c:v>Nov-21</c:v>
                </c:pt>
              </c:strCache>
            </c:strRef>
          </c:cat>
          <c:val>
            <c:numRef>
              <c:f>Sheet1!$B$4:$EB$4</c:f>
              <c:numCache>
                <c:formatCode>0.0%</c:formatCode>
                <c:ptCount val="13"/>
                <c:pt idx="0">
                  <c:v>4.9229992404173917E-3</c:v>
                </c:pt>
                <c:pt idx="1">
                  <c:v>-8.5581253736369822E-3</c:v>
                </c:pt>
                <c:pt idx="2" formatCode="0.00%">
                  <c:v>-8.0000000000000002E-3</c:v>
                </c:pt>
                <c:pt idx="3" formatCode="0.00%">
                  <c:v>-8.0000000000000002E-3</c:v>
                </c:pt>
                <c:pt idx="4" formatCode="0.00%">
                  <c:v>-8.0000000000000002E-3</c:v>
                </c:pt>
                <c:pt idx="5" formatCode="0.00%">
                  <c:v>-1.4999999999999999E-2</c:v>
                </c:pt>
                <c:pt idx="6" formatCode="0%">
                  <c:v>-0.01</c:v>
                </c:pt>
                <c:pt idx="7" formatCode="0.00%">
                  <c:v>-7.0000000000000001E-3</c:v>
                </c:pt>
                <c:pt idx="8" formatCode="0.00%">
                  <c:v>-0.01</c:v>
                </c:pt>
                <c:pt idx="9" formatCode="0.00%">
                  <c:v>-6.0000000000000001E-3</c:v>
                </c:pt>
                <c:pt idx="10">
                  <c:v>-3.8252174583089937E-3</c:v>
                </c:pt>
                <c:pt idx="11">
                  <c:v>3.0000000000000001E-3</c:v>
                </c:pt>
                <c:pt idx="12">
                  <c:v>1.2273139724437554E-2</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strRef>
              <c:f>Sheet1!$B$1:$EB$1</c:f>
              <c:strCache>
                <c:ptCount val="13"/>
                <c:pt idx="0">
                  <c:v>Nov-20</c:v>
                </c:pt>
                <c:pt idx="1">
                  <c:v> Dec-20</c:v>
                </c:pt>
                <c:pt idx="2">
                  <c:v>Jan-21</c:v>
                </c:pt>
                <c:pt idx="3">
                  <c:v>Feb-21</c:v>
                </c:pt>
                <c:pt idx="4">
                  <c:v>Mar-21</c:v>
                </c:pt>
                <c:pt idx="5">
                  <c:v>Apr-21</c:v>
                </c:pt>
                <c:pt idx="6">
                  <c:v>May-21</c:v>
                </c:pt>
                <c:pt idx="7">
                  <c:v>Jun-21</c:v>
                </c:pt>
                <c:pt idx="8">
                  <c:v>Jul-21</c:v>
                </c:pt>
                <c:pt idx="9">
                  <c:v>Aug-21</c:v>
                </c:pt>
                <c:pt idx="10">
                  <c:v>Sep-21</c:v>
                </c:pt>
                <c:pt idx="11">
                  <c:v>Oct-21</c:v>
                </c:pt>
                <c:pt idx="12">
                  <c:v>Nov-21</c:v>
                </c:pt>
              </c:strCache>
            </c:strRef>
          </c:cat>
          <c:val>
            <c:numRef>
              <c:f>Sheet1!$B$5:$EB$5</c:f>
              <c:numCache>
                <c:formatCode>0.0%</c:formatCode>
                <c:ptCount val="13"/>
                <c:pt idx="0">
                  <c:v>2.5378470482837256E-2</c:v>
                </c:pt>
                <c:pt idx="1">
                  <c:v>2.2584576174643933E-2</c:v>
                </c:pt>
                <c:pt idx="2" formatCode="0.00%">
                  <c:v>1.7000000000000001E-2</c:v>
                </c:pt>
                <c:pt idx="3" formatCode="0.00%">
                  <c:v>1.6E-2</c:v>
                </c:pt>
                <c:pt idx="4" formatCode="0.00%">
                  <c:v>1.7000000000000001E-2</c:v>
                </c:pt>
                <c:pt idx="5" formatCode="0.00%">
                  <c:v>6.0000000000000001E-3</c:v>
                </c:pt>
                <c:pt idx="6" formatCode="0.00%">
                  <c:v>7.0000000000000001E-3</c:v>
                </c:pt>
                <c:pt idx="7" formatCode="0.00%">
                  <c:v>6.0000000000000001E-3</c:v>
                </c:pt>
                <c:pt idx="8" formatCode="0.00%">
                  <c:v>5.0000000000000001E-3</c:v>
                </c:pt>
                <c:pt idx="9" formatCode="0.00%">
                  <c:v>8.0000000000000002E-3</c:v>
                </c:pt>
                <c:pt idx="10">
                  <c:v>8.1331966902637998E-3</c:v>
                </c:pt>
                <c:pt idx="11">
                  <c:v>8.1331966902637998E-3</c:v>
                </c:pt>
                <c:pt idx="12">
                  <c:v>8.8945145227208311E-3</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catAx>
        <c:axId val="1216244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121625984"/>
        <c:crosses val="autoZero"/>
        <c:auto val="1"/>
        <c:lblAlgn val="ctr"/>
        <c:lblOffset val="100"/>
        <c:noMultiLvlLbl val="0"/>
      </c:cat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900">
                    <a:latin typeface="Montserrat" panose="00000500000000000000" pitchFamily="2" charset="0"/>
                  </a:defRPr>
                </a:pPr>
                <a:r>
                  <a:rPr lang="en-GB" sz="900" dirty="0">
                    <a:effectLst/>
                    <a:latin typeface="Montserrat" panose="00000500000000000000" pitchFamily="2" charset="0"/>
                  </a:rPr>
                  <a:t>Year on year</a:t>
                </a:r>
                <a:r>
                  <a:rPr lang="en-GB" sz="900" baseline="0" dirty="0">
                    <a:effectLst/>
                    <a:latin typeface="Montserrat" panose="00000500000000000000" pitchFamily="2" charset="0"/>
                  </a:rPr>
                  <a:t> % changes in shop prices</a:t>
                </a:r>
                <a:endParaRPr lang="en-GB" sz="900" dirty="0">
                  <a:effectLst/>
                  <a:latin typeface="Montserrat" panose="00000500000000000000" pitchFamily="2" charset="0"/>
                </a:endParaRPr>
              </a:p>
            </c:rich>
          </c:tx>
          <c:layout>
            <c:manualLayout>
              <c:xMode val="edge"/>
              <c:yMode val="edge"/>
              <c:x val="0"/>
              <c:y val="2.0096157951413427E-3"/>
            </c:manualLayout>
          </c:layout>
          <c:overlay val="0"/>
        </c:title>
        <c:numFmt formatCode="0.0%" sourceLinked="0"/>
        <c:majorTickMark val="out"/>
        <c:minorTickMark val="none"/>
        <c:tickLblPos val="nextTo"/>
        <c:txPr>
          <a:bodyPr/>
          <a:lstStyle/>
          <a:p>
            <a:pPr>
              <a:defRPr baseline="0">
                <a:latin typeface="Montserrat" panose="00000500000000000000" pitchFamily="2" charset="0"/>
              </a:defRPr>
            </a:pPr>
            <a:endParaRPr lang="en-US"/>
          </a:p>
        </c:txPr>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2019</c:v>
                </c:pt>
              </c:strCache>
            </c:strRef>
          </c:tx>
          <c:spPr>
            <a:ln w="28575" cap="rnd">
              <a:noFill/>
              <a:round/>
            </a:ln>
            <a:effectLst/>
          </c:spPr>
          <c:invertIfNegative val="0"/>
          <c:dLbls>
            <c:delete val="1"/>
          </c:dLbls>
          <c:cat>
            <c:strRef>
              <c:f>Sheet1!$A$3:$A$13</c:f>
              <c:strCache>
                <c:ptCount val="11"/>
                <c:pt idx="0">
                  <c:v>Before Thursday 16th December</c:v>
                </c:pt>
                <c:pt idx="1">
                  <c:v>Thursday 16th December</c:v>
                </c:pt>
                <c:pt idx="2">
                  <c:v>Friday 17th December</c:v>
                </c:pt>
                <c:pt idx="3">
                  <c:v>Saturday 18th December</c:v>
                </c:pt>
                <c:pt idx="4">
                  <c:v>Sunday 19th December</c:v>
                </c:pt>
                <c:pt idx="5">
                  <c:v>Monday 20th December</c:v>
                </c:pt>
                <c:pt idx="6">
                  <c:v>Tuesday 21st December</c:v>
                </c:pt>
                <c:pt idx="7">
                  <c:v>Wednesday 22nd December</c:v>
                </c:pt>
                <c:pt idx="8">
                  <c:v>Thursday 23rd December</c:v>
                </c:pt>
                <c:pt idx="9">
                  <c:v>Christmas Eve Friday 24th December</c:v>
                </c:pt>
                <c:pt idx="10">
                  <c:v>Don't know yet</c:v>
                </c:pt>
              </c:strCache>
            </c:strRef>
          </c:cat>
          <c:val>
            <c:numRef>
              <c:f>Sheet1!$B$3:$B$13</c:f>
            </c:numRef>
          </c:val>
          <c:extLst>
            <c:ext xmlns:c16="http://schemas.microsoft.com/office/drawing/2014/chart" uri="{C3380CC4-5D6E-409C-BE32-E72D297353CC}">
              <c16:uniqueId val="{00000000-5F0C-4F8C-A544-0106CC2F3534}"/>
            </c:ext>
          </c:extLst>
        </c:ser>
        <c:ser>
          <c:idx val="1"/>
          <c:order val="1"/>
          <c:tx>
            <c:strRef>
              <c:f>Sheet1!$C$2</c:f>
              <c:strCache>
                <c:ptCount val="1"/>
                <c:pt idx="0">
                  <c:v>2020</c:v>
                </c:pt>
              </c:strCache>
            </c:strRef>
          </c:tx>
          <c:spPr>
            <a:solidFill>
              <a:schemeClr val="tx1">
                <a:lumMod val="50000"/>
                <a:lumOff val="50000"/>
              </a:schemeClr>
            </a:solidFill>
            <a:ln w="28575" cap="rnd">
              <a:noFill/>
              <a:round/>
            </a:ln>
            <a:effectLst/>
          </c:spPr>
          <c:invertIfNegative val="0"/>
          <c:dLbls>
            <c:numFmt formatCode="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Before Thursday 16th December</c:v>
                </c:pt>
                <c:pt idx="1">
                  <c:v>Thursday 16th December</c:v>
                </c:pt>
                <c:pt idx="2">
                  <c:v>Friday 17th December</c:v>
                </c:pt>
                <c:pt idx="3">
                  <c:v>Saturday 18th December</c:v>
                </c:pt>
                <c:pt idx="4">
                  <c:v>Sunday 19th December</c:v>
                </c:pt>
                <c:pt idx="5">
                  <c:v>Monday 20th December</c:v>
                </c:pt>
                <c:pt idx="6">
                  <c:v>Tuesday 21st December</c:v>
                </c:pt>
                <c:pt idx="7">
                  <c:v>Wednesday 22nd December</c:v>
                </c:pt>
                <c:pt idx="8">
                  <c:v>Thursday 23rd December</c:v>
                </c:pt>
                <c:pt idx="9">
                  <c:v>Christmas Eve Friday 24th December</c:v>
                </c:pt>
                <c:pt idx="10">
                  <c:v>Don't know yet</c:v>
                </c:pt>
              </c:strCache>
            </c:strRef>
          </c:cat>
          <c:val>
            <c:numRef>
              <c:f>Sheet1!$C$3:$C$13</c:f>
              <c:numCache>
                <c:formatCode>0.0%</c:formatCode>
                <c:ptCount val="11"/>
                <c:pt idx="0">
                  <c:v>0.09</c:v>
                </c:pt>
                <c:pt idx="1">
                  <c:v>0.04</c:v>
                </c:pt>
                <c:pt idx="2">
                  <c:v>0.03</c:v>
                </c:pt>
                <c:pt idx="3">
                  <c:v>0.06</c:v>
                </c:pt>
                <c:pt idx="4">
                  <c:v>0.05</c:v>
                </c:pt>
                <c:pt idx="5">
                  <c:v>0.04</c:v>
                </c:pt>
                <c:pt idx="6">
                  <c:v>0.14000000000000001</c:v>
                </c:pt>
                <c:pt idx="7">
                  <c:v>0.13</c:v>
                </c:pt>
                <c:pt idx="8">
                  <c:v>0.13</c:v>
                </c:pt>
                <c:pt idx="9">
                  <c:v>0.02</c:v>
                </c:pt>
                <c:pt idx="10">
                  <c:v>0.28000000000000003</c:v>
                </c:pt>
              </c:numCache>
            </c:numRef>
          </c:val>
          <c:extLst>
            <c:ext xmlns:c16="http://schemas.microsoft.com/office/drawing/2014/chart" uri="{C3380CC4-5D6E-409C-BE32-E72D297353CC}">
              <c16:uniqueId val="{00000001-5F0C-4F8C-A544-0106CC2F3534}"/>
            </c:ext>
          </c:extLst>
        </c:ser>
        <c:ser>
          <c:idx val="2"/>
          <c:order val="2"/>
          <c:tx>
            <c:strRef>
              <c:f>Sheet1!$D$2</c:f>
              <c:strCache>
                <c:ptCount val="1"/>
                <c:pt idx="0">
                  <c:v>2021</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Before Thursday 16th December</c:v>
                </c:pt>
                <c:pt idx="1">
                  <c:v>Thursday 16th December</c:v>
                </c:pt>
                <c:pt idx="2">
                  <c:v>Friday 17th December</c:v>
                </c:pt>
                <c:pt idx="3">
                  <c:v>Saturday 18th December</c:v>
                </c:pt>
                <c:pt idx="4">
                  <c:v>Sunday 19th December</c:v>
                </c:pt>
                <c:pt idx="5">
                  <c:v>Monday 20th December</c:v>
                </c:pt>
                <c:pt idx="6">
                  <c:v>Tuesday 21st December</c:v>
                </c:pt>
                <c:pt idx="7">
                  <c:v>Wednesday 22nd December</c:v>
                </c:pt>
                <c:pt idx="8">
                  <c:v>Thursday 23rd December</c:v>
                </c:pt>
                <c:pt idx="9">
                  <c:v>Christmas Eve Friday 24th December</c:v>
                </c:pt>
                <c:pt idx="10">
                  <c:v>Don't know yet</c:v>
                </c:pt>
              </c:strCache>
            </c:strRef>
          </c:cat>
          <c:val>
            <c:numRef>
              <c:f>Sheet1!$D$3:$D$13</c:f>
              <c:numCache>
                <c:formatCode>0%</c:formatCode>
                <c:ptCount val="11"/>
                <c:pt idx="0">
                  <c:v>7.0268642371982298E-2</c:v>
                </c:pt>
                <c:pt idx="1">
                  <c:v>3.7467147428148231E-2</c:v>
                </c:pt>
                <c:pt idx="2">
                  <c:v>3.5424580816689685E-2</c:v>
                </c:pt>
                <c:pt idx="3">
                  <c:v>3.5148120627841797E-2</c:v>
                </c:pt>
                <c:pt idx="4">
                  <c:v>2.8462069771569527E-2</c:v>
                </c:pt>
                <c:pt idx="5">
                  <c:v>9.9975561994388604E-2</c:v>
                </c:pt>
                <c:pt idx="6">
                  <c:v>9.0533069754571663E-2</c:v>
                </c:pt>
                <c:pt idx="7">
                  <c:v>0.16142400490357406</c:v>
                </c:pt>
                <c:pt idx="8">
                  <c:v>0.17507866543086448</c:v>
                </c:pt>
                <c:pt idx="9">
                  <c:v>3.0904921488464514E-2</c:v>
                </c:pt>
                <c:pt idx="10">
                  <c:v>0.23531321541190509</c:v>
                </c:pt>
              </c:numCache>
            </c:numRef>
          </c:val>
          <c:extLst>
            <c:ext xmlns:c16="http://schemas.microsoft.com/office/drawing/2014/chart" uri="{C3380CC4-5D6E-409C-BE32-E72D297353CC}">
              <c16:uniqueId val="{00000000-D009-4F48-8082-6506CB869A84}"/>
            </c:ext>
          </c:extLst>
        </c:ser>
        <c:dLbls>
          <c:showLegendKey val="0"/>
          <c:showVal val="1"/>
          <c:showCatName val="0"/>
          <c:showSerName val="0"/>
          <c:showPercent val="0"/>
          <c:showBubbleSize val="0"/>
        </c:dLbls>
        <c:gapWidth val="150"/>
        <c:axId val="766879792"/>
        <c:axId val="766880184"/>
      </c:barChart>
      <c:catAx>
        <c:axId val="7668797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766880184"/>
        <c:crosses val="autoZero"/>
        <c:auto val="1"/>
        <c:lblAlgn val="ctr"/>
        <c:lblOffset val="100"/>
        <c:noMultiLvlLbl val="0"/>
      </c:catAx>
      <c:valAx>
        <c:axId val="766880184"/>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766879792"/>
        <c:crosses val="autoZero"/>
        <c:crossBetween val="between"/>
      </c:valAx>
      <c:spPr>
        <a:noFill/>
        <a:ln>
          <a:noFill/>
        </a:ln>
        <a:effectLst/>
      </c:spPr>
    </c:plotArea>
    <c:legend>
      <c:legendPos val="t"/>
      <c:layout>
        <c:manualLayout>
          <c:xMode val="edge"/>
          <c:yMode val="edge"/>
          <c:x val="2.7523626447233024E-2"/>
          <c:y val="0.23992056173526796"/>
          <c:w val="0.13186493929074658"/>
          <c:h val="9.600089104355606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Households</c:v>
                </c:pt>
              </c:strCache>
            </c:strRef>
          </c:tx>
          <c:spPr>
            <a:ln w="28575" cap="rnd">
              <a:noFill/>
              <a:round/>
            </a:ln>
            <a:effectLst/>
          </c:spPr>
          <c:invertIfNegative val="0"/>
          <c:dLbls>
            <c:spPr>
              <a:noFill/>
              <a:ln>
                <a:noFill/>
              </a:ln>
              <a:effectLst/>
            </c:spPr>
            <c:txPr>
              <a:bodyPr wrap="square" lIns="38100" tIns="19050" rIns="38100" bIns="19050" anchor="ctr">
                <a:spAutoFit/>
              </a:bodyPr>
              <a:lstStyle/>
              <a:p>
                <a:pPr>
                  <a:defRPr sz="900">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Special loyalty card holder prices / promotions.</c:v>
                </c:pt>
                <c:pt idx="1">
                  <c:v>Extra loyalty points.</c:v>
                </c:pt>
                <c:pt idx="2">
                  <c:v>Money-off vouchers if you spend over a certain amount at the till.</c:v>
                </c:pt>
                <c:pt idx="3">
                  <c:v>Cashing in loyalty points saved up over the year.</c:v>
                </c:pt>
                <c:pt idx="4">
                  <c:v>Free gifts.</c:v>
                </c:pt>
                <c:pt idx="5">
                  <c:v>None.</c:v>
                </c:pt>
                <c:pt idx="6">
                  <c:v>Other retailer promotion(s).</c:v>
                </c:pt>
              </c:strCache>
            </c:strRef>
          </c:cat>
          <c:val>
            <c:numRef>
              <c:f>Sheet1!$B$2:$B$8</c:f>
              <c:numCache>
                <c:formatCode>0%</c:formatCode>
                <c:ptCount val="7"/>
                <c:pt idx="0">
                  <c:v>0.44691523232999997</c:v>
                </c:pt>
                <c:pt idx="1">
                  <c:v>0.38341812793000002</c:v>
                </c:pt>
                <c:pt idx="2">
                  <c:v>0.38255510655000002</c:v>
                </c:pt>
                <c:pt idx="3">
                  <c:v>0.31463888549000002</c:v>
                </c:pt>
                <c:pt idx="4">
                  <c:v>0.25074337732000002</c:v>
                </c:pt>
                <c:pt idx="5">
                  <c:v>0.24294854809999999</c:v>
                </c:pt>
                <c:pt idx="6">
                  <c:v>2.6701858124000003E-2</c:v>
                </c:pt>
              </c:numCache>
            </c:numRef>
          </c:val>
          <c:extLst>
            <c:ext xmlns:c16="http://schemas.microsoft.com/office/drawing/2014/chart" uri="{C3380CC4-5D6E-409C-BE32-E72D297353CC}">
              <c16:uniqueId val="{00000000-5F0C-4F8C-A544-0106CC2F3534}"/>
            </c:ext>
          </c:extLst>
        </c:ser>
        <c:dLbls>
          <c:showLegendKey val="0"/>
          <c:showVal val="1"/>
          <c:showCatName val="0"/>
          <c:showSerName val="0"/>
          <c:showPercent val="0"/>
          <c:showBubbleSize val="0"/>
        </c:dLbls>
        <c:gapWidth val="150"/>
        <c:axId val="766879792"/>
        <c:axId val="766880184"/>
      </c:barChart>
      <c:catAx>
        <c:axId val="7668797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ontserrat" panose="00000500000000000000" pitchFamily="2" charset="0"/>
                <a:ea typeface="+mn-ea"/>
                <a:cs typeface="+mn-cs"/>
              </a:defRPr>
            </a:pPr>
            <a:endParaRPr lang="en-US"/>
          </a:p>
        </c:txPr>
        <c:crossAx val="766880184"/>
        <c:crosses val="autoZero"/>
        <c:auto val="1"/>
        <c:lblAlgn val="ctr"/>
        <c:lblOffset val="100"/>
        <c:noMultiLvlLbl val="0"/>
      </c:catAx>
      <c:valAx>
        <c:axId val="766880184"/>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766879792"/>
        <c:crosses val="autoZero"/>
        <c:crossBetween val="between"/>
      </c:valAx>
      <c:spPr>
        <a:noFill/>
        <a:ln>
          <a:noFill/>
        </a:ln>
        <a:effectLst/>
      </c:spPr>
    </c:plotArea>
    <c:legend>
      <c:legendPos val="t"/>
      <c:layout>
        <c:manualLayout>
          <c:xMode val="edge"/>
          <c:yMode val="edge"/>
          <c:x val="2.1666980353418394E-2"/>
          <c:y val="2.9990070216908495E-2"/>
          <c:w val="0.28887047689499373"/>
          <c:h val="7.847215385912119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8178229460634"/>
          <c:y val="0.22542698390814916"/>
          <c:w val="0.5460711942257217"/>
          <c:h val="0.66705715348336136"/>
        </c:manualLayout>
      </c:layout>
      <c:pieChart>
        <c:varyColors val="1"/>
        <c:ser>
          <c:idx val="0"/>
          <c:order val="0"/>
          <c:tx>
            <c:strRef>
              <c:f>Sheet1!$B$1</c:f>
              <c:strCache>
                <c:ptCount val="1"/>
                <c:pt idx="0">
                  <c:v>Column1</c:v>
                </c:pt>
              </c:strCache>
            </c:strRef>
          </c:tx>
          <c:dPt>
            <c:idx val="0"/>
            <c:bubble3D val="0"/>
            <c:explosion val="10"/>
            <c:spPr>
              <a:solidFill>
                <a:schemeClr val="accent1"/>
              </a:solidFill>
              <a:ln w="19050">
                <a:solidFill>
                  <a:schemeClr val="lt1"/>
                </a:solidFill>
              </a:ln>
              <a:effectLst/>
            </c:spPr>
            <c:extLst>
              <c:ext xmlns:c16="http://schemas.microsoft.com/office/drawing/2014/chart" uri="{C3380CC4-5D6E-409C-BE32-E72D297353CC}">
                <c16:uniqueId val="{00000004-2BD8-4CB3-972F-5A52C2E4C1CF}"/>
              </c:ext>
            </c:extLst>
          </c:dPt>
          <c:dPt>
            <c:idx val="1"/>
            <c:bubble3D val="0"/>
            <c:explosion val="6"/>
            <c:spPr>
              <a:solidFill>
                <a:schemeClr val="accent2"/>
              </a:solidFill>
              <a:ln w="19050">
                <a:solidFill>
                  <a:schemeClr val="lt1"/>
                </a:solidFill>
              </a:ln>
              <a:effectLst/>
            </c:spPr>
            <c:extLst>
              <c:ext xmlns:c16="http://schemas.microsoft.com/office/drawing/2014/chart" uri="{C3380CC4-5D6E-409C-BE32-E72D297353CC}">
                <c16:uniqueId val="{00000003-2BD8-4CB3-972F-5A52C2E4C1CF}"/>
              </c:ext>
            </c:extLst>
          </c:dPt>
          <c:dPt>
            <c:idx val="2"/>
            <c:bubble3D val="0"/>
            <c:explosion val="5"/>
            <c:spPr>
              <a:solidFill>
                <a:schemeClr val="accent3"/>
              </a:solidFill>
              <a:ln w="19050">
                <a:solidFill>
                  <a:schemeClr val="lt1"/>
                </a:solidFill>
              </a:ln>
              <a:effectLst/>
            </c:spPr>
            <c:extLst>
              <c:ext xmlns:c16="http://schemas.microsoft.com/office/drawing/2014/chart" uri="{C3380CC4-5D6E-409C-BE32-E72D297353CC}">
                <c16:uniqueId val="{00000002-2BD8-4CB3-972F-5A52C2E4C1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359-4499-95F2-CC0533A2352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359-4499-95F2-CC0533A2352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important.</c:v>
                </c:pt>
                <c:pt idx="1">
                  <c:v>Important.</c:v>
                </c:pt>
                <c:pt idx="2">
                  <c:v>Moderately important.</c:v>
                </c:pt>
                <c:pt idx="3">
                  <c:v>Slightly important.</c:v>
                </c:pt>
                <c:pt idx="4">
                  <c:v>Not important at all.</c:v>
                </c:pt>
              </c:strCache>
            </c:strRef>
          </c:cat>
          <c:val>
            <c:numRef>
              <c:f>Sheet1!$B$2:$B$6</c:f>
              <c:numCache>
                <c:formatCode>0%</c:formatCode>
                <c:ptCount val="5"/>
                <c:pt idx="0">
                  <c:v>0.23560868593999998</c:v>
                </c:pt>
                <c:pt idx="1">
                  <c:v>0.25346910420000002</c:v>
                </c:pt>
                <c:pt idx="2">
                  <c:v>0.26719890593000001</c:v>
                </c:pt>
                <c:pt idx="3">
                  <c:v>0.10021123770000001</c:v>
                </c:pt>
                <c:pt idx="4">
                  <c:v>0.14351206622999998</c:v>
                </c:pt>
              </c:numCache>
            </c:numRef>
          </c:val>
          <c:extLst>
            <c:ext xmlns:c16="http://schemas.microsoft.com/office/drawing/2014/chart" uri="{C3380CC4-5D6E-409C-BE32-E72D297353CC}">
              <c16:uniqueId val="{00000000-2BD8-4CB3-972F-5A52C2E4C1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93371143940603E-2"/>
          <c:y val="0.13829821298962516"/>
          <c:w val="0.97294397998183768"/>
          <c:h val="0.74423334543674047"/>
        </c:manualLayout>
      </c:layout>
      <c:lineChart>
        <c:grouping val="standard"/>
        <c:varyColors val="0"/>
        <c:ser>
          <c:idx val="0"/>
          <c:order val="0"/>
          <c:tx>
            <c:strRef>
              <c:f>Sheet1!$B$1</c:f>
              <c:strCache>
                <c:ptCount val="1"/>
                <c:pt idx="0">
                  <c:v> Average Weekly Spend </c:v>
                </c:pt>
              </c:strCache>
            </c:strRef>
          </c:tx>
          <c:spPr>
            <a:ln w="19050" cap="rnd">
              <a:solidFill>
                <a:srgbClr val="17A24B"/>
              </a:solidFill>
              <a:round/>
            </a:ln>
            <a:effectLst/>
          </c:spPr>
          <c:marker>
            <c:symbol val="none"/>
          </c:marker>
          <c:dLbls>
            <c:delete val="1"/>
          </c:dLbls>
          <c:cat>
            <c:strRef>
              <c:f>Sheet1!$A$2:$A$64</c:f>
              <c:strCache>
                <c:ptCount val="14"/>
                <c:pt idx="0">
                  <c:v>05-Dec-20</c:v>
                </c:pt>
                <c:pt idx="1">
                  <c:v>02-Jan-21</c:v>
                </c:pt>
                <c:pt idx="2">
                  <c:v>30-Jan-21</c:v>
                </c:pt>
                <c:pt idx="3">
                  <c:v>27-Feb-21</c:v>
                </c:pt>
                <c:pt idx="4">
                  <c:v>27-Mar-21</c:v>
                </c:pt>
                <c:pt idx="5">
                  <c:v>24-Apr-21</c:v>
                </c:pt>
                <c:pt idx="6">
                  <c:v>22-May-21</c:v>
                </c:pt>
                <c:pt idx="7">
                  <c:v>19-Jun-21</c:v>
                </c:pt>
                <c:pt idx="8">
                  <c:v> 17-Jul-21</c:v>
                </c:pt>
                <c:pt idx="9">
                  <c:v>14-Aug-21</c:v>
                </c:pt>
                <c:pt idx="10">
                  <c:v>11-Sep-21</c:v>
                </c:pt>
                <c:pt idx="11">
                  <c:v>09-Oct-21</c:v>
                </c:pt>
                <c:pt idx="12">
                  <c:v> 8-Nov-21</c:v>
                </c:pt>
                <c:pt idx="13">
                  <c:v>04-Dec-21</c:v>
                </c:pt>
              </c:strCache>
            </c:strRef>
          </c:cat>
          <c:val>
            <c:numRef>
              <c:f>Sheet1!$B$2:$B$64</c:f>
              <c:numCache>
                <c:formatCode>0.00</c:formatCode>
                <c:ptCount val="14"/>
                <c:pt idx="0">
                  <c:v>81.227500000000006</c:v>
                </c:pt>
                <c:pt idx="1">
                  <c:v>84.994166666666658</c:v>
                </c:pt>
                <c:pt idx="2">
                  <c:v>83.431666666666658</c:v>
                </c:pt>
                <c:pt idx="3">
                  <c:v>82.226666666666674</c:v>
                </c:pt>
                <c:pt idx="4">
                  <c:v>79.557500000000005</c:v>
                </c:pt>
                <c:pt idx="5">
                  <c:v>81.465833333333336</c:v>
                </c:pt>
                <c:pt idx="6">
                  <c:v>81.56</c:v>
                </c:pt>
                <c:pt idx="7">
                  <c:v>81.186666666666667</c:v>
                </c:pt>
                <c:pt idx="8">
                  <c:v>80.334999999999994</c:v>
                </c:pt>
                <c:pt idx="9">
                  <c:v>79.564166666666665</c:v>
                </c:pt>
                <c:pt idx="10">
                  <c:v>78.374166666666667</c:v>
                </c:pt>
                <c:pt idx="11">
                  <c:v>77.697500000000005</c:v>
                </c:pt>
                <c:pt idx="12">
                  <c:v>77.887500000000003</c:v>
                </c:pt>
                <c:pt idx="13">
                  <c:v>79.203333333333333</c:v>
                </c:pt>
              </c:numCache>
            </c:numRef>
          </c:val>
          <c:smooth val="1"/>
          <c:extLst>
            <c:ext xmlns:c16="http://schemas.microsoft.com/office/drawing/2014/chart" uri="{C3380CC4-5D6E-409C-BE32-E72D297353CC}">
              <c16:uniqueId val="{00000000-2B7F-4242-9281-CF9A63A04573}"/>
            </c:ext>
          </c:extLst>
        </c:ser>
        <c:dLbls>
          <c:showLegendKey val="0"/>
          <c:showVal val="1"/>
          <c:showCatName val="0"/>
          <c:showSerName val="0"/>
          <c:showPercent val="0"/>
          <c:showBubbleSize val="0"/>
        </c:dLbls>
        <c:marker val="1"/>
        <c:smooth val="0"/>
        <c:axId val="45238912"/>
        <c:axId val="45244800"/>
      </c:lineChart>
      <c:lineChart>
        <c:grouping val="standard"/>
        <c:varyColors val="0"/>
        <c:ser>
          <c:idx val="1"/>
          <c:order val="1"/>
          <c:tx>
            <c:strRef>
              <c:f>Sheet1!$C$1</c:f>
              <c:strCache>
                <c:ptCount val="1"/>
                <c:pt idx="0">
                  <c:v>Year on Year Growth</c:v>
                </c:pt>
              </c:strCache>
            </c:strRef>
          </c:tx>
          <c:spPr>
            <a:ln w="19050" cap="rnd">
              <a:solidFill>
                <a:srgbClr val="0056FF"/>
              </a:solidFill>
              <a:round/>
            </a:ln>
            <a:effectLst/>
          </c:spPr>
          <c:marker>
            <c:symbol val="none"/>
          </c:marker>
          <c:cat>
            <c:strRef>
              <c:f>Sheet1!$A$2:$A$64</c:f>
              <c:strCache>
                <c:ptCount val="14"/>
                <c:pt idx="0">
                  <c:v>05-Dec-20</c:v>
                </c:pt>
                <c:pt idx="1">
                  <c:v>02-Jan-21</c:v>
                </c:pt>
                <c:pt idx="2">
                  <c:v>30-Jan-21</c:v>
                </c:pt>
                <c:pt idx="3">
                  <c:v>27-Feb-21</c:v>
                </c:pt>
                <c:pt idx="4">
                  <c:v>27-Mar-21</c:v>
                </c:pt>
                <c:pt idx="5">
                  <c:v>24-Apr-21</c:v>
                </c:pt>
                <c:pt idx="6">
                  <c:v>22-May-21</c:v>
                </c:pt>
                <c:pt idx="7">
                  <c:v>19-Jun-21</c:v>
                </c:pt>
                <c:pt idx="8">
                  <c:v> 17-Jul-21</c:v>
                </c:pt>
                <c:pt idx="9">
                  <c:v>14-Aug-21</c:v>
                </c:pt>
                <c:pt idx="10">
                  <c:v>11-Sep-21</c:v>
                </c:pt>
                <c:pt idx="11">
                  <c:v>09-Oct-21</c:v>
                </c:pt>
                <c:pt idx="12">
                  <c:v> 8-Nov-21</c:v>
                </c:pt>
                <c:pt idx="13">
                  <c:v>04-Dec-21</c:v>
                </c:pt>
              </c:strCache>
            </c:strRef>
          </c:cat>
          <c:val>
            <c:numRef>
              <c:f>Sheet1!$C$2:$C$64</c:f>
              <c:numCache>
                <c:formatCode>0.0%</c:formatCode>
                <c:ptCount val="14"/>
                <c:pt idx="0">
                  <c:v>8.6376960199725739E-2</c:v>
                </c:pt>
                <c:pt idx="1">
                  <c:v>8.0674726369213579E-2</c:v>
                </c:pt>
                <c:pt idx="2">
                  <c:v>7.9125214223352724E-2</c:v>
                </c:pt>
                <c:pt idx="3">
                  <c:v>8.4712969680979855E-2</c:v>
                </c:pt>
                <c:pt idx="4">
                  <c:v>2.9659508838533633E-2</c:v>
                </c:pt>
                <c:pt idx="5">
                  <c:v>8.4381221567757514E-3</c:v>
                </c:pt>
                <c:pt idx="6">
                  <c:v>-2.8478970826178007E-2</c:v>
                </c:pt>
                <c:pt idx="7">
                  <c:v>-1.5700458687789132E-2</c:v>
                </c:pt>
                <c:pt idx="8">
                  <c:v>-3.0473087134926469E-2</c:v>
                </c:pt>
                <c:pt idx="9">
                  <c:v>-2.4371053115611829E-2</c:v>
                </c:pt>
                <c:pt idx="10">
                  <c:v>-9.697799305043775E-3</c:v>
                </c:pt>
                <c:pt idx="11">
                  <c:v>-6.7116238933809802E-3</c:v>
                </c:pt>
                <c:pt idx="12">
                  <c:v>-1.4602003162888844E-2</c:v>
                </c:pt>
                <c:pt idx="13">
                  <c:v>-2.4919721358735214E-2</c:v>
                </c:pt>
              </c:numCache>
            </c:numRef>
          </c:val>
          <c:smooth val="1"/>
          <c:extLst>
            <c:ext xmlns:c16="http://schemas.microsoft.com/office/drawing/2014/chart" uri="{C3380CC4-5D6E-409C-BE32-E72D297353CC}">
              <c16:uniqueId val="{00000001-2B7F-4242-9281-CF9A63A04573}"/>
            </c:ext>
          </c:extLst>
        </c:ser>
        <c:ser>
          <c:idx val="2"/>
          <c:order val="2"/>
          <c:tx>
            <c:strRef>
              <c:f>Sheet1!$D$1</c:f>
              <c:strCache>
                <c:ptCount val="1"/>
                <c:pt idx="0">
                  <c:v>2 years ago growth</c:v>
                </c:pt>
              </c:strCache>
            </c:strRef>
          </c:tx>
          <c:spPr>
            <a:ln w="19050">
              <a:solidFill>
                <a:schemeClr val="bg1">
                  <a:lumMod val="50000"/>
                  <a:alpha val="76000"/>
                </a:schemeClr>
              </a:solidFill>
              <a:prstDash val="dash"/>
            </a:ln>
          </c:spPr>
          <c:marker>
            <c:symbol val="none"/>
          </c:marker>
          <c:cat>
            <c:strRef>
              <c:f>Sheet1!$A$2:$A$64</c:f>
              <c:strCache>
                <c:ptCount val="14"/>
                <c:pt idx="0">
                  <c:v>05-Dec-20</c:v>
                </c:pt>
                <c:pt idx="1">
                  <c:v>02-Jan-21</c:v>
                </c:pt>
                <c:pt idx="2">
                  <c:v>30-Jan-21</c:v>
                </c:pt>
                <c:pt idx="3">
                  <c:v>27-Feb-21</c:v>
                </c:pt>
                <c:pt idx="4">
                  <c:v>27-Mar-21</c:v>
                </c:pt>
                <c:pt idx="5">
                  <c:v>24-Apr-21</c:v>
                </c:pt>
                <c:pt idx="6">
                  <c:v>22-May-21</c:v>
                </c:pt>
                <c:pt idx="7">
                  <c:v>19-Jun-21</c:v>
                </c:pt>
                <c:pt idx="8">
                  <c:v> 17-Jul-21</c:v>
                </c:pt>
                <c:pt idx="9">
                  <c:v>14-Aug-21</c:v>
                </c:pt>
                <c:pt idx="10">
                  <c:v>11-Sep-21</c:v>
                </c:pt>
                <c:pt idx="11">
                  <c:v>09-Oct-21</c:v>
                </c:pt>
                <c:pt idx="12">
                  <c:v> 8-Nov-21</c:v>
                </c:pt>
                <c:pt idx="13">
                  <c:v>04-Dec-21</c:v>
                </c:pt>
              </c:strCache>
            </c:strRef>
          </c:cat>
          <c:val>
            <c:numRef>
              <c:f>Sheet1!$D$2:$D$64</c:f>
              <c:numCache>
                <c:formatCode>0.0%</c:formatCode>
                <c:ptCount val="14"/>
                <c:pt idx="0">
                  <c:v>9.2554610358315692E-2</c:v>
                </c:pt>
                <c:pt idx="1">
                  <c:v>8.6766116142781069E-2</c:v>
                </c:pt>
                <c:pt idx="2">
                  <c:v>8.4420085784844501E-2</c:v>
                </c:pt>
                <c:pt idx="3">
                  <c:v>9.60754473856682E-2</c:v>
                </c:pt>
                <c:pt idx="4">
                  <c:v>0.11065998115336728</c:v>
                </c:pt>
                <c:pt idx="5">
                  <c:v>0.10975014473669287</c:v>
                </c:pt>
                <c:pt idx="6">
                  <c:v>0.10318086521337277</c:v>
                </c:pt>
                <c:pt idx="7">
                  <c:v>9.4737788365377051E-2</c:v>
                </c:pt>
                <c:pt idx="8">
                  <c:v>8.330243063749454E-2</c:v>
                </c:pt>
                <c:pt idx="9">
                  <c:v>7.5663861380561137E-2</c:v>
                </c:pt>
                <c:pt idx="10">
                  <c:v>6.2196471730930014E-2</c:v>
                </c:pt>
                <c:pt idx="11">
                  <c:v>6.4726101702657246E-2</c:v>
                </c:pt>
                <c:pt idx="12">
                  <c:v>6.217469372911788E-2</c:v>
                </c:pt>
                <c:pt idx="13">
                  <c:v>5.9304749060998807E-2</c:v>
                </c:pt>
              </c:numCache>
            </c:numRef>
          </c:val>
          <c:smooth val="1"/>
          <c:extLst>
            <c:ext xmlns:c16="http://schemas.microsoft.com/office/drawing/2014/chart" uri="{C3380CC4-5D6E-409C-BE32-E72D297353CC}">
              <c16:uniqueId val="{00000001-0541-4D41-A3C0-A88729B5B41F}"/>
            </c:ext>
          </c:extLst>
        </c:ser>
        <c:dLbls>
          <c:showLegendKey val="0"/>
          <c:showVal val="0"/>
          <c:showCatName val="0"/>
          <c:showSerName val="0"/>
          <c:showPercent val="0"/>
          <c:showBubbleSize val="0"/>
        </c:dLbls>
        <c:marker val="1"/>
        <c:smooth val="0"/>
        <c:axId val="45252992"/>
        <c:axId val="45246720"/>
      </c:lineChart>
      <c:catAx>
        <c:axId val="4523891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5244800"/>
        <c:crosses val="autoZero"/>
        <c:auto val="1"/>
        <c:lblAlgn val="ctr"/>
        <c:lblOffset val="100"/>
        <c:noMultiLvlLbl val="0"/>
      </c:catAx>
      <c:valAx>
        <c:axId val="45244800"/>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1000">
                    <a:latin typeface="Montserrat" panose="00000500000000000000" pitchFamily="2" charset="0"/>
                  </a:defRPr>
                </a:pPr>
                <a:r>
                  <a:rPr lang="en-GB" sz="1000" dirty="0">
                    <a:latin typeface="Montserrat" panose="00000500000000000000" pitchFamily="2" charset="0"/>
                  </a:rPr>
                  <a:t>GB Average</a:t>
                </a:r>
                <a:r>
                  <a:rPr lang="en-GB" sz="1000" baseline="0" dirty="0">
                    <a:latin typeface="Montserrat" panose="00000500000000000000" pitchFamily="2" charset="0"/>
                  </a:rPr>
                  <a:t> weekly FMCG Basket £Spend</a:t>
                </a:r>
                <a:endParaRPr lang="en-GB" sz="1000" dirty="0">
                  <a:latin typeface="Montserrat" panose="00000500000000000000" pitchFamily="2" charset="0"/>
                </a:endParaRPr>
              </a:p>
            </c:rich>
          </c:tx>
          <c:layout>
            <c:manualLayout>
              <c:xMode val="edge"/>
              <c:yMode val="edge"/>
              <c:x val="0"/>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38912"/>
        <c:crosses val="autoZero"/>
        <c:crossBetween val="between"/>
      </c:valAx>
      <c:valAx>
        <c:axId val="45246720"/>
        <c:scaling>
          <c:orientation val="minMax"/>
        </c:scaling>
        <c:delete val="0"/>
        <c:axPos val="r"/>
        <c:title>
          <c:tx>
            <c:rich>
              <a:bodyPr rot="0" vert="horz"/>
              <a:lstStyle/>
              <a:p>
                <a:pPr>
                  <a:defRPr sz="1000">
                    <a:latin typeface="Montserrat" panose="00000500000000000000" pitchFamily="2" charset="0"/>
                  </a:defRPr>
                </a:pPr>
                <a:r>
                  <a:rPr lang="en-GB" sz="1000" dirty="0">
                    <a:latin typeface="Montserrat" panose="00000500000000000000" pitchFamily="2" charset="0"/>
                  </a:rPr>
                  <a:t>12w/e Growth</a:t>
                </a:r>
              </a:p>
            </c:rich>
          </c:tx>
          <c:layout>
            <c:manualLayout>
              <c:xMode val="edge"/>
              <c:yMode val="edge"/>
              <c:x val="0.92092222938727841"/>
              <c:y val="2.4602238030005438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52992"/>
        <c:crosses val="max"/>
        <c:crossBetween val="between"/>
      </c:valAx>
      <c:catAx>
        <c:axId val="45252992"/>
        <c:scaling>
          <c:orientation val="minMax"/>
        </c:scaling>
        <c:delete val="1"/>
        <c:axPos val="b"/>
        <c:numFmt formatCode="General" sourceLinked="1"/>
        <c:majorTickMark val="out"/>
        <c:minorTickMark val="none"/>
        <c:tickLblPos val="nextTo"/>
        <c:crossAx val="45246720"/>
        <c:crosses val="autoZero"/>
        <c:auto val="1"/>
        <c:lblAlgn val="ctr"/>
        <c:lblOffset val="100"/>
        <c:noMultiLvlLbl val="0"/>
      </c:catAx>
      <c:spPr>
        <a:noFill/>
        <a:ln w="25400">
          <a:noFill/>
        </a:ln>
        <a:effectLst/>
      </c:spPr>
    </c:plotArea>
    <c:legend>
      <c:legendPos val="b"/>
      <c:layout>
        <c:manualLayout>
          <c:xMode val="edge"/>
          <c:yMode val="edge"/>
          <c:x val="4.1222891132251742E-2"/>
          <c:y val="0.70517471619884331"/>
          <c:w val="0.44764098534043728"/>
          <c:h val="0.162169886953922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0.13829827471433209"/>
          <c:w val="0.97294397998183768"/>
          <c:h val="0.74423334543674047"/>
        </c:manualLayout>
      </c:layout>
      <c:lineChart>
        <c:grouping val="standard"/>
        <c:varyColors val="0"/>
        <c:ser>
          <c:idx val="0"/>
          <c:order val="0"/>
          <c:tx>
            <c:strRef>
              <c:f>Sheet1!$B$1</c:f>
              <c:strCache>
                <c:ptCount val="1"/>
                <c:pt idx="0">
                  <c:v> Average Weekly Trips </c:v>
                </c:pt>
              </c:strCache>
            </c:strRef>
          </c:tx>
          <c:spPr>
            <a:ln w="19050" cap="rnd">
              <a:solidFill>
                <a:srgbClr val="17A24B"/>
              </a:solidFill>
              <a:round/>
            </a:ln>
            <a:effectLst/>
          </c:spPr>
          <c:marker>
            <c:symbol val="none"/>
          </c:marker>
          <c:cat>
            <c:strRef>
              <c:f>Sheet1!$A$2:$A$61</c:f>
              <c:strCache>
                <c:ptCount val="14"/>
                <c:pt idx="0">
                  <c:v>05-Dec-20</c:v>
                </c:pt>
                <c:pt idx="1">
                  <c:v>02-Jan-21</c:v>
                </c:pt>
                <c:pt idx="2">
                  <c:v> 30-Jan-21</c:v>
                </c:pt>
                <c:pt idx="3">
                  <c:v>27-Feb-21</c:v>
                </c:pt>
                <c:pt idx="4">
                  <c:v>27-Mar-21</c:v>
                </c:pt>
                <c:pt idx="5">
                  <c:v>24-Apr-21</c:v>
                </c:pt>
                <c:pt idx="6">
                  <c:v>22-May-21</c:v>
                </c:pt>
                <c:pt idx="7">
                  <c:v>19-Jun-21</c:v>
                </c:pt>
                <c:pt idx="8">
                  <c:v> 17-Jul-21</c:v>
                </c:pt>
                <c:pt idx="9">
                  <c:v>14-Aug-21</c:v>
                </c:pt>
                <c:pt idx="10">
                  <c:v>11-Sep-21</c:v>
                </c:pt>
                <c:pt idx="11">
                  <c:v>09-Oct-21</c:v>
                </c:pt>
                <c:pt idx="12">
                  <c:v> 6-Nov-21</c:v>
                </c:pt>
                <c:pt idx="13">
                  <c:v> 4-Dec-21</c:v>
                </c:pt>
              </c:strCache>
            </c:strRef>
          </c:cat>
          <c:val>
            <c:numRef>
              <c:f>Sheet1!$B$2:$B$61</c:f>
              <c:numCache>
                <c:formatCode>0.0%</c:formatCode>
                <c:ptCount val="14"/>
                <c:pt idx="0">
                  <c:v>-0.10294117647058831</c:v>
                </c:pt>
                <c:pt idx="1">
                  <c:v>-0.10386473429951693</c:v>
                </c:pt>
                <c:pt idx="2">
                  <c:v>-0.12094505906619157</c:v>
                </c:pt>
                <c:pt idx="3">
                  <c:v>-0.13288033220083051</c:v>
                </c:pt>
                <c:pt idx="4">
                  <c:v>-0.15798134942402631</c:v>
                </c:pt>
                <c:pt idx="5">
                  <c:v>-5.5446323240267437E-2</c:v>
                </c:pt>
                <c:pt idx="6">
                  <c:v>4.7619047619047672E-2</c:v>
                </c:pt>
                <c:pt idx="7">
                  <c:v>0.18350563909774431</c:v>
                </c:pt>
                <c:pt idx="8">
                  <c:v>0.13928329952670726</c:v>
                </c:pt>
                <c:pt idx="9">
                  <c:v>0.11302640192013969</c:v>
                </c:pt>
                <c:pt idx="10">
                  <c:v>9.833944360577962E-2</c:v>
                </c:pt>
                <c:pt idx="11">
                  <c:v>8.2287901339570535E-2</c:v>
                </c:pt>
                <c:pt idx="12">
                  <c:v>6.5126050420168058E-2</c:v>
                </c:pt>
                <c:pt idx="13">
                  <c:v>5.1670471052085443E-2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Av Items in Basket</c:v>
                </c:pt>
              </c:strCache>
            </c:strRef>
          </c:tx>
          <c:spPr>
            <a:ln w="19050" cap="rnd">
              <a:solidFill>
                <a:srgbClr val="0056FF"/>
              </a:solidFill>
              <a:round/>
            </a:ln>
            <a:effectLst/>
          </c:spPr>
          <c:marker>
            <c:symbol val="none"/>
          </c:marker>
          <c:cat>
            <c:strRef>
              <c:f>Sheet1!$A$2:$A$61</c:f>
              <c:strCache>
                <c:ptCount val="14"/>
                <c:pt idx="0">
                  <c:v>05-Dec-20</c:v>
                </c:pt>
                <c:pt idx="1">
                  <c:v>02-Jan-21</c:v>
                </c:pt>
                <c:pt idx="2">
                  <c:v> 30-Jan-21</c:v>
                </c:pt>
                <c:pt idx="3">
                  <c:v>27-Feb-21</c:v>
                </c:pt>
                <c:pt idx="4">
                  <c:v>27-Mar-21</c:v>
                </c:pt>
                <c:pt idx="5">
                  <c:v>24-Apr-21</c:v>
                </c:pt>
                <c:pt idx="6">
                  <c:v>22-May-21</c:v>
                </c:pt>
                <c:pt idx="7">
                  <c:v>19-Jun-21</c:v>
                </c:pt>
                <c:pt idx="8">
                  <c:v> 17-Jul-21</c:v>
                </c:pt>
                <c:pt idx="9">
                  <c:v>14-Aug-21</c:v>
                </c:pt>
                <c:pt idx="10">
                  <c:v>11-Sep-21</c:v>
                </c:pt>
                <c:pt idx="11">
                  <c:v>09-Oct-21</c:v>
                </c:pt>
                <c:pt idx="12">
                  <c:v> 6-Nov-21</c:v>
                </c:pt>
                <c:pt idx="13">
                  <c:v> 4-Dec-21</c:v>
                </c:pt>
              </c:strCache>
            </c:strRef>
          </c:cat>
          <c:val>
            <c:numRef>
              <c:f>Sheet1!$C$2:$C$61</c:f>
              <c:numCache>
                <c:formatCode>0.0%</c:formatCode>
                <c:ptCount val="14"/>
                <c:pt idx="0">
                  <c:v>0.18071161048689133</c:v>
                </c:pt>
                <c:pt idx="1">
                  <c:v>0.18122676579925656</c:v>
                </c:pt>
                <c:pt idx="2">
                  <c:v>0.20260223048327131</c:v>
                </c:pt>
                <c:pt idx="3">
                  <c:v>0.22109158186864009</c:v>
                </c:pt>
                <c:pt idx="4">
                  <c:v>0.18828828828828836</c:v>
                </c:pt>
                <c:pt idx="5">
                  <c:v>4.6568627450980449E-2</c:v>
                </c:pt>
                <c:pt idx="6">
                  <c:v>-7.7208611729769894E-2</c:v>
                </c:pt>
                <c:pt idx="7">
                  <c:v>-0.16135734072022156</c:v>
                </c:pt>
                <c:pt idx="8">
                  <c:v>-0.14110871130309577</c:v>
                </c:pt>
                <c:pt idx="9">
                  <c:v>-0.1178247734138973</c:v>
                </c:pt>
                <c:pt idx="10">
                  <c:v>-9.7026604068857658E-2</c:v>
                </c:pt>
                <c:pt idx="11">
                  <c:v>-8.6783439490445868E-2</c:v>
                </c:pt>
                <c:pt idx="12">
                  <c:v>-8.4327764518695392E-2</c:v>
                </c:pt>
                <c:pt idx="13">
                  <c:v>-8.5646312450436191E-2</c:v>
                </c:pt>
              </c:numCache>
            </c:numRef>
          </c:val>
          <c:smooth val="1"/>
          <c:extLst>
            <c:ext xmlns:c16="http://schemas.microsoft.com/office/drawing/2014/chart" uri="{C3380CC4-5D6E-409C-BE32-E72D297353CC}">
              <c16:uniqueId val="{00000001-2B7F-4242-9281-CF9A63A04573}"/>
            </c:ext>
          </c:extLst>
        </c:ser>
        <c:dLbls>
          <c:showLegendKey val="0"/>
          <c:showVal val="0"/>
          <c:showCatName val="0"/>
          <c:showSerName val="0"/>
          <c:showPercent val="0"/>
          <c:showBubbleSize val="0"/>
        </c:dLbls>
        <c:smooth val="0"/>
        <c:axId val="46216704"/>
        <c:axId val="51524736"/>
      </c:lineChart>
      <c:catAx>
        <c:axId val="4621670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51524736"/>
        <c:crosses val="autoZero"/>
        <c:auto val="1"/>
        <c:lblAlgn val="ctr"/>
        <c:lblOffset val="100"/>
        <c:noMultiLvlLbl val="0"/>
      </c:catAx>
      <c:valAx>
        <c:axId val="51524736"/>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900">
                    <a:latin typeface="Montserrat" panose="00000500000000000000" pitchFamily="2" charset="0"/>
                  </a:defRPr>
                </a:pPr>
                <a:r>
                  <a:rPr lang="en-GB" sz="900" dirty="0">
                    <a:effectLst/>
                    <a:latin typeface="Montserrat" panose="00000500000000000000" pitchFamily="2" charset="0"/>
                  </a:rPr>
                  <a:t>12w/e % Growth</a:t>
                </a:r>
              </a:p>
            </c:rich>
          </c:tx>
          <c:layout>
            <c:manualLayout>
              <c:xMode val="edge"/>
              <c:yMode val="edge"/>
              <c:x val="1.8088700864518834E-2"/>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6216704"/>
        <c:crosses val="autoZero"/>
        <c:crossBetween val="between"/>
      </c:valAx>
      <c:spPr>
        <a:noFill/>
        <a:ln>
          <a:noFill/>
        </a:ln>
        <a:effectLst/>
      </c:spPr>
    </c:plotArea>
    <c:legend>
      <c:legendPos val="b"/>
      <c:layout>
        <c:manualLayout>
          <c:xMode val="edge"/>
          <c:yMode val="edge"/>
          <c:x val="5.9311591996770621E-2"/>
          <c:y val="0.35122379612806515"/>
          <c:w val="0.2386683012965112"/>
          <c:h val="0.116966577165925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215121198614406"/>
        </c:manualLayout>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-2.1985019878081657E-2</c:v>
                </c:pt>
                <c:pt idx="1">
                  <c:v>-1.1639460579777938E-2</c:v>
                </c:pt>
                <c:pt idx="2">
                  <c:v>-2.584101634069913E-2</c:v>
                </c:pt>
                <c:pt idx="3">
                  <c:v>6.8956878393612087E-2</c:v>
                </c:pt>
                <c:pt idx="4">
                  <c:v>-1.1639460579777938E-2</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Cache>
                <c:formatCode>0.0%</c:formatCode>
                <c:ptCount val="5"/>
                <c:pt idx="0">
                  <c:v>4.365332327954996E-2</c:v>
                </c:pt>
                <c:pt idx="1">
                  <c:v>5.1253487388812635E-2</c:v>
                </c:pt>
                <c:pt idx="2">
                  <c:v>5.7378314044027823E-2</c:v>
                </c:pt>
                <c:pt idx="3">
                  <c:v>2.0676044974836438E-2</c:v>
                </c:pt>
                <c:pt idx="4">
                  <c:v>5.1253487388812635E-2</c:v>
                </c:pt>
              </c:numCache>
            </c:numRef>
          </c:val>
          <c:extLst>
            <c:ext xmlns:c16="http://schemas.microsoft.com/office/drawing/2014/chart" uri="{C3380CC4-5D6E-409C-BE32-E72D297353CC}">
              <c16:uniqueId val="{00000001-E68B-4F84-BFC8-078DAC5BA2F0}"/>
            </c:ext>
          </c:extLst>
        </c:ser>
        <c:ser>
          <c:idx val="2"/>
          <c:order val="2"/>
          <c:tx>
            <c:strRef>
              <c:f>Sheet1!$D$1</c:f>
              <c:strCache>
                <c:ptCount val="1"/>
                <c:pt idx="0">
                  <c:v>vs last month</c:v>
                </c:pt>
              </c:strCache>
            </c:strRef>
          </c:tx>
          <c:spPr>
            <a:solidFill>
              <a:schemeClr val="accent3"/>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CB-4C0B-86C2-8D808F70F9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Sheet1!$D$2:$D$6</c:f>
              <c:numCache>
                <c:formatCode>0.0%</c:formatCode>
                <c:ptCount val="5"/>
                <c:pt idx="0">
                  <c:v>6.3186917417969557E-2</c:v>
                </c:pt>
                <c:pt idx="1">
                  <c:v>5.1354577281268909E-2</c:v>
                </c:pt>
                <c:pt idx="2">
                  <c:v>4.5652332887973657E-2</c:v>
                </c:pt>
                <c:pt idx="3">
                  <c:v>8.1867184575328045E-2</c:v>
                </c:pt>
                <c:pt idx="4">
                  <c:v>5.1354577281268909E-2</c:v>
                </c:pt>
              </c:numCache>
            </c:numRef>
          </c:val>
          <c:extLst>
            <c:ext xmlns:c16="http://schemas.microsoft.com/office/drawing/2014/chart" uri="{C3380CC4-5D6E-409C-BE32-E72D297353CC}">
              <c16:uniqueId val="{00000001-82CB-4C0B-86C2-8D808F70F9D7}"/>
            </c:ext>
          </c:extLst>
        </c:ser>
        <c:dLbls>
          <c:dLblPos val="inEnd"/>
          <c:showLegendKey val="0"/>
          <c:showVal val="1"/>
          <c:showCatName val="0"/>
          <c:showSerName val="0"/>
          <c:showPercent val="0"/>
          <c:showBubbleSize val="0"/>
        </c:dLbls>
        <c:gapWidth val="125"/>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04479656"/>
        <c:crosses val="autoZero"/>
        <c:auto val="1"/>
        <c:lblAlgn val="ctr"/>
        <c:lblOffset val="100"/>
        <c:noMultiLvlLbl val="0"/>
      </c:catAx>
      <c:valAx>
        <c:axId val="404479656"/>
        <c:scaling>
          <c:orientation val="minMax"/>
          <c:min val="-0.15000000000000002"/>
        </c:scaling>
        <c:delete val="1"/>
        <c:axPos val="l"/>
        <c:numFmt formatCode="0.0%" sourceLinked="1"/>
        <c:majorTickMark val="out"/>
        <c:minorTickMark val="none"/>
        <c:tickLblPos val="nextTo"/>
        <c:crossAx val="404478872"/>
        <c:crosses val="autoZero"/>
        <c:crossBetween val="between"/>
        <c:majorUnit val="0.25"/>
      </c:valAx>
      <c:spPr>
        <a:noFill/>
        <a:ln w="25400">
          <a:noFill/>
        </a:ln>
        <a:effectLst/>
      </c:spPr>
    </c:plotArea>
    <c:legend>
      <c:legendPos val="t"/>
      <c:layout>
        <c:manualLayout>
          <c:xMode val="edge"/>
          <c:yMode val="edge"/>
          <c:x val="0.22983223581059892"/>
          <c:y val="6.0542272160327378E-2"/>
          <c:w val="0.77016776418940103"/>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68121213001082"/>
          <c:y val="4.7905078450055226E-2"/>
          <c:w val="0.62638418522002715"/>
          <c:h val="0.92023708871349719"/>
        </c:manualLayout>
      </c:layout>
      <c:barChart>
        <c:barDir val="bar"/>
        <c:grouping val="clustered"/>
        <c:varyColors val="0"/>
        <c:ser>
          <c:idx val="0"/>
          <c:order val="0"/>
          <c:tx>
            <c:strRef>
              <c:f>Sheet1!$B$1</c:f>
              <c:strCache>
                <c:ptCount val="1"/>
                <c:pt idx="0">
                  <c:v>vs year ago</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Tobacco</c:v>
                </c:pt>
                <c:pt idx="1">
                  <c:v>Soft Drinks</c:v>
                </c:pt>
                <c:pt idx="2">
                  <c:v>Pet</c:v>
                </c:pt>
                <c:pt idx="3">
                  <c:v>Frozen</c:v>
                </c:pt>
                <c:pt idx="4">
                  <c:v>Dairy</c:v>
                </c:pt>
                <c:pt idx="5">
                  <c:v>BWS</c:v>
                </c:pt>
                <c:pt idx="6">
                  <c:v>Convenience</c:v>
                </c:pt>
                <c:pt idx="7">
                  <c:v>Meat, Fish &amp; Poultry</c:v>
                </c:pt>
                <c:pt idx="8">
                  <c:v>Impulse*</c:v>
                </c:pt>
                <c:pt idx="9">
                  <c:v>Packaged Grocery</c:v>
                </c:pt>
                <c:pt idx="10">
                  <c:v>Household</c:v>
                </c:pt>
                <c:pt idx="11">
                  <c:v>Bakery</c:v>
                </c:pt>
                <c:pt idx="12">
                  <c:v>Produce </c:v>
                </c:pt>
                <c:pt idx="13">
                  <c:v>HBA~</c:v>
                </c:pt>
                <c:pt idx="14">
                  <c:v>Non Food#</c:v>
                </c:pt>
              </c:strCache>
            </c:strRef>
          </c:cat>
          <c:val>
            <c:numRef>
              <c:f>Sheet1!$B$2:$B$16</c:f>
              <c:numCache>
                <c:formatCode>0.0%</c:formatCode>
                <c:ptCount val="15"/>
                <c:pt idx="0">
                  <c:v>2.9456717707241564E-2</c:v>
                </c:pt>
                <c:pt idx="1">
                  <c:v>7.0292275484854949E-2</c:v>
                </c:pt>
                <c:pt idx="2">
                  <c:v>0.12541396140510841</c:v>
                </c:pt>
                <c:pt idx="3">
                  <c:v>-5.8544531598294536E-2</c:v>
                </c:pt>
                <c:pt idx="4">
                  <c:v>-4.3492624801504398E-3</c:v>
                </c:pt>
                <c:pt idx="5">
                  <c:v>-9.9647388522212887E-2</c:v>
                </c:pt>
                <c:pt idx="6">
                  <c:v>0.11063978057119273</c:v>
                </c:pt>
                <c:pt idx="7">
                  <c:v>-6.1424523597150005E-2</c:v>
                </c:pt>
                <c:pt idx="8">
                  <c:v>3.1642072466075977E-3</c:v>
                </c:pt>
                <c:pt idx="9">
                  <c:v>-5.201419961059095E-2</c:v>
                </c:pt>
                <c:pt idx="10">
                  <c:v>-8.1320464817824512E-4</c:v>
                </c:pt>
                <c:pt idx="11">
                  <c:v>4.4847885589359038E-2</c:v>
                </c:pt>
                <c:pt idx="12">
                  <c:v>-5.6218774734134169E-2</c:v>
                </c:pt>
                <c:pt idx="13">
                  <c:v>9.8461286498057188E-2</c:v>
                </c:pt>
                <c:pt idx="14">
                  <c:v>-0.12527441473950796</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Tobacco</c:v>
                </c:pt>
                <c:pt idx="1">
                  <c:v>Soft Drinks</c:v>
                </c:pt>
                <c:pt idx="2">
                  <c:v>Pet</c:v>
                </c:pt>
                <c:pt idx="3">
                  <c:v>Frozen</c:v>
                </c:pt>
                <c:pt idx="4">
                  <c:v>Dairy</c:v>
                </c:pt>
                <c:pt idx="5">
                  <c:v>BWS</c:v>
                </c:pt>
                <c:pt idx="6">
                  <c:v>Convenience</c:v>
                </c:pt>
                <c:pt idx="7">
                  <c:v>Meat, Fish &amp; Poultry</c:v>
                </c:pt>
                <c:pt idx="8">
                  <c:v>Impulse*</c:v>
                </c:pt>
                <c:pt idx="9">
                  <c:v>Packaged Grocery</c:v>
                </c:pt>
                <c:pt idx="10">
                  <c:v>Household</c:v>
                </c:pt>
                <c:pt idx="11">
                  <c:v>Bakery</c:v>
                </c:pt>
                <c:pt idx="12">
                  <c:v>Produce </c:v>
                </c:pt>
                <c:pt idx="13">
                  <c:v>HBA~</c:v>
                </c:pt>
                <c:pt idx="14">
                  <c:v>Non Food#</c:v>
                </c:pt>
              </c:strCache>
            </c:strRef>
          </c:cat>
          <c:val>
            <c:numRef>
              <c:f>Sheet1!$C$2:$C$16</c:f>
              <c:numCache>
                <c:formatCode>0.0%</c:formatCode>
                <c:ptCount val="15"/>
                <c:pt idx="0">
                  <c:v>0.15898908310452731</c:v>
                </c:pt>
                <c:pt idx="1">
                  <c:v>0.14273956812736932</c:v>
                </c:pt>
                <c:pt idx="2">
                  <c:v>0.11424681461588371</c:v>
                </c:pt>
                <c:pt idx="3">
                  <c:v>8.4028846837381321E-2</c:v>
                </c:pt>
                <c:pt idx="4">
                  <c:v>7.9501902070663988E-2</c:v>
                </c:pt>
                <c:pt idx="5">
                  <c:v>7.834769224224547E-2</c:v>
                </c:pt>
                <c:pt idx="6">
                  <c:v>5.1749863162628973E-2</c:v>
                </c:pt>
                <c:pt idx="7">
                  <c:v>4.8134165116824779E-2</c:v>
                </c:pt>
                <c:pt idx="8">
                  <c:v>4.6411679453856713E-2</c:v>
                </c:pt>
                <c:pt idx="9">
                  <c:v>3.6686852446904172E-2</c:v>
                </c:pt>
                <c:pt idx="10">
                  <c:v>3.2495110838580921E-2</c:v>
                </c:pt>
                <c:pt idx="11">
                  <c:v>2.4520084766852746E-2</c:v>
                </c:pt>
                <c:pt idx="12">
                  <c:v>2.1429135568262758E-2</c:v>
                </c:pt>
                <c:pt idx="13">
                  <c:v>-2.6506120804971056E-3</c:v>
                </c:pt>
                <c:pt idx="14">
                  <c:v>-6.4749324202386327E-2</c:v>
                </c:pt>
              </c:numCache>
            </c:numRef>
          </c:val>
          <c:extLst>
            <c:ext xmlns:c16="http://schemas.microsoft.com/office/drawing/2014/chart" uri="{C3380CC4-5D6E-409C-BE32-E72D297353CC}">
              <c16:uniqueId val="{00000001-DA3E-4612-908A-DE664A6E660D}"/>
            </c:ext>
          </c:extLst>
        </c:ser>
        <c:dLbls>
          <c:dLblPos val="inEnd"/>
          <c:showLegendKey val="0"/>
          <c:showVal val="1"/>
          <c:showCatName val="0"/>
          <c:showSerName val="0"/>
          <c:showPercent val="0"/>
          <c:showBubbleSize val="0"/>
        </c:dLbls>
        <c:gapWidth val="125"/>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404481616"/>
        <c:crosses val="autoZero"/>
        <c:auto val="1"/>
        <c:lblAlgn val="ctr"/>
        <c:lblOffset val="100"/>
        <c:noMultiLvlLbl val="0"/>
      </c:catAx>
      <c:valAx>
        <c:axId val="404481616"/>
        <c:scaling>
          <c:orientation val="minMax"/>
          <c:max val="0.2"/>
          <c:min val="-0.15000000000000002"/>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404480832"/>
        <c:crosses val="autoZero"/>
        <c:crossBetween val="between"/>
        <c:majorUnit val="0.25"/>
      </c:valAx>
      <c:spPr>
        <a:noFill/>
        <a:ln>
          <a:noFill/>
        </a:ln>
        <a:effectLst/>
      </c:spPr>
    </c:plotArea>
    <c:legend>
      <c:legendPos val="tr"/>
      <c:layout>
        <c:manualLayout>
          <c:xMode val="edge"/>
          <c:yMode val="edge"/>
          <c:x val="0.76741768579492009"/>
          <c:y val="0.83894291422167933"/>
          <c:w val="0.20603271663008257"/>
          <c:h val="0.12493023848139007"/>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8.1181963141033105E-3"/>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1"/>
            <c:bubble3D val="0"/>
            <c:spPr>
              <a:solidFill>
                <a:srgbClr val="00F000"/>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1"/>
            <c:bubble3D val="0"/>
            <c:spPr>
              <a:solidFill>
                <a:srgbClr val="00F000"/>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-1.7783520016433352E-2</c:v>
                </c:pt>
                <c:pt idx="1">
                  <c:v>-3.2243743991111073E-2</c:v>
                </c:pt>
                <c:pt idx="2">
                  <c:v>2.6467001311771376E-2</c:v>
                </c:pt>
                <c:pt idx="4">
                  <c:v>-2.1985019878081657E-2</c:v>
                </c:pt>
                <c:pt idx="5">
                  <c:v>0.30812364760247246</c:v>
                </c:pt>
                <c:pt idx="7">
                  <c:v>-1.7798565927148235E-2</c:v>
                </c:pt>
                <c:pt idx="8">
                  <c:v>-3.3983233912125765E-2</c:v>
                </c:pt>
                <c:pt idx="9">
                  <c:v>-2.7556662860907188E-2</c:v>
                </c:pt>
                <c:pt idx="10">
                  <c:v>0.10484406322244655</c:v>
                </c:pt>
                <c:pt idx="12">
                  <c:v>2.5885751037250104E-2</c:v>
                </c:pt>
                <c:pt idx="13">
                  <c:v>1.0396635861946946E-2</c:v>
                </c:pt>
                <c:pt idx="14">
                  <c:v>-0.13122531844919783</c:v>
                </c:pt>
                <c:pt idx="15">
                  <c:v>2.1051670395866307E-3</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75618579602996E-3"/>
          <c:y val="3.0579585702551999E-2"/>
          <c:w val="0.96107340978121836"/>
          <c:h val="0.58483022580724353"/>
        </c:manualLayout>
      </c:layout>
      <c:barChart>
        <c:barDir val="col"/>
        <c:grouping val="clustered"/>
        <c:varyColors val="0"/>
        <c:ser>
          <c:idx val="0"/>
          <c:order val="0"/>
          <c:tx>
            <c:strRef>
              <c:f>Sheet1!$B$1</c:f>
              <c:strCache>
                <c:ptCount val="1"/>
                <c:pt idx="0">
                  <c:v>UK</c:v>
                </c:pt>
              </c:strCache>
            </c:strRef>
          </c:tx>
          <c:spPr>
            <a:solidFill>
              <a:srgbClr val="00F000"/>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F-6B65-4B0C-BC93-826B78D99838}"/>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1-6B65-4B0C-BC93-826B78D99838}"/>
              </c:ext>
            </c:extLst>
          </c:dPt>
          <c:dPt>
            <c:idx val="9"/>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4FF0-4755-AB65-8F2F3B6CE5B2}"/>
              </c:ext>
            </c:extLst>
          </c:dPt>
          <c:dPt>
            <c:idx val="14"/>
            <c:invertIfNegative val="0"/>
            <c:bubble3D val="0"/>
            <c:extLst>
              <c:ext xmlns:c16="http://schemas.microsoft.com/office/drawing/2014/chart" uri="{C3380CC4-5D6E-409C-BE32-E72D297353CC}">
                <c16:uniqueId val="{00000001-4FF0-4755-AB65-8F2F3B6CE5B2}"/>
              </c:ext>
            </c:extLst>
          </c:dPt>
          <c:dPt>
            <c:idx val="15"/>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2-4DC9-4137-9BDB-B15A818FADC8}"/>
              </c:ext>
            </c:extLst>
          </c:dPt>
          <c:dLbls>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Sheet1!$B$2:$B$18</c:f>
              <c:numCache>
                <c:formatCode>0.0%</c:formatCode>
                <c:ptCount val="17"/>
                <c:pt idx="0">
                  <c:v>9.956055184835666E-3</c:v>
                </c:pt>
                <c:pt idx="1">
                  <c:v>1.5764093277799374E-2</c:v>
                </c:pt>
                <c:pt idx="2">
                  <c:v>-5.4057531442138762E-3</c:v>
                </c:pt>
                <c:pt idx="4">
                  <c:v>1.47928317955619E-2</c:v>
                </c:pt>
                <c:pt idx="5">
                  <c:v>4.9949843305564512E-2</c:v>
                </c:pt>
                <c:pt idx="7">
                  <c:v>-1.258062950289851E-3</c:v>
                </c:pt>
                <c:pt idx="8">
                  <c:v>-3.1568727705282185E-2</c:v>
                </c:pt>
                <c:pt idx="9">
                  <c:v>-6.7555945553796071E-2</c:v>
                </c:pt>
                <c:pt idx="10">
                  <c:v>7.6812652645632307E-2</c:v>
                </c:pt>
                <c:pt idx="12">
                  <c:v>8.7432948121974441E-2</c:v>
                </c:pt>
                <c:pt idx="13">
                  <c:v>-6.2223895735804557E-3</c:v>
                </c:pt>
                <c:pt idx="14">
                  <c:v>0.14206018024378597</c:v>
                </c:pt>
                <c:pt idx="15">
                  <c:v>-1.5839752935290718E-2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a:pPr>
            <a:endParaRPr lang="en-US"/>
          </a:p>
        </c:txPr>
        <c:crossAx val="145151104"/>
        <c:crosses val="autoZero"/>
        <c:auto val="1"/>
        <c:lblAlgn val="ctr"/>
        <c:lblOffset val="100"/>
        <c:noMultiLvlLbl val="0"/>
      </c:catAx>
      <c:valAx>
        <c:axId val="145151104"/>
        <c:scaling>
          <c:orientation val="minMax"/>
          <c:min val="-0.25"/>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6.3148087548359405E-2"/>
          <c:w val="0.96107340978121836"/>
          <c:h val="0.58483022580724353"/>
        </c:manualLayout>
      </c:layout>
      <c:barChart>
        <c:barDir val="col"/>
        <c:grouping val="clustered"/>
        <c:varyColors val="0"/>
        <c:ser>
          <c:idx val="0"/>
          <c:order val="0"/>
          <c:tx>
            <c:strRef>
              <c:f>Sheet1!$B$1</c:f>
              <c:strCache>
                <c:ptCount val="1"/>
                <c:pt idx="0">
                  <c:v>UK</c:v>
                </c:pt>
              </c:strCache>
            </c:strRef>
          </c:tx>
          <c:spPr>
            <a:solidFill>
              <a:srgbClr val="00F000"/>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spPr>
              <a:solidFill>
                <a:srgbClr val="666666"/>
              </a:solidFill>
              <a:ln>
                <a:noFill/>
              </a:ln>
              <a:effectLst/>
            </c:spPr>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extLst>
              <c:ext xmlns:c16="http://schemas.microsoft.com/office/drawing/2014/chart" uri="{C3380CC4-5D6E-409C-BE32-E72D297353CC}">
                <c16:uniqueId val="{0000000F-6B65-4B0C-BC93-826B78D99838}"/>
              </c:ext>
            </c:extLst>
          </c:dPt>
          <c:dPt>
            <c:idx val="8"/>
            <c:invertIfNegative val="0"/>
            <c:bubble3D val="0"/>
            <c:extLst>
              <c:ext xmlns:c16="http://schemas.microsoft.com/office/drawing/2014/chart" uri="{C3380CC4-5D6E-409C-BE32-E72D297353CC}">
                <c16:uniqueId val="{00000011-6B65-4B0C-BC93-826B78D99838}"/>
              </c:ext>
            </c:extLst>
          </c:dPt>
          <c:dPt>
            <c:idx val="9"/>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3"/>
            <c:invertIfNegative val="0"/>
            <c:bubble3D val="0"/>
            <c:spPr>
              <a:solidFill>
                <a:srgbClr val="666666"/>
              </a:solidFill>
              <a:ln>
                <a:noFill/>
              </a:ln>
              <a:effectLst/>
            </c:spPr>
            <c:extLst>
              <c:ext xmlns:c16="http://schemas.microsoft.com/office/drawing/2014/chart" uri="{C3380CC4-5D6E-409C-BE32-E72D297353CC}">
                <c16:uniqueId val="{00000000-6A5B-4B01-AD77-9BB57C16BE01}"/>
              </c:ext>
            </c:extLst>
          </c:dPt>
          <c:dLbls>
            <c:dLbl>
              <c:idx val="13"/>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A5B-4B01-AD77-9BB57C16BE01}"/>
                </c:ext>
              </c:extLst>
            </c:dLbl>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7.7512683117508363E-2</c:v>
                </c:pt>
                <c:pt idx="1">
                  <c:v>7.9979209427839537E-2</c:v>
                </c:pt>
                <c:pt idx="2">
                  <c:v>7.0906029750170241E-2</c:v>
                </c:pt>
                <c:pt idx="4">
                  <c:v>7.4892040439624719E-2</c:v>
                </c:pt>
                <c:pt idx="5">
                  <c:v>-2.7591176752371216E-2</c:v>
                </c:pt>
                <c:pt idx="7">
                  <c:v>0.16243889598869576</c:v>
                </c:pt>
                <c:pt idx="8">
                  <c:v>0.12323776928801577</c:v>
                </c:pt>
                <c:pt idx="9">
                  <c:v>-0.10814819711801715</c:v>
                </c:pt>
                <c:pt idx="10">
                  <c:v>0.23879291045822448</c:v>
                </c:pt>
                <c:pt idx="12">
                  <c:v>0.22233643623479571</c:v>
                </c:pt>
                <c:pt idx="13">
                  <c:v>-4.9125224778388765E-2</c:v>
                </c:pt>
                <c:pt idx="14">
                  <c:v>1.0324920035472198</c:v>
                </c:pt>
                <c:pt idx="15">
                  <c:v>3.9327410025949305E-2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90239527773143E-2"/>
          <c:y val="0.15053309773546641"/>
          <c:w val="0.87967786038055329"/>
          <c:h val="0.55233791678840161"/>
        </c:manualLayout>
      </c:layout>
      <c:barChart>
        <c:barDir val="col"/>
        <c:grouping val="clustered"/>
        <c:varyColors val="0"/>
        <c:ser>
          <c:idx val="0"/>
          <c:order val="0"/>
          <c:tx>
            <c:strRef>
              <c:f>Sheet1!$B$1</c:f>
              <c:strCache>
                <c:ptCount val="1"/>
                <c:pt idx="0">
                  <c:v>GB</c:v>
                </c:pt>
              </c:strCache>
            </c:strRef>
          </c:tx>
          <c:spPr>
            <a:solidFill>
              <a:schemeClr val="accent1"/>
            </a:solidFill>
            <a:ln>
              <a:noFill/>
            </a:ln>
            <a:effectLst/>
          </c:spPr>
          <c:invertIfNegative val="0"/>
          <c:cat>
            <c:strRef>
              <c:f>Sheet1!$A$2:$A$46</c:f>
              <c:strCache>
                <c:ptCount val="45"/>
                <c:pt idx="0">
                  <c:v>30-Jan-21</c:v>
                </c:pt>
                <c:pt idx="1">
                  <c:v>06-Feb-21</c:v>
                </c:pt>
                <c:pt idx="2">
                  <c:v>13-Feb-21</c:v>
                </c:pt>
                <c:pt idx="3">
                  <c:v>20-Feb-21</c:v>
                </c:pt>
                <c:pt idx="4">
                  <c:v>27-Feb-21</c:v>
                </c:pt>
                <c:pt idx="5">
                  <c:v>06-Mar-21</c:v>
                </c:pt>
                <c:pt idx="6">
                  <c:v>13-Mar-21</c:v>
                </c:pt>
                <c:pt idx="7">
                  <c:v>20-Mar-21</c:v>
                </c:pt>
                <c:pt idx="8">
                  <c:v>27-Mar-21</c:v>
                </c:pt>
                <c:pt idx="9">
                  <c:v>03-Apr-21</c:v>
                </c:pt>
                <c:pt idx="10">
                  <c:v>10-Apr-21</c:v>
                </c:pt>
                <c:pt idx="11">
                  <c:v>17-Apr-21</c:v>
                </c:pt>
                <c:pt idx="12">
                  <c:v>24-Apr-21</c:v>
                </c:pt>
                <c:pt idx="13">
                  <c:v>01-May-21</c:v>
                </c:pt>
                <c:pt idx="14">
                  <c:v>08-May-21</c:v>
                </c:pt>
                <c:pt idx="15">
                  <c:v>15-May-21</c:v>
                </c:pt>
                <c:pt idx="16">
                  <c:v>22-May-21</c:v>
                </c:pt>
                <c:pt idx="17">
                  <c:v>29-May-21</c:v>
                </c:pt>
                <c:pt idx="18">
                  <c:v>05-Jun-21</c:v>
                </c:pt>
                <c:pt idx="19">
                  <c:v>12-Jun-21</c:v>
                </c:pt>
                <c:pt idx="20">
                  <c:v>19-Jun-21</c:v>
                </c:pt>
                <c:pt idx="21">
                  <c:v>26-Jun-21</c:v>
                </c:pt>
                <c:pt idx="22">
                  <c:v>03-Jul-21</c:v>
                </c:pt>
                <c:pt idx="23">
                  <c:v>10-Jul-21</c:v>
                </c:pt>
                <c:pt idx="24">
                  <c:v>17-Jul-21</c:v>
                </c:pt>
                <c:pt idx="25">
                  <c:v>24-Jul-21</c:v>
                </c:pt>
                <c:pt idx="26">
                  <c:v>31-Jul-21</c:v>
                </c:pt>
                <c:pt idx="27">
                  <c:v>07-Aug-21</c:v>
                </c:pt>
                <c:pt idx="28">
                  <c:v>14-Aug-21</c:v>
                </c:pt>
                <c:pt idx="29">
                  <c:v>21-Aug-21</c:v>
                </c:pt>
                <c:pt idx="30">
                  <c:v>28-Aug-21</c:v>
                </c:pt>
                <c:pt idx="31">
                  <c:v>04-Sep-21</c:v>
                </c:pt>
                <c:pt idx="32">
                  <c:v>11-Sep-21</c:v>
                </c:pt>
                <c:pt idx="33">
                  <c:v>18-Sep-21</c:v>
                </c:pt>
                <c:pt idx="34">
                  <c:v>25-Sep-21</c:v>
                </c:pt>
                <c:pt idx="35">
                  <c:v>02-Oct-21</c:v>
                </c:pt>
                <c:pt idx="36">
                  <c:v>09-Oct-21</c:v>
                </c:pt>
                <c:pt idx="37">
                  <c:v>16-Oct-21</c:v>
                </c:pt>
                <c:pt idx="38">
                  <c:v>23-Oct-21</c:v>
                </c:pt>
                <c:pt idx="39">
                  <c:v>30-Oct-21</c:v>
                </c:pt>
                <c:pt idx="40">
                  <c:v>06-Nov-21</c:v>
                </c:pt>
                <c:pt idx="41">
                  <c:v>13-Nov-21</c:v>
                </c:pt>
                <c:pt idx="42">
                  <c:v>20-Nov-21</c:v>
                </c:pt>
                <c:pt idx="43">
                  <c:v>27-Nov-21</c:v>
                </c:pt>
                <c:pt idx="44">
                  <c:v> 04-Dec-21</c:v>
                </c:pt>
              </c:strCache>
            </c:strRef>
          </c:cat>
          <c:val>
            <c:numRef>
              <c:f>Sheet1!$B$2:$B$46</c:f>
              <c:numCache>
                <c:formatCode>0.0%</c:formatCode>
                <c:ptCount val="45"/>
                <c:pt idx="0">
                  <c:v>6.1411382286190364E-2</c:v>
                </c:pt>
                <c:pt idx="1">
                  <c:v>6.4791302194436184E-2</c:v>
                </c:pt>
                <c:pt idx="2">
                  <c:v>6.7693433538825731E-2</c:v>
                </c:pt>
                <c:pt idx="3">
                  <c:v>7.0793751390839432E-2</c:v>
                </c:pt>
                <c:pt idx="4">
                  <c:v>7.2498273897483756E-2</c:v>
                </c:pt>
                <c:pt idx="5">
                  <c:v>8.0639789190726008E-2</c:v>
                </c:pt>
                <c:pt idx="6">
                  <c:v>0.11419871651978153</c:v>
                </c:pt>
                <c:pt idx="7">
                  <c:v>9.1935657074605937E-2</c:v>
                </c:pt>
                <c:pt idx="8">
                  <c:v>9.410679135784572E-2</c:v>
                </c:pt>
                <c:pt idx="9">
                  <c:v>0.10984483253671051</c:v>
                </c:pt>
                <c:pt idx="10">
                  <c:v>0.10716450888626561</c:v>
                </c:pt>
                <c:pt idx="11">
                  <c:v>0.13564804396910413</c:v>
                </c:pt>
                <c:pt idx="12">
                  <c:v>6.3973840374096147E-2</c:v>
                </c:pt>
                <c:pt idx="13">
                  <c:v>9.7992656895686148E-2</c:v>
                </c:pt>
                <c:pt idx="14">
                  <c:v>9.8722579307934488E-2</c:v>
                </c:pt>
                <c:pt idx="15">
                  <c:v>9.6195796012561674E-2</c:v>
                </c:pt>
                <c:pt idx="16">
                  <c:v>9.2247772557478847E-2</c:v>
                </c:pt>
                <c:pt idx="17">
                  <c:v>9.0043295743142959E-2</c:v>
                </c:pt>
                <c:pt idx="18">
                  <c:v>8.5727742627652592E-2</c:v>
                </c:pt>
                <c:pt idx="19">
                  <c:v>8.7653572439321481E-2</c:v>
                </c:pt>
                <c:pt idx="20">
                  <c:v>9.44879831660419E-2</c:v>
                </c:pt>
                <c:pt idx="21">
                  <c:v>7.3474596400814551E-2</c:v>
                </c:pt>
                <c:pt idx="22">
                  <c:v>7.5089711391727043E-2</c:v>
                </c:pt>
                <c:pt idx="23">
                  <c:v>8.7536376324252263E-2</c:v>
                </c:pt>
                <c:pt idx="24">
                  <c:v>8.4510195609564187E-2</c:v>
                </c:pt>
                <c:pt idx="25">
                  <c:v>8.3628469019793705E-2</c:v>
                </c:pt>
                <c:pt idx="26">
                  <c:v>8.0283723785156802E-2</c:v>
                </c:pt>
                <c:pt idx="27">
                  <c:v>7.9659050729194325E-2</c:v>
                </c:pt>
                <c:pt idx="28">
                  <c:v>8.3397945924936767E-2</c:v>
                </c:pt>
                <c:pt idx="29">
                  <c:v>7.9357618041304034E-2</c:v>
                </c:pt>
                <c:pt idx="30">
                  <c:v>7.4421988510278814E-2</c:v>
                </c:pt>
                <c:pt idx="31">
                  <c:v>7.0089817864898318E-2</c:v>
                </c:pt>
                <c:pt idx="32">
                  <c:v>6.5005695927789375E-2</c:v>
                </c:pt>
                <c:pt idx="33">
                  <c:v>6.7973728063204009E-2</c:v>
                </c:pt>
                <c:pt idx="34">
                  <c:v>6.8556360988772713E-2</c:v>
                </c:pt>
                <c:pt idx="35">
                  <c:v>6.8872385169428396E-2</c:v>
                </c:pt>
                <c:pt idx="36">
                  <c:v>6.7440678321501135E-2</c:v>
                </c:pt>
                <c:pt idx="37">
                  <c:v>6.5013765530183232E-2</c:v>
                </c:pt>
                <c:pt idx="38">
                  <c:v>6.3798399108191406E-2</c:v>
                </c:pt>
                <c:pt idx="39">
                  <c:v>6.2398029299578717E-2</c:v>
                </c:pt>
                <c:pt idx="40">
                  <c:v>6.2349462102506914E-2</c:v>
                </c:pt>
                <c:pt idx="41">
                  <c:v>6.483586749982595E-2</c:v>
                </c:pt>
                <c:pt idx="42">
                  <c:v>6.3190884400786462E-2</c:v>
                </c:pt>
                <c:pt idx="43">
                  <c:v>6.0455729156561056E-2</c:v>
                </c:pt>
                <c:pt idx="44">
                  <c:v>5.7207785294053348E-2</c:v>
                </c:pt>
              </c:numCache>
            </c:numRef>
          </c:val>
          <c:extLst>
            <c:ext xmlns:c16="http://schemas.microsoft.com/office/drawing/2014/chart" uri="{C3380CC4-5D6E-409C-BE32-E72D297353CC}">
              <c16:uniqueId val="{00000000-8708-460B-B70D-3027C22FFFA0}"/>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Grocery Multiples</c:v>
                </c:pt>
              </c:strCache>
            </c:strRef>
          </c:tx>
          <c:spPr>
            <a:ln w="28575" cap="rnd">
              <a:solidFill>
                <a:schemeClr val="accent2"/>
              </a:solidFill>
              <a:round/>
            </a:ln>
            <a:effectLst/>
          </c:spPr>
          <c:marker>
            <c:symbol val="none"/>
          </c:marker>
          <c:cat>
            <c:strRef>
              <c:f>Sheet1!$A$2:$A$46</c:f>
              <c:strCache>
                <c:ptCount val="45"/>
                <c:pt idx="0">
                  <c:v>30-Jan-21</c:v>
                </c:pt>
                <c:pt idx="1">
                  <c:v>06-Feb-21</c:v>
                </c:pt>
                <c:pt idx="2">
                  <c:v>13-Feb-21</c:v>
                </c:pt>
                <c:pt idx="3">
                  <c:v>20-Feb-21</c:v>
                </c:pt>
                <c:pt idx="4">
                  <c:v>27-Feb-21</c:v>
                </c:pt>
                <c:pt idx="5">
                  <c:v>06-Mar-21</c:v>
                </c:pt>
                <c:pt idx="6">
                  <c:v>13-Mar-21</c:v>
                </c:pt>
                <c:pt idx="7">
                  <c:v>20-Mar-21</c:v>
                </c:pt>
                <c:pt idx="8">
                  <c:v>27-Mar-21</c:v>
                </c:pt>
                <c:pt idx="9">
                  <c:v>03-Apr-21</c:v>
                </c:pt>
                <c:pt idx="10">
                  <c:v>10-Apr-21</c:v>
                </c:pt>
                <c:pt idx="11">
                  <c:v>17-Apr-21</c:v>
                </c:pt>
                <c:pt idx="12">
                  <c:v>24-Apr-21</c:v>
                </c:pt>
                <c:pt idx="13">
                  <c:v>01-May-21</c:v>
                </c:pt>
                <c:pt idx="14">
                  <c:v>08-May-21</c:v>
                </c:pt>
                <c:pt idx="15">
                  <c:v>15-May-21</c:v>
                </c:pt>
                <c:pt idx="16">
                  <c:v>22-May-21</c:v>
                </c:pt>
                <c:pt idx="17">
                  <c:v>29-May-21</c:v>
                </c:pt>
                <c:pt idx="18">
                  <c:v>05-Jun-21</c:v>
                </c:pt>
                <c:pt idx="19">
                  <c:v>12-Jun-21</c:v>
                </c:pt>
                <c:pt idx="20">
                  <c:v>19-Jun-21</c:v>
                </c:pt>
                <c:pt idx="21">
                  <c:v>26-Jun-21</c:v>
                </c:pt>
                <c:pt idx="22">
                  <c:v>03-Jul-21</c:v>
                </c:pt>
                <c:pt idx="23">
                  <c:v>10-Jul-21</c:v>
                </c:pt>
                <c:pt idx="24">
                  <c:v>17-Jul-21</c:v>
                </c:pt>
                <c:pt idx="25">
                  <c:v>24-Jul-21</c:v>
                </c:pt>
                <c:pt idx="26">
                  <c:v>31-Jul-21</c:v>
                </c:pt>
                <c:pt idx="27">
                  <c:v>07-Aug-21</c:v>
                </c:pt>
                <c:pt idx="28">
                  <c:v>14-Aug-21</c:v>
                </c:pt>
                <c:pt idx="29">
                  <c:v>21-Aug-21</c:v>
                </c:pt>
                <c:pt idx="30">
                  <c:v>28-Aug-21</c:v>
                </c:pt>
                <c:pt idx="31">
                  <c:v>04-Sep-21</c:v>
                </c:pt>
                <c:pt idx="32">
                  <c:v>11-Sep-21</c:v>
                </c:pt>
                <c:pt idx="33">
                  <c:v>18-Sep-21</c:v>
                </c:pt>
                <c:pt idx="34">
                  <c:v>25-Sep-21</c:v>
                </c:pt>
                <c:pt idx="35">
                  <c:v>02-Oct-21</c:v>
                </c:pt>
                <c:pt idx="36">
                  <c:v>09-Oct-21</c:v>
                </c:pt>
                <c:pt idx="37">
                  <c:v>16-Oct-21</c:v>
                </c:pt>
                <c:pt idx="38">
                  <c:v>23-Oct-21</c:v>
                </c:pt>
                <c:pt idx="39">
                  <c:v>30-Oct-21</c:v>
                </c:pt>
                <c:pt idx="40">
                  <c:v>06-Nov-21</c:v>
                </c:pt>
                <c:pt idx="41">
                  <c:v>13-Nov-21</c:v>
                </c:pt>
                <c:pt idx="42">
                  <c:v>20-Nov-21</c:v>
                </c:pt>
                <c:pt idx="43">
                  <c:v>27-Nov-21</c:v>
                </c:pt>
                <c:pt idx="44">
                  <c:v> 04-Dec-21</c:v>
                </c:pt>
              </c:strCache>
            </c:strRef>
          </c:cat>
          <c:val>
            <c:numRef>
              <c:f>Sheet1!$C$2:$C$46</c:f>
              <c:numCache>
                <c:formatCode>0.0%</c:formatCode>
                <c:ptCount val="45"/>
                <c:pt idx="0">
                  <c:v>6.2022019595850963E-2</c:v>
                </c:pt>
                <c:pt idx="1">
                  <c:v>6.5830917080950124E-2</c:v>
                </c:pt>
                <c:pt idx="2">
                  <c:v>6.9346955805783761E-2</c:v>
                </c:pt>
                <c:pt idx="3">
                  <c:v>7.3345720956929039E-2</c:v>
                </c:pt>
                <c:pt idx="4">
                  <c:v>7.5675714736159971E-2</c:v>
                </c:pt>
                <c:pt idx="5">
                  <c:v>8.4925868940416205E-2</c:v>
                </c:pt>
                <c:pt idx="6">
                  <c:v>0.12394010164489311</c:v>
                </c:pt>
                <c:pt idx="7">
                  <c:v>9.8928063655038034E-2</c:v>
                </c:pt>
                <c:pt idx="8">
                  <c:v>0.10198284752940689</c:v>
                </c:pt>
                <c:pt idx="9">
                  <c:v>0.11946949721693034</c:v>
                </c:pt>
                <c:pt idx="10">
                  <c:v>0.11559654567962507</c:v>
                </c:pt>
                <c:pt idx="11">
                  <c:v>0.14137357727702127</c:v>
                </c:pt>
                <c:pt idx="12">
                  <c:v>7.3166694303948843E-2</c:v>
                </c:pt>
                <c:pt idx="13">
                  <c:v>0.10355689559810233</c:v>
                </c:pt>
                <c:pt idx="14">
                  <c:v>0.10342657543927225</c:v>
                </c:pt>
                <c:pt idx="15">
                  <c:v>9.955795104569809E-2</c:v>
                </c:pt>
                <c:pt idx="16">
                  <c:v>9.4794698493341212E-2</c:v>
                </c:pt>
                <c:pt idx="17">
                  <c:v>9.1885901232934053E-2</c:v>
                </c:pt>
                <c:pt idx="18">
                  <c:v>8.499154458618885E-2</c:v>
                </c:pt>
                <c:pt idx="19">
                  <c:v>8.517095323055468E-2</c:v>
                </c:pt>
                <c:pt idx="20">
                  <c:v>9.1175348639022102E-2</c:v>
                </c:pt>
                <c:pt idx="21">
                  <c:v>6.7028915081512874E-2</c:v>
                </c:pt>
                <c:pt idx="22">
                  <c:v>6.9330002231683618E-2</c:v>
                </c:pt>
                <c:pt idx="23">
                  <c:v>8.3599698923110255E-2</c:v>
                </c:pt>
                <c:pt idx="24">
                  <c:v>7.9090815445316931E-2</c:v>
                </c:pt>
                <c:pt idx="25">
                  <c:v>7.7440677051983098E-2</c:v>
                </c:pt>
                <c:pt idx="26">
                  <c:v>7.3673779184338706E-2</c:v>
                </c:pt>
                <c:pt idx="27">
                  <c:v>7.2921458166263831E-2</c:v>
                </c:pt>
                <c:pt idx="28">
                  <c:v>7.6081206752552255E-2</c:v>
                </c:pt>
                <c:pt idx="29">
                  <c:v>7.1479360780016377E-2</c:v>
                </c:pt>
                <c:pt idx="30">
                  <c:v>6.7194863338340571E-2</c:v>
                </c:pt>
                <c:pt idx="31">
                  <c:v>6.3695863926049201E-2</c:v>
                </c:pt>
                <c:pt idx="32">
                  <c:v>5.7954226971662637E-2</c:v>
                </c:pt>
                <c:pt idx="33">
                  <c:v>6.0904863043953705E-2</c:v>
                </c:pt>
                <c:pt idx="34">
                  <c:v>6.0799458108265148E-2</c:v>
                </c:pt>
                <c:pt idx="35">
                  <c:v>6.0689814020358224E-2</c:v>
                </c:pt>
                <c:pt idx="36">
                  <c:v>5.946320855477194E-2</c:v>
                </c:pt>
                <c:pt idx="37">
                  <c:v>5.6961510340211685E-2</c:v>
                </c:pt>
                <c:pt idx="38">
                  <c:v>5.5383712123909135E-2</c:v>
                </c:pt>
                <c:pt idx="39">
                  <c:v>5.3848376754134675E-2</c:v>
                </c:pt>
                <c:pt idx="40">
                  <c:v>5.4160987819502182E-2</c:v>
                </c:pt>
                <c:pt idx="41">
                  <c:v>5.6760351167137957E-2</c:v>
                </c:pt>
                <c:pt idx="42">
                  <c:v>5.4631523661545112E-2</c:v>
                </c:pt>
                <c:pt idx="43">
                  <c:v>5.1976438254704327E-2</c:v>
                </c:pt>
                <c:pt idx="44">
                  <c:v>4.9672149565046508E-2</c:v>
                </c:pt>
              </c:numCache>
            </c:numRef>
          </c:val>
          <c:smooth val="0"/>
          <c:extLst>
            <c:ext xmlns:c16="http://schemas.microsoft.com/office/drawing/2014/chart" uri="{C3380CC4-5D6E-409C-BE32-E72D297353CC}">
              <c16:uniqueId val="{00000001-8708-460B-B70D-3027C22FFFA0}"/>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defRPr sz="1000" b="0" i="0" u="none" strike="noStrike" kern="1200" baseline="0">
                    <a:solidFill>
                      <a:schemeClr val="tx1"/>
                    </a:solidFill>
                    <a:latin typeface="Montserrat" panose="00000500000000000000" pitchFamily="2" charset="0"/>
                    <a:ea typeface="+mn-ea"/>
                    <a:cs typeface="+mn-cs"/>
                  </a:defRPr>
                </a:pPr>
                <a:r>
                  <a:rPr lang="en-GB" sz="1000" dirty="0">
                    <a:solidFill>
                      <a:schemeClr val="tx1"/>
                    </a:solidFill>
                  </a:rPr>
                  <a:t>12 w/e growth vs 2 years ago</a:t>
                </a:r>
              </a:p>
            </c:rich>
          </c:tx>
          <c:layout>
            <c:manualLayout>
              <c:xMode val="edge"/>
              <c:yMode val="edge"/>
              <c:x val="4.5740733359617251E-3"/>
              <c:y val="0"/>
            </c:manualLayout>
          </c:layout>
          <c:overlay val="0"/>
          <c:spPr>
            <a:noFill/>
            <a:ln>
              <a:noFill/>
            </a:ln>
            <a:effectLst/>
          </c:spPr>
          <c:txPr>
            <a:bodyPr rot="0" spcFirstLastPara="1" vertOverflow="ellipsis" wrap="square" anchor="t" anchorCtr="0"/>
            <a:lstStyle/>
            <a:p>
              <a:pPr>
                <a:defRPr sz="1000" b="0" i="0" u="none" strike="noStrike" kern="1200" baseline="0">
                  <a:solidFill>
                    <a:schemeClr val="tx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max val="0.12000000000000001"/>
        </c:scaling>
        <c:delete val="1"/>
        <c:axPos val="r"/>
        <c:numFmt formatCode="0%" sourceLinked="0"/>
        <c:majorTickMark val="out"/>
        <c:minorTickMark val="none"/>
        <c:tickLblPos val="nextTo"/>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ac14597a3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ac14597a3a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6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165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95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308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c14597a3a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ac14597a3a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8720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316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0391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ac90507b2d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ac90507b2d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40</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41</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Avenir Next LT Pro" panose="020B0504020202020204" pitchFamily="34" charset="0"/>
                <a:ea typeface="Montserrat Light"/>
                <a:cs typeface="Montserrat Light"/>
                <a:sym typeface="Montserrat Light"/>
              </a:rPr>
              <a:t>© 2021 </a:t>
            </a:r>
            <a:r>
              <a:rPr lang="en-GB" sz="550" dirty="0">
                <a:solidFill>
                  <a:srgbClr val="888888"/>
                </a:solidFill>
                <a:latin typeface="Avenir Next LT Pro" panose="020B0504020202020204" pitchFamily="34" charset="0"/>
                <a:ea typeface="Montserrat Light"/>
                <a:cs typeface="Montserrat Light"/>
                <a:sym typeface="Montserrat Light"/>
              </a:rPr>
              <a:t>NielsenIQ</a:t>
            </a:r>
            <a:r>
              <a:rPr lang="en" sz="55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5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Avenir Next LT Pro" panose="020B0504020202020204" pitchFamily="34"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Avenir Next LT Pro" panose="020B0504020202020204" pitchFamily="34" charset="0"/>
                <a:ea typeface="Montserrat"/>
                <a:cs typeface="Montserrat"/>
                <a:sym typeface="Montserrat"/>
              </a:rPr>
              <a:t>Thank you.</a:t>
            </a:r>
            <a:endParaRPr sz="1900" b="1" dirty="0">
              <a:solidFill>
                <a:srgbClr val="FFFFFF"/>
              </a:solidFill>
              <a:latin typeface="Avenir Next LT Pro" panose="020B0504020202020204" pitchFamily="34"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Avenir Next LT Pro" panose="020B0504020202020204" pitchFamily="34"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Avenir Next LT Pro" panose="020B0504020202020204" pitchFamily="34"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Light"/>
                <a:ea typeface="Montserrat Light"/>
                <a:cs typeface="Montserrat Light"/>
                <a:sym typeface="Montserrat Light"/>
              </a:rPr>
              <a:t>© 2021 </a:t>
            </a:r>
            <a:r>
              <a:rPr lang="en-US" sz="500" dirty="0">
                <a:solidFill>
                  <a:srgbClr val="888888"/>
                </a:solidFill>
                <a:latin typeface="Montserrat Light"/>
                <a:ea typeface="Montserrat Light"/>
                <a:cs typeface="Montserrat Light"/>
                <a:sym typeface="Montserrat Light"/>
              </a:rPr>
              <a:t>NielsenIQ</a:t>
            </a:r>
            <a:r>
              <a:rPr lang="en" sz="500" dirty="0">
                <a:solidFill>
                  <a:srgbClr val="888888"/>
                </a:solidFill>
                <a:latin typeface="Montserrat Light"/>
                <a:ea typeface="Montserrat Light"/>
                <a:cs typeface="Montserrat Light"/>
                <a:sym typeface="Montserrat Light"/>
              </a:rPr>
              <a:t> Consumer LLC. All Rights Reserved.</a:t>
            </a:r>
            <a:endParaRPr sz="500" i="0" u="none" strike="noStrike" cap="none" dirty="0">
              <a:solidFill>
                <a:srgbClr val="888888"/>
              </a:solidFill>
              <a:latin typeface="Montserrat Light"/>
              <a:ea typeface="Montserrat Light"/>
              <a:cs typeface="Montserrat Light"/>
              <a:sym typeface="Montserrat Light"/>
            </a:endParaRP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300"/>
        <p:cNvGrpSpPr/>
        <p:nvPr/>
      </p:nvGrpSpPr>
      <p:grpSpPr>
        <a:xfrm>
          <a:off x="0" y="0"/>
          <a:ext cx="0" cy="0"/>
          <a:chOff x="0" y="0"/>
          <a:chExt cx="0" cy="0"/>
        </a:xfrm>
      </p:grpSpPr>
      <p:sp>
        <p:nvSpPr>
          <p:cNvPr id="302" name="Google Shape;302;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303" name="Google Shape;303;p32"/>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304" name="Google Shape;304;p32"/>
          <p:cNvPicPr preferRelativeResize="0"/>
          <p:nvPr/>
        </p:nvPicPr>
        <p:blipFill>
          <a:blip r:embed="rId2">
            <a:alphaModFix/>
          </a:blip>
          <a:stretch>
            <a:fillRect/>
          </a:stretch>
        </p:blipFill>
        <p:spPr>
          <a:xfrm>
            <a:off x="0" y="-23876"/>
            <a:ext cx="354650" cy="355945"/>
          </a:xfrm>
          <a:prstGeom prst="rect">
            <a:avLst/>
          </a:prstGeom>
          <a:noFill/>
          <a:ln>
            <a:noFill/>
          </a:ln>
        </p:spPr>
      </p:pic>
      <p:sp>
        <p:nvSpPr>
          <p:cNvPr id="7" name="Slide Number Placeholder 1">
            <a:extLst>
              <a:ext uri="{FF2B5EF4-FFF2-40B4-BE49-F238E27FC236}">
                <a16:creationId xmlns:a16="http://schemas.microsoft.com/office/drawing/2014/main" id="{08660180-A2E4-43E0-830A-C0BAF8DC3EE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latin typeface="Montserrat" panose="00000500000000000000" pitchFamily="2" charset="0"/>
              </a:rPr>
              <a:pPr/>
              <a:t>‹#›</a:t>
            </a:fld>
            <a:endParaRPr lang="en-PH" dirty="0">
              <a:solidFill>
                <a:schemeClr val="tx1"/>
              </a:solidFill>
              <a:latin typeface="Montserrat" panose="00000500000000000000" pitchFamily="2"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93"/>
        <p:cNvGrpSpPr/>
        <p:nvPr/>
      </p:nvGrpSpPr>
      <p:grpSpPr>
        <a:xfrm>
          <a:off x="0" y="0"/>
          <a:ext cx="0" cy="0"/>
          <a:chOff x="0" y="0"/>
          <a:chExt cx="0" cy="0"/>
        </a:xfrm>
      </p:grpSpPr>
      <p:pic>
        <p:nvPicPr>
          <p:cNvPr id="94" name="Google Shape;94;p10"/>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95" name="Google Shape;95;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96" name="Google Shape;96;p10"/>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97" name="Google Shape;97;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98" name="Google Shape;98;p10"/>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00" name="Google Shape;100;p10"/>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1" name="Google Shape;101;p10"/>
          <p:cNvPicPr preferRelativeResize="0"/>
          <p:nvPr/>
        </p:nvPicPr>
        <p:blipFill>
          <a:blip r:embed="rId3">
            <a:alphaModFix/>
          </a:blip>
          <a:stretch>
            <a:fillRect/>
          </a:stretch>
        </p:blipFill>
        <p:spPr>
          <a:xfrm>
            <a:off x="0" y="-23876"/>
            <a:ext cx="354650" cy="355945"/>
          </a:xfrm>
          <a:prstGeom prst="rect">
            <a:avLst/>
          </a:prstGeom>
          <a:noFill/>
          <a:ln>
            <a:noFill/>
          </a:ln>
        </p:spPr>
      </p:pic>
      <p:sp>
        <p:nvSpPr>
          <p:cNvPr id="10" name="Slide Number Placeholder 1">
            <a:extLst>
              <a:ext uri="{FF2B5EF4-FFF2-40B4-BE49-F238E27FC236}">
                <a16:creationId xmlns:a16="http://schemas.microsoft.com/office/drawing/2014/main" id="{66F27154-6590-4E08-9603-09EDBFC939DB}"/>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latin typeface="Montserrat" panose="00000500000000000000" pitchFamily="2" charset="0"/>
              </a:rPr>
              <a:pPr/>
              <a:t>‹#›</a:t>
            </a:fld>
            <a:endParaRPr lang="en-PH" dirty="0">
              <a:solidFill>
                <a:schemeClr val="tx1"/>
              </a:solidFill>
              <a:latin typeface="Montserrat" panose="00000500000000000000" pitchFamily="2"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Avenir Next LT Pro" panose="020B0504020202020204" pitchFamily="34"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Avenir Next LT Pro" panose="020B0504020202020204" pitchFamily="34" charset="0"/>
                <a:ea typeface="Montserrat Light"/>
                <a:cs typeface="Montserrat Light"/>
                <a:sym typeface="Montserrat Light"/>
              </a:rPr>
              <a:t>© 2021 Nielsen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tabLst/>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Avenir Next LT Pro" panose="020B0504020202020204" pitchFamily="34"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tabLst/>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99" name="Google Shape;99;p11"/>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1375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36" name="Google Shape;136;p16"/>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venir Next LT Pro" panose="020B0504020202020204" pitchFamily="34" charset="0"/>
                <a:ea typeface="Montserrat"/>
                <a:cs typeface="Montserrat"/>
                <a:sym typeface="Montserrat"/>
              </a:rPr>
              <a:t>Image placeholder</a:t>
            </a:r>
            <a:endParaRPr dirty="0">
              <a:solidFill>
                <a:srgbClr val="FFFFFF"/>
              </a:solidFill>
              <a:latin typeface="Avenir Next LT Pro" panose="020B0504020202020204" pitchFamily="34"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60" r:id="rId6"/>
    <p:sldLayoutId id="2147483661" r:id="rId7"/>
    <p:sldLayoutId id="2147483662" r:id="rId8"/>
    <p:sldLayoutId id="2147483664" r:id="rId9"/>
    <p:sldLayoutId id="2147483665" r:id="rId10"/>
    <p:sldLayoutId id="2147483666" r:id="rId11"/>
    <p:sldLayoutId id="2147483680" r:id="rId12"/>
    <p:sldLayoutId id="2147483682" r:id="rId13"/>
    <p:sldLayoutId id="2147483683" r:id="rId14"/>
    <p:sldLayoutId id="214748369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2" name="Text Placeholder 1">
            <a:extLst>
              <a:ext uri="{FF2B5EF4-FFF2-40B4-BE49-F238E27FC236}">
                <a16:creationId xmlns:a16="http://schemas.microsoft.com/office/drawing/2014/main" id="{0CD00ABD-D4CE-FC48-9417-78854425D60D}"/>
              </a:ext>
            </a:extLst>
          </p:cNvPr>
          <p:cNvSpPr>
            <a:spLocks noGrp="1"/>
          </p:cNvSpPr>
          <p:nvPr>
            <p:ph type="body" idx="1"/>
          </p:nvPr>
        </p:nvSpPr>
        <p:spPr>
          <a:xfrm>
            <a:off x="354650" y="1370013"/>
            <a:ext cx="8434800"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6725" marR="0" lvl="1"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90563" marR="0" lvl="2" indent="-223838"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98" r:id="rId1"/>
    <p:sldLayoutId id="214748369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70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354650" y="826025"/>
            <a:ext cx="4126200" cy="1234800"/>
          </a:xfrm>
        </p:spPr>
        <p:txBody>
          <a:bodyPr spcFirstLastPara="1" wrap="square" lIns="0" tIns="91425" rIns="0" bIns="91425" anchor="b" anchorCtr="0">
            <a:noAutofit/>
          </a:bodyPr>
          <a:lstStyle/>
          <a:p>
            <a:pPr lvl="0"/>
            <a:r>
              <a:rPr lang="en-US" dirty="0">
                <a:latin typeface="Montserrat" panose="00000500000000000000" pitchFamily="2" charset="0"/>
              </a:rPr>
              <a:t>NielsenIQ Total Till Executive Summary</a:t>
            </a:r>
            <a:endParaRPr lang="en-PH" dirty="0">
              <a:latin typeface="Montserrat" panose="00000500000000000000" pitchFamily="2" charset="0"/>
            </a:endParaRPr>
          </a:p>
        </p:txBody>
      </p:sp>
      <p:sp>
        <p:nvSpPr>
          <p:cNvPr id="401" name="Google Shape;401;p44"/>
          <p:cNvSpPr txBox="1">
            <a:spLocks noGrp="1"/>
          </p:cNvSpPr>
          <p:nvPr>
            <p:ph type="subTitle" idx="1"/>
          </p:nvPr>
        </p:nvSpPr>
        <p:spPr>
          <a:xfrm>
            <a:off x="354650" y="1984625"/>
            <a:ext cx="4126200" cy="7926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4</a:t>
            </a:r>
            <a:r>
              <a:rPr lang="en-PH" baseline="30000" dirty="0">
                <a:latin typeface="Montserrat" panose="00000500000000000000" pitchFamily="2" charset="0"/>
              </a:rPr>
              <a:t>th</a:t>
            </a:r>
            <a:r>
              <a:rPr lang="en-PH" dirty="0">
                <a:latin typeface="Montserrat" panose="00000500000000000000" pitchFamily="2" charset="0"/>
              </a:rPr>
              <a:t> December 2021</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2"/>
          </p:nvPr>
        </p:nvSpPr>
        <p:spPr>
          <a:xfrm>
            <a:off x="354650" y="3417109"/>
            <a:ext cx="4126200" cy="307500"/>
          </a:xfrm>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
          </p:nvPr>
        </p:nvSpPr>
        <p:spPr>
          <a:xfrm>
            <a:off x="354650" y="3642975"/>
            <a:ext cx="4126200" cy="307500"/>
          </a:xfrm>
        </p:spPr>
        <p:txBody>
          <a:bodyPr spcFirstLastPara="1" wrap="square" lIns="0" tIns="91425" rIns="0" bIns="91425" anchor="t" anchorCtr="0">
            <a:noAutofit/>
          </a:bodyPr>
          <a:lstStyle/>
          <a:p>
            <a:pPr lvl="0"/>
            <a:r>
              <a:rPr lang="en-PH" dirty="0">
                <a:latin typeface="Montserrat" panose="00000500000000000000" pitchFamily="2" charset="0"/>
              </a:rPr>
              <a:t>16</a:t>
            </a:r>
            <a:r>
              <a:rPr lang="en-PH" baseline="30000" dirty="0">
                <a:latin typeface="Montserrat" panose="00000500000000000000" pitchFamily="2" charset="0"/>
              </a:rPr>
              <a:t>th</a:t>
            </a:r>
            <a:r>
              <a:rPr lang="en-PH" dirty="0">
                <a:latin typeface="Montserrat" panose="00000500000000000000" pitchFamily="2" charset="0"/>
              </a:rPr>
              <a:t> December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D67BC22-39C7-40AC-AB2D-174013CD64A7}"/>
              </a:ext>
            </a:extLst>
          </p:cNvPr>
          <p:cNvCxnSpPr>
            <a:cxnSpLocks/>
          </p:cNvCxnSpPr>
          <p:nvPr/>
        </p:nvCxnSpPr>
        <p:spPr>
          <a:xfrm>
            <a:off x="341086" y="720455"/>
            <a:ext cx="26672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44" name="Google Shape;1744;p129"/>
          <p:cNvSpPr txBox="1">
            <a:spLocks noGrp="1"/>
          </p:cNvSpPr>
          <p:nvPr>
            <p:ph type="title"/>
          </p:nvPr>
        </p:nvSpPr>
        <p:spPr>
          <a:xfrm>
            <a:off x="341086" y="393608"/>
            <a:ext cx="8802914" cy="393600"/>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‘Little and more often’ trends have continued as we edge into the final 4 weeks of Christmas trading</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100699943"/>
              </p:ext>
            </p:extLst>
          </p:nvPr>
        </p:nvGraphicFramePr>
        <p:xfrm>
          <a:off x="354650" y="1377108"/>
          <a:ext cx="8425149" cy="3372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325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44898" y="1565050"/>
            <a:ext cx="7294367" cy="1389300"/>
          </a:xfrm>
        </p:spPr>
        <p:txBody>
          <a:bodyPr spcFirstLastPara="1" wrap="square" lIns="0" tIns="91425" rIns="0" bIns="91425" anchor="t" anchorCtr="0">
            <a:noAutofit/>
          </a:bodyPr>
          <a:lstStyle/>
          <a:p>
            <a:pPr lvl="0"/>
            <a:r>
              <a:rPr lang="en-PH" sz="1800" b="0" dirty="0">
                <a:solidFill>
                  <a:schemeClr val="bg1"/>
                </a:solidFill>
                <a:latin typeface="Montserrat" panose="00000500000000000000" pitchFamily="2" charset="0"/>
              </a:rPr>
              <a:t>With November 2020 lockdown, now out of the comparatives .. the </a:t>
            </a:r>
            <a:r>
              <a:rPr lang="en-PH" sz="1800" dirty="0">
                <a:solidFill>
                  <a:schemeClr val="bg1"/>
                </a:solidFill>
                <a:latin typeface="Montserrat" panose="00000500000000000000" pitchFamily="2" charset="0"/>
              </a:rPr>
              <a:t>battle</a:t>
            </a:r>
            <a:r>
              <a:rPr lang="en-PH" sz="1800" b="0" dirty="0">
                <a:solidFill>
                  <a:schemeClr val="bg1"/>
                </a:solidFill>
                <a:latin typeface="Montserrat" panose="00000500000000000000" pitchFamily="2" charset="0"/>
              </a:rPr>
              <a:t> is on to </a:t>
            </a:r>
            <a:r>
              <a:rPr lang="en-PH" sz="1800" dirty="0">
                <a:solidFill>
                  <a:schemeClr val="accent1"/>
                </a:solidFill>
                <a:latin typeface="Montserrat" panose="00000500000000000000" pitchFamily="2" charset="0"/>
              </a:rPr>
              <a:t>capture shopper spend </a:t>
            </a:r>
            <a:r>
              <a:rPr lang="en-PH" sz="1800" b="0" dirty="0">
                <a:solidFill>
                  <a:schemeClr val="bg1"/>
                </a:solidFill>
                <a:latin typeface="Montserrat" panose="00000500000000000000" pitchFamily="2" charset="0"/>
              </a:rPr>
              <a:t>this Christmas</a:t>
            </a:r>
            <a:br>
              <a:rPr lang="en-PH" sz="1800" b="0" dirty="0">
                <a:solidFill>
                  <a:schemeClr val="bg1"/>
                </a:solidFill>
                <a:latin typeface="Montserrat" panose="00000500000000000000" pitchFamily="2" charset="0"/>
              </a:rPr>
            </a:br>
            <a:br>
              <a:rPr lang="en-PH" sz="1800" b="0" dirty="0">
                <a:solidFill>
                  <a:schemeClr val="bg1"/>
                </a:solidFill>
                <a:latin typeface="Montserrat" panose="00000500000000000000" pitchFamily="2" charset="0"/>
              </a:rPr>
            </a:br>
            <a:r>
              <a:rPr lang="en-PH" sz="1800" b="0" dirty="0">
                <a:solidFill>
                  <a:schemeClr val="bg1"/>
                </a:solidFill>
                <a:latin typeface="Montserrat" panose="00000500000000000000" pitchFamily="2" charset="0"/>
              </a:rPr>
              <a:t>As retailers </a:t>
            </a:r>
            <a:r>
              <a:rPr lang="en-PH" sz="1800" dirty="0">
                <a:solidFill>
                  <a:schemeClr val="bg1"/>
                </a:solidFill>
                <a:latin typeface="Montserrat" panose="00000500000000000000" pitchFamily="2" charset="0"/>
              </a:rPr>
              <a:t>rely less on BWS </a:t>
            </a:r>
            <a:r>
              <a:rPr lang="en-PH" sz="1800" b="0" dirty="0">
                <a:solidFill>
                  <a:schemeClr val="bg1"/>
                </a:solidFill>
                <a:latin typeface="Montserrat" panose="00000500000000000000" pitchFamily="2" charset="0"/>
              </a:rPr>
              <a:t>to drive sales, they are looking towards </a:t>
            </a:r>
            <a:r>
              <a:rPr lang="en-PH" sz="1800" dirty="0">
                <a:solidFill>
                  <a:schemeClr val="accent1"/>
                </a:solidFill>
                <a:latin typeface="Montserrat" panose="00000500000000000000" pitchFamily="2" charset="0"/>
              </a:rPr>
              <a:t>higher value items </a:t>
            </a:r>
            <a:r>
              <a:rPr lang="en-PH" sz="1800" b="0" dirty="0">
                <a:solidFill>
                  <a:schemeClr val="bg1"/>
                </a:solidFill>
                <a:latin typeface="Montserrat" panose="00000500000000000000" pitchFamily="2" charset="0"/>
              </a:rPr>
              <a:t>including premium foods to help </a:t>
            </a:r>
            <a:r>
              <a:rPr lang="en-PH" sz="1800" dirty="0">
                <a:solidFill>
                  <a:schemeClr val="bg1"/>
                </a:solidFill>
                <a:latin typeface="Montserrat" panose="00000500000000000000" pitchFamily="2" charset="0"/>
              </a:rPr>
              <a:t>bridge the sales gap </a:t>
            </a:r>
            <a:r>
              <a:rPr lang="en-PH" sz="1800" b="0" dirty="0">
                <a:solidFill>
                  <a:schemeClr val="bg1"/>
                </a:solidFill>
                <a:latin typeface="Montserrat" panose="00000500000000000000" pitchFamily="2" charset="0"/>
              </a:rPr>
              <a:t>…</a:t>
            </a:r>
            <a:endParaRPr lang="en-PH" sz="18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109060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5" name="Subtitle 4">
            <a:extLst>
              <a:ext uri="{FF2B5EF4-FFF2-40B4-BE49-F238E27FC236}">
                <a16:creationId xmlns:a16="http://schemas.microsoft.com/office/drawing/2014/main" id="{2C707617-7992-4F16-8E24-45B02DF50E97}"/>
              </a:ext>
            </a:extLst>
          </p:cNvPr>
          <p:cNvSpPr>
            <a:spLocks noGrp="1"/>
          </p:cNvSpPr>
          <p:nvPr>
            <p:ph type="subTitle" idx="1"/>
          </p:nvPr>
        </p:nvSpPr>
        <p:spPr/>
        <p:txBody>
          <a:bodyPr/>
          <a:lstStyle/>
          <a:p>
            <a:r>
              <a:rPr lang="en-PH" dirty="0">
                <a:latin typeface="Montserrat" panose="00000500000000000000" pitchFamily="2" charset="0"/>
              </a:rPr>
              <a:t>Source:  *NielsenIQ Scantrack GB Total Store Read/Homescan FMCG 4w/e 4</a:t>
            </a:r>
            <a:r>
              <a:rPr lang="en-PH" baseline="30000" dirty="0">
                <a:latin typeface="Montserrat" panose="00000500000000000000" pitchFamily="2" charset="0"/>
              </a:rPr>
              <a:t>th</a:t>
            </a:r>
            <a:r>
              <a:rPr lang="en-PH" dirty="0">
                <a:latin typeface="Montserrat" panose="00000500000000000000" pitchFamily="2" charset="0"/>
              </a:rPr>
              <a:t> December 2021</a:t>
            </a:r>
          </a:p>
        </p:txBody>
      </p:sp>
      <p:sp>
        <p:nvSpPr>
          <p:cNvPr id="2337" name="Google Shape;2337;p143"/>
          <p:cNvSpPr txBox="1">
            <a:spLocks noGrp="1"/>
          </p:cNvSpPr>
          <p:nvPr>
            <p:ph type="title"/>
          </p:nvPr>
        </p:nvSpPr>
        <p:spPr>
          <a:xfrm>
            <a:off x="180074" y="349033"/>
            <a:ext cx="8883106" cy="774531"/>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‘Little and more often’ shopping, continues to benefit Convenience stores.  Offer spend has improved but is low for this time of year</a:t>
            </a:r>
          </a:p>
        </p:txBody>
      </p:sp>
      <p:cxnSp>
        <p:nvCxnSpPr>
          <p:cNvPr id="2338" name="Google Shape;2338;p143"/>
          <p:cNvCxnSpPr/>
          <p:nvPr/>
        </p:nvCxnSpPr>
        <p:spPr>
          <a:xfrm>
            <a:off x="354650" y="3284119"/>
            <a:ext cx="8405400" cy="0"/>
          </a:xfrm>
          <a:prstGeom prst="straightConnector1">
            <a:avLst/>
          </a:prstGeom>
          <a:noFill/>
          <a:ln w="9525" cap="flat" cmpd="sng">
            <a:solidFill>
              <a:schemeClr val="tx2"/>
            </a:solidFill>
            <a:prstDash val="solid"/>
            <a:round/>
            <a:headEnd type="none" w="med" len="med"/>
            <a:tailEnd type="none" w="med" len="med"/>
          </a:ln>
        </p:spPr>
      </p:cxnSp>
      <p:sp>
        <p:nvSpPr>
          <p:cNvPr id="2339" name="Google Shape;2339;p143"/>
          <p:cNvSpPr txBox="1"/>
          <p:nvPr/>
        </p:nvSpPr>
        <p:spPr>
          <a:xfrm>
            <a:off x="5124932"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accent1"/>
                </a:solidFill>
                <a:latin typeface="Montserrat" panose="00000500000000000000" pitchFamily="2" charset="0"/>
                <a:ea typeface="Montserrat Light"/>
                <a:cs typeface="Montserrat Light"/>
                <a:sym typeface="Montserrat"/>
              </a:rPr>
              <a:t>Online</a:t>
            </a:r>
            <a:endParaRPr dirty="0">
              <a:solidFill>
                <a:schemeClr val="accent1"/>
              </a:solidFill>
              <a:latin typeface="Montserrat" panose="00000500000000000000" pitchFamily="2" charset="0"/>
              <a:ea typeface="Montserrat Light"/>
              <a:cs typeface="Montserrat Light"/>
              <a:sym typeface="Montserrat Light"/>
            </a:endParaRPr>
          </a:p>
        </p:txBody>
      </p:sp>
      <p:sp>
        <p:nvSpPr>
          <p:cNvPr id="2340" name="Google Shape;2340;p143"/>
          <p:cNvSpPr txBox="1"/>
          <p:nvPr/>
        </p:nvSpPr>
        <p:spPr>
          <a:xfrm>
            <a:off x="2695553"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Basket spend</a:t>
            </a:r>
          </a:p>
        </p:txBody>
      </p:sp>
      <p:sp>
        <p:nvSpPr>
          <p:cNvPr id="2341" name="Google Shape;2341;p143"/>
          <p:cNvSpPr txBox="1"/>
          <p:nvPr/>
        </p:nvSpPr>
        <p:spPr>
          <a:xfrm>
            <a:off x="3935827"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Trips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2" name="Google Shape;2342;p143"/>
          <p:cNvSpPr txBox="1"/>
          <p:nvPr/>
        </p:nvSpPr>
        <p:spPr>
          <a:xfrm>
            <a:off x="6475862" y="2313875"/>
            <a:ext cx="1296537"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Convenience Stores*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3" name="Google Shape;2343;p143"/>
          <p:cNvSpPr txBox="1"/>
          <p:nvPr/>
        </p:nvSpPr>
        <p:spPr>
          <a:xfrm>
            <a:off x="7902561" y="2313875"/>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Offer Spend</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4" name="Google Shape;2344;p143"/>
          <p:cNvSpPr txBox="1"/>
          <p:nvPr/>
        </p:nvSpPr>
        <p:spPr>
          <a:xfrm>
            <a:off x="284027" y="1027218"/>
            <a:ext cx="6767439" cy="1180311"/>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B21DAC"/>
              </a:buClr>
              <a:buSzPts val="6000"/>
              <a:buFont typeface="Arial"/>
              <a:buNone/>
            </a:pPr>
            <a:r>
              <a:rPr lang="en-GB" sz="3200" b="1" dirty="0">
                <a:solidFill>
                  <a:schemeClr val="bg1"/>
                </a:solidFill>
                <a:latin typeface="Montserrat" panose="00000500000000000000" pitchFamily="2" charset="0"/>
                <a:ea typeface="Montserrat"/>
                <a:cs typeface="Montserrat"/>
                <a:sym typeface="Montserrat"/>
              </a:rPr>
              <a:t>£12.6b</a:t>
            </a:r>
          </a:p>
          <a:p>
            <a:pPr marL="0" marR="0" lvl="0" indent="0" algn="l" rtl="0">
              <a:lnSpc>
                <a:spcPct val="100000"/>
              </a:lnSpc>
              <a:spcBef>
                <a:spcPts val="0"/>
              </a:spcBef>
              <a:spcAft>
                <a:spcPts val="0"/>
              </a:spcAft>
              <a:buClr>
                <a:srgbClr val="B21DAC"/>
              </a:buClr>
              <a:buSzPts val="6000"/>
              <a:buFont typeface="Arial"/>
              <a:buNone/>
            </a:pPr>
            <a:r>
              <a:rPr lang="en" dirty="0">
                <a:solidFill>
                  <a:schemeClr val="bg1"/>
                </a:solidFill>
                <a:latin typeface="Montserrat" panose="00000500000000000000" pitchFamily="2" charset="0"/>
                <a:ea typeface="Montserrat"/>
                <a:cs typeface="Montserrat"/>
                <a:sym typeface="Montserrat"/>
              </a:rPr>
              <a:t>was spent in GB food &amp; drink retailers</a:t>
            </a:r>
            <a:r>
              <a:rPr lang="en" dirty="0">
                <a:latin typeface="Montserrat" panose="00000500000000000000" pitchFamily="2" charset="0"/>
                <a:ea typeface="Montserrat"/>
                <a:cs typeface="Montserrat"/>
                <a:sym typeface="Montserrat"/>
              </a:rPr>
              <a:t> </a:t>
            </a:r>
            <a:r>
              <a:rPr lang="en" dirty="0">
                <a:solidFill>
                  <a:schemeClr val="bg1"/>
                </a:solidFill>
                <a:latin typeface="Montserrat" panose="00000500000000000000" pitchFamily="2" charset="0"/>
                <a:ea typeface="Montserrat"/>
                <a:cs typeface="Montserrat"/>
                <a:sym typeface="Montserrat"/>
              </a:rPr>
              <a:t>(</a:t>
            </a:r>
            <a:r>
              <a:rPr lang="en" b="1" dirty="0">
                <a:solidFill>
                  <a:schemeClr val="accent1"/>
                </a:solidFill>
                <a:latin typeface="Montserrat" panose="00000500000000000000" pitchFamily="2" charset="0"/>
                <a:ea typeface="Montserrat"/>
                <a:cs typeface="Montserrat"/>
                <a:sym typeface="Montserrat"/>
              </a:rPr>
              <a:t>-1.8% </a:t>
            </a:r>
            <a:r>
              <a:rPr lang="en" dirty="0">
                <a:solidFill>
                  <a:schemeClr val="bg1"/>
                </a:solidFill>
                <a:latin typeface="Montserrat" panose="00000500000000000000" pitchFamily="2" charset="0"/>
                <a:ea typeface="Montserrat"/>
                <a:cs typeface="Montserrat"/>
                <a:sym typeface="Montserrat"/>
              </a:rPr>
              <a:t>vs last year) </a:t>
            </a:r>
            <a:endParaRPr dirty="0">
              <a:latin typeface="Montserrat" panose="00000500000000000000" pitchFamily="2" charset="0"/>
              <a:ea typeface="Montserrat"/>
              <a:cs typeface="Montserrat"/>
              <a:sym typeface="Montserrat"/>
            </a:endParaRPr>
          </a:p>
        </p:txBody>
      </p:sp>
      <p:sp>
        <p:nvSpPr>
          <p:cNvPr id="2345" name="Google Shape;2345;p143"/>
          <p:cNvSpPr txBox="1"/>
          <p:nvPr/>
        </p:nvSpPr>
        <p:spPr>
          <a:xfrm>
            <a:off x="5079069" y="2783950"/>
            <a:ext cx="9144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-13.1%</a:t>
            </a:r>
            <a:endParaRPr sz="2000" b="1" dirty="0">
              <a:solidFill>
                <a:schemeClr val="bg1"/>
              </a:solidFill>
              <a:latin typeface="Montserrat" panose="00000500000000000000" pitchFamily="2" charset="0"/>
              <a:ea typeface="Montserrat"/>
              <a:cs typeface="Montserrat"/>
              <a:sym typeface="Montserrat"/>
            </a:endParaRPr>
          </a:p>
        </p:txBody>
      </p:sp>
      <p:sp>
        <p:nvSpPr>
          <p:cNvPr id="2346" name="Google Shape;2346;p143"/>
          <p:cNvSpPr txBox="1"/>
          <p:nvPr/>
        </p:nvSpPr>
        <p:spPr>
          <a:xfrm>
            <a:off x="2695553" y="2783950"/>
            <a:ext cx="835278"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-7%</a:t>
            </a:r>
            <a:endParaRPr sz="2000" b="1" dirty="0">
              <a:solidFill>
                <a:schemeClr val="bg1"/>
              </a:solidFill>
              <a:latin typeface="Montserrat" panose="00000500000000000000" pitchFamily="2" charset="0"/>
              <a:ea typeface="Montserrat"/>
              <a:cs typeface="Montserrat"/>
              <a:sym typeface="Montserrat"/>
            </a:endParaRPr>
          </a:p>
        </p:txBody>
      </p:sp>
      <p:sp>
        <p:nvSpPr>
          <p:cNvPr id="2347" name="Google Shape;2347;p143"/>
          <p:cNvSpPr txBox="1"/>
          <p:nvPr/>
        </p:nvSpPr>
        <p:spPr>
          <a:xfrm>
            <a:off x="3981690" y="2783950"/>
            <a:ext cx="83034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+6%</a:t>
            </a:r>
            <a:endParaRPr sz="2000" b="1" dirty="0">
              <a:solidFill>
                <a:schemeClr val="accent1"/>
              </a:solidFill>
              <a:latin typeface="Montserrat" panose="00000500000000000000" pitchFamily="2" charset="0"/>
              <a:ea typeface="Montserrat"/>
              <a:cs typeface="Montserrat"/>
              <a:sym typeface="Montserrat"/>
            </a:endParaRPr>
          </a:p>
        </p:txBody>
      </p:sp>
      <p:sp>
        <p:nvSpPr>
          <p:cNvPr id="2348" name="Google Shape;2348;p143"/>
          <p:cNvSpPr txBox="1"/>
          <p:nvPr/>
        </p:nvSpPr>
        <p:spPr>
          <a:xfrm>
            <a:off x="6524985" y="2783950"/>
            <a:ext cx="1052962"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+2.6%</a:t>
            </a:r>
            <a:endParaRPr sz="2000" b="1" dirty="0">
              <a:solidFill>
                <a:schemeClr val="accent1"/>
              </a:solidFill>
              <a:latin typeface="Montserrat" panose="00000500000000000000" pitchFamily="2" charset="0"/>
              <a:ea typeface="Montserrat"/>
              <a:cs typeface="Montserrat"/>
              <a:sym typeface="Montserrat"/>
            </a:endParaRPr>
          </a:p>
        </p:txBody>
      </p:sp>
      <p:sp>
        <p:nvSpPr>
          <p:cNvPr id="2349" name="Google Shape;2349;p143"/>
          <p:cNvSpPr txBox="1"/>
          <p:nvPr/>
        </p:nvSpPr>
        <p:spPr>
          <a:xfrm>
            <a:off x="7902561" y="2783950"/>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22%</a:t>
            </a:r>
            <a:endParaRPr sz="2000" b="1" dirty="0">
              <a:solidFill>
                <a:schemeClr val="accent1"/>
              </a:solidFill>
              <a:latin typeface="Montserrat" panose="00000500000000000000" pitchFamily="2" charset="0"/>
              <a:ea typeface="Montserrat"/>
              <a:cs typeface="Montserrat"/>
              <a:sym typeface="Montserrat"/>
            </a:endParaRPr>
          </a:p>
        </p:txBody>
      </p:sp>
      <p:sp>
        <p:nvSpPr>
          <p:cNvPr id="2350" name="Google Shape;2350;p143"/>
          <p:cNvSpPr txBox="1"/>
          <p:nvPr/>
        </p:nvSpPr>
        <p:spPr>
          <a:xfrm>
            <a:off x="5124932" y="3345952"/>
            <a:ext cx="1156771" cy="131088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28%</a:t>
            </a:r>
            <a:r>
              <a:rPr lang="en" sz="1100" b="1" dirty="0">
                <a:solidFill>
                  <a:schemeClr val="bg1">
                    <a:lumMod val="85000"/>
                  </a:schemeClr>
                </a:solidFill>
                <a:latin typeface="Montserrat" panose="00000500000000000000" pitchFamily="2" charset="0"/>
                <a:ea typeface="Montserrat"/>
                <a:cs typeface="Montserrat"/>
                <a:sym typeface="Montserrat"/>
              </a:rPr>
              <a:t> shoppers bought groceries online</a:t>
            </a:r>
          </a:p>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12.4%</a:t>
            </a:r>
            <a:r>
              <a:rPr lang="en" sz="1100" b="1" dirty="0">
                <a:solidFill>
                  <a:schemeClr val="bg1">
                    <a:lumMod val="85000"/>
                  </a:schemeClr>
                </a:solidFill>
                <a:latin typeface="Montserrat" panose="00000500000000000000" pitchFamily="2" charset="0"/>
                <a:ea typeface="Montserrat"/>
                <a:cs typeface="Montserrat"/>
                <a:sym typeface="Montserrat"/>
              </a:rPr>
              <a:t> share of GB</a:t>
            </a:r>
          </a:p>
          <a:p>
            <a:pPr marL="0" lvl="0" indent="0" algn="l" rtl="0">
              <a:spcBef>
                <a:spcPts val="0"/>
              </a:spcBef>
              <a:spcAft>
                <a:spcPts val="1200"/>
              </a:spcAft>
              <a:buClr>
                <a:srgbClr val="000000"/>
              </a:buClr>
              <a:buSzPts val="1100"/>
              <a:buFont typeface="Arial"/>
              <a:buNone/>
            </a:pPr>
            <a:endParaRPr sz="1100" b="1" dirty="0">
              <a:solidFill>
                <a:schemeClr val="bg1">
                  <a:lumMod val="85000"/>
                </a:schemeClr>
              </a:solidFill>
              <a:latin typeface="Montserrat" panose="00000500000000000000" pitchFamily="2" charset="0"/>
              <a:ea typeface="Montserrat"/>
              <a:cs typeface="Montserrat"/>
              <a:sym typeface="Montserrat"/>
            </a:endParaRPr>
          </a:p>
        </p:txBody>
      </p:sp>
      <p:sp>
        <p:nvSpPr>
          <p:cNvPr id="2351" name="Google Shape;2351;p143"/>
          <p:cNvSpPr txBox="1"/>
          <p:nvPr/>
        </p:nvSpPr>
        <p:spPr>
          <a:xfrm>
            <a:off x="2695554" y="3345953"/>
            <a:ext cx="1021814" cy="300000"/>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Is 11% above pre-pandemic levels and the highest since May21.</a:t>
            </a:r>
          </a:p>
        </p:txBody>
      </p:sp>
      <p:sp>
        <p:nvSpPr>
          <p:cNvPr id="2352" name="Google Shape;2352;p143"/>
          <p:cNvSpPr txBox="1"/>
          <p:nvPr/>
        </p:nvSpPr>
        <p:spPr>
          <a:xfrm>
            <a:off x="3981691" y="3345953"/>
            <a:ext cx="967500" cy="1270994"/>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accent1"/>
                </a:solidFill>
                <a:latin typeface="Montserrat" panose="00000500000000000000" pitchFamily="2" charset="0"/>
                <a:ea typeface="Montserrat"/>
                <a:cs typeface="Montserrat"/>
                <a:sym typeface="Montserrat"/>
              </a:rPr>
              <a:t>28m more</a:t>
            </a:r>
            <a:r>
              <a:rPr lang="en-GB" sz="1100" b="1" dirty="0">
                <a:solidFill>
                  <a:schemeClr val="bg1">
                    <a:lumMod val="85000"/>
                  </a:schemeClr>
                </a:solidFill>
                <a:latin typeface="Montserrat" panose="00000500000000000000" pitchFamily="2" charset="0"/>
                <a:ea typeface="Montserrat"/>
                <a:cs typeface="Montserrat"/>
                <a:sym typeface="Montserrat"/>
              </a:rPr>
              <a:t> GB trips than last year</a:t>
            </a:r>
          </a:p>
          <a:p>
            <a:pPr lvl="0">
              <a:spcAft>
                <a:spcPts val="1200"/>
              </a:spcAft>
              <a:buSzPts val="1100"/>
            </a:pPr>
            <a:r>
              <a:rPr lang="en-GB" sz="1100" dirty="0">
                <a:solidFill>
                  <a:schemeClr val="accent1"/>
                </a:solidFill>
                <a:latin typeface="Montserrat" panose="00000500000000000000" pitchFamily="2" charset="0"/>
                <a:ea typeface="Montserrat"/>
                <a:cs typeface="Montserrat"/>
                <a:sym typeface="Montserrat"/>
              </a:rPr>
              <a:t>1.7m </a:t>
            </a:r>
            <a:r>
              <a:rPr lang="en-GB" sz="1100" b="1" dirty="0">
                <a:solidFill>
                  <a:schemeClr val="accent1"/>
                </a:solidFill>
                <a:latin typeface="Montserrat" panose="00000500000000000000" pitchFamily="2" charset="0"/>
                <a:ea typeface="Montserrat"/>
                <a:cs typeface="Montserrat"/>
                <a:sym typeface="Montserrat"/>
              </a:rPr>
              <a:t>more</a:t>
            </a:r>
            <a:r>
              <a:rPr lang="en-GB" sz="1100" dirty="0">
                <a:solidFill>
                  <a:schemeClr val="accent1"/>
                </a:solidFill>
                <a:latin typeface="Montserrat" panose="00000500000000000000" pitchFamily="2" charset="0"/>
                <a:ea typeface="Montserrat"/>
                <a:cs typeface="Montserrat"/>
                <a:sym typeface="Montserrat"/>
              </a:rPr>
              <a:t> </a:t>
            </a:r>
            <a:r>
              <a:rPr lang="en-GB" sz="1100" b="1" dirty="0">
                <a:solidFill>
                  <a:schemeClr val="bg1">
                    <a:lumMod val="85000"/>
                  </a:schemeClr>
                </a:solidFill>
                <a:latin typeface="Montserrat" panose="00000500000000000000" pitchFamily="2" charset="0"/>
                <a:ea typeface="Montserrat"/>
                <a:cs typeface="Montserrat"/>
                <a:sym typeface="Montserrat"/>
              </a:rPr>
              <a:t>trips than last month (November)</a:t>
            </a:r>
          </a:p>
        </p:txBody>
      </p:sp>
      <p:sp>
        <p:nvSpPr>
          <p:cNvPr id="2353" name="Google Shape;2353;p143"/>
          <p:cNvSpPr txBox="1"/>
          <p:nvPr/>
        </p:nvSpPr>
        <p:spPr>
          <a:xfrm>
            <a:off x="6570846" y="3345953"/>
            <a:ext cx="1136239" cy="299998"/>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bg1">
                    <a:lumMod val="85000"/>
                  </a:schemeClr>
                </a:solidFill>
                <a:latin typeface="Montserrat" panose="00000500000000000000" pitchFamily="2" charset="0"/>
                <a:ea typeface="Montserrat"/>
                <a:cs typeface="Montserrat"/>
                <a:sym typeface="Montserrat"/>
              </a:rPr>
              <a:t>Outperformed Supermarkets (-3.2%). </a:t>
            </a:r>
          </a:p>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V</a:t>
            </a:r>
            <a:r>
              <a:rPr lang="en" sz="1100" b="1" dirty="0">
                <a:solidFill>
                  <a:schemeClr val="bg1">
                    <a:lumMod val="85000"/>
                  </a:schemeClr>
                </a:solidFill>
                <a:latin typeface="Montserrat" panose="00000500000000000000" pitchFamily="2" charset="0"/>
                <a:ea typeface="Montserrat"/>
                <a:cs typeface="Montserrat"/>
                <a:sym typeface="Montserrat"/>
              </a:rPr>
              <a:t> 2 years ago 4w/e 7Dec19 </a:t>
            </a:r>
            <a:r>
              <a:rPr lang="en" sz="1100" b="1" dirty="0">
                <a:solidFill>
                  <a:schemeClr val="accent1"/>
                </a:solidFill>
                <a:latin typeface="Montserrat" panose="00000500000000000000" pitchFamily="2" charset="0"/>
                <a:ea typeface="Montserrat"/>
                <a:cs typeface="Montserrat"/>
                <a:sym typeface="Montserrat"/>
              </a:rPr>
              <a:t>+6.9%</a:t>
            </a:r>
            <a:endParaRPr sz="1100" b="1" dirty="0">
              <a:solidFill>
                <a:schemeClr val="accent1"/>
              </a:solidFill>
              <a:latin typeface="Montserrat" panose="00000500000000000000" pitchFamily="2" charset="0"/>
              <a:ea typeface="Montserrat"/>
              <a:cs typeface="Montserrat"/>
              <a:sym typeface="Montserrat"/>
            </a:endParaRPr>
          </a:p>
        </p:txBody>
      </p:sp>
      <p:sp>
        <p:nvSpPr>
          <p:cNvPr id="2354" name="Google Shape;2354;p143"/>
          <p:cNvSpPr txBox="1"/>
          <p:nvPr/>
        </p:nvSpPr>
        <p:spPr>
          <a:xfrm>
            <a:off x="7948423" y="3345952"/>
            <a:ext cx="992377" cy="139929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Highest for 6 months.</a:t>
            </a:r>
          </a:p>
          <a:p>
            <a:pPr>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V 2 years ago 4w/e 7Dec19 </a:t>
            </a:r>
            <a:r>
              <a:rPr lang="en-GB" sz="1100" dirty="0">
                <a:solidFill>
                  <a:schemeClr val="accent1"/>
                </a:solidFill>
                <a:latin typeface="Montserrat" panose="00000500000000000000" pitchFamily="2" charset="0"/>
                <a:ea typeface="Montserrat"/>
                <a:cs typeface="Montserrat"/>
                <a:sym typeface="Montserrat"/>
              </a:rPr>
              <a:t>-4.9% points</a:t>
            </a:r>
          </a:p>
          <a:p>
            <a:pPr marL="0" lvl="0" indent="0" algn="l" rtl="0">
              <a:spcBef>
                <a:spcPts val="0"/>
              </a:spcBef>
              <a:spcAft>
                <a:spcPts val="1200"/>
              </a:spcAft>
              <a:buClr>
                <a:srgbClr val="000000"/>
              </a:buClr>
              <a:buSzPts val="1100"/>
              <a:buFont typeface="Arial"/>
              <a:buNone/>
            </a:pPr>
            <a:endParaRPr sz="1100" b="1" dirty="0">
              <a:solidFill>
                <a:schemeClr val="accent1"/>
              </a:solidFill>
              <a:latin typeface="Montserrat" panose="00000500000000000000" pitchFamily="2" charset="0"/>
              <a:ea typeface="Montserrat"/>
              <a:cs typeface="Montserrat"/>
              <a:sym typeface="Montserrat"/>
            </a:endParaRPr>
          </a:p>
        </p:txBody>
      </p:sp>
      <p:sp>
        <p:nvSpPr>
          <p:cNvPr id="2355" name="Google Shape;2355;p143"/>
          <p:cNvSpPr txBox="1"/>
          <p:nvPr/>
        </p:nvSpPr>
        <p:spPr>
          <a:xfrm>
            <a:off x="377024" y="3499916"/>
            <a:ext cx="1306633" cy="820849"/>
          </a:xfrm>
          <a:prstGeom prst="rect">
            <a:avLst/>
          </a:prstGeom>
          <a:solidFill>
            <a:schemeClr val="accent1"/>
          </a:solid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200" b="1" dirty="0">
                <a:solidFill>
                  <a:schemeClr val="tx1">
                    <a:lumMod val="75000"/>
                    <a:lumOff val="25000"/>
                  </a:schemeClr>
                </a:solidFill>
                <a:latin typeface="Montserrat" panose="00000500000000000000" pitchFamily="2" charset="0"/>
                <a:ea typeface="Montserrat"/>
                <a:cs typeface="Montserrat"/>
                <a:sym typeface="Montserrat"/>
              </a:rPr>
              <a:t>Sales in Bricks &amp; Mortar stores declined +0.2%.</a:t>
            </a:r>
          </a:p>
          <a:p>
            <a:pPr marL="0" lvl="0" indent="0" algn="l" rtl="0">
              <a:spcBef>
                <a:spcPts val="0"/>
              </a:spcBef>
              <a:spcAft>
                <a:spcPts val="1200"/>
              </a:spcAft>
              <a:buClr>
                <a:srgbClr val="000000"/>
              </a:buClr>
              <a:buSzPts val="1100"/>
              <a:buFont typeface="Arial"/>
              <a:buNone/>
            </a:pPr>
            <a:endParaRPr sz="1200" b="1" dirty="0">
              <a:solidFill>
                <a:schemeClr val="tx1">
                  <a:lumMod val="75000"/>
                  <a:lumOff val="25000"/>
                </a:schemeClr>
              </a:solidFill>
              <a:latin typeface="Montserrat" panose="00000500000000000000" pitchFamily="2" charset="0"/>
              <a:ea typeface="Montserrat"/>
              <a:cs typeface="Montserrat"/>
              <a:sym typeface="Montserrat"/>
            </a:endParaRPr>
          </a:p>
        </p:txBody>
      </p:sp>
      <p:cxnSp>
        <p:nvCxnSpPr>
          <p:cNvPr id="2356" name="Google Shape;2356;p143"/>
          <p:cNvCxnSpPr>
            <a:cxnSpLocks/>
          </p:cNvCxnSpPr>
          <p:nvPr/>
        </p:nvCxnSpPr>
        <p:spPr>
          <a:xfrm>
            <a:off x="221702" y="1510130"/>
            <a:ext cx="137487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57506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250572" y="292625"/>
            <a:ext cx="8774482" cy="675538"/>
          </a:xfrm>
        </p:spPr>
        <p:txBody>
          <a:bodyPr spcFirstLastPara="1" wrap="square" lIns="0" tIns="91425" rIns="0" bIns="91425" anchor="t" anchorCtr="0">
            <a:noAutofit/>
          </a:bodyPr>
          <a:lstStyle/>
          <a:p>
            <a:pPr lvl="0"/>
            <a:r>
              <a:rPr lang="en-PH" dirty="0">
                <a:solidFill>
                  <a:schemeClr val="accent1"/>
                </a:solidFill>
                <a:latin typeface="Montserrat" panose="00000500000000000000" pitchFamily="2" charset="0"/>
              </a:rPr>
              <a:t>Christmas</a:t>
            </a:r>
            <a:r>
              <a:rPr lang="en-PH" dirty="0">
                <a:solidFill>
                  <a:schemeClr val="bg1"/>
                </a:solidFill>
                <a:latin typeface="Montserrat" panose="00000500000000000000" pitchFamily="2" charset="0"/>
              </a:rPr>
              <a:t> is gathering </a:t>
            </a:r>
            <a:r>
              <a:rPr lang="en-PH" dirty="0">
                <a:solidFill>
                  <a:schemeClr val="accent1"/>
                </a:solidFill>
                <a:latin typeface="Montserrat" panose="00000500000000000000" pitchFamily="2" charset="0"/>
              </a:rPr>
              <a:t>momentum</a:t>
            </a:r>
            <a:r>
              <a:rPr lang="en-PH" dirty="0">
                <a:solidFill>
                  <a:schemeClr val="bg1"/>
                </a:solidFill>
                <a:latin typeface="Montserrat" panose="00000500000000000000" pitchFamily="2" charset="0"/>
              </a:rPr>
              <a:t> but </a:t>
            </a:r>
            <a:r>
              <a:rPr lang="en-PH" dirty="0">
                <a:solidFill>
                  <a:schemeClr val="accent1"/>
                </a:solidFill>
                <a:latin typeface="Montserrat" panose="00000500000000000000" pitchFamily="2" charset="0"/>
              </a:rPr>
              <a:t>visits</a:t>
            </a:r>
            <a:r>
              <a:rPr lang="en-PH" dirty="0">
                <a:solidFill>
                  <a:schemeClr val="bg1"/>
                </a:solidFill>
                <a:latin typeface="Montserrat" panose="00000500000000000000" pitchFamily="2" charset="0"/>
              </a:rPr>
              <a:t> are </a:t>
            </a:r>
            <a:r>
              <a:rPr lang="en-PH" dirty="0">
                <a:solidFill>
                  <a:schemeClr val="accent1"/>
                </a:solidFill>
                <a:latin typeface="Montserrat" panose="00000500000000000000" pitchFamily="2" charset="0"/>
              </a:rPr>
              <a:t>down</a:t>
            </a:r>
            <a:r>
              <a:rPr lang="en-PH" dirty="0">
                <a:solidFill>
                  <a:schemeClr val="bg1"/>
                </a:solidFill>
                <a:latin typeface="Montserrat" panose="00000500000000000000" pitchFamily="2" charset="0"/>
              </a:rPr>
              <a:t> at the </a:t>
            </a:r>
            <a:r>
              <a:rPr lang="en-PH" dirty="0">
                <a:solidFill>
                  <a:schemeClr val="accent1"/>
                </a:solidFill>
                <a:latin typeface="Montserrat" panose="00000500000000000000" pitchFamily="2" charset="0"/>
              </a:rPr>
              <a:t>Discounters</a:t>
            </a:r>
            <a:r>
              <a:rPr lang="en-PH" dirty="0">
                <a:solidFill>
                  <a:schemeClr val="bg1"/>
                </a:solidFill>
                <a:latin typeface="Montserrat" panose="00000500000000000000" pitchFamily="2" charset="0"/>
              </a:rPr>
              <a:t> compared to </a:t>
            </a:r>
            <a:r>
              <a:rPr lang="en-PH" dirty="0">
                <a:solidFill>
                  <a:schemeClr val="accent1"/>
                </a:solidFill>
                <a:latin typeface="Montserrat" panose="00000500000000000000" pitchFamily="2" charset="0"/>
              </a:rPr>
              <a:t>last month</a:t>
            </a:r>
            <a:r>
              <a:rPr lang="en-PH" dirty="0">
                <a:solidFill>
                  <a:schemeClr val="bg1"/>
                </a:solidFill>
                <a:latin typeface="Montserrat" panose="00000500000000000000" pitchFamily="2" charset="0"/>
              </a:rPr>
              <a:t> despite </a:t>
            </a:r>
            <a:r>
              <a:rPr lang="en-PH" dirty="0">
                <a:solidFill>
                  <a:schemeClr val="accent1"/>
                </a:solidFill>
                <a:latin typeface="Montserrat" panose="00000500000000000000" pitchFamily="2" charset="0"/>
              </a:rPr>
              <a:t>holding</a:t>
            </a:r>
            <a:r>
              <a:rPr lang="en-PH" dirty="0">
                <a:solidFill>
                  <a:schemeClr val="bg1"/>
                </a:solidFill>
                <a:latin typeface="Montserrat" panose="00000500000000000000" pitchFamily="2" charset="0"/>
              </a:rPr>
              <a:t> in </a:t>
            </a:r>
            <a:r>
              <a:rPr lang="en-PH" dirty="0">
                <a:solidFill>
                  <a:schemeClr val="accent1"/>
                </a:solidFill>
                <a:latin typeface="Montserrat" panose="00000500000000000000" pitchFamily="2" charset="0"/>
              </a:rPr>
              <a:t>other stores</a:t>
            </a:r>
          </a:p>
        </p:txBody>
      </p:sp>
      <p:graphicFrame>
        <p:nvGraphicFramePr>
          <p:cNvPr id="1293" name="Google Shape;1293;p93"/>
          <p:cNvGraphicFramePr/>
          <p:nvPr>
            <p:extLst>
              <p:ext uri="{D42A27DB-BD31-4B8C-83A1-F6EECF244321}">
                <p14:modId xmlns:p14="http://schemas.microsoft.com/office/powerpoint/2010/main" val="3822329072"/>
              </p:ext>
            </p:extLst>
          </p:nvPr>
        </p:nvGraphicFramePr>
        <p:xfrm>
          <a:off x="184759" y="1024064"/>
          <a:ext cx="8774482" cy="3646385"/>
        </p:xfrm>
        <a:graphic>
          <a:graphicData uri="http://schemas.openxmlformats.org/drawingml/2006/table">
            <a:tbl>
              <a:tblPr>
                <a:noFill/>
                <a:tableStyleId>{0DBE4ED3-A11A-413B-A309-AE78DBB60736}</a:tableStyleId>
              </a:tblPr>
              <a:tblGrid>
                <a:gridCol w="1359228">
                  <a:extLst>
                    <a:ext uri="{9D8B030D-6E8A-4147-A177-3AD203B41FA5}">
                      <a16:colId xmlns:a16="http://schemas.microsoft.com/office/drawing/2014/main" val="20000"/>
                    </a:ext>
                  </a:extLst>
                </a:gridCol>
                <a:gridCol w="3777521">
                  <a:extLst>
                    <a:ext uri="{9D8B030D-6E8A-4147-A177-3AD203B41FA5}">
                      <a16:colId xmlns:a16="http://schemas.microsoft.com/office/drawing/2014/main" val="20001"/>
                    </a:ext>
                  </a:extLst>
                </a:gridCol>
                <a:gridCol w="3637733">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Momentum is building ahead of Xmas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6</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November</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Bricks &amp; Mortar visits stable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4</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December</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1836">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£18.58</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-£1.67/</a:t>
                      </a:r>
                      <a:r>
                        <a:rPr lang="en-GB" sz="1000" b="1" dirty="0">
                          <a:solidFill>
                            <a:schemeClr val="accent1"/>
                          </a:solidFill>
                          <a:latin typeface="Montserrat" panose="00000500000000000000" pitchFamily="2" charset="0"/>
                          <a:ea typeface="Montserrat Light"/>
                          <a:cs typeface="Montserrat Light"/>
                          <a:sym typeface="Montserrat Light"/>
                        </a:rPr>
                        <a:t>-8%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+0.3%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£19.22</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-£1.53/</a:t>
                      </a:r>
                      <a:r>
                        <a:rPr lang="en-GB" sz="1000" b="1" dirty="0">
                          <a:solidFill>
                            <a:schemeClr val="accent1"/>
                          </a:solidFill>
                          <a:latin typeface="Montserrat" panose="00000500000000000000" pitchFamily="2" charset="0"/>
                          <a:ea typeface="Montserrat Light"/>
                          <a:cs typeface="Montserrat Light"/>
                          <a:sym typeface="Montserrat Light"/>
                        </a:rPr>
                        <a:t>-7%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+3.4%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462m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+6.5%/28m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and </a:t>
                      </a:r>
                      <a:r>
                        <a:rPr lang="en" sz="1000" b="0" baseline="0" dirty="0">
                          <a:solidFill>
                            <a:schemeClr val="accent1"/>
                          </a:solidFill>
                          <a:latin typeface="Montserrat" panose="00000500000000000000" pitchFamily="2" charset="0"/>
                          <a:ea typeface="Montserrat Light"/>
                          <a:cs typeface="Montserrat Light"/>
                          <a:sym typeface="Montserrat Light"/>
                        </a:rPr>
                        <a:t>-5.9%/-29m decrease</a:t>
                      </a:r>
                      <a:r>
                        <a:rPr lang="en" sz="1000" b="1" baseline="0" dirty="0">
                          <a:solidFill>
                            <a:schemeClr val="accent1"/>
                          </a:solidFill>
                          <a:latin typeface="Montserrat" panose="00000500000000000000" pitchFamily="2" charset="0"/>
                          <a:ea typeface="Montserrat Light"/>
                          <a:cs typeface="Montserrat Light"/>
                          <a:sym typeface="Montserrat Light"/>
                        </a:rPr>
                        <a:t> </a:t>
                      </a:r>
                      <a:r>
                        <a:rPr lang="en" sz="1000" b="0" baseline="0" dirty="0">
                          <a:solidFill>
                            <a:srgbClr val="FFFFFF"/>
                          </a:solidFill>
                          <a:latin typeface="Montserrat" panose="00000500000000000000" pitchFamily="2" charset="0"/>
                          <a:ea typeface="Montserrat Light"/>
                          <a:cs typeface="Montserrat Light"/>
                          <a:sym typeface="Montserrat Light"/>
                        </a:rPr>
                        <a:t>vs  2 years ago.</a:t>
                      </a:r>
                      <a:endParaRPr sz="1000" b="0"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463m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+6.8%/29m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t>
                      </a:r>
                      <a:r>
                        <a:rPr lang="en" sz="1000" b="0" baseline="0" dirty="0">
                          <a:solidFill>
                            <a:srgbClr val="FFFFFF"/>
                          </a:solidFill>
                          <a:latin typeface="Montserrat" panose="00000500000000000000" pitchFamily="2" charset="0"/>
                          <a:ea typeface="Montserrat Light"/>
                          <a:cs typeface="Montserrat Light"/>
                          <a:sym typeface="Montserrat Light"/>
                        </a:rPr>
                        <a:t>and </a:t>
                      </a:r>
                      <a:r>
                        <a:rPr lang="en" sz="1000" b="1" baseline="0" dirty="0">
                          <a:solidFill>
                            <a:srgbClr val="FFFFFF"/>
                          </a:solidFill>
                          <a:latin typeface="Montserrat" panose="00000500000000000000" pitchFamily="2" charset="0"/>
                          <a:ea typeface="Montserrat Light"/>
                          <a:cs typeface="Montserrat Light"/>
                          <a:sym typeface="Montserrat Light"/>
                        </a:rPr>
                        <a:t>0.2% more trips v last month</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27%</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-2%/152k </a:t>
                      </a:r>
                      <a:r>
                        <a:rPr lang="en-GB" sz="1000" b="1" dirty="0">
                          <a:solidFill>
                            <a:schemeClr val="accent1"/>
                          </a:solidFill>
                          <a:latin typeface="Montserrat" panose="00000500000000000000" pitchFamily="2" charset="0"/>
                          <a:ea typeface="Montserrat Light"/>
                          <a:cs typeface="Montserrat Light"/>
                          <a:sym typeface="Montserrat Light"/>
                        </a:rPr>
                        <a:t>fewer</a:t>
                      </a:r>
                      <a:r>
                        <a:rPr lang="en-GB" sz="1000"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shoppers vs last year</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28%</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-7%/551k </a:t>
                      </a:r>
                      <a:r>
                        <a:rPr lang="en-GB" sz="1000" b="1" dirty="0">
                          <a:solidFill>
                            <a:schemeClr val="accent1"/>
                          </a:solidFill>
                          <a:latin typeface="Montserrat" panose="00000500000000000000" pitchFamily="2" charset="0"/>
                          <a:ea typeface="Montserrat Light"/>
                          <a:cs typeface="Montserrat Light"/>
                          <a:sym typeface="Montserrat Light"/>
                        </a:rPr>
                        <a:t>fewer</a:t>
                      </a:r>
                      <a:r>
                        <a:rPr lang="en-GB" sz="1000"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shoppers vs last year</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961191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Growth of the Discounters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58%</a:t>
                      </a:r>
                      <a:r>
                        <a:rPr lang="en-GB" sz="1000" dirty="0">
                          <a:solidFill>
                            <a:srgbClr val="FFFFFF"/>
                          </a:solidFill>
                          <a:latin typeface="Montserrat" panose="00000500000000000000" pitchFamily="2" charset="0"/>
                          <a:ea typeface="Montserrat Light"/>
                          <a:cs typeface="Montserrat Light"/>
                          <a:sym typeface="Montserrat Light"/>
                        </a:rPr>
                        <a:t> of GB shoppers, +1%/+235k more v last year</a:t>
                      </a:r>
                    </a:p>
                    <a:p>
                      <a:pPr marL="365760" lvl="0" indent="-292100" algn="l" rtl="0">
                        <a:spcBef>
                          <a:spcPts val="60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+1%/+921k more</a:t>
                      </a:r>
                      <a:r>
                        <a:rPr lang="en-GB" sz="1000" b="1"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1000" b="1" baseline="0" dirty="0">
                          <a:solidFill>
                            <a:schemeClr val="accent1"/>
                          </a:solidFill>
                          <a:latin typeface="Montserrat" panose="00000500000000000000" pitchFamily="2" charset="0"/>
                          <a:ea typeface="Montserrat Light"/>
                          <a:cs typeface="Montserrat Light"/>
                          <a:sym typeface="Montserrat Light"/>
                        </a:rPr>
                        <a:t>1.4% more </a:t>
                      </a:r>
                      <a:r>
                        <a:rPr lang="en-GB" sz="1000" baseline="0" dirty="0">
                          <a:solidFill>
                            <a:srgbClr val="FFFFFF"/>
                          </a:solidFill>
                          <a:latin typeface="Montserrat" panose="00000500000000000000" pitchFamily="2" charset="0"/>
                          <a:ea typeface="Montserrat Light"/>
                          <a:cs typeface="Montserrat Light"/>
                          <a:sym typeface="Montserrat Light"/>
                        </a:rPr>
                        <a:t>trips than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58%</a:t>
                      </a:r>
                      <a:r>
                        <a:rPr lang="en-GB" sz="1000" dirty="0">
                          <a:solidFill>
                            <a:srgbClr val="FFFFFF"/>
                          </a:solidFill>
                          <a:latin typeface="Montserrat" panose="00000500000000000000" pitchFamily="2" charset="0"/>
                          <a:ea typeface="Montserrat Light"/>
                          <a:cs typeface="Montserrat Light"/>
                          <a:sym typeface="Montserrat Light"/>
                        </a:rPr>
                        <a:t> of GB shoppers, </a:t>
                      </a:r>
                      <a:r>
                        <a:rPr lang="en-GB" sz="1000" b="1" dirty="0">
                          <a:solidFill>
                            <a:schemeClr val="accent1"/>
                          </a:solidFill>
                          <a:latin typeface="Montserrat" panose="00000500000000000000" pitchFamily="2" charset="0"/>
                          <a:ea typeface="Montserrat Light"/>
                          <a:cs typeface="Montserrat Light"/>
                          <a:sym typeface="Montserrat Light"/>
                        </a:rPr>
                        <a:t>+7%/+1m more</a:t>
                      </a:r>
                      <a:r>
                        <a:rPr lang="en-GB" sz="10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+13%/+7.5m more</a:t>
                      </a:r>
                      <a:r>
                        <a:rPr lang="en-GB" sz="1000" b="1"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1000" b="1" baseline="0" dirty="0">
                          <a:solidFill>
                            <a:schemeClr val="accent1"/>
                          </a:solidFill>
                          <a:latin typeface="Montserrat" panose="00000500000000000000" pitchFamily="2" charset="0"/>
                          <a:ea typeface="Montserrat Light"/>
                          <a:cs typeface="Montserrat Light"/>
                          <a:sym typeface="Montserrat Light"/>
                        </a:rPr>
                        <a:t>-2.2% decrease </a:t>
                      </a:r>
                      <a:r>
                        <a:rPr lang="en-GB" sz="1000" b="0" baseline="0" dirty="0">
                          <a:solidFill>
                            <a:schemeClr val="bg1"/>
                          </a:solidFill>
                          <a:latin typeface="Montserrat" panose="00000500000000000000" pitchFamily="2" charset="0"/>
                          <a:ea typeface="Montserrat Light"/>
                          <a:cs typeface="Montserrat Light"/>
                          <a:sym typeface="Montserrat Light"/>
                        </a:rPr>
                        <a:t>in </a:t>
                      </a:r>
                      <a:r>
                        <a:rPr lang="en-GB" sz="1000" baseline="0" dirty="0">
                          <a:solidFill>
                            <a:srgbClr val="FFFFFF"/>
                          </a:solidFill>
                          <a:latin typeface="Montserrat" panose="00000500000000000000" pitchFamily="2" charset="0"/>
                          <a:ea typeface="Montserrat Light"/>
                          <a:cs typeface="Montserrat Light"/>
                          <a:sym typeface="Montserrat Light"/>
                        </a:rPr>
                        <a:t>trips vs </a:t>
                      </a:r>
                      <a:r>
                        <a:rPr lang="en-GB" sz="1000" baseline="0" dirty="0">
                          <a:solidFill>
                            <a:schemeClr val="accent1"/>
                          </a:solidFill>
                          <a:latin typeface="Montserrat" panose="00000500000000000000" pitchFamily="2" charset="0"/>
                          <a:ea typeface="Montserrat Light"/>
                          <a:cs typeface="Montserrat Light"/>
                          <a:sym typeface="Montserrat Light"/>
                        </a:rPr>
                        <a:t>last month</a:t>
                      </a:r>
                      <a:r>
                        <a:rPr lang="en-GB" sz="1000" baseline="0" dirty="0">
                          <a:solidFill>
                            <a:srgbClr val="FFFFFF"/>
                          </a:solidFill>
                          <a:latin typeface="Montserrat" panose="00000500000000000000" pitchFamily="2" charset="0"/>
                          <a:ea typeface="Montserrat Light"/>
                          <a:cs typeface="Montserrat Light"/>
                          <a:sym typeface="Montserrat Light"/>
                        </a:rPr>
                        <a:t>.</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86537625"/>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116"/>
          <p:cNvSpPr txBox="1">
            <a:spLocks noGrp="1"/>
          </p:cNvSpPr>
          <p:nvPr>
            <p:ph type="title"/>
          </p:nvPr>
        </p:nvSpPr>
        <p:spPr>
          <a:xfrm>
            <a:off x="195942" y="292624"/>
            <a:ext cx="8846457" cy="764636"/>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800" dirty="0">
                <a:latin typeface="Montserrat" panose="00000500000000000000" pitchFamily="2" charset="0"/>
              </a:rPr>
              <a:t>Against last year’s lockdown, industry sales fell just 2%, convenience foods now have momentum as BWS sales shift back into hospitality</a:t>
            </a:r>
            <a:endParaRPr sz="1800" dirty="0">
              <a:latin typeface="Montserrat" panose="00000500000000000000" pitchFamily="2" charset="0"/>
            </a:endParaRPr>
          </a:p>
        </p:txBody>
      </p:sp>
      <p:cxnSp>
        <p:nvCxnSpPr>
          <p:cNvPr id="4" name="Straight Connector 3">
            <a:extLst>
              <a:ext uri="{FF2B5EF4-FFF2-40B4-BE49-F238E27FC236}">
                <a16:creationId xmlns:a16="http://schemas.microsoft.com/office/drawing/2014/main" id="{70485619-D48D-45C2-92DC-5F9CAF2053CC}"/>
              </a:ext>
            </a:extLst>
          </p:cNvPr>
          <p:cNvCxnSpPr>
            <a:cxnSpLocks/>
          </p:cNvCxnSpPr>
          <p:nvPr/>
        </p:nvCxnSpPr>
        <p:spPr>
          <a:xfrm>
            <a:off x="6913733" y="618816"/>
            <a:ext cx="147673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4</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December 2021 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962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962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4</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December 2021 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3112415667"/>
              </p:ext>
            </p:extLst>
          </p:nvPr>
        </p:nvGraphicFramePr>
        <p:xfrm>
          <a:off x="365060" y="1745725"/>
          <a:ext cx="3826800" cy="293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3268848600"/>
              </p:ext>
            </p:extLst>
          </p:nvPr>
        </p:nvGraphicFramePr>
        <p:xfrm>
          <a:off x="4869516" y="1676302"/>
          <a:ext cx="3995083" cy="3099233"/>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354650" y="4850876"/>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cxnSp>
        <p:nvCxnSpPr>
          <p:cNvPr id="15" name="Straight Connector 14">
            <a:extLst>
              <a:ext uri="{FF2B5EF4-FFF2-40B4-BE49-F238E27FC236}">
                <a16:creationId xmlns:a16="http://schemas.microsoft.com/office/drawing/2014/main" id="{40B8FE97-5315-46F2-9E99-EB2DC84DF7A2}"/>
              </a:ext>
            </a:extLst>
          </p:cNvPr>
          <p:cNvCxnSpPr>
            <a:cxnSpLocks/>
          </p:cNvCxnSpPr>
          <p:nvPr/>
        </p:nvCxnSpPr>
        <p:spPr>
          <a:xfrm>
            <a:off x="2130067" y="881283"/>
            <a:ext cx="147673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D4744-4CED-4614-8ED5-C2A4991FCF6C}"/>
              </a:ext>
            </a:extLst>
          </p:cNvPr>
          <p:cNvCxnSpPr>
            <a:cxnSpLocks/>
          </p:cNvCxnSpPr>
          <p:nvPr/>
        </p:nvCxnSpPr>
        <p:spPr>
          <a:xfrm>
            <a:off x="3985450" y="881283"/>
            <a:ext cx="5865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7E7EC3-01AC-4B67-AA8E-81618C65E8F3}"/>
              </a:ext>
            </a:extLst>
          </p:cNvPr>
          <p:cNvCxnSpPr>
            <a:cxnSpLocks/>
          </p:cNvCxnSpPr>
          <p:nvPr/>
        </p:nvCxnSpPr>
        <p:spPr>
          <a:xfrm>
            <a:off x="5272384" y="881283"/>
            <a:ext cx="5865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2E9568-3EA8-462A-BC4D-288B12256197}"/>
              </a:ext>
            </a:extLst>
          </p:cNvPr>
          <p:cNvCxnSpPr>
            <a:cxnSpLocks/>
          </p:cNvCxnSpPr>
          <p:nvPr/>
        </p:nvCxnSpPr>
        <p:spPr>
          <a:xfrm>
            <a:off x="7092717" y="881283"/>
            <a:ext cx="122155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78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7"/>
          <p:cNvSpPr txBox="1">
            <a:spLocks noGrp="1"/>
          </p:cNvSpPr>
          <p:nvPr>
            <p:ph type="title"/>
          </p:nvPr>
        </p:nvSpPr>
        <p:spPr>
          <a:xfrm>
            <a:off x="-67259" y="703947"/>
            <a:ext cx="9421253" cy="184454"/>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GB" sz="1700" dirty="0">
                <a:latin typeface="Montserrat" panose="00000500000000000000" pitchFamily="2" charset="0"/>
              </a:rPr>
              <a:t>As well as cough/cold remedies, shoppers are spending more on higher value convenience foods and cosmetics as they ready themselves for the party season</a:t>
            </a:r>
            <a:endParaRPr sz="1700" dirty="0">
              <a:latin typeface="Montserrat" panose="00000500000000000000" pitchFamily="2" charset="0"/>
            </a:endParaRPr>
          </a:p>
        </p:txBody>
      </p:sp>
      <p:sp>
        <p:nvSpPr>
          <p:cNvPr id="716" name="Google Shape;716;p47"/>
          <p:cNvSpPr/>
          <p:nvPr/>
        </p:nvSpPr>
        <p:spPr>
          <a:xfrm>
            <a:off x="359773" y="1531008"/>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r>
              <a:rPr lang="en-GB" sz="900" i="0" u="none" strike="noStrike" cap="none" dirty="0">
                <a:solidFill>
                  <a:schemeClr val="tx1"/>
                </a:solidFill>
                <a:latin typeface="Montserrat" panose="00000500000000000000" pitchFamily="2" charset="0"/>
                <a:ea typeface="Montserrat"/>
                <a:cs typeface="Montserrat"/>
                <a:sym typeface="Montserrat"/>
              </a:rPr>
              <a:t>Sushi +51%</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Sandwiches +41%</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Prepared Salad +24%</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Flavoured Non Carbs +21%</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Chilled Soup +20%</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Fresh Prepared Fruit +19%</a:t>
            </a:r>
          </a:p>
          <a:p>
            <a:pPr>
              <a:buSzPts val="1350"/>
            </a:pPr>
            <a:r>
              <a:rPr lang="en-GB" sz="900" dirty="0">
                <a:solidFill>
                  <a:schemeClr val="tx1"/>
                </a:solidFill>
                <a:latin typeface="Montserrat" panose="00000500000000000000" pitchFamily="2" charset="0"/>
                <a:ea typeface="Montserrat"/>
                <a:cs typeface="Montserrat"/>
                <a:sym typeface="Montserrat"/>
              </a:rPr>
              <a:t>Mineral Water +18%</a:t>
            </a:r>
          </a:p>
          <a:p>
            <a:pPr>
              <a:buSzPts val="1350"/>
            </a:pPr>
            <a:r>
              <a:rPr lang="en-GB" sz="900" dirty="0">
                <a:solidFill>
                  <a:schemeClr val="tx1"/>
                </a:solidFill>
                <a:latin typeface="Montserrat" panose="00000500000000000000" pitchFamily="2" charset="0"/>
                <a:ea typeface="Montserrat"/>
                <a:cs typeface="Montserrat"/>
                <a:sym typeface="Montserrat"/>
              </a:rPr>
              <a:t>Sports &amp; Energy Drinks +17%</a:t>
            </a:r>
          </a:p>
          <a:p>
            <a:pPr>
              <a:buSzPts val="1350"/>
            </a:pPr>
            <a:r>
              <a:rPr lang="en-GB" sz="900" dirty="0">
                <a:solidFill>
                  <a:schemeClr val="tx1"/>
                </a:solidFill>
                <a:latin typeface="Montserrat" panose="00000500000000000000" pitchFamily="2" charset="0"/>
                <a:ea typeface="Montserrat"/>
                <a:cs typeface="Montserrat"/>
                <a:sym typeface="Montserrat"/>
              </a:rPr>
              <a:t>Fresh Ready Meals +11%</a:t>
            </a:r>
          </a:p>
          <a:p>
            <a:pPr>
              <a:buSzPts val="1350"/>
            </a:pPr>
            <a:r>
              <a:rPr lang="en-GB" sz="900" dirty="0">
                <a:solidFill>
                  <a:schemeClr val="tx1"/>
                </a:solidFill>
                <a:latin typeface="Montserrat" panose="00000500000000000000" pitchFamily="2" charset="0"/>
                <a:ea typeface="Montserrat"/>
                <a:cs typeface="Montserrat"/>
                <a:sym typeface="Montserrat"/>
              </a:rPr>
              <a:t>Fresh Pizza +10%</a:t>
            </a:r>
          </a:p>
          <a:p>
            <a:pPr>
              <a:buSzPts val="1350"/>
            </a:pPr>
            <a:r>
              <a:rPr lang="en-GB" sz="900" dirty="0">
                <a:solidFill>
                  <a:schemeClr val="tx1"/>
                </a:solidFill>
                <a:latin typeface="Montserrat" panose="00000500000000000000" pitchFamily="2" charset="0"/>
                <a:ea typeface="Montserrat"/>
                <a:cs typeface="Montserrat"/>
                <a:sym typeface="Montserrat"/>
              </a:rPr>
              <a:t>Chilled Bread +10%</a:t>
            </a:r>
          </a:p>
          <a:p>
            <a:pPr>
              <a:buSzPts val="1350"/>
            </a:pPr>
            <a:r>
              <a:rPr lang="en-GB" sz="900" dirty="0">
                <a:solidFill>
                  <a:schemeClr val="tx1"/>
                </a:solidFill>
                <a:latin typeface="Montserrat" panose="00000500000000000000" pitchFamily="2" charset="0"/>
                <a:ea typeface="Montserrat"/>
                <a:cs typeface="Montserrat"/>
                <a:sym typeface="Montserrat"/>
              </a:rPr>
              <a:t>Pot Snacks +10%</a:t>
            </a:r>
            <a:endParaRPr sz="900" dirty="0">
              <a:solidFill>
                <a:srgbClr val="009DD9"/>
              </a:solidFill>
              <a:latin typeface="Montserrat" panose="00000500000000000000" pitchFamily="2" charset="0"/>
              <a:ea typeface="Montserrat"/>
              <a:cs typeface="Montserrat"/>
              <a:sym typeface="Montserrat"/>
            </a:endParaRPr>
          </a:p>
        </p:txBody>
      </p:sp>
      <p:sp>
        <p:nvSpPr>
          <p:cNvPr id="717" name="Google Shape;717;p47"/>
          <p:cNvSpPr/>
          <p:nvPr/>
        </p:nvSpPr>
        <p:spPr>
          <a:xfrm>
            <a:off x="2546716"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 &amp; Flu +150%</a:t>
            </a:r>
          </a:p>
          <a:p>
            <a:pPr>
              <a:buClr>
                <a:srgbClr val="009DD9"/>
              </a:buClr>
              <a:buSzPts val="1350"/>
            </a:pPr>
            <a:r>
              <a:rPr lang="en-GB" sz="900" dirty="0" err="1">
                <a:solidFill>
                  <a:schemeClr val="dk1"/>
                </a:solidFill>
                <a:latin typeface="Montserrat" panose="00000500000000000000" pitchFamily="2" charset="0"/>
                <a:ea typeface="Montserrat"/>
                <a:cs typeface="Montserrat"/>
                <a:sym typeface="Montserrat"/>
              </a:rPr>
              <a:t>Throatcare</a:t>
            </a:r>
            <a:r>
              <a:rPr lang="en-GB" sz="900" dirty="0">
                <a:solidFill>
                  <a:schemeClr val="dk1"/>
                </a:solidFill>
                <a:latin typeface="Montserrat" panose="00000500000000000000" pitchFamily="2" charset="0"/>
                <a:ea typeface="Montserrat"/>
                <a:cs typeface="Montserrat"/>
                <a:sym typeface="Montserrat"/>
              </a:rPr>
              <a:t> +118%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 +105%</a:t>
            </a:r>
          </a:p>
          <a:p>
            <a:pPr>
              <a:buClr>
                <a:srgbClr val="009DD9"/>
              </a:buClr>
              <a:buSzPts val="1350"/>
            </a:pPr>
            <a:r>
              <a:rPr lang="en-GB" sz="900" dirty="0" err="1">
                <a:solidFill>
                  <a:schemeClr val="dk1"/>
                </a:solidFill>
                <a:latin typeface="Montserrat" panose="00000500000000000000" pitchFamily="2" charset="0"/>
                <a:ea typeface="Montserrat"/>
                <a:cs typeface="Montserrat"/>
                <a:sym typeface="Montserrat"/>
              </a:rPr>
              <a:t>Suncare</a:t>
            </a:r>
            <a:r>
              <a:rPr lang="en-GB" sz="900" dirty="0">
                <a:solidFill>
                  <a:schemeClr val="dk1"/>
                </a:solidFill>
                <a:latin typeface="Montserrat" panose="00000500000000000000" pitchFamily="2" charset="0"/>
                <a:ea typeface="Montserrat"/>
                <a:cs typeface="Montserrat"/>
                <a:sym typeface="Montserrat"/>
              </a:rPr>
              <a:t> +85%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Facial Tissue +28%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Accessories +23%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Milk +20%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+19%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Treatment Oral +17%</a:t>
            </a:r>
          </a:p>
          <a:p>
            <a:pPr>
              <a:buClr>
                <a:srgbClr val="009DD9"/>
              </a:buClr>
              <a:buSzPts val="1350"/>
            </a:pPr>
            <a:r>
              <a:rPr lang="en-GB" sz="900" dirty="0">
                <a:latin typeface="Montserrat" panose="00000500000000000000" pitchFamily="2" charset="0"/>
              </a:rPr>
              <a:t>Toilet Tissue +16%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Food +15%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Beauty Skincare +15%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Glasses &amp; Lenses +14%</a:t>
            </a:r>
          </a:p>
          <a:p>
            <a:pPr lvl="0">
              <a:buClr>
                <a:srgbClr val="009DD9"/>
              </a:buClr>
              <a:buSzPts val="1350"/>
            </a:pPr>
            <a:endParaRPr lang="en-GB" sz="900" dirty="0">
              <a:solidFill>
                <a:srgbClr val="009DD9"/>
              </a:solidFill>
              <a:latin typeface="Montserrat" panose="00000500000000000000" pitchFamily="2" charset="0"/>
              <a:ea typeface="Montserrat"/>
              <a:cs typeface="Montserrat"/>
              <a:sym typeface="Montserrat"/>
            </a:endParaRPr>
          </a:p>
        </p:txBody>
      </p:sp>
      <p:sp>
        <p:nvSpPr>
          <p:cNvPr id="718" name="Google Shape;718;p47"/>
          <p:cNvSpPr/>
          <p:nvPr/>
        </p:nvSpPr>
        <p:spPr>
          <a:xfrm>
            <a:off x="6664492" y="1515569"/>
            <a:ext cx="2000100" cy="2418900"/>
          </a:xfrm>
          <a:prstGeom prst="rect">
            <a:avLst/>
          </a:prstGeom>
          <a:solidFill>
            <a:srgbClr val="D8D8D8"/>
          </a:solidFill>
          <a:ln>
            <a:noFill/>
          </a:ln>
        </p:spPr>
        <p:txBody>
          <a:bodyPr spcFirstLastPara="1" wrap="square" lIns="91425" tIns="45700" rIns="91425" bIns="45700" anchor="ctr" anchorCtr="0">
            <a:noAutofit/>
          </a:bodyPr>
          <a:lstStyle/>
          <a:p>
            <a:pPr>
              <a:buClr>
                <a:srgbClr val="009DD9"/>
              </a:buClr>
              <a:buSzPts val="1350"/>
            </a:pPr>
            <a:r>
              <a:rPr lang="en-GB" sz="900" dirty="0">
                <a:latin typeface="Montserrat" panose="00000500000000000000" pitchFamily="2" charset="0"/>
              </a:rPr>
              <a:t>Cosmetics +37%</a:t>
            </a:r>
          </a:p>
          <a:p>
            <a:pPr>
              <a:buClr>
                <a:srgbClr val="009DD9"/>
              </a:buClr>
              <a:buSzPts val="1350"/>
            </a:pPr>
            <a:r>
              <a:rPr lang="en-GB" sz="900" dirty="0">
                <a:latin typeface="Montserrat" panose="00000500000000000000" pitchFamily="2" charset="0"/>
              </a:rPr>
              <a:t>Disposable Tableware +14%</a:t>
            </a:r>
          </a:p>
          <a:p>
            <a:pPr>
              <a:buClr>
                <a:srgbClr val="009DD9"/>
              </a:buClr>
              <a:buSzPts val="1350"/>
            </a:pPr>
            <a:r>
              <a:rPr lang="en-GB" sz="900" dirty="0">
                <a:latin typeface="Montserrat" panose="00000500000000000000" pitchFamily="2" charset="0"/>
              </a:rPr>
              <a:t>Fragrances +14%</a:t>
            </a:r>
          </a:p>
          <a:p>
            <a:pPr>
              <a:buClr>
                <a:srgbClr val="009DD9"/>
              </a:buClr>
              <a:buSzPts val="1350"/>
            </a:pPr>
            <a:r>
              <a:rPr lang="en-GB" sz="900" dirty="0">
                <a:latin typeface="Montserrat" panose="00000500000000000000" pitchFamily="2" charset="0"/>
              </a:rPr>
              <a:t>Pre-Mix Alcoholic Drinks +14%</a:t>
            </a:r>
          </a:p>
          <a:p>
            <a:pPr>
              <a:buClr>
                <a:srgbClr val="009DD9"/>
              </a:buClr>
              <a:buSzPts val="1350"/>
            </a:pPr>
            <a:endParaRPr lang="en-GB" sz="900" dirty="0">
              <a:solidFill>
                <a:srgbClr val="009DD9"/>
              </a:solidFill>
              <a:latin typeface="Montserrat" panose="00000500000000000000" pitchFamily="2" charset="0"/>
              <a:ea typeface="Montserrat"/>
              <a:cs typeface="Montserrat"/>
              <a:sym typeface="Montserrat"/>
            </a:endParaRPr>
          </a:p>
        </p:txBody>
      </p:sp>
      <p:sp>
        <p:nvSpPr>
          <p:cNvPr id="721" name="Google Shape;721;p47"/>
          <p:cNvSpPr/>
          <p:nvPr/>
        </p:nvSpPr>
        <p:spPr>
          <a:xfrm>
            <a:off x="359772" y="1078615"/>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281876" y="3983351"/>
            <a:ext cx="8523879" cy="511921"/>
          </a:xfrm>
          <a:prstGeom prst="rect">
            <a:avLst/>
          </a:prstGeom>
          <a:solidFill>
            <a:schemeClr val="tx1"/>
          </a:solidFill>
          <a:ln>
            <a:noFill/>
          </a:ln>
        </p:spPr>
        <p:txBody>
          <a:bodyPr spcFirstLastPara="1" wrap="square" lIns="91425" tIns="45700" rIns="91425" bIns="45700" anchor="ctr" anchorCtr="0">
            <a:noAutofit/>
          </a:bodyPr>
          <a:lstStyle/>
          <a:p>
            <a:pPr lvl="0">
              <a:buClr>
                <a:srgbClr val="FFFFFF"/>
              </a:buClr>
              <a:buSzPts val="1600"/>
            </a:pPr>
            <a:r>
              <a:rPr lang="en-GB" sz="1100" b="1" dirty="0">
                <a:solidFill>
                  <a:schemeClr val="accent1"/>
                </a:solidFill>
                <a:latin typeface="Montserrat" panose="00000500000000000000" pitchFamily="2" charset="0"/>
                <a:ea typeface="Montserrat"/>
                <a:cs typeface="Montserrat"/>
                <a:sym typeface="Montserrat"/>
              </a:rPr>
              <a:t>As Omicron variant accelerates, shoppers may delay social activities or entertain at home more …</a:t>
            </a:r>
            <a:endParaRPr sz="105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643368"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Bulbs &amp; Seeds +46%</a:t>
            </a:r>
          </a:p>
          <a:p>
            <a:pPr>
              <a:buClr>
                <a:srgbClr val="009DD9"/>
              </a:buClr>
              <a:buSzPts val="1350"/>
            </a:pPr>
            <a:r>
              <a:rPr lang="en-GB" sz="900" dirty="0">
                <a:latin typeface="Montserrat" panose="00000500000000000000" pitchFamily="2" charset="0"/>
              </a:rPr>
              <a:t>Bags &amp; Luggage +35%</a:t>
            </a:r>
          </a:p>
          <a:p>
            <a:pPr>
              <a:buClr>
                <a:srgbClr val="009DD9"/>
              </a:buClr>
              <a:buSzPts val="1350"/>
            </a:pPr>
            <a:r>
              <a:rPr lang="en-GB" sz="900" dirty="0">
                <a:latin typeface="Montserrat" panose="00000500000000000000" pitchFamily="2" charset="0"/>
              </a:rPr>
              <a:t>Gardening+29%</a:t>
            </a:r>
          </a:p>
          <a:p>
            <a:pPr>
              <a:buClr>
                <a:srgbClr val="009DD9"/>
              </a:buClr>
              <a:buSzPts val="1350"/>
            </a:pPr>
            <a:r>
              <a:rPr lang="en-GB" sz="900" dirty="0">
                <a:latin typeface="Montserrat" panose="00000500000000000000" pitchFamily="2" charset="0"/>
              </a:rPr>
              <a:t>Car Care +23%</a:t>
            </a:r>
          </a:p>
          <a:p>
            <a:pPr>
              <a:buClr>
                <a:srgbClr val="009DD9"/>
              </a:buClr>
              <a:buSzPts val="1350"/>
            </a:pPr>
            <a:r>
              <a:rPr lang="en-GB" sz="900" dirty="0">
                <a:latin typeface="Montserrat" panose="00000500000000000000" pitchFamily="2" charset="0"/>
              </a:rPr>
              <a:t>Small Mammal Fish Bird +18%</a:t>
            </a:r>
          </a:p>
          <a:p>
            <a:pPr>
              <a:buClr>
                <a:srgbClr val="009DD9"/>
              </a:buClr>
              <a:buSzPts val="1350"/>
            </a:pPr>
            <a:r>
              <a:rPr lang="en-GB" sz="900" dirty="0">
                <a:latin typeface="Montserrat" panose="00000500000000000000" pitchFamily="2" charset="0"/>
              </a:rPr>
              <a:t>Sports &amp; Energy Drinks +18%</a:t>
            </a:r>
          </a:p>
          <a:p>
            <a:pPr>
              <a:buClr>
                <a:srgbClr val="009DD9"/>
              </a:buClr>
              <a:buSzPts val="1350"/>
            </a:pPr>
            <a:r>
              <a:rPr lang="en-GB" sz="900" dirty="0">
                <a:latin typeface="Montserrat" panose="00000500000000000000" pitchFamily="2" charset="0"/>
              </a:rPr>
              <a:t>Cat +14%</a:t>
            </a:r>
          </a:p>
          <a:p>
            <a:pPr>
              <a:buClr>
                <a:srgbClr val="009DD9"/>
              </a:buClr>
              <a:buSzPts val="1350"/>
            </a:pPr>
            <a:r>
              <a:rPr lang="en-GB" sz="900" dirty="0">
                <a:latin typeface="Montserrat" panose="00000500000000000000" pitchFamily="2" charset="0"/>
              </a:rPr>
              <a:t>Dog +13%</a:t>
            </a:r>
          </a:p>
          <a:p>
            <a:pPr>
              <a:buClr>
                <a:srgbClr val="009DD9"/>
              </a:buClr>
              <a:buSzPts val="1350"/>
            </a:pPr>
            <a:endParaRPr lang="en-GB" sz="900" dirty="0">
              <a:latin typeface="Montserrat" panose="00000500000000000000" pitchFamily="2" charset="0"/>
            </a:endParaRPr>
          </a:p>
        </p:txBody>
      </p:sp>
      <p:sp>
        <p:nvSpPr>
          <p:cNvPr id="726" name="Google Shape;726;p47"/>
          <p:cNvSpPr/>
          <p:nvPr/>
        </p:nvSpPr>
        <p:spPr>
          <a:xfrm>
            <a:off x="4636997"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Leisure</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6685834"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Entertaining</a:t>
            </a:r>
            <a:r>
              <a:rPr lang="en" sz="1200" i="0" u="none" strike="noStrike" cap="none" dirty="0">
                <a:latin typeface="Montserrat" panose="00000500000000000000" pitchFamily="2" charset="0"/>
                <a:ea typeface="Montserrat"/>
                <a:cs typeface="Montserrat"/>
                <a:sym typeface="Montserrat"/>
              </a:rPr>
              <a:t>	</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2546716" y="1078615"/>
            <a:ext cx="1997100" cy="332400"/>
          </a:xfrm>
          <a:prstGeom prst="rect">
            <a:avLst/>
          </a:prstGeom>
          <a:noFill/>
          <a:ln w="952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 &amp; Baby</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3"/>
          </p:nvPr>
        </p:nvSpPr>
        <p:spPr>
          <a:xfrm>
            <a:off x="326179" y="4852949"/>
            <a:ext cx="8159100" cy="138851"/>
          </a:xfrm>
        </p:spPr>
        <p:txBody>
          <a:bodyPr/>
          <a:lstStyle/>
          <a:p>
            <a:endParaRPr lang="en-PH" dirty="0">
              <a:solidFill>
                <a:schemeClr val="accent1"/>
              </a:solidFill>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r>
              <a:rPr lang="en-PH" dirty="0">
                <a:latin typeface="Montserrat" panose="00000500000000000000" pitchFamily="2" charset="0"/>
              </a:rPr>
              <a:t>Source:  NielsenIQ Scantrack Grocery Multiples 4w/e 4</a:t>
            </a:r>
            <a:r>
              <a:rPr lang="en-PH" baseline="30000" dirty="0">
                <a:latin typeface="Montserrat" panose="00000500000000000000" pitchFamily="2" charset="0"/>
              </a:rPr>
              <a:t>th</a:t>
            </a:r>
            <a:r>
              <a:rPr lang="en-PH" dirty="0">
                <a:latin typeface="Montserrat" panose="00000500000000000000" pitchFamily="2" charset="0"/>
              </a:rPr>
              <a:t> December 2021 vs year ago</a:t>
            </a:r>
          </a:p>
        </p:txBody>
      </p:sp>
      <p:pic>
        <p:nvPicPr>
          <p:cNvPr id="5" name="Picture 4">
            <a:extLst>
              <a:ext uri="{FF2B5EF4-FFF2-40B4-BE49-F238E27FC236}">
                <a16:creationId xmlns:a16="http://schemas.microsoft.com/office/drawing/2014/main" id="{E92CDE57-422E-4A13-A1D7-599793832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049" y="1531008"/>
            <a:ext cx="585788" cy="61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561" y="1503474"/>
            <a:ext cx="6096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FE85371-A8BD-4A92-8415-861EA6E61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09" y="1515569"/>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AA90D21-AACA-401B-B8B7-1FB87379D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149" y="1499805"/>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
        <p:nvSpPr>
          <p:cNvPr id="4" name="TextBox 3">
            <a:extLst>
              <a:ext uri="{FF2B5EF4-FFF2-40B4-BE49-F238E27FC236}">
                <a16:creationId xmlns:a16="http://schemas.microsoft.com/office/drawing/2014/main" id="{769C8D9D-AA73-4C1F-B956-0EB145CCF334}"/>
              </a:ext>
            </a:extLst>
          </p:cNvPr>
          <p:cNvSpPr txBox="1"/>
          <p:nvPr/>
        </p:nvSpPr>
        <p:spPr>
          <a:xfrm>
            <a:off x="2222500" y="2424212"/>
            <a:ext cx="4614332" cy="307777"/>
          </a:xfrm>
          <a:prstGeom prst="rect">
            <a:avLst/>
          </a:prstGeom>
          <a:noFill/>
        </p:spPr>
        <p:txBody>
          <a:bodyPr wrap="square">
            <a:spAutoFit/>
          </a:bodyPr>
          <a:lstStyle/>
          <a:p>
            <a:r>
              <a:rPr lang="en-GB" sz="1400" b="1" i="0" u="none" strike="noStrike" dirty="0">
                <a:solidFill>
                  <a:srgbClr val="000000"/>
                </a:solidFill>
                <a:effectLst/>
                <a:latin typeface="Calibri" panose="020F0502020204030204" pitchFamily="34" charset="0"/>
              </a:rPr>
              <a:t>-1.8%</a:t>
            </a:r>
            <a:r>
              <a:rPr lang="en-GB" dirty="0"/>
              <a:t> </a:t>
            </a:r>
          </a:p>
        </p:txBody>
      </p:sp>
    </p:spTree>
    <p:extLst>
      <p:ext uri="{BB962C8B-B14F-4D97-AF65-F5344CB8AC3E}">
        <p14:creationId xmlns:p14="http://schemas.microsoft.com/office/powerpoint/2010/main" val="220212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4</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December 2021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1" y="165526"/>
            <a:ext cx="8717386" cy="372012"/>
          </a:xfrm>
        </p:spPr>
        <p:txBody>
          <a:bodyPr spcFirstLastPara="1" wrap="square" lIns="0" tIns="91425" rIns="0" bIns="91425" anchor="t" anchorCtr="0">
            <a:noAutofit/>
          </a:bodyPr>
          <a:lstStyle/>
          <a:p>
            <a:pPr lvl="0"/>
            <a:r>
              <a:rPr lang="en-PH" sz="1700" dirty="0">
                <a:latin typeface="Montserrat" panose="00000500000000000000" pitchFamily="2" charset="0"/>
              </a:rPr>
              <a:t>Against the November lockdown, sales at Chemists and Multiple Forecourts have accelerated with more shoppers on the move</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3"/>
          </p:nvPr>
        </p:nvSpPr>
        <p:spPr>
          <a:xfrm>
            <a:off x="354650" y="4850775"/>
            <a:ext cx="8159100" cy="184800"/>
          </a:xfrm>
        </p:spPr>
        <p:txBody>
          <a:bodyPr/>
          <a:lstStyle/>
          <a:p>
            <a:r>
              <a:rPr lang="en-PH" dirty="0">
                <a:latin typeface="Montserrat" panose="00000500000000000000" pitchFamily="2" charset="0"/>
              </a:rPr>
              <a:t>Source:  NielsenIQ Scantrack Total Store Read ,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3956125269"/>
              </p:ext>
            </p:extLst>
          </p:nvPr>
        </p:nvGraphicFramePr>
        <p:xfrm>
          <a:off x="753025" y="1559230"/>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99472"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
        <p:nvSpPr>
          <p:cNvPr id="10" name="TextBox 9">
            <a:extLst>
              <a:ext uri="{FF2B5EF4-FFF2-40B4-BE49-F238E27FC236}">
                <a16:creationId xmlns:a16="http://schemas.microsoft.com/office/drawing/2014/main" id="{A414A3DF-E83A-41A2-BA5D-03E40DC456B5}"/>
              </a:ext>
            </a:extLst>
          </p:cNvPr>
          <p:cNvSpPr txBox="1"/>
          <p:nvPr/>
        </p:nvSpPr>
        <p:spPr>
          <a:xfrm>
            <a:off x="275771" y="786774"/>
            <a:ext cx="8717385" cy="430887"/>
          </a:xfrm>
          <a:prstGeom prst="rect">
            <a:avLst/>
          </a:prstGeom>
          <a:noFill/>
        </p:spPr>
        <p:txBody>
          <a:bodyPr wrap="square">
            <a:spAutoFit/>
          </a:bodyPr>
          <a:lstStyle/>
          <a:p>
            <a:r>
              <a:rPr lang="en-PH" sz="1100" dirty="0">
                <a:latin typeface="Montserrat" panose="00000500000000000000" pitchFamily="2" charset="0"/>
              </a:rPr>
              <a:t>Growth at the Discounters and Value retailers is both indicative that shoppers are looking to stretch their grocery budgets further as well as weaker comparatives due to the lockdown.</a:t>
            </a:r>
            <a:endParaRPr lang="en-GB" sz="1100" dirty="0"/>
          </a:p>
        </p:txBody>
      </p:sp>
    </p:spTree>
    <p:extLst>
      <p:ext uri="{BB962C8B-B14F-4D97-AF65-F5344CB8AC3E}">
        <p14:creationId xmlns:p14="http://schemas.microsoft.com/office/powerpoint/2010/main" val="309104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4" name="Google Shape;1754;p130"/>
          <p:cNvSpPr txBox="1">
            <a:spLocks noGrp="1"/>
          </p:cNvSpPr>
          <p:nvPr>
            <p:ph type="title"/>
          </p:nvPr>
        </p:nvSpPr>
        <p:spPr>
          <a:xfrm>
            <a:off x="354650" y="288388"/>
            <a:ext cx="8719012" cy="397837"/>
          </a:xfrm>
        </p:spPr>
        <p:txBody>
          <a:bodyPr spcFirstLastPara="1" wrap="square" lIns="0" tIns="91425" rIns="0" bIns="91425" anchor="t" anchorCtr="0">
            <a:noAutofit/>
          </a:bodyPr>
          <a:lstStyle/>
          <a:p>
            <a:pPr lvl="0"/>
            <a:r>
              <a:rPr lang="en-PH" sz="1700" dirty="0">
                <a:latin typeface="Montserrat" panose="00000500000000000000" pitchFamily="2" charset="0"/>
              </a:rPr>
              <a:t>YTD shoppers continue to spend more in Larger Formats, Online &amp; Discounters, whilst outdoor living provides momentum for Forecourts</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3"/>
          </p:nvPr>
        </p:nvSpPr>
        <p:spPr>
          <a:xfrm>
            <a:off x="354650" y="4850775"/>
            <a:ext cx="8159100" cy="184800"/>
          </a:xfrm>
        </p:spPr>
        <p:txBody>
          <a:bodyPr/>
          <a:lstStyle/>
          <a:p>
            <a:r>
              <a:rPr lang="en-PH" dirty="0">
                <a:latin typeface="Montserrat" panose="00000500000000000000" pitchFamily="2" charset="0"/>
              </a:rPr>
              <a:t>Source:  NielsenIQ Scantrack Total Store Read,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1215320327"/>
              </p:ext>
            </p:extLst>
          </p:nvPr>
        </p:nvGraphicFramePr>
        <p:xfrm>
          <a:off x="753025" y="1522493"/>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7" name="TextBox 6">
            <a:extLst>
              <a:ext uri="{FF2B5EF4-FFF2-40B4-BE49-F238E27FC236}">
                <a16:creationId xmlns:a16="http://schemas.microsoft.com/office/drawing/2014/main" id="{595033C9-897C-4BAF-906D-39B415DB9362}"/>
              </a:ext>
            </a:extLst>
          </p:cNvPr>
          <p:cNvSpPr txBox="1"/>
          <p:nvPr/>
        </p:nvSpPr>
        <p:spPr>
          <a:xfrm>
            <a:off x="7132021" y="1251825"/>
            <a:ext cx="798617" cy="215444"/>
          </a:xfrm>
          <a:prstGeom prst="rect">
            <a:avLst/>
          </a:prstGeom>
          <a:noFill/>
        </p:spPr>
        <p:txBody>
          <a:bodyPr wrap="none" rtlCol="0">
            <a:spAutoFit/>
          </a:bodyPr>
          <a:lstStyle/>
          <a:p>
            <a:r>
              <a:rPr lang="en-GB" sz="800" b="1" dirty="0">
                <a:latin typeface="Montserrat" panose="00000500000000000000" pitchFamily="2" charset="0"/>
              </a:rPr>
              <a:t>Vs last year</a:t>
            </a:r>
          </a:p>
        </p:txBody>
      </p:sp>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YTD 48w/e 4</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December 2021 vs Last Year</a:t>
            </a:r>
            <a:endParaRPr sz="1000" dirty="0">
              <a:solidFill>
                <a:srgbClr val="000000"/>
              </a:solidFill>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7302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YTD 48w/e 4</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December 2021 vs 2 years ago</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195943" y="288388"/>
            <a:ext cx="8948057" cy="596983"/>
          </a:xfrm>
        </p:spPr>
        <p:txBody>
          <a:bodyPr spcFirstLastPara="1" wrap="square" lIns="0" tIns="91425" rIns="0" bIns="91425" anchor="t" anchorCtr="0">
            <a:noAutofit/>
          </a:bodyPr>
          <a:lstStyle/>
          <a:p>
            <a:pPr lvl="0"/>
            <a:r>
              <a:rPr lang="en-PH" sz="1700" dirty="0">
                <a:latin typeface="Montserrat" panose="00000500000000000000" pitchFamily="2" charset="0"/>
              </a:rPr>
              <a:t>Against 2 years ago, most channels are benefiting from the slow return of food and drink to hospitality &amp; leisure, whilst some have yet to recover fully</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3"/>
          </p:nvPr>
        </p:nvSpPr>
        <p:spPr>
          <a:xfrm>
            <a:off x="354650" y="4850775"/>
            <a:ext cx="8159100" cy="184800"/>
          </a:xfrm>
        </p:spPr>
        <p:txBody>
          <a:bodyPr/>
          <a:lstStyle/>
          <a:p>
            <a:r>
              <a:rPr lang="en-PH" dirty="0">
                <a:latin typeface="Montserrat" panose="00000500000000000000" pitchFamily="2" charset="0"/>
              </a:rPr>
              <a:t>Source:  NielsenIQ Scantrack Total Store Read, ,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2953667441"/>
              </p:ext>
            </p:extLst>
          </p:nvPr>
        </p:nvGraphicFramePr>
        <p:xfrm>
          <a:off x="753025" y="1500722"/>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7241816" y="1111446"/>
            <a:ext cx="952505" cy="215444"/>
          </a:xfrm>
          <a:prstGeom prst="rect">
            <a:avLst/>
          </a:prstGeom>
          <a:noFill/>
        </p:spPr>
        <p:txBody>
          <a:bodyPr wrap="none" rtlCol="0">
            <a:spAutoFit/>
          </a:bodyPr>
          <a:lstStyle/>
          <a:p>
            <a:r>
              <a:rPr lang="en-GB" sz="800" b="1" dirty="0">
                <a:latin typeface="Montserrat" panose="00000500000000000000" pitchFamily="2" charset="0"/>
              </a:rPr>
              <a:t>Vs 2 years ago</a:t>
            </a:r>
          </a:p>
        </p:txBody>
      </p:sp>
    </p:spTree>
    <p:extLst>
      <p:ext uri="{BB962C8B-B14F-4D97-AF65-F5344CB8AC3E}">
        <p14:creationId xmlns:p14="http://schemas.microsoft.com/office/powerpoint/2010/main" val="255750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Five take outs from Total Till for the 4 weeks to 4</a:t>
            </a:r>
            <a:r>
              <a:rPr lang="en" baseline="30000" dirty="0"/>
              <a:t>th</a:t>
            </a:r>
            <a:r>
              <a:rPr lang="en" dirty="0"/>
              <a:t> December 2021</a:t>
            </a:r>
            <a:endParaRPr dirty="0"/>
          </a:p>
        </p:txBody>
      </p:sp>
      <p:sp>
        <p:nvSpPr>
          <p:cNvPr id="1130" name="Google Shape;1130;p125"/>
          <p:cNvSpPr txBox="1"/>
          <p:nvPr/>
        </p:nvSpPr>
        <p:spPr>
          <a:xfrm>
            <a:off x="318936" y="1754937"/>
            <a:ext cx="548700" cy="243795"/>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2</a:t>
            </a:r>
            <a:endParaRPr sz="2500" b="1" i="0" u="none" strike="noStrike" cap="none" dirty="0">
              <a:latin typeface="Montserrat"/>
              <a:ea typeface="Montserrat"/>
              <a:cs typeface="Montserrat"/>
              <a:sym typeface="Montserrat"/>
            </a:endParaRPr>
          </a:p>
        </p:txBody>
      </p:sp>
      <p:sp>
        <p:nvSpPr>
          <p:cNvPr id="1132" name="Google Shape;1132;p125"/>
          <p:cNvSpPr txBox="1"/>
          <p:nvPr/>
        </p:nvSpPr>
        <p:spPr>
          <a:xfrm>
            <a:off x="332221" y="237247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3</a:t>
            </a:r>
            <a:endParaRPr sz="2500" b="1" i="0" u="none" strike="noStrike" cap="none" dirty="0">
              <a:latin typeface="Montserrat"/>
              <a:ea typeface="Montserrat"/>
              <a:cs typeface="Montserrat"/>
              <a:sym typeface="Montserrat"/>
            </a:endParaRPr>
          </a:p>
        </p:txBody>
      </p:sp>
      <p:sp>
        <p:nvSpPr>
          <p:cNvPr id="1133" name="Google Shape;1133;p125"/>
          <p:cNvSpPr txBox="1"/>
          <p:nvPr/>
        </p:nvSpPr>
        <p:spPr>
          <a:xfrm>
            <a:off x="751155" y="889981"/>
            <a:ext cx="7545900"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 sz="1500" b="1" dirty="0">
                <a:solidFill>
                  <a:schemeClr val="dk1"/>
                </a:solidFill>
                <a:latin typeface="Montserrat"/>
                <a:ea typeface="Montserrat"/>
                <a:cs typeface="Montserrat"/>
                <a:sym typeface="Montserrat"/>
              </a:rPr>
              <a:t>Declines </a:t>
            </a:r>
            <a:r>
              <a:rPr lang="en" sz="1500" dirty="0">
                <a:solidFill>
                  <a:schemeClr val="dk1"/>
                </a:solidFill>
                <a:latin typeface="Montserrat"/>
                <a:ea typeface="Montserrat"/>
                <a:cs typeface="Montserrat"/>
                <a:sym typeface="Montserrat"/>
              </a:rPr>
              <a:t>vs November lockdown were softer than expected</a:t>
            </a:r>
            <a:endParaRPr sz="1500" b="1" dirty="0">
              <a:solidFill>
                <a:schemeClr val="dk1"/>
              </a:solidFill>
              <a:latin typeface="Montserrat"/>
              <a:ea typeface="Montserrat"/>
              <a:cs typeface="Montserrat"/>
              <a:sym typeface="Montserrat"/>
            </a:endParaRPr>
          </a:p>
        </p:txBody>
      </p:sp>
      <p:sp>
        <p:nvSpPr>
          <p:cNvPr id="1134" name="Google Shape;1134;p125"/>
          <p:cNvSpPr txBox="1"/>
          <p:nvPr/>
        </p:nvSpPr>
        <p:spPr>
          <a:xfrm>
            <a:off x="318936" y="3099349"/>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4</a:t>
            </a:r>
            <a:endParaRPr sz="2500" b="1" i="0" u="none" strike="noStrike" cap="none" dirty="0">
              <a:latin typeface="Montserrat"/>
              <a:ea typeface="Montserrat"/>
              <a:cs typeface="Montserrat"/>
              <a:sym typeface="Montserrat"/>
            </a:endParaRPr>
          </a:p>
        </p:txBody>
      </p:sp>
      <p:sp>
        <p:nvSpPr>
          <p:cNvPr id="1135" name="Google Shape;1135;p125"/>
          <p:cNvSpPr txBox="1"/>
          <p:nvPr/>
        </p:nvSpPr>
        <p:spPr>
          <a:xfrm>
            <a:off x="751155" y="2417583"/>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b="1" dirty="0">
                <a:solidFill>
                  <a:schemeClr val="dk1"/>
                </a:solidFill>
                <a:latin typeface="Montserrat"/>
                <a:ea typeface="Montserrat"/>
                <a:cs typeface="Montserrat"/>
                <a:sym typeface="Montserrat"/>
              </a:rPr>
              <a:t>Online </a:t>
            </a:r>
            <a:r>
              <a:rPr lang="en-GB" sz="1500" dirty="0">
                <a:solidFill>
                  <a:schemeClr val="dk1"/>
                </a:solidFill>
                <a:latin typeface="Montserrat"/>
                <a:ea typeface="Montserrat"/>
                <a:cs typeface="Montserrat"/>
                <a:sym typeface="Montserrat"/>
              </a:rPr>
              <a:t>share has held above 12% and is stabilising</a:t>
            </a:r>
            <a:endParaRPr lang="en-GB" sz="1500" dirty="0">
              <a:latin typeface="Montserrat"/>
              <a:ea typeface="Montserrat"/>
              <a:cs typeface="Montserrat"/>
              <a:sym typeface="Montserrat"/>
            </a:endParaRPr>
          </a:p>
        </p:txBody>
      </p:sp>
      <p:sp>
        <p:nvSpPr>
          <p:cNvPr id="1136" name="Google Shape;1136;p125"/>
          <p:cNvSpPr txBox="1"/>
          <p:nvPr/>
        </p:nvSpPr>
        <p:spPr>
          <a:xfrm>
            <a:off x="332221" y="381413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5</a:t>
            </a:r>
            <a:endParaRPr sz="2500" b="1" i="0" u="none" strike="noStrike" cap="none" dirty="0">
              <a:latin typeface="Montserrat"/>
              <a:ea typeface="Montserrat"/>
              <a:cs typeface="Montserrat"/>
              <a:sym typeface="Montserrat"/>
            </a:endParaRPr>
          </a:p>
        </p:txBody>
      </p:sp>
      <p:sp>
        <p:nvSpPr>
          <p:cNvPr id="1137" name="Google Shape;1137;p125"/>
          <p:cNvSpPr txBox="1"/>
          <p:nvPr/>
        </p:nvSpPr>
        <p:spPr>
          <a:xfrm>
            <a:off x="728826" y="1652539"/>
            <a:ext cx="8186574" cy="544768"/>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sz="1500" dirty="0">
                <a:solidFill>
                  <a:schemeClr val="dk1"/>
                </a:solidFill>
                <a:latin typeface="Montserrat"/>
                <a:ea typeface="Montserrat"/>
                <a:cs typeface="Montserrat"/>
                <a:sym typeface="Montserrat"/>
              </a:rPr>
              <a:t>‘</a:t>
            </a:r>
            <a:r>
              <a:rPr lang="en-GB" sz="1500" b="1" dirty="0">
                <a:solidFill>
                  <a:schemeClr val="dk1"/>
                </a:solidFill>
                <a:latin typeface="Montserrat"/>
                <a:ea typeface="Montserrat"/>
                <a:cs typeface="Montserrat"/>
                <a:sym typeface="Montserrat"/>
              </a:rPr>
              <a:t>BWS </a:t>
            </a:r>
            <a:r>
              <a:rPr lang="en-GB" sz="1500" dirty="0">
                <a:solidFill>
                  <a:schemeClr val="dk1"/>
                </a:solidFill>
                <a:latin typeface="Montserrat"/>
                <a:ea typeface="Montserrat"/>
                <a:cs typeface="Montserrat"/>
                <a:sym typeface="Montserrat"/>
              </a:rPr>
              <a:t>and some higher value </a:t>
            </a:r>
            <a:r>
              <a:rPr lang="en-GB" sz="1500" b="1" dirty="0">
                <a:solidFill>
                  <a:schemeClr val="dk1"/>
                </a:solidFill>
                <a:latin typeface="Montserrat"/>
                <a:ea typeface="Montserrat"/>
                <a:cs typeface="Montserrat"/>
                <a:sym typeface="Montserrat"/>
              </a:rPr>
              <a:t>General Merchandise </a:t>
            </a:r>
            <a:r>
              <a:rPr lang="en-GB" sz="1500" dirty="0">
                <a:solidFill>
                  <a:schemeClr val="dk1"/>
                </a:solidFill>
                <a:latin typeface="Montserrat"/>
                <a:ea typeface="Montserrat"/>
                <a:cs typeface="Montserrat"/>
                <a:sym typeface="Montserrat"/>
              </a:rPr>
              <a:t>lines distorted last year’s growth which means </a:t>
            </a:r>
            <a:r>
              <a:rPr lang="en-GB" sz="1500" b="1" dirty="0" err="1">
                <a:solidFill>
                  <a:schemeClr val="dk1"/>
                </a:solidFill>
                <a:latin typeface="Montserrat"/>
                <a:ea typeface="Montserrat"/>
                <a:cs typeface="Montserrat"/>
                <a:sym typeface="Montserrat"/>
              </a:rPr>
              <a:t>fmcg</a:t>
            </a:r>
            <a:r>
              <a:rPr lang="en-GB" sz="1500" b="1" dirty="0">
                <a:solidFill>
                  <a:schemeClr val="dk1"/>
                </a:solidFill>
                <a:latin typeface="Montserrat"/>
                <a:ea typeface="Montserrat"/>
                <a:cs typeface="Montserrat"/>
                <a:sym typeface="Montserrat"/>
              </a:rPr>
              <a:t> categories </a:t>
            </a:r>
            <a:r>
              <a:rPr lang="en-GB" sz="1500" dirty="0">
                <a:solidFill>
                  <a:schemeClr val="dk1"/>
                </a:solidFill>
                <a:latin typeface="Montserrat"/>
                <a:ea typeface="Montserrat"/>
                <a:cs typeface="Montserrat"/>
                <a:sym typeface="Montserrat"/>
              </a:rPr>
              <a:t>are having to </a:t>
            </a:r>
            <a:r>
              <a:rPr lang="en-GB" sz="1500" b="1" dirty="0">
                <a:solidFill>
                  <a:schemeClr val="dk1"/>
                </a:solidFill>
                <a:latin typeface="Montserrat"/>
                <a:ea typeface="Montserrat"/>
                <a:cs typeface="Montserrat"/>
                <a:sym typeface="Montserrat"/>
              </a:rPr>
              <a:t>work harder </a:t>
            </a:r>
            <a:r>
              <a:rPr lang="en-GB" sz="1500" dirty="0">
                <a:solidFill>
                  <a:schemeClr val="dk1"/>
                </a:solidFill>
                <a:latin typeface="Montserrat"/>
                <a:ea typeface="Montserrat"/>
                <a:cs typeface="Montserrat"/>
                <a:sym typeface="Montserrat"/>
              </a:rPr>
              <a:t>to bridge the sales gap</a:t>
            </a:r>
          </a:p>
        </p:txBody>
      </p:sp>
      <p:sp>
        <p:nvSpPr>
          <p:cNvPr id="1138" name="Google Shape;1138;p125"/>
          <p:cNvSpPr txBox="1"/>
          <p:nvPr/>
        </p:nvSpPr>
        <p:spPr>
          <a:xfrm>
            <a:off x="354646" y="1003058"/>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1</a:t>
            </a:r>
            <a:endParaRPr sz="2500" b="1" i="0" u="none" strike="noStrike" cap="none" dirty="0">
              <a:latin typeface="Montserrat"/>
              <a:ea typeface="Montserrat"/>
              <a:cs typeface="Montserrat"/>
              <a:sym typeface="Montserrat"/>
            </a:endParaRPr>
          </a:p>
        </p:txBody>
      </p:sp>
      <p:sp>
        <p:nvSpPr>
          <p:cNvPr id="13" name="Google Shape;1137;p125">
            <a:extLst>
              <a:ext uri="{FF2B5EF4-FFF2-40B4-BE49-F238E27FC236}">
                <a16:creationId xmlns:a16="http://schemas.microsoft.com/office/drawing/2014/main" id="{E5683DC5-CA79-45CF-9547-EDE013695E52}"/>
              </a:ext>
            </a:extLst>
          </p:cNvPr>
          <p:cNvSpPr txBox="1"/>
          <p:nvPr/>
        </p:nvSpPr>
        <p:spPr>
          <a:xfrm>
            <a:off x="751155" y="3744519"/>
            <a:ext cx="8060624" cy="617476"/>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None/>
            </a:pPr>
            <a:r>
              <a:rPr lang="en-GB" sz="1500" dirty="0">
                <a:latin typeface="Montserrat"/>
                <a:ea typeface="Montserrat"/>
                <a:cs typeface="Montserrat"/>
                <a:sym typeface="Montserrat"/>
              </a:rPr>
              <a:t>The</a:t>
            </a:r>
            <a:r>
              <a:rPr lang="en-GB" sz="1500" b="1" dirty="0">
                <a:latin typeface="Montserrat"/>
                <a:ea typeface="Montserrat"/>
                <a:cs typeface="Montserrat"/>
                <a:sym typeface="Montserrat"/>
              </a:rPr>
              <a:t> 2 weeks ending 25</a:t>
            </a:r>
            <a:r>
              <a:rPr lang="en-GB" sz="1500" b="1" baseline="30000" dirty="0">
                <a:latin typeface="Montserrat"/>
                <a:ea typeface="Montserrat"/>
                <a:cs typeface="Montserrat"/>
                <a:sym typeface="Montserrat"/>
              </a:rPr>
              <a:t>th</a:t>
            </a:r>
            <a:r>
              <a:rPr lang="en-GB" sz="1500" b="1" dirty="0">
                <a:latin typeface="Montserrat"/>
                <a:ea typeface="Montserrat"/>
                <a:cs typeface="Montserrat"/>
                <a:sym typeface="Montserrat"/>
              </a:rPr>
              <a:t> December </a:t>
            </a:r>
            <a:r>
              <a:rPr lang="en-GB" sz="1500" dirty="0">
                <a:latin typeface="Montserrat"/>
                <a:ea typeface="Montserrat"/>
                <a:cs typeface="Montserrat"/>
                <a:sym typeface="Montserrat"/>
              </a:rPr>
              <a:t>could be the </a:t>
            </a:r>
            <a:r>
              <a:rPr lang="en-GB" sz="1500" b="1" dirty="0">
                <a:latin typeface="Montserrat"/>
                <a:ea typeface="Montserrat"/>
                <a:cs typeface="Montserrat"/>
                <a:sym typeface="Montserrat"/>
              </a:rPr>
              <a:t>biggest yet …</a:t>
            </a:r>
            <a:endParaRPr sz="1500" dirty="0">
              <a:latin typeface="Montserrat"/>
              <a:ea typeface="Montserrat"/>
              <a:cs typeface="Montserrat"/>
              <a:sym typeface="Montserrat"/>
            </a:endParaRPr>
          </a:p>
        </p:txBody>
      </p:sp>
      <p:sp>
        <p:nvSpPr>
          <p:cNvPr id="15" name="Google Shape;1135;p125">
            <a:extLst>
              <a:ext uri="{FF2B5EF4-FFF2-40B4-BE49-F238E27FC236}">
                <a16:creationId xmlns:a16="http://schemas.microsoft.com/office/drawing/2014/main" id="{500B54D9-C89E-47A8-A9AE-1A4EAC3BB06E}"/>
              </a:ext>
            </a:extLst>
          </p:cNvPr>
          <p:cNvSpPr txBox="1"/>
          <p:nvPr/>
        </p:nvSpPr>
        <p:spPr>
          <a:xfrm>
            <a:off x="728826" y="3122961"/>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b="1" dirty="0">
                <a:solidFill>
                  <a:schemeClr val="dk1"/>
                </a:solidFill>
                <a:latin typeface="Montserrat"/>
                <a:ea typeface="Montserrat"/>
                <a:cs typeface="Montserrat"/>
                <a:sym typeface="Montserrat"/>
              </a:rPr>
              <a:t>Demand</a:t>
            </a:r>
            <a:r>
              <a:rPr lang="en-GB" sz="1500" dirty="0">
                <a:solidFill>
                  <a:schemeClr val="dk1"/>
                </a:solidFill>
                <a:latin typeface="Montserrat"/>
                <a:ea typeface="Montserrat"/>
                <a:cs typeface="Montserrat"/>
                <a:sym typeface="Montserrat"/>
              </a:rPr>
              <a:t> for Convenience and Delicatessen food is increasing and this is benefiting M&amp;S who had a stand out performance this month</a:t>
            </a:r>
            <a:endParaRPr lang="en-GB" sz="1500" dirty="0">
              <a:latin typeface="Montserrat"/>
              <a:ea typeface="Montserrat"/>
              <a:cs typeface="Montserrat"/>
              <a:sym typeface="Montserrat"/>
            </a:endParaRPr>
          </a:p>
        </p:txBody>
      </p:sp>
    </p:spTree>
    <p:extLst>
      <p:ext uri="{BB962C8B-B14F-4D97-AF65-F5344CB8AC3E}">
        <p14:creationId xmlns:p14="http://schemas.microsoft.com/office/powerpoint/2010/main" val="68641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25967" y="1664742"/>
            <a:ext cx="2432807" cy="2549845"/>
          </a:xfrm>
          <a:prstGeom prst="rect">
            <a:avLst/>
          </a:prstGeom>
          <a:noFill/>
          <a:ln>
            <a:noFill/>
          </a:ln>
        </p:spPr>
        <p:txBody>
          <a:bodyPr spcFirstLastPara="1" wrap="square" lIns="0" tIns="45700" rIns="0" bIns="45700" anchor="t" anchorCtr="0">
            <a:noAutofit/>
          </a:bodyPr>
          <a:lstStyle/>
          <a:p>
            <a:r>
              <a:rPr lang="en-GB" sz="1600" b="1" dirty="0">
                <a:solidFill>
                  <a:schemeClr val="bg1"/>
                </a:solidFill>
                <a:latin typeface="Montserrat" panose="00000500000000000000" pitchFamily="2" charset="0"/>
              </a:rPr>
              <a:t>Food &amp; drink spend at the start of December is </a:t>
            </a:r>
            <a:r>
              <a:rPr lang="en-GB" sz="1600" b="1" dirty="0">
                <a:solidFill>
                  <a:schemeClr val="accent1"/>
                </a:solidFill>
                <a:latin typeface="Montserrat" panose="00000500000000000000" pitchFamily="2" charset="0"/>
              </a:rPr>
              <a:t>5% higher </a:t>
            </a:r>
            <a:r>
              <a:rPr lang="en-GB" sz="1600" b="1" dirty="0">
                <a:solidFill>
                  <a:schemeClr val="bg1"/>
                </a:solidFill>
                <a:latin typeface="Montserrat" panose="00000500000000000000" pitchFamily="2" charset="0"/>
              </a:rPr>
              <a:t>than pre-pandemic.</a:t>
            </a:r>
          </a:p>
          <a:p>
            <a:endParaRPr lang="en-GB" sz="1600" b="1" dirty="0">
              <a:solidFill>
                <a:schemeClr val="bg1"/>
              </a:solidFill>
              <a:latin typeface="Montserrat" panose="00000500000000000000" pitchFamily="2" charset="0"/>
            </a:endParaRPr>
          </a:p>
          <a:p>
            <a:r>
              <a:rPr lang="en-GB" sz="1600" b="1" dirty="0">
                <a:solidFill>
                  <a:schemeClr val="bg1"/>
                </a:solidFill>
                <a:latin typeface="Montserrat" panose="00000500000000000000" pitchFamily="2" charset="0"/>
              </a:rPr>
              <a:t>News of the Omicron variant may stall or </a:t>
            </a:r>
            <a:r>
              <a:rPr lang="en-GB" sz="1600" b="1" dirty="0">
                <a:solidFill>
                  <a:schemeClr val="accent1"/>
                </a:solidFill>
                <a:latin typeface="Montserrat" panose="00000500000000000000" pitchFamily="2" charset="0"/>
              </a:rPr>
              <a:t>slowdown</a:t>
            </a:r>
            <a:r>
              <a:rPr lang="en-GB" sz="1600" b="1" dirty="0">
                <a:solidFill>
                  <a:schemeClr val="bg1"/>
                </a:solidFill>
                <a:latin typeface="Montserrat" panose="00000500000000000000" pitchFamily="2" charset="0"/>
              </a:rPr>
              <a:t> the </a:t>
            </a:r>
            <a:r>
              <a:rPr lang="en-GB" sz="1600" b="1" dirty="0">
                <a:solidFill>
                  <a:schemeClr val="accent1"/>
                </a:solidFill>
                <a:latin typeface="Montserrat" panose="00000500000000000000" pitchFamily="2" charset="0"/>
              </a:rPr>
              <a:t>shift of spend back </a:t>
            </a:r>
            <a:r>
              <a:rPr lang="en-GB" sz="1600" b="1" dirty="0">
                <a:solidFill>
                  <a:schemeClr val="bg1"/>
                </a:solidFill>
                <a:latin typeface="Montserrat" panose="00000500000000000000" pitchFamily="2" charset="0"/>
              </a:rPr>
              <a:t>into hospitality and leisure</a:t>
            </a: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108858" y="311843"/>
            <a:ext cx="5943600" cy="522728"/>
          </a:xfrm>
        </p:spPr>
        <p:txBody>
          <a:bodyPr spcFirstLastPara="1" wrap="square" lIns="0" tIns="91425" rIns="0" bIns="91425" anchor="t" anchorCtr="0">
            <a:noAutofit/>
          </a:bodyPr>
          <a:lstStyle/>
          <a:p>
            <a:pPr lvl="0"/>
            <a:r>
              <a:rPr lang="en-PH" dirty="0">
                <a:latin typeface="Montserrat" panose="00000500000000000000" pitchFamily="2" charset="0"/>
              </a:rPr>
              <a:t>12 weekly growths are decelerating slowly as we start the lap the first vaccination</a:t>
            </a:r>
            <a:endParaRPr lang="da-DK" dirty="0">
              <a:latin typeface="Montserrat" panose="00000500000000000000" pitchFamily="2" charset="0"/>
            </a:endParaRPr>
          </a:p>
        </p:txBody>
      </p:sp>
      <p:sp>
        <p:nvSpPr>
          <p:cNvPr id="5" name="Subtitle 4">
            <a:extLst>
              <a:ext uri="{FF2B5EF4-FFF2-40B4-BE49-F238E27FC236}">
                <a16:creationId xmlns:a16="http://schemas.microsoft.com/office/drawing/2014/main" id="{431FEDF8-4128-4E76-8DE8-CFD67FD31018}"/>
              </a:ext>
            </a:extLst>
          </p:cNvPr>
          <p:cNvSpPr>
            <a:spLocks noGrp="1"/>
          </p:cNvSpPr>
          <p:nvPr>
            <p:ph type="subTitle" idx="3"/>
          </p:nvPr>
        </p:nvSpPr>
        <p:spPr>
          <a:xfrm>
            <a:off x="351200" y="4828425"/>
            <a:ext cx="5550900" cy="184800"/>
          </a:xfrm>
        </p:spPr>
        <p:txBody>
          <a:bodyPr/>
          <a:lstStyle/>
          <a:p>
            <a:r>
              <a:rPr lang="en-PH" dirty="0">
                <a:latin typeface="Montserrat" panose="00000500000000000000" pitchFamily="2" charset="0"/>
              </a:rPr>
              <a:t>Source:  *Nielsen Scantrack Total GB and Grocery Multiples 12w/e growth vs 2019</a:t>
            </a:r>
          </a:p>
        </p:txBody>
      </p:sp>
      <p:graphicFrame>
        <p:nvGraphicFramePr>
          <p:cNvPr id="32" name="Chart 31">
            <a:extLst>
              <a:ext uri="{FF2B5EF4-FFF2-40B4-BE49-F238E27FC236}">
                <a16:creationId xmlns:a16="http://schemas.microsoft.com/office/drawing/2014/main" id="{45DDBC3D-4297-4717-9B97-36DEB14B4BA1}"/>
              </a:ext>
            </a:extLst>
          </p:cNvPr>
          <p:cNvGraphicFramePr/>
          <p:nvPr>
            <p:extLst>
              <p:ext uri="{D42A27DB-BD31-4B8C-83A1-F6EECF244321}">
                <p14:modId xmlns:p14="http://schemas.microsoft.com/office/powerpoint/2010/main" val="2855289129"/>
              </p:ext>
            </p:extLst>
          </p:nvPr>
        </p:nvGraphicFramePr>
        <p:xfrm>
          <a:off x="404125" y="1419828"/>
          <a:ext cx="5111304" cy="3215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02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438691" y="181671"/>
            <a:ext cx="8329557" cy="803384"/>
          </a:xfrm>
        </p:spPr>
        <p:txBody>
          <a:bodyPr spcFirstLastPara="1" wrap="square" lIns="0" tIns="91425" rIns="0" bIns="91425" anchor="t" anchorCtr="0">
            <a:noAutofit/>
          </a:bodyPr>
          <a:lstStyle/>
          <a:p>
            <a:pPr lvl="0"/>
            <a:r>
              <a:rPr lang="en-PH" dirty="0">
                <a:latin typeface="Montserrat" panose="00000500000000000000" pitchFamily="2" charset="0"/>
              </a:rPr>
              <a:t>Despite 7 months of negative growth, Online </a:t>
            </a:r>
            <a:r>
              <a:rPr lang="en-PH" dirty="0">
                <a:solidFill>
                  <a:schemeClr val="accent1"/>
                </a:solidFill>
                <a:latin typeface="Montserrat" panose="00000500000000000000" pitchFamily="2" charset="0"/>
              </a:rPr>
              <a:t>share</a:t>
            </a:r>
            <a:r>
              <a:rPr lang="en-PH" dirty="0">
                <a:latin typeface="Montserrat" panose="00000500000000000000" pitchFamily="2" charset="0"/>
              </a:rPr>
              <a:t> has not dipped below </a:t>
            </a:r>
            <a:r>
              <a:rPr lang="en-PH" dirty="0">
                <a:solidFill>
                  <a:schemeClr val="accent1"/>
                </a:solidFill>
                <a:latin typeface="Montserrat" panose="00000500000000000000" pitchFamily="2" charset="0"/>
              </a:rPr>
              <a:t>12% </a:t>
            </a:r>
            <a:r>
              <a:rPr lang="en-PH" dirty="0">
                <a:solidFill>
                  <a:schemeClr val="bg1"/>
                </a:solidFill>
                <a:latin typeface="Montserrat" panose="00000500000000000000" pitchFamily="2" charset="0"/>
              </a:rPr>
              <a:t>and has improved slightly on last month</a:t>
            </a: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3944467561"/>
              </p:ext>
            </p:extLst>
          </p:nvPr>
        </p:nvGraphicFramePr>
        <p:xfrm>
          <a:off x="621839" y="1420905"/>
          <a:ext cx="8329556" cy="32139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823613" y="4135564"/>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184" y="80178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105228" y="283792"/>
            <a:ext cx="9038772" cy="403761"/>
          </a:xfrm>
        </p:spPr>
        <p:txBody>
          <a:bodyPr spcFirstLastPara="1" wrap="square" lIns="0" tIns="91425" rIns="0" bIns="91425" anchor="t" anchorCtr="0">
            <a:noAutofit/>
          </a:bodyPr>
          <a:lstStyle/>
          <a:p>
            <a:pPr lvl="0"/>
            <a:r>
              <a:rPr lang="en-PH" sz="1600" dirty="0">
                <a:latin typeface="Montserrat" panose="00000500000000000000" pitchFamily="2" charset="0"/>
              </a:rPr>
              <a:t>Whilst Supermarkets are longer term beneficiaries, smaller store formats now have momentum and have outperformed larger formats for the last 4 months</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3"/>
          </p:nvPr>
        </p:nvSpPr>
        <p:spPr/>
        <p:txBody>
          <a:bodyPr/>
          <a:lstStyle/>
          <a:p>
            <a:r>
              <a:rPr lang="en-PH" dirty="0">
                <a:latin typeface="Montserrat" panose="00000500000000000000" pitchFamily="2" charset="0"/>
              </a:rPr>
              <a:t>Source:  NielsenIQ Scantrack (FMCG = Total Store Read excluding General Merchandise, Tobacco and Medicines</a:t>
            </a:r>
          </a:p>
        </p:txBody>
      </p:sp>
      <p:sp>
        <p:nvSpPr>
          <p:cNvPr id="3" name="Rectangle 2"/>
          <p:cNvSpPr/>
          <p:nvPr/>
        </p:nvSpPr>
        <p:spPr>
          <a:xfrm>
            <a:off x="4852559" y="4659498"/>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939774860"/>
              </p:ext>
            </p:extLst>
          </p:nvPr>
        </p:nvGraphicFramePr>
        <p:xfrm>
          <a:off x="4852559" y="1233081"/>
          <a:ext cx="3804300" cy="148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354649" y="1462675"/>
            <a:ext cx="4383006" cy="27810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dirty="0">
                <a:solidFill>
                  <a:srgbClr val="1A1A1A"/>
                </a:solidFill>
                <a:latin typeface="Avenir Next LT Pro" panose="020B0504020202020204" pitchFamily="34" charset="0"/>
                <a:ea typeface="Montserrat"/>
                <a:cs typeface="Montserrat"/>
                <a:sym typeface="Montserrat"/>
              </a:rPr>
              <a:t>GB Total Coverage </a:t>
            </a:r>
            <a:r>
              <a:rPr lang="en" sz="1300" b="1" dirty="0">
                <a:solidFill>
                  <a:srgbClr val="1A1A1A"/>
                </a:solidFill>
                <a:latin typeface="Avenir Next LT Pro" panose="020B0504020202020204" pitchFamily="34" charset="0"/>
                <a:ea typeface="Montserrat"/>
                <a:cs typeface="Montserrat"/>
                <a:sym typeface="Montserrat"/>
              </a:rPr>
              <a:t>FMCG</a:t>
            </a:r>
            <a:r>
              <a:rPr lang="en" sz="1300" dirty="0">
                <a:solidFill>
                  <a:srgbClr val="1A1A1A"/>
                </a:solidFill>
                <a:latin typeface="Avenir Next LT Pro" panose="020B0504020202020204" pitchFamily="34" charset="0"/>
                <a:ea typeface="Montserrat"/>
                <a:cs typeface="Montserrat"/>
                <a:sym typeface="Montserrat"/>
              </a:rPr>
              <a:t> Sales, 4w/e 4</a:t>
            </a:r>
            <a:r>
              <a:rPr lang="en" sz="1300" baseline="30000" dirty="0">
                <a:solidFill>
                  <a:srgbClr val="1A1A1A"/>
                </a:solidFill>
                <a:latin typeface="Avenir Next LT Pro" panose="020B0504020202020204" pitchFamily="34" charset="0"/>
                <a:ea typeface="Montserrat"/>
                <a:cs typeface="Montserrat"/>
                <a:sym typeface="Montserrat"/>
              </a:rPr>
              <a:t>th</a:t>
            </a:r>
            <a:r>
              <a:rPr lang="en" sz="1300" dirty="0">
                <a:solidFill>
                  <a:srgbClr val="1A1A1A"/>
                </a:solidFill>
                <a:latin typeface="Avenir Next LT Pro" panose="020B0504020202020204" pitchFamily="34" charset="0"/>
                <a:ea typeface="Montserrat"/>
                <a:cs typeface="Montserrat"/>
                <a:sym typeface="Montserrat"/>
              </a:rPr>
              <a:t> December</a:t>
            </a:r>
            <a:br>
              <a:rPr lang="en" dirty="0">
                <a:solidFill>
                  <a:srgbClr val="000000"/>
                </a:solidFill>
                <a:latin typeface="Avenir Next LT Pro" panose="020B0504020202020204" pitchFamily="34" charset="0"/>
                <a:ea typeface="Montserrat"/>
                <a:cs typeface="Montserrat"/>
                <a:sym typeface="Montserrat"/>
              </a:rPr>
            </a:br>
            <a:endParaRPr sz="1000" dirty="0">
              <a:solidFill>
                <a:srgbClr val="000000"/>
              </a:solidFill>
              <a:latin typeface="Avenir Next LT Pro" panose="020B0504020202020204" pitchFamily="34"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97946" y="2253903"/>
            <a:ext cx="2775125"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Avenir Next LT Pro" panose="020B0504020202020204" pitchFamily="34" charset="0"/>
                <a:ea typeface="Montserrat"/>
                <a:cs typeface="Montserrat"/>
                <a:sym typeface="Montserrat"/>
              </a:rPr>
              <a:t>-£155m</a:t>
            </a:r>
            <a:br>
              <a:rPr lang="en" b="1" dirty="0">
                <a:solidFill>
                  <a:srgbClr val="1A1A1A"/>
                </a:solidFill>
                <a:latin typeface="Avenir Next LT Pro" panose="020B0504020202020204" pitchFamily="34" charset="0"/>
                <a:ea typeface="Montserrat"/>
                <a:cs typeface="Montserrat"/>
                <a:sym typeface="Montserrat"/>
              </a:rPr>
            </a:br>
            <a:r>
              <a:rPr lang="en" sz="1200" b="1" dirty="0">
                <a:solidFill>
                  <a:srgbClr val="1A1A1A"/>
                </a:solidFill>
                <a:latin typeface="Avenir Next LT Pro" panose="020B0504020202020204" pitchFamily="34" charset="0"/>
                <a:ea typeface="Montserrat"/>
                <a:cs typeface="Montserrat"/>
                <a:sym typeface="Montserrat"/>
              </a:rPr>
              <a:t>Shoppers </a:t>
            </a:r>
            <a:r>
              <a:rPr lang="en" sz="1200" b="1" dirty="0">
                <a:solidFill>
                  <a:srgbClr val="1A1A1A"/>
                </a:solidFill>
                <a:latin typeface="Montserrat" panose="00000500000000000000" pitchFamily="2" charset="0"/>
                <a:ea typeface="Montserrat"/>
                <a:cs typeface="Montserrat"/>
                <a:sym typeface="Montserrat"/>
              </a:rPr>
              <a:t>spent</a:t>
            </a:r>
            <a:r>
              <a:rPr lang="en" sz="1200" b="1" dirty="0">
                <a:solidFill>
                  <a:srgbClr val="1A1A1A"/>
                </a:solidFill>
                <a:latin typeface="Avenir Next LT Pro" panose="020B0504020202020204" pitchFamily="34" charset="0"/>
                <a:ea typeface="Montserrat"/>
                <a:cs typeface="Montserrat"/>
                <a:sym typeface="Montserrat"/>
              </a:rPr>
              <a:t> </a:t>
            </a:r>
            <a:r>
              <a:rPr lang="en" sz="1200" b="1" dirty="0">
                <a:solidFill>
                  <a:srgbClr val="1A1A1A"/>
                </a:solidFill>
                <a:latin typeface="Montserrat" panose="00000500000000000000" pitchFamily="2" charset="0"/>
                <a:ea typeface="Montserrat"/>
                <a:cs typeface="Montserrat"/>
                <a:sym typeface="Montserrat"/>
              </a:rPr>
              <a:t>less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407497" y="3318318"/>
            <a:ext cx="3155759"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+£482m</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more than 4w/e 7</a:t>
            </a:r>
            <a:r>
              <a:rPr lang="en-GB" sz="1200" b="1" baseline="30000" dirty="0">
                <a:solidFill>
                  <a:schemeClr val="accent3"/>
                </a:solidFill>
                <a:latin typeface="Montserrat" panose="00000500000000000000" pitchFamily="2" charset="0"/>
                <a:ea typeface="Montserrat"/>
                <a:cs typeface="Montserrat"/>
                <a:sym typeface="Montserrat"/>
              </a:rPr>
              <a:t>th</a:t>
            </a:r>
            <a:r>
              <a:rPr lang="en-GB" sz="1200" b="1" dirty="0">
                <a:solidFill>
                  <a:schemeClr val="accent3"/>
                </a:solidFill>
                <a:latin typeface="Montserrat" panose="00000500000000000000" pitchFamily="2" charset="0"/>
                <a:ea typeface="Montserrat"/>
                <a:cs typeface="Montserrat"/>
                <a:sym typeface="Montserrat"/>
              </a:rPr>
              <a:t> December 2019</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624114" y="3539035"/>
            <a:ext cx="980811"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graphicFrame>
        <p:nvGraphicFramePr>
          <p:cNvPr id="13" name="Chart 12">
            <a:extLst>
              <a:ext uri="{FF2B5EF4-FFF2-40B4-BE49-F238E27FC236}">
                <a16:creationId xmlns:a16="http://schemas.microsoft.com/office/drawing/2014/main" id="{C524A74A-DA7B-4CDD-B780-4378126F880B}"/>
              </a:ext>
            </a:extLst>
          </p:cNvPr>
          <p:cNvGraphicFramePr/>
          <p:nvPr>
            <p:extLst>
              <p:ext uri="{D42A27DB-BD31-4B8C-83A1-F6EECF244321}">
                <p14:modId xmlns:p14="http://schemas.microsoft.com/office/powerpoint/2010/main" val="940154974"/>
              </p:ext>
            </p:extLst>
          </p:nvPr>
        </p:nvGraphicFramePr>
        <p:xfrm>
          <a:off x="4852559" y="3132330"/>
          <a:ext cx="3804300" cy="14834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FB403D-D181-47EF-941B-6F66CD7B70D4}"/>
              </a:ext>
            </a:extLst>
          </p:cNvPr>
          <p:cNvSpPr txBox="1"/>
          <p:nvPr/>
        </p:nvSpPr>
        <p:spPr>
          <a:xfrm>
            <a:off x="4737655" y="2991885"/>
            <a:ext cx="2472152" cy="246221"/>
          </a:xfrm>
          <a:prstGeom prst="rect">
            <a:avLst/>
          </a:prstGeom>
          <a:noFill/>
        </p:spPr>
        <p:txBody>
          <a:bodyPr wrap="none" rtlCol="0">
            <a:spAutoFit/>
          </a:bodyPr>
          <a:lstStyle/>
          <a:p>
            <a:r>
              <a:rPr lang="en-GB" sz="1000" b="1" dirty="0">
                <a:latin typeface="Montserrat" panose="00000500000000000000" pitchFamily="2" charset="0"/>
              </a:rPr>
              <a:t>Weekly yoy value growth (FMCG)</a:t>
            </a:r>
          </a:p>
        </p:txBody>
      </p:sp>
      <p:sp>
        <p:nvSpPr>
          <p:cNvPr id="21" name="TextBox 20">
            <a:extLst>
              <a:ext uri="{FF2B5EF4-FFF2-40B4-BE49-F238E27FC236}">
                <a16:creationId xmlns:a16="http://schemas.microsoft.com/office/drawing/2014/main" id="{4626C26E-B1F5-49D0-BA0E-0B623F897C4A}"/>
              </a:ext>
            </a:extLst>
          </p:cNvPr>
          <p:cNvSpPr txBox="1"/>
          <p:nvPr/>
        </p:nvSpPr>
        <p:spPr>
          <a:xfrm>
            <a:off x="4671131" y="1112244"/>
            <a:ext cx="1712328" cy="246221"/>
          </a:xfrm>
          <a:prstGeom prst="rect">
            <a:avLst/>
          </a:prstGeom>
          <a:noFill/>
        </p:spPr>
        <p:txBody>
          <a:bodyPr wrap="none" rtlCol="0">
            <a:spAutoFit/>
          </a:bodyPr>
          <a:lstStyle/>
          <a:p>
            <a:r>
              <a:rPr lang="en-GB" sz="1000" b="1" dirty="0">
                <a:latin typeface="Montserrat" panose="00000500000000000000" pitchFamily="2" charset="0"/>
              </a:rPr>
              <a:t>4 week ending (FMCG)</a:t>
            </a:r>
          </a:p>
        </p:txBody>
      </p:sp>
      <p:cxnSp>
        <p:nvCxnSpPr>
          <p:cNvPr id="22" name="Google Shape;1725;p127">
            <a:extLst>
              <a:ext uri="{FF2B5EF4-FFF2-40B4-BE49-F238E27FC236}">
                <a16:creationId xmlns:a16="http://schemas.microsoft.com/office/drawing/2014/main" id="{1F8EDB86-CBE1-43F9-B9D6-ED132F9AAA2A}"/>
              </a:ext>
            </a:extLst>
          </p:cNvPr>
          <p:cNvCxnSpPr>
            <a:cxnSpLocks/>
          </p:cNvCxnSpPr>
          <p:nvPr/>
        </p:nvCxnSpPr>
        <p:spPr>
          <a:xfrm>
            <a:off x="1619915" y="2699524"/>
            <a:ext cx="325475"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70048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a:xfrm>
            <a:off x="354649" y="292624"/>
            <a:ext cx="8653883" cy="555021"/>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600" dirty="0">
                <a:latin typeface="Montserrat" panose="00000500000000000000" pitchFamily="2" charset="0"/>
              </a:rPr>
              <a:t>Demand for Cough/Cold remedies is increasing, facemasks are back on the list in Convenience stores and Baby products have momentum in Supermarkets</a:t>
            </a:r>
            <a:endParaRPr sz="1600" dirty="0">
              <a:latin typeface="Montserrat" panose="00000500000000000000" pitchFamily="2" charset="0"/>
            </a:endParaRPr>
          </a:p>
        </p:txBody>
      </p:sp>
      <p:cxnSp>
        <p:nvCxnSpPr>
          <p:cNvPr id="1606" name="Google Shape;1606;p117"/>
          <p:cNvCxnSpPr/>
          <p:nvPr/>
        </p:nvCxnSpPr>
        <p:spPr>
          <a:xfrm>
            <a:off x="354650" y="1745725"/>
            <a:ext cx="3241800" cy="0"/>
          </a:xfrm>
          <a:prstGeom prst="straightConnector1">
            <a:avLst/>
          </a:prstGeom>
          <a:noFill/>
          <a:ln w="9525" cap="flat" cmpd="sng">
            <a:solidFill>
              <a:srgbClr val="333333"/>
            </a:solidFill>
            <a:prstDash val="solid"/>
            <a:round/>
            <a:headEnd type="none" w="med" len="med"/>
            <a:tailEnd type="none" w="med" len="med"/>
          </a:ln>
        </p:spPr>
      </p:cxnSp>
      <p:sp>
        <p:nvSpPr>
          <p:cNvPr id="1607" name="Google Shape;1607;p117"/>
          <p:cNvSpPr txBox="1"/>
          <p:nvPr/>
        </p:nvSpPr>
        <p:spPr>
          <a:xfrm>
            <a:off x="342239" y="1221444"/>
            <a:ext cx="3804300" cy="43861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Value Growths</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4</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December 2021 vs 5</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December 2020</a:t>
            </a:r>
            <a:endParaRPr sz="1000" dirty="0">
              <a:solidFill>
                <a:srgbClr val="000000"/>
              </a:solidFill>
              <a:latin typeface="Montserrat" panose="00000500000000000000" pitchFamily="2" charset="0"/>
              <a:ea typeface="Montserrat Light"/>
              <a:cs typeface="Montserrat Light"/>
              <a:sym typeface="Montserrat Light"/>
            </a:endParaRPr>
          </a:p>
        </p:txBody>
      </p:sp>
      <p:grpSp>
        <p:nvGrpSpPr>
          <p:cNvPr id="1609" name="Google Shape;1609;p117"/>
          <p:cNvGrpSpPr/>
          <p:nvPr/>
        </p:nvGrpSpPr>
        <p:grpSpPr>
          <a:xfrm>
            <a:off x="150442" y="1894287"/>
            <a:ext cx="696533" cy="307800"/>
            <a:chOff x="3272277" y="2468249"/>
            <a:chExt cx="674029" cy="307800"/>
          </a:xfrm>
        </p:grpSpPr>
        <p:sp>
          <p:nvSpPr>
            <p:cNvPr id="1610" name="Google Shape;1610;p117"/>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1" name="Google Shape;1611;p117"/>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2" name="Google Shape;1612;p117"/>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613" name="Google Shape;1613;p117"/>
          <p:cNvSpPr txBox="1"/>
          <p:nvPr/>
        </p:nvSpPr>
        <p:spPr>
          <a:xfrm>
            <a:off x="990077" y="1894286"/>
            <a:ext cx="3297624" cy="295659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sz="1100" dirty="0">
                <a:solidFill>
                  <a:schemeClr val="tx1"/>
                </a:solidFill>
                <a:latin typeface="Montserrat" panose="00000500000000000000" pitchFamily="2" charset="0"/>
                <a:ea typeface="Montserrat"/>
                <a:cs typeface="Montserrat"/>
                <a:sym typeface="Montserrat"/>
              </a:rPr>
              <a:t>As the colder weather strikes, shoppers sought car care and gardening products in the Supermarkets.  Demand for </a:t>
            </a:r>
            <a:r>
              <a:rPr lang="en-GB" sz="1100" b="1" dirty="0" err="1">
                <a:solidFill>
                  <a:schemeClr val="tx1"/>
                </a:solidFill>
                <a:latin typeface="Montserrat" panose="00000500000000000000" pitchFamily="2" charset="0"/>
                <a:ea typeface="Montserrat"/>
                <a:cs typeface="Montserrat"/>
                <a:sym typeface="Montserrat"/>
              </a:rPr>
              <a:t>Suncare</a:t>
            </a:r>
            <a:r>
              <a:rPr lang="en-GB" sz="1100" dirty="0">
                <a:solidFill>
                  <a:schemeClr val="tx1"/>
                </a:solidFill>
                <a:latin typeface="Montserrat" panose="00000500000000000000" pitchFamily="2" charset="0"/>
                <a:ea typeface="Montserrat"/>
                <a:cs typeface="Montserrat"/>
                <a:sym typeface="Montserrat"/>
              </a:rPr>
              <a:t>, continues as shoppers prepare for winter breaks and/or family reunions.  New for this month is </a:t>
            </a:r>
            <a:r>
              <a:rPr lang="en-GB" sz="1100" b="1" dirty="0">
                <a:solidFill>
                  <a:schemeClr val="tx1"/>
                </a:solidFill>
                <a:latin typeface="Montserrat" panose="00000500000000000000" pitchFamily="2" charset="0"/>
                <a:ea typeface="Montserrat"/>
                <a:cs typeface="Montserrat"/>
                <a:sym typeface="Montserrat"/>
              </a:rPr>
              <a:t>Baby Products </a:t>
            </a:r>
            <a:r>
              <a:rPr lang="en-GB" sz="1100" dirty="0">
                <a:solidFill>
                  <a:schemeClr val="tx1"/>
                </a:solidFill>
                <a:latin typeface="Montserrat" panose="00000500000000000000" pitchFamily="2" charset="0"/>
                <a:ea typeface="Montserrat"/>
                <a:cs typeface="Montserrat"/>
                <a:sym typeface="Montserrat"/>
              </a:rPr>
              <a:t>and with the new Covid variant demand for </a:t>
            </a:r>
            <a:r>
              <a:rPr lang="en-GB" sz="1100" b="1" dirty="0">
                <a:solidFill>
                  <a:schemeClr val="tx1"/>
                </a:solidFill>
                <a:latin typeface="Montserrat" panose="00000500000000000000" pitchFamily="2" charset="0"/>
                <a:ea typeface="Montserrat"/>
                <a:cs typeface="Montserrat"/>
                <a:sym typeface="Montserrat"/>
              </a:rPr>
              <a:t>cough/cold remedies</a:t>
            </a:r>
            <a:r>
              <a:rPr lang="en-GB" sz="1100" dirty="0">
                <a:solidFill>
                  <a:schemeClr val="tx1"/>
                </a:solidFill>
                <a:latin typeface="Montserrat" panose="00000500000000000000" pitchFamily="2" charset="0"/>
                <a:ea typeface="Montserrat"/>
                <a:cs typeface="Montserrat"/>
                <a:sym typeface="Montserrat"/>
              </a:rPr>
              <a:t> has increased and </a:t>
            </a:r>
            <a:r>
              <a:rPr lang="en-GB" sz="1100" b="1" dirty="0">
                <a:solidFill>
                  <a:schemeClr val="tx1"/>
                </a:solidFill>
                <a:latin typeface="Montserrat" panose="00000500000000000000" pitchFamily="2" charset="0"/>
                <a:ea typeface="Montserrat"/>
                <a:cs typeface="Montserrat"/>
                <a:sym typeface="Montserrat"/>
              </a:rPr>
              <a:t>food to go </a:t>
            </a:r>
            <a:r>
              <a:rPr lang="en-GB" sz="1100" dirty="0">
                <a:solidFill>
                  <a:schemeClr val="tx1"/>
                </a:solidFill>
                <a:latin typeface="Montserrat" panose="00000500000000000000" pitchFamily="2" charset="0"/>
                <a:ea typeface="Montserrat"/>
                <a:cs typeface="Montserrat"/>
                <a:sym typeface="Montserrat"/>
              </a:rPr>
              <a:t>products remain popular.</a:t>
            </a:r>
          </a:p>
          <a:p>
            <a:pPr marL="0" lvl="0" indent="0" algn="l" rtl="0">
              <a:spcBef>
                <a:spcPts val="0"/>
              </a:spcBef>
              <a:spcAft>
                <a:spcPts val="1200"/>
              </a:spcAft>
              <a:buClr>
                <a:schemeClr val="dk1"/>
              </a:buClr>
              <a:buSzPts val="1100"/>
              <a:buFont typeface="Arial"/>
              <a:buNone/>
            </a:pPr>
            <a:r>
              <a:rPr lang="en" sz="1100" dirty="0">
                <a:solidFill>
                  <a:schemeClr val="dk1"/>
                </a:solidFill>
                <a:latin typeface="Montserrat" panose="00000500000000000000" pitchFamily="2" charset="0"/>
                <a:ea typeface="Montserrat"/>
                <a:cs typeface="Montserrat"/>
                <a:sym typeface="Montserrat"/>
              </a:rPr>
              <a:t>Convenience stores continue to cater for </a:t>
            </a:r>
            <a:r>
              <a:rPr lang="en" sz="1100" b="1" dirty="0">
                <a:solidFill>
                  <a:schemeClr val="dk1"/>
                </a:solidFill>
                <a:latin typeface="Montserrat" panose="00000500000000000000" pitchFamily="2" charset="0"/>
                <a:ea typeface="Montserrat"/>
                <a:cs typeface="Montserrat"/>
                <a:sym typeface="Montserrat"/>
              </a:rPr>
              <a:t>planned</a:t>
            </a:r>
            <a:r>
              <a:rPr lang="en" sz="1100" dirty="0">
                <a:solidFill>
                  <a:schemeClr val="dk1"/>
                </a:solidFill>
                <a:latin typeface="Montserrat" panose="00000500000000000000" pitchFamily="2" charset="0"/>
                <a:ea typeface="Montserrat"/>
                <a:cs typeface="Montserrat"/>
                <a:sym typeface="Montserrat"/>
              </a:rPr>
              <a:t> and </a:t>
            </a:r>
            <a:r>
              <a:rPr lang="en" sz="1100" b="1" dirty="0">
                <a:solidFill>
                  <a:schemeClr val="dk1"/>
                </a:solidFill>
                <a:latin typeface="Montserrat" panose="00000500000000000000" pitchFamily="2" charset="0"/>
                <a:ea typeface="Montserrat"/>
                <a:cs typeface="Montserrat"/>
                <a:sym typeface="Montserrat"/>
              </a:rPr>
              <a:t>distress</a:t>
            </a:r>
            <a:r>
              <a:rPr lang="en" sz="1100" dirty="0">
                <a:solidFill>
                  <a:schemeClr val="dk1"/>
                </a:solidFill>
                <a:latin typeface="Montserrat" panose="00000500000000000000" pitchFamily="2" charset="0"/>
                <a:ea typeface="Montserrat"/>
                <a:cs typeface="Montserrat"/>
                <a:sym typeface="Montserrat"/>
              </a:rPr>
              <a:t> purchases.  With rules changing around </a:t>
            </a:r>
            <a:r>
              <a:rPr lang="en" sz="1100" b="1" dirty="0">
                <a:solidFill>
                  <a:schemeClr val="dk1"/>
                </a:solidFill>
                <a:latin typeface="Montserrat" panose="00000500000000000000" pitchFamily="2" charset="0"/>
                <a:ea typeface="Montserrat"/>
                <a:cs typeface="Montserrat"/>
                <a:sym typeface="Montserrat"/>
              </a:rPr>
              <a:t>face masks </a:t>
            </a:r>
            <a:r>
              <a:rPr lang="en" sz="1100" dirty="0">
                <a:solidFill>
                  <a:schemeClr val="dk1"/>
                </a:solidFill>
                <a:latin typeface="Montserrat" panose="00000500000000000000" pitchFamily="2" charset="0"/>
                <a:ea typeface="Montserrat"/>
                <a:cs typeface="Montserrat"/>
                <a:sym typeface="Montserrat"/>
              </a:rPr>
              <a:t>sales are back on the up as is demand for </a:t>
            </a:r>
            <a:r>
              <a:rPr lang="en" sz="1100" b="1" dirty="0">
                <a:solidFill>
                  <a:schemeClr val="dk1"/>
                </a:solidFill>
                <a:latin typeface="Montserrat" panose="00000500000000000000" pitchFamily="2" charset="0"/>
                <a:ea typeface="Montserrat"/>
                <a:cs typeface="Montserrat"/>
                <a:sym typeface="Montserrat"/>
              </a:rPr>
              <a:t>cough/cold </a:t>
            </a:r>
            <a:r>
              <a:rPr lang="en" sz="1100" dirty="0">
                <a:solidFill>
                  <a:schemeClr val="dk1"/>
                </a:solidFill>
                <a:latin typeface="Montserrat" panose="00000500000000000000" pitchFamily="2" charset="0"/>
                <a:ea typeface="Montserrat"/>
                <a:cs typeface="Montserrat"/>
                <a:sym typeface="Montserrat"/>
              </a:rPr>
              <a:t>remedies.  With shoppers again, encouraged to work from home there is more demand for convenience foods and mineral water.</a:t>
            </a:r>
            <a:endParaRPr sz="1100" dirty="0">
              <a:solidFill>
                <a:srgbClr val="1A1A1A"/>
              </a:solidFill>
              <a:latin typeface="Montserrat" panose="00000500000000000000" pitchFamily="2" charset="0"/>
              <a:ea typeface="Montserrat"/>
              <a:cs typeface="Montserrat"/>
              <a:sym typeface="Montserrat"/>
            </a:endParaRPr>
          </a:p>
        </p:txBody>
      </p:sp>
      <p:sp>
        <p:nvSpPr>
          <p:cNvPr id="14" name="Google Shape;716;p47">
            <a:extLst>
              <a:ext uri="{FF2B5EF4-FFF2-40B4-BE49-F238E27FC236}">
                <a16:creationId xmlns:a16="http://schemas.microsoft.com/office/drawing/2014/main" id="{01775745-36DD-4B2B-90F9-C9B960F4B5A7}"/>
              </a:ext>
            </a:extLst>
          </p:cNvPr>
          <p:cNvSpPr/>
          <p:nvPr/>
        </p:nvSpPr>
        <p:spPr>
          <a:xfrm>
            <a:off x="6542689" y="1764614"/>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Cough, Cold &amp; Flu +188%</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Children’s Medicine +141%</a:t>
            </a:r>
          </a:p>
          <a:p>
            <a:pPr marL="0" marR="0" lvl="0" indent="0" algn="l" rtl="0">
              <a:lnSpc>
                <a:spcPct val="100000"/>
              </a:lnSpc>
              <a:spcBef>
                <a:spcPts val="0"/>
              </a:spcBef>
              <a:spcAft>
                <a:spcPts val="0"/>
              </a:spcAft>
              <a:buClr>
                <a:srgbClr val="000000"/>
              </a:buClr>
              <a:buSzPts val="1350"/>
              <a:buFont typeface="Arial"/>
              <a:buNone/>
            </a:pPr>
            <a:r>
              <a:rPr lang="en-GB" sz="900" dirty="0" err="1">
                <a:solidFill>
                  <a:schemeClr val="tx1"/>
                </a:solidFill>
                <a:latin typeface="Montserrat" panose="00000500000000000000" pitchFamily="2" charset="0"/>
                <a:ea typeface="Montserrat"/>
                <a:cs typeface="Montserrat"/>
                <a:sym typeface="Montserrat"/>
              </a:rPr>
              <a:t>Throatcare</a:t>
            </a:r>
            <a:r>
              <a:rPr lang="en-GB" sz="900" dirty="0">
                <a:solidFill>
                  <a:schemeClr val="tx1"/>
                </a:solidFill>
                <a:latin typeface="Montserrat" panose="00000500000000000000" pitchFamily="2" charset="0"/>
                <a:ea typeface="Montserrat"/>
                <a:cs typeface="Montserrat"/>
                <a:sym typeface="Montserrat"/>
              </a:rPr>
              <a:t> +127%</a:t>
            </a:r>
          </a:p>
          <a:p>
            <a:pPr marL="0" marR="0" lvl="0" indent="0" algn="l" rtl="0">
              <a:lnSpc>
                <a:spcPct val="100000"/>
              </a:lnSpc>
              <a:spcBef>
                <a:spcPts val="0"/>
              </a:spcBef>
              <a:spcAft>
                <a:spcPts val="0"/>
              </a:spcAft>
              <a:buClr>
                <a:srgbClr val="000000"/>
              </a:buClr>
              <a:buSzPts val="1350"/>
              <a:buFont typeface="Arial"/>
              <a:buNone/>
            </a:pPr>
            <a:r>
              <a:rPr lang="en-GB" sz="900" dirty="0" err="1">
                <a:solidFill>
                  <a:schemeClr val="tx1"/>
                </a:solidFill>
                <a:latin typeface="Montserrat" panose="00000500000000000000" pitchFamily="2" charset="0"/>
                <a:ea typeface="Montserrat"/>
                <a:cs typeface="Montserrat"/>
                <a:sym typeface="Montserrat"/>
              </a:rPr>
              <a:t>Suncare</a:t>
            </a:r>
            <a:r>
              <a:rPr lang="en-GB" sz="900" dirty="0">
                <a:solidFill>
                  <a:schemeClr val="tx1"/>
                </a:solidFill>
                <a:latin typeface="Montserrat" panose="00000500000000000000" pitchFamily="2" charset="0"/>
                <a:ea typeface="Montserrat"/>
                <a:cs typeface="Montserrat"/>
                <a:sym typeface="Montserrat"/>
              </a:rPr>
              <a:t> +96%</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Indoor Toys +76%</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Sushi +77%</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Other First Aid (Facemasks) +69%</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Facial Tissue +68%</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Cosmetics +58%</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Mineral Water +40%</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Fresh Pasta &amp; Sauces +39%</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Sandwiches +38%</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Prepared Salad +37%</a:t>
            </a:r>
            <a:endParaRPr sz="900" dirty="0">
              <a:solidFill>
                <a:schemeClr val="tx1"/>
              </a:solidFill>
              <a:latin typeface="Montserrat" panose="00000500000000000000" pitchFamily="2" charset="0"/>
              <a:ea typeface="Montserrat"/>
              <a:cs typeface="Montserrat"/>
              <a:sym typeface="Montserrat"/>
            </a:endParaRPr>
          </a:p>
        </p:txBody>
      </p:sp>
      <p:sp>
        <p:nvSpPr>
          <p:cNvPr id="15" name="Google Shape;717;p47">
            <a:extLst>
              <a:ext uri="{FF2B5EF4-FFF2-40B4-BE49-F238E27FC236}">
                <a16:creationId xmlns:a16="http://schemas.microsoft.com/office/drawing/2014/main" id="{C0172188-CFF4-4C41-B2D0-8DC65C01FCB4}"/>
              </a:ext>
            </a:extLst>
          </p:cNvPr>
          <p:cNvSpPr/>
          <p:nvPr/>
        </p:nvSpPr>
        <p:spPr>
          <a:xfrm>
            <a:off x="4478022" y="1764614"/>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 Cold &amp; Flu +145%</a:t>
            </a:r>
          </a:p>
          <a:p>
            <a:pPr>
              <a:buClr>
                <a:srgbClr val="009DD9"/>
              </a:buClr>
              <a:buSzPts val="1350"/>
            </a:pPr>
            <a:r>
              <a:rPr lang="en-GB" sz="900" dirty="0" err="1">
                <a:solidFill>
                  <a:schemeClr val="dk1"/>
                </a:solidFill>
                <a:latin typeface="Montserrat" panose="00000500000000000000" pitchFamily="2" charset="0"/>
                <a:ea typeface="Montserrat"/>
                <a:cs typeface="Montserrat"/>
                <a:sym typeface="Montserrat"/>
              </a:rPr>
              <a:t>Throatcare</a:t>
            </a:r>
            <a:r>
              <a:rPr lang="en-GB" sz="900" dirty="0">
                <a:solidFill>
                  <a:schemeClr val="dk1"/>
                </a:solidFill>
                <a:latin typeface="Montserrat" panose="00000500000000000000" pitchFamily="2" charset="0"/>
                <a:ea typeface="Montserrat"/>
                <a:cs typeface="Montserrat"/>
                <a:sym typeface="Montserrat"/>
              </a:rPr>
              <a:t> +122%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 +106%</a:t>
            </a:r>
          </a:p>
          <a:p>
            <a:pPr>
              <a:buClr>
                <a:srgbClr val="009DD9"/>
              </a:buClr>
              <a:buSzPts val="1350"/>
            </a:pPr>
            <a:r>
              <a:rPr lang="en-GB" sz="900" dirty="0" err="1">
                <a:solidFill>
                  <a:schemeClr val="dk1"/>
                </a:solidFill>
                <a:latin typeface="Montserrat" panose="00000500000000000000" pitchFamily="2" charset="0"/>
                <a:ea typeface="Montserrat"/>
                <a:cs typeface="Montserrat"/>
                <a:sym typeface="Montserrat"/>
              </a:rPr>
              <a:t>Suncare</a:t>
            </a:r>
            <a:r>
              <a:rPr lang="en-GB" sz="900" dirty="0">
                <a:solidFill>
                  <a:schemeClr val="dk1"/>
                </a:solidFill>
                <a:latin typeface="Montserrat" panose="00000500000000000000" pitchFamily="2" charset="0"/>
                <a:ea typeface="Montserrat"/>
                <a:cs typeface="Montserrat"/>
                <a:sym typeface="Montserrat"/>
              </a:rPr>
              <a:t> +82%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Sushi +48%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Bulbs &amp; Seeds +45%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+40%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Cosmetics +32%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Gardening +30%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Facial Tissues +25%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Accessories +23%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Car Care +22%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Milk +19%</a:t>
            </a:r>
            <a:endParaRPr lang="en-GB" sz="900" dirty="0">
              <a:solidFill>
                <a:schemeClr val="tx1"/>
              </a:solidFill>
              <a:latin typeface="Montserrat" panose="00000500000000000000" pitchFamily="2" charset="0"/>
              <a:ea typeface="Montserrat"/>
              <a:cs typeface="Montserrat"/>
              <a:sym typeface="Montserrat"/>
            </a:endParaRPr>
          </a:p>
        </p:txBody>
      </p:sp>
      <p:sp>
        <p:nvSpPr>
          <p:cNvPr id="16" name="Google Shape;721;p47">
            <a:extLst>
              <a:ext uri="{FF2B5EF4-FFF2-40B4-BE49-F238E27FC236}">
                <a16:creationId xmlns:a16="http://schemas.microsoft.com/office/drawing/2014/main" id="{F41552FB-BAB6-4328-A672-140303BE8979}"/>
              </a:ext>
            </a:extLst>
          </p:cNvPr>
          <p:cNvSpPr/>
          <p:nvPr/>
        </p:nvSpPr>
        <p:spPr>
          <a:xfrm>
            <a:off x="6542688" y="1327661"/>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17" name="Google Shape;728;p47">
            <a:extLst>
              <a:ext uri="{FF2B5EF4-FFF2-40B4-BE49-F238E27FC236}">
                <a16:creationId xmlns:a16="http://schemas.microsoft.com/office/drawing/2014/main" id="{194572A7-9713-449E-A7E7-820BA55C07C0}"/>
              </a:ext>
            </a:extLst>
          </p:cNvPr>
          <p:cNvSpPr/>
          <p:nvPr/>
        </p:nvSpPr>
        <p:spPr>
          <a:xfrm>
            <a:off x="4476930" y="1327661"/>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Supermarkets</a:t>
            </a:r>
            <a:endParaRPr lang="en-GB" i="0" u="none" strike="noStrike" cap="none" dirty="0">
              <a:latin typeface="Montserrat" panose="00000500000000000000" pitchFamily="2" charset="0"/>
              <a:ea typeface="Montserrat"/>
              <a:cs typeface="Montserrat"/>
              <a:sym typeface="Montserrat"/>
            </a:endParaRPr>
          </a:p>
        </p:txBody>
      </p:sp>
      <p:pic>
        <p:nvPicPr>
          <p:cNvPr id="1026" name="Picture 2">
            <a:extLst>
              <a:ext uri="{FF2B5EF4-FFF2-40B4-BE49-F238E27FC236}">
                <a16:creationId xmlns:a16="http://schemas.microsoft.com/office/drawing/2014/main" id="{13030CB6-21D5-4802-947A-A4A16395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30" y="1745725"/>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4">
            <a:extLst>
              <a:ext uri="{FF2B5EF4-FFF2-40B4-BE49-F238E27FC236}">
                <a16:creationId xmlns:a16="http://schemas.microsoft.com/office/drawing/2014/main" id="{316CDDDF-5FE9-4A3E-A6E4-6C23D5082DB0}"/>
              </a:ext>
            </a:extLst>
          </p:cNvPr>
          <p:cNvSpPr>
            <a:spLocks noGrp="1"/>
          </p:cNvSpPr>
          <p:nvPr>
            <p:ph type="subTitle" idx="3"/>
          </p:nvPr>
        </p:nvSpPr>
        <p:spPr>
          <a:xfrm>
            <a:off x="354650" y="4873852"/>
            <a:ext cx="8159100" cy="138851"/>
          </a:xfrm>
        </p:spPr>
        <p:txBody>
          <a:bodyPr/>
          <a:lstStyle/>
          <a:p>
            <a:endParaRPr lang="en-PH" dirty="0">
              <a:solidFill>
                <a:schemeClr val="accent1"/>
              </a:solidFill>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r>
              <a:rPr lang="en-PH" dirty="0">
                <a:latin typeface="Montserrat" panose="00000500000000000000" pitchFamily="2" charset="0"/>
              </a:rPr>
              <a:t>Source:  NielsenIQ Scantrack 4w/e 4</a:t>
            </a:r>
            <a:r>
              <a:rPr lang="en-PH" baseline="30000" dirty="0">
                <a:latin typeface="Montserrat" panose="00000500000000000000" pitchFamily="2" charset="0"/>
              </a:rPr>
              <a:t>th</a:t>
            </a:r>
            <a:r>
              <a:rPr lang="en-PH" dirty="0">
                <a:latin typeface="Montserrat" panose="00000500000000000000" pitchFamily="2" charset="0"/>
              </a:rPr>
              <a:t> December vs year ago</a:t>
            </a:r>
          </a:p>
        </p:txBody>
      </p:sp>
      <p:pic>
        <p:nvPicPr>
          <p:cNvPr id="1028" name="Picture 4">
            <a:extLst>
              <a:ext uri="{FF2B5EF4-FFF2-40B4-BE49-F238E27FC236}">
                <a16:creationId xmlns:a16="http://schemas.microsoft.com/office/drawing/2014/main" id="{F3FED45E-6DE8-4F2F-894F-399D7B5EB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28" y="1757580"/>
            <a:ext cx="48006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6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5" y="1717449"/>
            <a:ext cx="7034894" cy="2539757"/>
          </a:xfrm>
        </p:spPr>
        <p:txBody>
          <a:bodyPr spcFirstLastPara="1" wrap="square" lIns="0" tIns="91425" rIns="0" bIns="91425" anchor="t" anchorCtr="0">
            <a:noAutofit/>
          </a:bodyPr>
          <a:lstStyle/>
          <a:p>
            <a:pPr lvl="0"/>
            <a:r>
              <a:rPr lang="en-PH" sz="1800" b="0" dirty="0">
                <a:solidFill>
                  <a:schemeClr val="bg1"/>
                </a:solidFill>
                <a:latin typeface="Montserrat" panose="00000500000000000000" pitchFamily="2" charset="0"/>
              </a:rPr>
              <a:t>We had anticipated turbulence as we lapped the November 20 lockdown, the </a:t>
            </a:r>
            <a:r>
              <a:rPr lang="en-PH" sz="1800" dirty="0">
                <a:solidFill>
                  <a:schemeClr val="bg1"/>
                </a:solidFill>
                <a:latin typeface="Montserrat" panose="00000500000000000000" pitchFamily="2" charset="0"/>
              </a:rPr>
              <a:t>decline</a:t>
            </a:r>
            <a:r>
              <a:rPr lang="en-PH" sz="1800" b="0" dirty="0">
                <a:solidFill>
                  <a:schemeClr val="bg1"/>
                </a:solidFill>
                <a:latin typeface="Montserrat" panose="00000500000000000000" pitchFamily="2" charset="0"/>
              </a:rPr>
              <a:t> in sales however, was </a:t>
            </a:r>
            <a:r>
              <a:rPr lang="en-PH" sz="1800" dirty="0">
                <a:solidFill>
                  <a:schemeClr val="accent1"/>
                </a:solidFill>
                <a:latin typeface="Montserrat" panose="00000500000000000000" pitchFamily="2" charset="0"/>
              </a:rPr>
              <a:t>much shallower</a:t>
            </a:r>
            <a:r>
              <a:rPr lang="en-PH" sz="1800" b="0" dirty="0">
                <a:solidFill>
                  <a:schemeClr val="bg1"/>
                </a:solidFill>
                <a:latin typeface="Montserrat" panose="00000500000000000000" pitchFamily="2" charset="0"/>
              </a:rPr>
              <a:t> than anticipated indicating shoppers remain </a:t>
            </a:r>
            <a:r>
              <a:rPr lang="en-PH" sz="1800" dirty="0">
                <a:solidFill>
                  <a:schemeClr val="bg1"/>
                </a:solidFill>
                <a:latin typeface="Montserrat" panose="00000500000000000000" pitchFamily="2" charset="0"/>
              </a:rPr>
              <a:t>nervous</a:t>
            </a:r>
            <a:r>
              <a:rPr lang="en-PH" sz="1800" b="0" dirty="0">
                <a:solidFill>
                  <a:schemeClr val="bg1"/>
                </a:solidFill>
                <a:latin typeface="Montserrat" panose="00000500000000000000" pitchFamily="2" charset="0"/>
              </a:rPr>
              <a:t> and the </a:t>
            </a:r>
            <a:r>
              <a:rPr lang="en-PH" sz="1800" dirty="0">
                <a:solidFill>
                  <a:schemeClr val="accent1"/>
                </a:solidFill>
                <a:latin typeface="Montserrat" panose="00000500000000000000" pitchFamily="2" charset="0"/>
              </a:rPr>
              <a:t>shift in sales</a:t>
            </a:r>
            <a:r>
              <a:rPr lang="en-GB" sz="1800" dirty="0">
                <a:solidFill>
                  <a:schemeClr val="accent1"/>
                </a:solidFill>
                <a:latin typeface="Montserrat" panose="00000500000000000000" pitchFamily="2" charset="0"/>
              </a:rPr>
              <a:t> </a:t>
            </a:r>
            <a:r>
              <a:rPr lang="en-GB" sz="1800" b="0" dirty="0">
                <a:solidFill>
                  <a:schemeClr val="bg1"/>
                </a:solidFill>
                <a:latin typeface="Montserrat" panose="00000500000000000000" pitchFamily="2" charset="0"/>
              </a:rPr>
              <a:t>back to </a:t>
            </a:r>
            <a:r>
              <a:rPr lang="en-GB" sz="1800" dirty="0">
                <a:solidFill>
                  <a:schemeClr val="bg1"/>
                </a:solidFill>
                <a:latin typeface="Montserrat" panose="00000500000000000000" pitchFamily="2" charset="0"/>
              </a:rPr>
              <a:t>hospitality</a:t>
            </a:r>
            <a:r>
              <a:rPr lang="en-GB" sz="1800" b="0" dirty="0">
                <a:solidFill>
                  <a:schemeClr val="bg1"/>
                </a:solidFill>
                <a:latin typeface="Montserrat" panose="00000500000000000000" pitchFamily="2" charset="0"/>
              </a:rPr>
              <a:t> is </a:t>
            </a:r>
            <a:r>
              <a:rPr lang="en-GB" sz="1800" dirty="0">
                <a:solidFill>
                  <a:schemeClr val="accent1"/>
                </a:solidFill>
                <a:latin typeface="Montserrat" panose="00000500000000000000" pitchFamily="2" charset="0"/>
              </a:rPr>
              <a:t>slowing</a:t>
            </a:r>
            <a:r>
              <a:rPr lang="en-GB" sz="1800" b="0" dirty="0">
                <a:solidFill>
                  <a:schemeClr val="bg1"/>
                </a:solidFill>
                <a:latin typeface="Montserrat" panose="00000500000000000000" pitchFamily="2" charset="0"/>
              </a:rPr>
              <a:t>.</a:t>
            </a:r>
            <a:br>
              <a:rPr lang="en-PH" sz="1800" b="0" dirty="0">
                <a:solidFill>
                  <a:schemeClr val="bg1"/>
                </a:solidFill>
                <a:latin typeface="Montserrat" panose="00000500000000000000" pitchFamily="2" charset="0"/>
              </a:rPr>
            </a:br>
            <a:br>
              <a:rPr lang="en-PH" sz="1800" b="0" dirty="0">
                <a:solidFill>
                  <a:schemeClr val="bg1"/>
                </a:solidFill>
                <a:latin typeface="Montserrat" panose="00000500000000000000" pitchFamily="2" charset="0"/>
              </a:rPr>
            </a:br>
            <a:r>
              <a:rPr lang="en-PH" sz="1800" b="0" dirty="0">
                <a:solidFill>
                  <a:schemeClr val="bg1"/>
                </a:solidFill>
                <a:latin typeface="Montserrat" panose="00000500000000000000" pitchFamily="2" charset="0"/>
              </a:rPr>
              <a:t>The s</a:t>
            </a:r>
            <a:r>
              <a:rPr lang="en-GB" sz="1800" b="0" dirty="0" err="1">
                <a:solidFill>
                  <a:schemeClr val="bg1"/>
                </a:solidFill>
                <a:latin typeface="Montserrat" panose="00000500000000000000" pitchFamily="2" charset="0"/>
              </a:rPr>
              <a:t>pread</a:t>
            </a:r>
            <a:r>
              <a:rPr lang="en-GB" sz="1800" b="0" dirty="0">
                <a:solidFill>
                  <a:schemeClr val="bg1"/>
                </a:solidFill>
                <a:latin typeface="Montserrat" panose="00000500000000000000" pitchFamily="2" charset="0"/>
              </a:rPr>
              <a:t> of the new </a:t>
            </a:r>
            <a:r>
              <a:rPr lang="en-GB" sz="1800" dirty="0">
                <a:solidFill>
                  <a:schemeClr val="bg1"/>
                </a:solidFill>
                <a:latin typeface="Montserrat" panose="00000500000000000000" pitchFamily="2" charset="0"/>
              </a:rPr>
              <a:t>Omicron</a:t>
            </a:r>
            <a:r>
              <a:rPr lang="en-GB" sz="1800" b="0" dirty="0">
                <a:solidFill>
                  <a:schemeClr val="bg1"/>
                </a:solidFill>
                <a:latin typeface="Montserrat" panose="00000500000000000000" pitchFamily="2" charset="0"/>
              </a:rPr>
              <a:t> variant will </a:t>
            </a:r>
            <a:r>
              <a:rPr lang="en-GB" sz="1800" dirty="0">
                <a:solidFill>
                  <a:schemeClr val="accent1"/>
                </a:solidFill>
                <a:latin typeface="Montserrat" panose="00000500000000000000" pitchFamily="2" charset="0"/>
              </a:rPr>
              <a:t>benefit</a:t>
            </a:r>
            <a:r>
              <a:rPr lang="en-GB" sz="1800" b="0" dirty="0">
                <a:solidFill>
                  <a:schemeClr val="bg1"/>
                </a:solidFill>
                <a:latin typeface="Montserrat" panose="00000500000000000000" pitchFamily="2" charset="0"/>
              </a:rPr>
              <a:t> </a:t>
            </a:r>
            <a:r>
              <a:rPr lang="en-GB" sz="1800" dirty="0">
                <a:solidFill>
                  <a:schemeClr val="bg1"/>
                </a:solidFill>
                <a:latin typeface="Montserrat" panose="00000500000000000000" pitchFamily="2" charset="0"/>
              </a:rPr>
              <a:t>food &amp; drink retailers</a:t>
            </a:r>
            <a:r>
              <a:rPr lang="en-GB" sz="1800" b="0" dirty="0">
                <a:solidFill>
                  <a:schemeClr val="bg1"/>
                </a:solidFill>
                <a:latin typeface="Montserrat" panose="00000500000000000000" pitchFamily="2" charset="0"/>
              </a:rPr>
              <a:t> as shoppers are now more likely to </a:t>
            </a:r>
            <a:r>
              <a:rPr lang="en-GB" sz="1800" dirty="0">
                <a:solidFill>
                  <a:schemeClr val="bg1"/>
                </a:solidFill>
                <a:latin typeface="Montserrat" panose="00000500000000000000" pitchFamily="2" charset="0"/>
              </a:rPr>
              <a:t>delay</a:t>
            </a:r>
            <a:r>
              <a:rPr lang="en-GB" sz="1800" b="0" dirty="0">
                <a:solidFill>
                  <a:schemeClr val="bg1"/>
                </a:solidFill>
                <a:latin typeface="Montserrat" panose="00000500000000000000" pitchFamily="2" charset="0"/>
              </a:rPr>
              <a:t> and/or avoid </a:t>
            </a:r>
            <a:r>
              <a:rPr lang="en-GB" sz="1800" dirty="0">
                <a:solidFill>
                  <a:schemeClr val="bg1"/>
                </a:solidFill>
                <a:latin typeface="Montserrat" panose="00000500000000000000" pitchFamily="2" charset="0"/>
              </a:rPr>
              <a:t>larger social gatherings</a:t>
            </a:r>
            <a:r>
              <a:rPr lang="en-GB" sz="1800" b="0" dirty="0">
                <a:solidFill>
                  <a:schemeClr val="bg1"/>
                </a:solidFill>
                <a:latin typeface="Montserrat" panose="00000500000000000000" pitchFamily="2" charset="0"/>
              </a:rPr>
              <a:t>, so we can expect </a:t>
            </a:r>
            <a:r>
              <a:rPr lang="en-GB" sz="1800" dirty="0">
                <a:solidFill>
                  <a:schemeClr val="accent1"/>
                </a:solidFill>
                <a:latin typeface="Montserrat" panose="00000500000000000000" pitchFamily="2" charset="0"/>
              </a:rPr>
              <a:t>more calories</a:t>
            </a:r>
            <a:r>
              <a:rPr lang="en-GB" sz="1800" b="0" dirty="0">
                <a:solidFill>
                  <a:schemeClr val="accent1"/>
                </a:solidFill>
                <a:latin typeface="Montserrat" panose="00000500000000000000" pitchFamily="2" charset="0"/>
              </a:rPr>
              <a:t> </a:t>
            </a:r>
            <a:r>
              <a:rPr lang="en-GB" sz="1800" b="0" dirty="0">
                <a:solidFill>
                  <a:schemeClr val="bg1"/>
                </a:solidFill>
                <a:latin typeface="Montserrat" panose="00000500000000000000" pitchFamily="2" charset="0"/>
              </a:rPr>
              <a:t>will be consumed in the </a:t>
            </a:r>
            <a:r>
              <a:rPr lang="en-GB" sz="1800" dirty="0">
                <a:solidFill>
                  <a:schemeClr val="accent1"/>
                </a:solidFill>
                <a:latin typeface="Montserrat" panose="00000500000000000000" pitchFamily="2" charset="0"/>
              </a:rPr>
              <a:t>home</a:t>
            </a:r>
            <a:r>
              <a:rPr lang="en-GB" sz="1800" b="0" dirty="0">
                <a:solidFill>
                  <a:schemeClr val="bg1"/>
                </a:solidFill>
                <a:latin typeface="Montserrat" panose="00000500000000000000" pitchFamily="2" charset="0"/>
              </a:rPr>
              <a:t> with some shoppers connecting remotely or in smaller groups at home.</a:t>
            </a:r>
            <a:br>
              <a:rPr lang="en-GB" sz="1800" b="0" dirty="0">
                <a:solidFill>
                  <a:schemeClr val="bg1"/>
                </a:solidFill>
                <a:latin typeface="Montserrat" panose="00000500000000000000" pitchFamily="2" charset="0"/>
              </a:rPr>
            </a:br>
            <a:br>
              <a:rPr lang="en-GB" sz="1800" b="0" dirty="0">
                <a:solidFill>
                  <a:schemeClr val="bg1"/>
                </a:solidFill>
                <a:latin typeface="Montserrat" panose="00000500000000000000" pitchFamily="2" charset="0"/>
              </a:rPr>
            </a:br>
            <a:endParaRPr lang="en-PH" sz="1800" b="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614430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7636" y="1019833"/>
            <a:ext cx="6788727" cy="3672408"/>
          </a:xfrm>
          <a:prstGeom prst="rect">
            <a:avLst/>
          </a:prstGeom>
        </p:spPr>
      </p:pic>
      <p:sp>
        <p:nvSpPr>
          <p:cNvPr id="24582" name="Text Placeholder 9"/>
          <p:cNvSpPr>
            <a:spLocks noGrp="1"/>
          </p:cNvSpPr>
          <p:nvPr>
            <p:ph type="body" idx="4294967295"/>
          </p:nvPr>
        </p:nvSpPr>
        <p:spPr>
          <a:xfrm>
            <a:off x="293892" y="4731990"/>
            <a:ext cx="4595853" cy="523875"/>
          </a:xfrm>
        </p:spPr>
        <p:txBody>
          <a:bodyPr/>
          <a:lstStyle/>
          <a:p>
            <a:pPr marL="146050" indent="0">
              <a:spcBef>
                <a:spcPts val="63"/>
              </a:spcBef>
              <a:buNone/>
            </a:pPr>
            <a:r>
              <a:rPr lang="en-GB" altLang="en-US" sz="600" dirty="0">
                <a:solidFill>
                  <a:schemeClr val="tx1">
                    <a:lumMod val="50000"/>
                    <a:lumOff val="50000"/>
                  </a:schemeClr>
                </a:solidFill>
                <a:latin typeface="Montserrat" panose="00000500000000000000" pitchFamily="2" charset="0"/>
              </a:rPr>
              <a:t>Source:  NielsenIQ Homescan Total Till 4 weeks ending 4th December 2021</a:t>
            </a:r>
          </a:p>
        </p:txBody>
      </p:sp>
      <p:sp>
        <p:nvSpPr>
          <p:cNvPr id="10" name="Title 2"/>
          <p:cNvSpPr txBox="1">
            <a:spLocks/>
          </p:cNvSpPr>
          <p:nvPr/>
        </p:nvSpPr>
        <p:spPr>
          <a:xfrm>
            <a:off x="293892" y="411510"/>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1900" b="1" cap="none" dirty="0">
                <a:solidFill>
                  <a:schemeClr val="tx1"/>
                </a:solidFill>
                <a:effectLst/>
                <a:latin typeface="Montserrat" panose="00000500000000000000" pitchFamily="2" charset="0"/>
                <a:ea typeface="Times New Roman" panose="02020603050405020304" pitchFamily="18" charset="0"/>
              </a:rPr>
              <a:t>Aldi and Lidl are growing share and M&amp;S is the fastest growing retailer </a:t>
            </a:r>
            <a:endParaRPr lang="en-GB" sz="1900" b="1" cap="none" dirty="0">
              <a:solidFill>
                <a:schemeClr val="tx1"/>
              </a:solidFill>
              <a:latin typeface="Montserrat" panose="00000500000000000000" pitchFamily="2" charset="0"/>
              <a:cs typeface="Calibri" panose="020F0502020204030204" pitchFamily="34" charset="0"/>
            </a:endParaRPr>
          </a:p>
        </p:txBody>
      </p:sp>
    </p:spTree>
    <p:extLst>
      <p:ext uri="{BB962C8B-B14F-4D97-AF65-F5344CB8AC3E}">
        <p14:creationId xmlns:p14="http://schemas.microsoft.com/office/powerpoint/2010/main" val="100153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52677" y="434323"/>
            <a:ext cx="8873966"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tabLst>
                <a:tab pos="8339138" algn="l"/>
              </a:tabLst>
            </a:pPr>
            <a:r>
              <a:rPr lang="en-PH" sz="1700" b="1" cap="none" dirty="0">
                <a:solidFill>
                  <a:schemeClr val="tx1"/>
                </a:solidFill>
                <a:latin typeface="Montserrat" panose="00000500000000000000" pitchFamily="2" charset="0"/>
              </a:rPr>
              <a:t>Against last year’s lockdown, shoppers shopped around more, M&amp;S’ stand-out performance is explained by momentum from all 3 KPI’s</a:t>
            </a:r>
            <a:endParaRPr lang="en-PH" sz="1700" b="1" cap="none" dirty="0">
              <a:solidFill>
                <a:srgbClr val="FF0000"/>
              </a:solidFill>
              <a:latin typeface="Montserrat" panose="00000500000000000000" pitchFamily="2" charset="0"/>
            </a:endParaRPr>
          </a:p>
        </p:txBody>
      </p:sp>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a:solidFill>
                  <a:schemeClr val="tx1">
                    <a:lumMod val="50000"/>
                    <a:lumOff val="50000"/>
                  </a:schemeClr>
                </a:solidFill>
                <a:latin typeface="Calibri" panose="020F0502020204030204" pitchFamily="34" charset="0"/>
              </a:rPr>
              <a:t>Source:  NielsenIQ Total Till and Homescan FMCG 4 weeks ending 4</a:t>
            </a:r>
            <a:r>
              <a:rPr lang="en-GB" altLang="en-US" sz="900" baseline="30000" dirty="0">
                <a:solidFill>
                  <a:schemeClr val="tx1">
                    <a:lumMod val="50000"/>
                    <a:lumOff val="50000"/>
                  </a:schemeClr>
                </a:solidFill>
                <a:latin typeface="Calibri" panose="020F0502020204030204" pitchFamily="34" charset="0"/>
              </a:rPr>
              <a:t>th</a:t>
            </a:r>
            <a:r>
              <a:rPr lang="en-GB" altLang="en-US" sz="900" dirty="0">
                <a:solidFill>
                  <a:schemeClr val="tx1">
                    <a:lumMod val="50000"/>
                    <a:lumOff val="50000"/>
                  </a:schemeClr>
                </a:solidFill>
                <a:latin typeface="Calibri" panose="020F0502020204030204" pitchFamily="34" charset="0"/>
              </a:rPr>
              <a:t> December 2021</a:t>
            </a:r>
          </a:p>
        </p:txBody>
      </p:sp>
      <p:pic>
        <p:nvPicPr>
          <p:cNvPr id="5" name="Picture 4">
            <a:extLst>
              <a:ext uri="{FF2B5EF4-FFF2-40B4-BE49-F238E27FC236}">
                <a16:creationId xmlns:a16="http://schemas.microsoft.com/office/drawing/2014/main" id="{4DCF53E7-6020-42B1-A9C9-796B8536159C}"/>
              </a:ext>
            </a:extLst>
          </p:cNvPr>
          <p:cNvPicPr>
            <a:picLocks noChangeAspect="1"/>
          </p:cNvPicPr>
          <p:nvPr/>
        </p:nvPicPr>
        <p:blipFill>
          <a:blip r:embed="rId2"/>
          <a:stretch>
            <a:fillRect/>
          </a:stretch>
        </p:blipFill>
        <p:spPr>
          <a:xfrm>
            <a:off x="715076" y="1235912"/>
            <a:ext cx="7056784" cy="3340005"/>
          </a:xfrm>
          <a:prstGeom prst="rect">
            <a:avLst/>
          </a:prstGeom>
        </p:spPr>
      </p:pic>
    </p:spTree>
    <p:extLst>
      <p:ext uri="{BB962C8B-B14F-4D97-AF65-F5344CB8AC3E}">
        <p14:creationId xmlns:p14="http://schemas.microsoft.com/office/powerpoint/2010/main" val="1076343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1080993667"/>
              </p:ext>
            </p:extLst>
          </p:nvPr>
        </p:nvGraphicFramePr>
        <p:xfrm>
          <a:off x="462982" y="1731518"/>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7C25BD2-26CE-4E9F-910B-7B53539B25BB}"/>
              </a:ext>
            </a:extLst>
          </p:cNvPr>
          <p:cNvSpPr/>
          <p:nvPr/>
        </p:nvSpPr>
        <p:spPr>
          <a:xfrm>
            <a:off x="966186" y="1731519"/>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6BEC1FE-AA3A-43B9-9AAC-250111B64C1E}"/>
              </a:ext>
            </a:extLst>
          </p:cNvPr>
          <p:cNvSpPr/>
          <p:nvPr/>
        </p:nvSpPr>
        <p:spPr>
          <a:xfrm>
            <a:off x="1652994" y="1731517"/>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3" name="Google Shape;1723;p127"/>
          <p:cNvSpPr txBox="1">
            <a:spLocks noGrp="1"/>
          </p:cNvSpPr>
          <p:nvPr>
            <p:ph type="title"/>
          </p:nvPr>
        </p:nvSpPr>
        <p:spPr>
          <a:xfrm>
            <a:off x="153963" y="292625"/>
            <a:ext cx="8907591" cy="578516"/>
          </a:xfrm>
        </p:spPr>
        <p:txBody>
          <a:bodyPr spcFirstLastPara="1" wrap="square" lIns="0" tIns="91425" rIns="0" bIns="91425" anchor="t" anchorCtr="0">
            <a:noAutofit/>
          </a:bodyPr>
          <a:lstStyle/>
          <a:p>
            <a:pPr lvl="0"/>
            <a:r>
              <a:rPr lang="en-PH" sz="1600" dirty="0">
                <a:latin typeface="Montserrat" panose="00000500000000000000" pitchFamily="2" charset="0"/>
              </a:rPr>
              <a:t>Compared to pre-pandemic, Ocado and Lidl continue to lead the industry indicating shoppers appreciate </a:t>
            </a:r>
            <a:r>
              <a:rPr lang="en-PH" sz="1600" dirty="0" err="1">
                <a:latin typeface="Montserrat" panose="00000500000000000000" pitchFamily="2" charset="0"/>
              </a:rPr>
              <a:t>personalisation</a:t>
            </a:r>
            <a:r>
              <a:rPr lang="en-PH" sz="1600" dirty="0">
                <a:latin typeface="Montserrat" panose="00000500000000000000" pitchFamily="2" charset="0"/>
              </a:rPr>
              <a:t> as well as range and value items</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3"/>
          </p:nvPr>
        </p:nvSpPr>
        <p:spPr>
          <a:xfrm>
            <a:off x="354650" y="4850875"/>
            <a:ext cx="8159100" cy="184800"/>
          </a:xfrm>
        </p:spPr>
        <p:txBody>
          <a:bodyPr/>
          <a:lstStyle/>
          <a:p>
            <a:r>
              <a:rPr lang="en-PH" dirty="0">
                <a:latin typeface="Montserrat" panose="00000500000000000000" pitchFamily="2" charset="0"/>
              </a:rPr>
              <a:t>Source:  NielsenIQ Homescan FMCG</a:t>
            </a:r>
          </a:p>
        </p:txBody>
      </p:sp>
      <p:sp>
        <p:nvSpPr>
          <p:cNvPr id="4" name="TextBox 3">
            <a:extLst>
              <a:ext uri="{FF2B5EF4-FFF2-40B4-BE49-F238E27FC236}">
                <a16:creationId xmlns:a16="http://schemas.microsoft.com/office/drawing/2014/main" id="{BD93E350-3E23-4555-AA6E-38E4E3A60613}"/>
              </a:ext>
            </a:extLst>
          </p:cNvPr>
          <p:cNvSpPr txBox="1"/>
          <p:nvPr/>
        </p:nvSpPr>
        <p:spPr>
          <a:xfrm>
            <a:off x="0" y="3819672"/>
            <a:ext cx="8769246" cy="230832"/>
          </a:xfrm>
          <a:prstGeom prst="rect">
            <a:avLst/>
          </a:prstGeom>
          <a:noFill/>
        </p:spPr>
        <p:txBody>
          <a:bodyPr wrap="square" rtlCol="0">
            <a:spAutoFit/>
          </a:bodyPr>
          <a:lstStyle/>
          <a:p>
            <a:r>
              <a:rPr lang="en-GB" sz="900" b="1" dirty="0">
                <a:latin typeface="Montserrat" panose="00000500000000000000" pitchFamily="2" charset="0"/>
              </a:rPr>
              <a:t>FMCG Growth       26%             +19%             +14%                 +11%              +10%               +9%                +8%               +4%               +3%                +2%              </a:t>
            </a:r>
            <a:r>
              <a:rPr lang="en-GB" sz="900" b="1" dirty="0">
                <a:solidFill>
                  <a:srgbClr val="FF0000"/>
                </a:solidFill>
                <a:latin typeface="Montserrat" panose="00000500000000000000" pitchFamily="2" charset="0"/>
              </a:rPr>
              <a:t>-3%</a:t>
            </a:r>
          </a:p>
        </p:txBody>
      </p:sp>
      <p:sp>
        <p:nvSpPr>
          <p:cNvPr id="8" name="TextBox 7">
            <a:extLst>
              <a:ext uri="{FF2B5EF4-FFF2-40B4-BE49-F238E27FC236}">
                <a16:creationId xmlns:a16="http://schemas.microsoft.com/office/drawing/2014/main" id="{9AB7A4C8-02CC-4676-BF71-F603FAC00A54}"/>
              </a:ext>
            </a:extLst>
          </p:cNvPr>
          <p:cNvSpPr txBox="1"/>
          <p:nvPr/>
        </p:nvSpPr>
        <p:spPr>
          <a:xfrm>
            <a:off x="306467" y="1233281"/>
            <a:ext cx="3493264" cy="246221"/>
          </a:xfrm>
          <a:prstGeom prst="rect">
            <a:avLst/>
          </a:prstGeom>
          <a:noFill/>
        </p:spPr>
        <p:txBody>
          <a:bodyPr wrap="none" rtlCol="0">
            <a:spAutoFit/>
          </a:bodyPr>
          <a:lstStyle/>
          <a:p>
            <a:r>
              <a:rPr lang="en-GB" sz="1000" dirty="0">
                <a:latin typeface="Montserrat" panose="00000500000000000000" pitchFamily="2" charset="0"/>
              </a:rPr>
              <a:t>4w/e 4</a:t>
            </a:r>
            <a:r>
              <a:rPr lang="en-GB" sz="1000" baseline="30000" dirty="0">
                <a:latin typeface="Montserrat" panose="00000500000000000000" pitchFamily="2" charset="0"/>
              </a:rPr>
              <a:t>th</a:t>
            </a:r>
            <a:r>
              <a:rPr lang="en-GB" sz="1000" dirty="0">
                <a:latin typeface="Montserrat" panose="00000500000000000000" pitchFamily="2" charset="0"/>
              </a:rPr>
              <a:t> December 2021 vs 4w/e 7</a:t>
            </a:r>
            <a:r>
              <a:rPr lang="en-GB" sz="1000" baseline="30000" dirty="0">
                <a:latin typeface="Montserrat" panose="00000500000000000000" pitchFamily="2" charset="0"/>
              </a:rPr>
              <a:t>th</a:t>
            </a:r>
            <a:r>
              <a:rPr lang="en-GB" sz="1000" dirty="0">
                <a:latin typeface="Montserrat" panose="00000500000000000000" pitchFamily="2" charset="0"/>
              </a:rPr>
              <a:t> December 2019</a:t>
            </a:r>
          </a:p>
        </p:txBody>
      </p:sp>
    </p:spTree>
    <p:extLst>
      <p:ext uri="{BB962C8B-B14F-4D97-AF65-F5344CB8AC3E}">
        <p14:creationId xmlns:p14="http://schemas.microsoft.com/office/powerpoint/2010/main" val="2535970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89" name="Google Shape;589;p57"/>
          <p:cNvGrpSpPr/>
          <p:nvPr/>
        </p:nvGrpSpPr>
        <p:grpSpPr>
          <a:xfrm>
            <a:off x="4434200" y="2698748"/>
            <a:ext cx="4191607" cy="1862429"/>
            <a:chOff x="4353245" y="2527474"/>
            <a:chExt cx="3948648" cy="1263307"/>
          </a:xfrm>
        </p:grpSpPr>
        <p:grpSp>
          <p:nvGrpSpPr>
            <p:cNvPr id="590" name="Google Shape;590;p57"/>
            <p:cNvGrpSpPr/>
            <p:nvPr/>
          </p:nvGrpSpPr>
          <p:grpSpPr>
            <a:xfrm>
              <a:off x="4642003" y="2527474"/>
              <a:ext cx="3659890" cy="1263307"/>
              <a:chOff x="4641853" y="3019974"/>
              <a:chExt cx="3659890" cy="1263307"/>
            </a:xfrm>
          </p:grpSpPr>
          <p:sp>
            <p:nvSpPr>
              <p:cNvPr id="591" name="Google Shape;591;p57"/>
              <p:cNvSpPr txBox="1"/>
              <p:nvPr/>
            </p:nvSpPr>
            <p:spPr>
              <a:xfrm>
                <a:off x="4655543" y="3372172"/>
                <a:ext cx="3646200" cy="911109"/>
              </a:xfrm>
              <a:prstGeom prst="rect">
                <a:avLst/>
              </a:prstGeom>
              <a:noFill/>
              <a:ln>
                <a:noFill/>
              </a:ln>
            </p:spPr>
            <p:txBody>
              <a:bodyPr spcFirstLastPara="1" wrap="square" lIns="0" tIns="45700" rIns="0" bIns="45700" anchor="ctr" anchorCtr="0">
                <a:noAutofit/>
              </a:bodyPr>
              <a:lstStyle/>
              <a:p>
                <a:r>
                  <a:rPr lang="en-GB" sz="1100" b="1" dirty="0">
                    <a:solidFill>
                      <a:schemeClr val="bg1"/>
                    </a:solidFill>
                    <a:effectLst/>
                    <a:latin typeface="Montserrat" panose="00000500000000000000" pitchFamily="2" charset="0"/>
                    <a:ea typeface="Times New Roman" panose="02020603050405020304" pitchFamily="18" charset="0"/>
                  </a:rPr>
                  <a:t>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592" name="Google Shape;592;p57"/>
              <p:cNvSpPr txBox="1"/>
              <p:nvPr/>
            </p:nvSpPr>
            <p:spPr>
              <a:xfrm>
                <a:off x="4641853" y="301997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5</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grpSp>
        <p:sp>
          <p:nvSpPr>
            <p:cNvPr id="598" name="Google Shape;598;p57"/>
            <p:cNvSpPr txBox="1"/>
            <p:nvPr/>
          </p:nvSpPr>
          <p:spPr>
            <a:xfrm>
              <a:off x="4353245" y="294786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sz="1000" b="1" i="0" u="none" strike="noStrike" cap="none" dirty="0">
                <a:solidFill>
                  <a:srgbClr val="FFFFFF"/>
                </a:solidFill>
                <a:latin typeface="Avenir Next LT Pro" panose="020B0504020202020204" pitchFamily="34" charset="0"/>
                <a:ea typeface="Montserrat"/>
                <a:cs typeface="Montserrat"/>
                <a:sym typeface="Montserrat"/>
              </a:endParaRPr>
            </a:p>
          </p:txBody>
        </p:sp>
      </p:grpSp>
      <p:sp>
        <p:nvSpPr>
          <p:cNvPr id="21" name="TextBox 20">
            <a:extLst>
              <a:ext uri="{FF2B5EF4-FFF2-40B4-BE49-F238E27FC236}">
                <a16:creationId xmlns:a16="http://schemas.microsoft.com/office/drawing/2014/main" id="{CD00C08E-9BAB-4BB3-BD24-434EBA6E55B0}"/>
              </a:ext>
            </a:extLst>
          </p:cNvPr>
          <p:cNvSpPr txBox="1"/>
          <p:nvPr/>
        </p:nvSpPr>
        <p:spPr>
          <a:xfrm>
            <a:off x="276512" y="3667764"/>
            <a:ext cx="4295487" cy="1107996"/>
          </a:xfrm>
          <a:prstGeom prst="rect">
            <a:avLst/>
          </a:prstGeom>
          <a:noFill/>
        </p:spPr>
        <p:txBody>
          <a:bodyPr wrap="square">
            <a:spAutoFit/>
          </a:bodyPr>
          <a:lstStyle/>
          <a:p>
            <a:pPr marL="342900" lvl="0" indent="-342900">
              <a:spcAft>
                <a:spcPts val="0"/>
              </a:spcAft>
              <a:buSzPts val="1100"/>
              <a:buFont typeface="Symbol" panose="05050102010706020507" pitchFamily="18" charset="2"/>
              <a:buChar char=""/>
            </a:pPr>
            <a:r>
              <a:rPr lang="en-GB" sz="1100" b="1" dirty="0">
                <a:solidFill>
                  <a:schemeClr val="bg1"/>
                </a:solidFill>
                <a:effectLst/>
                <a:latin typeface="Montserrat" panose="00000500000000000000" pitchFamily="2" charset="0"/>
                <a:ea typeface="MS Mincho" panose="02020609040205080304" pitchFamily="49" charset="-128"/>
              </a:rPr>
              <a:t>Tesco (-0.1%) are also </a:t>
            </a:r>
            <a:r>
              <a:rPr lang="en-GB" sz="1100" b="1" dirty="0">
                <a:solidFill>
                  <a:schemeClr val="accent1"/>
                </a:solidFill>
                <a:effectLst/>
                <a:latin typeface="Montserrat" panose="00000500000000000000" pitchFamily="2" charset="0"/>
                <a:ea typeface="MS Mincho" panose="02020609040205080304" pitchFamily="49" charset="-128"/>
              </a:rPr>
              <a:t>gaining</a:t>
            </a:r>
            <a:r>
              <a:rPr lang="en-GB" sz="1100" b="1" dirty="0">
                <a:solidFill>
                  <a:schemeClr val="bg1"/>
                </a:solidFill>
                <a:effectLst/>
                <a:latin typeface="Montserrat" panose="00000500000000000000" pitchFamily="2" charset="0"/>
                <a:ea typeface="MS Mincho" panose="02020609040205080304" pitchFamily="49" charset="-128"/>
              </a:rPr>
              <a:t> market share </a:t>
            </a:r>
            <a:r>
              <a:rPr lang="en-GB" sz="1100" dirty="0">
                <a:solidFill>
                  <a:schemeClr val="bg1"/>
                </a:solidFill>
                <a:effectLst/>
                <a:latin typeface="Montserrat" panose="00000500000000000000" pitchFamily="2" charset="0"/>
                <a:ea typeface="MS Mincho" panose="02020609040205080304" pitchFamily="49" charset="-128"/>
              </a:rPr>
              <a:t>and in the</a:t>
            </a:r>
            <a:r>
              <a:rPr lang="en-GB" sz="1100" b="1" dirty="0">
                <a:solidFill>
                  <a:schemeClr val="bg1"/>
                </a:solidFill>
                <a:effectLst/>
                <a:latin typeface="Montserrat" panose="00000500000000000000" pitchFamily="2" charset="0"/>
                <a:ea typeface="MS Mincho" panose="02020609040205080304" pitchFamily="49" charset="-128"/>
              </a:rPr>
              <a:t> </a:t>
            </a:r>
            <a:r>
              <a:rPr lang="en-GB" sz="1100" dirty="0">
                <a:solidFill>
                  <a:schemeClr val="bg1"/>
                </a:solidFill>
                <a:effectLst/>
                <a:latin typeface="Montserrat" panose="00000500000000000000" pitchFamily="2" charset="0"/>
                <a:ea typeface="MS Mincho" panose="02020609040205080304" pitchFamily="49" charset="-128"/>
              </a:rPr>
              <a:t>last 4 weeks, the % growth in </a:t>
            </a:r>
            <a:r>
              <a:rPr lang="en-GB" sz="1100" b="1" dirty="0">
                <a:solidFill>
                  <a:schemeClr val="bg1"/>
                </a:solidFill>
                <a:effectLst/>
                <a:latin typeface="Montserrat" panose="00000500000000000000" pitchFamily="2" charset="0"/>
                <a:ea typeface="MS Mincho" panose="02020609040205080304" pitchFamily="49" charset="-128"/>
              </a:rPr>
              <a:t>new shoppers </a:t>
            </a:r>
            <a:r>
              <a:rPr lang="en-GB" sz="1100" dirty="0">
                <a:solidFill>
                  <a:schemeClr val="bg1"/>
                </a:solidFill>
                <a:effectLst/>
                <a:latin typeface="Montserrat" panose="00000500000000000000" pitchFamily="2" charset="0"/>
                <a:ea typeface="MS Mincho" panose="02020609040205080304" pitchFamily="49" charset="-128"/>
              </a:rPr>
              <a:t>is </a:t>
            </a:r>
            <a:r>
              <a:rPr lang="en-GB" sz="1100" b="1" dirty="0">
                <a:solidFill>
                  <a:schemeClr val="bg1"/>
                </a:solidFill>
                <a:effectLst/>
                <a:latin typeface="Montserrat" panose="00000500000000000000" pitchFamily="2" charset="0"/>
                <a:ea typeface="MS Mincho" panose="02020609040205080304" pitchFamily="49" charset="-128"/>
              </a:rPr>
              <a:t>ahead</a:t>
            </a:r>
            <a:r>
              <a:rPr lang="en-GB" sz="1100" dirty="0">
                <a:solidFill>
                  <a:schemeClr val="bg1"/>
                </a:solidFill>
                <a:effectLst/>
                <a:latin typeface="Montserrat" panose="00000500000000000000" pitchFamily="2" charset="0"/>
                <a:ea typeface="MS Mincho" panose="02020609040205080304" pitchFamily="49" charset="-128"/>
              </a:rPr>
              <a:t> of </a:t>
            </a:r>
            <a:r>
              <a:rPr lang="en-GB" sz="1100" b="1" dirty="0">
                <a:solidFill>
                  <a:schemeClr val="bg1"/>
                </a:solidFill>
                <a:effectLst/>
                <a:latin typeface="Montserrat" panose="00000500000000000000" pitchFamily="2" charset="0"/>
                <a:ea typeface="MS Mincho" panose="02020609040205080304" pitchFamily="49" charset="-128"/>
              </a:rPr>
              <a:t>peer group</a:t>
            </a:r>
            <a:r>
              <a:rPr lang="en-GB" sz="1100" dirty="0">
                <a:solidFill>
                  <a:schemeClr val="bg1"/>
                </a:solidFill>
                <a:effectLst/>
                <a:latin typeface="Montserrat" panose="00000500000000000000" pitchFamily="2" charset="0"/>
                <a:ea typeface="MS Mincho" panose="02020609040205080304" pitchFamily="49" charset="-128"/>
              </a:rPr>
              <a:t>, with </a:t>
            </a:r>
            <a:r>
              <a:rPr lang="en-GB" sz="1100" b="1" dirty="0">
                <a:solidFill>
                  <a:schemeClr val="bg1"/>
                </a:solidFill>
                <a:effectLst/>
                <a:latin typeface="Montserrat" panose="00000500000000000000" pitchFamily="2" charset="0"/>
                <a:ea typeface="MS Mincho" panose="02020609040205080304" pitchFamily="49" charset="-128"/>
              </a:rPr>
              <a:t>Clubcard prices</a:t>
            </a:r>
            <a:r>
              <a:rPr lang="en-GB" sz="1100" dirty="0">
                <a:solidFill>
                  <a:schemeClr val="bg1"/>
                </a:solidFill>
                <a:effectLst/>
                <a:latin typeface="Montserrat" panose="00000500000000000000" pitchFamily="2" charset="0"/>
                <a:ea typeface="MS Mincho" panose="02020609040205080304" pitchFamily="49" charset="-128"/>
              </a:rPr>
              <a:t> a </a:t>
            </a:r>
            <a:r>
              <a:rPr lang="en-GB" sz="1100" b="1" dirty="0">
                <a:solidFill>
                  <a:schemeClr val="bg1"/>
                </a:solidFill>
                <a:effectLst/>
                <a:latin typeface="Montserrat" panose="00000500000000000000" pitchFamily="2" charset="0"/>
                <a:ea typeface="MS Mincho" panose="02020609040205080304" pitchFamily="49" charset="-128"/>
              </a:rPr>
              <a:t>key marketing message</a:t>
            </a:r>
            <a:r>
              <a:rPr lang="en-GB" sz="1100" dirty="0">
                <a:solidFill>
                  <a:schemeClr val="bg1"/>
                </a:solidFill>
                <a:effectLst/>
                <a:latin typeface="Montserrat" panose="00000500000000000000" pitchFamily="2" charset="0"/>
                <a:ea typeface="MS Mincho" panose="02020609040205080304" pitchFamily="49" charset="-128"/>
              </a:rPr>
              <a:t> and helped by targeted vouchers (e.g. £3 off £20) for use in December, will also encourage lapsed shoppers back into store.</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575" name="Google Shape;575;p57"/>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Two column numbered list</a:t>
            </a:r>
            <a:endParaRPr sz="2000" b="1" dirty="0">
              <a:solidFill>
                <a:srgbClr val="000000"/>
              </a:solidFill>
              <a:latin typeface="Montserrat"/>
              <a:ea typeface="Montserrat"/>
              <a:cs typeface="Montserrat"/>
              <a:sym typeface="Montserrat"/>
            </a:endParaRPr>
          </a:p>
        </p:txBody>
      </p:sp>
      <p:grpSp>
        <p:nvGrpSpPr>
          <p:cNvPr id="576" name="Google Shape;576;p57"/>
          <p:cNvGrpSpPr/>
          <p:nvPr/>
        </p:nvGrpSpPr>
        <p:grpSpPr>
          <a:xfrm>
            <a:off x="354651" y="1146355"/>
            <a:ext cx="4199543" cy="2600154"/>
            <a:chOff x="4404315" y="1135317"/>
            <a:chExt cx="4013671" cy="2899766"/>
          </a:xfrm>
        </p:grpSpPr>
        <p:grpSp>
          <p:nvGrpSpPr>
            <p:cNvPr id="577" name="Google Shape;577;p57"/>
            <p:cNvGrpSpPr/>
            <p:nvPr/>
          </p:nvGrpSpPr>
          <p:grpSpPr>
            <a:xfrm>
              <a:off x="4404315" y="1135317"/>
              <a:ext cx="4013671" cy="1456341"/>
              <a:chOff x="4404165" y="1627817"/>
              <a:chExt cx="4013671" cy="1456341"/>
            </a:xfrm>
          </p:grpSpPr>
          <p:sp>
            <p:nvSpPr>
              <p:cNvPr id="578" name="Google Shape;578;p57"/>
              <p:cNvSpPr txBox="1"/>
              <p:nvPr/>
            </p:nvSpPr>
            <p:spPr>
              <a:xfrm>
                <a:off x="4411750" y="1702770"/>
                <a:ext cx="4006086" cy="1381388"/>
              </a:xfrm>
              <a:prstGeom prst="rect">
                <a:avLst/>
              </a:prstGeom>
              <a:noFill/>
              <a:ln>
                <a:noFill/>
              </a:ln>
            </p:spPr>
            <p:txBody>
              <a:bodyPr spcFirstLastPara="1" wrap="square" lIns="0" tIns="45700" rIns="0" bIns="45700" anchor="ctr" anchorCtr="0">
                <a:noAutofit/>
              </a:bodyPr>
              <a:lstStyle/>
              <a:p>
                <a:pPr marL="342900" lvl="0" indent="-342900">
                  <a:spcAft>
                    <a:spcPts val="0"/>
                  </a:spcAft>
                  <a:buSzPts val="1100"/>
                  <a:buFont typeface="Symbol" panose="05050102010706020507" pitchFamily="18" charset="2"/>
                  <a:buChar char=""/>
                </a:pPr>
                <a:r>
                  <a:rPr lang="en-GB" sz="1100" b="1" dirty="0">
                    <a:solidFill>
                      <a:schemeClr val="bg1"/>
                    </a:solidFill>
                    <a:effectLst/>
                    <a:latin typeface="Montserrat" panose="00000500000000000000" pitchFamily="2" charset="0"/>
                    <a:ea typeface="MS Mincho" panose="02020609040205080304" pitchFamily="49" charset="-128"/>
                  </a:rPr>
                  <a:t>Lidl (+8%) and Aldi (+1.2%)</a:t>
                </a:r>
                <a:r>
                  <a:rPr lang="en-GB" sz="1100" dirty="0">
                    <a:solidFill>
                      <a:schemeClr val="bg1"/>
                    </a:solidFill>
                    <a:effectLst/>
                    <a:latin typeface="Montserrat" panose="00000500000000000000" pitchFamily="2" charset="0"/>
                    <a:ea typeface="MS Mincho" panose="02020609040205080304" pitchFamily="49" charset="-128"/>
                  </a:rPr>
                  <a:t> continue to grow market share and both retailers look well positioned for a stellar Christmas</a:t>
                </a:r>
                <a:r>
                  <a:rPr lang="en-GB" sz="1100" b="1" dirty="0">
                    <a:solidFill>
                      <a:schemeClr val="bg1"/>
                    </a:solidFill>
                    <a:effectLst/>
                    <a:latin typeface="Montserrat" panose="00000500000000000000" pitchFamily="2" charset="0"/>
                    <a:ea typeface="MS Mincho" panose="02020609040205080304" pitchFamily="49" charset="-128"/>
                  </a:rPr>
                  <a:t>. </a:t>
                </a:r>
                <a:r>
                  <a:rPr lang="en-GB" sz="1100" dirty="0">
                    <a:solidFill>
                      <a:schemeClr val="bg1"/>
                    </a:solidFill>
                    <a:effectLst/>
                    <a:latin typeface="Montserrat" panose="00000500000000000000" pitchFamily="2" charset="0"/>
                    <a:ea typeface="MS Mincho" panose="02020609040205080304" pitchFamily="49" charset="-128"/>
                  </a:rPr>
                  <a:t>They</a:t>
                </a:r>
                <a:r>
                  <a:rPr lang="en-GB" sz="1100" b="1" dirty="0">
                    <a:solidFill>
                      <a:schemeClr val="bg1"/>
                    </a:solidFill>
                    <a:effectLst/>
                    <a:latin typeface="Montserrat" panose="00000500000000000000" pitchFamily="2" charset="0"/>
                    <a:ea typeface="MS Mincho" panose="02020609040205080304" pitchFamily="49" charset="-128"/>
                  </a:rPr>
                  <a:t> </a:t>
                </a:r>
                <a:r>
                  <a:rPr lang="en-GB" sz="1100" dirty="0">
                    <a:solidFill>
                      <a:schemeClr val="bg1"/>
                    </a:solidFill>
                    <a:effectLst/>
                    <a:latin typeface="Montserrat" panose="00000500000000000000" pitchFamily="2" charset="0"/>
                    <a:ea typeface="MS Mincho" panose="02020609040205080304" pitchFamily="49" charset="-128"/>
                  </a:rPr>
                  <a:t>are strongly promoting </a:t>
                </a:r>
                <a:r>
                  <a:rPr lang="en-GB" sz="1100" b="1" dirty="0">
                    <a:solidFill>
                      <a:schemeClr val="accent1"/>
                    </a:solidFill>
                    <a:effectLst/>
                    <a:latin typeface="Montserrat" panose="00000500000000000000" pitchFamily="2" charset="0"/>
                    <a:ea typeface="MS Mincho" panose="02020609040205080304" pitchFamily="49" charset="-128"/>
                  </a:rPr>
                  <a:t>premium</a:t>
                </a:r>
                <a:r>
                  <a:rPr lang="en-GB" sz="1100" b="1" dirty="0">
                    <a:solidFill>
                      <a:schemeClr val="bg1"/>
                    </a:solidFill>
                    <a:effectLst/>
                    <a:latin typeface="Montserrat" panose="00000500000000000000" pitchFamily="2" charset="0"/>
                    <a:ea typeface="MS Mincho" panose="02020609040205080304" pitchFamily="49" charset="-128"/>
                  </a:rPr>
                  <a:t> </a:t>
                </a:r>
                <a:r>
                  <a:rPr lang="en-GB" sz="1100" dirty="0">
                    <a:solidFill>
                      <a:schemeClr val="bg1"/>
                    </a:solidFill>
                    <a:effectLst/>
                    <a:latin typeface="Montserrat" panose="00000500000000000000" pitchFamily="2" charset="0"/>
                    <a:ea typeface="MS Mincho" panose="02020609040205080304" pitchFamily="49" charset="-128"/>
                  </a:rPr>
                  <a:t>food and drink and targeting </a:t>
                </a:r>
                <a:r>
                  <a:rPr lang="en-GB" sz="1100" b="1" dirty="0">
                    <a:solidFill>
                      <a:schemeClr val="bg1"/>
                    </a:solidFill>
                    <a:effectLst/>
                    <a:latin typeface="Montserrat" panose="00000500000000000000" pitchFamily="2" charset="0"/>
                    <a:ea typeface="MS Mincho" panose="02020609040205080304" pitchFamily="49" charset="-128"/>
                  </a:rPr>
                  <a:t>more affluent </a:t>
                </a:r>
                <a:r>
                  <a:rPr lang="en-GB" sz="1100" dirty="0">
                    <a:solidFill>
                      <a:schemeClr val="bg1"/>
                    </a:solidFill>
                    <a:effectLst/>
                    <a:latin typeface="Montserrat" panose="00000500000000000000" pitchFamily="2" charset="0"/>
                    <a:ea typeface="MS Mincho" panose="02020609040205080304" pitchFamily="49" charset="-128"/>
                  </a:rPr>
                  <a:t>shoppers as well as </a:t>
                </a:r>
                <a:r>
                  <a:rPr lang="en-GB" sz="1100" b="1" dirty="0">
                    <a:solidFill>
                      <a:schemeClr val="bg1"/>
                    </a:solidFill>
                    <a:effectLst/>
                    <a:latin typeface="Montserrat" panose="00000500000000000000" pitchFamily="2" charset="0"/>
                    <a:ea typeface="MS Mincho" panose="02020609040205080304" pitchFamily="49" charset="-128"/>
                  </a:rPr>
                  <a:t>fresh</a:t>
                </a:r>
                <a:r>
                  <a:rPr lang="en-GB" sz="1100" dirty="0">
                    <a:solidFill>
                      <a:schemeClr val="bg1"/>
                    </a:solidFill>
                    <a:effectLst/>
                    <a:latin typeface="Montserrat" panose="00000500000000000000" pitchFamily="2" charset="0"/>
                    <a:ea typeface="MS Mincho" panose="02020609040205080304" pitchFamily="49" charset="-128"/>
                  </a:rPr>
                  <a:t> foods.  The regular non-food `specials` are a big footfall driver and will encourage extra visits in December.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579" name="Google Shape;579;p57"/>
              <p:cNvSpPr txBox="1"/>
              <p:nvPr/>
            </p:nvSpPr>
            <p:spPr>
              <a:xfrm>
                <a:off x="4404165" y="1627817"/>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1</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grpSp>
          <p:nvGrpSpPr>
            <p:cNvPr id="580" name="Google Shape;580;p57"/>
            <p:cNvGrpSpPr/>
            <p:nvPr/>
          </p:nvGrpSpPr>
          <p:grpSpPr>
            <a:xfrm>
              <a:off x="4404315" y="2430584"/>
              <a:ext cx="3671223" cy="1604499"/>
              <a:chOff x="4404165" y="2042292"/>
              <a:chExt cx="3671223" cy="1604499"/>
            </a:xfrm>
          </p:grpSpPr>
          <p:sp>
            <p:nvSpPr>
              <p:cNvPr id="581" name="Google Shape;581;p57"/>
              <p:cNvSpPr txBox="1"/>
              <p:nvPr/>
            </p:nvSpPr>
            <p:spPr>
              <a:xfrm>
                <a:off x="4429188" y="2380882"/>
                <a:ext cx="3646200" cy="1265909"/>
              </a:xfrm>
              <a:prstGeom prst="rect">
                <a:avLst/>
              </a:prstGeom>
              <a:noFill/>
              <a:ln>
                <a:noFill/>
              </a:ln>
            </p:spPr>
            <p:txBody>
              <a:bodyPr spcFirstLastPara="1" wrap="square" lIns="0" tIns="45700" rIns="0" bIns="45700" anchor="ctr" anchorCtr="0">
                <a:noAutofit/>
              </a:bodyPr>
              <a:lstStyle/>
              <a:p>
                <a:pPr marL="342900" lvl="0" indent="-342900">
                  <a:spcAft>
                    <a:spcPts val="0"/>
                  </a:spcAft>
                  <a:buSzPts val="1100"/>
                  <a:buFont typeface="Symbol" panose="05050102010706020507" pitchFamily="18" charset="2"/>
                  <a:buChar char=""/>
                </a:pPr>
                <a:r>
                  <a:rPr lang="en-GB" sz="1100" dirty="0">
                    <a:solidFill>
                      <a:schemeClr val="bg1"/>
                    </a:solidFill>
                    <a:effectLst/>
                    <a:latin typeface="Montserrat" panose="00000500000000000000" pitchFamily="2" charset="0"/>
                    <a:ea typeface="MS Mincho" panose="02020609040205080304" pitchFamily="49" charset="-128"/>
                  </a:rPr>
                  <a:t>The </a:t>
                </a:r>
                <a:r>
                  <a:rPr lang="en-GB" sz="1100" b="1" dirty="0">
                    <a:solidFill>
                      <a:schemeClr val="accent1"/>
                    </a:solidFill>
                    <a:effectLst/>
                    <a:latin typeface="Montserrat" panose="00000500000000000000" pitchFamily="2" charset="0"/>
                    <a:ea typeface="MS Mincho" panose="02020609040205080304" pitchFamily="49" charset="-128"/>
                  </a:rPr>
                  <a:t>fastest</a:t>
                </a:r>
                <a:r>
                  <a:rPr lang="en-GB" sz="1100" dirty="0">
                    <a:solidFill>
                      <a:schemeClr val="bg1"/>
                    </a:solidFill>
                    <a:effectLst/>
                    <a:latin typeface="Montserrat" panose="00000500000000000000" pitchFamily="2" charset="0"/>
                    <a:ea typeface="MS Mincho" panose="02020609040205080304" pitchFamily="49" charset="-128"/>
                  </a:rPr>
                  <a:t> growing food retailer is </a:t>
                </a:r>
                <a:r>
                  <a:rPr lang="en-GB" sz="1100" b="1" dirty="0">
                    <a:solidFill>
                      <a:schemeClr val="bg1"/>
                    </a:solidFill>
                    <a:effectLst/>
                    <a:latin typeface="Montserrat" panose="00000500000000000000" pitchFamily="2" charset="0"/>
                    <a:ea typeface="MS Mincho" panose="02020609040205080304" pitchFamily="49" charset="-128"/>
                  </a:rPr>
                  <a:t>M&amp;S (+10.4%)</a:t>
                </a:r>
                <a:r>
                  <a:rPr lang="en-GB" sz="1100" dirty="0">
                    <a:solidFill>
                      <a:schemeClr val="bg1"/>
                    </a:solidFill>
                    <a:effectLst/>
                    <a:latin typeface="Montserrat" panose="00000500000000000000" pitchFamily="2" charset="0"/>
                    <a:ea typeface="MS Mincho" panose="02020609040205080304" pitchFamily="49" charset="-128"/>
                  </a:rPr>
                  <a:t> driven by having </a:t>
                </a:r>
                <a:r>
                  <a:rPr lang="en-GB" sz="1100" b="1" dirty="0">
                    <a:solidFill>
                      <a:schemeClr val="bg1"/>
                    </a:solidFill>
                    <a:effectLst/>
                    <a:latin typeface="Montserrat" panose="00000500000000000000" pitchFamily="2" charset="0"/>
                    <a:ea typeface="MS Mincho" panose="02020609040205080304" pitchFamily="49" charset="-128"/>
                  </a:rPr>
                  <a:t>25%</a:t>
                </a:r>
                <a:r>
                  <a:rPr lang="en-GB" sz="1100" dirty="0">
                    <a:solidFill>
                      <a:schemeClr val="bg1"/>
                    </a:solidFill>
                    <a:effectLst/>
                    <a:latin typeface="Montserrat" panose="00000500000000000000" pitchFamily="2" charset="0"/>
                    <a:ea typeface="MS Mincho" panose="02020609040205080304" pitchFamily="49" charset="-128"/>
                  </a:rPr>
                  <a:t> </a:t>
                </a:r>
                <a:r>
                  <a:rPr lang="en-GB" sz="1100" b="1" dirty="0">
                    <a:solidFill>
                      <a:schemeClr val="bg1"/>
                    </a:solidFill>
                    <a:effectLst/>
                    <a:latin typeface="Montserrat" panose="00000500000000000000" pitchFamily="2" charset="0"/>
                    <a:ea typeface="MS Mincho" panose="02020609040205080304" pitchFamily="49" charset="-128"/>
                  </a:rPr>
                  <a:t>more </a:t>
                </a:r>
                <a:r>
                  <a:rPr lang="en-GB" sz="1100" b="1" dirty="0">
                    <a:solidFill>
                      <a:schemeClr val="accent1"/>
                    </a:solidFill>
                    <a:effectLst/>
                    <a:latin typeface="Montserrat" panose="00000500000000000000" pitchFamily="2" charset="0"/>
                    <a:ea typeface="MS Mincho" panose="02020609040205080304" pitchFamily="49" charset="-128"/>
                  </a:rPr>
                  <a:t>shoppers</a:t>
                </a:r>
                <a:r>
                  <a:rPr lang="en-GB" sz="1100" dirty="0">
                    <a:solidFill>
                      <a:schemeClr val="bg1"/>
                    </a:solidFill>
                    <a:effectLst/>
                    <a:latin typeface="Montserrat" panose="00000500000000000000" pitchFamily="2" charset="0"/>
                    <a:ea typeface="MS Mincho" panose="02020609040205080304" pitchFamily="49" charset="-128"/>
                  </a:rPr>
                  <a:t> compared to the November 2020 Lockdown. Whilst sales at </a:t>
                </a:r>
                <a:r>
                  <a:rPr lang="en-GB" sz="1100" b="1" dirty="0">
                    <a:solidFill>
                      <a:schemeClr val="bg1"/>
                    </a:solidFill>
                    <a:effectLst/>
                    <a:latin typeface="Montserrat" panose="00000500000000000000" pitchFamily="2" charset="0"/>
                    <a:ea typeface="MS Mincho" panose="02020609040205080304" pitchFamily="49" charset="-128"/>
                  </a:rPr>
                  <a:t>Ocado</a:t>
                </a:r>
                <a:r>
                  <a:rPr lang="en-GB" sz="1100" dirty="0">
                    <a:solidFill>
                      <a:schemeClr val="bg1"/>
                    </a:solidFill>
                    <a:effectLst/>
                    <a:latin typeface="Montserrat" panose="00000500000000000000" pitchFamily="2" charset="0"/>
                    <a:ea typeface="MS Mincho" panose="02020609040205080304" pitchFamily="49" charset="-128"/>
                  </a:rPr>
                  <a:t> are </a:t>
                </a:r>
                <a:r>
                  <a:rPr lang="en-GB" sz="1100" b="1" dirty="0">
                    <a:solidFill>
                      <a:schemeClr val="bg1"/>
                    </a:solidFill>
                    <a:effectLst/>
                    <a:latin typeface="Montserrat" panose="00000500000000000000" pitchFamily="2" charset="0"/>
                    <a:ea typeface="MS Mincho" panose="02020609040205080304" pitchFamily="49" charset="-128"/>
                  </a:rPr>
                  <a:t>-4.4%</a:t>
                </a:r>
                <a:r>
                  <a:rPr lang="en-GB" sz="1100" dirty="0">
                    <a:solidFill>
                      <a:schemeClr val="bg1"/>
                    </a:solidFill>
                    <a:effectLst/>
                    <a:latin typeface="Montserrat" panose="00000500000000000000" pitchFamily="2" charset="0"/>
                    <a:ea typeface="MS Mincho" panose="02020609040205080304" pitchFamily="49" charset="-128"/>
                  </a:rPr>
                  <a:t> which is still </a:t>
                </a:r>
                <a:r>
                  <a:rPr lang="en-GB" sz="1100" b="1" dirty="0">
                    <a:solidFill>
                      <a:schemeClr val="bg1"/>
                    </a:solidFill>
                    <a:effectLst/>
                    <a:latin typeface="Montserrat" panose="00000500000000000000" pitchFamily="2" charset="0"/>
                    <a:ea typeface="MS Mincho" panose="02020609040205080304" pitchFamily="49" charset="-128"/>
                  </a:rPr>
                  <a:t>ahead</a:t>
                </a:r>
                <a:r>
                  <a:rPr lang="en-GB" sz="1100" dirty="0">
                    <a:solidFill>
                      <a:schemeClr val="bg1"/>
                    </a:solidFill>
                    <a:effectLst/>
                    <a:latin typeface="Montserrat" panose="00000500000000000000" pitchFamily="2" charset="0"/>
                    <a:ea typeface="MS Mincho" panose="02020609040205080304" pitchFamily="49" charset="-128"/>
                  </a:rPr>
                  <a:t> of the online benchmark (Homescan).</a:t>
                </a:r>
                <a:endParaRPr lang="en-GB" sz="1100" dirty="0">
                  <a:solidFill>
                    <a:schemeClr val="bg1"/>
                  </a:solidFill>
                  <a:effectLst/>
                  <a:latin typeface="Montserrat" panose="00000500000000000000" pitchFamily="2" charset="0"/>
                  <a:ea typeface="Times New Roman" panose="02020603050405020304" pitchFamily="18" charset="0"/>
                </a:endParaRPr>
              </a:p>
              <a:p>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582" name="Google Shape;582;p57"/>
              <p:cNvSpPr txBox="1"/>
              <p:nvPr/>
            </p:nvSpPr>
            <p:spPr>
              <a:xfrm>
                <a:off x="4404165" y="2042292"/>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2</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gr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603" name="Google Shape;603;p57"/>
          <p:cNvSpPr txBox="1">
            <a:spLocks noGrp="1"/>
          </p:cNvSpPr>
          <p:nvPr>
            <p:ph type="title"/>
          </p:nvPr>
        </p:nvSpPr>
        <p:spPr>
          <a:xfrm>
            <a:off x="354650" y="292624"/>
            <a:ext cx="8698516" cy="655617"/>
          </a:xfrm>
        </p:spPr>
        <p:txBody>
          <a:bodyPr spcFirstLastPara="1" wrap="square" lIns="0" tIns="91425" rIns="0" bIns="91425" anchor="t" anchorCtr="0">
            <a:noAutofit/>
          </a:bodyPr>
          <a:lstStyle/>
          <a:p>
            <a:pPr lvl="0"/>
            <a:r>
              <a:rPr lang="en-GB" sz="1800" dirty="0">
                <a:solidFill>
                  <a:schemeClr val="bg1"/>
                </a:solidFill>
                <a:latin typeface="Montserrat" panose="00000500000000000000" pitchFamily="2" charset="0"/>
              </a:rPr>
              <a:t>Growth was distorted by last year’s lockdown.  Momentum is building with a greater appetite towards premium food and higher value </a:t>
            </a:r>
            <a:endParaRPr lang="en-PH" sz="1800" dirty="0">
              <a:solidFill>
                <a:schemeClr val="bg1"/>
              </a:solidFill>
              <a:latin typeface="Montserrat" panose="00000500000000000000" pitchFamily="2" charset="0"/>
            </a:endParaRP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4701043" y="112442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4</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19" name="Google Shape;582;p57">
            <a:extLst>
              <a:ext uri="{FF2B5EF4-FFF2-40B4-BE49-F238E27FC236}">
                <a16:creationId xmlns:a16="http://schemas.microsoft.com/office/drawing/2014/main" id="{26EFAD80-7A6D-4D86-BC8B-1BE069962A25}"/>
              </a:ext>
            </a:extLst>
          </p:cNvPr>
          <p:cNvSpPr txBox="1"/>
          <p:nvPr/>
        </p:nvSpPr>
        <p:spPr>
          <a:xfrm>
            <a:off x="380833" y="3345922"/>
            <a:ext cx="574110" cy="475328"/>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3</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27" name="Google Shape;582;p57">
            <a:extLst>
              <a:ext uri="{FF2B5EF4-FFF2-40B4-BE49-F238E27FC236}">
                <a16:creationId xmlns:a16="http://schemas.microsoft.com/office/drawing/2014/main" id="{B7496527-859E-46BB-8FD1-8B0144873F41}"/>
              </a:ext>
            </a:extLst>
          </p:cNvPr>
          <p:cNvSpPr txBox="1"/>
          <p:nvPr/>
        </p:nvSpPr>
        <p:spPr>
          <a:xfrm>
            <a:off x="4733080" y="2907695"/>
            <a:ext cx="363853" cy="335008"/>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200" b="1" dirty="0">
              <a:solidFill>
                <a:srgbClr val="FFFFFF"/>
              </a:solidFill>
              <a:latin typeface="Montserrat" panose="00000500000000000000" pitchFamily="2" charset="0"/>
              <a:ea typeface="Montserrat"/>
              <a:cs typeface="Montserrat"/>
              <a:sym typeface="Montserrat"/>
            </a:endParaRPr>
          </a:p>
        </p:txBody>
      </p:sp>
      <p:sp>
        <p:nvSpPr>
          <p:cNvPr id="29" name="TextBox 28">
            <a:extLst>
              <a:ext uri="{FF2B5EF4-FFF2-40B4-BE49-F238E27FC236}">
                <a16:creationId xmlns:a16="http://schemas.microsoft.com/office/drawing/2014/main" id="{76724113-A946-42BE-ACD9-683400C97C63}"/>
              </a:ext>
            </a:extLst>
          </p:cNvPr>
          <p:cNvSpPr txBox="1"/>
          <p:nvPr/>
        </p:nvSpPr>
        <p:spPr>
          <a:xfrm>
            <a:off x="4481166" y="1225259"/>
            <a:ext cx="4572000" cy="1446550"/>
          </a:xfrm>
          <a:prstGeom prst="rect">
            <a:avLst/>
          </a:prstGeom>
          <a:noFill/>
        </p:spPr>
        <p:txBody>
          <a:bodyPr wrap="square">
            <a:spAutoFit/>
          </a:bodyPr>
          <a:lstStyle/>
          <a:p>
            <a:pPr marL="342900" lvl="0" indent="-342900">
              <a:spcAft>
                <a:spcPts val="0"/>
              </a:spcAft>
              <a:buSzPts val="1100"/>
              <a:buFont typeface="Symbol" panose="05050102010706020507" pitchFamily="18" charset="2"/>
              <a:buChar char=""/>
            </a:pPr>
            <a:r>
              <a:rPr lang="en-GB" sz="1100" dirty="0">
                <a:solidFill>
                  <a:schemeClr val="bg1"/>
                </a:solidFill>
                <a:effectLst/>
                <a:latin typeface="Montserrat" panose="00000500000000000000" pitchFamily="2" charset="0"/>
                <a:ea typeface="MS Mincho" panose="02020609040205080304" pitchFamily="49" charset="-128"/>
              </a:rPr>
              <a:t>Growths for the other big Supermarkets are less good with </a:t>
            </a:r>
            <a:r>
              <a:rPr lang="en-GB" sz="1100" b="1" dirty="0">
                <a:solidFill>
                  <a:schemeClr val="bg1"/>
                </a:solidFill>
                <a:effectLst/>
                <a:latin typeface="Montserrat" panose="00000500000000000000" pitchFamily="2" charset="0"/>
                <a:ea typeface="MS Mincho" panose="02020609040205080304" pitchFamily="49" charset="-128"/>
              </a:rPr>
              <a:t>ASDA (-6.8%)</a:t>
            </a:r>
            <a:r>
              <a:rPr lang="en-GB" sz="1100" dirty="0">
                <a:solidFill>
                  <a:schemeClr val="bg1"/>
                </a:solidFill>
                <a:effectLst/>
                <a:latin typeface="Montserrat" panose="00000500000000000000" pitchFamily="2" charset="0"/>
                <a:ea typeface="MS Mincho" panose="02020609040205080304" pitchFamily="49" charset="-128"/>
              </a:rPr>
              <a:t>,</a:t>
            </a:r>
            <a:r>
              <a:rPr lang="en-GB" sz="1100" b="1" dirty="0">
                <a:solidFill>
                  <a:schemeClr val="bg1"/>
                </a:solidFill>
                <a:effectLst/>
                <a:latin typeface="Montserrat" panose="00000500000000000000" pitchFamily="2" charset="0"/>
                <a:ea typeface="MS Mincho" panose="02020609040205080304" pitchFamily="49" charset="-128"/>
              </a:rPr>
              <a:t> Morrisons and Sainsbury’s </a:t>
            </a:r>
            <a:r>
              <a:rPr lang="en-GB" sz="1100" dirty="0">
                <a:solidFill>
                  <a:schemeClr val="bg1"/>
                </a:solidFill>
                <a:effectLst/>
                <a:latin typeface="Montserrat" panose="00000500000000000000" pitchFamily="2" charset="0"/>
                <a:ea typeface="MS Mincho" panose="02020609040205080304" pitchFamily="49" charset="-128"/>
              </a:rPr>
              <a:t>(both </a:t>
            </a:r>
            <a:r>
              <a:rPr lang="en-GB" sz="1100" b="1" dirty="0">
                <a:solidFill>
                  <a:schemeClr val="bg1"/>
                </a:solidFill>
                <a:effectLst/>
                <a:latin typeface="Montserrat" panose="00000500000000000000" pitchFamily="2" charset="0"/>
                <a:ea typeface="MS Mincho" panose="02020609040205080304" pitchFamily="49" charset="-128"/>
              </a:rPr>
              <a:t>-5.9%</a:t>
            </a:r>
            <a:r>
              <a:rPr lang="en-GB" sz="1100" dirty="0">
                <a:solidFill>
                  <a:schemeClr val="bg1"/>
                </a:solidFill>
                <a:effectLst/>
                <a:latin typeface="Montserrat" panose="00000500000000000000" pitchFamily="2" charset="0"/>
                <a:ea typeface="MS Mincho" panose="02020609040205080304" pitchFamily="49" charset="-128"/>
              </a:rPr>
              <a:t>).</a:t>
            </a:r>
            <a:r>
              <a:rPr lang="en-GB" sz="1100" b="1" dirty="0">
                <a:solidFill>
                  <a:schemeClr val="bg1"/>
                </a:solidFill>
                <a:effectLst/>
                <a:latin typeface="Montserrat" panose="00000500000000000000" pitchFamily="2" charset="0"/>
                <a:ea typeface="MS Mincho" panose="02020609040205080304" pitchFamily="49" charset="-128"/>
              </a:rPr>
              <a:t> </a:t>
            </a:r>
            <a:r>
              <a:rPr lang="en-GB" sz="1100" dirty="0">
                <a:solidFill>
                  <a:schemeClr val="bg1"/>
                </a:solidFill>
                <a:effectLst/>
                <a:latin typeface="Montserrat" panose="00000500000000000000" pitchFamily="2" charset="0"/>
                <a:ea typeface="MS Mincho" panose="02020609040205080304" pitchFamily="49" charset="-128"/>
              </a:rPr>
              <a:t>However this is against strong comparatives when the nation was in lockdown.  </a:t>
            </a:r>
            <a:r>
              <a:rPr lang="en-GB" sz="1100" dirty="0">
                <a:solidFill>
                  <a:schemeClr val="bg1"/>
                </a:solidFill>
                <a:effectLst/>
                <a:latin typeface="Montserrat" panose="00000500000000000000" pitchFamily="2" charset="0"/>
                <a:ea typeface="Times New Roman" panose="02020603050405020304" pitchFamily="18" charset="0"/>
              </a:rPr>
              <a:t>For example, retailers with a larger Convenience footprint may see higher fluctuations in sales. Equally a </a:t>
            </a:r>
            <a:r>
              <a:rPr lang="en-GB" sz="1100" b="1" dirty="0">
                <a:solidFill>
                  <a:schemeClr val="accent1"/>
                </a:solidFill>
                <a:effectLst/>
                <a:latin typeface="Montserrat" panose="00000500000000000000" pitchFamily="2" charset="0"/>
                <a:ea typeface="Times New Roman" panose="02020603050405020304" pitchFamily="18" charset="0"/>
              </a:rPr>
              <a:t>10%</a:t>
            </a:r>
            <a:r>
              <a:rPr lang="en-GB" sz="1100" dirty="0">
                <a:solidFill>
                  <a:schemeClr val="bg1"/>
                </a:solidFill>
                <a:effectLst/>
                <a:latin typeface="Montserrat" panose="00000500000000000000" pitchFamily="2" charset="0"/>
                <a:ea typeface="Times New Roman" panose="02020603050405020304" pitchFamily="18" charset="0"/>
              </a:rPr>
              <a:t> fall in </a:t>
            </a:r>
            <a:r>
              <a:rPr lang="en-GB" sz="1100" b="1" dirty="0">
                <a:solidFill>
                  <a:schemeClr val="accent1"/>
                </a:solidFill>
                <a:effectLst/>
                <a:latin typeface="Montserrat" panose="00000500000000000000" pitchFamily="2" charset="0"/>
                <a:ea typeface="Times New Roman" panose="02020603050405020304" pitchFamily="18" charset="0"/>
              </a:rPr>
              <a:t>BWS</a:t>
            </a:r>
            <a:r>
              <a:rPr lang="en-GB" sz="1100" dirty="0">
                <a:solidFill>
                  <a:schemeClr val="bg1"/>
                </a:solidFill>
                <a:effectLst/>
                <a:latin typeface="Montserrat" panose="00000500000000000000" pitchFamily="2" charset="0"/>
                <a:ea typeface="Times New Roman" panose="02020603050405020304" pitchFamily="18" charset="0"/>
              </a:rPr>
              <a:t> sales </a:t>
            </a:r>
            <a:r>
              <a:rPr lang="en-GB" sz="1100" b="1" dirty="0">
                <a:solidFill>
                  <a:schemeClr val="bg1"/>
                </a:solidFill>
                <a:effectLst/>
                <a:latin typeface="Montserrat" panose="00000500000000000000" pitchFamily="2" charset="0"/>
                <a:ea typeface="Times New Roman" panose="02020603050405020304" pitchFamily="18" charset="0"/>
              </a:rPr>
              <a:t>across the industry</a:t>
            </a:r>
            <a:r>
              <a:rPr lang="en-GB" sz="1100" dirty="0">
                <a:solidFill>
                  <a:schemeClr val="bg1"/>
                </a:solidFill>
                <a:effectLst/>
                <a:latin typeface="Montserrat" panose="00000500000000000000" pitchFamily="2" charset="0"/>
                <a:ea typeface="Times New Roman" panose="02020603050405020304" pitchFamily="18" charset="0"/>
              </a:rPr>
              <a:t> in the last four weeks will have </a:t>
            </a:r>
            <a:r>
              <a:rPr lang="en-GB" sz="1100" b="1" dirty="0">
                <a:solidFill>
                  <a:schemeClr val="accent1"/>
                </a:solidFill>
                <a:effectLst/>
                <a:latin typeface="Montserrat" panose="00000500000000000000" pitchFamily="2" charset="0"/>
                <a:ea typeface="Times New Roman" panose="02020603050405020304" pitchFamily="18" charset="0"/>
              </a:rPr>
              <a:t>impacted sales </a:t>
            </a:r>
            <a:r>
              <a:rPr lang="en-GB" sz="1100" dirty="0">
                <a:solidFill>
                  <a:schemeClr val="bg1"/>
                </a:solidFill>
                <a:effectLst/>
                <a:latin typeface="Montserrat" panose="00000500000000000000" pitchFamily="2" charset="0"/>
                <a:ea typeface="Times New Roman" panose="02020603050405020304" pitchFamily="18" charset="0"/>
              </a:rPr>
              <a:t>at the </a:t>
            </a:r>
            <a:r>
              <a:rPr lang="en-GB" sz="1100" b="1" dirty="0">
                <a:solidFill>
                  <a:schemeClr val="bg1"/>
                </a:solidFill>
                <a:effectLst/>
                <a:latin typeface="Montserrat" panose="00000500000000000000" pitchFamily="2" charset="0"/>
                <a:ea typeface="Times New Roman" panose="02020603050405020304" pitchFamily="18" charset="0"/>
              </a:rPr>
              <a:t>larger stores </a:t>
            </a:r>
            <a:r>
              <a:rPr lang="en-GB" sz="1100" dirty="0">
                <a:solidFill>
                  <a:schemeClr val="bg1"/>
                </a:solidFill>
                <a:effectLst/>
                <a:latin typeface="Montserrat" panose="00000500000000000000" pitchFamily="2" charset="0"/>
                <a:ea typeface="Times New Roman" panose="02020603050405020304" pitchFamily="18" charset="0"/>
              </a:rPr>
              <a:t>of many of the `big4` supermarkets.</a:t>
            </a:r>
          </a:p>
        </p:txBody>
      </p:sp>
      <p:sp>
        <p:nvSpPr>
          <p:cNvPr id="30" name="TextBox 29">
            <a:extLst>
              <a:ext uri="{FF2B5EF4-FFF2-40B4-BE49-F238E27FC236}">
                <a16:creationId xmlns:a16="http://schemas.microsoft.com/office/drawing/2014/main" id="{1BDCF16E-48CE-4EB1-A1F6-D3C051215190}"/>
              </a:ext>
            </a:extLst>
          </p:cNvPr>
          <p:cNvSpPr txBox="1"/>
          <p:nvPr/>
        </p:nvSpPr>
        <p:spPr>
          <a:xfrm>
            <a:off x="4517243" y="2909019"/>
            <a:ext cx="4572000" cy="938719"/>
          </a:xfrm>
          <a:prstGeom prst="rect">
            <a:avLst/>
          </a:prstGeom>
          <a:noFill/>
        </p:spPr>
        <p:txBody>
          <a:bodyPr wrap="square">
            <a:spAutoFit/>
          </a:bodyPr>
          <a:lstStyle/>
          <a:p>
            <a:pPr marL="342900" lvl="0" indent="-342900">
              <a:spcAft>
                <a:spcPts val="0"/>
              </a:spcAft>
              <a:buSzPts val="1100"/>
              <a:buFont typeface="Symbol" panose="05050102010706020507" pitchFamily="18" charset="2"/>
              <a:buChar char=""/>
            </a:pPr>
            <a:r>
              <a:rPr lang="en-GB" sz="1100" b="1" dirty="0">
                <a:solidFill>
                  <a:schemeClr val="bg1"/>
                </a:solidFill>
                <a:effectLst/>
                <a:latin typeface="Montserrat" panose="00000500000000000000" pitchFamily="2" charset="0"/>
                <a:ea typeface="MS Mincho" panose="02020609040205080304" pitchFamily="49" charset="-128"/>
              </a:rPr>
              <a:t>Co-operatives (sales -7.6%) </a:t>
            </a:r>
            <a:r>
              <a:rPr lang="en-GB" sz="1100" dirty="0">
                <a:solidFill>
                  <a:schemeClr val="bg1"/>
                </a:solidFill>
                <a:effectLst/>
                <a:latin typeface="Montserrat" panose="00000500000000000000" pitchFamily="2" charset="0"/>
                <a:ea typeface="MS Mincho" panose="02020609040205080304" pitchFamily="49" charset="-128"/>
              </a:rPr>
              <a:t>are also </a:t>
            </a:r>
            <a:r>
              <a:rPr lang="en-GB" sz="1100" b="1" dirty="0">
                <a:solidFill>
                  <a:schemeClr val="bg1"/>
                </a:solidFill>
                <a:effectLst/>
                <a:latin typeface="Montserrat" panose="00000500000000000000" pitchFamily="2" charset="0"/>
                <a:ea typeface="MS Mincho" panose="02020609040205080304" pitchFamily="49" charset="-128"/>
              </a:rPr>
              <a:t>heavily impacted </a:t>
            </a:r>
            <a:r>
              <a:rPr lang="en-GB" sz="1100" dirty="0">
                <a:solidFill>
                  <a:schemeClr val="bg1"/>
                </a:solidFill>
                <a:effectLst/>
                <a:latin typeface="Montserrat" panose="00000500000000000000" pitchFamily="2" charset="0"/>
                <a:ea typeface="MS Mincho" panose="02020609040205080304" pitchFamily="49" charset="-128"/>
              </a:rPr>
              <a:t>by the </a:t>
            </a:r>
            <a:r>
              <a:rPr lang="en-GB" sz="1100" b="1" dirty="0">
                <a:solidFill>
                  <a:schemeClr val="bg1"/>
                </a:solidFill>
                <a:effectLst/>
                <a:latin typeface="Montserrat" panose="00000500000000000000" pitchFamily="2" charset="0"/>
                <a:ea typeface="MS Mincho" panose="02020609040205080304" pitchFamily="49" charset="-128"/>
              </a:rPr>
              <a:t>year ago comparatives </a:t>
            </a:r>
            <a:r>
              <a:rPr lang="en-GB" sz="1100" dirty="0">
                <a:solidFill>
                  <a:schemeClr val="bg1"/>
                </a:solidFill>
                <a:effectLst/>
                <a:latin typeface="Montserrat" panose="00000500000000000000" pitchFamily="2" charset="0"/>
                <a:ea typeface="MS Mincho" panose="02020609040205080304" pitchFamily="49" charset="-128"/>
              </a:rPr>
              <a:t>when more shoppers stayed local and travelled less.  In contrast, </a:t>
            </a:r>
            <a:r>
              <a:rPr lang="en-GB" sz="1100" b="1" dirty="0">
                <a:solidFill>
                  <a:schemeClr val="bg1"/>
                </a:solidFill>
                <a:effectLst/>
                <a:latin typeface="Montserrat" panose="00000500000000000000" pitchFamily="2" charset="0"/>
                <a:ea typeface="MS Mincho" panose="02020609040205080304" pitchFamily="49" charset="-128"/>
              </a:rPr>
              <a:t>Waitrose (-1%)</a:t>
            </a:r>
            <a:r>
              <a:rPr lang="en-GB" sz="1100" dirty="0">
                <a:solidFill>
                  <a:schemeClr val="bg1"/>
                </a:solidFill>
                <a:effectLst/>
                <a:latin typeface="Montserrat" panose="00000500000000000000" pitchFamily="2" charset="0"/>
                <a:ea typeface="MS Mincho" panose="02020609040205080304" pitchFamily="49" charset="-128"/>
              </a:rPr>
              <a:t> have a </a:t>
            </a:r>
            <a:r>
              <a:rPr lang="en-GB" sz="1100" b="1" dirty="0">
                <a:solidFill>
                  <a:schemeClr val="bg1"/>
                </a:solidFill>
                <a:effectLst/>
                <a:latin typeface="Montserrat" panose="00000500000000000000" pitchFamily="2" charset="0"/>
                <a:ea typeface="MS Mincho" panose="02020609040205080304" pitchFamily="49" charset="-128"/>
              </a:rPr>
              <a:t>more robust</a:t>
            </a:r>
            <a:r>
              <a:rPr lang="en-GB" sz="1100" dirty="0">
                <a:solidFill>
                  <a:schemeClr val="bg1"/>
                </a:solidFill>
                <a:effectLst/>
                <a:latin typeface="Montserrat" panose="00000500000000000000" pitchFamily="2" charset="0"/>
                <a:ea typeface="MS Mincho" panose="02020609040205080304" pitchFamily="49" charset="-128"/>
              </a:rPr>
              <a:t> performance as </a:t>
            </a:r>
            <a:r>
              <a:rPr lang="en-GB" sz="1100" b="1" dirty="0">
                <a:solidFill>
                  <a:schemeClr val="bg1"/>
                </a:solidFill>
                <a:effectLst/>
                <a:latin typeface="Montserrat" panose="00000500000000000000" pitchFamily="2" charset="0"/>
                <a:ea typeface="MS Mincho" panose="02020609040205080304" pitchFamily="49" charset="-128"/>
              </a:rPr>
              <a:t>Xmas sales</a:t>
            </a:r>
            <a:r>
              <a:rPr lang="en-GB" sz="1100" dirty="0">
                <a:solidFill>
                  <a:schemeClr val="bg1"/>
                </a:solidFill>
                <a:effectLst/>
                <a:latin typeface="Montserrat" panose="00000500000000000000" pitchFamily="2" charset="0"/>
                <a:ea typeface="MS Mincho" panose="02020609040205080304" pitchFamily="49" charset="-128"/>
              </a:rPr>
              <a:t> begin to </a:t>
            </a:r>
            <a:r>
              <a:rPr lang="en-GB" sz="1100" b="1" dirty="0">
                <a:solidFill>
                  <a:schemeClr val="bg1"/>
                </a:solidFill>
                <a:effectLst/>
                <a:latin typeface="Montserrat" panose="00000500000000000000" pitchFamily="2" charset="0"/>
                <a:ea typeface="MS Mincho" panose="02020609040205080304" pitchFamily="49" charset="-128"/>
              </a:rPr>
              <a:t>build</a:t>
            </a:r>
            <a:r>
              <a:rPr lang="en-GB" sz="1100" dirty="0">
                <a:solidFill>
                  <a:schemeClr val="bg1"/>
                </a:solidFill>
                <a:effectLst/>
                <a:latin typeface="Montserrat" panose="00000500000000000000" pitchFamily="2" charset="0"/>
                <a:ea typeface="MS Mincho" panose="02020609040205080304" pitchFamily="49" charset="-128"/>
              </a:rPr>
              <a:t>.</a:t>
            </a:r>
            <a:endParaRPr lang="en-GB" sz="1100" dirty="0">
              <a:solidFill>
                <a:schemeClr val="bg1"/>
              </a:solidFill>
              <a:effectLst/>
              <a:latin typeface="Montserrat" panose="00000500000000000000" pitchFamily="2" charset="0"/>
              <a:ea typeface="Times New Roman" panose="02020603050405020304" pitchFamily="18" charset="0"/>
            </a:endParaRPr>
          </a:p>
          <a:p>
            <a:pPr marL="228600">
              <a:spcAft>
                <a:spcPts val="0"/>
              </a:spcAft>
            </a:pPr>
            <a:r>
              <a:rPr lang="en-GB" sz="1100" b="1" dirty="0">
                <a:solidFill>
                  <a:schemeClr val="bg1"/>
                </a:solidFill>
                <a:effectLst/>
                <a:latin typeface="Montserrat" panose="00000500000000000000" pitchFamily="2" charset="0"/>
                <a:ea typeface="Times New Roman" panose="02020603050405020304" pitchFamily="18" charset="0"/>
              </a:rPr>
              <a:t> </a:t>
            </a:r>
            <a:endParaRPr lang="en-GB" sz="1100" dirty="0">
              <a:solidFill>
                <a:schemeClr val="bg1"/>
              </a:solidFill>
              <a:effectLst/>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46659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What happened?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2949912284"/>
              </p:ext>
            </p:extLst>
          </p:nvPr>
        </p:nvGraphicFramePr>
        <p:xfrm>
          <a:off x="293563" y="1707654"/>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Avenir Next LT Pro" panose="020B0604020202020204" charset="0"/>
                <a:ea typeface="ＭＳ Ｐゴシック" pitchFamily="34" charset="-128"/>
              </a:rPr>
              <a:t>Source:  Nielsen Homescan Grocery Multiples 4w/e</a:t>
            </a:r>
          </a:p>
        </p:txBody>
      </p:sp>
      <p:sp>
        <p:nvSpPr>
          <p:cNvPr id="17" name="Title 27"/>
          <p:cNvSpPr>
            <a:spLocks noGrp="1"/>
          </p:cNvSpPr>
          <p:nvPr>
            <p:ph type="title" idx="4294967295"/>
          </p:nvPr>
        </p:nvSpPr>
        <p:spPr>
          <a:xfrm>
            <a:off x="120637" y="339502"/>
            <a:ext cx="8813688" cy="633412"/>
          </a:xfrm>
        </p:spPr>
        <p:txBody>
          <a:bodyPr numCol="1" compatLnSpc="1">
            <a:prstTxWarp prst="textNoShape">
              <a:avLst/>
            </a:prstTxWarp>
          </a:bodyPr>
          <a:lstStyle/>
          <a:p>
            <a:pPr eaLnBrk="1" hangingPunct="1">
              <a:lnSpc>
                <a:spcPct val="80000"/>
              </a:lnSpc>
              <a:defRPr/>
            </a:pPr>
            <a:r>
              <a:rPr lang="en-GB" dirty="0">
                <a:solidFill>
                  <a:schemeClr val="tx1"/>
                </a:solidFill>
                <a:latin typeface="Montserrat" panose="00000500000000000000" pitchFamily="2" charset="0"/>
                <a:ea typeface="ＭＳ Ｐゴシック"/>
                <a:cs typeface="ＭＳ Ｐゴシック"/>
              </a:rPr>
              <a:t>Spend on offer has increased, encouraging shoppers to forward buy, as retailers struggle to keep prices low amidst rising inflation</a:t>
            </a:r>
            <a:endParaRPr lang="en-GB" b="0" dirty="0">
              <a:solidFill>
                <a:schemeClr val="tx1"/>
              </a:solidFill>
              <a:latin typeface="Avenir Next LT Pro" panose="020B0604020202020204" charset="0"/>
              <a:ea typeface="ＭＳ Ｐゴシック"/>
              <a:cs typeface="ＭＳ Ｐゴシック"/>
            </a:endParaRPr>
          </a:p>
        </p:txBody>
      </p:sp>
      <p:sp>
        <p:nvSpPr>
          <p:cNvPr id="8" name="Oval 17"/>
          <p:cNvSpPr>
            <a:spLocks noChangeArrowheads="1"/>
          </p:cNvSpPr>
          <p:nvPr/>
        </p:nvSpPr>
        <p:spPr bwMode="auto">
          <a:xfrm>
            <a:off x="1111407" y="1991029"/>
            <a:ext cx="203200"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80809" y="1936042"/>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Avenir Next LT Pro" panose="020B0604020202020204" charset="0"/>
              </a:rPr>
              <a:t>22%</a:t>
            </a:r>
          </a:p>
        </p:txBody>
      </p:sp>
      <p:sp>
        <p:nvSpPr>
          <p:cNvPr id="10" name="AutoShape 13"/>
          <p:cNvSpPr>
            <a:spLocks noChangeArrowheads="1"/>
          </p:cNvSpPr>
          <p:nvPr/>
        </p:nvSpPr>
        <p:spPr bwMode="auto">
          <a:xfrm>
            <a:off x="955832" y="1465574"/>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27%</a:t>
            </a:r>
          </a:p>
        </p:txBody>
      </p:sp>
      <p:sp>
        <p:nvSpPr>
          <p:cNvPr id="11" name="Oval 9"/>
          <p:cNvSpPr>
            <a:spLocks noChangeArrowheads="1"/>
          </p:cNvSpPr>
          <p:nvPr/>
        </p:nvSpPr>
        <p:spPr bwMode="auto">
          <a:xfrm>
            <a:off x="4651151" y="2427734"/>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3" name="AutoShape 13"/>
          <p:cNvSpPr>
            <a:spLocks noChangeArrowheads="1"/>
          </p:cNvSpPr>
          <p:nvPr/>
        </p:nvSpPr>
        <p:spPr bwMode="auto">
          <a:xfrm>
            <a:off x="4489698" y="1923678"/>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23%</a:t>
            </a:r>
          </a:p>
        </p:txBody>
      </p:sp>
      <p:sp>
        <p:nvSpPr>
          <p:cNvPr id="19" name="Text Box 7"/>
          <p:cNvSpPr txBox="1">
            <a:spLocks noChangeArrowheads="1"/>
          </p:cNvSpPr>
          <p:nvPr/>
        </p:nvSpPr>
        <p:spPr bwMode="auto">
          <a:xfrm>
            <a:off x="193444" y="1116714"/>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ea typeface="ＭＳ Ｐゴシック" pitchFamily="34" charset="-128"/>
              </a:rPr>
              <a:t>% Exp On Offer: FMCG</a:t>
            </a:r>
          </a:p>
        </p:txBody>
      </p:sp>
      <p:sp>
        <p:nvSpPr>
          <p:cNvPr id="18" name="Text Box 19"/>
          <p:cNvSpPr txBox="1">
            <a:spLocks noChangeArrowheads="1"/>
          </p:cNvSpPr>
          <p:nvPr/>
        </p:nvSpPr>
        <p:spPr bwMode="auto">
          <a:xfrm>
            <a:off x="611560" y="4363642"/>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2019</a:t>
            </a:r>
          </a:p>
        </p:txBody>
      </p:sp>
      <p:sp>
        <p:nvSpPr>
          <p:cNvPr id="14" name="Text Box 19"/>
          <p:cNvSpPr txBox="1">
            <a:spLocks noChangeArrowheads="1"/>
          </p:cNvSpPr>
          <p:nvPr/>
        </p:nvSpPr>
        <p:spPr bwMode="auto">
          <a:xfrm>
            <a:off x="4211960" y="4363642"/>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2020</a:t>
            </a:r>
          </a:p>
        </p:txBody>
      </p:sp>
      <p:sp>
        <p:nvSpPr>
          <p:cNvPr id="21" name="Text Box 19"/>
          <p:cNvSpPr txBox="1">
            <a:spLocks noChangeArrowheads="1"/>
          </p:cNvSpPr>
          <p:nvPr/>
        </p:nvSpPr>
        <p:spPr bwMode="auto">
          <a:xfrm>
            <a:off x="7930993" y="437195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2021</a:t>
            </a:r>
          </a:p>
        </p:txBody>
      </p:sp>
      <p:sp>
        <p:nvSpPr>
          <p:cNvPr id="15" name="Oval 9"/>
          <p:cNvSpPr>
            <a:spLocks noChangeArrowheads="1"/>
          </p:cNvSpPr>
          <p:nvPr/>
        </p:nvSpPr>
        <p:spPr bwMode="auto">
          <a:xfrm>
            <a:off x="8343528" y="2530211"/>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Tree>
    <p:extLst>
      <p:ext uri="{BB962C8B-B14F-4D97-AF65-F5344CB8AC3E}">
        <p14:creationId xmlns:p14="http://schemas.microsoft.com/office/powerpoint/2010/main" val="540904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93"/>
          <p:cNvSpPr txBox="1">
            <a:spLocks noGrp="1"/>
          </p:cNvSpPr>
          <p:nvPr>
            <p:ph type="title"/>
          </p:nvPr>
        </p:nvSpPr>
        <p:spPr>
          <a:xfrm>
            <a:off x="117447" y="201713"/>
            <a:ext cx="9026553" cy="283912"/>
          </a:xfrm>
        </p:spPr>
        <p:txBody>
          <a:bodyPr spcFirstLastPara="1" wrap="square" lIns="0" tIns="91425" rIns="0" bIns="91425" anchor="t" anchorCtr="0">
            <a:noAutofit/>
          </a:bodyPr>
          <a:lstStyle/>
          <a:p>
            <a:pPr lvl="0"/>
            <a:r>
              <a:rPr lang="en-PH" sz="1700" dirty="0">
                <a:latin typeface="Montserrat" panose="00000500000000000000" pitchFamily="2" charset="0"/>
              </a:rPr>
              <a:t>Spend on offer is low for this time of year, </a:t>
            </a:r>
            <a:r>
              <a:rPr lang="en-PH" sz="1700" dirty="0">
                <a:solidFill>
                  <a:schemeClr val="accent1"/>
                </a:solidFill>
                <a:latin typeface="Montserrat" panose="00000500000000000000" pitchFamily="2" charset="0"/>
              </a:rPr>
              <a:t>M&amp;S</a:t>
            </a:r>
            <a:r>
              <a:rPr lang="en-PH" sz="1700" dirty="0">
                <a:latin typeface="Montserrat" panose="00000500000000000000" pitchFamily="2" charset="0"/>
              </a:rPr>
              <a:t> now ranks </a:t>
            </a:r>
            <a:r>
              <a:rPr lang="en-PH" sz="1700" dirty="0">
                <a:solidFill>
                  <a:schemeClr val="accent1"/>
                </a:solidFill>
                <a:latin typeface="Montserrat" panose="00000500000000000000" pitchFamily="2" charset="0"/>
              </a:rPr>
              <a:t>below</a:t>
            </a:r>
            <a:r>
              <a:rPr lang="en-PH" sz="1700" dirty="0">
                <a:latin typeface="Montserrat" panose="00000500000000000000" pitchFamily="2" charset="0"/>
              </a:rPr>
              <a:t> the </a:t>
            </a:r>
            <a:r>
              <a:rPr lang="en-PH" sz="1700" dirty="0">
                <a:solidFill>
                  <a:schemeClr val="accent1"/>
                </a:solidFill>
                <a:latin typeface="Montserrat" panose="00000500000000000000" pitchFamily="2" charset="0"/>
              </a:rPr>
              <a:t>supermarkets</a:t>
            </a:r>
            <a:r>
              <a:rPr lang="en-PH" sz="1700" dirty="0">
                <a:latin typeface="Montserrat" panose="00000500000000000000" pitchFamily="2" charset="0"/>
              </a:rPr>
              <a:t>, a </a:t>
            </a:r>
            <a:r>
              <a:rPr lang="en-PH" sz="1700" dirty="0">
                <a:solidFill>
                  <a:schemeClr val="accent1"/>
                </a:solidFill>
                <a:latin typeface="Montserrat" panose="00000500000000000000" pitchFamily="2" charset="0"/>
              </a:rPr>
              <a:t>sharper focus </a:t>
            </a:r>
            <a:r>
              <a:rPr lang="en-PH" sz="1700" dirty="0">
                <a:solidFill>
                  <a:schemeClr val="bg1"/>
                </a:solidFill>
                <a:latin typeface="Montserrat" panose="00000500000000000000" pitchFamily="2" charset="0"/>
              </a:rPr>
              <a:t>on</a:t>
            </a:r>
            <a:r>
              <a:rPr lang="en-PH" sz="1700" dirty="0">
                <a:solidFill>
                  <a:schemeClr val="accent1"/>
                </a:solidFill>
                <a:latin typeface="Montserrat" panose="00000500000000000000" pitchFamily="2" charset="0"/>
              </a:rPr>
              <a:t> price</a:t>
            </a:r>
            <a:r>
              <a:rPr lang="en-PH" sz="1700" dirty="0">
                <a:latin typeface="Montserrat" panose="00000500000000000000" pitchFamily="2" charset="0"/>
              </a:rPr>
              <a:t> is clearly </a:t>
            </a:r>
            <a:r>
              <a:rPr lang="en-PH" sz="1700" dirty="0">
                <a:solidFill>
                  <a:schemeClr val="accent1"/>
                </a:solidFill>
                <a:latin typeface="Montserrat" panose="00000500000000000000" pitchFamily="2" charset="0"/>
              </a:rPr>
              <a:t>resonating</a:t>
            </a:r>
            <a:r>
              <a:rPr lang="en-PH" sz="1700" dirty="0">
                <a:latin typeface="Montserrat" panose="00000500000000000000" pitchFamily="2" charset="0"/>
              </a:rPr>
              <a:t> with shoppers </a:t>
            </a:r>
            <a:endParaRPr lang="en-PH" sz="1700" dirty="0">
              <a:solidFill>
                <a:schemeClr val="accent1"/>
              </a:solidFill>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3417804011"/>
              </p:ext>
            </p:extLst>
          </p:nvPr>
        </p:nvGraphicFramePr>
        <p:xfrm>
          <a:off x="3807620" y="927733"/>
          <a:ext cx="5205751" cy="4083960"/>
        </p:xfrm>
        <a:graphic>
          <a:graphicData uri="http://schemas.openxmlformats.org/drawingml/2006/table">
            <a:tbl>
              <a:tblPr>
                <a:noFill/>
                <a:tableStyleId>{0DBE4ED3-A11A-413B-A309-AE78DBB60736}</a:tableStyleId>
              </a:tblPr>
              <a:tblGrid>
                <a:gridCol w="1039631">
                  <a:extLst>
                    <a:ext uri="{9D8B030D-6E8A-4147-A177-3AD203B41FA5}">
                      <a16:colId xmlns:a16="http://schemas.microsoft.com/office/drawing/2014/main" val="20000"/>
                    </a:ext>
                  </a:extLst>
                </a:gridCol>
                <a:gridCol w="2359092">
                  <a:extLst>
                    <a:ext uri="{9D8B030D-6E8A-4147-A177-3AD203B41FA5}">
                      <a16:colId xmlns:a16="http://schemas.microsoft.com/office/drawing/2014/main" val="20001"/>
                    </a:ext>
                  </a:extLst>
                </a:gridCol>
                <a:gridCol w="1807028">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4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%Value</a:t>
                      </a:r>
                      <a:r>
                        <a:rPr lang="en" sz="1100" b="1" baseline="0" dirty="0">
                          <a:solidFill>
                            <a:srgbClr val="FFFFFF"/>
                          </a:solidFill>
                          <a:latin typeface="Montserrat" panose="00000500000000000000" pitchFamily="2" charset="0"/>
                          <a:ea typeface="Montserrat"/>
                          <a:cs typeface="Montserrat"/>
                          <a:sym typeface="Montserrat"/>
                        </a:rPr>
                        <a:t> sales bought on offer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 %</a:t>
                      </a:r>
                      <a:r>
                        <a:rPr lang="en" sz="1100" b="1" baseline="0" dirty="0">
                          <a:solidFill>
                            <a:srgbClr val="FFFFFF"/>
                          </a:solidFill>
                          <a:latin typeface="Montserrat" panose="00000500000000000000" pitchFamily="2" charset="0"/>
                          <a:ea typeface="Montserrat"/>
                          <a:cs typeface="Montserrat"/>
                          <a:sym typeface="Montserrat"/>
                        </a:rPr>
                        <a:t> pts vs last year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Ocado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1" dirty="0">
                          <a:solidFill>
                            <a:srgbClr val="FFFFFF"/>
                          </a:solidFill>
                          <a:latin typeface="Montserrat" panose="00000500000000000000" pitchFamily="2" charset="0"/>
                          <a:ea typeface="Montserrat Light"/>
                          <a:cs typeface="Montserrat Light"/>
                          <a:sym typeface="Montserrat Light"/>
                        </a:rPr>
                        <a:t>35%</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Waitrose</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rgbClr val="FFFFFF"/>
                          </a:solidFill>
                          <a:latin typeface="Montserrat" panose="00000500000000000000" pitchFamily="2" charset="0"/>
                          <a:ea typeface="Montserrat Light"/>
                          <a:cs typeface="Montserrat Light"/>
                          <a:sym typeface="Montserrat Light"/>
                        </a:rPr>
                        <a:t>34%</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chemeClr val="bg1"/>
                          </a:solidFill>
                          <a:latin typeface="Montserrat" panose="00000500000000000000" pitchFamily="2" charset="0"/>
                          <a:ea typeface="Montserrat Light"/>
                          <a:cs typeface="Montserrat Light"/>
                          <a:sym typeface="Montserrat Light"/>
                        </a:rPr>
                        <a:t>-3%</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Morrisons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1000" dirty="0">
                          <a:solidFill>
                            <a:srgbClr val="FFFFFF"/>
                          </a:solidFill>
                          <a:latin typeface="Montserrat" panose="00000500000000000000" pitchFamily="2" charset="0"/>
                          <a:ea typeface="Montserrat Light"/>
                          <a:cs typeface="Montserrat Light"/>
                          <a:sym typeface="Montserrat Light"/>
                        </a:rPr>
                        <a:t>30%</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19536">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Co-op</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30%</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-4%</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Tesco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27%</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Sainsbury’s</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rgbClr val="FFFFFF"/>
                          </a:solidFill>
                          <a:latin typeface="Montserrat" panose="00000500000000000000" pitchFamily="2" charset="0"/>
                          <a:ea typeface="Montserrat Light"/>
                          <a:cs typeface="Montserrat Light"/>
                          <a:sym typeface="Montserrat Light"/>
                        </a:rPr>
                        <a:t>22%</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-2%</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Iceland</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21%</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ASDA</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21%</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-2%</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M&amp;S</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20%</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-6%</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Lidl</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9%</a:t>
                      </a: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Aldi</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3%</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-1%</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22%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-1%</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364329" y="4943474"/>
            <a:ext cx="8159100" cy="136437"/>
          </a:xfrm>
        </p:spPr>
        <p:txBody>
          <a:bodyPr/>
          <a:lstStyle/>
          <a:p>
            <a:r>
              <a:rPr lang="en-PH" dirty="0">
                <a:latin typeface="Montserrat" panose="00000500000000000000" pitchFamily="2" charset="0"/>
              </a:rPr>
              <a:t>Source:  NielsenIQ Homescan % Value fmcg sales bought on offer, 4w/e 4</a:t>
            </a:r>
            <a:r>
              <a:rPr lang="en-PH" baseline="30000" dirty="0">
                <a:latin typeface="Montserrat" panose="00000500000000000000" pitchFamily="2" charset="0"/>
              </a:rPr>
              <a:t>th </a:t>
            </a:r>
            <a:r>
              <a:rPr lang="en-PH" dirty="0">
                <a:latin typeface="Montserrat" panose="00000500000000000000" pitchFamily="2" charset="0"/>
              </a:rPr>
              <a:t>December 2021 vs year ago</a:t>
            </a:r>
          </a:p>
        </p:txBody>
      </p:sp>
    </p:spTree>
    <p:extLst>
      <p:ext uri="{BB962C8B-B14F-4D97-AF65-F5344CB8AC3E}">
        <p14:creationId xmlns:p14="http://schemas.microsoft.com/office/powerpoint/2010/main" val="1058382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423507" y="174122"/>
            <a:ext cx="9018631" cy="542414"/>
          </a:xfrm>
          <a:ln>
            <a:noFill/>
          </a:ln>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Christmas food shopping is expected to be more expensive this year, as Fresh Food inflation rises to the highest level since 2019</a:t>
            </a:r>
            <a:endParaRPr lang="en-PH" sz="1800" dirty="0">
              <a:latin typeface="Montserrat" panose="00000500000000000000" pitchFamily="2" charset="0"/>
            </a:endParaRPr>
          </a:p>
        </p:txBody>
      </p:sp>
      <p:cxnSp>
        <p:nvCxnSpPr>
          <p:cNvPr id="11" name="Straight Connector 10">
            <a:extLst>
              <a:ext uri="{FF2B5EF4-FFF2-40B4-BE49-F238E27FC236}">
                <a16:creationId xmlns:a16="http://schemas.microsoft.com/office/drawing/2014/main" id="{413F15B2-5FE5-4B30-A11E-5D55819104D0}"/>
              </a:ext>
            </a:extLst>
          </p:cNvPr>
          <p:cNvCxnSpPr>
            <a:cxnSpLocks/>
          </p:cNvCxnSpPr>
          <p:nvPr/>
        </p:nvCxnSpPr>
        <p:spPr>
          <a:xfrm flipV="1">
            <a:off x="423507" y="759615"/>
            <a:ext cx="1337837" cy="16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7B3F519-0880-4B45-8224-7541530F4EB4}"/>
              </a:ext>
            </a:extLst>
          </p:cNvPr>
          <p:cNvCxnSpPr>
            <a:cxnSpLocks/>
          </p:cNvCxnSpPr>
          <p:nvPr/>
        </p:nvCxnSpPr>
        <p:spPr>
          <a:xfrm>
            <a:off x="423507" y="491288"/>
            <a:ext cx="182501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BRC-NielsenIQ Shop Price Index</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603596195"/>
              </p:ext>
            </p:extLst>
          </p:nvPr>
        </p:nvGraphicFramePr>
        <p:xfrm>
          <a:off x="307298" y="1357137"/>
          <a:ext cx="8644207"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8E31F09-8588-4575-8CB6-29DB80D4FE50}"/>
              </a:ext>
            </a:extLst>
          </p:cNvPr>
          <p:cNvSpPr txBox="1"/>
          <p:nvPr/>
        </p:nvSpPr>
        <p:spPr>
          <a:xfrm>
            <a:off x="307298" y="759615"/>
            <a:ext cx="8466589" cy="430887"/>
          </a:xfrm>
          <a:prstGeom prst="rect">
            <a:avLst/>
          </a:prstGeom>
          <a:noFill/>
        </p:spPr>
        <p:txBody>
          <a:bodyPr wrap="square" rtlCol="0">
            <a:spAutoFit/>
          </a:bodyPr>
          <a:lstStyle/>
          <a:p>
            <a:r>
              <a:rPr lang="en-GB" sz="1100" dirty="0">
                <a:latin typeface="Montserrat" panose="00000500000000000000" pitchFamily="2" charset="0"/>
              </a:rPr>
              <a:t>Higher prices are explained by a rise in global food costs for some staple items, ongoing labour shortages and rising transport and commodity prices … inflation is expected to accelerate into 2022</a:t>
            </a:r>
          </a:p>
        </p:txBody>
      </p:sp>
      <p:cxnSp>
        <p:nvCxnSpPr>
          <p:cNvPr id="10" name="Straight Connector 9">
            <a:extLst>
              <a:ext uri="{FF2B5EF4-FFF2-40B4-BE49-F238E27FC236}">
                <a16:creationId xmlns:a16="http://schemas.microsoft.com/office/drawing/2014/main" id="{BB5759AB-C3EC-4121-B7B1-0BF2CCBFA159}"/>
              </a:ext>
            </a:extLst>
          </p:cNvPr>
          <p:cNvCxnSpPr>
            <a:cxnSpLocks/>
          </p:cNvCxnSpPr>
          <p:nvPr/>
        </p:nvCxnSpPr>
        <p:spPr>
          <a:xfrm flipV="1">
            <a:off x="6333344" y="483793"/>
            <a:ext cx="1279252" cy="7495"/>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18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endParaRPr/>
          </a:p>
        </p:txBody>
      </p:sp>
      <p:pic>
        <p:nvPicPr>
          <p:cNvPr id="4" name="Picture 10" descr="xmas">
            <a:extLst>
              <a:ext uri="{FF2B5EF4-FFF2-40B4-BE49-F238E27FC236}">
                <a16:creationId xmlns:a16="http://schemas.microsoft.com/office/drawing/2014/main" id="{829010C4-63EA-4116-A086-2EF5AF08550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255809"/>
            <a:ext cx="824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F12AC16-41CE-4351-865E-022C5AFEAACE}"/>
              </a:ext>
            </a:extLst>
          </p:cNvPr>
          <p:cNvSpPr txBox="1"/>
          <p:nvPr/>
        </p:nvSpPr>
        <p:spPr>
          <a:xfrm>
            <a:off x="1229336" y="2294615"/>
            <a:ext cx="4237057" cy="830997"/>
          </a:xfrm>
          <a:prstGeom prst="rect">
            <a:avLst/>
          </a:prstGeom>
          <a:solidFill>
            <a:schemeClr val="accent1"/>
          </a:solidFill>
        </p:spPr>
        <p:txBody>
          <a:bodyPr wrap="none" rtlCol="0">
            <a:spAutoFit/>
          </a:bodyPr>
          <a:lstStyle/>
          <a:p>
            <a:r>
              <a:rPr lang="en-GB" sz="2400" b="1" dirty="0">
                <a:solidFill>
                  <a:schemeClr val="tx1"/>
                </a:solidFill>
                <a:latin typeface="Montserrat" panose="00000500000000000000" pitchFamily="2" charset="0"/>
                <a:cs typeface="Calibri" panose="020F0502020204030204" pitchFamily="34" charset="0"/>
              </a:rPr>
              <a:t>Projections at week 8: </a:t>
            </a:r>
          </a:p>
          <a:p>
            <a:r>
              <a:rPr lang="en-GB" sz="2400" b="1" dirty="0">
                <a:solidFill>
                  <a:schemeClr val="tx1"/>
                </a:solidFill>
                <a:latin typeface="Montserrat" panose="00000500000000000000" pitchFamily="2" charset="0"/>
                <a:cs typeface="Calibri" panose="020F0502020204030204" pitchFamily="34" charset="0"/>
              </a:rPr>
              <a:t>Countdown to Christmas</a:t>
            </a:r>
          </a:p>
        </p:txBody>
      </p:sp>
    </p:spTree>
    <p:extLst>
      <p:ext uri="{BB962C8B-B14F-4D97-AF65-F5344CB8AC3E}">
        <p14:creationId xmlns:p14="http://schemas.microsoft.com/office/powerpoint/2010/main" val="1184503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0B21141-0BBE-4891-B6A6-4EC88994B77F}"/>
              </a:ext>
            </a:extLst>
          </p:cNvPr>
          <p:cNvGraphicFramePr/>
          <p:nvPr>
            <p:extLst>
              <p:ext uri="{D42A27DB-BD31-4B8C-83A1-F6EECF244321}">
                <p14:modId xmlns:p14="http://schemas.microsoft.com/office/powerpoint/2010/main" val="1781438951"/>
              </p:ext>
            </p:extLst>
          </p:nvPr>
        </p:nvGraphicFramePr>
        <p:xfrm>
          <a:off x="245534" y="1745725"/>
          <a:ext cx="8673966"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73F8E569-36E8-40EF-8737-8E4D625BCD69}"/>
              </a:ext>
            </a:extLst>
          </p:cNvPr>
          <p:cNvSpPr txBox="1"/>
          <p:nvPr/>
        </p:nvSpPr>
        <p:spPr>
          <a:xfrm>
            <a:off x="6444208" y="4505220"/>
            <a:ext cx="2509020" cy="253916"/>
          </a:xfrm>
          <a:prstGeom prst="rect">
            <a:avLst/>
          </a:prstGeom>
          <a:noFill/>
        </p:spPr>
        <p:txBody>
          <a:bodyPr wrap="none" rtlCol="0">
            <a:spAutoFit/>
          </a:bodyPr>
          <a:lstStyle/>
          <a:p>
            <a:r>
              <a:rPr lang="en-GB" sz="1050" dirty="0">
                <a:latin typeface="Montserrat" panose="00000500000000000000" pitchFamily="2" charset="0"/>
                <a:cs typeface="Calibri" panose="020F0502020204030204" pitchFamily="34" charset="0"/>
              </a:rPr>
              <a:t>Christmas Day 2020 was on Friday</a:t>
            </a:r>
          </a:p>
        </p:txBody>
      </p:sp>
      <p:sp>
        <p:nvSpPr>
          <p:cNvPr id="17" name="Shape 348">
            <a:extLst>
              <a:ext uri="{FF2B5EF4-FFF2-40B4-BE49-F238E27FC236}">
                <a16:creationId xmlns:a16="http://schemas.microsoft.com/office/drawing/2014/main" id="{5A06E8E7-96C2-4DE6-8AE0-B32B01633A89}"/>
              </a:ext>
            </a:extLst>
          </p:cNvPr>
          <p:cNvSpPr txBox="1">
            <a:spLocks/>
          </p:cNvSpPr>
          <p:nvPr/>
        </p:nvSpPr>
        <p:spPr>
          <a:xfrm>
            <a:off x="331610" y="351021"/>
            <a:ext cx="8501814" cy="648072"/>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900"/>
              <a:buFont typeface="Montserrat"/>
              <a:buNone/>
              <a:defRPr sz="1900" b="1" i="0" u="none" strike="noStrike" cap="none" baseline="0">
                <a:solidFill>
                  <a:schemeClr val="dk1"/>
                </a:solidFill>
                <a:latin typeface="Avenir Next LT Pro" panose="020B0504020202020204" pitchFamily="34" charset="0"/>
                <a:ea typeface="Montserrat"/>
                <a:cs typeface="Montserrat"/>
                <a:sym typeface="Montserrat"/>
              </a:defRPr>
            </a:lvl1pPr>
            <a:lvl2pPr marR="0" lvl="1"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1900"/>
              <a:buFont typeface="Montserrat"/>
              <a:buNone/>
              <a:defRPr sz="1900" b="1" i="0" u="none" strike="noStrike" cap="none">
                <a:solidFill>
                  <a:schemeClr val="dk1"/>
                </a:solidFill>
                <a:latin typeface="Montserrat"/>
                <a:ea typeface="Montserrat"/>
                <a:cs typeface="Montserrat"/>
                <a:sym typeface="Montserrat"/>
              </a:defRPr>
            </a:lvl9pPr>
          </a:lstStyle>
          <a:p>
            <a:r>
              <a:rPr lang="en-US" sz="1800" dirty="0">
                <a:latin typeface="Montserrat" panose="00000500000000000000" pitchFamily="2" charset="0"/>
                <a:cs typeface="Calibri" panose="020F0502020204030204" pitchFamily="34" charset="0"/>
              </a:rPr>
              <a:t>Most shoppers are planning to spend Christmas with family and friends, with the majority of celebrations taking place at home</a:t>
            </a:r>
            <a:endParaRPr lang="en-US" sz="1800" dirty="0">
              <a:solidFill>
                <a:schemeClr val="accent1"/>
              </a:solidFill>
              <a:latin typeface="Montserrat" panose="00000500000000000000" pitchFamily="2" charset="0"/>
              <a:cs typeface="Calibri" panose="020F0502020204030204" pitchFamily="34" charset="0"/>
            </a:endParaRPr>
          </a:p>
        </p:txBody>
      </p:sp>
      <p:sp>
        <p:nvSpPr>
          <p:cNvPr id="18" name="TextBox 17">
            <a:extLst>
              <a:ext uri="{FF2B5EF4-FFF2-40B4-BE49-F238E27FC236}">
                <a16:creationId xmlns:a16="http://schemas.microsoft.com/office/drawing/2014/main" id="{DD9D3BD9-D58E-4126-83D8-D5F5FE6AC944}"/>
              </a:ext>
            </a:extLst>
          </p:cNvPr>
          <p:cNvSpPr txBox="1"/>
          <p:nvPr/>
        </p:nvSpPr>
        <p:spPr>
          <a:xfrm>
            <a:off x="242182" y="4712375"/>
            <a:ext cx="2073003" cy="200055"/>
          </a:xfrm>
          <a:prstGeom prst="rect">
            <a:avLst/>
          </a:prstGeom>
          <a:noFill/>
        </p:spPr>
        <p:txBody>
          <a:bodyPr wrap="none" rtlCol="0">
            <a:spAutoFit/>
          </a:bodyPr>
          <a:lstStyle/>
          <a:p>
            <a:r>
              <a:rPr lang="en-GB" sz="700" dirty="0">
                <a:latin typeface="Montserrat" panose="00000500000000000000" pitchFamily="2" charset="0"/>
                <a:cs typeface="Calibri" panose="020F0502020204030204" pitchFamily="34" charset="0"/>
              </a:rPr>
              <a:t>Source:  Nielsen Homescan Survey Nov 21</a:t>
            </a:r>
          </a:p>
        </p:txBody>
      </p:sp>
      <p:sp>
        <p:nvSpPr>
          <p:cNvPr id="19" name="Rectangle 18">
            <a:extLst>
              <a:ext uri="{FF2B5EF4-FFF2-40B4-BE49-F238E27FC236}">
                <a16:creationId xmlns:a16="http://schemas.microsoft.com/office/drawing/2014/main" id="{389A0CA6-9D08-4480-9A2C-FE36AA48DB65}"/>
              </a:ext>
            </a:extLst>
          </p:cNvPr>
          <p:cNvSpPr/>
          <p:nvPr/>
        </p:nvSpPr>
        <p:spPr>
          <a:xfrm>
            <a:off x="289505" y="1475468"/>
            <a:ext cx="8739628" cy="461665"/>
          </a:xfrm>
          <a:prstGeom prst="rect">
            <a:avLst/>
          </a:prstGeom>
        </p:spPr>
        <p:txBody>
          <a:bodyPr wrap="square">
            <a:spAutoFit/>
          </a:bodyPr>
          <a:lstStyle/>
          <a:p>
            <a:pPr lvl="0"/>
            <a:r>
              <a:rPr lang="en-GB" sz="1200" dirty="0">
                <a:latin typeface="Montserrat" panose="00000500000000000000" pitchFamily="2" charset="0"/>
                <a:cs typeface="Calibri" panose="020F0502020204030204" pitchFamily="34" charset="0"/>
              </a:rPr>
              <a:t>This year Christmas Day will fall on a Saturday. When do you think you are likely to do your MAIN Christmas grocery shop?</a:t>
            </a:r>
            <a:endParaRPr lang="en-US" sz="1200" dirty="0">
              <a:latin typeface="Montserrat" panose="00000500000000000000" pitchFamily="2" charset="0"/>
              <a:cs typeface="Calibri" panose="020F0502020204030204" pitchFamily="34" charset="0"/>
            </a:endParaRPr>
          </a:p>
        </p:txBody>
      </p:sp>
      <p:sp>
        <p:nvSpPr>
          <p:cNvPr id="20" name="TextBox 19">
            <a:extLst>
              <a:ext uri="{FF2B5EF4-FFF2-40B4-BE49-F238E27FC236}">
                <a16:creationId xmlns:a16="http://schemas.microsoft.com/office/drawing/2014/main" id="{94705282-F5FF-4F39-8130-0A4C6AA200BE}"/>
              </a:ext>
            </a:extLst>
          </p:cNvPr>
          <p:cNvSpPr txBox="1"/>
          <p:nvPr/>
        </p:nvSpPr>
        <p:spPr>
          <a:xfrm>
            <a:off x="289505" y="1970603"/>
            <a:ext cx="1279517" cy="261610"/>
          </a:xfrm>
          <a:prstGeom prst="rect">
            <a:avLst/>
          </a:prstGeom>
          <a:noFill/>
        </p:spPr>
        <p:txBody>
          <a:bodyPr wrap="none" rtlCol="0">
            <a:spAutoFit/>
          </a:bodyPr>
          <a:lstStyle/>
          <a:p>
            <a:r>
              <a:rPr lang="en-GB" sz="1100" dirty="0">
                <a:latin typeface="Montserrat" panose="00000500000000000000" pitchFamily="2" charset="0"/>
                <a:cs typeface="Calibri" panose="020F0502020204030204" pitchFamily="34" charset="0"/>
              </a:rPr>
              <a:t>% Respondents</a:t>
            </a:r>
          </a:p>
        </p:txBody>
      </p:sp>
      <p:sp>
        <p:nvSpPr>
          <p:cNvPr id="21" name="Rectangle 20">
            <a:extLst>
              <a:ext uri="{FF2B5EF4-FFF2-40B4-BE49-F238E27FC236}">
                <a16:creationId xmlns:a16="http://schemas.microsoft.com/office/drawing/2014/main" id="{46D62607-8FA2-4237-AA95-9CAB03B325AD}"/>
              </a:ext>
            </a:extLst>
          </p:cNvPr>
          <p:cNvSpPr/>
          <p:nvPr/>
        </p:nvSpPr>
        <p:spPr>
          <a:xfrm>
            <a:off x="262364" y="1117322"/>
            <a:ext cx="8619272" cy="276999"/>
          </a:xfrm>
          <a:prstGeom prst="rect">
            <a:avLst/>
          </a:prstGeom>
          <a:solidFill>
            <a:schemeClr val="accent1"/>
          </a:solidFill>
        </p:spPr>
        <p:txBody>
          <a:bodyPr wrap="square">
            <a:spAutoFit/>
          </a:bodyPr>
          <a:lstStyle/>
          <a:p>
            <a:r>
              <a:rPr lang="en-US" sz="1200" b="1" dirty="0">
                <a:latin typeface="Montserrat" panose="00000500000000000000" pitchFamily="2" charset="0"/>
                <a:cs typeface="Calibri" panose="020F0502020204030204" pitchFamily="34" charset="0"/>
              </a:rPr>
              <a:t>With an extra day in Xmas week, Thursday could become the biggest shopping day ….</a:t>
            </a:r>
            <a:endParaRPr lang="en-GB" sz="1200" dirty="0">
              <a:latin typeface="Montserrat" panose="00000500000000000000" pitchFamily="2" charset="0"/>
            </a:endParaRPr>
          </a:p>
        </p:txBody>
      </p:sp>
    </p:spTree>
    <p:extLst>
      <p:ext uri="{BB962C8B-B14F-4D97-AF65-F5344CB8AC3E}">
        <p14:creationId xmlns:p14="http://schemas.microsoft.com/office/powerpoint/2010/main" val="2156463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237067" y="292624"/>
            <a:ext cx="8770987" cy="430887"/>
          </a:xfrm>
        </p:spPr>
        <p:txBody>
          <a:bodyPr spcFirstLastPara="1" wrap="square" lIns="0" tIns="91425" rIns="0" bIns="91425" anchor="t" anchorCtr="0">
            <a:noAutofit/>
          </a:bodyPr>
          <a:lstStyle/>
          <a:p>
            <a:pPr lvl="0"/>
            <a:r>
              <a:rPr lang="en-PH" sz="1700" dirty="0">
                <a:latin typeface="Montserrat" panose="00000500000000000000" pitchFamily="2" charset="0"/>
              </a:rPr>
              <a:t>With 76% shoppers looking to make savings at the till this Christmas, smart targeted promotions and vouchers may determine where shoppers shop</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3"/>
          </p:nvPr>
        </p:nvSpPr>
        <p:spPr/>
        <p:txBody>
          <a:bodyPr/>
          <a:lstStyle/>
          <a:p>
            <a:r>
              <a:rPr lang="en-PH"/>
              <a:t>Source:  Nielsen Homescan GB FMCG</a:t>
            </a:r>
            <a:endParaRPr lang="en-PH" dirty="0"/>
          </a:p>
        </p:txBody>
      </p:sp>
      <p:graphicFrame>
        <p:nvGraphicFramePr>
          <p:cNvPr id="12" name="Chart 11">
            <a:extLst>
              <a:ext uri="{FF2B5EF4-FFF2-40B4-BE49-F238E27FC236}">
                <a16:creationId xmlns:a16="http://schemas.microsoft.com/office/drawing/2014/main" id="{B0B21141-0BBE-4891-B6A6-4EC88994B77F}"/>
              </a:ext>
            </a:extLst>
          </p:cNvPr>
          <p:cNvGraphicFramePr/>
          <p:nvPr>
            <p:extLst>
              <p:ext uri="{D42A27DB-BD31-4B8C-83A1-F6EECF244321}">
                <p14:modId xmlns:p14="http://schemas.microsoft.com/office/powerpoint/2010/main" val="3255245678"/>
              </p:ext>
            </p:extLst>
          </p:nvPr>
        </p:nvGraphicFramePr>
        <p:xfrm>
          <a:off x="4582195" y="1933410"/>
          <a:ext cx="4425859" cy="310840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7784474" y="2094724"/>
            <a:ext cx="1170513" cy="230832"/>
          </a:xfrm>
          <a:prstGeom prst="rect">
            <a:avLst/>
          </a:prstGeom>
          <a:noFill/>
        </p:spPr>
        <p:txBody>
          <a:bodyPr wrap="none" rtlCol="0">
            <a:spAutoFit/>
          </a:bodyPr>
          <a:lstStyle/>
          <a:p>
            <a:r>
              <a:rPr lang="en-GB" sz="900" dirty="0">
                <a:latin typeface="Avenir Next LT Pro" panose="020B0604020202020204" charset="0"/>
              </a:rPr>
              <a:t>Value sales growth</a:t>
            </a:r>
          </a:p>
        </p:txBody>
      </p:sp>
      <p:graphicFrame>
        <p:nvGraphicFramePr>
          <p:cNvPr id="6" name="Chart 5">
            <a:extLst>
              <a:ext uri="{FF2B5EF4-FFF2-40B4-BE49-F238E27FC236}">
                <a16:creationId xmlns:a16="http://schemas.microsoft.com/office/drawing/2014/main" id="{3FAA33D9-DEAD-4992-B15A-93C1EFD6EF12}"/>
              </a:ext>
            </a:extLst>
          </p:cNvPr>
          <p:cNvGraphicFramePr/>
          <p:nvPr>
            <p:extLst>
              <p:ext uri="{D42A27DB-BD31-4B8C-83A1-F6EECF244321}">
                <p14:modId xmlns:p14="http://schemas.microsoft.com/office/powerpoint/2010/main" val="1924030945"/>
              </p:ext>
            </p:extLst>
          </p:nvPr>
        </p:nvGraphicFramePr>
        <p:xfrm>
          <a:off x="543791" y="1745725"/>
          <a:ext cx="3598395" cy="2495176"/>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D6B6A413-86B7-4E49-9D35-08B8EB6BEB7F}"/>
              </a:ext>
            </a:extLst>
          </p:cNvPr>
          <p:cNvSpPr txBox="1"/>
          <p:nvPr/>
        </p:nvSpPr>
        <p:spPr>
          <a:xfrm>
            <a:off x="173466" y="1280041"/>
            <a:ext cx="4622800" cy="430887"/>
          </a:xfrm>
          <a:prstGeom prst="rect">
            <a:avLst/>
          </a:prstGeom>
          <a:noFill/>
        </p:spPr>
        <p:txBody>
          <a:bodyPr wrap="square">
            <a:spAutoFit/>
          </a:bodyPr>
          <a:lstStyle/>
          <a:p>
            <a:r>
              <a:rPr lang="en-GB" sz="1100" dirty="0">
                <a:latin typeface="Montserrat" panose="00000500000000000000" pitchFamily="2" charset="0"/>
              </a:rPr>
              <a:t>How important will it be for you to make savings on your grocery bills this Christmas?</a:t>
            </a:r>
          </a:p>
        </p:txBody>
      </p:sp>
      <p:sp>
        <p:nvSpPr>
          <p:cNvPr id="20" name="TextBox 19">
            <a:extLst>
              <a:ext uri="{FF2B5EF4-FFF2-40B4-BE49-F238E27FC236}">
                <a16:creationId xmlns:a16="http://schemas.microsoft.com/office/drawing/2014/main" id="{3B817F16-E49A-4EB3-9DEA-BF96B2ABA947}"/>
              </a:ext>
            </a:extLst>
          </p:cNvPr>
          <p:cNvSpPr txBox="1"/>
          <p:nvPr/>
        </p:nvSpPr>
        <p:spPr>
          <a:xfrm>
            <a:off x="4572000" y="1293947"/>
            <a:ext cx="4622800" cy="415498"/>
          </a:xfrm>
          <a:prstGeom prst="rect">
            <a:avLst/>
          </a:prstGeom>
          <a:noFill/>
        </p:spPr>
        <p:txBody>
          <a:bodyPr wrap="square">
            <a:spAutoFit/>
          </a:bodyPr>
          <a:lstStyle/>
          <a:p>
            <a:r>
              <a:rPr lang="en-GB" sz="1050" dirty="0">
                <a:latin typeface="Montserrat" panose="00000500000000000000" pitchFamily="2" charset="0"/>
              </a:rPr>
              <a:t>Which type of retailer promotion(s) encourage you most to shop in their store at Christmas? </a:t>
            </a:r>
          </a:p>
        </p:txBody>
      </p:sp>
    </p:spTree>
    <p:extLst>
      <p:ext uri="{BB962C8B-B14F-4D97-AF65-F5344CB8AC3E}">
        <p14:creationId xmlns:p14="http://schemas.microsoft.com/office/powerpoint/2010/main" val="3338170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2" name="Subtitle 1"/>
          <p:cNvSpPr>
            <a:spLocks noGrp="1"/>
          </p:cNvSpPr>
          <p:nvPr>
            <p:ph type="subTitle" idx="3"/>
          </p:nvPr>
        </p:nvSpPr>
        <p:spPr/>
        <p:txBody>
          <a:bodyPr/>
          <a:lstStyle/>
          <a:p>
            <a:endParaRPr lang="en-GB" dirty="0"/>
          </a:p>
          <a:p>
            <a:endParaRPr lang="en-GB" dirty="0"/>
          </a:p>
          <a:p>
            <a:r>
              <a:rPr lang="en-GB" dirty="0"/>
              <a:t>Source:  NielsenIQ Scantrack</a:t>
            </a:r>
          </a:p>
        </p:txBody>
      </p:sp>
      <p:sp>
        <p:nvSpPr>
          <p:cNvPr id="20" name="TextBox 19">
            <a:extLst>
              <a:ext uri="{FF2B5EF4-FFF2-40B4-BE49-F238E27FC236}">
                <a16:creationId xmlns:a16="http://schemas.microsoft.com/office/drawing/2014/main" id="{9875F652-B985-41D0-97D0-AF5E54ADDCB3}"/>
              </a:ext>
            </a:extLst>
          </p:cNvPr>
          <p:cNvSpPr txBox="1"/>
          <p:nvPr/>
        </p:nvSpPr>
        <p:spPr>
          <a:xfrm>
            <a:off x="354650" y="1119830"/>
            <a:ext cx="7857067" cy="646331"/>
          </a:xfrm>
          <a:prstGeom prst="rect">
            <a:avLst/>
          </a:prstGeom>
          <a:noFill/>
        </p:spPr>
        <p:txBody>
          <a:bodyPr wrap="square">
            <a:spAutoFit/>
          </a:bodyPr>
          <a:lstStyle/>
          <a:p>
            <a:pPr marL="325898" indent="-325898">
              <a:buClr>
                <a:schemeClr val="accent1"/>
              </a:buClr>
              <a:buFont typeface="Arial" panose="020B0604020202020204" pitchFamily="34" charset="0"/>
              <a:buChar char="•"/>
            </a:pPr>
            <a:r>
              <a:rPr lang="en-GB" sz="900" dirty="0">
                <a:latin typeface="Montserrat" panose="00000500000000000000" pitchFamily="2" charset="0"/>
                <a:cs typeface="Calibri" panose="020F0502020204030204" pitchFamily="34" charset="0"/>
              </a:rPr>
              <a:t>Overall shoppers have spent </a:t>
            </a:r>
            <a:r>
              <a:rPr lang="en-GB" sz="900" b="1" dirty="0">
                <a:latin typeface="Montserrat" panose="00000500000000000000" pitchFamily="2" charset="0"/>
                <a:cs typeface="Calibri" panose="020F0502020204030204" pitchFamily="34" charset="0"/>
              </a:rPr>
              <a:t>£20.6Bn </a:t>
            </a:r>
            <a:r>
              <a:rPr lang="en-GB" sz="900" dirty="0">
                <a:latin typeface="Montserrat" panose="00000500000000000000" pitchFamily="2" charset="0"/>
                <a:cs typeface="Calibri" panose="020F0502020204030204" pitchFamily="34" charset="0"/>
              </a:rPr>
              <a:t>in the Grocery Multiples during the first 8 weeks of Christmas, which is  </a:t>
            </a:r>
            <a:r>
              <a:rPr lang="en-GB" sz="900" b="1" dirty="0">
                <a:solidFill>
                  <a:schemeClr val="tx1"/>
                </a:solidFill>
                <a:latin typeface="Montserrat" panose="00000500000000000000" pitchFamily="2" charset="0"/>
                <a:cs typeface="Calibri" panose="020F0502020204030204" pitchFamily="34" charset="0"/>
              </a:rPr>
              <a:t>£465m (-2.2%) less</a:t>
            </a:r>
            <a:r>
              <a:rPr lang="en-GB" sz="900" dirty="0">
                <a:latin typeface="Montserrat" panose="00000500000000000000" pitchFamily="2" charset="0"/>
                <a:cs typeface="Calibri" panose="020F0502020204030204" pitchFamily="34" charset="0"/>
              </a:rPr>
              <a:t> than the same point last year.</a:t>
            </a:r>
          </a:p>
          <a:p>
            <a:pPr marL="325898" indent="-325898">
              <a:buClr>
                <a:schemeClr val="accent1"/>
              </a:buClr>
              <a:buFont typeface="Arial" panose="020B0604020202020204" pitchFamily="34" charset="0"/>
              <a:buChar char="•"/>
            </a:pPr>
            <a:r>
              <a:rPr lang="en-GB" sz="900" dirty="0">
                <a:solidFill>
                  <a:schemeClr val="tx1"/>
                </a:solidFill>
                <a:latin typeface="Montserrat" panose="00000500000000000000" pitchFamily="2" charset="0"/>
                <a:cs typeface="Calibri" panose="020F0502020204030204" pitchFamily="34" charset="0"/>
              </a:rPr>
              <a:t>The top selling Spirit lines this year are Bailey’s Cream Liqueur 1L and Smirnoff Red Label Vodka 1L</a:t>
            </a:r>
          </a:p>
          <a:p>
            <a:pPr marL="325898" indent="-325898">
              <a:buClr>
                <a:schemeClr val="accent1"/>
              </a:buClr>
              <a:buFont typeface="Arial" panose="020B0604020202020204" pitchFamily="34" charset="0"/>
              <a:buChar char="•"/>
            </a:pPr>
            <a:r>
              <a:rPr lang="en-GB" sz="900" dirty="0">
                <a:solidFill>
                  <a:schemeClr val="tx1"/>
                </a:solidFill>
                <a:latin typeface="Montserrat" panose="00000500000000000000" pitchFamily="2" charset="0"/>
                <a:cs typeface="Calibri" panose="020F0502020204030204" pitchFamily="34" charset="0"/>
              </a:rPr>
              <a:t>The top selling Chocolate confectionery lines are Cadbury Heroes 600g and Mars Celebrations 650g</a:t>
            </a:r>
          </a:p>
        </p:txBody>
      </p:sp>
      <p:sp>
        <p:nvSpPr>
          <p:cNvPr id="22" name="TextBox 21">
            <a:extLst>
              <a:ext uri="{FF2B5EF4-FFF2-40B4-BE49-F238E27FC236}">
                <a16:creationId xmlns:a16="http://schemas.microsoft.com/office/drawing/2014/main" id="{8A1A5D47-71A9-440A-9F26-04D6E9FB09DF}"/>
              </a:ext>
            </a:extLst>
          </p:cNvPr>
          <p:cNvSpPr txBox="1"/>
          <p:nvPr/>
        </p:nvSpPr>
        <p:spPr>
          <a:xfrm>
            <a:off x="279325" y="306226"/>
            <a:ext cx="8523240" cy="677108"/>
          </a:xfrm>
          <a:prstGeom prst="rect">
            <a:avLst/>
          </a:prstGeom>
          <a:noFill/>
        </p:spPr>
        <p:txBody>
          <a:bodyPr wrap="square">
            <a:spAutoFit/>
          </a:bodyPr>
          <a:lstStyle/>
          <a:p>
            <a:r>
              <a:rPr lang="en-GB" sz="1900" b="1" dirty="0">
                <a:latin typeface="Montserrat" panose="00000500000000000000" pitchFamily="2" charset="0"/>
                <a:cs typeface="Calibri" panose="020F0502020204030204" pitchFamily="34" charset="0"/>
              </a:rPr>
              <a:t>Branded Spirits and Confectionery already have momentum at the Christmas half way point and should continue …</a:t>
            </a:r>
          </a:p>
        </p:txBody>
      </p:sp>
      <p:sp>
        <p:nvSpPr>
          <p:cNvPr id="25" name="TextBox 24">
            <a:extLst>
              <a:ext uri="{FF2B5EF4-FFF2-40B4-BE49-F238E27FC236}">
                <a16:creationId xmlns:a16="http://schemas.microsoft.com/office/drawing/2014/main" id="{8195AFDD-149D-43C8-8FC5-C0E43719B726}"/>
              </a:ext>
            </a:extLst>
          </p:cNvPr>
          <p:cNvSpPr txBox="1"/>
          <p:nvPr/>
        </p:nvSpPr>
        <p:spPr>
          <a:xfrm>
            <a:off x="219462" y="2051602"/>
            <a:ext cx="3859046" cy="289972"/>
          </a:xfrm>
          <a:prstGeom prst="rect">
            <a:avLst/>
          </a:prstGeom>
          <a:noFill/>
        </p:spPr>
        <p:txBody>
          <a:bodyPr wrap="none" lIns="104287" tIns="52144" rIns="104287" bIns="52144" rtlCol="0">
            <a:spAutoFit/>
          </a:bodyPr>
          <a:lstStyle/>
          <a:p>
            <a:r>
              <a:rPr lang="en-GB" sz="1200" u="sng" dirty="0">
                <a:latin typeface="Calibri" panose="020F0502020204030204" pitchFamily="34" charset="0"/>
                <a:cs typeface="Calibri" panose="020F0502020204030204" pitchFamily="34" charset="0"/>
              </a:rPr>
              <a:t>Top Selling Lines 6 w/e 20</a:t>
            </a:r>
            <a:r>
              <a:rPr lang="en-GB" sz="1200" u="sng" baseline="30000" dirty="0">
                <a:latin typeface="Calibri" panose="020F0502020204030204" pitchFamily="34" charset="0"/>
                <a:cs typeface="Calibri" panose="020F0502020204030204" pitchFamily="34" charset="0"/>
              </a:rPr>
              <a:t>th</a:t>
            </a:r>
            <a:r>
              <a:rPr lang="en-GB" sz="1200" u="sng" dirty="0">
                <a:latin typeface="Calibri" panose="020F0502020204030204" pitchFamily="34" charset="0"/>
                <a:cs typeface="Calibri" panose="020F0502020204030204" pitchFamily="34" charset="0"/>
              </a:rPr>
              <a:t> November, Grocery Multiples</a:t>
            </a:r>
            <a:endParaRPr lang="en-US" sz="1200" u="sng" dirty="0">
              <a:latin typeface="Calibri" panose="020F0502020204030204" pitchFamily="34" charset="0"/>
              <a:cs typeface="Calibri" panose="020F0502020204030204" pitchFamily="34" charset="0"/>
            </a:endParaRPr>
          </a:p>
        </p:txBody>
      </p:sp>
      <p:graphicFrame>
        <p:nvGraphicFramePr>
          <p:cNvPr id="26" name="Table 25">
            <a:extLst>
              <a:ext uri="{FF2B5EF4-FFF2-40B4-BE49-F238E27FC236}">
                <a16:creationId xmlns:a16="http://schemas.microsoft.com/office/drawing/2014/main" id="{7771E040-C643-4DA1-9565-689D7C4989F4}"/>
              </a:ext>
            </a:extLst>
          </p:cNvPr>
          <p:cNvGraphicFramePr>
            <a:graphicFrameLocks noGrp="1"/>
          </p:cNvGraphicFramePr>
          <p:nvPr>
            <p:extLst>
              <p:ext uri="{D42A27DB-BD31-4B8C-83A1-F6EECF244321}">
                <p14:modId xmlns:p14="http://schemas.microsoft.com/office/powerpoint/2010/main" val="3634739239"/>
              </p:ext>
            </p:extLst>
          </p:nvPr>
        </p:nvGraphicFramePr>
        <p:xfrm>
          <a:off x="354650" y="2447724"/>
          <a:ext cx="8609468" cy="1963032"/>
        </p:xfrm>
        <a:graphic>
          <a:graphicData uri="http://schemas.openxmlformats.org/drawingml/2006/table">
            <a:tbl>
              <a:tblPr firstRow="1" bandRow="1">
                <a:tableStyleId>{5C22544A-7EE6-4342-B048-85BDC9FD1C3A}</a:tableStyleId>
              </a:tblPr>
              <a:tblGrid>
                <a:gridCol w="674375">
                  <a:extLst>
                    <a:ext uri="{9D8B030D-6E8A-4147-A177-3AD203B41FA5}">
                      <a16:colId xmlns:a16="http://schemas.microsoft.com/office/drawing/2014/main" val="20000"/>
                    </a:ext>
                  </a:extLst>
                </a:gridCol>
                <a:gridCol w="3848801">
                  <a:extLst>
                    <a:ext uri="{9D8B030D-6E8A-4147-A177-3AD203B41FA5}">
                      <a16:colId xmlns:a16="http://schemas.microsoft.com/office/drawing/2014/main" val="20001"/>
                    </a:ext>
                  </a:extLst>
                </a:gridCol>
                <a:gridCol w="4086292">
                  <a:extLst>
                    <a:ext uri="{9D8B030D-6E8A-4147-A177-3AD203B41FA5}">
                      <a16:colId xmlns:a16="http://schemas.microsoft.com/office/drawing/2014/main" val="20002"/>
                    </a:ext>
                  </a:extLst>
                </a:gridCol>
              </a:tblGrid>
              <a:tr h="224164">
                <a:tc>
                  <a:txBody>
                    <a:bodyPr/>
                    <a:lstStyle/>
                    <a:p>
                      <a:r>
                        <a:rPr lang="en-GB" sz="1100" dirty="0">
                          <a:latin typeface="Montserrat" panose="00000500000000000000" pitchFamily="2" charset="0"/>
                          <a:cs typeface="Calibri" panose="020F0502020204030204" pitchFamily="34" charset="0"/>
                        </a:rPr>
                        <a:t>Rank</a:t>
                      </a:r>
                    </a:p>
                  </a:txBody>
                  <a:tcPr marL="110557" marR="110557" marT="22001" marB="22001"/>
                </a:tc>
                <a:tc>
                  <a:txBody>
                    <a:bodyPr/>
                    <a:lstStyle/>
                    <a:p>
                      <a:r>
                        <a:rPr lang="en-GB" sz="1100" dirty="0">
                          <a:latin typeface="Montserrat" panose="00000500000000000000" pitchFamily="2" charset="0"/>
                          <a:cs typeface="Calibri" panose="020F0502020204030204" pitchFamily="34" charset="0"/>
                        </a:rPr>
                        <a:t>Spirits</a:t>
                      </a:r>
                    </a:p>
                  </a:txBody>
                  <a:tcPr marL="110557" marR="110557" marT="22001" marB="22001"/>
                </a:tc>
                <a:tc>
                  <a:txBody>
                    <a:bodyPr/>
                    <a:lstStyle/>
                    <a:p>
                      <a:r>
                        <a:rPr lang="en-GB" sz="1100" dirty="0">
                          <a:latin typeface="Montserrat" panose="00000500000000000000" pitchFamily="2" charset="0"/>
                          <a:cs typeface="Calibri" panose="020F0502020204030204" pitchFamily="34" charset="0"/>
                        </a:rPr>
                        <a:t>Chocolate confectionery</a:t>
                      </a:r>
                    </a:p>
                  </a:txBody>
                  <a:tcPr marL="110557" marR="110557" marT="22001" marB="22001"/>
                </a:tc>
                <a:extLst>
                  <a:ext uri="{0D108BD9-81ED-4DB2-BD59-A6C34878D82A}">
                    <a16:rowId xmlns:a16="http://schemas.microsoft.com/office/drawing/2014/main" val="10000"/>
                  </a:ext>
                </a:extLst>
              </a:tr>
              <a:tr h="171506">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1</a:t>
                      </a:r>
                    </a:p>
                  </a:txBody>
                  <a:tcPr marL="11516" marR="11516" marT="4584" marB="0" anchor="b"/>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00" b="0" i="0" u="none" strike="noStrike" dirty="0">
                          <a:solidFill>
                            <a:schemeClr val="tx1"/>
                          </a:solidFill>
                          <a:effectLst/>
                          <a:latin typeface="Montserrat" panose="00000500000000000000" pitchFamily="2" charset="0"/>
                        </a:rPr>
                        <a:t>Cream Liqueurs Diageo Baileys-Original 1L</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00" b="0" i="0" u="none" strike="noStrike" dirty="0">
                          <a:solidFill>
                            <a:schemeClr val="tx1"/>
                          </a:solidFill>
                          <a:effectLst/>
                          <a:latin typeface="Montserrat" panose="00000500000000000000" pitchFamily="2" charset="0"/>
                        </a:rPr>
                        <a:t>Mondelez-International Cadbury-Heroes Assorted Tub/600g</a:t>
                      </a:r>
                    </a:p>
                  </a:txBody>
                  <a:tcPr marL="9525" marR="9525" marT="9525" marB="0" anchor="ctr"/>
                </a:tc>
                <a:extLst>
                  <a:ext uri="{0D108BD9-81ED-4DB2-BD59-A6C34878D82A}">
                    <a16:rowId xmlns:a16="http://schemas.microsoft.com/office/drawing/2014/main" val="10001"/>
                  </a:ext>
                </a:extLst>
              </a:tr>
              <a:tr h="171506">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2</a:t>
                      </a:r>
                    </a:p>
                  </a:txBody>
                  <a:tcPr marL="11516" marR="11516" marT="4584" marB="0" anchor="b"/>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ontserrat" panose="00000500000000000000" pitchFamily="2" charset="0"/>
                        </a:rPr>
                        <a:t>Vodka Diageo Smirnoff-Vodka-Red</a:t>
                      </a:r>
                      <a:r>
                        <a:rPr lang="en-GB" sz="1000" b="0" i="0" u="none" strike="noStrike" baseline="0" dirty="0">
                          <a:solidFill>
                            <a:schemeClr val="tx1"/>
                          </a:solidFill>
                          <a:effectLst/>
                          <a:latin typeface="Montserrat" panose="00000500000000000000" pitchFamily="2" charset="0"/>
                        </a:rPr>
                        <a:t> Label 1L</a:t>
                      </a:r>
                      <a:endParaRPr lang="en-GB" sz="1000" b="0" i="0" u="none" strike="noStrike" dirty="0">
                        <a:solidFill>
                          <a:schemeClr val="tx1"/>
                        </a:solidFill>
                        <a:effectLst/>
                        <a:latin typeface="Montserrat" panose="00000500000000000000" pitchFamily="2"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00" b="0" i="0" u="none" strike="noStrike" dirty="0">
                          <a:solidFill>
                            <a:schemeClr val="tx1"/>
                          </a:solidFill>
                          <a:effectLst/>
                          <a:latin typeface="Montserrat" panose="00000500000000000000" pitchFamily="2" charset="0"/>
                        </a:rPr>
                        <a:t>Mars Celebrations Tub/650g</a:t>
                      </a:r>
                    </a:p>
                  </a:txBody>
                  <a:tcPr marL="9525" marR="9525" marT="9525" marB="0" anchor="ctr"/>
                </a:tc>
                <a:extLst>
                  <a:ext uri="{0D108BD9-81ED-4DB2-BD59-A6C34878D82A}">
                    <a16:rowId xmlns:a16="http://schemas.microsoft.com/office/drawing/2014/main" val="10002"/>
                  </a:ext>
                </a:extLst>
              </a:tr>
              <a:tr h="171506">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3</a:t>
                      </a:r>
                    </a:p>
                  </a:txBody>
                  <a:tcPr marL="11516" marR="11516" marT="4584" marB="0" anchor="b"/>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ontserrat" panose="00000500000000000000" pitchFamily="2" charset="0"/>
                        </a:rPr>
                        <a:t>Gin Diageo Gordons-Standard</a:t>
                      </a:r>
                      <a:r>
                        <a:rPr lang="en-GB" sz="1000" b="0" i="0" u="none" strike="noStrike" baseline="0" dirty="0">
                          <a:solidFill>
                            <a:schemeClr val="tx1"/>
                          </a:solidFill>
                          <a:effectLst/>
                          <a:latin typeface="Montserrat" panose="00000500000000000000" pitchFamily="2" charset="0"/>
                        </a:rPr>
                        <a:t> 1L</a:t>
                      </a:r>
                      <a:endParaRPr lang="en-GB" sz="10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l" rtl="0" fontAlgn="ctr"/>
                      <a:r>
                        <a:rPr lang="en-GB" sz="1000" b="0" i="0" u="none" strike="noStrike" dirty="0">
                          <a:solidFill>
                            <a:schemeClr val="tx1"/>
                          </a:solidFill>
                          <a:effectLst/>
                          <a:latin typeface="Montserrat" panose="00000500000000000000" pitchFamily="2" charset="0"/>
                        </a:rPr>
                        <a:t>Nestle Quality-Street Assorted Tub/650g</a:t>
                      </a:r>
                    </a:p>
                  </a:txBody>
                  <a:tcPr marL="9525" marR="9525" marT="9525" marB="0" anchor="ctr"/>
                </a:tc>
                <a:extLst>
                  <a:ext uri="{0D108BD9-81ED-4DB2-BD59-A6C34878D82A}">
                    <a16:rowId xmlns:a16="http://schemas.microsoft.com/office/drawing/2014/main" val="10003"/>
                  </a:ext>
                </a:extLst>
              </a:tr>
              <a:tr h="171506">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4</a:t>
                      </a:r>
                    </a:p>
                  </a:txBody>
                  <a:tcPr marL="11516" marR="11516" marT="4584" marB="0" anchor="b"/>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ontserrat" panose="00000500000000000000" pitchFamily="2" charset="0"/>
                        </a:rPr>
                        <a:t>Whisky Edrington-Group The-Famous-Grouse-Finest 1L</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ontserrat" panose="00000500000000000000" pitchFamily="2" charset="0"/>
                        </a:rPr>
                        <a:t>Mondelez-International Cadbury-Roses Assorted Tub/600g</a:t>
                      </a:r>
                    </a:p>
                  </a:txBody>
                  <a:tcPr marL="9525" marR="9525" marT="9525" marB="0" anchor="ctr"/>
                </a:tc>
                <a:extLst>
                  <a:ext uri="{0D108BD9-81ED-4DB2-BD59-A6C34878D82A}">
                    <a16:rowId xmlns:a16="http://schemas.microsoft.com/office/drawing/2014/main" val="10004"/>
                  </a:ext>
                </a:extLst>
              </a:tr>
              <a:tr h="171506">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5</a:t>
                      </a:r>
                    </a:p>
                  </a:txBody>
                  <a:tcPr marL="11516" marR="11516" marT="4584" marB="0" anchor="b"/>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ontserrat" panose="00000500000000000000" pitchFamily="2" charset="0"/>
                        </a:rPr>
                        <a:t>Scotch Blended Whisky Diageo Bell’s </a:t>
                      </a:r>
                      <a:r>
                        <a:rPr lang="en-GB" sz="1000" b="0" i="0" u="none" strike="noStrike" baseline="0" dirty="0">
                          <a:solidFill>
                            <a:schemeClr val="tx1"/>
                          </a:solidFill>
                          <a:effectLst/>
                          <a:latin typeface="Montserrat" panose="00000500000000000000" pitchFamily="2" charset="0"/>
                        </a:rPr>
                        <a:t>Original 1L</a:t>
                      </a:r>
                      <a:endParaRPr lang="en-GB" sz="1000" b="0" i="0" u="none" strike="noStrike" dirty="0">
                        <a:solidFill>
                          <a:schemeClr val="tx1"/>
                        </a:solidFill>
                        <a:effectLst/>
                        <a:latin typeface="Montserrat" panose="00000500000000000000" pitchFamily="2" charset="0"/>
                      </a:endParaRPr>
                    </a:p>
                  </a:txBody>
                  <a:tcPr marL="9525" marR="9525" marT="9525" marB="0" anchor="ctr"/>
                </a:tc>
                <a:tc>
                  <a:txBody>
                    <a:bodyPr/>
                    <a:lstStyle/>
                    <a:p>
                      <a:pPr algn="l" rtl="0" fontAlgn="ctr"/>
                      <a:r>
                        <a:rPr lang="en-GB" sz="1000" b="0" i="0" u="none" strike="noStrike" dirty="0">
                          <a:solidFill>
                            <a:schemeClr val="tx1"/>
                          </a:solidFill>
                          <a:effectLst/>
                          <a:latin typeface="Montserrat" panose="00000500000000000000" pitchFamily="2" charset="0"/>
                        </a:rPr>
                        <a:t>Ferrero Rocher </a:t>
                      </a:r>
                      <a:r>
                        <a:rPr lang="en-GB" sz="1000" b="0" i="0" u="none" strike="noStrike" dirty="0" err="1">
                          <a:solidFill>
                            <a:schemeClr val="tx1"/>
                          </a:solidFill>
                          <a:effectLst/>
                          <a:latin typeface="Montserrat" panose="00000500000000000000" pitchFamily="2" charset="0"/>
                        </a:rPr>
                        <a:t>Hazlenut</a:t>
                      </a:r>
                      <a:r>
                        <a:rPr lang="en-GB" sz="1000" b="0" i="0" u="none" strike="noStrike" dirty="0">
                          <a:solidFill>
                            <a:schemeClr val="tx1"/>
                          </a:solidFill>
                          <a:effectLst/>
                          <a:latin typeface="Montserrat" panose="00000500000000000000" pitchFamily="2" charset="0"/>
                        </a:rPr>
                        <a:t> 300g</a:t>
                      </a:r>
                    </a:p>
                  </a:txBody>
                  <a:tcPr marL="9525" marR="9525" marT="9525" marB="0" anchor="ctr"/>
                </a:tc>
                <a:extLst>
                  <a:ext uri="{0D108BD9-81ED-4DB2-BD59-A6C34878D82A}">
                    <a16:rowId xmlns:a16="http://schemas.microsoft.com/office/drawing/2014/main" val="10005"/>
                  </a:ext>
                </a:extLst>
              </a:tr>
              <a:tr h="171506">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6</a:t>
                      </a:r>
                    </a:p>
                  </a:txBody>
                  <a:tcPr marL="11516" marR="11516" marT="4584" marB="0" anchor="b"/>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00" b="0" i="0" u="none" strike="noStrike" dirty="0">
                          <a:solidFill>
                            <a:schemeClr val="tx1"/>
                          </a:solidFill>
                          <a:effectLst/>
                          <a:latin typeface="Montserrat" panose="00000500000000000000" pitchFamily="2" charset="0"/>
                        </a:rPr>
                        <a:t>Imp Whisky Brown-Forman Jack-Daniels-Tennessee 700ml</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cap="none" dirty="0" err="1">
                          <a:solidFill>
                            <a:schemeClr val="dk1"/>
                          </a:solidFill>
                          <a:effectLst/>
                          <a:latin typeface="Montserrat" panose="00000500000000000000" pitchFamily="2" charset="0"/>
                          <a:ea typeface="+mn-ea"/>
                          <a:cs typeface="Calibri" panose="020F0502020204030204" pitchFamily="34" charset="0"/>
                          <a:sym typeface="Arial"/>
                        </a:rPr>
                        <a:t>Carambar</a:t>
                      </a:r>
                      <a:r>
                        <a:rPr lang="en-GB" sz="1000" b="0" i="0" u="none" strike="noStrike" cap="none" dirty="0">
                          <a:solidFill>
                            <a:schemeClr val="dk1"/>
                          </a:solidFill>
                          <a:effectLst/>
                          <a:latin typeface="Montserrat" panose="00000500000000000000" pitchFamily="2" charset="0"/>
                          <a:ea typeface="+mn-ea"/>
                          <a:cs typeface="Calibri" panose="020F0502020204030204" pitchFamily="34" charset="0"/>
                          <a:sym typeface="Arial"/>
                        </a:rPr>
                        <a:t> &amp; Co Terry’s Chocolate Orange</a:t>
                      </a:r>
                      <a:r>
                        <a:rPr lang="en-GB" sz="1000" b="0" i="0" u="none" strike="noStrike" cap="none" baseline="0" dirty="0">
                          <a:solidFill>
                            <a:schemeClr val="dk1"/>
                          </a:solidFill>
                          <a:effectLst/>
                          <a:latin typeface="Montserrat" panose="00000500000000000000" pitchFamily="2" charset="0"/>
                          <a:ea typeface="+mn-ea"/>
                          <a:cs typeface="Calibri" panose="020F0502020204030204" pitchFamily="34" charset="0"/>
                          <a:sym typeface="Arial"/>
                        </a:rPr>
                        <a:t> 157g</a:t>
                      </a:r>
                      <a:endParaRPr lang="en-GB" sz="1000" b="0" i="0" u="none" strike="noStrike" dirty="0">
                        <a:solidFill>
                          <a:schemeClr val="tx1"/>
                        </a:solidFill>
                        <a:effectLst/>
                        <a:latin typeface="Montserrat" panose="00000500000000000000" pitchFamily="2" charset="0"/>
                      </a:endParaRPr>
                    </a:p>
                  </a:txBody>
                  <a:tcPr marL="9525" marR="9525" marT="9525" marB="0" anchor="ctr"/>
                </a:tc>
                <a:extLst>
                  <a:ext uri="{0D108BD9-81ED-4DB2-BD59-A6C34878D82A}">
                    <a16:rowId xmlns:a16="http://schemas.microsoft.com/office/drawing/2014/main" val="10006"/>
                  </a:ext>
                </a:extLst>
              </a:tr>
              <a:tr h="176678">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7</a:t>
                      </a:r>
                    </a:p>
                  </a:txBody>
                  <a:tcPr marL="11516" marR="11516" marT="4584" marB="0" anchor="b"/>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00" b="0" i="0" u="none" strike="noStrike" dirty="0">
                          <a:solidFill>
                            <a:schemeClr val="tx1"/>
                          </a:solidFill>
                          <a:effectLst/>
                          <a:latin typeface="Montserrat" panose="00000500000000000000" pitchFamily="2" charset="0"/>
                        </a:rPr>
                        <a:t>Scotch Blended Whisky Whyte &amp; Mackay 1L</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ontserrat" panose="00000500000000000000" pitchFamily="2" charset="0"/>
                        </a:rPr>
                        <a:t>Mondelez-International Cadbury-Dairy-Milk-Giant Buttons 119g</a:t>
                      </a:r>
                    </a:p>
                  </a:txBody>
                  <a:tcPr marL="9525" marR="9525" marT="9525" marB="0" anchor="ctr"/>
                </a:tc>
                <a:extLst>
                  <a:ext uri="{0D108BD9-81ED-4DB2-BD59-A6C34878D82A}">
                    <a16:rowId xmlns:a16="http://schemas.microsoft.com/office/drawing/2014/main" val="10007"/>
                  </a:ext>
                </a:extLst>
              </a:tr>
              <a:tr h="199723">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8</a:t>
                      </a:r>
                    </a:p>
                  </a:txBody>
                  <a:tcPr marL="11516" marR="11516" marT="4584" marB="0" anchor="b"/>
                </a:tc>
                <a:tc>
                  <a:txBody>
                    <a:bodyPr/>
                    <a:lstStyle/>
                    <a:p>
                      <a:pPr algn="l" rtl="0" fontAlgn="ctr"/>
                      <a:r>
                        <a:rPr lang="sv-SE" sz="1000" b="0" i="0" u="none" strike="noStrike" dirty="0">
                          <a:solidFill>
                            <a:schemeClr val="tx1"/>
                          </a:solidFill>
                          <a:effectLst/>
                          <a:latin typeface="Montserrat" panose="00000500000000000000" pitchFamily="2" charset="0"/>
                        </a:rPr>
                        <a:t>Imp Whisky Brown-Forman Jack-Daniels-Tennessee 1L</a:t>
                      </a:r>
                    </a:p>
                  </a:txBody>
                  <a:tcPr marL="9525" marR="9525" marT="9525" marB="0" anchor="ctr"/>
                </a:tc>
                <a:tc>
                  <a:txBody>
                    <a:bodyPr/>
                    <a:lstStyle/>
                    <a:p>
                      <a:pPr algn="l" rtl="0" fontAlgn="ctr"/>
                      <a:r>
                        <a:rPr lang="en-GB" sz="1000" b="0" i="0" u="none" strike="noStrike" dirty="0" err="1">
                          <a:solidFill>
                            <a:schemeClr val="tx1"/>
                          </a:solidFill>
                          <a:effectLst/>
                          <a:latin typeface="Montserrat" panose="00000500000000000000" pitchFamily="2" charset="0"/>
                        </a:rPr>
                        <a:t>Mondelz</a:t>
                      </a:r>
                      <a:r>
                        <a:rPr lang="en-GB" sz="1000" b="0" i="0" u="none" strike="noStrike" dirty="0">
                          <a:solidFill>
                            <a:schemeClr val="tx1"/>
                          </a:solidFill>
                          <a:effectLst/>
                          <a:latin typeface="Montserrat" panose="00000500000000000000" pitchFamily="2" charset="0"/>
                        </a:rPr>
                        <a:t>-Int Cadbury-Dairy Milk Med Santa Selection pack 145g</a:t>
                      </a:r>
                      <a:endParaRPr lang="en-GB" sz="1000" b="0" i="0" u="none" strike="noStrike" dirty="0">
                        <a:solidFill>
                          <a:schemeClr val="tx1"/>
                        </a:solidFill>
                        <a:effectLst/>
                        <a:latin typeface="Montserrat" panose="00000500000000000000" pitchFamily="2" charset="0"/>
                        <a:cs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171506">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9</a:t>
                      </a:r>
                    </a:p>
                  </a:txBody>
                  <a:tcPr marL="11516" marR="11516" marT="4584" marB="0" anchor="b"/>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GB" sz="1000" b="0" i="0" u="none" strike="noStrike" dirty="0">
                          <a:solidFill>
                            <a:schemeClr val="tx1"/>
                          </a:solidFill>
                          <a:effectLst/>
                          <a:latin typeface="Montserrat" panose="00000500000000000000" pitchFamily="2" charset="0"/>
                        </a:rPr>
                        <a:t>Rum Bacardi </a:t>
                      </a:r>
                      <a:r>
                        <a:rPr lang="en-GB" sz="1000" b="0" i="0" u="none" strike="noStrike" baseline="0" dirty="0">
                          <a:solidFill>
                            <a:schemeClr val="tx1"/>
                          </a:solidFill>
                          <a:effectLst/>
                          <a:latin typeface="Montserrat" panose="00000500000000000000" pitchFamily="2" charset="0"/>
                        </a:rPr>
                        <a:t>Blanca 1L</a:t>
                      </a:r>
                      <a:endParaRPr lang="en-GB" sz="1000" b="0" i="0" u="none" strike="noStrike" dirty="0">
                        <a:solidFill>
                          <a:schemeClr val="tx1"/>
                        </a:solidFill>
                        <a:effectLst/>
                        <a:latin typeface="Montserrat" panose="00000500000000000000" pitchFamily="2"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ontserrat" panose="00000500000000000000" pitchFamily="2" charset="0"/>
                        </a:rPr>
                        <a:t>Lindt &amp; </a:t>
                      </a:r>
                      <a:r>
                        <a:rPr lang="en-GB" sz="1000" b="0" i="0" u="none" strike="noStrike" dirty="0" err="1">
                          <a:solidFill>
                            <a:schemeClr val="tx1"/>
                          </a:solidFill>
                          <a:effectLst/>
                          <a:latin typeface="Montserrat" panose="00000500000000000000" pitchFamily="2" charset="0"/>
                        </a:rPr>
                        <a:t>Sprungli</a:t>
                      </a:r>
                      <a:r>
                        <a:rPr lang="en-GB" sz="1000" b="0" i="0" u="none" strike="noStrike" dirty="0">
                          <a:solidFill>
                            <a:schemeClr val="tx1"/>
                          </a:solidFill>
                          <a:effectLst/>
                          <a:latin typeface="Montserrat" panose="00000500000000000000" pitchFamily="2" charset="0"/>
                        </a:rPr>
                        <a:t> Gifting Inlaid Single Flav Lindt Lindor 200g</a:t>
                      </a:r>
                    </a:p>
                  </a:txBody>
                  <a:tcPr marL="9525" marR="9525" marT="9525" marB="0" anchor="ctr"/>
                </a:tc>
                <a:extLst>
                  <a:ext uri="{0D108BD9-81ED-4DB2-BD59-A6C34878D82A}">
                    <a16:rowId xmlns:a16="http://schemas.microsoft.com/office/drawing/2014/main" val="10009"/>
                  </a:ext>
                </a:extLst>
              </a:tr>
              <a:tr h="126534">
                <a:tc>
                  <a:txBody>
                    <a:bodyPr/>
                    <a:lstStyle/>
                    <a:p>
                      <a:pPr algn="ctr" fontAlgn="b"/>
                      <a:r>
                        <a:rPr lang="en-GB" sz="1000" b="0" i="0" u="none" strike="noStrike" dirty="0">
                          <a:solidFill>
                            <a:srgbClr val="000000"/>
                          </a:solidFill>
                          <a:effectLst/>
                          <a:latin typeface="Montserrat" panose="00000500000000000000" pitchFamily="2" charset="0"/>
                          <a:cs typeface="Calibri" panose="020F0502020204030204" pitchFamily="34" charset="0"/>
                        </a:rPr>
                        <a:t>10</a:t>
                      </a:r>
                    </a:p>
                  </a:txBody>
                  <a:tcPr marL="11516" marR="11516" marT="4584" marB="0" anchor="b"/>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000" b="0" i="0" u="none" strike="noStrike" dirty="0">
                          <a:solidFill>
                            <a:schemeClr val="tx1"/>
                          </a:solidFill>
                          <a:effectLst/>
                          <a:latin typeface="Montserrat" panose="00000500000000000000" pitchFamily="2" charset="0"/>
                        </a:rPr>
                        <a:t>Rum Diageo</a:t>
                      </a:r>
                      <a:r>
                        <a:rPr lang="sv-SE" sz="1000" b="0" i="0" u="none" strike="noStrike" baseline="0" dirty="0">
                          <a:solidFill>
                            <a:schemeClr val="tx1"/>
                          </a:solidFill>
                          <a:effectLst/>
                          <a:latin typeface="Montserrat" panose="00000500000000000000" pitchFamily="2" charset="0"/>
                        </a:rPr>
                        <a:t> Captain Morgan’s Spiced 1L</a:t>
                      </a:r>
                      <a:endParaRPr lang="en-GB" sz="1000" b="0" i="0" u="none" strike="noStrike" dirty="0">
                        <a:solidFill>
                          <a:schemeClr val="tx1"/>
                        </a:solidFill>
                        <a:effectLst/>
                        <a:latin typeface="Montserrat" panose="00000500000000000000" pitchFamily="2"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Montserrat" panose="00000500000000000000" pitchFamily="2" charset="0"/>
                        </a:rPr>
                        <a:t>Mondelez-International Cadbury-Dairy-Milk Block 200g</a:t>
                      </a: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8323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61"/>
          <p:cNvSpPr txBox="1"/>
          <p:nvPr/>
        </p:nvSpPr>
        <p:spPr>
          <a:xfrm>
            <a:off x="354599" y="189914"/>
            <a:ext cx="8628289"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GB" sz="1900" b="1" dirty="0">
                <a:solidFill>
                  <a:schemeClr val="tx1"/>
                </a:solidFill>
                <a:latin typeface="Montserrat" panose="00000500000000000000" pitchFamily="2" charset="0"/>
                <a:ea typeface="Montserrat"/>
                <a:cs typeface="Montserrat"/>
                <a:sym typeface="Montserrat"/>
              </a:rPr>
              <a:t>Boosted by inflation, staycations, in-home celebrations … and Omicron, spend this Christmas is expected to be similar to last year</a:t>
            </a:r>
            <a:endParaRPr lang="en-GB" sz="1900" b="1" dirty="0">
              <a:solidFill>
                <a:srgbClr val="000000"/>
              </a:solidFill>
              <a:latin typeface="Montserrat" panose="00000500000000000000" pitchFamily="2" charset="0"/>
              <a:ea typeface="Montserrat"/>
              <a:cs typeface="Montserrat"/>
              <a:sym typeface="Montserrat"/>
            </a:endParaRPr>
          </a:p>
        </p:txBody>
      </p:sp>
      <p:sp>
        <p:nvSpPr>
          <p:cNvPr id="9" name="Oval 11">
            <a:extLst>
              <a:ext uri="{FF2B5EF4-FFF2-40B4-BE49-F238E27FC236}">
                <a16:creationId xmlns:a16="http://schemas.microsoft.com/office/drawing/2014/main" id="{ABBD3ED6-FD41-4749-A7EF-1B15C1B687F6}"/>
              </a:ext>
            </a:extLst>
          </p:cNvPr>
          <p:cNvSpPr>
            <a:spLocks noChangeArrowheads="1"/>
          </p:cNvSpPr>
          <p:nvPr/>
        </p:nvSpPr>
        <p:spPr bwMode="auto">
          <a:xfrm>
            <a:off x="4221211" y="2812687"/>
            <a:ext cx="1908175" cy="1204936"/>
          </a:xfrm>
          <a:prstGeom prst="ellipse">
            <a:avLst/>
          </a:prstGeom>
          <a:solidFill>
            <a:srgbClr val="FFCC99">
              <a:alpha val="25882"/>
            </a:srgbClr>
          </a:solidFill>
          <a:ln w="38100">
            <a:solidFill>
              <a:srgbClr val="FF0000"/>
            </a:solidFill>
            <a:prstDash val="dash"/>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10" name="Oval 10">
            <a:extLst>
              <a:ext uri="{FF2B5EF4-FFF2-40B4-BE49-F238E27FC236}">
                <a16:creationId xmlns:a16="http://schemas.microsoft.com/office/drawing/2014/main" id="{E6A7118E-DB44-4417-81E4-1EBB67D6B7DD}"/>
              </a:ext>
            </a:extLst>
          </p:cNvPr>
          <p:cNvSpPr>
            <a:spLocks noChangeArrowheads="1"/>
          </p:cNvSpPr>
          <p:nvPr/>
        </p:nvSpPr>
        <p:spPr bwMode="auto">
          <a:xfrm>
            <a:off x="4198986" y="1488281"/>
            <a:ext cx="1908175" cy="1204937"/>
          </a:xfrm>
          <a:prstGeom prst="ellipse">
            <a:avLst/>
          </a:prstGeom>
          <a:solidFill>
            <a:srgbClr val="FFCC99">
              <a:alpha val="36862"/>
            </a:srgbClr>
          </a:solidFill>
          <a:ln w="38100">
            <a:solidFill>
              <a:schemeClr val="accent1"/>
            </a:solidFill>
            <a:prstDash val="dash"/>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11" name="Text Box 9">
            <a:extLst>
              <a:ext uri="{FF2B5EF4-FFF2-40B4-BE49-F238E27FC236}">
                <a16:creationId xmlns:a16="http://schemas.microsoft.com/office/drawing/2014/main" id="{ED7227A4-4E76-4D05-A342-F63DD0B765CD}"/>
              </a:ext>
            </a:extLst>
          </p:cNvPr>
          <p:cNvSpPr txBox="1">
            <a:spLocks noChangeArrowheads="1"/>
          </p:cNvSpPr>
          <p:nvPr/>
        </p:nvSpPr>
        <p:spPr bwMode="auto">
          <a:xfrm>
            <a:off x="4451398" y="1763211"/>
            <a:ext cx="1333500" cy="7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lnSpc>
                <a:spcPct val="55000"/>
              </a:lnSpc>
              <a:spcBef>
                <a:spcPct val="50000"/>
              </a:spcBef>
              <a:buClrTx/>
              <a:buFontTx/>
              <a:buNone/>
            </a:pPr>
            <a:r>
              <a:rPr lang="en-GB" altLang="en-US" sz="2400" b="1" dirty="0">
                <a:solidFill>
                  <a:schemeClr val="accent1"/>
                </a:solidFill>
                <a:latin typeface="Montserrat" panose="00000500000000000000" pitchFamily="2" charset="0"/>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400" b="1" dirty="0">
                <a:solidFill>
                  <a:schemeClr val="accent1"/>
                </a:solidFill>
                <a:latin typeface="Montserrat" panose="00000500000000000000" pitchFamily="2" charset="0"/>
                <a:ea typeface="ＭＳ Ｐゴシック" pitchFamily="34" charset="-128"/>
                <a:cs typeface="Calibri" panose="020F0502020204030204" pitchFamily="34" charset="0"/>
              </a:rPr>
              <a:t>-1%</a:t>
            </a:r>
          </a:p>
        </p:txBody>
      </p:sp>
      <p:sp>
        <p:nvSpPr>
          <p:cNvPr id="12" name="Rectangle 12">
            <a:extLst>
              <a:ext uri="{FF2B5EF4-FFF2-40B4-BE49-F238E27FC236}">
                <a16:creationId xmlns:a16="http://schemas.microsoft.com/office/drawing/2014/main" id="{1E312E7B-5265-4DD5-944E-B5C340F9C419}"/>
              </a:ext>
            </a:extLst>
          </p:cNvPr>
          <p:cNvSpPr>
            <a:spLocks noChangeArrowheads="1"/>
          </p:cNvSpPr>
          <p:nvPr/>
        </p:nvSpPr>
        <p:spPr bwMode="auto">
          <a:xfrm>
            <a:off x="4404111" y="3009510"/>
            <a:ext cx="1436583" cy="83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400" b="1" dirty="0">
                <a:solidFill>
                  <a:srgbClr val="FF0000"/>
                </a:solidFill>
                <a:latin typeface="Montserrat" panose="00000500000000000000" pitchFamily="2" charset="0"/>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400" dirty="0">
                <a:solidFill>
                  <a:srgbClr val="FF0000"/>
                </a:solidFill>
                <a:latin typeface="Montserrat" panose="00000500000000000000" pitchFamily="2" charset="0"/>
                <a:cs typeface="Calibri" panose="020F0502020204030204" pitchFamily="34" charset="0"/>
              </a:rPr>
              <a:t> </a:t>
            </a:r>
            <a:r>
              <a:rPr lang="en-GB" altLang="en-US" sz="2400" b="1" dirty="0">
                <a:solidFill>
                  <a:srgbClr val="FF0000"/>
                </a:solidFill>
                <a:latin typeface="Montserrat" panose="00000500000000000000" pitchFamily="2" charset="0"/>
                <a:cs typeface="Calibri" panose="020F0502020204030204" pitchFamily="34" charset="0"/>
              </a:rPr>
              <a:t>-4.8%</a:t>
            </a:r>
          </a:p>
        </p:txBody>
      </p:sp>
      <p:sp>
        <p:nvSpPr>
          <p:cNvPr id="14" name="Rectangle 3">
            <a:extLst>
              <a:ext uri="{FF2B5EF4-FFF2-40B4-BE49-F238E27FC236}">
                <a16:creationId xmlns:a16="http://schemas.microsoft.com/office/drawing/2014/main" id="{2617D63C-AAB5-4269-86B8-C6BAC38F6016}"/>
              </a:ext>
            </a:extLst>
          </p:cNvPr>
          <p:cNvSpPr>
            <a:spLocks noChangeArrowheads="1"/>
          </p:cNvSpPr>
          <p:nvPr/>
        </p:nvSpPr>
        <p:spPr bwMode="auto">
          <a:xfrm>
            <a:off x="253306" y="4699517"/>
            <a:ext cx="730885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800" dirty="0">
                <a:solidFill>
                  <a:schemeClr val="tx1"/>
                </a:solidFill>
                <a:latin typeface="Montserrat" panose="00000500000000000000" pitchFamily="2" charset="0"/>
              </a:rPr>
              <a:t>Source: Nielsen Scantrack TSR Grocery Multiples (Including General Merchandise)</a:t>
            </a:r>
          </a:p>
          <a:p>
            <a:pPr>
              <a:spcBef>
                <a:spcPct val="0"/>
              </a:spcBef>
              <a:buClrTx/>
              <a:buFontTx/>
              <a:buNone/>
            </a:pPr>
            <a:r>
              <a:rPr lang="en-GB" altLang="en-US" sz="800" dirty="0">
                <a:solidFill>
                  <a:schemeClr val="tx1"/>
                </a:solidFill>
                <a:latin typeface="Montserrat" panose="00000500000000000000" pitchFamily="2" charset="0"/>
              </a:rPr>
              <a:t>Year on Year Sales Growth Based on data 4</a:t>
            </a:r>
            <a:r>
              <a:rPr lang="en-GB" altLang="en-US" sz="800" baseline="30000" dirty="0">
                <a:solidFill>
                  <a:schemeClr val="tx1"/>
                </a:solidFill>
                <a:latin typeface="Montserrat" panose="00000500000000000000" pitchFamily="2" charset="0"/>
              </a:rPr>
              <a:t>th</a:t>
            </a:r>
            <a:r>
              <a:rPr lang="en-GB" altLang="en-US" sz="800" dirty="0">
                <a:solidFill>
                  <a:schemeClr val="tx1"/>
                </a:solidFill>
                <a:latin typeface="Montserrat" panose="00000500000000000000" pitchFamily="2" charset="0"/>
              </a:rPr>
              <a:t> December 2021</a:t>
            </a:r>
          </a:p>
        </p:txBody>
      </p:sp>
      <p:sp>
        <p:nvSpPr>
          <p:cNvPr id="16" name="Oval 5">
            <a:extLst>
              <a:ext uri="{FF2B5EF4-FFF2-40B4-BE49-F238E27FC236}">
                <a16:creationId xmlns:a16="http://schemas.microsoft.com/office/drawing/2014/main" id="{A3D4208D-2FEE-4D09-A190-6F3F14232926}"/>
              </a:ext>
            </a:extLst>
          </p:cNvPr>
          <p:cNvSpPr>
            <a:spLocks noChangeArrowheads="1"/>
          </p:cNvSpPr>
          <p:nvPr/>
        </p:nvSpPr>
        <p:spPr bwMode="auto">
          <a:xfrm>
            <a:off x="1076012" y="1488281"/>
            <a:ext cx="1908175" cy="1204937"/>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17" name="Oval 6">
            <a:extLst>
              <a:ext uri="{FF2B5EF4-FFF2-40B4-BE49-F238E27FC236}">
                <a16:creationId xmlns:a16="http://schemas.microsoft.com/office/drawing/2014/main" id="{0BEC825C-1670-40D2-90C5-65EEF5548A12}"/>
              </a:ext>
            </a:extLst>
          </p:cNvPr>
          <p:cNvSpPr>
            <a:spLocks noChangeArrowheads="1"/>
          </p:cNvSpPr>
          <p:nvPr/>
        </p:nvSpPr>
        <p:spPr bwMode="auto">
          <a:xfrm>
            <a:off x="1076012" y="2812687"/>
            <a:ext cx="1908175" cy="12049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18" name="Rectangle 7">
            <a:extLst>
              <a:ext uri="{FF2B5EF4-FFF2-40B4-BE49-F238E27FC236}">
                <a16:creationId xmlns:a16="http://schemas.microsoft.com/office/drawing/2014/main" id="{0C011B26-A8A0-4C27-8F9C-794B514EE7B3}"/>
              </a:ext>
            </a:extLst>
          </p:cNvPr>
          <p:cNvSpPr>
            <a:spLocks noChangeArrowheads="1"/>
          </p:cNvSpPr>
          <p:nvPr/>
        </p:nvSpPr>
        <p:spPr bwMode="auto">
          <a:xfrm>
            <a:off x="1272330" y="3009510"/>
            <a:ext cx="1436583" cy="83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400" b="1" dirty="0">
                <a:solidFill>
                  <a:srgbClr val="FF0000"/>
                </a:solidFill>
                <a:latin typeface="Montserrat" panose="00000500000000000000" pitchFamily="2" charset="0"/>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400" dirty="0">
                <a:solidFill>
                  <a:srgbClr val="FF0000"/>
                </a:solidFill>
                <a:latin typeface="Montserrat" panose="00000500000000000000" pitchFamily="2" charset="0"/>
                <a:cs typeface="Calibri" panose="020F0502020204030204" pitchFamily="34" charset="0"/>
              </a:rPr>
              <a:t> </a:t>
            </a:r>
            <a:r>
              <a:rPr lang="en-GB" altLang="en-US" sz="2400" b="1" dirty="0">
                <a:solidFill>
                  <a:srgbClr val="FF0000"/>
                </a:solidFill>
                <a:latin typeface="Montserrat" panose="00000500000000000000" pitchFamily="2" charset="0"/>
                <a:cs typeface="Calibri" panose="020F0502020204030204" pitchFamily="34" charset="0"/>
              </a:rPr>
              <a:t>-0.6%</a:t>
            </a:r>
          </a:p>
        </p:txBody>
      </p:sp>
      <p:sp>
        <p:nvSpPr>
          <p:cNvPr id="19" name="Rectangle 8">
            <a:extLst>
              <a:ext uri="{FF2B5EF4-FFF2-40B4-BE49-F238E27FC236}">
                <a16:creationId xmlns:a16="http://schemas.microsoft.com/office/drawing/2014/main" id="{FF85CE98-DC08-4007-91B0-857E42EA5CC4}"/>
              </a:ext>
            </a:extLst>
          </p:cNvPr>
          <p:cNvSpPr>
            <a:spLocks noChangeArrowheads="1"/>
          </p:cNvSpPr>
          <p:nvPr/>
        </p:nvSpPr>
        <p:spPr bwMode="auto">
          <a:xfrm>
            <a:off x="881617" y="937367"/>
            <a:ext cx="2455862"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Scantrack TSR</a:t>
            </a:r>
          </a:p>
          <a:p>
            <a:pPr algn="ctr" eaLnBrk="1" hangingPunct="1">
              <a:spcBef>
                <a:spcPct val="0"/>
              </a:spcBef>
              <a:buClr>
                <a:srgbClr val="0082D1"/>
              </a:buClr>
              <a:buNone/>
            </a:pP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12w/e 2</a:t>
            </a:r>
            <a:r>
              <a:rPr lang="en-GB" altLang="en-US" sz="1200" b="1" baseline="30000" dirty="0">
                <a:solidFill>
                  <a:schemeClr val="tx1">
                    <a:lumMod val="95000"/>
                    <a:lumOff val="5000"/>
                  </a:schemeClr>
                </a:solidFill>
                <a:latin typeface="Montserrat" panose="00000500000000000000" pitchFamily="2" charset="0"/>
                <a:cs typeface="Calibri" panose="020F0502020204030204" pitchFamily="34" charset="0"/>
              </a:rPr>
              <a:t>nd</a:t>
            </a: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 January 2020</a:t>
            </a:r>
          </a:p>
        </p:txBody>
      </p:sp>
      <p:sp>
        <p:nvSpPr>
          <p:cNvPr id="20" name="Rectangle 13">
            <a:extLst>
              <a:ext uri="{FF2B5EF4-FFF2-40B4-BE49-F238E27FC236}">
                <a16:creationId xmlns:a16="http://schemas.microsoft.com/office/drawing/2014/main" id="{5DDFDF6B-FC67-48CB-BA27-D66EBE3E240F}"/>
              </a:ext>
            </a:extLst>
          </p:cNvPr>
          <p:cNvSpPr>
            <a:spLocks noChangeArrowheads="1"/>
          </p:cNvSpPr>
          <p:nvPr/>
        </p:nvSpPr>
        <p:spPr bwMode="auto">
          <a:xfrm>
            <a:off x="3898263" y="937367"/>
            <a:ext cx="2491680" cy="6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Scantrack TSR predicted</a:t>
            </a:r>
          </a:p>
          <a:p>
            <a:pPr algn="ctr" eaLnBrk="1" hangingPunct="1">
              <a:spcBef>
                <a:spcPct val="0"/>
              </a:spcBef>
              <a:buClr>
                <a:srgbClr val="0082D1"/>
              </a:buClr>
              <a:buNone/>
            </a:pP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12w/e 1</a:t>
            </a:r>
            <a:r>
              <a:rPr lang="en-GB" altLang="en-US" sz="1200" b="1" baseline="30000" dirty="0">
                <a:solidFill>
                  <a:schemeClr val="tx1">
                    <a:lumMod val="95000"/>
                    <a:lumOff val="5000"/>
                  </a:schemeClr>
                </a:solidFill>
                <a:latin typeface="Montserrat" panose="00000500000000000000" pitchFamily="2" charset="0"/>
                <a:cs typeface="Calibri" panose="020F0502020204030204" pitchFamily="34" charset="0"/>
              </a:rPr>
              <a:t>st</a:t>
            </a: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 January 2021</a:t>
            </a:r>
          </a:p>
          <a:p>
            <a:pPr algn="ctr" eaLnBrk="1" hangingPunct="1">
              <a:spcBef>
                <a:spcPct val="0"/>
              </a:spcBef>
              <a:buClr>
                <a:srgbClr val="0082D1"/>
              </a:buClr>
              <a:buFont typeface="Times" pitchFamily="18" charset="0"/>
              <a:buNone/>
            </a:pPr>
            <a:endParaRPr lang="en-GB" altLang="en-US" sz="1200" dirty="0">
              <a:solidFill>
                <a:schemeClr val="tx1">
                  <a:lumMod val="95000"/>
                  <a:lumOff val="5000"/>
                </a:schemeClr>
              </a:solidFill>
              <a:latin typeface="Montserrat" panose="00000500000000000000" pitchFamily="2" charset="0"/>
              <a:cs typeface="Calibri" panose="020F0502020204030204" pitchFamily="34" charset="0"/>
            </a:endParaRPr>
          </a:p>
        </p:txBody>
      </p:sp>
      <p:sp>
        <p:nvSpPr>
          <p:cNvPr id="21" name="Line 14">
            <a:extLst>
              <a:ext uri="{FF2B5EF4-FFF2-40B4-BE49-F238E27FC236}">
                <a16:creationId xmlns:a16="http://schemas.microsoft.com/office/drawing/2014/main" id="{43F29742-85C4-4300-A97D-B69197177675}"/>
              </a:ext>
            </a:extLst>
          </p:cNvPr>
          <p:cNvSpPr>
            <a:spLocks noChangeShapeType="1"/>
          </p:cNvSpPr>
          <p:nvPr/>
        </p:nvSpPr>
        <p:spPr bwMode="auto">
          <a:xfrm flipH="1">
            <a:off x="3625357" y="1112398"/>
            <a:ext cx="12845" cy="2830486"/>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GB" dirty="0">
              <a:latin typeface="Calibri" panose="020F0502020204030204" pitchFamily="34" charset="0"/>
              <a:cs typeface="Calibri" panose="020F0502020204030204" pitchFamily="34" charset="0"/>
            </a:endParaRPr>
          </a:p>
        </p:txBody>
      </p:sp>
      <p:sp>
        <p:nvSpPr>
          <p:cNvPr id="22" name="Rectangle 2">
            <a:extLst>
              <a:ext uri="{FF2B5EF4-FFF2-40B4-BE49-F238E27FC236}">
                <a16:creationId xmlns:a16="http://schemas.microsoft.com/office/drawing/2014/main" id="{988E1151-5296-4B50-8E7E-AEA5FFCF4F16}"/>
              </a:ext>
            </a:extLst>
          </p:cNvPr>
          <p:cNvSpPr txBox="1">
            <a:spLocks noChangeArrowheads="1"/>
          </p:cNvSpPr>
          <p:nvPr/>
        </p:nvSpPr>
        <p:spPr>
          <a:xfrm>
            <a:off x="354599" y="4100331"/>
            <a:ext cx="8297668" cy="549459"/>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80000"/>
              </a:lnSpc>
              <a:defRPr/>
            </a:pPr>
            <a:r>
              <a:rPr lang="en-GB" altLang="en-US" sz="1400" dirty="0">
                <a:solidFill>
                  <a:schemeClr val="accent3"/>
                </a:solidFill>
                <a:latin typeface="Montserrat" panose="00000500000000000000" pitchFamily="2" charset="0"/>
              </a:rPr>
              <a:t>A mix of tailwinds including economising and avoiding crowds by ‘dining in’ could boost Supermarket spend, as well as sales yet to return to hospitality and leisure</a:t>
            </a:r>
          </a:p>
        </p:txBody>
      </p:sp>
      <p:sp>
        <p:nvSpPr>
          <p:cNvPr id="26" name="TextBox 25">
            <a:extLst>
              <a:ext uri="{FF2B5EF4-FFF2-40B4-BE49-F238E27FC236}">
                <a16:creationId xmlns:a16="http://schemas.microsoft.com/office/drawing/2014/main" id="{497A0999-6B81-4081-A04A-BD602186C1D7}"/>
              </a:ext>
            </a:extLst>
          </p:cNvPr>
          <p:cNvSpPr txBox="1"/>
          <p:nvPr/>
        </p:nvSpPr>
        <p:spPr>
          <a:xfrm>
            <a:off x="-264165" y="1741131"/>
            <a:ext cx="4572000" cy="708527"/>
          </a:xfrm>
          <a:prstGeom prst="rect">
            <a:avLst/>
          </a:prstGeom>
          <a:noFill/>
        </p:spPr>
        <p:txBody>
          <a:bodyPr wrap="square">
            <a:spAutoFit/>
          </a:bodyPr>
          <a:lstStyle/>
          <a:p>
            <a:pPr algn="ctr" eaLnBrk="1" hangingPunct="1">
              <a:lnSpc>
                <a:spcPct val="55000"/>
              </a:lnSpc>
              <a:spcBef>
                <a:spcPct val="50000"/>
              </a:spcBef>
              <a:buClrTx/>
              <a:buFontTx/>
              <a:buNone/>
            </a:pPr>
            <a:r>
              <a:rPr lang="en-GB" altLang="en-US" sz="2400" b="1" dirty="0">
                <a:solidFill>
                  <a:schemeClr val="accent1"/>
                </a:solidFill>
                <a:latin typeface="Montserrat" panose="00000500000000000000" pitchFamily="2" charset="0"/>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400" b="1" dirty="0">
                <a:solidFill>
                  <a:schemeClr val="accent1"/>
                </a:solidFill>
                <a:latin typeface="Montserrat" panose="00000500000000000000" pitchFamily="2" charset="0"/>
                <a:ea typeface="ＭＳ Ｐゴシック" pitchFamily="34" charset="-128"/>
                <a:cs typeface="Calibri" panose="020F0502020204030204" pitchFamily="34" charset="0"/>
              </a:rPr>
              <a:t>+6.5%</a:t>
            </a:r>
          </a:p>
        </p:txBody>
      </p:sp>
      <p:sp>
        <p:nvSpPr>
          <p:cNvPr id="5" name="TextBox 4">
            <a:extLst>
              <a:ext uri="{FF2B5EF4-FFF2-40B4-BE49-F238E27FC236}">
                <a16:creationId xmlns:a16="http://schemas.microsoft.com/office/drawing/2014/main" id="{60D4AEFE-76A9-48FA-9D17-686532E97F50}"/>
              </a:ext>
            </a:extLst>
          </p:cNvPr>
          <p:cNvSpPr txBox="1"/>
          <p:nvPr/>
        </p:nvSpPr>
        <p:spPr>
          <a:xfrm>
            <a:off x="6976872" y="1911096"/>
            <a:ext cx="2044555" cy="1754326"/>
          </a:xfrm>
          <a:prstGeom prst="rect">
            <a:avLst/>
          </a:prstGeom>
          <a:noFill/>
          <a:ln w="15875">
            <a:solidFill>
              <a:srgbClr val="FF0000"/>
            </a:solidFill>
            <a:prstDash val="dash"/>
          </a:ln>
        </p:spPr>
        <p:txBody>
          <a:bodyPr wrap="square" rtlCol="0">
            <a:spAutoFit/>
          </a:bodyPr>
          <a:lstStyle/>
          <a:p>
            <a:r>
              <a:rPr lang="en-GB" b="1" dirty="0">
                <a:latin typeface="Montserrat" panose="00000500000000000000" pitchFamily="2" charset="0"/>
              </a:rPr>
              <a:t>Basket mix will be different </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more spend on entertaining &amp; celebration</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convenience and deli</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Less spend on packaged groceries and baking</a:t>
            </a:r>
          </a:p>
          <a:p>
            <a:pPr marL="171450" indent="-171450">
              <a:buFont typeface="Arial" panose="020B0604020202020204" pitchFamily="34" charset="0"/>
              <a:buChar char="•"/>
            </a:pPr>
            <a:endParaRPr lang="en-GB" sz="1000" dirty="0">
              <a:latin typeface="Montserrat" panose="00000500000000000000" pitchFamily="2" charset="0"/>
            </a:endParaRPr>
          </a:p>
          <a:p>
            <a:r>
              <a:rPr lang="en-GB" sz="1000" dirty="0">
                <a:latin typeface="Montserrat" panose="00000500000000000000" pitchFamily="2" charset="0"/>
              </a:rPr>
              <a:t>This will explain the greater decline in units.</a:t>
            </a:r>
          </a:p>
        </p:txBody>
      </p:sp>
    </p:spTree>
    <p:extLst>
      <p:ext uri="{BB962C8B-B14F-4D97-AF65-F5344CB8AC3E}">
        <p14:creationId xmlns:p14="http://schemas.microsoft.com/office/powerpoint/2010/main" val="1218525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chemeClr val="bg1"/>
                </a:solidFill>
                <a:latin typeface="Avenir Next LT Pro" panose="020B0504020202020204" pitchFamily="34" charset="0"/>
                <a:ea typeface="Montserrat"/>
                <a:cs typeface="Montserrat"/>
                <a:sym typeface="Montserrat"/>
              </a:rPr>
              <a:t>2</a:t>
            </a:r>
            <a:endParaRPr sz="3000" b="1" i="0" u="none" strike="noStrike" cap="none" dirty="0">
              <a:solidFill>
                <a:schemeClr val="bg1"/>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151232" y="1842175"/>
            <a:ext cx="2712000" cy="2930279"/>
          </a:xfrm>
          <a:prstGeom prst="rect">
            <a:avLst/>
          </a:prstGeom>
          <a:noFill/>
          <a:ln>
            <a:noFill/>
          </a:ln>
        </p:spPr>
        <p:txBody>
          <a:bodyPr spcFirstLastPara="1" wrap="square" lIns="0" tIns="45700" rIns="0" bIns="45700" anchor="t" anchorCtr="0">
            <a:noAutofit/>
          </a:bodyPr>
          <a:lstStyle/>
          <a:p>
            <a:pPr marL="342900" lvl="0" indent="-342900">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MS Mincho" panose="02020609040205080304" pitchFamily="49" charset="-128"/>
              </a:rPr>
              <a:t>For </a:t>
            </a:r>
            <a:r>
              <a:rPr lang="en-GB" sz="1100" b="1" dirty="0">
                <a:solidFill>
                  <a:schemeClr val="bg1"/>
                </a:solidFill>
                <a:effectLst/>
                <a:latin typeface="Montserrat" panose="00000500000000000000" pitchFamily="2" charset="0"/>
                <a:ea typeface="MS Mincho" panose="02020609040205080304" pitchFamily="49" charset="-128"/>
              </a:rPr>
              <a:t>1 in 3 households</a:t>
            </a:r>
            <a:r>
              <a:rPr lang="en-GB" sz="1100" dirty="0">
                <a:solidFill>
                  <a:schemeClr val="bg1"/>
                </a:solidFill>
                <a:effectLst/>
                <a:latin typeface="Montserrat" panose="00000500000000000000" pitchFamily="2" charset="0"/>
                <a:ea typeface="MS Mincho" panose="02020609040205080304" pitchFamily="49" charset="-128"/>
              </a:rPr>
              <a:t> it is going to be </a:t>
            </a:r>
            <a:r>
              <a:rPr lang="en-GB" sz="1100" b="1" dirty="0">
                <a:solidFill>
                  <a:schemeClr val="accent1"/>
                </a:solidFill>
                <a:effectLst/>
                <a:latin typeface="Montserrat" panose="00000500000000000000" pitchFamily="2" charset="0"/>
                <a:ea typeface="MS Mincho" panose="02020609040205080304" pitchFamily="49" charset="-128"/>
              </a:rPr>
              <a:t>good availability</a:t>
            </a:r>
            <a:r>
              <a:rPr lang="en-GB" sz="1100" dirty="0">
                <a:solidFill>
                  <a:schemeClr val="bg1"/>
                </a:solidFill>
                <a:effectLst/>
                <a:latin typeface="Montserrat" panose="00000500000000000000" pitchFamily="2" charset="0"/>
                <a:ea typeface="MS Mincho" panose="02020609040205080304" pitchFamily="49" charset="-128"/>
              </a:rPr>
              <a:t> as well as </a:t>
            </a:r>
            <a:r>
              <a:rPr lang="en-GB" sz="1100" b="1" dirty="0">
                <a:solidFill>
                  <a:schemeClr val="accent1"/>
                </a:solidFill>
                <a:effectLst/>
                <a:latin typeface="Montserrat" panose="00000500000000000000" pitchFamily="2" charset="0"/>
                <a:ea typeface="MS Mincho" panose="02020609040205080304" pitchFamily="49" charset="-128"/>
              </a:rPr>
              <a:t>low prices </a:t>
            </a:r>
            <a:r>
              <a:rPr lang="en-GB" sz="1100" dirty="0">
                <a:solidFill>
                  <a:schemeClr val="bg1"/>
                </a:solidFill>
                <a:effectLst/>
                <a:latin typeface="Montserrat" panose="00000500000000000000" pitchFamily="2" charset="0"/>
                <a:ea typeface="MS Mincho" panose="02020609040205080304" pitchFamily="49" charset="-128"/>
              </a:rPr>
              <a:t>that are the important factors in deciding </a:t>
            </a:r>
            <a:r>
              <a:rPr lang="en-GB" sz="1100" b="1" dirty="0">
                <a:solidFill>
                  <a:schemeClr val="bg1"/>
                </a:solidFill>
                <a:effectLst/>
                <a:latin typeface="Montserrat" panose="00000500000000000000" pitchFamily="2" charset="0"/>
                <a:ea typeface="MS Mincho" panose="02020609040205080304" pitchFamily="49" charset="-128"/>
              </a:rPr>
              <a:t>where</a:t>
            </a:r>
            <a:r>
              <a:rPr lang="en-GB" sz="1100" dirty="0">
                <a:solidFill>
                  <a:schemeClr val="bg1"/>
                </a:solidFill>
                <a:effectLst/>
                <a:latin typeface="Montserrat" panose="00000500000000000000" pitchFamily="2" charset="0"/>
                <a:ea typeface="MS Mincho" panose="02020609040205080304" pitchFamily="49" charset="-128"/>
              </a:rPr>
              <a:t> </a:t>
            </a:r>
            <a:r>
              <a:rPr lang="en-GB" sz="1100" b="1" dirty="0">
                <a:solidFill>
                  <a:schemeClr val="bg1"/>
                </a:solidFill>
                <a:effectLst/>
                <a:latin typeface="Montserrat" panose="00000500000000000000" pitchFamily="2" charset="0"/>
                <a:ea typeface="MS Mincho" panose="02020609040205080304" pitchFamily="49" charset="-128"/>
              </a:rPr>
              <a:t>to shop this Christmas</a:t>
            </a:r>
            <a:r>
              <a:rPr lang="en-GB" sz="1100" dirty="0">
                <a:solidFill>
                  <a:schemeClr val="bg1"/>
                </a:solidFill>
                <a:effectLst/>
                <a:latin typeface="Montserrat" panose="00000500000000000000" pitchFamily="2" charset="0"/>
                <a:ea typeface="MS Mincho" panose="02020609040205080304" pitchFamily="49" charset="-128"/>
              </a:rPr>
              <a:t>  (N</a:t>
            </a:r>
            <a:r>
              <a:rPr lang="en-GB" sz="1100" dirty="0">
                <a:solidFill>
                  <a:schemeClr val="bg1"/>
                </a:solidFill>
                <a:effectLst/>
                <a:latin typeface="Montserrat" panose="00000500000000000000" pitchFamily="2" charset="0"/>
                <a:ea typeface="Times New Roman" panose="02020603050405020304" pitchFamily="18" charset="0"/>
              </a:rPr>
              <a:t>ielsenIQ Homescan Survey) </a:t>
            </a:r>
          </a:p>
        </p:txBody>
      </p:sp>
      <p:cxnSp>
        <p:nvCxnSpPr>
          <p:cNvPr id="646" name="Google Shape;646;p59"/>
          <p:cNvCxnSpPr/>
          <p:nvPr/>
        </p:nvCxnSpPr>
        <p:spPr>
          <a:xfrm>
            <a:off x="338424"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79557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06886" y="1842175"/>
            <a:ext cx="2712001" cy="3158101"/>
          </a:xfrm>
          <a:prstGeom prst="rect">
            <a:avLst/>
          </a:prstGeom>
          <a:noFill/>
          <a:ln>
            <a:noFill/>
          </a:ln>
        </p:spPr>
        <p:txBody>
          <a:bodyPr spcFirstLastPara="1" wrap="square" lIns="0" tIns="45700" rIns="0" bIns="45700" anchor="t" anchorCtr="0">
            <a:noAutofit/>
          </a:bodyPr>
          <a:lstStyle/>
          <a:p>
            <a:pPr marL="342900" lvl="0" indent="-342900">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MS Mincho" panose="02020609040205080304" pitchFamily="49" charset="-128"/>
              </a:rPr>
              <a:t>This year more than ever, we can expect a </a:t>
            </a:r>
            <a:r>
              <a:rPr lang="en-GB" sz="1100" b="1" dirty="0">
                <a:solidFill>
                  <a:schemeClr val="bg1"/>
                </a:solidFill>
                <a:effectLst/>
                <a:latin typeface="Montserrat" panose="00000500000000000000" pitchFamily="2" charset="0"/>
                <a:ea typeface="MS Mincho" panose="02020609040205080304" pitchFamily="49" charset="-128"/>
              </a:rPr>
              <a:t>surge in sales </a:t>
            </a:r>
            <a:r>
              <a:rPr lang="en-GB" sz="1100" dirty="0">
                <a:solidFill>
                  <a:schemeClr val="bg1"/>
                </a:solidFill>
                <a:effectLst/>
                <a:latin typeface="Montserrat" panose="00000500000000000000" pitchFamily="2" charset="0"/>
                <a:ea typeface="MS Mincho" panose="02020609040205080304" pitchFamily="49" charset="-128"/>
              </a:rPr>
              <a:t>in the </a:t>
            </a:r>
            <a:r>
              <a:rPr lang="en-GB" sz="1100" b="1" dirty="0">
                <a:solidFill>
                  <a:schemeClr val="bg1"/>
                </a:solidFill>
                <a:effectLst/>
                <a:latin typeface="Montserrat" panose="00000500000000000000" pitchFamily="2" charset="0"/>
                <a:ea typeface="MS Mincho" panose="02020609040205080304" pitchFamily="49" charset="-128"/>
              </a:rPr>
              <a:t>next 10 days </a:t>
            </a:r>
            <a:r>
              <a:rPr lang="en-GB" sz="1100" dirty="0">
                <a:solidFill>
                  <a:schemeClr val="bg1"/>
                </a:solidFill>
                <a:effectLst/>
                <a:latin typeface="Montserrat" panose="00000500000000000000" pitchFamily="2" charset="0"/>
                <a:ea typeface="MS Mincho" panose="02020609040205080304" pitchFamily="49" charset="-128"/>
              </a:rPr>
              <a:t>as shoppers </a:t>
            </a:r>
            <a:r>
              <a:rPr lang="en-GB" sz="1100" b="1" dirty="0">
                <a:solidFill>
                  <a:schemeClr val="accent1"/>
                </a:solidFill>
                <a:effectLst/>
                <a:latin typeface="Montserrat" panose="00000500000000000000" pitchFamily="2" charset="0"/>
                <a:ea typeface="MS Mincho" panose="02020609040205080304" pitchFamily="49" charset="-128"/>
              </a:rPr>
              <a:t>plan festivities</a:t>
            </a:r>
            <a:r>
              <a:rPr lang="en-GB" sz="1100" dirty="0">
                <a:solidFill>
                  <a:schemeClr val="bg1"/>
                </a:solidFill>
                <a:effectLst/>
                <a:latin typeface="Montserrat" panose="00000500000000000000" pitchFamily="2" charset="0"/>
                <a:ea typeface="MS Mincho" panose="02020609040205080304" pitchFamily="49" charset="-128"/>
              </a:rPr>
              <a:t> and </a:t>
            </a:r>
            <a:r>
              <a:rPr lang="en-GB" sz="1100" b="1" dirty="0">
                <a:solidFill>
                  <a:schemeClr val="accent1"/>
                </a:solidFill>
                <a:effectLst/>
                <a:latin typeface="Montserrat" panose="00000500000000000000" pitchFamily="2" charset="0"/>
                <a:ea typeface="MS Mincho" panose="02020609040205080304" pitchFamily="49" charset="-128"/>
              </a:rPr>
              <a:t>meal occasions </a:t>
            </a:r>
            <a:r>
              <a:rPr lang="en-GB" sz="1100" b="1" dirty="0">
                <a:solidFill>
                  <a:schemeClr val="bg1"/>
                </a:solidFill>
                <a:effectLst/>
                <a:latin typeface="Montserrat" panose="00000500000000000000" pitchFamily="2" charset="0"/>
                <a:ea typeface="MS Mincho" panose="02020609040205080304" pitchFamily="49" charset="-128"/>
              </a:rPr>
              <a:t>around</a:t>
            </a:r>
            <a:r>
              <a:rPr lang="en-GB" sz="1100" dirty="0">
                <a:solidFill>
                  <a:schemeClr val="bg1"/>
                </a:solidFill>
                <a:effectLst/>
                <a:latin typeface="Montserrat" panose="00000500000000000000" pitchFamily="2" charset="0"/>
                <a:ea typeface="MS Mincho" panose="02020609040205080304" pitchFamily="49" charset="-128"/>
              </a:rPr>
              <a:t> </a:t>
            </a:r>
            <a:r>
              <a:rPr lang="en-GB" sz="1100" b="1" dirty="0">
                <a:solidFill>
                  <a:schemeClr val="accent1"/>
                </a:solidFill>
                <a:effectLst/>
                <a:latin typeface="Montserrat" panose="00000500000000000000" pitchFamily="2" charset="0"/>
                <a:ea typeface="MS Mincho" panose="02020609040205080304" pitchFamily="49" charset="-128"/>
              </a:rPr>
              <a:t>family</a:t>
            </a:r>
            <a:r>
              <a:rPr lang="en-GB" sz="1100" dirty="0">
                <a:solidFill>
                  <a:schemeClr val="bg1"/>
                </a:solidFill>
                <a:effectLst/>
                <a:latin typeface="Montserrat" panose="00000500000000000000" pitchFamily="2" charset="0"/>
                <a:ea typeface="MS Mincho" panose="02020609040205080304" pitchFamily="49" charset="-128"/>
              </a:rPr>
              <a:t> and </a:t>
            </a:r>
            <a:r>
              <a:rPr lang="en-GB" sz="1100" b="1" dirty="0">
                <a:solidFill>
                  <a:schemeClr val="bg1"/>
                </a:solidFill>
                <a:effectLst/>
                <a:latin typeface="Montserrat" panose="00000500000000000000" pitchFamily="2" charset="0"/>
                <a:ea typeface="MS Mincho" panose="02020609040205080304" pitchFamily="49" charset="-128"/>
              </a:rPr>
              <a:t>friends</a:t>
            </a:r>
            <a:r>
              <a:rPr lang="en-GB" sz="1100" dirty="0">
                <a:solidFill>
                  <a:schemeClr val="bg1"/>
                </a:solidFill>
                <a:effectLst/>
                <a:latin typeface="Montserrat" panose="00000500000000000000" pitchFamily="2" charset="0"/>
                <a:ea typeface="MS Mincho" panose="02020609040205080304" pitchFamily="49" charset="-128"/>
              </a:rPr>
              <a:t> with </a:t>
            </a:r>
            <a:r>
              <a:rPr lang="en-GB" sz="1100" b="1" dirty="0">
                <a:solidFill>
                  <a:schemeClr val="bg1"/>
                </a:solidFill>
                <a:effectLst/>
                <a:latin typeface="Montserrat" panose="00000500000000000000" pitchFamily="2" charset="0"/>
                <a:ea typeface="MS Mincho" panose="02020609040205080304" pitchFamily="49" charset="-128"/>
              </a:rPr>
              <a:t>23</a:t>
            </a:r>
            <a:r>
              <a:rPr lang="en-GB" sz="1100" b="1" baseline="30000" dirty="0">
                <a:solidFill>
                  <a:schemeClr val="bg1"/>
                </a:solidFill>
                <a:effectLst/>
                <a:latin typeface="Montserrat" panose="00000500000000000000" pitchFamily="2" charset="0"/>
                <a:ea typeface="MS Mincho" panose="02020609040205080304" pitchFamily="49" charset="-128"/>
              </a:rPr>
              <a:t>rd</a:t>
            </a:r>
            <a:r>
              <a:rPr lang="en-GB" sz="1100" b="1" dirty="0">
                <a:solidFill>
                  <a:schemeClr val="bg1"/>
                </a:solidFill>
                <a:effectLst/>
                <a:latin typeface="Montserrat" panose="00000500000000000000" pitchFamily="2" charset="0"/>
                <a:ea typeface="MS Mincho" panose="02020609040205080304" pitchFamily="49" charset="-128"/>
              </a:rPr>
              <a:t> December </a:t>
            </a:r>
            <a:r>
              <a:rPr lang="en-GB" sz="1100" dirty="0">
                <a:solidFill>
                  <a:schemeClr val="bg1"/>
                </a:solidFill>
                <a:effectLst/>
                <a:latin typeface="Montserrat" panose="00000500000000000000" pitchFamily="2" charset="0"/>
                <a:ea typeface="MS Mincho" panose="02020609040205080304" pitchFamily="49" charset="-128"/>
              </a:rPr>
              <a:t>likely to be the </a:t>
            </a:r>
            <a:r>
              <a:rPr lang="en-GB" sz="1100" b="1" dirty="0">
                <a:solidFill>
                  <a:schemeClr val="bg1"/>
                </a:solidFill>
                <a:effectLst/>
                <a:latin typeface="Montserrat" panose="00000500000000000000" pitchFamily="2" charset="0"/>
                <a:ea typeface="MS Mincho" panose="02020609040205080304" pitchFamily="49" charset="-128"/>
              </a:rPr>
              <a:t>peak trading day</a:t>
            </a:r>
            <a:r>
              <a:rPr lang="en-GB" sz="1100" dirty="0">
                <a:solidFill>
                  <a:schemeClr val="bg1"/>
                </a:solidFill>
                <a:effectLst/>
                <a:latin typeface="Montserrat" panose="00000500000000000000" pitchFamily="2" charset="0"/>
                <a:ea typeface="MS Mincho" panose="02020609040205080304" pitchFamily="49" charset="-128"/>
              </a:rPr>
              <a:t>.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650" name="Google Shape;650;p59"/>
          <p:cNvSpPr txBox="1"/>
          <p:nvPr/>
        </p:nvSpPr>
        <p:spPr>
          <a:xfrm>
            <a:off x="6147548" y="1842175"/>
            <a:ext cx="2712000" cy="3237824"/>
          </a:xfrm>
          <a:prstGeom prst="rect">
            <a:avLst/>
          </a:prstGeom>
          <a:noFill/>
          <a:ln>
            <a:noFill/>
          </a:ln>
        </p:spPr>
        <p:txBody>
          <a:bodyPr spcFirstLastPara="1" wrap="square" lIns="0" tIns="45700" rIns="0" bIns="45700" anchor="t" anchorCtr="0">
            <a:noAutofit/>
          </a:bodyPr>
          <a:lstStyle/>
          <a:p>
            <a:pPr marL="171450" lvl="0" indent="-171450">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rPr>
              <a:t>In the 2w/e 25th December, we estimate </a:t>
            </a:r>
            <a:r>
              <a:rPr lang="en-GB" sz="1100" b="1" dirty="0">
                <a:solidFill>
                  <a:schemeClr val="bg1"/>
                </a:solidFill>
                <a:effectLst/>
                <a:latin typeface="Montserrat" panose="00000500000000000000" pitchFamily="2" charset="0"/>
                <a:ea typeface="Times New Roman" panose="02020603050405020304" pitchFamily="18" charset="0"/>
              </a:rPr>
              <a:t>£6.8Bn </a:t>
            </a:r>
            <a:r>
              <a:rPr lang="en-GB" sz="1100" dirty="0">
                <a:solidFill>
                  <a:schemeClr val="bg1"/>
                </a:solidFill>
                <a:effectLst/>
                <a:latin typeface="Montserrat" panose="00000500000000000000" pitchFamily="2" charset="0"/>
                <a:ea typeface="Times New Roman" panose="02020603050405020304" pitchFamily="18" charset="0"/>
              </a:rPr>
              <a:t>will be spent at the Grocery Multiples which will be the </a:t>
            </a:r>
            <a:r>
              <a:rPr lang="en-GB" sz="1100" b="1" dirty="0">
                <a:solidFill>
                  <a:schemeClr val="accent1"/>
                </a:solidFill>
                <a:effectLst/>
                <a:latin typeface="Montserrat" panose="00000500000000000000" pitchFamily="2" charset="0"/>
                <a:ea typeface="Times New Roman" panose="02020603050405020304" pitchFamily="18" charset="0"/>
              </a:rPr>
              <a:t>biggest ever </a:t>
            </a:r>
            <a:r>
              <a:rPr lang="en-GB" sz="1100" b="1" dirty="0">
                <a:solidFill>
                  <a:schemeClr val="bg1"/>
                </a:solidFill>
                <a:effectLst/>
                <a:latin typeface="Montserrat" panose="00000500000000000000" pitchFamily="2" charset="0"/>
                <a:ea typeface="Times New Roman" panose="02020603050405020304" pitchFamily="18" charset="0"/>
              </a:rPr>
              <a:t>spend in these 2 trading weeks</a:t>
            </a:r>
            <a:r>
              <a:rPr lang="en-GB" sz="1100" dirty="0">
                <a:solidFill>
                  <a:schemeClr val="bg1"/>
                </a:solidFill>
                <a:effectLst/>
                <a:latin typeface="Montserrat" panose="00000500000000000000" pitchFamily="2" charset="0"/>
                <a:ea typeface="Times New Roman" panose="02020603050405020304" pitchFamily="18" charset="0"/>
              </a:rPr>
              <a:t> and up from £6.7b last year with </a:t>
            </a:r>
            <a:r>
              <a:rPr lang="en-GB" sz="1100" b="1" dirty="0">
                <a:solidFill>
                  <a:schemeClr val="accent1"/>
                </a:solidFill>
                <a:effectLst/>
                <a:latin typeface="Montserrat" panose="00000500000000000000" pitchFamily="2" charset="0"/>
                <a:ea typeface="Times New Roman" panose="02020603050405020304" pitchFamily="18" charset="0"/>
              </a:rPr>
              <a:t>more</a:t>
            </a:r>
            <a:r>
              <a:rPr lang="en-GB" sz="1100" dirty="0">
                <a:solidFill>
                  <a:schemeClr val="bg1"/>
                </a:solidFill>
                <a:effectLst/>
                <a:latin typeface="Montserrat" panose="00000500000000000000" pitchFamily="2" charset="0"/>
                <a:ea typeface="Times New Roman" panose="02020603050405020304" pitchFamily="18" charset="0"/>
              </a:rPr>
              <a:t> being spent on </a:t>
            </a:r>
            <a:r>
              <a:rPr lang="en-GB" sz="1100" b="1" dirty="0">
                <a:solidFill>
                  <a:schemeClr val="bg1"/>
                </a:solidFill>
                <a:effectLst/>
                <a:latin typeface="Montserrat" panose="00000500000000000000" pitchFamily="2" charset="0"/>
                <a:ea typeface="Times New Roman" panose="02020603050405020304" pitchFamily="18" charset="0"/>
              </a:rPr>
              <a:t>celebrations, indulgences </a:t>
            </a:r>
            <a:r>
              <a:rPr lang="en-GB" sz="1100" dirty="0">
                <a:solidFill>
                  <a:schemeClr val="bg1"/>
                </a:solidFill>
                <a:effectLst/>
                <a:latin typeface="Montserrat" panose="00000500000000000000" pitchFamily="2" charset="0"/>
                <a:ea typeface="Times New Roman" panose="02020603050405020304" pitchFamily="18" charset="0"/>
              </a:rPr>
              <a:t>and </a:t>
            </a:r>
            <a:r>
              <a:rPr lang="en-GB" sz="1100" b="1" dirty="0">
                <a:solidFill>
                  <a:schemeClr val="bg1"/>
                </a:solidFill>
                <a:effectLst/>
                <a:latin typeface="Montserrat" panose="00000500000000000000" pitchFamily="2" charset="0"/>
                <a:ea typeface="Times New Roman" panose="02020603050405020304" pitchFamily="18" charset="0"/>
              </a:rPr>
              <a:t>premium</a:t>
            </a:r>
            <a:r>
              <a:rPr lang="en-GB" sz="1100" dirty="0">
                <a:solidFill>
                  <a:schemeClr val="bg1"/>
                </a:solidFill>
                <a:effectLst/>
                <a:latin typeface="Montserrat" panose="00000500000000000000" pitchFamily="2" charset="0"/>
                <a:ea typeface="Times New Roman" panose="02020603050405020304" pitchFamily="18" charset="0"/>
              </a:rPr>
              <a:t> food and drink. </a:t>
            </a: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rPr>
              <a:t>Omicron remains the </a:t>
            </a:r>
            <a:r>
              <a:rPr lang="en-GB" sz="1100" b="1" dirty="0">
                <a:solidFill>
                  <a:schemeClr val="bg1"/>
                </a:solidFill>
                <a:effectLst/>
                <a:latin typeface="Montserrat" panose="00000500000000000000" pitchFamily="2" charset="0"/>
                <a:ea typeface="Times New Roman" panose="02020603050405020304" pitchFamily="18" charset="0"/>
              </a:rPr>
              <a:t>unknown</a:t>
            </a:r>
            <a:r>
              <a:rPr lang="en-GB" sz="1100" dirty="0">
                <a:solidFill>
                  <a:schemeClr val="bg1"/>
                </a:solidFill>
                <a:effectLst/>
                <a:latin typeface="Montserrat" panose="00000500000000000000" pitchFamily="2" charset="0"/>
                <a:ea typeface="Times New Roman" panose="02020603050405020304" pitchFamily="18" charset="0"/>
              </a:rPr>
              <a:t> and could yet disrupt shopping patterns especially if ‘social distancing’ rules return to the industry.</a:t>
            </a: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rPr>
              <a:t>This being the case, shoppers may </a:t>
            </a:r>
            <a:r>
              <a:rPr lang="en-GB" sz="1100" b="1" dirty="0">
                <a:solidFill>
                  <a:schemeClr val="accent1"/>
                </a:solidFill>
                <a:effectLst/>
                <a:latin typeface="Montserrat" panose="00000500000000000000" pitchFamily="2" charset="0"/>
                <a:ea typeface="Times New Roman" panose="02020603050405020304" pitchFamily="18" charset="0"/>
              </a:rPr>
              <a:t>prefer larger store </a:t>
            </a:r>
            <a:r>
              <a:rPr lang="en-GB" sz="1100" dirty="0">
                <a:solidFill>
                  <a:schemeClr val="bg1"/>
                </a:solidFill>
                <a:effectLst/>
                <a:latin typeface="Montserrat" panose="00000500000000000000" pitchFamily="2" charset="0"/>
                <a:ea typeface="Times New Roman" panose="02020603050405020304" pitchFamily="18" charset="0"/>
              </a:rPr>
              <a:t>formats, which will be good news for the Top 4.</a:t>
            </a:r>
          </a:p>
          <a:p>
            <a:pPr marL="171450" lvl="0" indent="-171450">
              <a:lnSpc>
                <a:spcPts val="1265"/>
              </a:lnSpc>
              <a:buClr>
                <a:schemeClr val="accent1"/>
              </a:buClr>
              <a:buFont typeface="Arial" panose="020B0604020202020204" pitchFamily="34" charset="0"/>
              <a:buChar char="•"/>
            </a:pPr>
            <a:endParaRPr lang="en-GB" sz="1100" b="1" spc="10"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buClr>
                <a:schemeClr val="accent1"/>
              </a:buClr>
              <a:buFont typeface="Arial" panose="020B0604020202020204" pitchFamily="34" charset="0"/>
              <a:buChar char="•"/>
            </a:pPr>
            <a:endParaRPr lang="en-GB" sz="1100" b="1" spc="10" dirty="0">
              <a:solidFill>
                <a:schemeClr val="bg1"/>
              </a:solidFill>
              <a:effectLst/>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247339" y="304292"/>
            <a:ext cx="8896661" cy="393600"/>
          </a:xfrm>
        </p:spPr>
        <p:txBody>
          <a:bodyPr spcFirstLastPara="1" wrap="square" lIns="0" tIns="91425" rIns="0" bIns="91425" anchor="t" anchorCtr="0">
            <a:noAutofit/>
          </a:bodyPr>
          <a:lstStyle/>
          <a:p>
            <a:pPr marR="228600" indent="-450215"/>
            <a:r>
              <a:rPr lang="en-GB" sz="1700" dirty="0">
                <a:solidFill>
                  <a:schemeClr val="bg1"/>
                </a:solidFill>
                <a:latin typeface="Montserrat" panose="00000500000000000000" pitchFamily="2" charset="0"/>
              </a:rPr>
              <a:t>Spend this Christmas could be the biggest yet, helped by inflation and a ‘stay at home’ mindset as well as a need to treat yourself and loved ones</a:t>
            </a:r>
            <a:endParaRPr lang="en-GB" sz="1700" dirty="0">
              <a:solidFill>
                <a:schemeClr val="bg1"/>
              </a:solidFill>
              <a:effectLst/>
              <a:latin typeface="Montserrat" panose="00000500000000000000" pitchFamily="2" charset="0"/>
            </a:endParaRPr>
          </a:p>
        </p:txBody>
      </p:sp>
    </p:spTree>
    <p:extLst>
      <p:ext uri="{BB962C8B-B14F-4D97-AF65-F5344CB8AC3E}">
        <p14:creationId xmlns:p14="http://schemas.microsoft.com/office/powerpoint/2010/main" val="3511825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13868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38424"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dirty="0">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00776" y="1376602"/>
            <a:ext cx="2999082" cy="3172645"/>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December saw Total Till sales reach a </a:t>
            </a:r>
            <a:r>
              <a:rPr lang="en-GB" sz="1100" b="1" dirty="0">
                <a:solidFill>
                  <a:schemeClr val="bg1"/>
                </a:solidFill>
                <a:effectLst/>
                <a:latin typeface="Montserrat" panose="00000500000000000000" pitchFamily="2" charset="0"/>
                <a:ea typeface="Times New Roman" panose="02020603050405020304" pitchFamily="18" charset="0"/>
              </a:rPr>
              <a:t>9 month low </a:t>
            </a:r>
            <a:r>
              <a:rPr lang="en-GB" sz="1100" dirty="0">
                <a:solidFill>
                  <a:schemeClr val="bg1"/>
                </a:solidFill>
                <a:effectLst/>
                <a:latin typeface="Montserrat" panose="00000500000000000000" pitchFamily="2" charset="0"/>
                <a:ea typeface="Times New Roman" panose="02020603050405020304" pitchFamily="18" charset="0"/>
              </a:rPr>
              <a:t>as growth </a:t>
            </a:r>
            <a:r>
              <a:rPr lang="en-GB" sz="1100" b="1" dirty="0">
                <a:solidFill>
                  <a:schemeClr val="accent1"/>
                </a:solidFill>
                <a:effectLst/>
                <a:latin typeface="Montserrat" panose="00000500000000000000" pitchFamily="2" charset="0"/>
                <a:ea typeface="Times New Roman" panose="02020603050405020304" pitchFamily="18" charset="0"/>
              </a:rPr>
              <a:t>slowed </a:t>
            </a:r>
            <a:r>
              <a:rPr lang="en-GB" sz="1100" dirty="0">
                <a:solidFill>
                  <a:schemeClr val="bg1"/>
                </a:solidFill>
                <a:effectLst/>
                <a:latin typeface="Montserrat" panose="00000500000000000000" pitchFamily="2" charset="0"/>
                <a:ea typeface="Times New Roman" panose="02020603050405020304" pitchFamily="18" charset="0"/>
              </a:rPr>
              <a:t>to </a:t>
            </a:r>
            <a:r>
              <a:rPr lang="en-GB" sz="1100" b="1" dirty="0">
                <a:solidFill>
                  <a:schemeClr val="accent1"/>
                </a:solidFill>
                <a:latin typeface="Montserrat" panose="00000500000000000000" pitchFamily="2" charset="0"/>
                <a:ea typeface="Times New Roman" panose="02020603050405020304" pitchFamily="18" charset="0"/>
              </a:rPr>
              <a:t>-2.2</a:t>
            </a:r>
            <a:r>
              <a:rPr lang="en-GB" sz="1100" b="1" dirty="0">
                <a:solidFill>
                  <a:schemeClr val="accent1"/>
                </a:solidFill>
                <a:effectLst/>
                <a:latin typeface="Montserrat" panose="00000500000000000000" pitchFamily="2" charset="0"/>
                <a:ea typeface="Times New Roman" panose="02020603050405020304" pitchFamily="18" charset="0"/>
              </a:rPr>
              <a:t>%</a:t>
            </a:r>
            <a:r>
              <a:rPr lang="en-GB" sz="1100" dirty="0">
                <a:solidFill>
                  <a:schemeClr val="bg1"/>
                </a:solidFill>
                <a:latin typeface="Montserrat" panose="00000500000000000000" pitchFamily="2" charset="0"/>
                <a:ea typeface="Times New Roman" panose="02020603050405020304" pitchFamily="18" charset="0"/>
              </a:rPr>
              <a:t>, on a par with Mar21 against the first lockdown.</a:t>
            </a:r>
            <a:r>
              <a:rPr lang="en-GB" sz="1100" b="1" dirty="0">
                <a:solidFill>
                  <a:schemeClr val="bg1"/>
                </a:solidFill>
                <a:effectLst/>
                <a:latin typeface="Montserrat" panose="00000500000000000000" pitchFamily="2" charset="0"/>
                <a:ea typeface="Times New Roman" panose="02020603050405020304" pitchFamily="18" charset="0"/>
              </a:rPr>
              <a:t> </a:t>
            </a:r>
          </a:p>
          <a:p>
            <a:pPr marL="171450" lvl="0" indent="-171450">
              <a:lnSpc>
                <a:spcPts val="1265"/>
              </a:lnSpc>
              <a:spcAft>
                <a:spcPts val="0"/>
              </a:spcAft>
              <a:buClr>
                <a:schemeClr val="bg1"/>
              </a:buClr>
              <a:buFont typeface="Wingdings" panose="05000000000000000000" pitchFamily="2" charset="2"/>
              <a:buChar char="§"/>
            </a:pPr>
            <a:endParaRPr lang="en-GB" sz="1100" b="1" dirty="0">
              <a:solidFill>
                <a:schemeClr val="bg1"/>
              </a:solidFill>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Growth improved </a:t>
            </a:r>
            <a:r>
              <a:rPr lang="en-GB" sz="1100" dirty="0">
                <a:solidFill>
                  <a:schemeClr val="bg1"/>
                </a:solidFill>
                <a:latin typeface="Montserrat" panose="00000500000000000000" pitchFamily="2" charset="0"/>
                <a:ea typeface="Times New Roman" panose="02020603050405020304" pitchFamily="18" charset="0"/>
              </a:rPr>
              <a:t>in the final week, when Britain emerged from last year’s lockdown.</a:t>
            </a:r>
            <a:endParaRPr lang="en-GB" sz="1100" dirty="0">
              <a:solidFill>
                <a:schemeClr val="bg1"/>
              </a:solidFill>
              <a:effectLst/>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b="1" dirty="0">
                <a:solidFill>
                  <a:schemeClr val="bg1"/>
                </a:solidFill>
                <a:effectLst/>
                <a:latin typeface="Montserrat" panose="00000500000000000000" pitchFamily="2" charset="0"/>
                <a:ea typeface="Times New Roman" panose="02020603050405020304" pitchFamily="18" charset="0"/>
              </a:rPr>
              <a:t>Larger format </a:t>
            </a:r>
            <a:r>
              <a:rPr lang="en-GB" sz="1100" dirty="0">
                <a:solidFill>
                  <a:schemeClr val="bg1"/>
                </a:solidFill>
                <a:effectLst/>
                <a:latin typeface="Montserrat" panose="00000500000000000000" pitchFamily="2" charset="0"/>
                <a:ea typeface="Times New Roman" panose="02020603050405020304" pitchFamily="18" charset="0"/>
              </a:rPr>
              <a:t>retailers and </a:t>
            </a:r>
            <a:r>
              <a:rPr lang="en-GB" sz="1100" b="1" dirty="0">
                <a:solidFill>
                  <a:schemeClr val="bg1"/>
                </a:solidFill>
                <a:effectLst/>
                <a:latin typeface="Montserrat" panose="00000500000000000000" pitchFamily="2" charset="0"/>
                <a:ea typeface="Times New Roman" panose="02020603050405020304" pitchFamily="18" charset="0"/>
              </a:rPr>
              <a:t>Online</a:t>
            </a:r>
            <a:r>
              <a:rPr lang="en-GB" sz="1100"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latin typeface="Montserrat" panose="00000500000000000000" pitchFamily="2" charset="0"/>
                <a:ea typeface="Times New Roman" panose="02020603050405020304" pitchFamily="18" charset="0"/>
              </a:rPr>
              <a:t>again had the most challenging c</a:t>
            </a:r>
            <a:r>
              <a:rPr lang="en-GB" sz="1100" dirty="0">
                <a:solidFill>
                  <a:schemeClr val="bg1"/>
                </a:solidFill>
                <a:effectLst/>
                <a:latin typeface="Montserrat" panose="00000500000000000000" pitchFamily="2" charset="0"/>
                <a:ea typeface="Times New Roman" panose="02020603050405020304" pitchFamily="18" charset="0"/>
              </a:rPr>
              <a:t>omparatives and saw the biggest declines in sales.  </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Similar to last month, only the </a:t>
            </a:r>
            <a:r>
              <a:rPr lang="en-GB" sz="1100" b="1" dirty="0">
                <a:solidFill>
                  <a:schemeClr val="accent1"/>
                </a:solidFill>
                <a:effectLst/>
                <a:latin typeface="Montserrat" panose="00000500000000000000" pitchFamily="2" charset="0"/>
                <a:ea typeface="Times New Roman" panose="02020603050405020304" pitchFamily="18" charset="0"/>
              </a:rPr>
              <a:t>Discounters</a:t>
            </a:r>
            <a:r>
              <a:rPr lang="en-GB" sz="1100" dirty="0">
                <a:solidFill>
                  <a:schemeClr val="bg1"/>
                </a:solidFill>
                <a:effectLst/>
                <a:latin typeface="Montserrat" panose="00000500000000000000" pitchFamily="2" charset="0"/>
                <a:ea typeface="Times New Roman" panose="02020603050405020304" pitchFamily="18" charset="0"/>
              </a:rPr>
              <a:t> and </a:t>
            </a:r>
            <a:r>
              <a:rPr lang="en-GB" sz="1100" b="1" dirty="0">
                <a:solidFill>
                  <a:schemeClr val="accent1"/>
                </a:solidFill>
                <a:effectLst/>
                <a:latin typeface="Montserrat" panose="00000500000000000000" pitchFamily="2" charset="0"/>
                <a:ea typeface="Times New Roman" panose="02020603050405020304" pitchFamily="18" charset="0"/>
              </a:rPr>
              <a:t>M&amp;S </a:t>
            </a:r>
            <a:r>
              <a:rPr lang="en-GB" sz="1100" b="1" dirty="0">
                <a:solidFill>
                  <a:schemeClr val="bg1"/>
                </a:solidFill>
                <a:latin typeface="Montserrat" panose="00000500000000000000" pitchFamily="2" charset="0"/>
                <a:ea typeface="Times New Roman" panose="02020603050405020304" pitchFamily="18" charset="0"/>
              </a:rPr>
              <a:t>grew sales</a:t>
            </a:r>
            <a:r>
              <a:rPr lang="en-GB" sz="1100" dirty="0">
                <a:solidFill>
                  <a:schemeClr val="bg1"/>
                </a:solidFill>
                <a:latin typeface="Montserrat" panose="00000500000000000000" pitchFamily="2" charset="0"/>
                <a:ea typeface="Times New Roman" panose="02020603050405020304" pitchFamily="18" charset="0"/>
              </a:rPr>
              <a:t>, with </a:t>
            </a:r>
            <a:r>
              <a:rPr lang="en-GB" sz="1100" b="1" dirty="0">
                <a:solidFill>
                  <a:schemeClr val="bg1"/>
                </a:solidFill>
                <a:latin typeface="Montserrat" panose="00000500000000000000" pitchFamily="2" charset="0"/>
                <a:ea typeface="Times New Roman" panose="02020603050405020304" pitchFamily="18" charset="0"/>
              </a:rPr>
              <a:t>M&amp;S the star performer </a:t>
            </a:r>
            <a:r>
              <a:rPr lang="en-GB" sz="1100" dirty="0">
                <a:solidFill>
                  <a:schemeClr val="bg1"/>
                </a:solidFill>
                <a:latin typeface="Montserrat" panose="00000500000000000000" pitchFamily="2" charset="0"/>
                <a:ea typeface="Times New Roman" panose="02020603050405020304" pitchFamily="18" charset="0"/>
              </a:rPr>
              <a:t>winning on all 3 KPI’s (shoppers, visits and transaction spend)</a:t>
            </a: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376708"/>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50440" y="1376602"/>
            <a:ext cx="2693700" cy="2883662"/>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Against tough lockdown comparatives shoppers continue to shop ‘</a:t>
            </a:r>
            <a:r>
              <a:rPr lang="en-GB" sz="1100" b="1" dirty="0">
                <a:solidFill>
                  <a:schemeClr val="accent1"/>
                </a:solidFill>
                <a:latin typeface="Montserrat" panose="00000500000000000000" pitchFamily="2" charset="0"/>
                <a:ea typeface="Times New Roman" panose="02020603050405020304" pitchFamily="18" charset="0"/>
              </a:rPr>
              <a:t>little &amp; more often</a:t>
            </a:r>
            <a:r>
              <a:rPr lang="en-GB" sz="1100" dirty="0">
                <a:solidFill>
                  <a:schemeClr val="bg1"/>
                </a:solidFill>
                <a:latin typeface="Montserrat" panose="00000500000000000000" pitchFamily="2" charset="0"/>
                <a:ea typeface="Times New Roman" panose="02020603050405020304" pitchFamily="18" charset="0"/>
              </a:rPr>
              <a:t>’.   This month does however see, bigger average basket spends than November as shoppers put additional festive items in their baskets.</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More travel and leisure activities continues to fuel demand for ‘</a:t>
            </a:r>
            <a:r>
              <a:rPr lang="en-GB" sz="1100" b="1" dirty="0">
                <a:solidFill>
                  <a:schemeClr val="accent1"/>
                </a:solidFill>
                <a:latin typeface="Montserrat" panose="00000500000000000000" pitchFamily="2" charset="0"/>
                <a:ea typeface="Times New Roman" panose="02020603050405020304" pitchFamily="18" charset="0"/>
              </a:rPr>
              <a:t>food to go</a:t>
            </a:r>
            <a:r>
              <a:rPr lang="en-GB" sz="1100" dirty="0">
                <a:solidFill>
                  <a:schemeClr val="bg1"/>
                </a:solidFill>
                <a:latin typeface="Montserrat" panose="00000500000000000000" pitchFamily="2" charset="0"/>
                <a:ea typeface="Times New Roman" panose="02020603050405020304" pitchFamily="18" charset="0"/>
              </a:rPr>
              <a:t>’ and </a:t>
            </a:r>
            <a:r>
              <a:rPr lang="en-GB" sz="1100" b="1" dirty="0">
                <a:solidFill>
                  <a:schemeClr val="bg1"/>
                </a:solidFill>
                <a:latin typeface="Montserrat" panose="00000500000000000000" pitchFamily="2" charset="0"/>
                <a:ea typeface="Times New Roman" panose="02020603050405020304" pitchFamily="18" charset="0"/>
              </a:rPr>
              <a:t>convenience foods </a:t>
            </a:r>
            <a:r>
              <a:rPr lang="en-GB" sz="1100" dirty="0">
                <a:solidFill>
                  <a:schemeClr val="bg1"/>
                </a:solidFill>
                <a:latin typeface="Montserrat" panose="00000500000000000000" pitchFamily="2" charset="0"/>
                <a:ea typeface="Times New Roman" panose="02020603050405020304" pitchFamily="18" charset="0"/>
              </a:rPr>
              <a:t>and</a:t>
            </a:r>
            <a:r>
              <a:rPr lang="en-GB" sz="1100" b="1" dirty="0">
                <a:solidFill>
                  <a:schemeClr val="bg1"/>
                </a:solidFill>
                <a:latin typeface="Montserrat" panose="00000500000000000000" pitchFamily="2" charset="0"/>
                <a:ea typeface="Times New Roman" panose="02020603050405020304" pitchFamily="18" charset="0"/>
              </a:rPr>
              <a:t> soft drinks</a:t>
            </a:r>
            <a:r>
              <a:rPr lang="en-GB" sz="1100" dirty="0">
                <a:solidFill>
                  <a:schemeClr val="bg1"/>
                </a:solidFill>
                <a:latin typeface="Montserrat" panose="00000500000000000000" pitchFamily="2" charset="0"/>
                <a:ea typeface="Times New Roman" panose="02020603050405020304" pitchFamily="18" charset="0"/>
              </a:rPr>
              <a:t>.   Whilst Omicron will provide further stimulus to </a:t>
            </a:r>
            <a:r>
              <a:rPr lang="en-GB" sz="1100" b="1" dirty="0">
                <a:solidFill>
                  <a:schemeClr val="accent1"/>
                </a:solidFill>
                <a:latin typeface="Montserrat" panose="00000500000000000000" pitchFamily="2" charset="0"/>
                <a:ea typeface="Times New Roman" panose="02020603050405020304" pitchFamily="18" charset="0"/>
              </a:rPr>
              <a:t>cough/cold remedies</a:t>
            </a:r>
            <a:r>
              <a:rPr lang="en-GB" sz="1100" dirty="0">
                <a:solidFill>
                  <a:schemeClr val="bg1"/>
                </a:solidFill>
                <a:latin typeface="Montserrat" panose="00000500000000000000" pitchFamily="2" charset="0"/>
                <a:ea typeface="Times New Roman" panose="02020603050405020304" pitchFamily="18" charset="0"/>
              </a:rPr>
              <a:t>.  </a:t>
            </a:r>
          </a:p>
          <a:p>
            <a:pPr marL="171450" indent="-171450">
              <a:lnSpc>
                <a:spcPts val="1265"/>
              </a:lnSpc>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A change in basket mix away from BWS and Ambient groceries explains the steeper declines we are now seeing in units.</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a:buSzPts val="1100"/>
            </a:pPr>
            <a:endParaRPr lang="en" sz="12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093750" y="1450061"/>
            <a:ext cx="2842456" cy="3295416"/>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Whilst shoppers are feeling nervous socialising in larger groups there is a strong appetite to </a:t>
            </a:r>
            <a:r>
              <a:rPr lang="en-GB" sz="1100" b="1" dirty="0">
                <a:solidFill>
                  <a:schemeClr val="accent1"/>
                </a:solidFill>
                <a:effectLst/>
                <a:latin typeface="Montserrat" panose="00000500000000000000" pitchFamily="2" charset="0"/>
                <a:ea typeface="Times New Roman" panose="02020603050405020304" pitchFamily="18" charset="0"/>
              </a:rPr>
              <a:t>celebrate</a:t>
            </a:r>
            <a:r>
              <a:rPr lang="en-GB" sz="1100" dirty="0">
                <a:solidFill>
                  <a:schemeClr val="bg1"/>
                </a:solidFill>
                <a:effectLst/>
                <a:latin typeface="Montserrat" panose="00000500000000000000" pitchFamily="2" charset="0"/>
                <a:ea typeface="Times New Roman" panose="02020603050405020304" pitchFamily="18" charset="0"/>
              </a:rPr>
              <a:t> with </a:t>
            </a:r>
            <a:r>
              <a:rPr lang="en-GB" sz="1100" b="1" dirty="0">
                <a:solidFill>
                  <a:schemeClr val="accent1"/>
                </a:solidFill>
                <a:effectLst/>
                <a:latin typeface="Montserrat" panose="00000500000000000000" pitchFamily="2" charset="0"/>
                <a:ea typeface="Times New Roman" panose="02020603050405020304" pitchFamily="18" charset="0"/>
              </a:rPr>
              <a:t>family and friends </a:t>
            </a:r>
            <a:r>
              <a:rPr lang="en-GB" sz="1100" dirty="0">
                <a:solidFill>
                  <a:schemeClr val="bg1"/>
                </a:solidFill>
                <a:effectLst/>
                <a:latin typeface="Montserrat" panose="00000500000000000000" pitchFamily="2" charset="0"/>
                <a:ea typeface="Times New Roman" panose="02020603050405020304" pitchFamily="18" charset="0"/>
              </a:rPr>
              <a:t>this Christmas.</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b="1" dirty="0">
                <a:solidFill>
                  <a:schemeClr val="bg1"/>
                </a:solidFill>
                <a:effectLst/>
                <a:latin typeface="Montserrat" panose="00000500000000000000" pitchFamily="2" charset="0"/>
                <a:ea typeface="Times New Roman" panose="02020603050405020304" pitchFamily="18" charset="0"/>
              </a:rPr>
              <a:t>Promotions</a:t>
            </a:r>
            <a:r>
              <a:rPr lang="en-GB" sz="1100" dirty="0">
                <a:solidFill>
                  <a:schemeClr val="bg1"/>
                </a:solidFill>
                <a:effectLst/>
                <a:latin typeface="Montserrat" panose="00000500000000000000" pitchFamily="2" charset="0"/>
                <a:ea typeface="Times New Roman" panose="02020603050405020304" pitchFamily="18" charset="0"/>
              </a:rPr>
              <a:t> have rallied but are still low for this time of year.  </a:t>
            </a:r>
            <a:r>
              <a:rPr lang="en-GB" sz="1100" b="1" dirty="0">
                <a:solidFill>
                  <a:schemeClr val="accent1"/>
                </a:solidFill>
                <a:latin typeface="Montserrat" panose="00000500000000000000" pitchFamily="2" charset="0"/>
                <a:ea typeface="Times New Roman" panose="02020603050405020304" pitchFamily="18" charset="0"/>
              </a:rPr>
              <a:t>Smarter</a:t>
            </a:r>
            <a:r>
              <a:rPr lang="en-GB" sz="1100" dirty="0">
                <a:solidFill>
                  <a:schemeClr val="bg1"/>
                </a:solidFill>
                <a:latin typeface="Montserrat" panose="00000500000000000000" pitchFamily="2" charset="0"/>
                <a:ea typeface="Times New Roman" panose="02020603050405020304" pitchFamily="18" charset="0"/>
              </a:rPr>
              <a:t> and </a:t>
            </a:r>
            <a:r>
              <a:rPr lang="en-GB" sz="1100" b="1" dirty="0">
                <a:solidFill>
                  <a:schemeClr val="accent1"/>
                </a:solidFill>
                <a:latin typeface="Montserrat" panose="00000500000000000000" pitchFamily="2" charset="0"/>
                <a:ea typeface="Times New Roman" panose="02020603050405020304" pitchFamily="18" charset="0"/>
              </a:rPr>
              <a:t>targeted</a:t>
            </a:r>
            <a:r>
              <a:rPr lang="en-GB" sz="1100" dirty="0">
                <a:solidFill>
                  <a:schemeClr val="bg1"/>
                </a:solidFill>
                <a:latin typeface="Montserrat" panose="00000500000000000000" pitchFamily="2" charset="0"/>
                <a:ea typeface="Times New Roman" panose="02020603050405020304" pitchFamily="18" charset="0"/>
              </a:rPr>
              <a:t> loyalty &amp; voucher schemes are resonating with shoppers and may be a decisive factor for shoppers when choosing where to do their main grocery shop. </a:t>
            </a: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175"/>
              </a:lnSpc>
              <a:spcAft>
                <a:spcPts val="800"/>
              </a:spcAft>
              <a:buClr>
                <a:schemeClr val="bg1"/>
              </a:buClr>
              <a:buFont typeface="Wingdings" panose="05000000000000000000" pitchFamily="2" charset="2"/>
              <a:buChar char="§"/>
            </a:pPr>
            <a:r>
              <a:rPr lang="en-GB" sz="1100" b="1" dirty="0">
                <a:solidFill>
                  <a:schemeClr val="accent1"/>
                </a:solidFill>
                <a:latin typeface="Montserrat" panose="00000500000000000000" pitchFamily="2" charset="0"/>
                <a:ea typeface="Calibri" panose="020F0502020204030204" pitchFamily="34" charset="0"/>
                <a:cs typeface="Calibri" panose="020F0502020204030204" pitchFamily="34" charset="0"/>
              </a:rPr>
              <a:t>Inflation</a:t>
            </a:r>
            <a:r>
              <a:rPr lang="en-GB" sz="1100" dirty="0">
                <a:solidFill>
                  <a:schemeClr val="bg1"/>
                </a:solidFill>
                <a:latin typeface="Montserrat" panose="00000500000000000000" pitchFamily="2" charset="0"/>
                <a:ea typeface="Calibri" panose="020F0502020204030204" pitchFamily="34" charset="0"/>
                <a:cs typeface="Calibri" panose="020F0502020204030204" pitchFamily="34" charset="0"/>
              </a:rPr>
              <a:t> is on the up, so shoppers will be paying more for their Christmas groceries, this may encourage some to shop around.  Discounters already have momentum … and could attract more visitors as shoppers look to stretch budgets further.</a:t>
            </a: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p:txBody>
      </p:sp>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a:xfrm>
            <a:off x="278450" y="4758087"/>
            <a:ext cx="8159100" cy="184800"/>
          </a:xfrm>
        </p:spPr>
        <p:txBody>
          <a:bodyPr/>
          <a:lstStyle/>
          <a:p>
            <a:r>
              <a:rPr lang="en-PH" dirty="0">
                <a:solidFill>
                  <a:schemeClr val="bg1"/>
                </a:solidFill>
                <a:latin typeface="Montserrat" panose="00000500000000000000" pitchFamily="2" charset="0"/>
              </a:rPr>
              <a:t>Source:  NielsenIQ Homescan FMCG, NielsenIQ Scantrack</a:t>
            </a:r>
          </a:p>
        </p:txBody>
      </p:sp>
      <p:sp>
        <p:nvSpPr>
          <p:cNvPr id="652" name="Google Shape;652;p59"/>
          <p:cNvSpPr txBox="1">
            <a:spLocks noGrp="1"/>
          </p:cNvSpPr>
          <p:nvPr>
            <p:ph type="title"/>
          </p:nvPr>
        </p:nvSpPr>
        <p:spPr>
          <a:xfrm>
            <a:off x="354650" y="292625"/>
            <a:ext cx="8237807" cy="393600"/>
          </a:xfrm>
        </p:spPr>
        <p:txBody>
          <a:bodyPr spcFirstLastPara="1" wrap="square" lIns="0" tIns="91425" rIns="0" bIns="91425" anchor="t" anchorCtr="0">
            <a:noAutofit/>
          </a:bodyPr>
          <a:lstStyle/>
          <a:p>
            <a:r>
              <a:rPr lang="en-GB" sz="1900" b="1" dirty="0">
                <a:effectLst/>
                <a:latin typeface="Montserrat" panose="00000500000000000000" pitchFamily="2" charset="0"/>
                <a:ea typeface="Times New Roman" panose="02020603050405020304" pitchFamily="18" charset="0"/>
                <a:cs typeface="Times New Roman" panose="02020603050405020304" pitchFamily="18" charset="0"/>
                <a:sym typeface="Montserrat"/>
              </a:rPr>
              <a:t>Declines vs last year’s lockdown were softer than expected</a:t>
            </a:r>
            <a:endParaRPr lang="en-GB" dirty="0">
              <a:solidFill>
                <a:srgbClr val="000000"/>
              </a:solidFill>
              <a:latin typeface="Montserrat" panose="00000500000000000000" pitchFamily="2" charset="0"/>
            </a:endParaRPr>
          </a:p>
        </p:txBody>
      </p:sp>
    </p:spTree>
    <p:extLst>
      <p:ext uri="{BB962C8B-B14F-4D97-AF65-F5344CB8AC3E}">
        <p14:creationId xmlns:p14="http://schemas.microsoft.com/office/powerpoint/2010/main" val="71070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10EFD0-4EC6-4F74-8DAE-465C489ADBCB}"/>
              </a:ext>
            </a:extLst>
          </p:cNvPr>
          <p:cNvPicPr>
            <a:picLocks noChangeAspect="1"/>
          </p:cNvPicPr>
          <p:nvPr/>
        </p:nvPicPr>
        <p:blipFill>
          <a:blip r:embed="rId3"/>
          <a:stretch>
            <a:fillRect/>
          </a:stretch>
        </p:blipFill>
        <p:spPr>
          <a:xfrm>
            <a:off x="1587412" y="1045942"/>
            <a:ext cx="5969175" cy="3608672"/>
          </a:xfrm>
          <a:prstGeom prst="rect">
            <a:avLst/>
          </a:prstGeom>
        </p:spPr>
      </p:pic>
      <p:sp>
        <p:nvSpPr>
          <p:cNvPr id="88066" name="Text Placeholder 10"/>
          <p:cNvSpPr txBox="1">
            <a:spLocks noGrp="1"/>
          </p:cNvSpPr>
          <p:nvPr>
            <p:ph type="body" idx="4294967295"/>
          </p:nvPr>
        </p:nvSpPr>
        <p:spPr>
          <a:xfrm>
            <a:off x="119254" y="469694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a:t>
            </a:r>
            <a:r>
              <a:rPr lang="en-GB" altLang="en-US" sz="600" dirty="0" err="1">
                <a:solidFill>
                  <a:schemeClr val="tx1">
                    <a:lumMod val="50000"/>
                    <a:lumOff val="50000"/>
                  </a:schemeClr>
                </a:solidFill>
                <a:cs typeface="Calibri" pitchFamily="34" charset="0"/>
                <a:sym typeface="Arial" pitchFamily="34" charset="0"/>
              </a:rPr>
              <a:t>NielsenIQ</a:t>
            </a:r>
            <a:r>
              <a:rPr lang="en-GB" altLang="en-US" sz="600" dirty="0">
                <a:solidFill>
                  <a:schemeClr val="tx1">
                    <a:lumMod val="50000"/>
                    <a:lumOff val="50000"/>
                  </a:schemeClr>
                </a:solidFill>
                <a:cs typeface="Calibri" pitchFamily="34" charset="0"/>
                <a:sym typeface="Arial" pitchFamily="34" charset="0"/>
              </a:rPr>
              <a:t>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34057" y="380973"/>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900" b="1" dirty="0">
                <a:latin typeface="Montserrat" panose="00000500000000000000" pitchFamily="2" charset="0"/>
              </a:rPr>
              <a:t>Outside living continues to provide stimulus for convenience foods, whilst the pandemic pet boom has driven up demand for </a:t>
            </a:r>
            <a:r>
              <a:rPr lang="en-GB" altLang="en-US" sz="1900" b="1" dirty="0" err="1">
                <a:latin typeface="Montserrat" panose="00000500000000000000" pitchFamily="2" charset="0"/>
              </a:rPr>
              <a:t>petcare</a:t>
            </a:r>
            <a:endParaRPr lang="en-GB" altLang="en-US" sz="1900" b="1" dirty="0">
              <a:solidFill>
                <a:schemeClr val="tx1"/>
              </a:solidFill>
              <a:latin typeface="Montserrat" panose="00000500000000000000" pitchFamily="2" charset="0"/>
            </a:endParaRPr>
          </a:p>
        </p:txBody>
      </p:sp>
      <p:sp>
        <p:nvSpPr>
          <p:cNvPr id="15" name="Oval 14"/>
          <p:cNvSpPr/>
          <p:nvPr/>
        </p:nvSpPr>
        <p:spPr>
          <a:xfrm>
            <a:off x="7140334" y="3452670"/>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163525" y="2796797"/>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6" name="Oval 15"/>
          <p:cNvSpPr/>
          <p:nvPr/>
        </p:nvSpPr>
        <p:spPr>
          <a:xfrm>
            <a:off x="7144375" y="2282721"/>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0" name="Oval 9">
            <a:extLst>
              <a:ext uri="{FF2B5EF4-FFF2-40B4-BE49-F238E27FC236}">
                <a16:creationId xmlns:a16="http://schemas.microsoft.com/office/drawing/2014/main" id="{1ADDBE22-4CBB-416E-93F6-51F479223DC6}"/>
              </a:ext>
            </a:extLst>
          </p:cNvPr>
          <p:cNvSpPr/>
          <p:nvPr/>
        </p:nvSpPr>
        <p:spPr>
          <a:xfrm>
            <a:off x="4400807" y="3447543"/>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a:extLst>
              <a:ext uri="{FF2B5EF4-FFF2-40B4-BE49-F238E27FC236}">
                <a16:creationId xmlns:a16="http://schemas.microsoft.com/office/drawing/2014/main" id="{65685A80-4683-455E-BE5D-9F4305A14C86}"/>
              </a:ext>
            </a:extLst>
          </p:cNvPr>
          <p:cNvSpPr/>
          <p:nvPr/>
        </p:nvSpPr>
        <p:spPr>
          <a:xfrm>
            <a:off x="4436873" y="2796797"/>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a:extLst>
              <a:ext uri="{FF2B5EF4-FFF2-40B4-BE49-F238E27FC236}">
                <a16:creationId xmlns:a16="http://schemas.microsoft.com/office/drawing/2014/main" id="{D8AC7E72-7370-418C-93EE-5D1CEB22A870}"/>
              </a:ext>
            </a:extLst>
          </p:cNvPr>
          <p:cNvSpPr/>
          <p:nvPr/>
        </p:nvSpPr>
        <p:spPr>
          <a:xfrm>
            <a:off x="4400807" y="2282721"/>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621360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45A4BF-E6B8-4255-A1AB-DB0FA2A9BF2F}"/>
              </a:ext>
            </a:extLst>
          </p:cNvPr>
          <p:cNvPicPr>
            <a:picLocks noChangeAspect="1"/>
          </p:cNvPicPr>
          <p:nvPr/>
        </p:nvPicPr>
        <p:blipFill>
          <a:blip r:embed="rId3"/>
          <a:stretch>
            <a:fillRect/>
          </a:stretch>
        </p:blipFill>
        <p:spPr>
          <a:xfrm>
            <a:off x="1584501" y="982535"/>
            <a:ext cx="5887740" cy="3633000"/>
          </a:xfrm>
          <a:prstGeom prst="rect">
            <a:avLst/>
          </a:prstGeom>
        </p:spPr>
      </p:pic>
      <p:sp>
        <p:nvSpPr>
          <p:cNvPr id="90114" name="Title 27"/>
          <p:cNvSpPr txBox="1">
            <a:spLocks/>
          </p:cNvSpPr>
          <p:nvPr/>
        </p:nvSpPr>
        <p:spPr bwMode="auto">
          <a:xfrm>
            <a:off x="143446" y="177106"/>
            <a:ext cx="9000554"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a:solidFill>
                  <a:schemeClr val="tx1"/>
                </a:solidFill>
                <a:latin typeface="Montserrat" panose="00000500000000000000" pitchFamily="2" charset="0"/>
              </a:rPr>
              <a:t>Changing basket composition explain the sharper declines in units, as shoppers buy less Ambient and Produce and more H&amp;B and Delicatessen</a:t>
            </a:r>
            <a:endParaRPr lang="en-US" altLang="en-US" sz="18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a:t>
            </a:r>
            <a:r>
              <a:rPr lang="en-GB" altLang="en-US" sz="700" dirty="0" err="1">
                <a:solidFill>
                  <a:schemeClr val="tx1">
                    <a:lumMod val="50000"/>
                    <a:lumOff val="50000"/>
                  </a:schemeClr>
                </a:solidFill>
                <a:cs typeface="Calibri" pitchFamily="34" charset="0"/>
                <a:sym typeface="Arial" pitchFamily="34" charset="0"/>
              </a:rPr>
              <a:t>NielsenIQ</a:t>
            </a:r>
            <a:r>
              <a:rPr lang="en-GB" altLang="en-US" sz="700" dirty="0">
                <a:solidFill>
                  <a:schemeClr val="tx1">
                    <a:lumMod val="50000"/>
                    <a:lumOff val="50000"/>
                  </a:schemeClr>
                </a:solidFill>
                <a:cs typeface="Calibri" pitchFamily="34" charset="0"/>
                <a:sym typeface="Arial" pitchFamily="34" charset="0"/>
              </a:rPr>
              <a:t> Scantrack Total Store Read Grocery Multiples</a:t>
            </a:r>
          </a:p>
        </p:txBody>
      </p:sp>
      <p:sp>
        <p:nvSpPr>
          <p:cNvPr id="7" name="Oval 6"/>
          <p:cNvSpPr/>
          <p:nvPr/>
        </p:nvSpPr>
        <p:spPr>
          <a:xfrm>
            <a:off x="7030407" y="304032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9" name="Oval 8"/>
          <p:cNvSpPr/>
          <p:nvPr/>
        </p:nvSpPr>
        <p:spPr>
          <a:xfrm>
            <a:off x="7030407" y="154522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p:cNvSpPr/>
          <p:nvPr/>
        </p:nvSpPr>
        <p:spPr>
          <a:xfrm>
            <a:off x="7030407" y="3219572"/>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Oval 12"/>
          <p:cNvSpPr/>
          <p:nvPr/>
        </p:nvSpPr>
        <p:spPr>
          <a:xfrm>
            <a:off x="7030407" y="2534874"/>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a:extLst>
              <a:ext uri="{FF2B5EF4-FFF2-40B4-BE49-F238E27FC236}">
                <a16:creationId xmlns:a16="http://schemas.microsoft.com/office/drawing/2014/main" id="{CC7E97F5-5387-4C7D-8353-3C74C434A905}"/>
              </a:ext>
            </a:extLst>
          </p:cNvPr>
          <p:cNvSpPr/>
          <p:nvPr/>
        </p:nvSpPr>
        <p:spPr>
          <a:xfrm>
            <a:off x="7021482" y="352557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a:extLst>
              <a:ext uri="{FF2B5EF4-FFF2-40B4-BE49-F238E27FC236}">
                <a16:creationId xmlns:a16="http://schemas.microsoft.com/office/drawing/2014/main" id="{7FE36D23-8E0D-4BBE-8416-CBF928DE35CD}"/>
              </a:ext>
            </a:extLst>
          </p:cNvPr>
          <p:cNvSpPr/>
          <p:nvPr/>
        </p:nvSpPr>
        <p:spPr>
          <a:xfrm>
            <a:off x="7013016" y="2374353"/>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6" name="Oval 15">
            <a:extLst>
              <a:ext uri="{FF2B5EF4-FFF2-40B4-BE49-F238E27FC236}">
                <a16:creationId xmlns:a16="http://schemas.microsoft.com/office/drawing/2014/main" id="{5365D656-7E87-4692-9543-7658A9F6BAA0}"/>
              </a:ext>
            </a:extLst>
          </p:cNvPr>
          <p:cNvSpPr/>
          <p:nvPr/>
        </p:nvSpPr>
        <p:spPr>
          <a:xfrm>
            <a:off x="4298757" y="354460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7" name="Oval 16">
            <a:extLst>
              <a:ext uri="{FF2B5EF4-FFF2-40B4-BE49-F238E27FC236}">
                <a16:creationId xmlns:a16="http://schemas.microsoft.com/office/drawing/2014/main" id="{74AE2BEB-99DE-4B0F-A358-34CD8052E180}"/>
              </a:ext>
            </a:extLst>
          </p:cNvPr>
          <p:cNvSpPr/>
          <p:nvPr/>
        </p:nvSpPr>
        <p:spPr>
          <a:xfrm>
            <a:off x="4298757" y="3227677"/>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8" name="Oval 17">
            <a:extLst>
              <a:ext uri="{FF2B5EF4-FFF2-40B4-BE49-F238E27FC236}">
                <a16:creationId xmlns:a16="http://schemas.microsoft.com/office/drawing/2014/main" id="{B44C5BCC-8841-46BD-B6A5-66D446F6D408}"/>
              </a:ext>
            </a:extLst>
          </p:cNvPr>
          <p:cNvSpPr/>
          <p:nvPr/>
        </p:nvSpPr>
        <p:spPr>
          <a:xfrm>
            <a:off x="4283309" y="304032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9" name="Oval 18">
            <a:extLst>
              <a:ext uri="{FF2B5EF4-FFF2-40B4-BE49-F238E27FC236}">
                <a16:creationId xmlns:a16="http://schemas.microsoft.com/office/drawing/2014/main" id="{E64C6E36-F243-4FFD-BF0E-F2D283C5C837}"/>
              </a:ext>
            </a:extLst>
          </p:cNvPr>
          <p:cNvSpPr/>
          <p:nvPr/>
        </p:nvSpPr>
        <p:spPr>
          <a:xfrm>
            <a:off x="4298757" y="2556454"/>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20" name="Oval 19">
            <a:extLst>
              <a:ext uri="{FF2B5EF4-FFF2-40B4-BE49-F238E27FC236}">
                <a16:creationId xmlns:a16="http://schemas.microsoft.com/office/drawing/2014/main" id="{068E55B1-4D48-45B5-BAB6-71186398F8BB}"/>
              </a:ext>
            </a:extLst>
          </p:cNvPr>
          <p:cNvSpPr/>
          <p:nvPr/>
        </p:nvSpPr>
        <p:spPr>
          <a:xfrm>
            <a:off x="4298758" y="2374353"/>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21" name="Oval 20">
            <a:extLst>
              <a:ext uri="{FF2B5EF4-FFF2-40B4-BE49-F238E27FC236}">
                <a16:creationId xmlns:a16="http://schemas.microsoft.com/office/drawing/2014/main" id="{849B5DEF-3F01-46B8-A973-7E6BBB4E7A4B}"/>
              </a:ext>
            </a:extLst>
          </p:cNvPr>
          <p:cNvSpPr/>
          <p:nvPr/>
        </p:nvSpPr>
        <p:spPr>
          <a:xfrm>
            <a:off x="4298758" y="1568303"/>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405949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354651" y="360974"/>
            <a:ext cx="5668778" cy="568665"/>
          </a:xfrm>
        </p:spPr>
        <p:txBody>
          <a:bodyPr spcFirstLastPara="1" wrap="square" lIns="0" tIns="91425" rIns="0" bIns="91425" anchor="t" anchorCtr="0">
            <a:noAutofit/>
          </a:bodyPr>
          <a:lstStyle/>
          <a:p>
            <a:pPr lvl="0"/>
            <a:r>
              <a:rPr lang="en-PH" sz="1700" dirty="0">
                <a:latin typeface="Montserrat" panose="00000500000000000000" pitchFamily="2" charset="0"/>
              </a:rPr>
              <a:t>Against the November lockdown, larger stores and online slowed against tougher comparatives</a:t>
            </a:r>
            <a:endParaRPr lang="en-US" sz="1700"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4</a:t>
            </a:r>
            <a:r>
              <a:rPr lang="en-PH" baseline="30000" dirty="0">
                <a:latin typeface="Montserrat" panose="00000500000000000000" pitchFamily="2" charset="0"/>
              </a:rPr>
              <a:t>th</a:t>
            </a:r>
            <a:r>
              <a:rPr lang="en-PH" dirty="0">
                <a:latin typeface="Montserrat" panose="00000500000000000000" pitchFamily="2" charset="0"/>
              </a:rPr>
              <a:t>December 2021,  **Homescan Total FMCG </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Montserrat" panose="00000500000000000000" pitchFamily="2" charset="0"/>
                <a:ea typeface="Montserrat"/>
                <a:cs typeface="Montserrat"/>
                <a:sym typeface="Montserrat"/>
              </a:rPr>
              <a:t>Tailwinds</a:t>
            </a:r>
            <a:endParaRPr dirty="0">
              <a:solidFill>
                <a:srgbClr val="000000"/>
              </a:solidFill>
              <a:latin typeface="Montserrat" panose="00000500000000000000" pitchFamily="2" charset="0"/>
              <a:ea typeface="Montserrat Light"/>
              <a:cs typeface="Montserrat Light"/>
              <a:sym typeface="Montserrat Light"/>
            </a:endParaRPr>
          </a:p>
          <a:p>
            <a:pPr marL="365760" lvl="0" indent="-304800" algn="l" rtl="0">
              <a:spcBef>
                <a:spcPts val="600"/>
              </a:spcBef>
              <a:spcAft>
                <a:spcPts val="600"/>
              </a:spcAft>
              <a:buClr>
                <a:srgbClr val="000000"/>
              </a:buClr>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*Discounters +2.6%</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Convenience +2.6%</a:t>
            </a:r>
          </a:p>
          <a:p>
            <a:pPr marL="365760" indent="-304800">
              <a:spcBef>
                <a:spcPts val="600"/>
              </a:spcBef>
              <a:spcAft>
                <a:spcPts val="600"/>
              </a:spcAft>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**Value Retailers </a:t>
            </a:r>
            <a:r>
              <a:rPr lang="en" sz="1200" dirty="0">
                <a:solidFill>
                  <a:srgbClr val="000000"/>
                </a:solidFill>
                <a:latin typeface="Avenir Next LT Pro" panose="020B0504020202020204" pitchFamily="34" charset="0"/>
                <a:ea typeface="Montserrat"/>
                <a:cs typeface="Montserrat"/>
                <a:sym typeface="Montserrat"/>
              </a:rPr>
              <a:t>+1.0</a:t>
            </a:r>
            <a:r>
              <a:rPr lang="en" sz="1200" dirty="0">
                <a:solidFill>
                  <a:schemeClr val="tx1"/>
                </a:solidFill>
                <a:latin typeface="Avenir Next LT Pro" panose="020B0504020202020204" pitchFamily="34" charset="0"/>
                <a:ea typeface="Montserrat"/>
                <a:cs typeface="Montserrat"/>
                <a:sym typeface="Montserrat"/>
              </a:rPr>
              <a:t>%</a:t>
            </a:r>
          </a:p>
          <a:p>
            <a:pPr marL="60960" lvl="0" algn="l" rtl="0">
              <a:spcBef>
                <a:spcPts val="600"/>
              </a:spcBef>
              <a:spcAft>
                <a:spcPts val="600"/>
              </a:spcAft>
              <a:buClr>
                <a:srgbClr val="000000"/>
              </a:buClr>
              <a:buSzPts val="1200"/>
            </a:pPr>
            <a:endParaRPr lang="en" sz="1200"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 sz="1200" dirty="0">
              <a:solidFill>
                <a:schemeClr val="tx1"/>
              </a:solidFill>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095363"/>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Montserrat" panose="00000500000000000000" pitchFamily="2" charset="0"/>
                <a:ea typeface="Montserrat"/>
                <a:cs typeface="Montserrat"/>
                <a:sym typeface="Montserrat"/>
              </a:rPr>
              <a:t>Head</a:t>
            </a:r>
            <a:r>
              <a:rPr lang="en" b="1" dirty="0">
                <a:solidFill>
                  <a:srgbClr val="000000"/>
                </a:solidFill>
                <a:latin typeface="Montserrat" panose="00000500000000000000" pitchFamily="2" charset="0"/>
                <a:ea typeface="Montserrat"/>
                <a:cs typeface="Montserrat"/>
                <a:sym typeface="Montserrat"/>
              </a:rPr>
              <a:t>winds</a:t>
            </a:r>
            <a:endParaRPr lang="en-GB" sz="1200" dirty="0">
              <a:solidFill>
                <a:srgbClr val="000000"/>
              </a:solidFill>
              <a:latin typeface="Montserrat" panose="00000500000000000000" pitchFamily="2" charset="0"/>
              <a:ea typeface="Montserrat"/>
              <a:cs typeface="Montserrat"/>
              <a:sym typeface="Montserrat"/>
            </a:endParaRPr>
          </a:p>
          <a:p>
            <a:pPr marL="36000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Supermarkets -3.2%</a:t>
            </a:r>
          </a:p>
          <a:p>
            <a:pPr marL="360000" indent="-304800">
              <a:spcBef>
                <a:spcPts val="600"/>
              </a:spcBef>
              <a:spcAft>
                <a:spcPts val="600"/>
              </a:spcAft>
              <a:buSzPts val="1200"/>
              <a:buFont typeface="Montserrat"/>
              <a:buChar char="■"/>
            </a:pPr>
            <a:r>
              <a:rPr lang="en-GB" sz="1200" dirty="0">
                <a:latin typeface="Montserrat" panose="00000500000000000000" pitchFamily="2" charset="0"/>
                <a:ea typeface="Montserrat"/>
                <a:cs typeface="Montserrat"/>
                <a:sym typeface="Montserrat"/>
              </a:rPr>
              <a:t>Grocery Multiples -2.2%</a:t>
            </a:r>
            <a:endParaRPr lang="en-GB" sz="1200" dirty="0">
              <a:solidFill>
                <a:srgbClr val="000000"/>
              </a:solidFill>
              <a:latin typeface="Montserrat" panose="00000500000000000000" pitchFamily="2" charset="0"/>
              <a:ea typeface="Montserrat"/>
              <a:cs typeface="Montserrat"/>
              <a:sym typeface="Montserrat"/>
            </a:endParaRPr>
          </a:p>
          <a:p>
            <a:pPr marL="36000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*Online -13.1%</a:t>
            </a:r>
            <a:endParaRPr lang="en" sz="1200" dirty="0">
              <a:solidFill>
                <a:srgbClr val="000000"/>
              </a:solidFill>
              <a:latin typeface="Montserrat" panose="00000500000000000000" pitchFamily="2"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dirty="0">
                <a:solidFill>
                  <a:schemeClr val="accent1"/>
                </a:solidFill>
                <a:latin typeface="Montserrat" panose="00000500000000000000" pitchFamily="2" charset="0"/>
                <a:ea typeface="Montserrat"/>
                <a:cs typeface="Montserrat"/>
                <a:sym typeface="Montserrat"/>
              </a:rPr>
              <a:t>-2.5%</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Tree>
    <p:extLst>
      <p:ext uri="{BB962C8B-B14F-4D97-AF65-F5344CB8AC3E}">
        <p14:creationId xmlns:p14="http://schemas.microsoft.com/office/powerpoint/2010/main" val="326925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fell to </a:t>
            </a:r>
            <a:r>
              <a:rPr lang="en" sz="1200" b="1" dirty="0">
                <a:solidFill>
                  <a:srgbClr val="FFFFFF"/>
                </a:solidFill>
                <a:latin typeface="Montserrat" panose="00000500000000000000" pitchFamily="2" charset="0"/>
                <a:ea typeface="Montserrat"/>
                <a:cs typeface="Montserrat"/>
                <a:sym typeface="Montserrat"/>
              </a:rPr>
              <a:t>£19.22</a:t>
            </a:r>
            <a:r>
              <a:rPr lang="en" sz="1200" dirty="0">
                <a:solidFill>
                  <a:srgbClr val="FFFFFF"/>
                </a:solidFill>
                <a:latin typeface="Montserrat" panose="00000500000000000000" pitchFamily="2" charset="0"/>
                <a:ea typeface="Montserrat"/>
                <a:cs typeface="Montserrat"/>
                <a:sym typeface="Montserrat"/>
              </a:rPr>
              <a:t> from</a:t>
            </a:r>
          </a:p>
          <a:p>
            <a:pPr lvl="0">
              <a:buSzPts val="1100"/>
            </a:pPr>
            <a:r>
              <a:rPr lang="en" sz="1200" dirty="0">
                <a:solidFill>
                  <a:srgbClr val="FFFFFF"/>
                </a:solidFill>
                <a:latin typeface="Montserrat" panose="00000500000000000000" pitchFamily="2" charset="0"/>
                <a:ea typeface="Montserrat"/>
                <a:cs typeface="Montserrat"/>
                <a:sym typeface="Montserrat"/>
              </a:rPr>
              <a:t>£20.80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fell to </a:t>
            </a:r>
            <a:r>
              <a:rPr lang="en" sz="1200" b="1" dirty="0">
                <a:solidFill>
                  <a:srgbClr val="FFFFFF"/>
                </a:solidFill>
                <a:latin typeface="Montserrat" panose="00000500000000000000" pitchFamily="2" charset="0"/>
                <a:ea typeface="Montserrat"/>
                <a:cs typeface="Montserrat"/>
                <a:sym typeface="Montserrat"/>
              </a:rPr>
              <a:t>11.5</a:t>
            </a:r>
            <a:r>
              <a:rPr lang="en" sz="1200" dirty="0">
                <a:solidFill>
                  <a:srgbClr val="FFFFFF"/>
                </a:solidFill>
                <a:latin typeface="Montserrat" panose="00000500000000000000" pitchFamily="2" charset="0"/>
                <a:ea typeface="Montserrat"/>
                <a:cs typeface="Montserrat"/>
                <a:sym typeface="Montserrat"/>
              </a:rPr>
              <a:t> from 12.6</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49" y="2283425"/>
            <a:ext cx="2890593"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17.0 trips</a:t>
            </a:r>
            <a:r>
              <a:rPr lang="en" sz="1200" dirty="0">
                <a:solidFill>
                  <a:srgbClr val="FFFFFF"/>
                </a:solidFill>
                <a:latin typeface="Montserrat" panose="00000500000000000000" pitchFamily="2" charset="0"/>
                <a:ea typeface="Montserrat"/>
                <a:cs typeface="Montserrat"/>
                <a:sym typeface="Montserrat"/>
              </a:rPr>
              <a:t> from 16.1</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4</a:t>
            </a:r>
            <a:r>
              <a:rPr lang="en-PH" baseline="30000" dirty="0">
                <a:latin typeface="Montserrat" panose="00000500000000000000" pitchFamily="2" charset="0"/>
              </a:rPr>
              <a:t>th</a:t>
            </a:r>
            <a:r>
              <a:rPr lang="en-PH" dirty="0">
                <a:latin typeface="Montserrat" panose="00000500000000000000" pitchFamily="2" charset="0"/>
              </a:rPr>
              <a:t> December 2021 vs 4we 5</a:t>
            </a:r>
            <a:r>
              <a:rPr lang="en-PH" baseline="30000" dirty="0">
                <a:latin typeface="Montserrat" panose="00000500000000000000" pitchFamily="2" charset="0"/>
              </a:rPr>
              <a:t>th</a:t>
            </a:r>
            <a:r>
              <a:rPr lang="en-PH" dirty="0">
                <a:latin typeface="Montserrat" panose="00000500000000000000" pitchFamily="2" charset="0"/>
              </a:rPr>
              <a:t> December 2020</a:t>
            </a:r>
          </a:p>
        </p:txBody>
      </p:sp>
      <p:sp>
        <p:nvSpPr>
          <p:cNvPr id="888" name="Google Shape;888;p73"/>
          <p:cNvSpPr txBox="1">
            <a:spLocks noGrp="1"/>
          </p:cNvSpPr>
          <p:nvPr>
            <p:ph type="title"/>
          </p:nvPr>
        </p:nvSpPr>
        <p:spPr>
          <a:xfrm>
            <a:off x="354650" y="292625"/>
            <a:ext cx="8629692" cy="393600"/>
          </a:xfrm>
        </p:spPr>
        <p:txBody>
          <a:bodyPr spcFirstLastPara="1" wrap="square" lIns="0" tIns="91425" rIns="0" bIns="91425" anchor="t" anchorCtr="0">
            <a:noAutofit/>
          </a:bodyPr>
          <a:lstStyle/>
          <a:p>
            <a:pPr lvl="0"/>
            <a:r>
              <a:rPr lang="en-PH" dirty="0"/>
              <a:t>Against last year’s lockdown</a:t>
            </a:r>
            <a:r>
              <a:rPr lang="en-PH" dirty="0">
                <a:latin typeface="Montserrat" panose="00000500000000000000" pitchFamily="2" charset="0"/>
              </a:rPr>
              <a:t>,</a:t>
            </a:r>
            <a:r>
              <a:rPr lang="en-PH" dirty="0"/>
              <a:t> shoppers made </a:t>
            </a:r>
            <a:r>
              <a:rPr lang="en-PH" dirty="0">
                <a:solidFill>
                  <a:schemeClr val="accent1"/>
                </a:solidFill>
              </a:rPr>
              <a:t>28m</a:t>
            </a:r>
            <a:r>
              <a:rPr lang="en-PH" dirty="0"/>
              <a:t> </a:t>
            </a:r>
            <a:r>
              <a:rPr lang="en-PH" dirty="0">
                <a:solidFill>
                  <a:schemeClr val="accent1"/>
                </a:solidFill>
              </a:rPr>
              <a:t>MORE</a:t>
            </a:r>
            <a:r>
              <a:rPr lang="en-PH" dirty="0">
                <a:solidFill>
                  <a:schemeClr val="bg1"/>
                </a:solidFill>
              </a:rPr>
              <a:t> </a:t>
            </a:r>
            <a:r>
              <a:rPr lang="en-PH" dirty="0"/>
              <a:t>shopping trips but </a:t>
            </a:r>
            <a:r>
              <a:rPr lang="en-PH" dirty="0">
                <a:solidFill>
                  <a:schemeClr val="bg1"/>
                </a:solidFill>
              </a:rPr>
              <a:t>spent </a:t>
            </a:r>
            <a:r>
              <a:rPr lang="en-PH" dirty="0">
                <a:solidFill>
                  <a:schemeClr val="accent1"/>
                </a:solidFill>
              </a:rPr>
              <a:t>£1.53 LESS </a:t>
            </a:r>
            <a:r>
              <a:rPr lang="en-PH" dirty="0"/>
              <a:t>per trip, buying </a:t>
            </a:r>
            <a:r>
              <a:rPr lang="en-PH" dirty="0">
                <a:solidFill>
                  <a:schemeClr val="accent1"/>
                </a:solidFill>
              </a:rPr>
              <a:t>1.1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338424" y="1676500"/>
            <a:ext cx="87395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-7%</a:t>
            </a:r>
          </a:p>
        </p:txBody>
      </p:sp>
      <p:sp>
        <p:nvSpPr>
          <p:cNvPr id="4" name="Rectangle 3"/>
          <p:cNvSpPr/>
          <p:nvPr/>
        </p:nvSpPr>
        <p:spPr>
          <a:xfrm>
            <a:off x="3174281" y="1676500"/>
            <a:ext cx="865943"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-9%</a:t>
            </a:r>
          </a:p>
        </p:txBody>
      </p:sp>
      <p:sp>
        <p:nvSpPr>
          <p:cNvPr id="5" name="Rectangle 4"/>
          <p:cNvSpPr/>
          <p:nvPr/>
        </p:nvSpPr>
        <p:spPr>
          <a:xfrm>
            <a:off x="6093574" y="1676500"/>
            <a:ext cx="94288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+5%</a:t>
            </a:r>
          </a:p>
        </p:txBody>
      </p:sp>
    </p:spTree>
    <p:extLst>
      <p:ext uri="{BB962C8B-B14F-4D97-AF65-F5344CB8AC3E}">
        <p14:creationId xmlns:p14="http://schemas.microsoft.com/office/powerpoint/2010/main" val="78664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0DF4155-97B8-4F3D-9402-E4424C49A032}"/>
              </a:ext>
            </a:extLst>
          </p:cNvPr>
          <p:cNvCxnSpPr/>
          <p:nvPr/>
        </p:nvCxnSpPr>
        <p:spPr>
          <a:xfrm>
            <a:off x="4847452" y="571796"/>
            <a:ext cx="17571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ubtitle 1"/>
          <p:cNvSpPr>
            <a:spLocks noGrp="1"/>
          </p:cNvSpPr>
          <p:nvPr>
            <p:ph type="subTitle" idx="3"/>
          </p:nvPr>
        </p:nvSpPr>
        <p:spPr>
          <a:xfrm>
            <a:off x="338423" y="4887827"/>
            <a:ext cx="8159100" cy="184800"/>
          </a:xfrm>
        </p:spPr>
        <p:txBody>
          <a:bodyPr/>
          <a:lstStyle/>
          <a:p>
            <a:endParaRPr lang="en-GB" dirty="0">
              <a:latin typeface="Montserrat" panose="00000500000000000000" pitchFamily="2" charset="0"/>
            </a:endParaRPr>
          </a:p>
          <a:p>
            <a:endParaRPr lang="en-GB" dirty="0">
              <a:latin typeface="Montserrat" panose="00000500000000000000" pitchFamily="2" charset="0"/>
            </a:endParaRPr>
          </a:p>
          <a:p>
            <a:r>
              <a:rPr lang="en-GB" dirty="0">
                <a:latin typeface="Montserrat" panose="00000500000000000000" pitchFamily="2" charset="0"/>
              </a:rPr>
              <a:t>NielsenIQ Scantrack, NielsenIQ Homescan</a:t>
            </a:r>
          </a:p>
        </p:txBody>
      </p:sp>
      <p:sp>
        <p:nvSpPr>
          <p:cNvPr id="790" name="Google Shape;790;p68"/>
          <p:cNvSpPr txBox="1"/>
          <p:nvPr/>
        </p:nvSpPr>
        <p:spPr>
          <a:xfrm>
            <a:off x="4631154" y="1437262"/>
            <a:ext cx="2144166" cy="3273641"/>
          </a:xfrm>
          <a:prstGeom prst="rect">
            <a:avLst/>
          </a:prstGeom>
          <a:noFill/>
          <a:ln>
            <a:noFill/>
          </a:ln>
        </p:spPr>
        <p:txBody>
          <a:bodyPr spcFirstLastPara="1" wrap="square" lIns="0" tIns="45700" rIns="0" bIns="45700" anchor="t" anchorCtr="0">
            <a:noAutofit/>
          </a:bodyPr>
          <a:lstStyle/>
          <a:p>
            <a:pPr marL="171450" indent="-171450">
              <a:buClr>
                <a:schemeClr val="accent1"/>
              </a:buClr>
              <a:buFont typeface="Wingdings" panose="05000000000000000000" pitchFamily="2" charset="2"/>
              <a:buChar char="§"/>
            </a:pPr>
            <a:r>
              <a:rPr lang="en-GB" sz="1100" spc="10" dirty="0">
                <a:effectLst/>
                <a:latin typeface="Montserrat" panose="00000500000000000000" pitchFamily="2" charset="0"/>
                <a:ea typeface="Times New Roman" panose="02020603050405020304" pitchFamily="18" charset="0"/>
              </a:rPr>
              <a:t>Whilst overall growth remains weak vs the final week of November 20 lockdown, a shift towards more </a:t>
            </a:r>
            <a:r>
              <a:rPr lang="en-GB" sz="1100" b="1" spc="10" dirty="0">
                <a:effectLst/>
                <a:latin typeface="Montserrat" panose="00000500000000000000" pitchFamily="2" charset="0"/>
                <a:ea typeface="Times New Roman" panose="02020603050405020304" pitchFamily="18" charset="0"/>
              </a:rPr>
              <a:t>premium food </a:t>
            </a:r>
            <a:r>
              <a:rPr lang="en-GB" sz="1100" spc="10" dirty="0">
                <a:effectLst/>
                <a:latin typeface="Montserrat" panose="00000500000000000000" pitchFamily="2" charset="0"/>
                <a:ea typeface="Times New Roman" panose="02020603050405020304" pitchFamily="18" charset="0"/>
              </a:rPr>
              <a:t>has helped to lift sales.</a:t>
            </a: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b="1" spc="10" dirty="0">
                <a:latin typeface="Montserrat" panose="00000500000000000000" pitchFamily="2" charset="0"/>
                <a:ea typeface="Times New Roman" panose="02020603050405020304" pitchFamily="18" charset="0"/>
              </a:rPr>
              <a:t>Convenience</a:t>
            </a:r>
            <a:r>
              <a:rPr lang="en-GB" sz="1100" spc="10" dirty="0">
                <a:latin typeface="Montserrat" panose="00000500000000000000" pitchFamily="2" charset="0"/>
                <a:ea typeface="Times New Roman" panose="02020603050405020304" pitchFamily="18" charset="0"/>
              </a:rPr>
              <a:t> and </a:t>
            </a:r>
            <a:r>
              <a:rPr lang="en-GB" sz="1100" b="1" spc="10" dirty="0">
                <a:latin typeface="Montserrat" panose="00000500000000000000" pitchFamily="2" charset="0"/>
                <a:ea typeface="Times New Roman" panose="02020603050405020304" pitchFamily="18" charset="0"/>
              </a:rPr>
              <a:t>Delicatessen</a:t>
            </a:r>
            <a:r>
              <a:rPr lang="en-GB" sz="1100" spc="10" dirty="0">
                <a:latin typeface="Montserrat" panose="00000500000000000000" pitchFamily="2" charset="0"/>
                <a:ea typeface="Times New Roman" panose="02020603050405020304" pitchFamily="18" charset="0"/>
              </a:rPr>
              <a:t> reported double digit growth against softer comparatives.</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b="1" spc="10" dirty="0">
                <a:latin typeface="Montserrat" panose="00000500000000000000" pitchFamily="2" charset="0"/>
                <a:ea typeface="Times New Roman" panose="02020603050405020304" pitchFamily="18" charset="0"/>
              </a:rPr>
              <a:t>Chilled Soup </a:t>
            </a:r>
            <a:r>
              <a:rPr lang="en-GB" sz="1100" spc="10" dirty="0">
                <a:latin typeface="Montserrat" panose="00000500000000000000" pitchFamily="2" charset="0"/>
                <a:ea typeface="Times New Roman" panose="02020603050405020304" pitchFamily="18" charset="0"/>
              </a:rPr>
              <a:t>ranked in the Food &amp; Drink Top 10 sub categories as the weather turned cold and Storm Arwen hit the nation.</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endParaRPr lang="en-GB" sz="1100" spc="10" dirty="0">
              <a:effectLst/>
              <a:latin typeface="Montserrat" panose="00000500000000000000" pitchFamily="2" charset="0"/>
              <a:ea typeface="Times New Roman" panose="02020603050405020304" pitchFamily="18" charset="0"/>
            </a:endParaRPr>
          </a:p>
        </p:txBody>
      </p:sp>
      <p:sp>
        <p:nvSpPr>
          <p:cNvPr id="781" name="Google Shape;781;p68"/>
          <p:cNvSpPr txBox="1"/>
          <p:nvPr/>
        </p:nvSpPr>
        <p:spPr>
          <a:xfrm>
            <a:off x="338423" y="223449"/>
            <a:ext cx="8640113" cy="393595"/>
          </a:xfrm>
          <a:prstGeom prst="rect">
            <a:avLst/>
          </a:prstGeom>
          <a:noFill/>
          <a:ln>
            <a:noFill/>
          </a:ln>
        </p:spPr>
        <p:txBody>
          <a:bodyPr spcFirstLastPara="1" wrap="square" lIns="0" tIns="91425" rIns="0" bIns="91425" anchor="t" anchorCtr="0">
            <a:noAutofit/>
          </a:bodyPr>
          <a:lstStyle/>
          <a:p>
            <a:r>
              <a:rPr lang="en-GB" sz="1900" b="1" dirty="0">
                <a:latin typeface="Montserrat" panose="00000500000000000000" pitchFamily="2" charset="0"/>
                <a:ea typeface="Montserrat"/>
                <a:cs typeface="Montserrat"/>
                <a:sym typeface="Montserrat"/>
              </a:rPr>
              <a:t>2021 has seen a shift towards more premium food</a:t>
            </a:r>
            <a:endParaRPr lang="en-GB" sz="1900" b="1" dirty="0">
              <a:solidFill>
                <a:srgbClr val="000000"/>
              </a:solidFill>
              <a:latin typeface="Montserrat" panose="00000500000000000000" pitchFamily="2" charset="0"/>
              <a:ea typeface="Montserrat"/>
              <a:cs typeface="Montserrat"/>
              <a:sym typeface="Montserrat"/>
            </a:endParaRPr>
          </a:p>
        </p:txBody>
      </p:sp>
      <p:cxnSp>
        <p:nvCxnSpPr>
          <p:cNvPr id="782" name="Google Shape;782;p68"/>
          <p:cNvCxnSpPr>
            <a:cxnSpLocks/>
          </p:cNvCxnSpPr>
          <p:nvPr/>
        </p:nvCxnSpPr>
        <p:spPr>
          <a:xfrm>
            <a:off x="354650" y="1397270"/>
            <a:ext cx="1960379"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508025" y="1397270"/>
            <a:ext cx="1969291"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a:cxnSpLocks/>
          </p:cNvCxnSpPr>
          <p:nvPr/>
        </p:nvCxnSpPr>
        <p:spPr>
          <a:xfrm>
            <a:off x="4662036" y="1397270"/>
            <a:ext cx="1807293"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997541" y="1397270"/>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106326" y="1470624"/>
            <a:ext cx="2508703" cy="2826697"/>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Against week 2 of lockdown, comparatives were softer so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growth was almost flat</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The macro trend for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food to go</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has continued as shoppers are out and about more.</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Demand for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premium fresh food</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and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beauty products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are also on the rise as shoppers entertain and socialise more.</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With germs circulating demand for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Cough &amp; Cold remedies</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are high.</a:t>
            </a:r>
          </a:p>
        </p:txBody>
      </p:sp>
      <p:sp>
        <p:nvSpPr>
          <p:cNvPr id="787" name="Google Shape;787;p68"/>
          <p:cNvSpPr txBox="1"/>
          <p:nvPr/>
        </p:nvSpPr>
        <p:spPr>
          <a:xfrm flipH="1">
            <a:off x="338424" y="1079019"/>
            <a:ext cx="1996681"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W</a:t>
            </a:r>
            <a:r>
              <a:rPr lang="en" sz="1300" b="1" dirty="0">
                <a:latin typeface="Montserrat" panose="00000500000000000000" pitchFamily="2" charset="0"/>
                <a:ea typeface="Montserrat"/>
                <a:cs typeface="Montserrat"/>
                <a:sym typeface="Montserrat"/>
              </a:rPr>
              <a:t>k 1:  </a:t>
            </a:r>
            <a:endParaRPr lang="en" sz="1100" b="1" dirty="0">
              <a:latin typeface="Montserrat" panose="00000500000000000000" pitchFamily="2" charset="0"/>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More demand for FTG</a:t>
            </a:r>
            <a:endParaRPr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498110" y="1418413"/>
            <a:ext cx="1964700" cy="3013492"/>
          </a:xfrm>
          <a:prstGeom prst="rect">
            <a:avLst/>
          </a:prstGeom>
          <a:noFill/>
          <a:ln>
            <a:noFill/>
          </a:ln>
        </p:spPr>
        <p:txBody>
          <a:bodyPr spcFirstLastPara="1" wrap="square" lIns="0" tIns="45700" rIns="0" bIns="45700" anchor="t" anchorCtr="0">
            <a:noAutofit/>
          </a:bodyPr>
          <a:lstStyle/>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Absolute weekly sales are continuing to build but with </a:t>
            </a:r>
            <a:r>
              <a:rPr lang="en-GB" sz="1100" b="1" dirty="0">
                <a:latin typeface="Montserrat" panose="00000500000000000000" pitchFamily="2" charset="0"/>
                <a:ea typeface="Montserrat"/>
                <a:cs typeface="Montserrat"/>
                <a:sym typeface="Montserrat"/>
              </a:rPr>
              <a:t>BWS</a:t>
            </a:r>
            <a:r>
              <a:rPr lang="en-GB" sz="1100" dirty="0">
                <a:latin typeface="Montserrat" panose="00000500000000000000" pitchFamily="2" charset="0"/>
                <a:ea typeface="Montserrat"/>
                <a:cs typeface="Montserrat"/>
                <a:sym typeface="Montserrat"/>
              </a:rPr>
              <a:t> hitting +21% growth last year, this is contributing to the </a:t>
            </a:r>
            <a:r>
              <a:rPr lang="en-GB" sz="1100" b="1" dirty="0">
                <a:latin typeface="Montserrat" panose="00000500000000000000" pitchFamily="2" charset="0"/>
                <a:ea typeface="Montserrat"/>
                <a:cs typeface="Montserrat"/>
                <a:sym typeface="Montserrat"/>
              </a:rPr>
              <a:t>slowdown in trend</a:t>
            </a:r>
            <a:r>
              <a:rPr lang="en-GB" sz="1100" dirty="0">
                <a:latin typeface="Montserrat" panose="00000500000000000000" pitchFamily="2" charset="0"/>
                <a:ea typeface="Montserrat"/>
                <a:cs typeface="Montserrat"/>
                <a:sym typeface="Montserrat"/>
              </a:rPr>
              <a:t>.</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b="1" dirty="0">
                <a:solidFill>
                  <a:schemeClr val="accent3"/>
                </a:solidFill>
                <a:latin typeface="Montserrat" panose="00000500000000000000" pitchFamily="2" charset="0"/>
                <a:ea typeface="Montserrat"/>
                <a:cs typeface="Montserrat"/>
                <a:sym typeface="Montserrat"/>
              </a:rPr>
              <a:t>Impulse</a:t>
            </a:r>
            <a:r>
              <a:rPr lang="en-GB" sz="1100" dirty="0">
                <a:solidFill>
                  <a:schemeClr val="accent3"/>
                </a:solidFill>
                <a:latin typeface="Montserrat" panose="00000500000000000000" pitchFamily="2" charset="0"/>
                <a:ea typeface="Montserrat"/>
                <a:cs typeface="Montserrat"/>
                <a:sym typeface="Montserrat"/>
              </a:rPr>
              <a:t> Food &amp; Drink, against weaker comparatives, was the only consumable </a:t>
            </a:r>
            <a:r>
              <a:rPr lang="en-GB" sz="1100" dirty="0" err="1">
                <a:solidFill>
                  <a:schemeClr val="accent3"/>
                </a:solidFill>
                <a:latin typeface="Montserrat" panose="00000500000000000000" pitchFamily="2" charset="0"/>
                <a:ea typeface="Montserrat"/>
                <a:cs typeface="Montserrat"/>
                <a:sym typeface="Montserrat"/>
              </a:rPr>
              <a:t>supercategory</a:t>
            </a:r>
            <a:r>
              <a:rPr lang="en-GB" sz="1100" dirty="0">
                <a:solidFill>
                  <a:schemeClr val="accent3"/>
                </a:solidFill>
                <a:latin typeface="Montserrat" panose="00000500000000000000" pitchFamily="2" charset="0"/>
                <a:ea typeface="Montserrat"/>
                <a:cs typeface="Montserrat"/>
                <a:sym typeface="Montserrat"/>
              </a:rPr>
              <a:t> category to report value </a:t>
            </a:r>
            <a:r>
              <a:rPr lang="en-GB" sz="1100" b="1" dirty="0">
                <a:solidFill>
                  <a:schemeClr val="accent3"/>
                </a:solidFill>
                <a:latin typeface="Montserrat" panose="00000500000000000000" pitchFamily="2" charset="0"/>
                <a:ea typeface="Montserrat"/>
                <a:cs typeface="Montserrat"/>
                <a:sym typeface="Montserrat"/>
              </a:rPr>
              <a:t>growth</a:t>
            </a:r>
            <a:r>
              <a:rPr lang="en-GB" sz="1100" dirty="0">
                <a:solidFill>
                  <a:schemeClr val="accent3"/>
                </a:solidFill>
                <a:latin typeface="Montserrat" panose="00000500000000000000" pitchFamily="2" charset="0"/>
                <a:ea typeface="Montserrat"/>
                <a:cs typeface="Montserrat"/>
                <a:sym typeface="Montserrat"/>
              </a:rPr>
              <a:t> this week.</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solidFill>
                  <a:schemeClr val="accent3"/>
                </a:solidFill>
                <a:latin typeface="Montserrat" panose="00000500000000000000" pitchFamily="2" charset="0"/>
                <a:ea typeface="Montserrat"/>
                <a:cs typeface="Montserrat"/>
                <a:sym typeface="Montserrat"/>
              </a:rPr>
              <a:t>Shoppers </a:t>
            </a:r>
            <a:r>
              <a:rPr lang="en-GB" sz="1100" b="1" dirty="0">
                <a:solidFill>
                  <a:schemeClr val="accent3"/>
                </a:solidFill>
                <a:latin typeface="Montserrat" panose="00000500000000000000" pitchFamily="2" charset="0"/>
                <a:ea typeface="Montserrat"/>
                <a:cs typeface="Montserrat"/>
                <a:sym typeface="Montserrat"/>
              </a:rPr>
              <a:t>spent more </a:t>
            </a:r>
            <a:r>
              <a:rPr lang="en-GB" sz="1100" dirty="0">
                <a:solidFill>
                  <a:schemeClr val="accent3"/>
                </a:solidFill>
                <a:latin typeface="Montserrat" panose="00000500000000000000" pitchFamily="2" charset="0"/>
                <a:ea typeface="Montserrat"/>
                <a:cs typeface="Montserrat"/>
                <a:sym typeface="Montserrat"/>
              </a:rPr>
              <a:t>on </a:t>
            </a:r>
            <a:r>
              <a:rPr lang="en-GB" sz="1100" b="1" dirty="0">
                <a:solidFill>
                  <a:schemeClr val="accent3"/>
                </a:solidFill>
                <a:latin typeface="Montserrat" panose="00000500000000000000" pitchFamily="2" charset="0"/>
                <a:ea typeface="Montserrat"/>
                <a:cs typeface="Montserrat"/>
                <a:sym typeface="Montserrat"/>
              </a:rPr>
              <a:t>themselves</a:t>
            </a:r>
            <a:r>
              <a:rPr lang="en-GB" sz="1100" dirty="0">
                <a:solidFill>
                  <a:schemeClr val="accent3"/>
                </a:solidFill>
                <a:latin typeface="Montserrat" panose="00000500000000000000" pitchFamily="2" charset="0"/>
                <a:ea typeface="Montserrat"/>
                <a:cs typeface="Montserrat"/>
                <a:sym typeface="Montserrat"/>
              </a:rPr>
              <a:t> as they prepare for seasonal events, jewellery and cosmetics were amongst the top performing sub categories this week.</a:t>
            </a:r>
          </a:p>
          <a:p>
            <a:pPr marL="186691" lvl="0" indent="-171450" algn="l" rtl="0">
              <a:spcBef>
                <a:spcPts val="0"/>
              </a:spcBef>
              <a:spcAft>
                <a:spcPts val="0"/>
              </a:spcAft>
              <a:buClr>
                <a:schemeClr val="accent3"/>
              </a:buClr>
              <a:buSzPct val="1000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p:txBody>
      </p:sp>
      <p:sp>
        <p:nvSpPr>
          <p:cNvPr id="789" name="Google Shape;789;p68"/>
          <p:cNvSpPr txBox="1"/>
          <p:nvPr/>
        </p:nvSpPr>
        <p:spPr>
          <a:xfrm flipH="1">
            <a:off x="2528102" y="1087376"/>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2: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Tougher Comparatives</a:t>
            </a:r>
            <a:endParaRPr sz="1300" b="1" dirty="0">
              <a:latin typeface="Montserrat" panose="00000500000000000000" pitchFamily="2" charset="0"/>
              <a:ea typeface="Montserrat"/>
              <a:cs typeface="Montserrat"/>
              <a:sym typeface="Montserrat"/>
            </a:endParaRPr>
          </a:p>
        </p:txBody>
      </p:sp>
      <p:sp>
        <p:nvSpPr>
          <p:cNvPr id="791" name="Google Shape;791;p68"/>
          <p:cNvSpPr txBox="1"/>
          <p:nvPr/>
        </p:nvSpPr>
        <p:spPr>
          <a:xfrm flipH="1">
            <a:off x="4695067" y="1070001"/>
            <a:ext cx="21441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3: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Shoppers trade up</a:t>
            </a:r>
          </a:p>
        </p:txBody>
      </p:sp>
      <p:sp>
        <p:nvSpPr>
          <p:cNvPr id="792" name="Google Shape;792;p68"/>
          <p:cNvSpPr txBox="1"/>
          <p:nvPr/>
        </p:nvSpPr>
        <p:spPr>
          <a:xfrm>
            <a:off x="6810175" y="1470625"/>
            <a:ext cx="1964700" cy="3273640"/>
          </a:xfrm>
          <a:prstGeom prst="rect">
            <a:avLst/>
          </a:prstGeom>
          <a:noFill/>
          <a:ln>
            <a:noFill/>
          </a:ln>
        </p:spPr>
        <p:txBody>
          <a:bodyPr spcFirstLastPara="1" wrap="square" lIns="0" tIns="45700" rIns="0" bIns="45700" anchor="t" anchorCtr="0">
            <a:noAutofit/>
          </a:bodyPr>
          <a:lstStyle/>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The decline in sales slowed against softer comparatives. </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r>
              <a:rPr lang="en-GB" sz="1100" b="1" dirty="0">
                <a:latin typeface="Montserrat" panose="00000500000000000000" pitchFamily="2" charset="0"/>
                <a:ea typeface="Montserrat"/>
                <a:cs typeface="Montserrat"/>
                <a:sym typeface="Montserrat"/>
              </a:rPr>
              <a:t>BWS is acting as a brake </a:t>
            </a:r>
            <a:r>
              <a:rPr lang="en-GB" sz="1100" dirty="0">
                <a:latin typeface="Montserrat" panose="00000500000000000000" pitchFamily="2" charset="0"/>
                <a:ea typeface="Montserrat"/>
                <a:cs typeface="Montserrat"/>
                <a:sym typeface="Montserrat"/>
              </a:rPr>
              <a:t>on this year’s industry performance, it is a high value category which means the rest of FMCG has to work harder to compensate for the decline in alcohol purchasing.</a:t>
            </a:r>
          </a:p>
          <a:p>
            <a:pPr marL="15241" lvl="0" algn="l" rtl="0">
              <a:spcBef>
                <a:spcPts val="0"/>
              </a:spcBef>
              <a:spcAft>
                <a:spcPts val="0"/>
              </a:spcAft>
              <a:buClr>
                <a:schemeClr val="accent1"/>
              </a:buClr>
              <a:buSzPts val="1200"/>
            </a:pPr>
            <a:endParaRPr lang="en-GB" sz="1100" dirty="0">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r>
              <a:rPr lang="en-GB" sz="1100" b="1" dirty="0">
                <a:latin typeface="Montserrat" panose="00000500000000000000" pitchFamily="2" charset="0"/>
                <a:ea typeface="Montserrat"/>
                <a:cs typeface="Montserrat"/>
                <a:sym typeface="Montserrat"/>
              </a:rPr>
              <a:t>SMFB </a:t>
            </a:r>
            <a:r>
              <a:rPr lang="en-GB" sz="1100" dirty="0">
                <a:latin typeface="Montserrat" panose="00000500000000000000" pitchFamily="2" charset="0"/>
                <a:ea typeface="Montserrat"/>
                <a:cs typeface="Montserrat"/>
                <a:sym typeface="Montserrat"/>
              </a:rPr>
              <a:t>with colder temperatures impacting the nation, Bird Feed sales are on the up as shoppers look out for their feathered friends.</a:t>
            </a:r>
            <a:endParaRPr lang="en-GB" sz="1100" b="1" dirty="0">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1"/>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sz="1100" dirty="0">
              <a:solidFill>
                <a:schemeClr val="accent3"/>
              </a:solidFill>
              <a:latin typeface="Montserrat" panose="00000500000000000000" pitchFamily="2" charset="0"/>
              <a:ea typeface="Montserrat"/>
              <a:cs typeface="Montserrat"/>
              <a:sym typeface="Montserrat"/>
            </a:endParaRPr>
          </a:p>
        </p:txBody>
      </p:sp>
      <p:sp>
        <p:nvSpPr>
          <p:cNvPr id="793" name="Google Shape;793;p68"/>
          <p:cNvSpPr txBox="1"/>
          <p:nvPr/>
        </p:nvSpPr>
        <p:spPr>
          <a:xfrm flipH="1">
            <a:off x="7009651" y="1075899"/>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4: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Alcohol sales slower</a:t>
            </a:r>
            <a:endParaRPr sz="1300" b="1" dirty="0">
              <a:latin typeface="Montserrat" panose="00000500000000000000" pitchFamily="2" charset="0"/>
              <a:ea typeface="Montserrat"/>
              <a:cs typeface="Montserrat"/>
              <a:sym typeface="Montserrat"/>
            </a:endParaRPr>
          </a:p>
        </p:txBody>
      </p:sp>
      <p:sp>
        <p:nvSpPr>
          <p:cNvPr id="17" name="TextBox 16">
            <a:extLst>
              <a:ext uri="{FF2B5EF4-FFF2-40B4-BE49-F238E27FC236}">
                <a16:creationId xmlns:a16="http://schemas.microsoft.com/office/drawing/2014/main" id="{EB231DDB-830D-4037-8BA2-49EDEFA00CFB}"/>
              </a:ext>
            </a:extLst>
          </p:cNvPr>
          <p:cNvSpPr txBox="1"/>
          <p:nvPr/>
        </p:nvSpPr>
        <p:spPr>
          <a:xfrm>
            <a:off x="4260232" y="4946865"/>
            <a:ext cx="4718304" cy="230832"/>
          </a:xfrm>
          <a:prstGeom prst="rect">
            <a:avLst/>
          </a:prstGeom>
          <a:noFill/>
        </p:spPr>
        <p:txBody>
          <a:bodyPr wrap="square">
            <a:spAutoFit/>
          </a:bodyPr>
          <a:lstStyle/>
          <a:p>
            <a:pPr algn="r"/>
            <a:r>
              <a:rPr lang="en-GB" sz="900" dirty="0">
                <a:effectLst/>
                <a:latin typeface="Montserrat" panose="00000500000000000000" pitchFamily="2" charset="0"/>
                <a:ea typeface="Times New Roman" panose="02020603050405020304" pitchFamily="18" charset="0"/>
              </a:rPr>
              <a:t>*SMFB = Small Mammals Fish &amp; Birds</a:t>
            </a:r>
          </a:p>
        </p:txBody>
      </p:sp>
    </p:spTree>
    <p:extLst>
      <p:ext uri="{BB962C8B-B14F-4D97-AF65-F5344CB8AC3E}">
        <p14:creationId xmlns:p14="http://schemas.microsoft.com/office/powerpoint/2010/main" val="62357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1742" name="Google Shape;1742;p129"/>
          <p:cNvCxnSpPr/>
          <p:nvPr/>
        </p:nvCxnSpPr>
        <p:spPr>
          <a:xfrm>
            <a:off x="354650" y="1745725"/>
            <a:ext cx="8397300" cy="0"/>
          </a:xfrm>
          <a:prstGeom prst="straightConnector1">
            <a:avLst/>
          </a:prstGeom>
          <a:noFill/>
          <a:ln w="9525" cap="flat" cmpd="sng">
            <a:solidFill>
              <a:srgbClr val="333333"/>
            </a:solidFill>
            <a:prstDash val="solid"/>
            <a:round/>
            <a:headEnd type="none" w="med" len="med"/>
            <a:tailEnd type="none" w="med" len="med"/>
          </a:ln>
        </p:spPr>
      </p:cxnSp>
      <p:sp>
        <p:nvSpPr>
          <p:cNvPr id="1743" name="Google Shape;1743;p129"/>
          <p:cNvSpPr txBox="1"/>
          <p:nvPr/>
        </p:nvSpPr>
        <p:spPr>
          <a:xfrm>
            <a:off x="354649" y="1242164"/>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1744" name="Google Shape;1744;p129"/>
          <p:cNvSpPr txBox="1">
            <a:spLocks noGrp="1"/>
          </p:cNvSpPr>
          <p:nvPr>
            <p:ph type="title"/>
          </p:nvPr>
        </p:nvSpPr>
        <p:spPr>
          <a:xfrm>
            <a:off x="354649" y="292625"/>
            <a:ext cx="8658721" cy="393600"/>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Sales down against last year’s lockdown improving in the latest week</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a:xfrm>
            <a:off x="354649" y="4871173"/>
            <a:ext cx="8159100" cy="184800"/>
          </a:xfrm>
        </p:spPr>
        <p:txBody>
          <a:bodyPr/>
          <a:lstStyle/>
          <a:p>
            <a:r>
              <a:rPr lang="en-PH"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529479812"/>
              </p:ext>
            </p:extLst>
          </p:nvPr>
        </p:nvGraphicFramePr>
        <p:xfrm>
          <a:off x="326801" y="1878517"/>
          <a:ext cx="8425149" cy="290827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624B59C6-6E32-47FA-B93B-440759F12FDD}"/>
              </a:ext>
            </a:extLst>
          </p:cNvPr>
          <p:cNvCxnSpPr>
            <a:cxnSpLocks/>
          </p:cNvCxnSpPr>
          <p:nvPr/>
        </p:nvCxnSpPr>
        <p:spPr>
          <a:xfrm>
            <a:off x="3338286" y="1919157"/>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CEF0A4B-63F8-4632-AC83-5C2B3D473C1B}"/>
              </a:ext>
            </a:extLst>
          </p:cNvPr>
          <p:cNvCxnSpPr>
            <a:cxnSpLocks/>
          </p:cNvCxnSpPr>
          <p:nvPr/>
        </p:nvCxnSpPr>
        <p:spPr>
          <a:xfrm>
            <a:off x="6066972" y="1841620"/>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9C8D708-C026-4D88-B562-DD260D929FF6}"/>
              </a:ext>
            </a:extLst>
          </p:cNvPr>
          <p:cNvSpPr txBox="1"/>
          <p:nvPr/>
        </p:nvSpPr>
        <p:spPr>
          <a:xfrm>
            <a:off x="1075018" y="3945667"/>
            <a:ext cx="1032419" cy="369332"/>
          </a:xfrm>
          <a:prstGeom prst="rect">
            <a:avLst/>
          </a:prstGeom>
          <a:solidFill>
            <a:schemeClr val="accent1"/>
          </a:solidFill>
        </p:spPr>
        <p:txBody>
          <a:bodyPr wrap="square" rtlCol="0">
            <a:spAutoFit/>
          </a:bodyPr>
          <a:lstStyle/>
          <a:p>
            <a:pPr algn="ctr"/>
            <a:r>
              <a:rPr lang="en-GB" sz="600" b="1" dirty="0">
                <a:solidFill>
                  <a:schemeClr val="tx1"/>
                </a:solidFill>
                <a:latin typeface="Montserrat" panose="00000500000000000000" pitchFamily="2" charset="0"/>
              </a:rPr>
              <a:t>Lapping 24Sep2010pm on-trade curfew</a:t>
            </a:r>
          </a:p>
        </p:txBody>
      </p:sp>
      <p:sp>
        <p:nvSpPr>
          <p:cNvPr id="13" name="TextBox 12">
            <a:extLst>
              <a:ext uri="{FF2B5EF4-FFF2-40B4-BE49-F238E27FC236}">
                <a16:creationId xmlns:a16="http://schemas.microsoft.com/office/drawing/2014/main" id="{919EB74F-E008-44FD-AEFC-69BB818810D5}"/>
              </a:ext>
            </a:extLst>
          </p:cNvPr>
          <p:cNvSpPr txBox="1"/>
          <p:nvPr/>
        </p:nvSpPr>
        <p:spPr>
          <a:xfrm>
            <a:off x="5601555" y="3742974"/>
            <a:ext cx="2262284" cy="184666"/>
          </a:xfrm>
          <a:prstGeom prst="rect">
            <a:avLst/>
          </a:prstGeom>
          <a:solidFill>
            <a:schemeClr val="accent1"/>
          </a:solidFill>
        </p:spPr>
        <p:txBody>
          <a:bodyPr wrap="square" rtlCol="0">
            <a:spAutoFit/>
          </a:bodyPr>
          <a:lstStyle/>
          <a:p>
            <a:pPr algn="ctr"/>
            <a:r>
              <a:rPr lang="en-GB" sz="600" b="1" dirty="0">
                <a:solidFill>
                  <a:schemeClr val="tx1"/>
                </a:solidFill>
                <a:latin typeface="Montserrat" panose="00000500000000000000" pitchFamily="2" charset="0"/>
              </a:rPr>
              <a:t>Lapping November 2010 lockdown</a:t>
            </a:r>
          </a:p>
        </p:txBody>
      </p:sp>
    </p:spTree>
    <p:extLst>
      <p:ext uri="{BB962C8B-B14F-4D97-AF65-F5344CB8AC3E}">
        <p14:creationId xmlns:p14="http://schemas.microsoft.com/office/powerpoint/2010/main" val="1867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D0B6749-7B24-4E55-B6B2-2141D7892276}"/>
              </a:ext>
            </a:extLst>
          </p:cNvPr>
          <p:cNvCxnSpPr>
            <a:cxnSpLocks/>
          </p:cNvCxnSpPr>
          <p:nvPr/>
        </p:nvCxnSpPr>
        <p:spPr>
          <a:xfrm>
            <a:off x="2267933" y="961587"/>
            <a:ext cx="23746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44" name="Google Shape;1744;p129"/>
          <p:cNvSpPr txBox="1">
            <a:spLocks noGrp="1"/>
          </p:cNvSpPr>
          <p:nvPr>
            <p:ph type="title"/>
          </p:nvPr>
        </p:nvSpPr>
        <p:spPr>
          <a:xfrm>
            <a:off x="191364" y="380839"/>
            <a:ext cx="9048709" cy="662851"/>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Whilst lower than last year, absolute average weekly spend is building for Christmas and is ahead of 2 years ago</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3"/>
          </p:nvPr>
        </p:nvSpPr>
        <p:spPr/>
        <p:txBody>
          <a:bodyPr/>
          <a:lstStyle/>
          <a:p>
            <a:r>
              <a:rPr lang="en-PH"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130597181"/>
              </p:ext>
            </p:extLst>
          </p:nvPr>
        </p:nvGraphicFramePr>
        <p:xfrm>
          <a:off x="429991" y="1446130"/>
          <a:ext cx="8425149"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ADC9EB0-A80C-4462-ABA1-7208943A327C}"/>
              </a:ext>
            </a:extLst>
          </p:cNvPr>
          <p:cNvSpPr txBox="1"/>
          <p:nvPr/>
        </p:nvSpPr>
        <p:spPr>
          <a:xfrm>
            <a:off x="168061" y="1146423"/>
            <a:ext cx="4572000" cy="261610"/>
          </a:xfrm>
          <a:prstGeom prst="rect">
            <a:avLst/>
          </a:prstGeom>
          <a:noFill/>
        </p:spPr>
        <p:txBody>
          <a:bodyPr wrap="square">
            <a:spAutoFit/>
          </a:bodyPr>
          <a:lstStyle/>
          <a:p>
            <a:r>
              <a:rPr lang="en-GB" altLang="en-US" sz="1100" dirty="0">
                <a:solidFill>
                  <a:schemeClr val="tx1"/>
                </a:solidFill>
                <a:latin typeface="Montserrat" panose="00000500000000000000" pitchFamily="2" charset="0"/>
                <a:ea typeface="MS PGothic" pitchFamily="34" charset="-128"/>
                <a:cs typeface="Calibri" pitchFamily="34" charset="0"/>
              </a:rPr>
              <a:t>Macro view based on 12 week trends</a:t>
            </a:r>
            <a:endParaRPr lang="en-GB" sz="1100" dirty="0">
              <a:latin typeface="Montserrat" panose="00000500000000000000" pitchFamily="2" charset="0"/>
            </a:endParaRPr>
          </a:p>
        </p:txBody>
      </p:sp>
    </p:spTree>
    <p:extLst>
      <p:ext uri="{BB962C8B-B14F-4D97-AF65-F5344CB8AC3E}">
        <p14:creationId xmlns:p14="http://schemas.microsoft.com/office/powerpoint/2010/main" val="2324910698"/>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IQ-presentation-template-v2">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3.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 xsi:nil="true"/>
    <TaxCatchAll xmlns="cebd32e3-9ab6-41ee-b1af-b8405a8d4e68">
      <Value>1493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5f934ce9-eb2e-4973-9463-7815e15faf86</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B0EE0D9F-B4C6-4D7C-9A42-5118318EDE0F}"/>
</file>

<file path=customXml/itemProps2.xml><?xml version="1.0" encoding="utf-8"?>
<ds:datastoreItem xmlns:ds="http://schemas.openxmlformats.org/officeDocument/2006/customXml" ds:itemID="{A3B012D6-E0C7-47A8-BC45-7EE5572A20A8}"/>
</file>

<file path=customXml/itemProps3.xml><?xml version="1.0" encoding="utf-8"?>
<ds:datastoreItem xmlns:ds="http://schemas.openxmlformats.org/officeDocument/2006/customXml" ds:itemID="{C57E3BBF-E805-42EC-B193-45310A719EAB}"/>
</file>

<file path=docProps/app.xml><?xml version="1.0" encoding="utf-8"?>
<Properties xmlns="http://schemas.openxmlformats.org/officeDocument/2006/extended-properties" xmlns:vt="http://schemas.openxmlformats.org/officeDocument/2006/docPropsVTypes">
  <TotalTime>20003</TotalTime>
  <Words>4230</Words>
  <Application>Microsoft Office PowerPoint</Application>
  <PresentationFormat>On-screen Show (16:9)</PresentationFormat>
  <Paragraphs>514</Paragraphs>
  <Slides>42</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Avenir Next LT Pro</vt:lpstr>
      <vt:lpstr>Avenir Next</vt:lpstr>
      <vt:lpstr>Arial</vt:lpstr>
      <vt:lpstr>Symbol</vt:lpstr>
      <vt:lpstr>Montserrat</vt:lpstr>
      <vt:lpstr>Calibri</vt:lpstr>
      <vt:lpstr>Montserrat Light</vt:lpstr>
      <vt:lpstr>Wingdings</vt:lpstr>
      <vt:lpstr>Times</vt:lpstr>
      <vt:lpstr>NIQ-presentation-template-v1</vt:lpstr>
      <vt:lpstr>NIQ-presentation-template-v2</vt:lpstr>
      <vt:lpstr>NIQ-presentation-template-v1</vt:lpstr>
      <vt:lpstr>NielsenIQ Total Till Executive Summary</vt:lpstr>
      <vt:lpstr>Five take outs from Total Till for the 4 weeks to 4th December 2021</vt:lpstr>
      <vt:lpstr>What happened? Overview</vt:lpstr>
      <vt:lpstr>Declines vs last year’s lockdown were softer than expected</vt:lpstr>
      <vt:lpstr>Against the November lockdown, larger stores and online slowed against tougher comparatives</vt:lpstr>
      <vt:lpstr>Against last year’s lockdown, shoppers made 28m MORE shopping trips but spent £1.53 LESS per trip, buying 1.1 FEWER fmcg items</vt:lpstr>
      <vt:lpstr>PowerPoint Presentation</vt:lpstr>
      <vt:lpstr>Sales down against last year’s lockdown improving in the latest week</vt:lpstr>
      <vt:lpstr>Whilst lower than last year, absolute average weekly spend is building for Christmas and is ahead of 2 years ago</vt:lpstr>
      <vt:lpstr>‘Little and more often’ trends have continued as we edge into the final 4 weeks of Christmas trading</vt:lpstr>
      <vt:lpstr>With November 2020 lockdown, now out of the comparatives .. the battle is on to capture shopper spend this Christmas  As retailers rely less on BWS to drive sales, they are looking towards higher value items including premium foods to help bridge the sales gap …</vt:lpstr>
      <vt:lpstr>‘Little and more often’ shopping, continues to benefit Convenience stores.  Offer spend has improved but is low for this time of year</vt:lpstr>
      <vt:lpstr>Christmas is gathering momentum but visits are down at the Discounters compared to last month despite holding in other stores</vt:lpstr>
      <vt:lpstr>Against last year’s lockdown, industry sales fell just 2%, convenience foods now have momentum as BWS sales shift back into hospitality</vt:lpstr>
      <vt:lpstr>As well as cough/cold remedies, shoppers are spending more on higher value convenience foods and cosmetics as they ready themselves for the party season</vt:lpstr>
      <vt:lpstr>What happened by channel? </vt:lpstr>
      <vt:lpstr>Against the November lockdown, sales at Chemists and Multiple Forecourts have accelerated with more shoppers on the move</vt:lpstr>
      <vt:lpstr>YTD shoppers continue to spend more in Larger Formats, Online &amp; Discounters, whilst outdoor living provides momentum for Forecourts</vt:lpstr>
      <vt:lpstr>Against 2 years ago, most channels are benefiting from the slow return of food and drink to hospitality &amp; leisure, whilst some have yet to recover fully</vt:lpstr>
      <vt:lpstr>12 weekly growths are decelerating slowly as we start the lap the first vaccination</vt:lpstr>
      <vt:lpstr>Despite 7 months of negative growth, Online share has not dipped below 12% and has improved slightly on last month</vt:lpstr>
      <vt:lpstr>Whilst Supermarkets are longer term beneficiaries, smaller store formats now have momentum and have outperformed larger formats for the last 4 months</vt:lpstr>
      <vt:lpstr>Demand for Cough/Cold remedies is increasing, facemasks are back on the list in Convenience stores and Baby products have momentum in Supermarkets</vt:lpstr>
      <vt:lpstr>We had anticipated turbulence as we lapped the November 20 lockdown, the decline in sales however, was much shallower than anticipated indicating shoppers remain nervous and the shift in sales back to hospitality is slowing.  The spread of the new Omicron variant will benefit food &amp; drink retailers as shoppers are now more likely to delay and/or avoid larger social gatherings, so we can expect more calories will be consumed in the home with some shoppers connecting remotely or in smaller groups at home.  </vt:lpstr>
      <vt:lpstr>Retailer News</vt:lpstr>
      <vt:lpstr>PowerPoint Presentation</vt:lpstr>
      <vt:lpstr>PowerPoint Presentation</vt:lpstr>
      <vt:lpstr>Compared to pre-pandemic, Ocado and Lidl continue to lead the industry indicating shoppers appreciate personalisation as well as range and value items</vt:lpstr>
      <vt:lpstr>Growth was distorted by last year’s lockdown.  Momentum is building with a greater appetite towards premium food and higher value </vt:lpstr>
      <vt:lpstr>Spend on offer has increased, encouraging shoppers to forward buy, as retailers struggle to keep prices low amidst rising inflation</vt:lpstr>
      <vt:lpstr>Spend on offer is low for this time of year, M&amp;S now ranks below the supermarkets, a sharper focus on price is clearly resonating with shoppers </vt:lpstr>
      <vt:lpstr>Christmas food shopping is expected to be more expensive this year, as Fresh Food inflation rises to the highest level since 2019</vt:lpstr>
      <vt:lpstr>PowerPoint Presentation</vt:lpstr>
      <vt:lpstr>PowerPoint Presentation</vt:lpstr>
      <vt:lpstr>With 76% shoppers looking to make savings at the till this Christmas, smart targeted promotions and vouchers may determine where shoppers shop</vt:lpstr>
      <vt:lpstr>PowerPoint Presentation</vt:lpstr>
      <vt:lpstr>PowerPoint Presentation</vt:lpstr>
      <vt:lpstr>Spend this Christmas could be the biggest yet, helped by inflation and a ‘stay at home’ mindset as well as a need to treat yourself and loved ones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December NielsenIQ Total Till Exec Summary</dc:title>
  <dc:creator>Cowen, Sally F.</dc:creator>
  <cp:lastModifiedBy>Sally F Cowen</cp:lastModifiedBy>
  <cp:revision>651</cp:revision>
  <dcterms:modified xsi:type="dcterms:W3CDTF">2021-12-15T19:21:31Z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1493;#2021|5f934ce9-eb2e-4973-9463-7815e15faf86</vt:lpwstr>
  </property>
</Properties>
</file>