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06" r:id="rId1"/>
    <p:sldMasterId id="2147485718" r:id="rId2"/>
  </p:sldMasterIdLst>
  <p:notesMasterIdLst>
    <p:notesMasterId r:id="rId21"/>
  </p:notesMasterIdLst>
  <p:handoutMasterIdLst>
    <p:handoutMasterId r:id="rId22"/>
  </p:handoutMasterIdLst>
  <p:sldIdLst>
    <p:sldId id="586" r:id="rId3"/>
    <p:sldId id="522" r:id="rId4"/>
    <p:sldId id="513" r:id="rId5"/>
    <p:sldId id="514" r:id="rId6"/>
    <p:sldId id="515" r:id="rId7"/>
    <p:sldId id="580" r:id="rId8"/>
    <p:sldId id="579" r:id="rId9"/>
    <p:sldId id="578" r:id="rId10"/>
    <p:sldId id="519" r:id="rId11"/>
    <p:sldId id="542" r:id="rId12"/>
    <p:sldId id="543" r:id="rId13"/>
    <p:sldId id="483" r:id="rId14"/>
    <p:sldId id="485" r:id="rId15"/>
    <p:sldId id="484" r:id="rId16"/>
    <p:sldId id="523" r:id="rId17"/>
    <p:sldId id="530" r:id="rId18"/>
    <p:sldId id="581" r:id="rId19"/>
    <p:sldId id="584" r:id="rId20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88530" autoAdjust="0"/>
  </p:normalViewPr>
  <p:slideViewPr>
    <p:cSldViewPr snapToGrid="0">
      <p:cViewPr varScale="1">
        <p:scale>
          <a:sx n="69" d="100"/>
          <a:sy n="69" d="100"/>
        </p:scale>
        <p:origin x="63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E4828AD-8253-46B2-9720-03567FE5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4CDBD46-C62E-4ED8-A32B-46431E346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10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B59654-2428-42B6-AE10-3D4F53D17B77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33646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5FB37D-3631-4949-A85E-C982750C522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92586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5D8BF7-DBA1-41CC-9353-AC16B79DDF3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3583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3B592A-AFA9-4FDE-99B9-CE4BD6C292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97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8A464D-628F-42BD-B74B-5013454E60EA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17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AB35CB-2FA7-4492-856A-66F67CE3F75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203F-4B4F-4FC5-BA0F-80B09D66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2FC5D-05DE-4AB1-838D-4C1E63FC6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81C02-EE98-404B-930D-DB0F6219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A5558-8F91-4658-A358-CDB4DAA1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1E03-FF52-4F60-837A-A1119333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6B500-ECCA-49CA-975E-CC2E3C1BE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A9285-93BF-418A-ABD4-C83C3F6A7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44411-54E3-4D93-9E1F-59751126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D53DD-F69F-4630-859D-AD5B8895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51983-F1A7-497C-B3EB-1B706C9F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5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38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0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6777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9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4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160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C745-9B24-4815-BDD5-6EABCD7D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6E362-404B-43C4-A904-1D72E6AA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B7BD1-E4CA-46DD-8244-564C1029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78055-7F24-4E18-AC2B-7A88780F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2C740-2B8B-45A7-A3BC-521438E1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15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9128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710093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3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9A5E-F55C-457E-964B-4DC69CF8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F2963-EE3E-4B37-8443-9271C8E0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721F-E492-4A3F-B213-FA7A4D0E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6B03A-3BC9-4ED5-A909-57D1E07C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9D92A-D298-4D45-8C94-3384E2FA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35B8-C739-46CB-9DDA-007CC8CA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82BA-20C2-4F00-BB6E-DC99B357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9123B-436E-48E1-882C-4CF3570FA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0B88D-B013-4358-A7DC-4D062644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01136-392F-47EF-9B9A-429D5F21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1D0A7-F885-4789-ACFF-1D7015D7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EEA7-1C5A-4EBE-A803-1B298E73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AF8D9-7BD7-464D-B58C-8B8B81173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BAA6C-3D6B-443B-A187-7EE6C92D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CF1B6-BB35-4BF6-A07E-1365CABD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B525F-6D8B-46BC-9EF2-D2FC4D7BA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A68DD-7FBA-4B55-8D76-76559CBE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696D1-349A-4316-A212-8F483EEA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A532B-40E0-4190-851D-D1331782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A8B7B-5C6A-4136-901E-AE55B358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F4694-B9F4-4A27-A2AB-7B59F29E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EB530-EC13-4D3C-AB92-5B254B8C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F461-5662-4427-9A7F-9BCEF407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C28E-FA9F-4BE2-BEED-F322B760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8CEC6-3B27-43D7-92CB-561D1F8B1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8E2A8-4DD1-46AE-AA84-FC9EBFB8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59B00-C51E-4BFC-8F17-73DC2B6F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94151-68F7-47E5-A7C1-3802B724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081A-9874-49A7-AABA-6DC30C7A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0F5D5-431A-4278-834D-66A9F9FEA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F8E79-B733-4733-9626-549C567C2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6366F-B21E-4339-A4BB-0939C6A5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6C5BC-BAAC-4439-BFE1-73EFF152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C41C-5E02-4169-967F-BAC86258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4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05C4C-BDE7-462D-8DFD-D31156AD5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4FD5C-7FA0-40DA-B75B-63015D5D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BAAC-550A-453B-9552-601247623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A7E8-EB70-444A-8935-FD2C2ECD6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52BC5-07F0-40D4-8862-E37E53A8B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07" r:id="rId1"/>
    <p:sldLayoutId id="2147485708" r:id="rId2"/>
    <p:sldLayoutId id="2147485709" r:id="rId3"/>
    <p:sldLayoutId id="2147485710" r:id="rId4"/>
    <p:sldLayoutId id="2147485711" r:id="rId5"/>
    <p:sldLayoutId id="2147485712" r:id="rId6"/>
    <p:sldLayoutId id="2147485713" r:id="rId7"/>
    <p:sldLayoutId id="2147485714" r:id="rId8"/>
    <p:sldLayoutId id="2147485715" r:id="rId9"/>
    <p:sldLayoutId id="2147485716" r:id="rId10"/>
    <p:sldLayoutId id="2147485717" r:id="rId11"/>
    <p:sldLayoutId id="2147485686" r:id="rId12"/>
    <p:sldLayoutId id="2147485689" r:id="rId13"/>
    <p:sldLayoutId id="2147485690" r:id="rId14"/>
    <p:sldLayoutId id="214748569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42129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image" Target="../media/image1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903" y="1043590"/>
            <a:ext cx="6858000" cy="785210"/>
          </a:xfrm>
        </p:spPr>
        <p:txBody>
          <a:bodyPr/>
          <a:lstStyle/>
          <a:p>
            <a:r>
              <a:rPr lang="en-GB" dirty="0"/>
              <a:t>UK Cod Report Data to </a:t>
            </a:r>
            <a:r>
              <a:rPr lang="en-GB" dirty="0" smtClean="0"/>
              <a:t>23.04.22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39" y="2171701"/>
            <a:ext cx="7932421" cy="3897630"/>
          </a:xfrm>
        </p:spPr>
        <p:txBody>
          <a:bodyPr>
            <a:noAutofit/>
          </a:bodyPr>
          <a:lstStyle/>
          <a:p>
            <a:r>
              <a:rPr lang="en-GB" sz="1500" dirty="0" err="1"/>
              <a:t>ScanTrack</a:t>
            </a:r>
            <a:r>
              <a:rPr lang="en-GB" sz="1500" dirty="0"/>
              <a:t> data includes GB Total Coverage and the discounters, plus Northern Ireland Total Coverage and Musgraves.</a:t>
            </a:r>
          </a:p>
          <a:p>
            <a:endParaRPr lang="en-GB" sz="1500" dirty="0"/>
          </a:p>
          <a:p>
            <a:r>
              <a:rPr lang="en-GB" sz="1500" dirty="0" err="1"/>
              <a:t>HomeScan</a:t>
            </a:r>
            <a:r>
              <a:rPr lang="en-GB" sz="1500" dirty="0"/>
              <a:t> data is based upon a GB consumer panel and should only be used for trends, not absolute values.	</a:t>
            </a:r>
          </a:p>
          <a:p>
            <a:endParaRPr lang="en-GB" sz="1500" dirty="0"/>
          </a:p>
          <a:p>
            <a:r>
              <a:rPr lang="en-GB" sz="1500" dirty="0"/>
              <a:t>All data released after w/e 26.03.16 is coded according to refined definitions available from Seafish.</a:t>
            </a:r>
          </a:p>
          <a:p>
            <a:endParaRPr lang="en-GB" sz="1500" dirty="0"/>
          </a:p>
          <a:p>
            <a:r>
              <a:rPr lang="en-GB" sz="1500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011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Frozen Cod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8706753"/>
              </p:ext>
            </p:extLst>
          </p:nvPr>
        </p:nvGraphicFramePr>
        <p:xfrm>
          <a:off x="0" y="1844675"/>
          <a:ext cx="8745538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" name="Worksheet" r:id="rId4" imgW="6718226" imgH="3194094" progId="Excel.Sheet.8">
                  <p:embed/>
                </p:oleObj>
              </mc:Choice>
              <mc:Fallback>
                <p:oleObj name="Worksheet" r:id="rId4" imgW="6718226" imgH="319409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675"/>
                        <a:ext cx="8745538" cy="415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41549136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32363" y="65595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Chilled Cod</a:t>
            </a:r>
          </a:p>
        </p:txBody>
      </p:sp>
      <p:graphicFrame>
        <p:nvGraphicFramePr>
          <p:cNvPr id="15363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79138418"/>
              </p:ext>
            </p:extLst>
          </p:nvPr>
        </p:nvGraphicFramePr>
        <p:xfrm>
          <a:off x="0" y="1957388"/>
          <a:ext cx="8964613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" name="Worksheet" r:id="rId4" imgW="7905861" imgH="3619369" progId="Excel.Sheet.8">
                  <p:embed/>
                </p:oleObj>
              </mc:Choice>
              <mc:Fallback>
                <p:oleObj name="Worksheet" r:id="rId4" imgW="7905861" imgH="361936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57388"/>
                        <a:ext cx="8964613" cy="410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55774142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22838" y="65468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Share of Trade – Total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4294967295"/>
            <p:extLst>
              <p:ext uri="{D42A27DB-BD31-4B8C-83A1-F6EECF244321}">
                <p14:modId xmlns:p14="http://schemas.microsoft.com/office/powerpoint/2010/main" val="317036087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393825"/>
            <a:ext cx="8416925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3931791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05375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Frozen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4294967295"/>
            <p:extLst>
              <p:ext uri="{D42A27DB-BD31-4B8C-83A1-F6EECF244321}">
                <p14:modId xmlns:p14="http://schemas.microsoft.com/office/powerpoint/2010/main" val="156108382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438275"/>
            <a:ext cx="8418513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0146034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19663" y="65468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Chilled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4294967295"/>
            <p:extLst>
              <p:ext uri="{D42A27DB-BD31-4B8C-83A1-F6EECF244321}">
                <p14:modId xmlns:p14="http://schemas.microsoft.com/office/powerpoint/2010/main" val="38098207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455738"/>
            <a:ext cx="8328025" cy="5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0963277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03788" y="65484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-1588" y="849313"/>
            <a:ext cx="8642351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409332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531" y="1587291"/>
            <a:ext cx="9013827" cy="448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1482158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11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-1588" y="960152"/>
            <a:ext cx="8642351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Market Context – Total Fish 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200" dirty="0">
              <a:solidFill>
                <a:srgbClr val="012E7F"/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1746008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887" y="1572276"/>
            <a:ext cx="9069626" cy="448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3326537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11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228979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107235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77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 sz="3200" dirty="0">
                <a:latin typeface="Arial" pitchFamily="34" charset="0"/>
              </a:rPr>
              <a:t>Moving Annual Trends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6218260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3625" y="6564313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-11875" y="651668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4112625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726" y="1442366"/>
            <a:ext cx="9043249" cy="450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Long Term Trends – Total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0406570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8123" y="1200032"/>
            <a:ext cx="9198659" cy="546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8997673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90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      Long Term Trends – Frozen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3170798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05880" y="1181100"/>
            <a:ext cx="9290646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0404255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3625" y="656748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 Long Term Trends – Chilled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3370124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32373" y="1091523"/>
            <a:ext cx="9459547" cy="569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1807203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56748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6405532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281639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Total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A00460-F694-413A-A091-AC6FD5298143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3" y="773764"/>
            <a:ext cx="9079345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075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8102309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89735"/>
            <a:ext cx="5761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Purchase KPI’s - Frozen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6DCB80-FBCC-4F65-8188-21306940B19F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0" y="847938"/>
            <a:ext cx="8661543" cy="58925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007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3308880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40214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Chilled Cod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D2196D-A235-4B1E-B7FA-85DA49BD0723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832339"/>
            <a:ext cx="8390659" cy="54817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546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Total Cod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98608929"/>
              </p:ext>
            </p:extLst>
          </p:nvPr>
        </p:nvGraphicFramePr>
        <p:xfrm>
          <a:off x="0" y="1770063"/>
          <a:ext cx="8475663" cy="447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" name="Worksheet" r:id="rId4" imgW="7956365" imgH="4203875" progId="Excel.Sheet.8">
                  <p:embed/>
                </p:oleObj>
              </mc:Choice>
              <mc:Fallback>
                <p:oleObj name="Worksheet" r:id="rId4" imgW="7956365" imgH="420387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0063"/>
                        <a:ext cx="8475663" cy="447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5063512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0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2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2022-05-12T23:00:00+00:00</PublicationDate>
    <DocumentAdded xmlns="cebd32e3-9ab6-41ee-b1af-b8405a8d4e68">2022-05-12T23:00:00+00:00</DocumentAdded>
    <TaxCatchAll xmlns="cebd32e3-9ab6-41ee-b1af-b8405a8d4e68">
      <Value>1499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2022</TermName>
          <TermId xmlns="http://schemas.microsoft.com/office/infopath/2007/PartnerControls">61a02389-8c0e-4b26-ab76-c23088ff913d</TermId>
        </TermInfo>
      </Terms>
    </j7c1b49d505545c2a69692ae734740bd>
    <DocumentSummary xmlns="cebd32e3-9ab6-41ee-b1af-b8405a8d4e68">Nielsen Monthly Retail Reports
</DocumentSummary>
    <ContentStartDate xmlns="cebd32e3-9ab6-41ee-b1af-b8405a8d4e68">2022-04-22T23:00:00+00:00</ContentStartDate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97B69FA2-C0AC-41E0-8736-0052A481C271}"/>
</file>

<file path=customXml/itemProps2.xml><?xml version="1.0" encoding="utf-8"?>
<ds:datastoreItem xmlns:ds="http://schemas.openxmlformats.org/officeDocument/2006/customXml" ds:itemID="{EF3B93E8-AB71-4187-AEBE-4F7466804D62}"/>
</file>

<file path=customXml/itemProps3.xml><?xml version="1.0" encoding="utf-8"?>
<ds:datastoreItem xmlns:ds="http://schemas.openxmlformats.org/officeDocument/2006/customXml" ds:itemID="{C2CCCADB-50DC-48AF-B06E-58F59100ED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4957</TotalTime>
  <Words>610</Words>
  <Application>Microsoft Office PowerPoint</Application>
  <PresentationFormat>On-screen Show (4:3)</PresentationFormat>
  <Paragraphs>67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ＭＳ Ｐゴシック</vt:lpstr>
      <vt:lpstr>Arial</vt:lpstr>
      <vt:lpstr>Arial Unicode MS</vt:lpstr>
      <vt:lpstr>Calibri</vt:lpstr>
      <vt:lpstr>Calibri Light</vt:lpstr>
      <vt:lpstr>Geneva</vt:lpstr>
      <vt:lpstr>Lucida Grande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Worksheet</vt:lpstr>
      <vt:lpstr>UK Cod Report Data to 23.04.22</vt:lpstr>
      <vt:lpstr>Moving Annual Trends</vt:lpstr>
      <vt:lpstr>Long Term Trends – Total Cod</vt:lpstr>
      <vt:lpstr>      Long Term Trends – Frozen Cod</vt:lpstr>
      <vt:lpstr>   Long Term Trends – Chilled Cod</vt:lpstr>
      <vt:lpstr>PowerPoint Presentation</vt:lpstr>
      <vt:lpstr>PowerPoint Presentation</vt:lpstr>
      <vt:lpstr>PowerPoint Presentation</vt:lpstr>
      <vt:lpstr>Rolling Purchase KPI’s – Total Cod</vt:lpstr>
      <vt:lpstr>Rolling Purchase KPI’s – Frozen Cod</vt:lpstr>
      <vt:lpstr>Rolling Purchase KPI’s – Chilled Cod</vt:lpstr>
      <vt:lpstr>  Share of Trade – Total Cod</vt:lpstr>
      <vt:lpstr>Share of Trade – Frozen Cod</vt:lpstr>
      <vt:lpstr>Share of Trade – Chilled Cod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April NielsenIQ Cod Report</dc:title>
  <dc:creator>anderi01</dc:creator>
  <cp:lastModifiedBy>Meher, Shivam</cp:lastModifiedBy>
  <cp:revision>801</cp:revision>
  <dcterms:created xsi:type="dcterms:W3CDTF">2009-04-16T08:15:59Z</dcterms:created>
  <dcterms:modified xsi:type="dcterms:W3CDTF">2022-05-10T14:04:41Z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1499;#2022|61a02389-8c0e-4b26-ab76-c23088ff913d</vt:lpwstr>
  </property>
</Properties>
</file>