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1286" r:id="rId1"/>
  </p:sldMasterIdLst>
  <p:notesMasterIdLst>
    <p:notesMasterId r:id="rId25"/>
  </p:notesMasterIdLst>
  <p:handoutMasterIdLst>
    <p:handoutMasterId r:id="rId26"/>
  </p:handoutMasterIdLst>
  <p:sldIdLst>
    <p:sldId id="610" r:id="rId2"/>
    <p:sldId id="530" r:id="rId3"/>
    <p:sldId id="532" r:id="rId4"/>
    <p:sldId id="495" r:id="rId5"/>
    <p:sldId id="496" r:id="rId6"/>
    <p:sldId id="497" r:id="rId7"/>
    <p:sldId id="498" r:id="rId8"/>
    <p:sldId id="603" r:id="rId9"/>
    <p:sldId id="503" r:id="rId10"/>
    <p:sldId id="604" r:id="rId11"/>
    <p:sldId id="504" r:id="rId12"/>
    <p:sldId id="605" r:id="rId13"/>
    <p:sldId id="505" r:id="rId14"/>
    <p:sldId id="606" r:id="rId15"/>
    <p:sldId id="506" r:id="rId16"/>
    <p:sldId id="484" r:id="rId17"/>
    <p:sldId id="485" r:id="rId18"/>
    <p:sldId id="486" r:id="rId19"/>
    <p:sldId id="487" r:id="rId20"/>
    <p:sldId id="507" r:id="rId21"/>
    <p:sldId id="516" r:id="rId22"/>
    <p:sldId id="607" r:id="rId23"/>
    <p:sldId id="609" r:id="rId24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5BC"/>
    <a:srgbClr val="0082D1"/>
    <a:srgbClr val="D6BC38"/>
    <a:srgbClr val="ED8000"/>
    <a:srgbClr val="63B1E5"/>
    <a:srgbClr val="477F80"/>
    <a:srgbClr val="A8B400"/>
    <a:srgbClr val="007C9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0" autoAdjust="0"/>
    <p:restoredTop sz="88538" autoAdjust="0"/>
  </p:normalViewPr>
  <p:slideViewPr>
    <p:cSldViewPr snapToGrid="0"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384D02-DAA6-4F66-8EBC-8C2F63D5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F751FEE-26C0-4BD4-904C-EF1177735B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8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94B827-D9C8-41EA-B3FD-B558FB9A6E37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9</a:t>
            </a:fld>
            <a:endParaRPr lang="en-GB" altLang="en-US" smtClean="0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113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50CE81-A24E-425A-903E-282FDC63EC2D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1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CD8321-DE23-4552-9911-75B1718F04C4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2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FB31CF-A03D-43D3-AD79-312CCA7C7723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1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8DB839-1050-40D1-92E2-D65155EA4B3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2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2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6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6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900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4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300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2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300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300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43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04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" y="916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6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6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900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139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33772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2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2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0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26323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1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2" y="879180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56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3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6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2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9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3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287" r:id="rId1"/>
    <p:sldLayoutId id="2147491288" r:id="rId2"/>
    <p:sldLayoutId id="2147491289" r:id="rId3"/>
    <p:sldLayoutId id="2147491290" r:id="rId4"/>
    <p:sldLayoutId id="2147491291" r:id="rId5"/>
    <p:sldLayoutId id="2147491292" r:id="rId6"/>
    <p:sldLayoutId id="2147491293" r:id="rId7"/>
    <p:sldLayoutId id="2147491294" r:id="rId8"/>
    <p:sldLayoutId id="2147491295" r:id="rId9"/>
    <p:sldLayoutId id="2147491296" r:id="rId10"/>
    <p:sldLayoutId id="2147491297" r:id="rId11"/>
    <p:sldLayoutId id="2147491298" r:id="rId12"/>
    <p:sldLayoutId id="2147491299" r:id="rId13"/>
    <p:sldLayoutId id="2147491300" r:id="rId14"/>
    <p:sldLayoutId id="2147491301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Excel_97-2003_Worksheet2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image" Target="../media/image19.emf"/><Relationship Id="rId4" Type="http://schemas.openxmlformats.org/officeDocument/2006/relationships/oleObject" Target="../embeddings/Microsoft_Excel_97-2003_Worksheet3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Excel_97-2003_Worksheet4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Salmon </a:t>
            </a:r>
            <a:r>
              <a:rPr lang="en-GB" dirty="0"/>
              <a:t>Report Data to </a:t>
            </a:r>
            <a:r>
              <a:rPr lang="en-GB" dirty="0" smtClean="0"/>
              <a:t>30.01.21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195083"/>
            <a:ext cx="8387999" cy="3035284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414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988" y="427612"/>
            <a:ext cx="6324601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</a:t>
            </a:r>
            <a:r>
              <a:rPr lang="en-GB" altLang="en-US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KPI’s – Chilled 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8583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2158637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5064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90"/>
          <a:stretch/>
        </p:blipFill>
        <p:spPr>
          <a:xfrm>
            <a:off x="-4653" y="643950"/>
            <a:ext cx="9148653" cy="53704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9740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22225" y="947738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Chilled Total Salmon</a:t>
            </a:r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186274"/>
              </p:ext>
            </p:extLst>
          </p:nvPr>
        </p:nvGraphicFramePr>
        <p:xfrm>
          <a:off x="334852" y="1970088"/>
          <a:ext cx="8285274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4" name="Worksheet" r:id="rId4" imgW="8725050" imgH="4562486" progId="Excel.Sheet.8">
                  <p:embed/>
                </p:oleObj>
              </mc:Choice>
              <mc:Fallback>
                <p:oleObj name="Worksheet" r:id="rId4" imgW="8725050" imgH="456248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52" y="1970088"/>
                        <a:ext cx="8285274" cy="394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47944225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7325" y="64946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" y="466535"/>
            <a:ext cx="63785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Frozen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792" y="647195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HomeScan</a:t>
            </a: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5" name="Picture 4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90"/>
          <a:stretch/>
        </p:blipFill>
        <p:spPr>
          <a:xfrm>
            <a:off x="-4654" y="643948"/>
            <a:ext cx="9148654" cy="537049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4859914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064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087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4619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Rolling Purchase KPI’s – Frozen Total Salmon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826806"/>
              </p:ext>
            </p:extLst>
          </p:nvPr>
        </p:nvGraphicFramePr>
        <p:xfrm>
          <a:off x="614363" y="1641475"/>
          <a:ext cx="7843837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8" name="Worksheet" r:id="rId4" imgW="8562937" imgH="4810273" progId="Excel.Sheet.8">
                  <p:embed/>
                </p:oleObj>
              </mc:Choice>
              <mc:Fallback>
                <p:oleObj name="Worksheet" r:id="rId4" imgW="8562937" imgH="4810273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641475"/>
                        <a:ext cx="7843837" cy="440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07215016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7325" y="65302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75" y="540837"/>
            <a:ext cx="65786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Ambient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latin typeface="Arial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1058072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4827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66"/>
          <a:stretch/>
        </p:blipFill>
        <p:spPr>
          <a:xfrm>
            <a:off x="-4650" y="734097"/>
            <a:ext cx="9148650" cy="53447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75045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Ambient Total Salmon</a:t>
            </a:r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416719"/>
              </p:ext>
            </p:extLst>
          </p:nvPr>
        </p:nvGraphicFramePr>
        <p:xfrm>
          <a:off x="528638" y="1720850"/>
          <a:ext cx="7927975" cy="444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2" name="Worksheet" r:id="rId4" imgW="8534304" imgH="4781519" progId="Excel.Sheet.8">
                  <p:embed/>
                </p:oleObj>
              </mc:Choice>
              <mc:Fallback>
                <p:oleObj name="Worksheet" r:id="rId4" imgW="8534304" imgH="478151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720850"/>
                        <a:ext cx="7927975" cy="444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5832854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7325" y="65302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23813" y="944563"/>
            <a:ext cx="8642351" cy="53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3944671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4025" y="1196975"/>
            <a:ext cx="8240713" cy="514667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45037457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-17463" y="947738"/>
            <a:ext cx="8642351" cy="58896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Chilled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5895150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4013" y="1262063"/>
            <a:ext cx="8358187" cy="50990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214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73335362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421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763" y="966788"/>
            <a:ext cx="8642350" cy="53181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Frozen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5947468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3550" y="1370013"/>
            <a:ext cx="8189913" cy="508476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0871996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763" y="969963"/>
            <a:ext cx="8642350" cy="487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Retailer Share of Trade £ - Ambient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5232361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7325" y="1406525"/>
            <a:ext cx="8669338" cy="509428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34016392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4946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4348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0" y="944563"/>
            <a:ext cx="4237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dirty="0" smtClean="0">
                <a:solidFill>
                  <a:srgbClr val="012E7F"/>
                </a:solidFill>
                <a:cs typeface="Arial" pitchFamily="34" charset="0"/>
              </a:rPr>
              <a:t>Executive </a:t>
            </a:r>
            <a:r>
              <a:rPr lang="en-GB" altLang="en-US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Overview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427800137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408215" y="6456173"/>
            <a:ext cx="2200275" cy="247650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16836169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2700" y="1952625"/>
            <a:ext cx="9123363" cy="29527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-14288" y="486689"/>
            <a:ext cx="9144001" cy="4587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Market Context – Total Fish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1141038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38" y="1080438"/>
            <a:ext cx="9074150" cy="50149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579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Scanrack</a:t>
            </a: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0995544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0912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4288" y="302641"/>
            <a:ext cx="9104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Market</a:t>
            </a:r>
            <a:r>
              <a:rPr lang="en-GB" altLang="en-US" sz="25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Context – Total Fish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en-GB" altLang="en-US" sz="2800" i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continued</a:t>
            </a:r>
            <a:endParaRPr lang="en-US" sz="2800" i="1" kern="0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4168987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13" y="782961"/>
            <a:ext cx="9097962" cy="528478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8940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9124182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619187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06127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758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dirty="0" smtClean="0">
                <a:solidFill>
                  <a:srgbClr val="0062AE"/>
                </a:solidFill>
              </a:rPr>
              <a:t>(including </a:t>
            </a:r>
            <a:r>
              <a:rPr lang="en-GB" altLang="en-US" sz="1000" dirty="0">
                <a:solidFill>
                  <a:srgbClr val="0062AE"/>
                </a:solidFill>
              </a:rPr>
              <a:t>discounters)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332077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54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525" y="946150"/>
            <a:ext cx="37861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ea typeface="MS PGothic" pitchFamily="34" charset="-128"/>
              </a:rPr>
              <a:t>Moving Annual Trends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ea typeface="MS PGothic" pitchFamily="34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412284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25" y="1679575"/>
            <a:ext cx="9132888" cy="42354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9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31111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840" y="649218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22225" y="927100"/>
            <a:ext cx="7805738" cy="4810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Long Term Trends –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8212713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70025"/>
            <a:ext cx="8742363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63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5337737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00519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-28575" y="965200"/>
            <a:ext cx="86423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Chilled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9972470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" y="1751013"/>
            <a:ext cx="855821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906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1899631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14167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63" y="936625"/>
            <a:ext cx="8642350" cy="5540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Frozen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3880619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4788" y="1716088"/>
            <a:ext cx="879792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1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1725415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39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-9525" y="955675"/>
            <a:ext cx="8642350" cy="51911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Ambient Total Salmon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7714828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638" y="1641475"/>
            <a:ext cx="8847137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8470617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8274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63" y="535641"/>
            <a:ext cx="505936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 KPI’s –Total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0772957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65450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51"/>
          <a:stretch/>
        </p:blipFill>
        <p:spPr>
          <a:xfrm>
            <a:off x="-4657" y="721221"/>
            <a:ext cx="9148657" cy="54348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8359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42437" y="944563"/>
            <a:ext cx="8642351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Total Salmon</a:t>
            </a:r>
          </a:p>
        </p:txBody>
      </p:sp>
      <p:graphicFrame>
        <p:nvGraphicFramePr>
          <p:cNvPr id="1638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409610"/>
              </p:ext>
            </p:extLst>
          </p:nvPr>
        </p:nvGraphicFramePr>
        <p:xfrm>
          <a:off x="652463" y="1820863"/>
          <a:ext cx="7464425" cy="439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0" name="Worksheet" r:id="rId5" imgW="8534304" imgH="5029306" progId="Excel.Sheet.8">
                  <p:embed/>
                </p:oleObj>
              </mc:Choice>
              <mc:Fallback>
                <p:oleObj name="Worksheet" r:id="rId5" imgW="8534304" imgH="502930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1820863"/>
                        <a:ext cx="7464425" cy="439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45817583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39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0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2,0,0"/>
  <p:tag name="LOCAL_PAGE_PANEL_TAG" val="Title"/>
  <p:tag name="WSP_FILE_DATA_TYPE" val="2"/>
  <p:tag name="IS APPENDED" val="0"/>
  <p:tag name="CONVERSION" val="NO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 xsi:nil="true"/>
    <PublicationDate xmlns="cebd32e3-9ab6-41ee-b1af-b8405a8d4e68" xsi:nil="true"/>
    <DocumentAdded xmlns="cebd32e3-9ab6-41ee-b1af-b8405a8d4e68" xsi:nil="true"/>
    <TaxCatchAll xmlns="cebd32e3-9ab6-41ee-b1af-b8405a8d4e68">
      <Value>1498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2f5cdc6c-21ca-4298-b615-999752473790</TermId>
        </TermInfo>
      </Terms>
    </j7c1b49d505545c2a69692ae734740bd>
    <DocumentSummary xmlns="cebd32e3-9ab6-41ee-b1af-b8405a8d4e68">Nielsen monthly reports January 2021</DocumentSummary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393E7CDE-A320-4903-BE18-6F3D76458BFF}"/>
</file>

<file path=customXml/itemProps2.xml><?xml version="1.0" encoding="utf-8"?>
<ds:datastoreItem xmlns:ds="http://schemas.openxmlformats.org/officeDocument/2006/customXml" ds:itemID="{C609BB31-B8DF-4064-8090-34781A0EF480}"/>
</file>

<file path=customXml/itemProps3.xml><?xml version="1.0" encoding="utf-8"?>
<ds:datastoreItem xmlns:ds="http://schemas.openxmlformats.org/officeDocument/2006/customXml" ds:itemID="{44DBEDDB-61C8-43FF-AB98-216E7966C69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6402</TotalTime>
  <Words>652</Words>
  <Application>Microsoft Office PowerPoint</Application>
  <PresentationFormat>On-screen Show (4:3)</PresentationFormat>
  <Paragraphs>76</Paragraphs>
  <Slides>23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Seafish - Light</vt:lpstr>
      <vt:lpstr>Worksheet</vt:lpstr>
      <vt:lpstr>UK Salmon Report Data to 30.01.21</vt:lpstr>
      <vt:lpstr>PowerPoint Presentation</vt:lpstr>
      <vt:lpstr>PowerPoint Presentation</vt:lpstr>
      <vt:lpstr>Long Term Trends – Total Salmon</vt:lpstr>
      <vt:lpstr>Long Term Trends – Chilled Total Salmon</vt:lpstr>
      <vt:lpstr>Long Term Trends – Frozen Total Salmon</vt:lpstr>
      <vt:lpstr>Long Term Trends – Ambient Total Salmon </vt:lpstr>
      <vt:lpstr>PowerPoint Presentation</vt:lpstr>
      <vt:lpstr>Rolling Purchase KPI’s – Total Salmon</vt:lpstr>
      <vt:lpstr>PowerPoint Presentation</vt:lpstr>
      <vt:lpstr>Rolling Purchase KPI’s – Chilled Total Salmon</vt:lpstr>
      <vt:lpstr>PowerPoint Presentation</vt:lpstr>
      <vt:lpstr>Rolling Purchase KPI’s – Frozen Total Salmon</vt:lpstr>
      <vt:lpstr>PowerPoint Presentation</vt:lpstr>
      <vt:lpstr>Rolling Purchase KPI’s – Ambient Total Salmon</vt:lpstr>
      <vt:lpstr>Retailer Share of Trade £ - Total Salmon</vt:lpstr>
      <vt:lpstr>Retailer Share of Trade £ - Chilled Total Salmon</vt:lpstr>
      <vt:lpstr>Retailer Share of Trade £ - Frozen Total Salmon</vt:lpstr>
      <vt:lpstr>Retailer Share of Trade £ - Ambient Total Salmon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January NielsenIQ Salmon Report</dc:title>
  <dc:creator>anderi01</dc:creator>
  <cp:lastModifiedBy>Julia Brooks</cp:lastModifiedBy>
  <cp:revision>667</cp:revision>
  <dcterms:created xsi:type="dcterms:W3CDTF">2009-04-16T08:15:59Z</dcterms:created>
  <dcterms:modified xsi:type="dcterms:W3CDTF">2021-02-18T09:26:16Z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1498;#2021|2f5cdc6c-21ca-4298-b615-999752473790</vt:lpwstr>
  </property>
</Properties>
</file>