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0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372" r:id="rId1"/>
    <p:sldMasterId id="2147486384" r:id="rId2"/>
  </p:sldMasterIdLst>
  <p:notesMasterIdLst>
    <p:notesMasterId r:id="rId44"/>
  </p:notesMasterIdLst>
  <p:handoutMasterIdLst>
    <p:handoutMasterId r:id="rId45"/>
  </p:handoutMasterIdLst>
  <p:sldIdLst>
    <p:sldId id="528" r:id="rId3"/>
    <p:sldId id="448" r:id="rId4"/>
    <p:sldId id="470" r:id="rId5"/>
    <p:sldId id="458" r:id="rId6"/>
    <p:sldId id="459" r:id="rId7"/>
    <p:sldId id="471" r:id="rId8"/>
    <p:sldId id="472" r:id="rId9"/>
    <p:sldId id="505" r:id="rId10"/>
    <p:sldId id="473" r:id="rId11"/>
    <p:sldId id="460" r:id="rId12"/>
    <p:sldId id="474" r:id="rId13"/>
    <p:sldId id="483" r:id="rId14"/>
    <p:sldId id="506" r:id="rId15"/>
    <p:sldId id="482" r:id="rId16"/>
    <p:sldId id="461" r:id="rId17"/>
    <p:sldId id="518" r:id="rId18"/>
    <p:sldId id="464" r:id="rId19"/>
    <p:sldId id="519" r:id="rId20"/>
    <p:sldId id="465" r:id="rId21"/>
    <p:sldId id="521" r:id="rId22"/>
    <p:sldId id="467" r:id="rId23"/>
    <p:sldId id="520" r:id="rId24"/>
    <p:sldId id="466" r:id="rId25"/>
    <p:sldId id="449" r:id="rId26"/>
    <p:sldId id="496" r:id="rId27"/>
    <p:sldId id="450" r:id="rId28"/>
    <p:sldId id="451" r:id="rId29"/>
    <p:sldId id="452" r:id="rId30"/>
    <p:sldId id="453" r:id="rId31"/>
    <p:sldId id="477" r:id="rId32"/>
    <p:sldId id="478" r:id="rId33"/>
    <p:sldId id="479" r:id="rId34"/>
    <p:sldId id="517" r:id="rId35"/>
    <p:sldId id="480" r:id="rId36"/>
    <p:sldId id="481" r:id="rId37"/>
    <p:sldId id="454" r:id="rId38"/>
    <p:sldId id="455" r:id="rId39"/>
    <p:sldId id="456" r:id="rId40"/>
    <p:sldId id="457" r:id="rId41"/>
    <p:sldId id="524" r:id="rId42"/>
    <p:sldId id="527" r:id="rId43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88480" autoAdjust="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944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customXml" Target="../customXml/item2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20A192-BC7F-4F69-AC27-F0AE8D43DC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1159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CC46D75-3D9F-43B9-BCAD-80D6E1DB1D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E9B555-1F41-47DC-BC3F-72A53C60E06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47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64A869A-ABC7-4604-8B9B-30AA4F9E976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57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AD3ACD-800B-4688-BE55-09DE28BC39FE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2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5A4422-C75A-41F6-8664-7C987754BF94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942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3333A-011B-4305-A813-8362F48193F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1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CD17CF-59C6-4EB8-9BAB-9A9EAEB28F4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29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19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CDF6CD-CEDD-4EC5-BFF4-E2963688552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4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C55E9F-70A0-496C-A919-DA3A2E08C46D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96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5243E1-45BC-494A-A050-7DD4D161B2D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0088"/>
            <a:ext cx="4667250" cy="350043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3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F8AA-850D-4611-B472-EA46E775F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995B8-7C34-4923-9CB0-321BBCCFE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B5238-285E-4634-A88E-46E5D70E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B8097-BA96-43BD-81B7-6D5565A3A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D89D1-E1AC-42BE-88A9-9DAAD9C0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50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830837-469C-4F04-AC7E-6580C628C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E607E-DC1D-46BC-84B2-E7DC3E3F5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F4F1-CFF7-4B83-BDFE-B7488D083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A7F9-F4E6-4AFE-BBAC-11FAA742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1E5D-C400-47CB-AD55-9981BC195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7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2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196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300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48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34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300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300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4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597485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3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7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6415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BDA23-3AA8-4426-8FF2-73EEAB809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AA08-7D5F-4170-952C-A3673E5A5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05326-C03F-43DD-BAF9-32B72B14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A19D6-5D8D-4FCB-B08E-A4989F5ED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8BBC4-BC8E-4538-9FB1-40CC1F24A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018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42718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2671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2E0C-BA03-4B5F-B7A0-80656EBEB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7699F-D8B8-472A-A31B-407D980F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806E8-6429-41B8-9439-B6A1FDBF1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CFE50-1139-4320-B45A-8C602CB3B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10B76-C22D-4A14-B3EB-2381A635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0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2B8CB-B82C-4647-9AB7-8309F4612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3154-A506-45FD-8C53-108F31F02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C82F-66B9-4606-8407-B6EF20CC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7FB8A-420A-40CA-8690-71849504C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16AF6-7BBE-4746-A71E-80E28ED9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16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4C3-196F-440C-BFBB-E24436C7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1DCE6-1419-4E49-91CE-8C5DC9EAD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823954-168B-4DE4-A383-6E7CD8B65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5D410-B02C-4081-9D9B-F87A47544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4846C-5B22-45BE-80B2-7A0B718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81D4B-B045-43A7-AA91-D55030CB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6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A8902-C74E-46E5-A301-C761EFC5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80970-37B6-44DC-960C-47C8C2531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2A847-D4A0-41BB-B3A1-991D3F07B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03856-D3A5-4078-A1F8-F4E4831D18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6D1B68-0CEF-4FEF-A468-547A60E0AE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83C7BD-F517-40DB-B8BE-371CA2D17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D6374-CD9B-4FAC-9B59-37EA89E76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C989C-CD87-4566-A40F-E5413AC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56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E25F9-A0E9-4585-88EC-009A7F5B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03504-F632-4C93-ADE0-661644744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A7C532-3560-4561-BF3C-10138896D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3F01B-07CD-414F-AE6F-E16DEC0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A5417B-64FA-426A-94FB-A085AF317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D4DC44-9AA9-4C85-BDBD-76388353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17E19-8D7C-46E8-9D70-09684689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F0FE-4CE4-4BCB-9EDB-B3419DC1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CEF2-07DD-4BD0-87A4-DD19206BE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6F92B0-DD38-46F6-8F62-48AC7FC0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8F628-601A-41E2-82C5-4CD9FDF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25771-58DA-45F3-8193-8D196916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E18D-7A93-46A9-88A5-380C96D8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2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06A49-34DC-4256-AA60-A6E36C54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21E7E0-F53B-4E0D-B194-8D0A058CF0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4113F-8F5D-4A29-B537-FE1EE767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BFCD8-2BEA-4595-BCD4-F6BB3890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8FF455-C416-4CE7-AB1E-7E27D98C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47496-AE04-4980-A065-439428ED1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3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4FB83-C376-49CD-9211-93F0132B0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65AC24-2E76-4F34-9C67-30EAEBA5D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EF60-78BE-4250-91E7-6293AD4AF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01CA5-6460-4AAA-A0A5-2F4CDF947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50E4F-17C2-4473-8FB7-88633A4EC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73" r:id="rId1"/>
    <p:sldLayoutId id="2147486374" r:id="rId2"/>
    <p:sldLayoutId id="2147486375" r:id="rId3"/>
    <p:sldLayoutId id="2147486376" r:id="rId4"/>
    <p:sldLayoutId id="2147486377" r:id="rId5"/>
    <p:sldLayoutId id="2147486378" r:id="rId6"/>
    <p:sldLayoutId id="2147486379" r:id="rId7"/>
    <p:sldLayoutId id="2147486380" r:id="rId8"/>
    <p:sldLayoutId id="2147486381" r:id="rId9"/>
    <p:sldLayoutId id="2147486382" r:id="rId10"/>
    <p:sldLayoutId id="2147486383" r:id="rId11"/>
    <p:sldLayoutId id="2147486364" r:id="rId12"/>
    <p:sldLayoutId id="2147486367" r:id="rId13"/>
    <p:sldLayoutId id="2147486368" r:id="rId14"/>
    <p:sldLayoutId id="214748636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57F6-4130-4069-A47D-F3B3CCA64F77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307B-F039-4791-84AB-6234BABB708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104809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85" r:id="rId1"/>
    <p:sldLayoutId id="2147486386" r:id="rId2"/>
    <p:sldLayoutId id="2147486387" r:id="rId3"/>
    <p:sldLayoutId id="2147486388" r:id="rId4"/>
    <p:sldLayoutId id="2147486389" r:id="rId5"/>
    <p:sldLayoutId id="2147486390" r:id="rId6"/>
    <p:sldLayoutId id="2147486391" r:id="rId7"/>
    <p:sldLayoutId id="214748639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.emf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image" Target="../media/image3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3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39" y="1657350"/>
            <a:ext cx="7498081" cy="602278"/>
          </a:xfrm>
        </p:spPr>
        <p:txBody>
          <a:bodyPr/>
          <a:lstStyle/>
          <a:p>
            <a:r>
              <a:rPr lang="en-GB" dirty="0"/>
              <a:t>UK Context Report Data to 18.06.22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548890"/>
            <a:ext cx="8069581" cy="3497580"/>
          </a:xfrm>
        </p:spPr>
        <p:txBody>
          <a:bodyPr>
            <a:normAutofit fontScale="92500" lnSpcReduction="10000"/>
          </a:bodyPr>
          <a:lstStyle/>
          <a:p>
            <a:r>
              <a:rPr lang="en-GB" dirty="0" err="1"/>
              <a:t>ScanTrack</a:t>
            </a:r>
            <a:r>
              <a:rPr lang="en-GB" dirty="0"/>
              <a:t> data includes GB Total Coverage and the discounters, plus Northern Ireland Total Coverage and Musgraves.</a:t>
            </a:r>
          </a:p>
          <a:p>
            <a:endParaRPr lang="en-GB" dirty="0"/>
          </a:p>
          <a:p>
            <a:r>
              <a:rPr lang="en-GB" dirty="0" err="1"/>
              <a:t>HomeScan</a:t>
            </a:r>
            <a:r>
              <a:rPr lang="en-GB" dirty="0"/>
              <a:t> data is based upon a GB consumer panel and should only be used for trends, not absolute values.	</a:t>
            </a:r>
          </a:p>
          <a:p>
            <a:endParaRPr lang="en-GB" dirty="0"/>
          </a:p>
          <a:p>
            <a:r>
              <a:rPr lang="en-GB" dirty="0"/>
              <a:t>All data released after w/e 26.03.16 is coded according to refined definitions available from Seafish.</a:t>
            </a:r>
          </a:p>
          <a:p>
            <a:endParaRPr lang="en-GB" dirty="0"/>
          </a:p>
          <a:p>
            <a:r>
              <a:rPr lang="en-GB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853373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13377" y="-96693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34570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82550" y="1031875"/>
            <a:ext cx="9272588" cy="54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4768646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69672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3" y="882650"/>
            <a:ext cx="4162425" cy="26654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36588" y="99813"/>
            <a:ext cx="7886700" cy="785436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Frozen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042920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6763" y="800100"/>
            <a:ext cx="4156075" cy="28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096154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1763" y="3484563"/>
            <a:ext cx="4156075" cy="2941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3380856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13275" y="3543300"/>
            <a:ext cx="4156075" cy="2722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9697730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 txBox="1">
            <a:spLocks/>
          </p:cNvSpPr>
          <p:nvPr/>
        </p:nvSpPr>
        <p:spPr bwMode="auto">
          <a:xfrm>
            <a:off x="1590" y="1"/>
            <a:ext cx="8988425" cy="93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23788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" y="930275"/>
            <a:ext cx="4154488" cy="281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9364250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84700" y="930275"/>
            <a:ext cx="4154488" cy="27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266147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50" y="3738563"/>
            <a:ext cx="415448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66774667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 txBox="1">
            <a:spLocks/>
          </p:cNvSpPr>
          <p:nvPr/>
        </p:nvSpPr>
        <p:spPr bwMode="auto">
          <a:xfrm>
            <a:off x="168275" y="412751"/>
            <a:ext cx="8975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Long Term Trends – Frozen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871225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500" y="1830388"/>
            <a:ext cx="4486275" cy="3059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77789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9775" y="1820863"/>
            <a:ext cx="4486275" cy="306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33942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 txBox="1">
            <a:spLocks/>
          </p:cNvSpPr>
          <p:nvPr/>
        </p:nvSpPr>
        <p:spPr bwMode="auto">
          <a:xfrm>
            <a:off x="84138" y="767177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MAT KPI’s – Frozen Segments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4574764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80057841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875" y="1603375"/>
            <a:ext cx="9132888" cy="47513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74832" y="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447642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3" y="1003300"/>
            <a:ext cx="9096375" cy="5408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140604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130175" y="170344"/>
            <a:ext cx="86423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28004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51350" y="65913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110675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6BEE58-FD6E-45C4-9AF8-AFE9F71EB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05"/>
          <a:stretch/>
        </p:blipFill>
        <p:spPr>
          <a:xfrm>
            <a:off x="0" y="765655"/>
            <a:ext cx="9144000" cy="57751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871243"/>
              </p:ext>
            </p:extLst>
          </p:nvPr>
        </p:nvGraphicFramePr>
        <p:xfrm>
          <a:off x="141287" y="951345"/>
          <a:ext cx="8928821" cy="524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4" name="Worksheet" r:id="rId3" imgW="7912174" imgH="5232575" progId="Excel.Sheet.8">
                  <p:embed/>
                </p:oleObj>
              </mc:Choice>
              <mc:Fallback>
                <p:oleObj name="Worksheet" r:id="rId3" imgW="7912174" imgH="5232575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951345"/>
                        <a:ext cx="8928821" cy="52478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itle 1"/>
          <p:cNvSpPr txBox="1">
            <a:spLocks/>
          </p:cNvSpPr>
          <p:nvPr/>
        </p:nvSpPr>
        <p:spPr bwMode="auto">
          <a:xfrm>
            <a:off x="0" y="196057"/>
            <a:ext cx="86423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60540570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 txBox="1">
            <a:spLocks/>
          </p:cNvSpPr>
          <p:nvPr/>
        </p:nvSpPr>
        <p:spPr bwMode="auto">
          <a:xfrm>
            <a:off x="261504" y="206591"/>
            <a:ext cx="8642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6573103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2F8B6B-1023-4FF4-B446-7A6BA6160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389"/>
          <a:stretch/>
        </p:blipFill>
        <p:spPr>
          <a:xfrm>
            <a:off x="0" y="836827"/>
            <a:ext cx="9144000" cy="54367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500036"/>
              </p:ext>
            </p:extLst>
          </p:nvPr>
        </p:nvGraphicFramePr>
        <p:xfrm>
          <a:off x="261938" y="863601"/>
          <a:ext cx="8734280" cy="531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2" name="Worksheet" r:id="rId3" imgW="7912174" imgH="4737144" progId="Excel.Sheet.8">
                  <p:embed/>
                </p:oleObj>
              </mc:Choice>
              <mc:Fallback>
                <p:oleObj name="Worksheet" r:id="rId3" imgW="7912174" imgH="4737144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8" y="863601"/>
                        <a:ext cx="8734280" cy="531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itle 1"/>
          <p:cNvSpPr txBox="1">
            <a:spLocks/>
          </p:cNvSpPr>
          <p:nvPr/>
        </p:nvSpPr>
        <p:spPr bwMode="auto">
          <a:xfrm>
            <a:off x="307903" y="225425"/>
            <a:ext cx="8642350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7595231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Executive Overview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59446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397250595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91" y="1566207"/>
            <a:ext cx="8841193" cy="430026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119063" y="166541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525592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629400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3098800" y="6592242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</a:t>
            </a:r>
            <a:r>
              <a:rPr lang="en-GB" altLang="en-US" sz="1100" dirty="0" err="1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9F4C19-1CC3-4FCF-A00D-57F720834C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805"/>
          <a:stretch/>
        </p:blipFill>
        <p:spPr>
          <a:xfrm>
            <a:off x="119063" y="635667"/>
            <a:ext cx="9144000" cy="580488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32940"/>
              </p:ext>
            </p:extLst>
          </p:nvPr>
        </p:nvGraphicFramePr>
        <p:xfrm>
          <a:off x="83128" y="785091"/>
          <a:ext cx="8950036" cy="539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0" name="Worksheet" r:id="rId3" imgW="7918487" imgH="5149806" progId="Excel.Sheet.8">
                  <p:embed/>
                </p:oleObj>
              </mc:Choice>
              <mc:Fallback>
                <p:oleObj name="Worksheet" r:id="rId3" imgW="7918487" imgH="514980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28" y="785091"/>
                        <a:ext cx="8950036" cy="5390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Title 1"/>
          <p:cNvSpPr txBox="1">
            <a:spLocks/>
          </p:cNvSpPr>
          <p:nvPr/>
        </p:nvSpPr>
        <p:spPr bwMode="auto">
          <a:xfrm>
            <a:off x="501650" y="90486"/>
            <a:ext cx="8642350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69160865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 txBox="1">
            <a:spLocks/>
          </p:cNvSpPr>
          <p:nvPr/>
        </p:nvSpPr>
        <p:spPr bwMode="auto">
          <a:xfrm>
            <a:off x="119062" y="67145"/>
            <a:ext cx="8642351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Purchase KPI’s –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043721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68F0FA-F49E-430B-BF52-8A4E89370D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788"/>
          <a:stretch/>
        </p:blipFill>
        <p:spPr>
          <a:xfrm>
            <a:off x="106570" y="686270"/>
            <a:ext cx="9144000" cy="57860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06611"/>
              </p:ext>
            </p:extLst>
          </p:nvPr>
        </p:nvGraphicFramePr>
        <p:xfrm>
          <a:off x="203200" y="968389"/>
          <a:ext cx="8661400" cy="528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" name="Worksheet" r:id="rId3" imgW="7931113" imgH="4990969" progId="Excel.Sheet.8">
                  <p:embed/>
                </p:oleObj>
              </mc:Choice>
              <mc:Fallback>
                <p:oleObj name="Worksheet" r:id="rId3" imgW="7931113" imgH="4990969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968389"/>
                        <a:ext cx="8661400" cy="528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3" name="Title 1"/>
          <p:cNvSpPr txBox="1">
            <a:spLocks/>
          </p:cNvSpPr>
          <p:nvPr/>
        </p:nvSpPr>
        <p:spPr bwMode="auto">
          <a:xfrm>
            <a:off x="119063" y="238558"/>
            <a:ext cx="86423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Rolling Purchase KPI’s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5657874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11083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904766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352" y="1202603"/>
            <a:ext cx="8809782" cy="471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4587962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11778" y="182780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4615569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4237" y="1209964"/>
            <a:ext cx="8979339" cy="465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62444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767196" y="16158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Total Species – Chilled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85828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7560" y="1062182"/>
            <a:ext cx="8850155" cy="48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413723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4068" y="151834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– Frozen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10099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0578" y="1052945"/>
            <a:ext cx="8875857" cy="4942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803102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28650" y="88035"/>
            <a:ext cx="78867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Top Species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431444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894" y="1173018"/>
            <a:ext cx="8906212" cy="4796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3386672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Top 6 Species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08167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0350" y="1965325"/>
            <a:ext cx="86248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212918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31755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40530015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5029" y="1553473"/>
            <a:ext cx="8732981" cy="433842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578444" y="236080"/>
            <a:ext cx="8642350" cy="65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9877017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3813" y="819150"/>
            <a:ext cx="9247188" cy="5500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3765607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 txBox="1">
            <a:spLocks/>
          </p:cNvSpPr>
          <p:nvPr/>
        </p:nvSpPr>
        <p:spPr bwMode="auto">
          <a:xfrm>
            <a:off x="501650" y="278147"/>
            <a:ext cx="86423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8497831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375" y="966788"/>
            <a:ext cx="8875713" cy="530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46092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 txBox="1">
            <a:spLocks/>
          </p:cNvSpPr>
          <p:nvPr/>
        </p:nvSpPr>
        <p:spPr bwMode="auto">
          <a:xfrm>
            <a:off x="3175" y="707853"/>
            <a:ext cx="8642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Tuna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5233710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8263" y="1320800"/>
            <a:ext cx="9304338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8345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 txBox="1">
            <a:spLocks/>
          </p:cNvSpPr>
          <p:nvPr/>
        </p:nvSpPr>
        <p:spPr bwMode="auto">
          <a:xfrm>
            <a:off x="119062" y="270164"/>
            <a:ext cx="86423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Cold Water Prawns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5141318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6838" y="849313"/>
            <a:ext cx="9304338" cy="5592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87357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4446877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50" y="1022350"/>
            <a:ext cx="9172575" cy="5362575"/>
          </a:xfrm>
          <a:prstGeom prst="rect">
            <a:avLst/>
          </a:prstGeom>
          <a:noFill/>
          <a:ln>
            <a:noFill/>
          </a:ln>
        </p:spPr>
      </p:pic>
      <p:sp>
        <p:nvSpPr>
          <p:cNvPr id="36867" name="Title 1"/>
          <p:cNvSpPr txBox="1">
            <a:spLocks/>
          </p:cNvSpPr>
          <p:nvPr/>
        </p:nvSpPr>
        <p:spPr bwMode="auto">
          <a:xfrm>
            <a:off x="258762" y="179980"/>
            <a:ext cx="8642350" cy="6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Haddock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748651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747106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6200" y="1044575"/>
            <a:ext cx="8763000" cy="54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891" name="Title 1"/>
          <p:cNvSpPr txBox="1">
            <a:spLocks/>
          </p:cNvSpPr>
          <p:nvPr/>
        </p:nvSpPr>
        <p:spPr bwMode="auto">
          <a:xfrm>
            <a:off x="-103358" y="90813"/>
            <a:ext cx="86423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  <a:cs typeface="Arial" pitchFamily="34" charset="0"/>
              </a:rPr>
              <a:t>Top 6 Trends – Warm Water Prawns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90471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479997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038" y="1568450"/>
            <a:ext cx="9101137" cy="4552950"/>
          </a:xfrm>
          <a:prstGeom prst="rect">
            <a:avLst/>
          </a:prstGeom>
          <a:noFill/>
          <a:ln>
            <a:noFill/>
          </a:ln>
        </p:spPr>
      </p:pic>
      <p:sp>
        <p:nvSpPr>
          <p:cNvPr id="38915" name="Title 1"/>
          <p:cNvSpPr txBox="1">
            <a:spLocks/>
          </p:cNvSpPr>
          <p:nvPr/>
        </p:nvSpPr>
        <p:spPr bwMode="auto">
          <a:xfrm>
            <a:off x="1588" y="526591"/>
            <a:ext cx="8642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Total Fish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7427125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902651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9525" y="1281113"/>
            <a:ext cx="9188450" cy="4884737"/>
          </a:xfrm>
          <a:prstGeom prst="rect">
            <a:avLst/>
          </a:prstGeom>
          <a:noFill/>
          <a:ln>
            <a:noFill/>
          </a:ln>
        </p:spPr>
      </p:pic>
      <p:sp>
        <p:nvSpPr>
          <p:cNvPr id="39939" name="Title 1"/>
          <p:cNvSpPr txBox="1">
            <a:spLocks/>
          </p:cNvSpPr>
          <p:nvPr/>
        </p:nvSpPr>
        <p:spPr bwMode="auto">
          <a:xfrm>
            <a:off x="1588" y="570099"/>
            <a:ext cx="8642350" cy="56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Chilled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556820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 txBox="1">
            <a:spLocks/>
          </p:cNvSpPr>
          <p:nvPr/>
        </p:nvSpPr>
        <p:spPr bwMode="auto">
          <a:xfrm>
            <a:off x="1588" y="478379"/>
            <a:ext cx="8642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  <a:cs typeface="Arial" pitchFamily="34" charset="0"/>
              </a:rPr>
              <a:t>Retailer Share of Trade £ - </a:t>
            </a:r>
            <a:r>
              <a:rPr lang="en-US" altLang="en-US" sz="3200">
                <a:solidFill>
                  <a:srgbClr val="012E7F"/>
                </a:solidFill>
                <a:cs typeface="Arial" pitchFamily="34" charset="0"/>
              </a:rPr>
              <a:t>Frozen</a:t>
            </a:r>
            <a:endParaRPr lang="en-GB" altLang="en-US" sz="3200">
              <a:solidFill>
                <a:srgbClr val="012E7F"/>
              </a:solidFill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719036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1588" y="1166813"/>
            <a:ext cx="9148763" cy="488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729535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367296" y="284167"/>
            <a:ext cx="8388000" cy="863999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Arial" pitchFamily="34" charset="0"/>
              </a:rPr>
              <a:t>Retailer Share of Trade £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886716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50" y="892175"/>
            <a:ext cx="8851900" cy="510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6313418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9294256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92075" y="1570038"/>
            <a:ext cx="9261475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8349578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1372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903977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48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345627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77788" y="1463675"/>
            <a:ext cx="9290051" cy="500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617886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58351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538" y="920750"/>
            <a:ext cx="4376737" cy="26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012256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18038" y="920750"/>
            <a:ext cx="4379912" cy="2640013"/>
          </a:xfrm>
          <a:prstGeom prst="rect">
            <a:avLst/>
          </a:prstGeom>
          <a:noFill/>
          <a:ln>
            <a:noFill/>
          </a:ln>
        </p:spPr>
      </p:pic>
      <p:sp>
        <p:nvSpPr>
          <p:cNvPr id="8196" name="Title 3"/>
          <p:cNvSpPr>
            <a:spLocks noGrp="1"/>
          </p:cNvSpPr>
          <p:nvPr>
            <p:ph type="title"/>
          </p:nvPr>
        </p:nvSpPr>
        <p:spPr>
          <a:xfrm>
            <a:off x="785668" y="-95250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Chilled Segments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791428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56000"/>
            <a:ext cx="4373563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3166066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22800" y="3567113"/>
            <a:ext cx="4375150" cy="2725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21840735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722648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" y="1123950"/>
            <a:ext cx="4162425" cy="2516188"/>
          </a:xfrm>
          <a:prstGeom prst="rect">
            <a:avLst/>
          </a:prstGeom>
          <a:noFill/>
          <a:ln>
            <a:noFill/>
          </a:ln>
        </p:spPr>
      </p:pic>
      <p:sp>
        <p:nvSpPr>
          <p:cNvPr id="9219" name="Title 1"/>
          <p:cNvSpPr>
            <a:spLocks noGrp="1"/>
          </p:cNvSpPr>
          <p:nvPr>
            <p:ph type="title"/>
          </p:nvPr>
        </p:nvSpPr>
        <p:spPr>
          <a:xfrm>
            <a:off x="720436" y="166256"/>
            <a:ext cx="7794914" cy="1080653"/>
          </a:xfrm>
        </p:spPr>
        <p:txBody>
          <a:bodyPr/>
          <a:lstStyle/>
          <a:p>
            <a:pPr eaLnBrk="1" hangingPunct="1"/>
            <a:r>
              <a:rPr lang="en-GB" altLang="en-US" sz="2800" dirty="0">
                <a:latin typeface="Arial" pitchFamily="34" charset="0"/>
              </a:rPr>
              <a:t>Long Term Trends – Chilled Segments </a:t>
            </a:r>
            <a:r>
              <a:rPr lang="en-GB" altLang="en-US" sz="2800" i="1" dirty="0">
                <a:latin typeface="Arial" pitchFamily="34" charset="0"/>
              </a:rPr>
              <a:t>continued</a:t>
            </a:r>
            <a:endParaRPr lang="en-GB" altLang="en-US" sz="2800" dirty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0443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49763" y="1016000"/>
            <a:ext cx="4602162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8511288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2563" y="3805238"/>
            <a:ext cx="4156075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67283419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94225" y="3702050"/>
            <a:ext cx="4157663" cy="262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2177493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Long Term Trends – Chilled Segments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5767281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3175" y="2052638"/>
            <a:ext cx="4716463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2393058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79925" y="2052638"/>
            <a:ext cx="4667250" cy="271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9707691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MAT KPI’s – Chilled Segments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931971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40238" y="6594475"/>
            <a:ext cx="152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3"/>
          <p:cNvSpPr txBox="1">
            <a:spLocks noChangeArrowheads="1"/>
          </p:cNvSpPr>
          <p:nvPr/>
        </p:nvSpPr>
        <p:spPr bwMode="auto">
          <a:xfrm>
            <a:off x="3098800" y="6583363"/>
            <a:ext cx="191293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HomeScan MAT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407977951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213" y="1698625"/>
            <a:ext cx="9072562" cy="46815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  <Value>Corporate Document</Value>
    </DocumentTopic>
    <FreeTextDate xmlns="cebd32e3-9ab6-41ee-b1af-b8405a8d4e68" xsi:nil="true"/>
    <DocumentStatus xmlns="cebd32e3-9ab6-41ee-b1af-b8405a8d4e68">Published</DocumentStatus>
    <ContentEndDate xmlns="cebd32e3-9ab6-41ee-b1af-b8405a8d4e68">2022-06-17T23:00:00+00:00</ContentEndDate>
    <DocumentSource xmlns="cebd32e3-9ab6-41ee-b1af-b8405a8d4e68">Nielsen</DocumentSource>
    <PublicationDate xmlns="cebd32e3-9ab6-41ee-b1af-b8405a8d4e68">2022-07-05T23:00:00+00:00</PublicationDate>
    <DocumentAdded xmlns="cebd32e3-9ab6-41ee-b1af-b8405a8d4e68">2022-07-05T23:00:00+00:00</DocumentAdded>
    <TaxCatchAll xmlns="cebd32e3-9ab6-41ee-b1af-b8405a8d4e68">
      <Value>1597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06 June 2022</TermName>
          <TermId xmlns="http://schemas.microsoft.com/office/infopath/2007/PartnerControls">a4398a84-9b75-4eb9-b3ab-8d75b2ae958d</TermId>
        </TermInfo>
      </Terms>
    </j7c1b49d505545c2a69692ae734740bd>
    <DocumentSummary xmlns="cebd32e3-9ab6-41ee-b1af-b8405a8d4e68">Monthly Nielsen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8D18A43-ACC0-490D-B4B3-F4EF07F2EDA1}"/>
</file>

<file path=customXml/itemProps2.xml><?xml version="1.0" encoding="utf-8"?>
<ds:datastoreItem xmlns:ds="http://schemas.openxmlformats.org/officeDocument/2006/customXml" ds:itemID="{4E0BB964-4816-4153-9705-59507BFD3B31}"/>
</file>

<file path=customXml/itemProps3.xml><?xml version="1.0" encoding="utf-8"?>
<ds:datastoreItem xmlns:ds="http://schemas.openxmlformats.org/officeDocument/2006/customXml" ds:itemID="{963E1C4D-656D-4595-AB9C-927F85DCDD2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7627</TotalTime>
  <Words>825</Words>
  <Application>Microsoft Office PowerPoint</Application>
  <PresentationFormat>On-screen Show (4:3)</PresentationFormat>
  <Paragraphs>116</Paragraphs>
  <Slides>41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8" baseType="lpstr">
      <vt:lpstr>ＭＳ Ｐゴシック</vt:lpstr>
      <vt:lpstr>Arial</vt:lpstr>
      <vt:lpstr>Arial Unicode MS</vt:lpstr>
      <vt:lpstr>Calibri</vt:lpstr>
      <vt:lpstr>Calibri Light</vt:lpstr>
      <vt:lpstr>Geneva</vt:lpstr>
      <vt:lpstr>Lucida Grande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Context Report Data to 18.06.22</vt:lpstr>
      <vt:lpstr>Executive Overview</vt:lpstr>
      <vt:lpstr>Moving Annual Trends</vt:lpstr>
      <vt:lpstr>Long Term Trends – Total Fish</vt:lpstr>
      <vt:lpstr>Long Term Trends – Chilled</vt:lpstr>
      <vt:lpstr>Long Term Trends – Chilled Segments</vt:lpstr>
      <vt:lpstr>Long Term Trends – Chilled Segments continued</vt:lpstr>
      <vt:lpstr>Long Term Trends – Chilled Segments continued</vt:lpstr>
      <vt:lpstr>MAT KPI’s – Chilled Segments</vt:lpstr>
      <vt:lpstr>Long Term Trends – Frozen</vt:lpstr>
      <vt:lpstr>Long Term Trends – Frozen Segments</vt:lpstr>
      <vt:lpstr>PowerPoint Presentation</vt:lpstr>
      <vt:lpstr>PowerPoint Presentation</vt:lpstr>
      <vt:lpstr>PowerPoint Presentation</vt:lpstr>
      <vt:lpstr>Long Term Trends –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Species – Total Fish</vt:lpstr>
      <vt:lpstr>Top Species – Total Fish continued</vt:lpstr>
      <vt:lpstr>Total Species – Chilled </vt:lpstr>
      <vt:lpstr>Top Species – Frozen </vt:lpstr>
      <vt:lpstr>Top Species - Ambient</vt:lpstr>
      <vt:lpstr>MAT KPI’s – Top 6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Retailer Share of Trade £ - Ambient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June NielsenIQ Context Report</dc:title>
  <dc:creator>anderi01</dc:creator>
  <cp:lastModifiedBy>Mehera, Harjyot Kaur P</cp:lastModifiedBy>
  <cp:revision>740</cp:revision>
  <dcterms:created xsi:type="dcterms:W3CDTF">2009-04-16T08:15:59Z</dcterms:created>
  <dcterms:modified xsi:type="dcterms:W3CDTF">2022-07-06T08:54:37Z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1597;#06 June 2022|a4398a84-9b75-4eb9-b3ab-8d75b2ae958d</vt:lpwstr>
  </property>
</Properties>
</file>