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" ContentType="application/vnd.ms-exce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tags/tag3.xml" ContentType="application/vnd.openxmlformats-officedocument.presentationml.tag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706" r:id="rId1"/>
    <p:sldMasterId id="2147485718" r:id="rId2"/>
  </p:sldMasterIdLst>
  <p:notesMasterIdLst>
    <p:notesMasterId r:id="rId21"/>
  </p:notesMasterIdLst>
  <p:handoutMasterIdLst>
    <p:handoutMasterId r:id="rId22"/>
  </p:handoutMasterIdLst>
  <p:sldIdLst>
    <p:sldId id="586" r:id="rId3"/>
    <p:sldId id="522" r:id="rId4"/>
    <p:sldId id="513" r:id="rId5"/>
    <p:sldId id="514" r:id="rId6"/>
    <p:sldId id="515" r:id="rId7"/>
    <p:sldId id="580" r:id="rId8"/>
    <p:sldId id="579" r:id="rId9"/>
    <p:sldId id="578" r:id="rId10"/>
    <p:sldId id="519" r:id="rId11"/>
    <p:sldId id="542" r:id="rId12"/>
    <p:sldId id="543" r:id="rId13"/>
    <p:sldId id="483" r:id="rId14"/>
    <p:sldId id="485" r:id="rId15"/>
    <p:sldId id="484" r:id="rId16"/>
    <p:sldId id="523" r:id="rId17"/>
    <p:sldId id="530" r:id="rId18"/>
    <p:sldId id="581" r:id="rId19"/>
    <p:sldId id="584" r:id="rId20"/>
  </p:sldIdLst>
  <p:sldSz cx="9144000" cy="6858000" type="screen4x3"/>
  <p:notesSz cx="7035800" cy="93345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BC38"/>
    <a:srgbClr val="ED8000"/>
    <a:srgbClr val="63B1E5"/>
    <a:srgbClr val="477F80"/>
    <a:srgbClr val="A8B400"/>
    <a:srgbClr val="007C92"/>
    <a:srgbClr val="0082D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1" autoAdjust="0"/>
    <p:restoredTop sz="87443" autoAdjust="0"/>
  </p:normalViewPr>
  <p:slideViewPr>
    <p:cSldViewPr snapToGrid="0">
      <p:cViewPr varScale="1">
        <p:scale>
          <a:sx n="56" d="100"/>
          <a:sy n="56" d="100"/>
        </p:scale>
        <p:origin x="1600" y="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Relationship Id="rId27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2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4625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2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2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4625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FE4828AD-8253-46B2-9720-03567FE56B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2079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t" anchorCtr="0" compatLnSpc="1">
            <a:prstTxWarp prst="textNoShape">
              <a:avLst/>
            </a:prstTxWarp>
          </a:bodyPr>
          <a:lstStyle>
            <a:lvl1pPr defTabSz="935038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84625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t" anchorCtr="0" compatLnSpc="1">
            <a:prstTxWarp prst="textNoShape">
              <a:avLst/>
            </a:prstTxWarp>
          </a:bodyPr>
          <a:lstStyle>
            <a:lvl1pPr algn="r" defTabSz="935038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700088"/>
            <a:ext cx="4667250" cy="3500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3263" y="4433888"/>
            <a:ext cx="5629275" cy="420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b" anchorCtr="0" compatLnSpc="1">
            <a:prstTxWarp prst="textNoShape">
              <a:avLst/>
            </a:prstTxWarp>
          </a:bodyPr>
          <a:lstStyle>
            <a:lvl1pPr defTabSz="935038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4625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b" anchorCtr="0" compatLnSpc="1">
            <a:prstTxWarp prst="textNoShape">
              <a:avLst/>
            </a:prstTxWarp>
          </a:bodyPr>
          <a:lstStyle>
            <a:lvl1pPr algn="r" defTabSz="935038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44CDBD46-C62E-4ED8-A32B-46431E346F0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81107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4CDBD46-C62E-4ED8-A32B-46431E346F06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6386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itchFamily="34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9B59654-2428-42B6-AE10-3D4F53D17B77}" type="slidenum">
              <a:rPr lang="en-GB" altLang="en-US" smtClean="0">
                <a:solidFill>
                  <a:srgbClr val="000000"/>
                </a:solidFill>
                <a:ea typeface="ＭＳ Ｐゴシック" pitchFamily="34" charset="-128"/>
                <a:cs typeface="Geneva"/>
              </a:rPr>
              <a:pPr eaLnBrk="1" hangingPunct="1">
                <a:spcBef>
                  <a:spcPct val="0"/>
                </a:spcBef>
              </a:pPr>
              <a:t>9</a:t>
            </a:fld>
            <a:endParaRPr lang="en-GB" altLang="en-US">
              <a:solidFill>
                <a:srgbClr val="000000"/>
              </a:solidFill>
              <a:ea typeface="ＭＳ Ｐゴシック" pitchFamily="34" charset="-128"/>
              <a:cs typeface="Geneva"/>
            </a:endParaRPr>
          </a:p>
        </p:txBody>
      </p:sp>
    </p:spTree>
    <p:extLst>
      <p:ext uri="{BB962C8B-B14F-4D97-AF65-F5344CB8AC3E}">
        <p14:creationId xmlns:p14="http://schemas.microsoft.com/office/powerpoint/2010/main" val="33364688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itchFamily="34" charset="0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15FB37D-3631-4949-A85E-C982750C5226}" type="slidenum">
              <a:rPr lang="en-GB" altLang="en-US" smtClean="0">
                <a:solidFill>
                  <a:srgbClr val="000000"/>
                </a:solidFill>
                <a:ea typeface="ＭＳ Ｐゴシック" pitchFamily="34" charset="-128"/>
                <a:cs typeface="Geneva"/>
              </a:rPr>
              <a:pPr eaLnBrk="1" hangingPunct="1">
                <a:spcBef>
                  <a:spcPct val="0"/>
                </a:spcBef>
              </a:pPr>
              <a:t>10</a:t>
            </a:fld>
            <a:endParaRPr lang="en-GB" altLang="en-US">
              <a:solidFill>
                <a:srgbClr val="000000"/>
              </a:solidFill>
              <a:ea typeface="ＭＳ Ｐゴシック" pitchFamily="34" charset="-128"/>
              <a:cs typeface="Geneva"/>
            </a:endParaRPr>
          </a:p>
        </p:txBody>
      </p:sp>
    </p:spTree>
    <p:extLst>
      <p:ext uri="{BB962C8B-B14F-4D97-AF65-F5344CB8AC3E}">
        <p14:creationId xmlns:p14="http://schemas.microsoft.com/office/powerpoint/2010/main" val="29258677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itchFamily="34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15D8BF7-DBA1-41CC-9353-AC16B79DDF36}" type="slidenum">
              <a:rPr lang="en-GB" altLang="en-US" smtClean="0">
                <a:solidFill>
                  <a:srgbClr val="000000"/>
                </a:solidFill>
                <a:ea typeface="ＭＳ Ｐゴシック" pitchFamily="34" charset="-128"/>
                <a:cs typeface="Geneva"/>
              </a:rPr>
              <a:pPr eaLnBrk="1" hangingPunct="1">
                <a:spcBef>
                  <a:spcPct val="0"/>
                </a:spcBef>
              </a:pPr>
              <a:t>11</a:t>
            </a:fld>
            <a:endParaRPr lang="en-GB" altLang="en-US">
              <a:solidFill>
                <a:srgbClr val="000000"/>
              </a:solidFill>
              <a:ea typeface="ＭＳ Ｐゴシック" pitchFamily="34" charset="-128"/>
              <a:cs typeface="Geneva"/>
            </a:endParaRPr>
          </a:p>
        </p:txBody>
      </p:sp>
    </p:spTree>
    <p:extLst>
      <p:ext uri="{BB962C8B-B14F-4D97-AF65-F5344CB8AC3E}">
        <p14:creationId xmlns:p14="http://schemas.microsoft.com/office/powerpoint/2010/main" val="19358359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D3B592A-AFA9-4FDE-99B9-CE4BD6C292F2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12</a:t>
            </a:fld>
            <a:endParaRPr lang="en-GB" altLang="en-US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5979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E8A464D-628F-42BD-B74B-5013454E60EA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13</a:t>
            </a:fld>
            <a:endParaRPr lang="en-GB" altLang="en-US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1176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1AB35CB-2FA7-4492-856A-66F67CE3F75B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14</a:t>
            </a:fld>
            <a:endParaRPr lang="en-GB" altLang="en-US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459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sv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sv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B6FD1-6608-4A88-BB22-96E06C7391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E9A656-0AB4-4D12-93A8-C71AB2D28B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83D607-2033-4F4F-AE58-5D9BF9756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3BE6-59E1-42AA-A980-00B9E7F4A2AD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6BBFFD-FC1F-4E59-9F83-298A0EF58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500C60-86F4-432F-AA9B-6DDB95A0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1A6-00FB-46FF-9E17-E8153834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074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7203F-4B4F-4FC5-BA0F-80B09D661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F2FC5D-05DE-4AB1-838D-4C1E63FC6E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181C02-EE98-404B-930D-DB0F62197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3BE6-59E1-42AA-A980-00B9E7F4A2AD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4A5558-8F91-4658-A358-CDB4DAA1F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911E03-FF52-4F60-837A-A11193331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1A6-00FB-46FF-9E17-E8153834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641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56B500-ECCA-49CA-975E-CC2E3C1BE9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6A9285-93BF-418A-ABD4-C83C3F6A7D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144411-54E3-4D93-9E1F-597511269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3BE6-59E1-42AA-A980-00B9E7F4A2AD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0D53DD-F69F-4630-859D-AD5B88951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51983-F1A7-497C-B3EB-1B706C9F3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1A6-00FB-46FF-9E17-E8153834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518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Pictur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C2554E4-8B5E-445A-BB8A-87BE2A43163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-9307"/>
            <a:ext cx="9144000" cy="6867307"/>
          </a:xfrm>
          <a:ln>
            <a:noFill/>
          </a:ln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GB" dirty="0"/>
              <a:t>Click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617947"/>
            <a:ext cx="5573962" cy="707886"/>
          </a:xfrm>
          <a:solidFill>
            <a:schemeClr val="tx2">
              <a:alpha val="85000"/>
            </a:schemeClr>
          </a:solidFill>
        </p:spPr>
        <p:txBody>
          <a:bodyPr wrap="none" anchor="t">
            <a:sp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9740" y="879178"/>
            <a:ext cx="5270995" cy="461665"/>
          </a:xfrm>
          <a:solidFill>
            <a:schemeClr val="tx2">
              <a:alpha val="85000"/>
            </a:schemeClr>
          </a:solidFill>
        </p:spPr>
        <p:txBody>
          <a:bodyPr wrap="none">
            <a:sp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Add sub heading or delete this shape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6387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ature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367298" y="1384137"/>
            <a:ext cx="8387999" cy="4656000"/>
          </a:xfrm>
          <a:prstGeom prst="rect">
            <a:avLst/>
          </a:prstGeom>
        </p:spPr>
        <p:txBody>
          <a:bodyPr lIns="108000" tIns="46800" rIns="108000" bIns="46800" anchor="ctr" anchorCtr="0"/>
          <a:lstStyle>
            <a:lvl1pPr marL="0" indent="-360000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3200" b="0" baseline="0">
                <a:solidFill>
                  <a:schemeClr val="tx2"/>
                </a:solidFill>
              </a:defRPr>
            </a:lvl1pPr>
            <a:lvl2pPr marL="0" indent="-360000">
              <a:spcAft>
                <a:spcPts val="600"/>
              </a:spcAft>
              <a:buFont typeface="Arial" pitchFamily="34" charset="0"/>
              <a:buNone/>
              <a:defRPr sz="2400" b="0" baseline="0"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en-US" dirty="0"/>
              <a:t>Click here to insert a feature quote which could run to a number of lines.</a:t>
            </a:r>
          </a:p>
          <a:p>
            <a:pPr lvl="1"/>
            <a:r>
              <a:rPr lang="en-US" dirty="0"/>
              <a:t>Supporting information could be set in grey.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1"/>
            <a:ext cx="8388000" cy="863999"/>
          </a:xfrm>
        </p:spPr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0767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uture with caption (full ble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6858000"/>
          </a:xfrm>
          <a:ln>
            <a:noFill/>
          </a:ln>
        </p:spPr>
        <p:txBody>
          <a:bodyPr anchor="ctr"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/>
            </a:lvl1pPr>
          </a:lstStyle>
          <a:p>
            <a:r>
              <a:rPr lang="en-US" dirty="0"/>
              <a:t>Click to add a picture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" y="-1"/>
            <a:ext cx="2659063" cy="6858001"/>
          </a:xfrm>
          <a:gradFill flip="none" rotWithShape="1">
            <a:gsLst>
              <a:gs pos="0">
                <a:srgbClr val="0077C8">
                  <a:alpha val="85000"/>
                </a:srgbClr>
              </a:gs>
              <a:gs pos="100000">
                <a:schemeClr val="accent1">
                  <a:alpha val="90000"/>
                </a:schemeClr>
              </a:gs>
            </a:gsLst>
            <a:lin ang="16200000" scaled="0"/>
            <a:tileRect/>
          </a:gradFill>
          <a:ln>
            <a:noFill/>
          </a:ln>
        </p:spPr>
        <p:txBody>
          <a:bodyPr lIns="360000" tIns="342000">
            <a:normAutofit/>
          </a:bodyPr>
          <a:lstStyle>
            <a:lvl1pPr marL="0" indent="0" algn="l">
              <a:buNone/>
              <a:defRPr sz="24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image caption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8338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67298" y="1354667"/>
            <a:ext cx="8387999" cy="4176000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to add a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67298" y="5530667"/>
            <a:ext cx="8387999" cy="480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add a caption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1"/>
            <a:ext cx="8388000" cy="863999"/>
          </a:xfrm>
        </p:spPr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1090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2A42ECB2-3207-6F48-9DDA-785BF4B735E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0A18D9-0307-A64B-A0BE-F79B6ADAA7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6573" y="260648"/>
            <a:ext cx="6858000" cy="2387600"/>
          </a:xfrm>
        </p:spPr>
        <p:txBody>
          <a:bodyPr lIns="0" anchor="b">
            <a:normAutofit/>
          </a:bodyPr>
          <a:lstStyle>
            <a:lvl1pPr algn="l">
              <a:lnSpc>
                <a:spcPct val="100000"/>
              </a:lnSpc>
              <a:defRPr sz="3200" b="1" i="0">
                <a:solidFill>
                  <a:schemeClr val="bg1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dirty="0"/>
              <a:t>Click to add deck heading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25B8BD-6A68-3A48-B367-5741AF5B72D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573" y="2816165"/>
            <a:ext cx="6858000" cy="785210"/>
          </a:xfrm>
        </p:spPr>
        <p:txBody>
          <a:bodyPr l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0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  <a:cs typeface="Roboto Light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add master subtitle if needed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15717-DE15-0A42-9657-201078ACC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564F3BE6-59E1-42AA-A980-00B9E7F4A2AD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92B40-E6DB-8D4A-AA3B-8AE0A00A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2C0645E0-1D34-274A-B562-F1E288E0FE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96573" y="4077073"/>
            <a:ext cx="6858000" cy="384175"/>
          </a:xfrm>
        </p:spPr>
        <p:txBody>
          <a:bodyPr lIns="0">
            <a:noAutofit/>
          </a:bodyPr>
          <a:lstStyle>
            <a:lvl1pPr marL="0" indent="0" algn="l">
              <a:buNone/>
              <a:defRPr sz="11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457200" indent="0">
              <a:buNone/>
              <a:defRPr sz="105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2pPr>
            <a:lvl3pPr marL="914400" indent="0">
              <a:buNone/>
              <a:defRPr sz="10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3pPr>
            <a:lvl4pPr marL="13716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4pPr>
            <a:lvl5pPr marL="18288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5pPr>
          </a:lstStyle>
          <a:p>
            <a:pPr lvl="0"/>
            <a:r>
              <a:rPr lang="en-GB" dirty="0"/>
              <a:t>Date</a:t>
            </a:r>
          </a:p>
        </p:txBody>
      </p:sp>
      <p:sp>
        <p:nvSpPr>
          <p:cNvPr id="40" name="Text Placeholder 38">
            <a:extLst>
              <a:ext uri="{FF2B5EF4-FFF2-40B4-BE49-F238E27FC236}">
                <a16:creationId xmlns:a16="http://schemas.microsoft.com/office/drawing/2014/main" id="{71F9C13C-78EB-8A48-BEE6-DD022B52973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6573" y="3607368"/>
            <a:ext cx="6858000" cy="469704"/>
          </a:xfrm>
        </p:spPr>
        <p:txBody>
          <a:bodyPr lIns="0">
            <a:noAutofit/>
          </a:bodyPr>
          <a:lstStyle>
            <a:lvl1pPr marL="0" indent="0" algn="l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  <a:cs typeface="Roboto Light" panose="02000000000000000000" pitchFamily="2" charset="0"/>
              </a:defRPr>
            </a:lvl1pPr>
            <a:lvl2pPr marL="457200" indent="0">
              <a:buNone/>
              <a:defRPr sz="105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2pPr>
            <a:lvl3pPr marL="914400" indent="0">
              <a:buNone/>
              <a:defRPr sz="10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3pPr>
            <a:lvl4pPr marL="13716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4pPr>
            <a:lvl5pPr marL="18288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5pPr>
          </a:lstStyle>
          <a:p>
            <a:pPr lvl="0"/>
            <a:r>
              <a:rPr lang="en-GB" dirty="0"/>
              <a:t>Presentation to:</a:t>
            </a:r>
          </a:p>
        </p:txBody>
      </p:sp>
      <p:pic>
        <p:nvPicPr>
          <p:cNvPr id="44" name="Graphic 43" hidden="1">
            <a:extLst>
              <a:ext uri="{FF2B5EF4-FFF2-40B4-BE49-F238E27FC236}">
                <a16:creationId xmlns:a16="http://schemas.microsoft.com/office/drawing/2014/main" id="{0E40D33D-4666-8F49-A8B0-B844FC69EC9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5777" y="-23726"/>
            <a:ext cx="1495118" cy="1121337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611A3E66-655F-6A40-94BA-DB0D4265420F}"/>
              </a:ext>
            </a:extLst>
          </p:cNvPr>
          <p:cNvGrpSpPr/>
          <p:nvPr/>
        </p:nvGrpSpPr>
        <p:grpSpPr>
          <a:xfrm>
            <a:off x="296573" y="291132"/>
            <a:ext cx="1201915" cy="545580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1A97ED6-5C32-CF47-9CE5-1C29DFB5DB00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CFDC4591-ECE0-BF48-AC50-26F739F7138B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F66FF38A-80A1-554C-B397-04631BBF6CE0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12D590B0-24E5-E243-A823-130681904CB5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FF92560D-7945-814C-B65A-38713A75E848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69B38B0A-C492-4C44-9692-31F9F4433048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4E4F21A6-DCD8-0E41-8227-2AA52E29D89E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A90FAF5A-783B-4043-861A-EF5DC216EE58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A3DA2A93-532D-F747-B8BF-3A455251F346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B103F525-6967-7E4B-AAE8-E4A29DF2075A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9414F69-2208-D54B-B3DB-73B3B50761B6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E28B16DA-2F51-064B-AF10-7592296AA047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AC92904F-9B0E-844D-BE26-D82B9614ED90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6" name="Picture Placeholder 24">
            <a:extLst>
              <a:ext uri="{FF2B5EF4-FFF2-40B4-BE49-F238E27FC236}">
                <a16:creationId xmlns:a16="http://schemas.microsoft.com/office/drawing/2014/main" id="{0B336F3A-EA30-D64C-BD14-2A7DBFC9C8B8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973510" y="5557837"/>
            <a:ext cx="873919" cy="116363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client logo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48623D75-3C0C-B440-8100-5B9A1841E9E6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Secondary title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When including a third-party logo please go to ‘picture format/crop/fit to resize the logo to fit the image placeholder. </a:t>
            </a:r>
          </a:p>
        </p:txBody>
      </p:sp>
    </p:spTree>
    <p:extLst>
      <p:ext uri="{BB962C8B-B14F-4D97-AF65-F5344CB8AC3E}">
        <p14:creationId xmlns:p14="http://schemas.microsoft.com/office/powerpoint/2010/main" val="11677774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3BE6-59E1-42AA-A980-00B9E7F4A2AD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1A6-00FB-46FF-9E17-E8153834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8090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3BE6-59E1-42AA-A980-00B9E7F4A2AD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1A6-00FB-46FF-9E17-E8153834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4946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agen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CB688-3EC8-A945-9D8B-486DC934AE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7000" y="819737"/>
            <a:ext cx="7829846" cy="589869"/>
          </a:xfrm>
        </p:spPr>
        <p:txBody>
          <a:bodyPr lIns="0" anchor="t">
            <a:normAutofit/>
          </a:bodyPr>
          <a:lstStyle>
            <a:lvl1pPr>
              <a:lnSpc>
                <a:spcPct val="100000"/>
              </a:lnSpc>
              <a:defRPr sz="1800" b="0" i="0">
                <a:solidFill>
                  <a:schemeClr val="accent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r>
              <a:rPr lang="en-GB" dirty="0"/>
              <a:t>Sub heading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179B8-A0E9-CD48-B766-97BEAFFF52C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96572" y="1556792"/>
            <a:ext cx="38699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1" i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B13C9-915C-E843-8DF1-3552102BC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564F3BE6-59E1-42AA-A980-00B9E7F4A2AD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E4156A-790B-EF48-B819-FFF7984F0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827DB8B-FB38-4844-81F6-5AC72BBD82EF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C5FF8648-C03B-0344-A3F3-392AEDA2DA93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ED85D80C-3D9A-B546-BA16-9AA3F30336CC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A53857AE-94A7-4643-BF8C-6BAE77BE2013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F4F47DD0-C6F3-0F46-935F-6E958BF12507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709CB379-36AF-1B41-9D54-570D4E491D5D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18838EEB-87F9-CB44-8F5D-AC1014936322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4B1D2D24-C025-1842-A0B0-FEA354DE810B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9BF23D6D-3930-8E45-BFF1-31F98EF94CB2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82D9698C-09A0-904B-BCE8-90E194CB175C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5EF929D5-4FCE-3A43-8847-5815D3F2B44D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ACE368FB-32A5-D94A-8BE6-2FB5F5E2243E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31E63F82-DBE6-1D4C-BC58-6F076A4236AD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1B410430-28B2-2E45-8876-844B073A7C4F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AB3FA29B-00AE-E446-BDD0-664D2A52415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37574" y="1556792"/>
            <a:ext cx="342248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0" i="0"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AE73EB7-1237-414D-93BB-E74BF2597C4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263358" y="1556792"/>
            <a:ext cx="38699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1" i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69FED0D8-423D-8E4C-8A31-4526757D426F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704360" y="1556792"/>
            <a:ext cx="342248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0" i="0"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390A684F-44AB-0646-B2D1-F689461E749B}"/>
              </a:ext>
            </a:extLst>
          </p:cNvPr>
          <p:cNvSpPr txBox="1">
            <a:spLocks/>
          </p:cNvSpPr>
          <p:nvPr/>
        </p:nvSpPr>
        <p:spPr>
          <a:xfrm>
            <a:off x="297000" y="360002"/>
            <a:ext cx="3943350" cy="589869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1" i="0" kern="1200">
                <a:solidFill>
                  <a:schemeClr val="accent2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sz="2400" dirty="0"/>
              <a:t>Agenda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8C27FE43-8986-D549-B124-FDAD65D0BC53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Standard agenda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b="1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You can add another element by simply adding a hard return and typing. 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BB0C555-1671-B145-BFBC-B19FD53A418A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3916030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4C745-9B24-4815-BDD5-6EABCD7D3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A6E362-404B-43C4-A904-1D72E6AA21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BB7BD1-E4CA-46DD-8244-564C10296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3BE6-59E1-42AA-A980-00B9E7F4A2AD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478055-7F24-4E18-AC2B-7A88780F3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62C740-2B8B-45A7-A3BC-521438E19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1A6-00FB-46FF-9E17-E8153834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4158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section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0A6C8948-C48C-BD45-AA08-42FCD53781C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D6EC86-0A88-CE4A-90F3-F99E0AA2C3D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96573" y="3393803"/>
            <a:ext cx="7886700" cy="1500187"/>
          </a:xfrm>
        </p:spPr>
        <p:txBody>
          <a:bodyPr lIns="0">
            <a:normAutofit/>
          </a:bodyPr>
          <a:lstStyle>
            <a:lvl1pPr marL="0" indent="0" algn="l">
              <a:buNone/>
              <a:defRPr sz="20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Sub heading if needed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4398D8-B5B5-9F4A-B62E-0044E609F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3BE6-59E1-42AA-A980-00B9E7F4A2AD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340F2D-F77F-9442-BBD8-E9910534A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BD7F155-B051-D546-83FC-ED3393382A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6573" y="443866"/>
            <a:ext cx="7886700" cy="2852737"/>
          </a:xfrm>
        </p:spPr>
        <p:txBody>
          <a:bodyPr lIns="0" anchor="b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Section divider title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6E19109-318E-D448-911A-EB3D591861AE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CED5C6B9-DE33-6C46-BB12-0A80AAFFFA71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B4D01146-A78C-0E42-A382-6723ED8B6997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E2CE6755-C55A-DD44-B8A3-E1575B6D3FE2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954B2DF2-1FFA-9B44-B6E3-6427615F2C94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1A858AC5-6CEE-D04B-A85C-B0EB3BE60754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7CAEC928-01CF-3A4B-A3D1-5918512F23DC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B7489577-7207-3649-A7AF-1A87A42F1E19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46039528-2BD9-374F-AE5B-CF82FBEB3988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2D3C901F-1A67-4E48-B550-C439B5D679F0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8466A2C1-B10E-674B-93DF-8B849E23211F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1C60A523-EF99-7B49-953D-D41BDA191064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55445870-9909-C543-943D-B36864F5F107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630613EC-301F-DA4A-831C-8D89491EB86D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9BA57A8F-B586-FF47-BE12-E4D5E460EFEF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Section divider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b="1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Feel free to use any of the section dividers to punctuate your presentation.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F5DC3E4-248B-8F4F-82C9-F90D1200F573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39912810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hank you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>
            <a:extLst>
              <a:ext uri="{FF2B5EF4-FFF2-40B4-BE49-F238E27FC236}">
                <a16:creationId xmlns:a16="http://schemas.microsoft.com/office/drawing/2014/main" id="{4687F56E-A5E5-274E-B6BC-9396DCA10B9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0A18D9-0307-A64B-A0BE-F79B6ADAA7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6573" y="909003"/>
            <a:ext cx="6858000" cy="2387600"/>
          </a:xfrm>
        </p:spPr>
        <p:txBody>
          <a:bodyPr lIns="0" anchor="b">
            <a:normAutofit/>
          </a:bodyPr>
          <a:lstStyle>
            <a:lvl1pPr algn="l">
              <a:lnSpc>
                <a:spcPct val="100000"/>
              </a:lnSpc>
              <a:defRPr sz="3600" b="1" i="0">
                <a:solidFill>
                  <a:schemeClr val="bg1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dirty="0"/>
              <a:t>Thank you or similar sign-off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25B8BD-6A68-3A48-B367-5741AF5B72D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573" y="3464520"/>
            <a:ext cx="6858000" cy="2305857"/>
          </a:xfrm>
        </p:spPr>
        <p:txBody>
          <a:bodyPr l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0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Add contact details here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15717-DE15-0A42-9657-201078ACC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564F3BE6-59E1-42AA-A980-00B9E7F4A2AD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92B40-E6DB-8D4A-AA3B-8AE0A00A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pic>
        <p:nvPicPr>
          <p:cNvPr id="42" name="Graphic 41" hidden="1">
            <a:extLst>
              <a:ext uri="{FF2B5EF4-FFF2-40B4-BE49-F238E27FC236}">
                <a16:creationId xmlns:a16="http://schemas.microsoft.com/office/drawing/2014/main" id="{92856788-B400-5B45-8DEF-A0292067685C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5777" y="-23726"/>
            <a:ext cx="1495118" cy="1121337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2A28C200-00F5-CF4B-92D3-307A378D85EE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C0E28408-8D4E-4344-8BF4-CD5DA4DEDCE9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D898F521-BBCE-B945-8E05-6842B450C945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2618D403-97DC-6A44-A60F-17BED50A6C63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BC1E9C99-6351-564F-9D37-A5DA72845FA8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06AF373B-77F9-AC44-A45B-B3CFA2CC5ABB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B68BD73D-4D48-044C-B445-4F371FD34CB5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3CD02F10-7A8E-A04E-908C-D3BF88104B66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A7A4469-74B3-664D-9132-50A94F14B466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1BAFA495-2475-D646-8479-BE5CFD7D0355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D397CE15-1104-2147-B5FC-3E8953E6AF51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2B2B5A4A-D808-744B-A478-AC01A95253D6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401F86AB-60A2-524B-8716-88B1A098C69B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C9739BC6-7BBE-FB4E-833B-9B95DB8C29B9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72973B89-9345-8948-8C1C-D7237D8B9ECF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Thank you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Please enter your contact details.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7D89FDE-EC8C-514A-8704-22D2D3F67CCC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37100938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B6FD1-6608-4A88-BB22-96E06C7391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E9A656-0AB4-4D12-93A8-C71AB2D28B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83D607-2033-4F4F-AE58-5D9BF9756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3BE6-59E1-42AA-A980-00B9E7F4A2AD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6BBFFD-FC1F-4E59-9F83-298A0EF58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500C60-86F4-432F-AA9B-6DDB95A0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1A6-00FB-46FF-9E17-E8153834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1232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7B536-D51E-491D-82E1-03D02BF4B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6E551F-C1CD-4824-8C30-76A1A1B16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3BE6-59E1-42AA-A980-00B9E7F4A2AD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55ED3C-5132-42C5-88DD-D59A136C7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E1ECCC-DF69-49AE-A582-292CBCE85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1A6-00FB-46FF-9E17-E8153834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419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A9A5E-F55C-457E-964B-4DC69CF83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6F2963-EE3E-4B37-8443-9271C8E034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4F721F-E492-4A3F-B213-FA7A4D0EA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3BE6-59E1-42AA-A980-00B9E7F4A2AD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66B03A-3BC9-4ED5-A909-57D1E07C7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A9D92A-D298-4D45-8C94-3384E2FA2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1A6-00FB-46FF-9E17-E8153834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310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335B8-C739-46CB-9DDA-007CC8CA1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9E82BA-20C2-4F00-BB6E-DC99B357BD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B9123B-436E-48E1-882C-4CF3570FA7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30B88D-B013-4358-A7DC-4D0626449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3BE6-59E1-42AA-A980-00B9E7F4A2AD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001136-392F-47EF-9B9A-429D5F211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11D0A7-F885-4789-ACFF-1D7015D75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1A6-00FB-46FF-9E17-E8153834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798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9EEA7-1C5A-4EBE-A803-1B298E73C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DAF8D9-7BD7-464D-B58C-8B8B811732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3BAA6C-3D6B-443B-A187-7EE6C92D21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6CF1B6-BB35-4BF6-A07E-1365CABDB3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7B525F-6D8B-46BC-9EF2-D2FC4D7BAF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3A68DD-7FBA-4B55-8D76-76559CBEE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3BE6-59E1-42AA-A980-00B9E7F4A2AD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9696D1-349A-4316-A212-8F483EEAC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AA532B-40E0-4190-851D-D13317828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1A6-00FB-46FF-9E17-E8153834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05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7B536-D51E-491D-82E1-03D02BF4B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6E551F-C1CD-4824-8C30-76A1A1B16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3BE6-59E1-42AA-A980-00B9E7F4A2AD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55ED3C-5132-42C5-88DD-D59A136C7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E1ECCC-DF69-49AE-A582-292CBCE85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1A6-00FB-46FF-9E17-E8153834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819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9A8B7B-5C6A-4136-901E-AE55B358D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3BE6-59E1-42AA-A980-00B9E7F4A2AD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BF4694-B9F4-4A27-A2AB-7B59F29E5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8EB530-EC13-4D3C-AB92-5B254B8CE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1A6-00FB-46FF-9E17-E8153834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79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6F461-5662-4427-9A7F-9BCEF4074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DC28E-FA9F-4BE2-BEED-F322B7605A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08CEC6-3B27-43D7-92CB-561D1F8B10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08E2A8-4DD1-46AE-AA84-FC9EBFB86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3BE6-59E1-42AA-A980-00B9E7F4A2AD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359B00-C51E-4BFC-8F17-73DC2B6F0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094151-68F7-47E5-A7C1-3802B7241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1A6-00FB-46FF-9E17-E8153834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488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D081A-9874-49A7-AABA-6DC30C7AB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C0F5D5-431A-4278-834D-66A9F9FEA6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BF8E79-B733-4733-9626-549C567C2D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86366F-B21E-4339-A4BB-0939C6A52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3BE6-59E1-42AA-A980-00B9E7F4A2AD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D6C5BC-BAAC-4439-BFE1-73EFF1524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63C41C-5E02-4169-967F-BAC862584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151A6-00FB-46FF-9E17-E8153834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049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9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305C4C-BDE7-462D-8DFD-D31156AD5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14FD5C-7FA0-40DA-B75B-63015D5D71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43BAAC-550A-453B-9552-6012476233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F3BE6-59E1-42AA-A980-00B9E7F4A2AD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ADA7E8-EB70-444A-8935-FD2C2ECD6A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952BC5-07F0-40D4-8862-E37E53A8BE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151A6-00FB-46FF-9E17-E8153834E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15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707" r:id="rId1"/>
    <p:sldLayoutId id="2147485708" r:id="rId2"/>
    <p:sldLayoutId id="2147485709" r:id="rId3"/>
    <p:sldLayoutId id="2147485710" r:id="rId4"/>
    <p:sldLayoutId id="2147485711" r:id="rId5"/>
    <p:sldLayoutId id="2147485712" r:id="rId6"/>
    <p:sldLayoutId id="2147485713" r:id="rId7"/>
    <p:sldLayoutId id="2147485714" r:id="rId8"/>
    <p:sldLayoutId id="2147485715" r:id="rId9"/>
    <p:sldLayoutId id="2147485716" r:id="rId10"/>
    <p:sldLayoutId id="2147485717" r:id="rId11"/>
    <p:sldLayoutId id="2147485686" r:id="rId12"/>
    <p:sldLayoutId id="2147485689" r:id="rId13"/>
    <p:sldLayoutId id="2147485690" r:id="rId14"/>
    <p:sldLayoutId id="2147485691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F3BE6-59E1-42AA-A980-00B9E7F4A2AD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151A6-00FB-46FF-9E17-E8153834E681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D718C21-D33F-4186-BFC3-CA8677BE0024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</p:grpSpPr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3FDD681D-9FBF-4325-BEAA-D301B78A9885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8907B811-9065-4E73-8C9E-942E82BE07E6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2AEB1179-D3D1-40D1-887C-C7EB77B0D96F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9BCC7CF1-E986-4993-98C2-BEBD6307F8AE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BCFDAB5D-C9BB-4D65-A0C6-CD7979298297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23FEEA05-EC24-4591-A49C-8F356C87F47C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48CC66E6-552C-48B8-AE1D-3935330C627B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E8CF68F4-DB46-41E1-BC4A-EFD2F372AD16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6" name="Freeform 17">
              <a:extLst>
                <a:ext uri="{FF2B5EF4-FFF2-40B4-BE49-F238E27FC236}">
                  <a16:creationId xmlns:a16="http://schemas.microsoft.com/office/drawing/2014/main" id="{263439C4-0478-473E-A0B9-D594AF3DFA58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7" name="Freeform 18">
              <a:extLst>
                <a:ext uri="{FF2B5EF4-FFF2-40B4-BE49-F238E27FC236}">
                  <a16:creationId xmlns:a16="http://schemas.microsoft.com/office/drawing/2014/main" id="{3E528B9C-5C17-4F05-B01C-F3DF6FBA98BA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id="{C7CEB79D-DB89-4278-ABEC-81F24A86C38C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9" name="Freeform 20">
              <a:extLst>
                <a:ext uri="{FF2B5EF4-FFF2-40B4-BE49-F238E27FC236}">
                  <a16:creationId xmlns:a16="http://schemas.microsoft.com/office/drawing/2014/main" id="{C2BD4A0F-9225-4512-8563-E714F425D30B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0" name="Freeform 21">
              <a:extLst>
                <a:ext uri="{FF2B5EF4-FFF2-40B4-BE49-F238E27FC236}">
                  <a16:creationId xmlns:a16="http://schemas.microsoft.com/office/drawing/2014/main" id="{E9186958-B2AE-486C-8298-A66A8F602E62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</p:spTree>
    <p:extLst>
      <p:ext uri="{BB962C8B-B14F-4D97-AF65-F5344CB8AC3E}">
        <p14:creationId xmlns:p14="http://schemas.microsoft.com/office/powerpoint/2010/main" val="4212913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719" r:id="rId1"/>
    <p:sldLayoutId id="2147485720" r:id="rId2"/>
    <p:sldLayoutId id="2147485721" r:id="rId3"/>
    <p:sldLayoutId id="2147485722" r:id="rId4"/>
    <p:sldLayoutId id="2147485723" r:id="rId5"/>
    <p:sldLayoutId id="2147485724" r:id="rId6"/>
    <p:sldLayoutId id="2147485725" r:id="rId7"/>
    <p:sldLayoutId id="2147485726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1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6.emf"/><Relationship Id="rId4" Type="http://schemas.openxmlformats.org/officeDocument/2006/relationships/image" Target="../media/image15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2.xls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6.emf"/><Relationship Id="rId4" Type="http://schemas.openxmlformats.org/officeDocument/2006/relationships/image" Target="../media/image16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6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6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6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Layout" Target="../slideLayouts/slideLayout23.xml"/><Relationship Id="rId1" Type="http://schemas.openxmlformats.org/officeDocument/2006/relationships/tags" Target="../tags/tag1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3.xml"/><Relationship Id="rId1" Type="http://schemas.openxmlformats.org/officeDocument/2006/relationships/tags" Target="../tags/tag2.xml"/><Relationship Id="rId5" Type="http://schemas.openxmlformats.org/officeDocument/2006/relationships/image" Target="../media/image12.png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Layout" Target="../slideLayouts/slideLayout23.xml"/><Relationship Id="rId1" Type="http://schemas.openxmlformats.org/officeDocument/2006/relationships/tags" Target="../tags/tag3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.xls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6.emf"/><Relationship Id="rId4" Type="http://schemas.openxmlformats.org/officeDocument/2006/relationships/image" Target="../media/image1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0903" y="1043590"/>
            <a:ext cx="7255424" cy="785210"/>
          </a:xfrm>
        </p:spPr>
        <p:txBody>
          <a:bodyPr/>
          <a:lstStyle/>
          <a:p>
            <a:r>
              <a:rPr lang="en-GB" dirty="0"/>
              <a:t>UK Cod Report Data to 13.07.24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2939" y="2171701"/>
            <a:ext cx="7932421" cy="3897630"/>
          </a:xfrm>
        </p:spPr>
        <p:txBody>
          <a:bodyPr>
            <a:noAutofit/>
          </a:bodyPr>
          <a:lstStyle/>
          <a:p>
            <a:r>
              <a:rPr lang="en-GB" sz="1500" dirty="0" err="1"/>
              <a:t>ScanTrack</a:t>
            </a:r>
            <a:r>
              <a:rPr lang="en-GB" sz="1500" dirty="0"/>
              <a:t> data includes GB Total Coverage and the discounters, plus Northern Ireland Total Coverage and Musgraves.</a:t>
            </a:r>
          </a:p>
          <a:p>
            <a:endParaRPr lang="en-GB" sz="1500" dirty="0"/>
          </a:p>
          <a:p>
            <a:r>
              <a:rPr lang="en-GB" sz="1500" dirty="0" err="1"/>
              <a:t>HomeScan</a:t>
            </a:r>
            <a:r>
              <a:rPr lang="en-GB" sz="1500" dirty="0"/>
              <a:t> data is based upon a GB consumer panel and should only be used for trends, not absolute values.	</a:t>
            </a:r>
          </a:p>
          <a:p>
            <a:endParaRPr lang="en-GB" sz="1500" dirty="0"/>
          </a:p>
          <a:p>
            <a:r>
              <a:rPr lang="en-GB" sz="1500" dirty="0"/>
              <a:t>All data released after w/e 26.03.16 is coded according to refined definitions available from Seafish.</a:t>
            </a:r>
          </a:p>
          <a:p>
            <a:endParaRPr lang="en-GB" sz="1500" dirty="0"/>
          </a:p>
          <a:p>
            <a:r>
              <a:rPr lang="en-GB" sz="1500" dirty="0"/>
              <a:t>Species specific data now includes Meals</a:t>
            </a:r>
          </a:p>
        </p:txBody>
      </p:sp>
    </p:spTree>
    <p:extLst>
      <p:ext uri="{BB962C8B-B14F-4D97-AF65-F5344CB8AC3E}">
        <p14:creationId xmlns:p14="http://schemas.microsoft.com/office/powerpoint/2010/main" val="1401103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200">
                <a:latin typeface="Arial" pitchFamily="34" charset="0"/>
              </a:rPr>
              <a:t>Rolling Purchase KPI’s – Frozen Cod</a:t>
            </a:r>
          </a:p>
        </p:txBody>
      </p:sp>
      <p:graphicFrame>
        <p:nvGraphicFramePr>
          <p:cNvPr id="14339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542229604"/>
              </p:ext>
            </p:extLst>
          </p:nvPr>
        </p:nvGraphicFramePr>
        <p:xfrm>
          <a:off x="3175" y="1852613"/>
          <a:ext cx="8739188" cy="413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6718226" imgH="3181481" progId="Excel.Sheet.8">
                  <p:embed/>
                </p:oleObj>
              </mc:Choice>
              <mc:Fallback>
                <p:oleObj name="Worksheet" r:id="rId3" imgW="6718226" imgH="3181481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" y="1852613"/>
                        <a:ext cx="8739188" cy="4138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E83929FB-BED6-A3BD-B55A-DB703D9F68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32363" y="6543675"/>
            <a:ext cx="15811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TextBox 3"/>
          <p:cNvSpPr txBox="1">
            <a:spLocks noChangeArrowheads="1"/>
          </p:cNvSpPr>
          <p:nvPr/>
        </p:nvSpPr>
        <p:spPr bwMode="auto">
          <a:xfrm>
            <a:off x="20638" y="6519863"/>
            <a:ext cx="9144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>
                <a:solidFill>
                  <a:srgbClr val="002060"/>
                </a:solidFill>
                <a:latin typeface="Arial Unicode MS" pitchFamily="34" charset="-128"/>
                <a:ea typeface="Geneva"/>
                <a:cs typeface="Geneva"/>
              </a:rPr>
              <a:t>Source – HomeScan MAT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28650" y="310042"/>
            <a:ext cx="7886700" cy="1325563"/>
          </a:xfrm>
        </p:spPr>
        <p:txBody>
          <a:bodyPr/>
          <a:lstStyle/>
          <a:p>
            <a:pPr eaLnBrk="1" hangingPunct="1"/>
            <a:r>
              <a:rPr lang="en-GB" altLang="en-US" sz="3200">
                <a:latin typeface="Arial" pitchFamily="34" charset="0"/>
              </a:rPr>
              <a:t>Rolling Purchase KPI’s – Chilled Cod</a:t>
            </a:r>
          </a:p>
        </p:txBody>
      </p:sp>
      <p:graphicFrame>
        <p:nvGraphicFramePr>
          <p:cNvPr id="15363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59612812"/>
              </p:ext>
            </p:extLst>
          </p:nvPr>
        </p:nvGraphicFramePr>
        <p:xfrm>
          <a:off x="20638" y="2024063"/>
          <a:ext cx="8964613" cy="408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7918487" imgH="3606756" progId="Excel.Sheet.8">
                  <p:embed/>
                </p:oleObj>
              </mc:Choice>
              <mc:Fallback>
                <p:oleObj name="Worksheet" r:id="rId3" imgW="7918487" imgH="3606756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8" y="2024063"/>
                        <a:ext cx="8964613" cy="4083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494D6F95-44C6-6F82-E948-5296C1F25E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22838" y="6530975"/>
            <a:ext cx="15811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6" name="TextBox 3"/>
          <p:cNvSpPr txBox="1">
            <a:spLocks noChangeArrowheads="1"/>
          </p:cNvSpPr>
          <p:nvPr/>
        </p:nvSpPr>
        <p:spPr bwMode="auto">
          <a:xfrm>
            <a:off x="20638" y="6519863"/>
            <a:ext cx="9144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>
                <a:solidFill>
                  <a:srgbClr val="002060"/>
                </a:solidFill>
                <a:latin typeface="Arial Unicode MS" pitchFamily="34" charset="-128"/>
                <a:ea typeface="Geneva"/>
                <a:cs typeface="Geneva"/>
              </a:rPr>
              <a:t>Source – HomeScan MAT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en-US" sz="3200">
                <a:latin typeface="Arial" pitchFamily="34" charset="0"/>
              </a:rPr>
              <a:t>  Share of Trade – Total Cod</a:t>
            </a:r>
            <a:endParaRPr lang="en-US" altLang="en-US" sz="3200">
              <a:latin typeface="Arial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2F1B99D-9A61-7364-455D-6D7F87BDE7D5}"/>
              </a:ext>
            </a:extLst>
          </p:cNvPr>
          <p:cNvPicPr>
            <a:picLocks noGrp="1" noChangeAspect="1" noChangeArrowheads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63" y="1398588"/>
            <a:ext cx="8405812" cy="516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14E4898-D018-DA28-9954-7B7A5675EA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05375" y="6540500"/>
            <a:ext cx="15811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TextBox 3"/>
          <p:cNvSpPr txBox="1">
            <a:spLocks noChangeArrowheads="1"/>
          </p:cNvSpPr>
          <p:nvPr/>
        </p:nvSpPr>
        <p:spPr bwMode="auto">
          <a:xfrm>
            <a:off x="20638" y="6519863"/>
            <a:ext cx="9144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>
                <a:solidFill>
                  <a:srgbClr val="002060"/>
                </a:solidFill>
                <a:latin typeface="Arial Unicode MS" pitchFamily="34" charset="-128"/>
                <a:ea typeface="Geneva"/>
                <a:cs typeface="Geneva"/>
              </a:rPr>
              <a:t>Source – HomeScan MAT </a:t>
            </a:r>
          </a:p>
        </p:txBody>
      </p:sp>
    </p:spTree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200">
                <a:latin typeface="Arial" pitchFamily="34" charset="0"/>
              </a:rPr>
              <a:t>Share of Trade – Frozen Cod</a:t>
            </a:r>
            <a:endParaRPr lang="en-US" altLang="en-US" sz="3200">
              <a:latin typeface="Arial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57F3F11-D8E7-2A2A-3EC8-999FEA7DEFDB}"/>
              </a:ext>
            </a:extLst>
          </p:cNvPr>
          <p:cNvPicPr>
            <a:picLocks noGrp="1" noChangeAspect="1" noChangeArrowheads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175" y="1443038"/>
            <a:ext cx="8408988" cy="516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6E399A4-D7F6-422D-6FFE-36F8F48ACA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19663" y="6530975"/>
            <a:ext cx="15811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TextBox 3"/>
          <p:cNvSpPr txBox="1">
            <a:spLocks noChangeArrowheads="1"/>
          </p:cNvSpPr>
          <p:nvPr/>
        </p:nvSpPr>
        <p:spPr bwMode="auto">
          <a:xfrm>
            <a:off x="20638" y="6519863"/>
            <a:ext cx="9144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>
                <a:solidFill>
                  <a:srgbClr val="002060"/>
                </a:solidFill>
                <a:latin typeface="Arial Unicode MS" pitchFamily="34" charset="-128"/>
                <a:ea typeface="Geneva"/>
                <a:cs typeface="Geneva"/>
              </a:rPr>
              <a:t>Source – HomeScan MAT </a:t>
            </a:r>
          </a:p>
        </p:txBody>
      </p:sp>
    </p:spTree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en-US" sz="3200">
                <a:latin typeface="Arial" pitchFamily="34" charset="0"/>
              </a:rPr>
              <a:t>Share of Trade – Chilled Cod</a:t>
            </a:r>
            <a:endParaRPr lang="en-US" altLang="en-US" sz="3200">
              <a:latin typeface="Arial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5E07A65-91ED-6D3C-94B1-9FAE0558EBED}"/>
              </a:ext>
            </a:extLst>
          </p:cNvPr>
          <p:cNvPicPr>
            <a:picLocks noGrp="1" noChangeAspect="1" noChangeArrowheads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175" y="1460500"/>
            <a:ext cx="8318500" cy="510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236CDD9-EE06-0B40-73E8-E6B8CDF888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03788" y="6532563"/>
            <a:ext cx="15811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8" name="TextBox 3"/>
          <p:cNvSpPr txBox="1">
            <a:spLocks noChangeArrowheads="1"/>
          </p:cNvSpPr>
          <p:nvPr/>
        </p:nvSpPr>
        <p:spPr bwMode="auto">
          <a:xfrm>
            <a:off x="20638" y="6519863"/>
            <a:ext cx="9144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>
                <a:solidFill>
                  <a:srgbClr val="002060"/>
                </a:solidFill>
                <a:latin typeface="Arial Unicode MS" pitchFamily="34" charset="-128"/>
                <a:ea typeface="Geneva"/>
                <a:cs typeface="Geneva"/>
              </a:rPr>
              <a:t>Source – HomeScan MAT </a:t>
            </a:r>
          </a:p>
        </p:txBody>
      </p:sp>
    </p:spTree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 txBox="1">
            <a:spLocks/>
          </p:cNvSpPr>
          <p:nvPr/>
        </p:nvSpPr>
        <p:spPr bwMode="auto">
          <a:xfrm>
            <a:off x="-1588" y="849313"/>
            <a:ext cx="8642351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200">
                <a:solidFill>
                  <a:srgbClr val="012E7F"/>
                </a:solidFill>
              </a:rPr>
              <a:t>Market Context – Total Fish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6B2A694-922D-52C2-B004-2D3F5055A3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31" y="1587291"/>
            <a:ext cx="9013827" cy="4485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0AE26E7-5701-E191-1D15-A29AE85241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62513" y="6545263"/>
            <a:ext cx="15811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TextBox 3"/>
          <p:cNvSpPr txBox="1">
            <a:spLocks noChangeArrowheads="1"/>
          </p:cNvSpPr>
          <p:nvPr/>
        </p:nvSpPr>
        <p:spPr bwMode="auto">
          <a:xfrm>
            <a:off x="0" y="6535738"/>
            <a:ext cx="91440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>
                <a:solidFill>
                  <a:srgbClr val="002060"/>
                </a:solidFill>
                <a:latin typeface="Arial Unicode MS" pitchFamily="34" charset="-128"/>
                <a:cs typeface="Geneva"/>
              </a:rPr>
              <a:t>Source – ScanTrack MAT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 txBox="1">
            <a:spLocks/>
          </p:cNvSpPr>
          <p:nvPr/>
        </p:nvSpPr>
        <p:spPr bwMode="auto">
          <a:xfrm>
            <a:off x="-1588" y="960152"/>
            <a:ext cx="8642351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200" dirty="0">
                <a:solidFill>
                  <a:srgbClr val="012E7F"/>
                </a:solidFill>
              </a:rPr>
              <a:t>Market Context – Total Fish continued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3200" dirty="0">
              <a:solidFill>
                <a:srgbClr val="012E7F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C16D1F9-5401-2DC7-0459-6E8FF9DFB9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887" y="1572276"/>
            <a:ext cx="9069626" cy="4488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15B0FF6-C279-6E48-4DB9-0F01503734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62513" y="6545263"/>
            <a:ext cx="15811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6" name="TextBox 3"/>
          <p:cNvSpPr txBox="1">
            <a:spLocks noChangeArrowheads="1"/>
          </p:cNvSpPr>
          <p:nvPr/>
        </p:nvSpPr>
        <p:spPr bwMode="auto">
          <a:xfrm>
            <a:off x="0" y="6535738"/>
            <a:ext cx="91440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>
                <a:solidFill>
                  <a:srgbClr val="002060"/>
                </a:solidFill>
                <a:latin typeface="Arial Unicode MS" pitchFamily="34" charset="-128"/>
                <a:cs typeface="Geneva"/>
              </a:rPr>
              <a:t>Source – ScanTrack MAT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en-US" sz="3200" dirty="0">
                <a:latin typeface="Arial" pitchFamily="34" charset="0"/>
              </a:rPr>
              <a:t>Glossary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16694" y="1228979"/>
            <a:ext cx="7708106" cy="4483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Data is sourced from  Nielsen 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Scantrack – EPOS from key retailers and some sample EPOS.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Homescan – Consumer panel of 15,000 households using hand held scanners to record grocery purchases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MAT – Moving Annual Total i.e. 52 weeks, TY= This year, YA= Year ago, 2YA =Two years ago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Fish – Seafood (i.e. fish and shellfish)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Fresh – Chilled 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Segment definitions: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Batter - Fish / shellfish which is described as being coated in batter / battered / tempura </a:t>
            </a:r>
            <a:r>
              <a:rPr lang="en-GB" altLang="en-US" sz="1000" dirty="0" err="1">
                <a:solidFill>
                  <a:srgbClr val="0062AE"/>
                </a:solidFill>
              </a:rPr>
              <a:t>n.b.</a:t>
            </a:r>
            <a:r>
              <a:rPr lang="en-GB" altLang="en-US" sz="1000" dirty="0">
                <a:solidFill>
                  <a:srgbClr val="0062AE"/>
                </a:solidFill>
              </a:rPr>
              <a:t> cake / finger segment takes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Breaded - Fish / shellfish which is described as being coated in breadcrumbs / breaded / crumb </a:t>
            </a:r>
            <a:r>
              <a:rPr lang="en-GB" altLang="en-US" sz="1000" dirty="0" err="1">
                <a:solidFill>
                  <a:srgbClr val="0062AE"/>
                </a:solidFill>
              </a:rPr>
              <a:t>n.b.</a:t>
            </a:r>
            <a:r>
              <a:rPr lang="en-GB" altLang="en-US" sz="1000" dirty="0">
                <a:solidFill>
                  <a:srgbClr val="0062AE"/>
                </a:solidFill>
              </a:rPr>
              <a:t> cake / finger segments takes priority.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Cakes - Fish / shellfish which are described as cakes.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Dusted - Fish / shellfish which are described as dusted or lightly coated (in seasoned flour)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Fingers - Fish / shellfish which are described as fingers.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Meals - Fish / shellfish which are described as meals and/or contain a carbohydrate, exclude all meals which contain a mixture of meat and seafood protein.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Natural - Fish / shellfish that has not had anything added or done to it, other than that required for basic processing. It can be raw or cooked or smoked, whole / fillets/ headed / gutted fish or shucked &amp; peeled shellfish.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Prepared - Fish / shellfish that has other ingredients or has been processed in any way different to the other segments e.g. packaged in brine / water / oil / marinade, or smoked  / treated / prepared / topped / crusted / stuffed / served with a relish but is not a meal.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Sauce - Fish / shellfish which is described as being in a sauce or with a separate sauce / dressing / dip (can be a sachet) but has no other additions e.g. lettuce </a:t>
            </a:r>
            <a:r>
              <a:rPr lang="en-GB" altLang="en-US" sz="1000" dirty="0" err="1">
                <a:solidFill>
                  <a:srgbClr val="0062AE"/>
                </a:solidFill>
              </a:rPr>
              <a:t>n.b.</a:t>
            </a:r>
            <a:r>
              <a:rPr lang="en-GB" altLang="en-US" sz="1000" dirty="0">
                <a:solidFill>
                  <a:srgbClr val="0062AE"/>
                </a:solidFill>
              </a:rPr>
              <a:t> Batter, Breaded, Cakes, Dusted &amp; Finger segments take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Sushi - Fish / shellfish which is described as sushi or sashimi.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Segments can be further broken down into: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By Sector i.e. Chilled, Frozen &amp; Ambient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By Species e.g. Cod, Haddock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Smoked &amp; Unsmoked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Organic &amp; Standard</a:t>
            </a:r>
          </a:p>
        </p:txBody>
      </p:sp>
    </p:spTree>
    <p:extLst>
      <p:ext uri="{BB962C8B-B14F-4D97-AF65-F5344CB8AC3E}">
        <p14:creationId xmlns:p14="http://schemas.microsoft.com/office/powerpoint/2010/main" val="10723589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4771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eaLnBrk="1" hangingPunct="1"/>
            <a:r>
              <a:rPr lang="en-US" altLang="en-US" sz="3200" dirty="0">
                <a:latin typeface="Arial" pitchFamily="34" charset="0"/>
              </a:rPr>
              <a:t>Moving Annual Trends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64F5227-6EEC-43C1-4111-1E9B93FD53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3625" y="6548438"/>
            <a:ext cx="15811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TextBox 3"/>
          <p:cNvSpPr txBox="1">
            <a:spLocks noChangeArrowheads="1"/>
          </p:cNvSpPr>
          <p:nvPr/>
        </p:nvSpPr>
        <p:spPr bwMode="auto">
          <a:xfrm>
            <a:off x="-11875" y="6516688"/>
            <a:ext cx="91440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 dirty="0">
                <a:solidFill>
                  <a:srgbClr val="002060"/>
                </a:solidFill>
                <a:latin typeface="Arial Unicode MS" pitchFamily="34" charset="-128"/>
                <a:cs typeface="Geneva"/>
              </a:rPr>
              <a:t>Source – ScanTrack MAT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F6A4DF0-EBF2-CBDE-4A0F-E58780311D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726" y="1442366"/>
            <a:ext cx="9043249" cy="4500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eaLnBrk="1" hangingPunct="1"/>
            <a:r>
              <a:rPr lang="en-GB" altLang="en-US" sz="3200" dirty="0">
                <a:latin typeface="Arial" pitchFamily="34" charset="0"/>
              </a:rPr>
              <a:t>Long Term Trends – Total Cod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4E149F5-714A-28DE-07BA-3FC4885106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1750" y="1196975"/>
            <a:ext cx="9205913" cy="546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TextBox 3"/>
          <p:cNvSpPr txBox="1">
            <a:spLocks noChangeArrowheads="1"/>
          </p:cNvSpPr>
          <p:nvPr/>
        </p:nvSpPr>
        <p:spPr bwMode="auto">
          <a:xfrm>
            <a:off x="0" y="6535738"/>
            <a:ext cx="91440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>
                <a:solidFill>
                  <a:srgbClr val="002060"/>
                </a:solidFill>
                <a:latin typeface="Arial Unicode MS" pitchFamily="34" charset="-128"/>
                <a:cs typeface="Geneva"/>
              </a:rPr>
              <a:t>Source – ScanTrack MAT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4475873-882E-9ACC-11C0-8E2F1D1CA7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62513" y="6553200"/>
            <a:ext cx="15811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eaLnBrk="1" hangingPunct="1"/>
            <a:r>
              <a:rPr lang="en-GB" altLang="en-US" sz="3200" dirty="0">
                <a:latin typeface="Arial" pitchFamily="34" charset="0"/>
              </a:rPr>
              <a:t>      Long Term Trends – Frozen Cod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E85D25F-AAEB-34B5-C67B-66BC0987DC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09550" y="1177925"/>
            <a:ext cx="9297988" cy="550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Box 3"/>
          <p:cNvSpPr txBox="1">
            <a:spLocks noChangeArrowheads="1"/>
          </p:cNvSpPr>
          <p:nvPr/>
        </p:nvSpPr>
        <p:spPr bwMode="auto">
          <a:xfrm>
            <a:off x="0" y="6535738"/>
            <a:ext cx="91440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>
                <a:solidFill>
                  <a:srgbClr val="002060"/>
                </a:solidFill>
                <a:latin typeface="Arial Unicode MS" pitchFamily="34" charset="-128"/>
                <a:cs typeface="Geneva"/>
              </a:rPr>
              <a:t>Source – ScanTrack MAT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D4968B8-D9F4-F44A-C0ED-442F09CE63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3625" y="6551613"/>
            <a:ext cx="15811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eaLnBrk="1" hangingPunct="1"/>
            <a:r>
              <a:rPr lang="en-GB" altLang="en-US" sz="3200">
                <a:latin typeface="Arial" pitchFamily="34" charset="0"/>
              </a:rPr>
              <a:t>   Long Term Trends – Chilled Cod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A9DBA3C-011A-BBAE-5C63-58FC0D1603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34938" y="1089025"/>
            <a:ext cx="9464676" cy="569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extBox 3"/>
          <p:cNvSpPr txBox="1">
            <a:spLocks noChangeArrowheads="1"/>
          </p:cNvSpPr>
          <p:nvPr/>
        </p:nvSpPr>
        <p:spPr bwMode="auto">
          <a:xfrm>
            <a:off x="0" y="6535738"/>
            <a:ext cx="91440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>
                <a:solidFill>
                  <a:srgbClr val="002060"/>
                </a:solidFill>
                <a:latin typeface="Arial Unicode MS" pitchFamily="34" charset="-128"/>
                <a:cs typeface="Geneva"/>
              </a:rPr>
              <a:t>Source – ScanTrack MAT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B4BA411-BE0C-56AE-2AD9-1AFECF182D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6551613"/>
            <a:ext cx="15811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20638" y="6519863"/>
            <a:ext cx="9144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>
                <a:solidFill>
                  <a:srgbClr val="002060"/>
                </a:solidFill>
                <a:latin typeface="Arial Unicode MS" pitchFamily="34" charset="-128"/>
                <a:ea typeface="Geneva"/>
                <a:cs typeface="Geneva"/>
              </a:rPr>
              <a:t>Source – HomeScan MAT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788F298-AD2C-D299-3752-9A997C4A70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10138" y="6540500"/>
            <a:ext cx="15811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47"/>
          <p:cNvSpPr txBox="1">
            <a:spLocks noChangeArrowheads="1"/>
          </p:cNvSpPr>
          <p:nvPr/>
        </p:nvSpPr>
        <p:spPr bwMode="auto">
          <a:xfrm>
            <a:off x="0" y="281639"/>
            <a:ext cx="5486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200" dirty="0">
                <a:solidFill>
                  <a:srgbClr val="012E7F"/>
                </a:solidFill>
              </a:rPr>
              <a:t>Purchase KPI’s - Total Cod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D3AED5E-E49D-1FD8-B480-951BE66D202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26120"/>
          <a:stretch/>
        </p:blipFill>
        <p:spPr>
          <a:xfrm>
            <a:off x="0" y="882034"/>
            <a:ext cx="9144000" cy="565846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60750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20638" y="6519863"/>
            <a:ext cx="9144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>
                <a:solidFill>
                  <a:srgbClr val="002060"/>
                </a:solidFill>
                <a:latin typeface="Arial Unicode MS" pitchFamily="34" charset="-128"/>
                <a:ea typeface="Geneva"/>
                <a:cs typeface="Geneva"/>
              </a:rPr>
              <a:t>Source – HomeScan MAT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EC37CCC-82F9-DCB4-8998-DB8E70E7FD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10138" y="6540500"/>
            <a:ext cx="15811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47"/>
          <p:cNvSpPr txBox="1">
            <a:spLocks noChangeArrowheads="1"/>
          </p:cNvSpPr>
          <p:nvPr/>
        </p:nvSpPr>
        <p:spPr bwMode="auto">
          <a:xfrm>
            <a:off x="0" y="389735"/>
            <a:ext cx="57610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200">
                <a:solidFill>
                  <a:srgbClr val="012E7F"/>
                </a:solidFill>
              </a:rPr>
              <a:t>Purchase KPI’s - Frozen Cod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43A6422-9F1D-E96E-655E-6758CF51AF4E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26474"/>
          <a:stretch/>
        </p:blipFill>
        <p:spPr>
          <a:xfrm>
            <a:off x="20638" y="881859"/>
            <a:ext cx="9144000" cy="558640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50072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20638" y="6519863"/>
            <a:ext cx="9144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>
                <a:solidFill>
                  <a:srgbClr val="002060"/>
                </a:solidFill>
                <a:latin typeface="Arial Unicode MS" pitchFamily="34" charset="-128"/>
                <a:ea typeface="Geneva"/>
                <a:cs typeface="Geneva"/>
              </a:rPr>
              <a:t>Source – HomeScan MAT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CA74DEB-28FA-3076-A51A-A0E1B95164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10138" y="6540500"/>
            <a:ext cx="15811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47"/>
          <p:cNvSpPr txBox="1">
            <a:spLocks noChangeArrowheads="1"/>
          </p:cNvSpPr>
          <p:nvPr/>
        </p:nvSpPr>
        <p:spPr bwMode="auto">
          <a:xfrm>
            <a:off x="0" y="340214"/>
            <a:ext cx="5486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200" dirty="0">
                <a:solidFill>
                  <a:srgbClr val="012E7F"/>
                </a:solidFill>
              </a:rPr>
              <a:t>Purchase KPI’s - Chilled Cod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4EE3B4A-EDA1-6D29-6E9F-B1967FF75C4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25943"/>
          <a:stretch/>
        </p:blipFill>
        <p:spPr>
          <a:xfrm>
            <a:off x="0" y="952539"/>
            <a:ext cx="9144000" cy="546572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054667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en-US" sz="3200">
                <a:latin typeface="Arial" pitchFamily="34" charset="0"/>
              </a:rPr>
              <a:t>Rolling Purchase KPI’s – Total Cod</a:t>
            </a:r>
          </a:p>
        </p:txBody>
      </p:sp>
      <p:graphicFrame>
        <p:nvGraphicFramePr>
          <p:cNvPr id="13315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73964303"/>
              </p:ext>
            </p:extLst>
          </p:nvPr>
        </p:nvGraphicFramePr>
        <p:xfrm>
          <a:off x="6350" y="1771650"/>
          <a:ext cx="8462963" cy="447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7950052" imgH="4203875" progId="Excel.Sheet.8">
                  <p:embed/>
                </p:oleObj>
              </mc:Choice>
              <mc:Fallback>
                <p:oleObj name="Worksheet" r:id="rId3" imgW="7950052" imgH="4203875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" y="1771650"/>
                        <a:ext cx="8462963" cy="4475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FFBC9559-AD69-D423-878A-8F3DDDD946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10138" y="6540500"/>
            <a:ext cx="15811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TextBox 3"/>
          <p:cNvSpPr txBox="1">
            <a:spLocks noChangeArrowheads="1"/>
          </p:cNvSpPr>
          <p:nvPr/>
        </p:nvSpPr>
        <p:spPr bwMode="auto">
          <a:xfrm>
            <a:off x="20638" y="6519863"/>
            <a:ext cx="9144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100" dirty="0">
                <a:solidFill>
                  <a:srgbClr val="002060"/>
                </a:solidFill>
                <a:latin typeface="Arial Unicode MS" pitchFamily="34" charset="-128"/>
                <a:ea typeface="Geneva"/>
                <a:cs typeface="Geneva"/>
              </a:rPr>
              <a:t>Source – HomeScan MAT 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ORT_ID" val="{007C7C7C-6575-627C-6573-74206669747C}"/>
  <p:tag name="WSP_FILE_NAME" val="C:\Users\iyenki01\Documents\My Nielsen Answers\Answers Business Applications\CPS Reporting\CPS Reporting.wsp"/>
  <p:tag name="REPORT_BOOK_NAME" val="HomeScan KPI Tree - Volume"/>
  <p:tag name="PORTFOLIO_PATH" val="Ad Hoc - CASE,Mkt Summary"/>
  <p:tag name="REPORT_NAME" val="Table Template"/>
  <p:tag name="ANALYSIS_NAME" val="Hide NA"/>
  <p:tag name="OLAP_PAGE_TAGS" val="0,0,20,0,0"/>
  <p:tag name="LOCAL_PAGE_PANEL_TAG" val="Title"/>
  <p:tag name="WSP_FILE_DATA_TYPE" val="2"/>
  <p:tag name="IS APPENDED" val="0"/>
  <p:tag name="CONVERSION" val="NON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ORT_ID" val="{007C7C7C-6575-627C-6573-74206669747C}"/>
  <p:tag name="WSP_FILE_NAME" val="C:\Users\iyenki01\Documents\My Nielsen Answers\Answers Business Applications\CPS Reporting\CPS Reporting.wsp"/>
  <p:tag name="REPORT_BOOK_NAME" val="HomeScan KPI Tree - Volume"/>
  <p:tag name="PORTFOLIO_PATH" val="Ad Hoc - CASE,Mkt Summary"/>
  <p:tag name="REPORT_NAME" val="Table Template"/>
  <p:tag name="ANALYSIS_NAME" val="Hide NA"/>
  <p:tag name="OLAP_PAGE_TAGS" val="0,0,22,0,0"/>
  <p:tag name="LOCAL_PAGE_PANEL_TAG" val="Title"/>
  <p:tag name="WSP_FILE_DATA_TYPE" val="2"/>
  <p:tag name="IS APPENDED" val="0"/>
  <p:tag name="CONVERSION" val="NON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ORT_ID" val="{007C7C7C-6575-627C-6573-74206669747C}"/>
  <p:tag name="WSP_FILE_NAME" val="C:\Users\iyenki01\Documents\My Nielsen Answers\Answers Business Applications\CPS Reporting\CPS Reporting.wsp"/>
  <p:tag name="REPORT_BOOK_NAME" val="HomeScan KPI Tree - Volume"/>
  <p:tag name="PORTFOLIO_PATH" val="Ad Hoc - CASE,Mkt Summary"/>
  <p:tag name="REPORT_NAME" val="Table Template"/>
  <p:tag name="ANALYSIS_NAME" val="Hide NA"/>
  <p:tag name="OLAP_PAGE_TAGS" val="0,0,21,0,0"/>
  <p:tag name="LOCAL_PAGE_PANEL_TAG" val="Title"/>
  <p:tag name="WSP_FILE_DATA_TYPE" val="2"/>
  <p:tag name="IS APPENDED" val="0"/>
  <p:tag name="CONVERSION" val="NONE"/>
</p:tagLst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eafish - reduced template for suppliers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arket Data Document" ma:contentTypeID="0x010100FBC0F8BFD01A91498CA7837A71EEDFDB02005AE5335FCC83EB48B1308B6A764FBC1C" ma:contentTypeVersion="27" ma:contentTypeDescription="Market Data Document Content Type" ma:contentTypeScope="" ma:versionID="da108508dc232e68c3eb0da7c7f570e3">
  <xsd:schema xmlns:xsd="http://www.w3.org/2001/XMLSchema" xmlns:xs="http://www.w3.org/2001/XMLSchema" xmlns:p="http://schemas.microsoft.com/office/2006/metadata/properties" xmlns:ns2="cebd32e3-9ab6-41ee-b1af-b8405a8d4e68" xmlns:ns3="f1844da6-a929-4072-a9ab-fc72a86c7633" targetNamespace="http://schemas.microsoft.com/office/2006/metadata/properties" ma:root="true" ma:fieldsID="0d9debfe9803182ce6077bd70346052f" ns2:_="" ns3:_="">
    <xsd:import namespace="cebd32e3-9ab6-41ee-b1af-b8405a8d4e68"/>
    <xsd:import namespace="f1844da6-a929-4072-a9ab-fc72a86c7633"/>
    <xsd:element name="properties">
      <xsd:complexType>
        <xsd:sequence>
          <xsd:element name="documentManagement">
            <xsd:complexType>
              <xsd:all>
                <xsd:element ref="ns2:DocumentSummary" minOccurs="0"/>
                <xsd:element ref="ns2:DocumentSource" minOccurs="0"/>
                <xsd:element ref="ns2:DocumentTopic" minOccurs="0"/>
                <xsd:element ref="ns2:PublicationDate" minOccurs="0"/>
                <xsd:element ref="ns2:FreeTextDate" minOccurs="0"/>
                <xsd:element ref="ns2:ContentStartDate" minOccurs="0"/>
                <xsd:element ref="ns2:ContentEndDate" minOccurs="0"/>
                <xsd:element ref="ns2:DocumentAdded" minOccurs="0"/>
                <xsd:element ref="ns2:DocumentStatus" minOccurs="0"/>
                <xsd:element ref="ns2:j7c1b49d505545c2a69692ae734740bd" minOccurs="0"/>
                <xsd:element ref="ns2:TaxCatchAll" minOccurs="0"/>
                <xsd:element ref="ns2:TaxCatchAllLabel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bd32e3-9ab6-41ee-b1af-b8405a8d4e68" elementFormDefault="qualified">
    <xsd:import namespace="http://schemas.microsoft.com/office/2006/documentManagement/types"/>
    <xsd:import namespace="http://schemas.microsoft.com/office/infopath/2007/PartnerControls"/>
    <xsd:element name="DocumentSummary" ma:index="3" nillable="true" ma:displayName="Summary" ma:internalName="DocumentSummary" ma:readOnly="false">
      <xsd:simpleType>
        <xsd:restriction base="dms:Note">
          <xsd:maxLength value="255"/>
        </xsd:restriction>
      </xsd:simpleType>
    </xsd:element>
    <xsd:element name="DocumentSource" ma:index="5" nillable="true" ma:displayName="Source" ma:format="Dropdown" ma:internalName="DocumentSource">
      <xsd:simpleType>
        <xsd:restriction base="dms:Choice">
          <xsd:enumeration value="Globefish"/>
          <xsd:enumeration value="HMRC via BTS"/>
          <xsd:enumeration value="IGD"/>
          <xsd:enumeration value="MMO"/>
          <xsd:enumeration value="Kantar"/>
          <xsd:enumeration value="NielsenIQ"/>
          <xsd:enumeration value="Circana"/>
          <xsd:enumeration value="Seafish"/>
          <xsd:enumeration value="Technomic"/>
        </xsd:restriction>
      </xsd:simpleType>
    </xsd:element>
    <xsd:element name="DocumentTopic" ma:index="6" nillable="true" ma:displayName="Topic" ma:default="" ma:internalName="DocumentTopic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Technical Report"/>
                    <xsd:enumeration value="Factsheet/Datasheet"/>
                    <xsd:enumeration value="Corporate Document"/>
                    <xsd:enumeration value="Guidelines"/>
                    <xsd:enumeration value="Marine Survey"/>
                    <xsd:enumeration value="Training Material"/>
                    <xsd:enumeration value="Careers"/>
                    <xsd:enumeration value="Economics and Business"/>
                    <xsd:enumeration value="Aquaculture"/>
                    <xsd:enumeration value="IPF Final Reports"/>
                    <xsd:enumeration value="Other"/>
                    <xsd:enumeration value="Not known"/>
                    <xsd:enumeration value="Internal Seafish Report"/>
                    <xsd:enumeration value="Confidential Seafish Report"/>
                    <xsd:enumeration value="Seafood Guide"/>
                    <xsd:enumeration value=".Web-About Seafish"/>
                    <xsd:enumeration value=".Web-Changing Landscapes"/>
                    <xsd:enumeration value=".Web-Promoting Seafood"/>
                    <xsd:enumeration value=".Web-Responsible Sourcing"/>
                    <xsd:enumeration value=".Web-Safety and Training"/>
                    <xsd:enumeration value=".Web-Insight and Research"/>
                  </xsd:restriction>
                </xsd:simpleType>
              </xsd:element>
            </xsd:sequence>
          </xsd:extension>
        </xsd:complexContent>
      </xsd:complexType>
    </xsd:element>
    <xsd:element name="PublicationDate" ma:index="7" nillable="true" ma:displayName="Publication Date" ma:format="DateOnly" ma:indexed="true" ma:internalName="PublicationDate">
      <xsd:simpleType>
        <xsd:restriction base="dms:DateTime"/>
      </xsd:simpleType>
    </xsd:element>
    <xsd:element name="FreeTextDate" ma:index="8" nillable="true" ma:displayName="Free Text Date" ma:internalName="FreeTextDate" ma:readOnly="false">
      <xsd:simpleType>
        <xsd:restriction base="dms:Text"/>
      </xsd:simpleType>
    </xsd:element>
    <xsd:element name="ContentStartDate" ma:index="9" nillable="true" ma:displayName="Content Start Date" ma:format="DateOnly" ma:internalName="ContentStartDate" ma:readOnly="false">
      <xsd:simpleType>
        <xsd:restriction base="dms:DateTime"/>
      </xsd:simpleType>
    </xsd:element>
    <xsd:element name="ContentEndDate" ma:index="10" nillable="true" ma:displayName="Content End Date" ma:format="DateOnly" ma:internalName="ContentEndDate" ma:readOnly="false">
      <xsd:simpleType>
        <xsd:restriction base="dms:DateTime"/>
      </xsd:simpleType>
    </xsd:element>
    <xsd:element name="DocumentAdded" ma:index="11" nillable="true" ma:displayName="Added" ma:format="DateOnly" ma:indexed="true" ma:internalName="DocumentAdded">
      <xsd:simpleType>
        <xsd:restriction base="dms:DateTime"/>
      </xsd:simpleType>
    </xsd:element>
    <xsd:element name="DocumentStatus" ma:index="12" nillable="true" ma:displayName="Document Status" ma:default="Unpublished" ma:format="Dropdown" ma:indexed="true" ma:internalName="DocumentStatus" ma:readOnly="false">
      <xsd:simpleType>
        <xsd:restriction base="dms:Choice">
          <xsd:enumeration value="Deleted"/>
          <xsd:enumeration value="Unpublished"/>
          <xsd:enumeration value="Published"/>
          <xsd:enumeration value="Archived"/>
        </xsd:restriction>
      </xsd:simpleType>
    </xsd:element>
    <xsd:element name="j7c1b49d505545c2a69692ae734740bd" ma:index="18" ma:taxonomy="true" ma:internalName="j7c1b49d505545c2a69692ae734740bd" ma:taxonomyFieldName="Market_x0020_Data_x0020_Document_x0020_Path" ma:displayName="Market Data Document Path" ma:indexed="true" ma:readOnly="false" ma:default="" ma:fieldId="{37c1b49d-5055-45c2-a696-92ae734740bd}" ma:sspId="63fa3ede-d9eb-4891-98d7-32cb363d3ca5" ma:termSetId="907aca91-42f0-4171-9a43-f9786420f34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9" nillable="true" ma:displayName="Taxonomy Catch All Column" ma:hidden="true" ma:list="{5e028737-9680-4a7e-bfb2-5cfc569abfd5}" ma:internalName="TaxCatchAll" ma:readOnly="false" ma:showField="CatchAllData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0" nillable="true" ma:displayName="Taxonomy Catch All Column1" ma:hidden="true" ma:list="{5e028737-9680-4a7e-bfb2-5cfc569abfd5}" ma:internalName="TaxCatchAllLabel" ma:readOnly="false" ma:showField="CatchAllDataLabel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844da6-a929-4072-a9ab-fc72a86c76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4" nillable="true" ma:displayName="Tags" ma:hidden="true" ma:internalName="MediaServiceAutoTags" ma:readOnly="true">
      <xsd:simpleType>
        <xsd:restriction base="dms:Text"/>
      </xsd:simpleType>
    </xsd:element>
    <xsd:element name="MediaServiceOCR" ma:index="25" nillable="true" ma:displayName="Extracted Text" ma:hidden="true" ma:internalName="MediaServiceOCR" ma:readOnly="true">
      <xsd:simpleType>
        <xsd:restriction base="dms:Note"/>
      </xsd:simpleType>
    </xsd:element>
    <xsd:element name="MediaServiceGenerationTime" ma:index="2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9" nillable="true" ma:displayName="KeyPoints" ma:hidden="true" ma:internalName="MediaServiceKeyPoints" ma:readOnly="true">
      <xsd:simpleType>
        <xsd:restriction base="dms:Note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3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3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Label xmlns="cebd32e3-9ab6-41ee-b1af-b8405a8d4e68" xsi:nil="true"/>
    <DocumentTopic xmlns="cebd32e3-9ab6-41ee-b1af-b8405a8d4e68">
      <Value>Technical Report</Value>
    </DocumentTopic>
    <FreeTextDate xmlns="cebd32e3-9ab6-41ee-b1af-b8405a8d4e68" xsi:nil="true"/>
    <DocumentStatus xmlns="cebd32e3-9ab6-41ee-b1af-b8405a8d4e68">Published</DocumentStatus>
    <ContentEndDate xmlns="cebd32e3-9ab6-41ee-b1af-b8405a8d4e68" xsi:nil="true"/>
    <DocumentSource xmlns="cebd32e3-9ab6-41ee-b1af-b8405a8d4e68">NielsenIQ</DocumentSource>
    <PublicationDate xmlns="cebd32e3-9ab6-41ee-b1af-b8405a8d4e68">2024-08-08T23:00:00+00:00</PublicationDate>
    <DocumentAdded xmlns="cebd32e3-9ab6-41ee-b1af-b8405a8d4e68">2024-08-08T23:00:00+00:00</DocumentAdded>
    <TaxCatchAll xmlns="cebd32e3-9ab6-41ee-b1af-b8405a8d4e68">
      <Value>1661</Value>
    </TaxCatchAll>
    <j7c1b49d505545c2a69692ae734740bd xmlns="cebd32e3-9ab6-41ee-b1af-b8405a8d4e68">
      <Terms xmlns="http://schemas.microsoft.com/office/infopath/2007/PartnerControls">
        <TermInfo xmlns="http://schemas.microsoft.com/office/infopath/2007/PartnerControls">
          <TermName xmlns="http://schemas.microsoft.com/office/infopath/2007/PartnerControls">July 2024</TermName>
          <TermId xmlns="http://schemas.microsoft.com/office/infopath/2007/PartnerControls">8dc28c85-19a5-461a-b615-eda8e00d2d13</TermId>
        </TermInfo>
      </Terms>
    </j7c1b49d505545c2a69692ae734740bd>
    <DocumentSummary xmlns="cebd32e3-9ab6-41ee-b1af-b8405a8d4e68">2024 Monthly Species reports</DocumentSummary>
    <ContentStartDate xmlns="cebd32e3-9ab6-41ee-b1af-b8405a8d4e68" xsi:nil="true"/>
  </documentManagement>
</p:properties>
</file>

<file path=customXml/itemProps1.xml><?xml version="1.0" encoding="utf-8"?>
<ds:datastoreItem xmlns:ds="http://schemas.openxmlformats.org/officeDocument/2006/customXml" ds:itemID="{FC72FF69-B7F3-4735-AC73-AB9E51D10914}"/>
</file>

<file path=customXml/itemProps2.xml><?xml version="1.0" encoding="utf-8"?>
<ds:datastoreItem xmlns:ds="http://schemas.openxmlformats.org/officeDocument/2006/customXml" ds:itemID="{0E443D19-6CD0-4FDA-9AE7-438D7CD1F303}"/>
</file>

<file path=customXml/itemProps3.xml><?xml version="1.0" encoding="utf-8"?>
<ds:datastoreItem xmlns:ds="http://schemas.openxmlformats.org/officeDocument/2006/customXml" ds:itemID="{88FC465D-7CB5-4021-928E-92E97AEF3DD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5149</TotalTime>
  <Words>633</Words>
  <Application>Microsoft Office PowerPoint</Application>
  <PresentationFormat>On-screen Show (4:3)</PresentationFormat>
  <Paragraphs>68</Paragraphs>
  <Slides>18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33" baseType="lpstr">
      <vt:lpstr>Arial Unicode MS</vt:lpstr>
      <vt:lpstr>ＭＳ Ｐゴシック</vt:lpstr>
      <vt:lpstr>Arial</vt:lpstr>
      <vt:lpstr>Calibri</vt:lpstr>
      <vt:lpstr>Calibri Light</vt:lpstr>
      <vt:lpstr>Lucida Grande</vt:lpstr>
      <vt:lpstr>Poppins</vt:lpstr>
      <vt:lpstr>Poppins Light</vt:lpstr>
      <vt:lpstr>Roboto</vt:lpstr>
      <vt:lpstr>Roboto Light</vt:lpstr>
      <vt:lpstr>Roboto Slab</vt:lpstr>
      <vt:lpstr>Roboto Slab Light</vt:lpstr>
      <vt:lpstr>1_Custom Design</vt:lpstr>
      <vt:lpstr>Seafish - reduced template for suppliers</vt:lpstr>
      <vt:lpstr>Microsoft Excel 97-2003 Worksheet</vt:lpstr>
      <vt:lpstr>UK Cod Report Data to 13.07.24</vt:lpstr>
      <vt:lpstr>Moving Annual Trends</vt:lpstr>
      <vt:lpstr>Long Term Trends – Total Cod</vt:lpstr>
      <vt:lpstr>      Long Term Trends – Frozen Cod</vt:lpstr>
      <vt:lpstr>   Long Term Trends – Chilled Cod</vt:lpstr>
      <vt:lpstr>PowerPoint Presentation</vt:lpstr>
      <vt:lpstr>PowerPoint Presentation</vt:lpstr>
      <vt:lpstr>PowerPoint Presentation</vt:lpstr>
      <vt:lpstr>Rolling Purchase KPI’s – Total Cod</vt:lpstr>
      <vt:lpstr>Rolling Purchase KPI’s – Frozen Cod</vt:lpstr>
      <vt:lpstr>Rolling Purchase KPI’s – Chilled Cod</vt:lpstr>
      <vt:lpstr>  Share of Trade – Total Cod</vt:lpstr>
      <vt:lpstr>Share of Trade – Frozen Cod</vt:lpstr>
      <vt:lpstr>Share of Trade – Chilled Cod</vt:lpstr>
      <vt:lpstr>PowerPoint Presentation</vt:lpstr>
      <vt:lpstr>PowerPoint Presentation</vt:lpstr>
      <vt:lpstr>Glossary</vt:lpstr>
      <vt:lpstr>PowerPoint Presentation</vt:lpstr>
    </vt:vector>
  </TitlesOfParts>
  <Company>ACNielsen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 July NIQ Cod Report</dc:title>
  <dc:creator>anderi01</dc:creator>
  <cp:lastModifiedBy>deeksha jain</cp:lastModifiedBy>
  <cp:revision>842</cp:revision>
  <dcterms:created xsi:type="dcterms:W3CDTF">2009-04-16T08:15:59Z</dcterms:created>
  <dcterms:modified xsi:type="dcterms:W3CDTF">2024-07-31T10:39:27Z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SDescription">
    <vt:lpwstr>White background PowerPoint template, 2007.</vt:lpwstr>
  </property>
  <property fmtid="{D5CDD505-2E9C-101B-9397-08002B2CF9AE}" pid="3" name="Order">
    <vt:lpwstr>1700.00000000000</vt:lpwstr>
  </property>
  <property fmtid="{D5CDD505-2E9C-101B-9397-08002B2CF9AE}" pid="4" name="Date of Announcement">
    <vt:lpwstr>2007-01-18T00:00:00Z</vt:lpwstr>
  </property>
  <property fmtid="{D5CDD505-2E9C-101B-9397-08002B2CF9AE}" pid="5" name="GeoScope">
    <vt:lpwstr>United States</vt:lpwstr>
  </property>
  <property fmtid="{D5CDD505-2E9C-101B-9397-08002B2CF9AE}" pid="6" name="Freshness Date">
    <vt:lpwstr>2008-12-22T00:00:00Z</vt:lpwstr>
  </property>
  <property fmtid="{D5CDD505-2E9C-101B-9397-08002B2CF9AE}" pid="7" name="Details">
    <vt:lpwstr>Presentation template with White background</vt:lpwstr>
  </property>
  <property fmtid="{D5CDD505-2E9C-101B-9397-08002B2CF9AE}" pid="8" name="Region">
    <vt:lpwstr>Global</vt:lpwstr>
  </property>
  <property fmtid="{D5CDD505-2E9C-101B-9397-08002B2CF9AE}" pid="9" name="display_urn:schemas-microsoft-com:office:office#Primary_x0020_Contact">
    <vt:lpwstr>Akhtar, Sonia</vt:lpwstr>
  </property>
  <property fmtid="{D5CDD505-2E9C-101B-9397-08002B2CF9AE}" pid="10" name="Topic">
    <vt:lpwstr>Templates</vt:lpwstr>
  </property>
  <property fmtid="{D5CDD505-2E9C-101B-9397-08002B2CF9AE}" pid="11" name="ContentType">
    <vt:lpwstr>iShare Document</vt:lpwstr>
  </property>
  <property fmtid="{D5CDD505-2E9C-101B-9397-08002B2CF9AE}" pid="12" name="Primary Contact">
    <vt:lpwstr>134</vt:lpwstr>
  </property>
  <property fmtid="{D5CDD505-2E9C-101B-9397-08002B2CF9AE}" pid="13" name="North American Consumer Group">
    <vt:lpwstr>0</vt:lpwstr>
  </property>
  <property fmtid="{D5CDD505-2E9C-101B-9397-08002B2CF9AE}" pid="14" name="ContentTypeId">
    <vt:lpwstr>0x010100FBC0F8BFD01A91498CA7837A71EEDFDB02005AE5335FCC83EB48B1308B6A764FBC1C</vt:lpwstr>
  </property>
  <property fmtid="{D5CDD505-2E9C-101B-9397-08002B2CF9AE}" pid="15" name="Market Data Document Path">
    <vt:lpwstr>1661;#July 2024|8dc28c85-19a5-461a-b615-eda8e00d2d13</vt:lpwstr>
  </property>
</Properties>
</file>