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4" r:id="rId1"/>
  </p:sldMasterIdLst>
  <p:notesMasterIdLst>
    <p:notesMasterId r:id="rId6"/>
  </p:notesMasterIdLst>
  <p:handoutMasterIdLst>
    <p:handoutMasterId r:id="rId7"/>
  </p:handoutMasterIdLst>
  <p:sldIdLst>
    <p:sldId id="301" r:id="rId2"/>
    <p:sldId id="300" r:id="rId3"/>
    <p:sldId id="302" r:id="rId4"/>
    <p:sldId id="303" r:id="rId5"/>
  </p:sldIdLst>
  <p:sldSz cx="9144000" cy="5143500" type="screen16x9"/>
  <p:notesSz cx="6858000" cy="9144000"/>
  <p:embeddedFontLst>
    <p:embeddedFont>
      <p:font typeface="Calibri" panose="020F0502020204030204" pitchFamily="34" charset="0"/>
      <p:regular r:id="rId8"/>
      <p:bold r:id="rId9"/>
      <p:italic r:id="rId10"/>
      <p:boldItalic r:id="rId11"/>
    </p:embeddedFont>
    <p:embeddedFont>
      <p:font typeface="Georgia" panose="02040502050405020303" pitchFamily="18" charset="0"/>
      <p:regular r:id="rId12"/>
      <p:bold r:id="rId13"/>
      <p:italic r:id="rId14"/>
      <p:boldItalic r:id="rId15"/>
    </p:embeddedFont>
    <p:embeddedFont>
      <p:font typeface="Montserrat" panose="00000500000000000000" pitchFamily="2"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6FF9"/>
    <a:srgbClr val="2D6DF6"/>
    <a:srgbClr val="65F010"/>
    <a:srgbClr val="000000"/>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9FE209-F716-4A86-8269-74D0385742F7}" v="28" dt="2023-06-28T11:23:15.0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11" autoAdjust="0"/>
    <p:restoredTop sz="86373" autoAdjust="0"/>
  </p:normalViewPr>
  <p:slideViewPr>
    <p:cSldViewPr snapToGrid="0">
      <p:cViewPr varScale="1">
        <p:scale>
          <a:sx n="118" d="100"/>
          <a:sy n="118" d="100"/>
        </p:scale>
        <p:origin x="1564" y="8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692"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tableStyles" Target="tableStyle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theme" Target="theme/theme1.xml"/><Relationship Id="rId27"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7CC326-FF87-434C-A6B1-7D1783B904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F230C4B-24D7-472A-9C61-365335A670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5CF7A4-4B80-478A-AFC5-6D3855A1B4DA}" type="datetimeFigureOut">
              <a:rPr lang="en-GB" smtClean="0"/>
              <a:t>29/06/2023</a:t>
            </a:fld>
            <a:endParaRPr lang="en-GB"/>
          </a:p>
        </p:txBody>
      </p:sp>
      <p:sp>
        <p:nvSpPr>
          <p:cNvPr id="4" name="Footer Placeholder 3">
            <a:extLst>
              <a:ext uri="{FF2B5EF4-FFF2-40B4-BE49-F238E27FC236}">
                <a16:creationId xmlns:a16="http://schemas.microsoft.com/office/drawing/2014/main" id="{6DF2E713-6151-4443-9A1F-450FE926AA7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38035587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sldNum="0"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28731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73107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1960038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Inside - White/title/body text" userDrawn="1">
  <p:cSld name="TITLE_AND_BODY_1">
    <p:spTree>
      <p:nvGrpSpPr>
        <p:cNvPr id="1" name="Shape 64"/>
        <p:cNvGrpSpPr/>
        <p:nvPr/>
      </p:nvGrpSpPr>
      <p:grpSpPr>
        <a:xfrm>
          <a:off x="0" y="0"/>
          <a:ext cx="0" cy="0"/>
          <a:chOff x="0" y="0"/>
          <a:chExt cx="0" cy="0"/>
        </a:xfrm>
      </p:grpSpPr>
      <p:sp>
        <p:nvSpPr>
          <p:cNvPr id="65" name="Google Shape;65;p7"/>
          <p:cNvSpPr/>
          <p:nvPr/>
        </p:nvSpPr>
        <p:spPr>
          <a:xfrm>
            <a:off x="0" y="50"/>
            <a:ext cx="5092303" cy="514345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panose="00000500000000000000" pitchFamily="2" charset="0"/>
            </a:endParaRPr>
          </a:p>
        </p:txBody>
      </p:sp>
      <p:sp>
        <p:nvSpPr>
          <p:cNvPr id="66" name="Google Shape;66;p7"/>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lvl1pPr lvl="0" rtl="0">
              <a:spcBef>
                <a:spcPts val="0"/>
              </a:spcBef>
              <a:spcAft>
                <a:spcPts val="0"/>
              </a:spcAft>
              <a:buSzPts val="1900"/>
              <a:buNone/>
              <a:defRPr>
                <a:latin typeface="Montserrat" panose="00000500000000000000" pitchFamily="2"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67" name="Google Shape;67;p7"/>
          <p:cNvSpPr txBox="1">
            <a:spLocks noGrp="1"/>
          </p:cNvSpPr>
          <p:nvPr>
            <p:ph type="body" idx="1"/>
          </p:nvPr>
        </p:nvSpPr>
        <p:spPr>
          <a:xfrm>
            <a:off x="354650" y="1152475"/>
            <a:ext cx="8434800" cy="3416400"/>
          </a:xfrm>
          <a:prstGeom prst="rect">
            <a:avLst/>
          </a:prstGeom>
        </p:spPr>
        <p:txBody>
          <a:bodyPr spcFirstLastPara="1" wrap="square" lIns="0" tIns="91425" rIns="0" bIns="91425" anchor="t" anchorCtr="0">
            <a:noAutofit/>
          </a:bodyPr>
          <a:lstStyle>
            <a:lvl1pPr marL="274320" lvl="0" indent="-274320" rtl="0">
              <a:spcBef>
                <a:spcPts val="0"/>
              </a:spcBef>
              <a:spcAft>
                <a:spcPts val="0"/>
              </a:spcAft>
              <a:buSzPts val="1300"/>
              <a:buChar char="■"/>
              <a:defRPr>
                <a:latin typeface="Montserrat" panose="00000500000000000000" pitchFamily="2" charset="0"/>
              </a:defRPr>
            </a:lvl1pPr>
            <a:lvl2pPr marL="914400" lvl="1" indent="-304800" rtl="0">
              <a:spcBef>
                <a:spcPts val="1600"/>
              </a:spcBef>
              <a:spcAft>
                <a:spcPts val="0"/>
              </a:spcAft>
              <a:buSzPts val="1200"/>
              <a:buChar char="⎼"/>
              <a:defRPr/>
            </a:lvl2pPr>
            <a:lvl3pPr marL="1371600" lvl="2" indent="-292100" rtl="0">
              <a:spcBef>
                <a:spcPts val="1600"/>
              </a:spcBef>
              <a:spcAft>
                <a:spcPts val="0"/>
              </a:spcAft>
              <a:buSzPts val="1000"/>
              <a:buChar char="○"/>
              <a:defRPr/>
            </a:lvl3pPr>
            <a:lvl4pPr marL="1828800" lvl="3" indent="-292100" rtl="0">
              <a:spcBef>
                <a:spcPts val="1600"/>
              </a:spcBef>
              <a:spcAft>
                <a:spcPts val="0"/>
              </a:spcAft>
              <a:buSzPts val="1000"/>
              <a:buChar char="■"/>
              <a:defRPr/>
            </a:lvl4pPr>
            <a:lvl5pPr marL="2286000" lvl="4" indent="-292100" rtl="0">
              <a:spcBef>
                <a:spcPts val="1600"/>
              </a:spcBef>
              <a:spcAft>
                <a:spcPts val="0"/>
              </a:spcAft>
              <a:buSzPts val="1000"/>
              <a:buChar char="⎼"/>
              <a:defRPr/>
            </a:lvl5pPr>
            <a:lvl6pPr marL="2743200" lvl="5" indent="-292100" rtl="0">
              <a:spcBef>
                <a:spcPts val="1600"/>
              </a:spcBef>
              <a:spcAft>
                <a:spcPts val="0"/>
              </a:spcAft>
              <a:buSzPts val="1000"/>
              <a:buChar char="○"/>
              <a:defRPr/>
            </a:lvl6pPr>
            <a:lvl7pPr marL="3200400" lvl="6" indent="-292100" rtl="0">
              <a:spcBef>
                <a:spcPts val="1600"/>
              </a:spcBef>
              <a:spcAft>
                <a:spcPts val="0"/>
              </a:spcAft>
              <a:buSzPts val="1000"/>
              <a:buChar char="■"/>
              <a:defRPr/>
            </a:lvl7pPr>
            <a:lvl8pPr marL="3657600" lvl="7" indent="-292100" rtl="0">
              <a:spcBef>
                <a:spcPts val="1600"/>
              </a:spcBef>
              <a:spcAft>
                <a:spcPts val="0"/>
              </a:spcAft>
              <a:buSzPts val="1000"/>
              <a:buChar char="⎼"/>
              <a:defRPr/>
            </a:lvl8pPr>
            <a:lvl9pPr marL="4114800" lvl="8" indent="-292100" rtl="0">
              <a:spcBef>
                <a:spcPts val="1600"/>
              </a:spcBef>
              <a:spcAft>
                <a:spcPts val="1600"/>
              </a:spcAft>
              <a:buSzPts val="1000"/>
              <a:buChar char="○"/>
              <a:defRPr/>
            </a:lvl9pPr>
          </a:lstStyle>
          <a:p>
            <a:endParaRPr dirty="0"/>
          </a:p>
        </p:txBody>
      </p:sp>
      <p:sp>
        <p:nvSpPr>
          <p:cNvPr id="68" name="Google Shape;68;p7"/>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Montserrat" panose="00000500000000000000" pitchFamily="2" charset="0"/>
                <a:ea typeface="Montserrat Light"/>
                <a:cs typeface="Montserrat Light"/>
                <a:sym typeface="Montserrat Light"/>
              </a:rPr>
              <a:t>© 2023 Nielsen</a:t>
            </a:r>
            <a:r>
              <a:rPr lang="en" sz="500" i="1" dirty="0">
                <a:solidFill>
                  <a:srgbClr val="888888"/>
                </a:solidFill>
                <a:latin typeface="Montserrat" panose="00000500000000000000" pitchFamily="2" charset="0"/>
                <a:ea typeface="Montserrat Light"/>
                <a:cs typeface="Montserrat Light"/>
                <a:sym typeface="Montserrat Light"/>
              </a:rPr>
              <a:t>IQ</a:t>
            </a:r>
            <a:r>
              <a:rPr lang="en" sz="500" dirty="0">
                <a:solidFill>
                  <a:srgbClr val="888888"/>
                </a:solidFill>
                <a:latin typeface="Montserrat" panose="00000500000000000000" pitchFamily="2" charset="0"/>
                <a:ea typeface="Montserrat Light"/>
                <a:cs typeface="Montserrat Light"/>
                <a:sym typeface="Montserrat Light"/>
              </a:rPr>
              <a:t> Consumer LLC. All Rights Reserved.</a:t>
            </a:r>
            <a:endParaRPr sz="500" i="0" u="none" strike="noStrike" cap="none" dirty="0">
              <a:solidFill>
                <a:srgbClr val="888888"/>
              </a:solidFill>
              <a:latin typeface="Montserrat" panose="00000500000000000000" pitchFamily="2" charset="0"/>
              <a:ea typeface="Montserrat Light"/>
              <a:cs typeface="Montserrat Light"/>
              <a:sym typeface="Montserrat Light"/>
            </a:endParaRPr>
          </a:p>
        </p:txBody>
      </p:sp>
      <p:sp>
        <p:nvSpPr>
          <p:cNvPr id="69" name="Google Shape;69;p7"/>
          <p:cNvSpPr txBox="1">
            <a:spLocks noGrp="1"/>
          </p:cNvSpPr>
          <p:nvPr>
            <p:ph type="subTitle" idx="2"/>
          </p:nvPr>
        </p:nvSpPr>
        <p:spPr>
          <a:xfrm>
            <a:off x="354650" y="620550"/>
            <a:ext cx="8434800" cy="3843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chemeClr val="accent5"/>
              </a:buClr>
              <a:buSzPts val="1500"/>
              <a:buNone/>
              <a:defRPr sz="15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endParaRPr dirty="0"/>
          </a:p>
        </p:txBody>
      </p:sp>
      <p:pic>
        <p:nvPicPr>
          <p:cNvPr id="2" name="Picture 2">
            <a:extLst>
              <a:ext uri="{FF2B5EF4-FFF2-40B4-BE49-F238E27FC236}">
                <a16:creationId xmlns:a16="http://schemas.microsoft.com/office/drawing/2014/main" id="{41EDDA40-86B4-8E55-3095-B97D776323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0334" y="55632"/>
            <a:ext cx="659068" cy="2797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side - White/title only" userDrawn="1">
  <p:cSld name="TITLE_AND_BODY_1_3">
    <p:spTree>
      <p:nvGrpSpPr>
        <p:cNvPr id="1" name="Shape 82"/>
        <p:cNvGrpSpPr/>
        <p:nvPr/>
      </p:nvGrpSpPr>
      <p:grpSpPr>
        <a:xfrm>
          <a:off x="0" y="0"/>
          <a:ext cx="0" cy="0"/>
          <a:chOff x="0" y="0"/>
          <a:chExt cx="0" cy="0"/>
        </a:xfrm>
      </p:grpSpPr>
      <p:sp>
        <p:nvSpPr>
          <p:cNvPr id="83" name="Google Shape;83;p9"/>
          <p:cNvSpPr/>
          <p:nvPr/>
        </p:nvSpPr>
        <p:spPr>
          <a:xfrm>
            <a:off x="0" y="50"/>
            <a:ext cx="5092303" cy="514345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panose="00000500000000000000" pitchFamily="2" charset="0"/>
            </a:endParaRPr>
          </a:p>
        </p:txBody>
      </p:sp>
      <p:sp>
        <p:nvSpPr>
          <p:cNvPr id="84" name="Google Shape;84;p9"/>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Montserrat" panose="00000500000000000000" pitchFamily="2" charset="0"/>
                <a:ea typeface="Montserrat Light"/>
                <a:cs typeface="Montserrat Light"/>
                <a:sym typeface="Montserrat Light"/>
              </a:rPr>
              <a:t>© 2023 NielsenIQ Consumer LLC. All Rights Reserved.</a:t>
            </a:r>
            <a:endParaRPr sz="500" i="0" u="none" strike="noStrike" cap="none" dirty="0">
              <a:solidFill>
                <a:srgbClr val="888888"/>
              </a:solidFill>
              <a:latin typeface="Montserrat" panose="00000500000000000000" pitchFamily="2" charset="0"/>
              <a:ea typeface="Montserrat Light"/>
              <a:cs typeface="Montserrat Light"/>
              <a:sym typeface="Montserrat Light"/>
            </a:endParaRPr>
          </a:p>
        </p:txBody>
      </p:sp>
      <p:sp>
        <p:nvSpPr>
          <p:cNvPr id="87" name="Google Shape;87;p9"/>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lvl1pPr lvl="0" rtl="0">
              <a:spcBef>
                <a:spcPts val="0"/>
              </a:spcBef>
              <a:spcAft>
                <a:spcPts val="0"/>
              </a:spcAft>
              <a:buSzPts val="1900"/>
              <a:buNone/>
              <a:defRPr>
                <a:latin typeface="Montserrat" panose="00000500000000000000" pitchFamily="2"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pic>
        <p:nvPicPr>
          <p:cNvPr id="2" name="Picture 2">
            <a:extLst>
              <a:ext uri="{FF2B5EF4-FFF2-40B4-BE49-F238E27FC236}">
                <a16:creationId xmlns:a16="http://schemas.microsoft.com/office/drawing/2014/main" id="{3840670E-8C2E-E305-8BA9-86A94368CC7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0334" y="55632"/>
            <a:ext cx="659068" cy="2797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54650" y="292625"/>
            <a:ext cx="8434800" cy="393600"/>
          </a:xfrm>
          <a:prstGeom prst="rect">
            <a:avLst/>
          </a:prstGeom>
          <a:noFill/>
          <a:ln>
            <a:noFill/>
          </a:ln>
        </p:spPr>
        <p:txBody>
          <a:bodyPr spcFirstLastPara="1" wrap="square" lIns="0" tIns="91425" rIns="0" bIns="91425" anchor="t" anchorCtr="0">
            <a:noAutofit/>
          </a:bodyPr>
          <a:lstStyle>
            <a:lvl1pPr lvl="0"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1pPr>
            <a:lvl2pPr lvl="1"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2pPr>
            <a:lvl3pPr lvl="2"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3pPr>
            <a:lvl4pPr lvl="3"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4pPr>
            <a:lvl5pPr lvl="4"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5pPr>
            <a:lvl6pPr lvl="5"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6pPr>
            <a:lvl7pPr lvl="6"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7pPr>
            <a:lvl8pPr lvl="7"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8pPr>
            <a:lvl9pPr lvl="8"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9pPr>
          </a:lstStyle>
          <a:p>
            <a:endParaRPr/>
          </a:p>
        </p:txBody>
      </p:sp>
      <p:sp>
        <p:nvSpPr>
          <p:cNvPr id="2" name="Text Placeholder 1">
            <a:extLst>
              <a:ext uri="{FF2B5EF4-FFF2-40B4-BE49-F238E27FC236}">
                <a16:creationId xmlns:a16="http://schemas.microsoft.com/office/drawing/2014/main" id="{CB70BF4F-2333-FC41-AB04-2ADA3B55AC4C}"/>
              </a:ext>
            </a:extLst>
          </p:cNvPr>
          <p:cNvSpPr>
            <a:spLocks noGrp="1"/>
          </p:cNvSpPr>
          <p:nvPr>
            <p:ph type="body" idx="1"/>
          </p:nvPr>
        </p:nvSpPr>
        <p:spPr>
          <a:xfrm>
            <a:off x="354649" y="1370013"/>
            <a:ext cx="8434799" cy="3262312"/>
          </a:xfrm>
          <a:prstGeom prst="rect">
            <a:avLst/>
          </a:prstGeom>
        </p:spPr>
        <p:txBody>
          <a:bodyPr vert="horz" lIns="0" tIns="45720" rIns="0" bIns="45720" rtlCol="0">
            <a:normAutofit/>
          </a:bodyPr>
          <a:lstStyle/>
          <a:p>
            <a:pPr marL="233363" marR="0" lvl="0" indent="-233363"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Click to edit Master text styles</a:t>
            </a:r>
          </a:p>
          <a:p>
            <a:pPr marL="468313" marR="0" lvl="1" indent="-234950"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Second level</a:t>
            </a:r>
          </a:p>
          <a:p>
            <a:pPr marL="688975" marR="0" lvl="2" indent="-220663"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Third level</a:t>
            </a:r>
          </a:p>
          <a:p>
            <a:pPr marL="923925" marR="0" lvl="3" indent="-234950"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Fourth level</a:t>
            </a:r>
          </a:p>
          <a:p>
            <a:pPr marL="1146175" marR="0" lvl="4" indent="-222250"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Fifth level</a:t>
            </a:r>
          </a:p>
        </p:txBody>
      </p:sp>
      <p:pic>
        <p:nvPicPr>
          <p:cNvPr id="3" name="Picture 2">
            <a:extLst>
              <a:ext uri="{FF2B5EF4-FFF2-40B4-BE49-F238E27FC236}">
                <a16:creationId xmlns:a16="http://schemas.microsoft.com/office/drawing/2014/main" id="{8AB32EB3-C226-3D39-41A9-D0CAF2FA8F6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00334" y="55632"/>
            <a:ext cx="659068" cy="279792"/>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dk2" tx2="lt2" accent1="accent1" accent2="accent2" accent3="accent3" accent4="accent4" accent5="accent5" accent6="accent6" hlink="hlink" folHlink="folHlink"/>
  <p:sldLayoutIdLst>
    <p:sldLayoutId id="2147483653" r:id="rId1"/>
    <p:sldLayoutId id="2147483655"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274320" marR="0" lvl="0" indent="-27432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a:extLst>
              <a:ext uri="{FF2B5EF4-FFF2-40B4-BE49-F238E27FC236}">
                <a16:creationId xmlns:a16="http://schemas.microsoft.com/office/drawing/2014/main" id="{03481FA4-30B1-49D6-A058-EA5E8616D1F1}"/>
              </a:ext>
            </a:extLst>
          </p:cNvPr>
          <p:cNvGraphicFramePr>
            <a:graphicFrameLocks noGrp="1"/>
          </p:cNvGraphicFramePr>
          <p:nvPr>
            <p:extLst>
              <p:ext uri="{D42A27DB-BD31-4B8C-83A1-F6EECF244321}">
                <p14:modId xmlns:p14="http://schemas.microsoft.com/office/powerpoint/2010/main" val="3094653876"/>
              </p:ext>
            </p:extLst>
          </p:nvPr>
        </p:nvGraphicFramePr>
        <p:xfrm>
          <a:off x="5581686" y="594208"/>
          <a:ext cx="3028572" cy="2225267"/>
        </p:xfrm>
        <a:graphic>
          <a:graphicData uri="http://schemas.openxmlformats.org/drawingml/2006/table">
            <a:tbl>
              <a:tblPr/>
              <a:tblGrid>
                <a:gridCol w="336508">
                  <a:extLst>
                    <a:ext uri="{9D8B030D-6E8A-4147-A177-3AD203B41FA5}">
                      <a16:colId xmlns:a16="http://schemas.microsoft.com/office/drawing/2014/main" val="1645329249"/>
                    </a:ext>
                  </a:extLst>
                </a:gridCol>
                <a:gridCol w="336508">
                  <a:extLst>
                    <a:ext uri="{9D8B030D-6E8A-4147-A177-3AD203B41FA5}">
                      <a16:colId xmlns:a16="http://schemas.microsoft.com/office/drawing/2014/main" val="779485546"/>
                    </a:ext>
                  </a:extLst>
                </a:gridCol>
                <a:gridCol w="273449">
                  <a:extLst>
                    <a:ext uri="{9D8B030D-6E8A-4147-A177-3AD203B41FA5}">
                      <a16:colId xmlns:a16="http://schemas.microsoft.com/office/drawing/2014/main" val="450404359"/>
                    </a:ext>
                  </a:extLst>
                </a:gridCol>
                <a:gridCol w="399567">
                  <a:extLst>
                    <a:ext uri="{9D8B030D-6E8A-4147-A177-3AD203B41FA5}">
                      <a16:colId xmlns:a16="http://schemas.microsoft.com/office/drawing/2014/main" val="1671978406"/>
                    </a:ext>
                  </a:extLst>
                </a:gridCol>
                <a:gridCol w="336508">
                  <a:extLst>
                    <a:ext uri="{9D8B030D-6E8A-4147-A177-3AD203B41FA5}">
                      <a16:colId xmlns:a16="http://schemas.microsoft.com/office/drawing/2014/main" val="2529564477"/>
                    </a:ext>
                  </a:extLst>
                </a:gridCol>
                <a:gridCol w="280465">
                  <a:extLst>
                    <a:ext uri="{9D8B030D-6E8A-4147-A177-3AD203B41FA5}">
                      <a16:colId xmlns:a16="http://schemas.microsoft.com/office/drawing/2014/main" val="2572564277"/>
                    </a:ext>
                  </a:extLst>
                </a:gridCol>
                <a:gridCol w="442609">
                  <a:extLst>
                    <a:ext uri="{9D8B030D-6E8A-4147-A177-3AD203B41FA5}">
                      <a16:colId xmlns:a16="http://schemas.microsoft.com/office/drawing/2014/main" val="4007379223"/>
                    </a:ext>
                  </a:extLst>
                </a:gridCol>
                <a:gridCol w="286450">
                  <a:extLst>
                    <a:ext uri="{9D8B030D-6E8A-4147-A177-3AD203B41FA5}">
                      <a16:colId xmlns:a16="http://schemas.microsoft.com/office/drawing/2014/main" val="277025218"/>
                    </a:ext>
                  </a:extLst>
                </a:gridCol>
                <a:gridCol w="336508">
                  <a:extLst>
                    <a:ext uri="{9D8B030D-6E8A-4147-A177-3AD203B41FA5}">
                      <a16:colId xmlns:a16="http://schemas.microsoft.com/office/drawing/2014/main" val="4265691319"/>
                    </a:ext>
                  </a:extLst>
                </a:gridCol>
              </a:tblGrid>
              <a:tr h="202297">
                <a:tc>
                  <a:txBody>
                    <a:bodyPr/>
                    <a:lstStyle/>
                    <a:p>
                      <a:pPr algn="r" fontAlgn="b"/>
                      <a:r>
                        <a:rPr lang="en-GB" sz="700" b="0" i="0" u="none" strike="noStrike">
                          <a:solidFill>
                            <a:srgbClr val="000000"/>
                          </a:solidFill>
                          <a:effectLst/>
                          <a:latin typeface="Arial" panose="020B0604020202020204" pitchFamily="34" charset="0"/>
                        </a:rPr>
                        <a:t>27.1%</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26.9%</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7.9%</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86.2</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86.6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1.3%</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26.8</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27.4</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2.1%</a:t>
                      </a:r>
                    </a:p>
                  </a:txBody>
                  <a:tcPr marL="0" marR="0" marT="0" marB="0" anchor="b">
                    <a:lnL>
                      <a:noFill/>
                    </a:lnL>
                    <a:lnR>
                      <a:noFill/>
                    </a:lnR>
                    <a:lnT>
                      <a:noFill/>
                    </a:lnT>
                    <a:lnB>
                      <a:noFill/>
                    </a:lnB>
                  </a:tcPr>
                </a:tc>
                <a:extLst>
                  <a:ext uri="{0D108BD9-81ED-4DB2-BD59-A6C34878D82A}">
                    <a16:rowId xmlns:a16="http://schemas.microsoft.com/office/drawing/2014/main" val="2899719506"/>
                  </a:ext>
                </a:extLst>
              </a:tr>
              <a:tr h="202297">
                <a:tc>
                  <a:txBody>
                    <a:bodyPr/>
                    <a:lstStyle/>
                    <a:p>
                      <a:pPr algn="r" fontAlgn="b"/>
                      <a:r>
                        <a:rPr lang="en-GB" sz="700" b="0" i="0" u="none" strike="noStrike">
                          <a:solidFill>
                            <a:srgbClr val="000000"/>
                          </a:solidFill>
                          <a:effectLst/>
                          <a:latin typeface="Arial" panose="020B0604020202020204" pitchFamily="34" charset="0"/>
                        </a:rPr>
                        <a:t>13.6%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13.6%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8.5%</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67.6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69.4</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3.5%</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25.0</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25.2</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2.2%</a:t>
                      </a:r>
                    </a:p>
                  </a:txBody>
                  <a:tcPr marL="0" marR="0" marT="0" marB="0" anchor="b">
                    <a:lnL>
                      <a:noFill/>
                    </a:lnL>
                    <a:lnR>
                      <a:noFill/>
                    </a:lnR>
                    <a:lnT>
                      <a:noFill/>
                    </a:lnT>
                    <a:lnB>
                      <a:noFill/>
                    </a:lnB>
                  </a:tcPr>
                </a:tc>
                <a:extLst>
                  <a:ext uri="{0D108BD9-81ED-4DB2-BD59-A6C34878D82A}">
                    <a16:rowId xmlns:a16="http://schemas.microsoft.com/office/drawing/2014/main" val="4046346335"/>
                  </a:ext>
                </a:extLst>
              </a:tr>
              <a:tr h="202297">
                <a:tc>
                  <a:txBody>
                    <a:bodyPr/>
                    <a:lstStyle/>
                    <a:p>
                      <a:pPr algn="r" fontAlgn="b"/>
                      <a:r>
                        <a:rPr lang="en-GB" sz="700" b="0" i="0" u="none" strike="noStrike">
                          <a:solidFill>
                            <a:srgbClr val="000000"/>
                          </a:solidFill>
                          <a:effectLst/>
                          <a:latin typeface="Arial" panose="020B0604020202020204" pitchFamily="34" charset="0"/>
                        </a:rPr>
                        <a:t>12.0%</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12.0%</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8.9%</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69.2</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70.5</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2.7%</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27.7</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28.2</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1.1%</a:t>
                      </a:r>
                    </a:p>
                  </a:txBody>
                  <a:tcPr marL="0" marR="0" marT="0" marB="0" anchor="b">
                    <a:lnL>
                      <a:noFill/>
                    </a:lnL>
                    <a:lnR>
                      <a:noFill/>
                    </a:lnR>
                    <a:lnT>
                      <a:noFill/>
                    </a:lnT>
                    <a:lnB>
                      <a:noFill/>
                    </a:lnB>
                  </a:tcPr>
                </a:tc>
                <a:extLst>
                  <a:ext uri="{0D108BD9-81ED-4DB2-BD59-A6C34878D82A}">
                    <a16:rowId xmlns:a16="http://schemas.microsoft.com/office/drawing/2014/main" val="872206035"/>
                  </a:ext>
                </a:extLst>
              </a:tr>
              <a:tr h="202297">
                <a:tc>
                  <a:txBody>
                    <a:bodyPr/>
                    <a:lstStyle/>
                    <a:p>
                      <a:pPr algn="r" fontAlgn="b"/>
                      <a:r>
                        <a:rPr lang="en-GB" sz="700" b="0" i="0" u="none" strike="noStrike">
                          <a:solidFill>
                            <a:srgbClr val="000000"/>
                          </a:solidFill>
                          <a:effectLst/>
                          <a:latin typeface="Arial" panose="020B0604020202020204" pitchFamily="34" charset="0"/>
                        </a:rPr>
                        <a:t>11.0%</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12.0%</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18.7%</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67.0</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70.0</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5.4%</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24.4</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26.0</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2.1%</a:t>
                      </a:r>
                    </a:p>
                  </a:txBody>
                  <a:tcPr marL="0" marR="0" marT="0" marB="0" anchor="b">
                    <a:lnL>
                      <a:noFill/>
                    </a:lnL>
                    <a:lnR>
                      <a:noFill/>
                    </a:lnR>
                    <a:lnT>
                      <a:noFill/>
                    </a:lnT>
                    <a:lnB>
                      <a:noFill/>
                    </a:lnB>
                  </a:tcPr>
                </a:tc>
                <a:extLst>
                  <a:ext uri="{0D108BD9-81ED-4DB2-BD59-A6C34878D82A}">
                    <a16:rowId xmlns:a16="http://schemas.microsoft.com/office/drawing/2014/main" val="2970366584"/>
                  </a:ext>
                </a:extLst>
              </a:tr>
              <a:tr h="202297">
                <a:tc>
                  <a:txBody>
                    <a:bodyPr/>
                    <a:lstStyle/>
                    <a:p>
                      <a:pPr algn="r" fontAlgn="b"/>
                      <a:r>
                        <a:rPr lang="en-GB" sz="700" b="0" i="0" u="none" strike="noStrike" dirty="0">
                          <a:solidFill>
                            <a:srgbClr val="000000"/>
                          </a:solidFill>
                          <a:effectLst/>
                          <a:latin typeface="Arial" panose="020B0604020202020204" pitchFamily="34" charset="0"/>
                        </a:rPr>
                        <a:t>8.0%</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Arial" panose="020B0604020202020204" pitchFamily="34" charset="0"/>
                        </a:rPr>
                        <a:t>8.6%</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Arial" panose="020B0604020202020204" pitchFamily="34" charset="0"/>
                        </a:rPr>
                        <a:t>16.4%</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Arial" panose="020B0604020202020204" pitchFamily="34" charset="0"/>
                        </a:rPr>
                        <a:t>60.7</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Arial" panose="020B0604020202020204" pitchFamily="34" charset="0"/>
                        </a:rPr>
                        <a:t>64.3</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Arial" panose="020B0604020202020204" pitchFamily="34" charset="0"/>
                        </a:rPr>
                        <a:t>6.9%</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Arial" panose="020B0604020202020204" pitchFamily="34" charset="0"/>
                        </a:rPr>
                        <a:t>21.5</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Arial" panose="020B0604020202020204" pitchFamily="34" charset="0"/>
                        </a:rPr>
                        <a:t>22.2</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Arial" panose="020B0604020202020204" pitchFamily="34" charset="0"/>
                        </a:rPr>
                        <a:t>-6.6%</a:t>
                      </a:r>
                    </a:p>
                  </a:txBody>
                  <a:tcPr marL="0" marR="0" marT="0" marB="0" anchor="b">
                    <a:lnL>
                      <a:noFill/>
                    </a:lnL>
                    <a:lnR>
                      <a:noFill/>
                    </a:lnR>
                    <a:lnT>
                      <a:noFill/>
                    </a:lnT>
                    <a:lnB>
                      <a:noFill/>
                    </a:lnB>
                  </a:tcPr>
                </a:tc>
                <a:extLst>
                  <a:ext uri="{0D108BD9-81ED-4DB2-BD59-A6C34878D82A}">
                    <a16:rowId xmlns:a16="http://schemas.microsoft.com/office/drawing/2014/main" val="2119787194"/>
                  </a:ext>
                </a:extLst>
              </a:tr>
              <a:tr h="202297">
                <a:tc>
                  <a:txBody>
                    <a:bodyPr/>
                    <a:lstStyle/>
                    <a:p>
                      <a:pPr algn="r" fontAlgn="b"/>
                      <a:r>
                        <a:rPr lang="en-GB" sz="700" b="0" i="0" u="none" strike="noStrike" dirty="0">
                          <a:solidFill>
                            <a:srgbClr val="000000"/>
                          </a:solidFill>
                          <a:effectLst/>
                          <a:latin typeface="Arial" panose="020B0604020202020204" pitchFamily="34" charset="0"/>
                        </a:rPr>
                        <a:t>9.1%</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Arial" panose="020B0604020202020204" pitchFamily="34" charset="0"/>
                        </a:rPr>
                        <a:t>8.3%</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Arial" panose="020B0604020202020204" pitchFamily="34" charset="0"/>
                        </a:rPr>
                        <a:t>-0.6%</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Arial" panose="020B0604020202020204" pitchFamily="34" charset="0"/>
                        </a:rPr>
                        <a:t>62.5</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Arial" panose="020B0604020202020204" pitchFamily="34" charset="0"/>
                        </a:rPr>
                        <a:t>62.4</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Arial" panose="020B0604020202020204" pitchFamily="34" charset="0"/>
                        </a:rPr>
                        <a:t>0.7%</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Arial" panose="020B0604020202020204" pitchFamily="34" charset="0"/>
                        </a:rPr>
                        <a:t>25.4</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Arial" panose="020B0604020202020204" pitchFamily="34" charset="0"/>
                        </a:rPr>
                        <a:t>23.8</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Arial" panose="020B0604020202020204" pitchFamily="34" charset="0"/>
                        </a:rPr>
                        <a:t>6.5%</a:t>
                      </a:r>
                    </a:p>
                  </a:txBody>
                  <a:tcPr marL="0" marR="0" marT="0" marB="0" anchor="b">
                    <a:lnL>
                      <a:noFill/>
                    </a:lnL>
                    <a:lnR>
                      <a:noFill/>
                    </a:lnR>
                    <a:lnT>
                      <a:noFill/>
                    </a:lnT>
                    <a:lnB>
                      <a:noFill/>
                    </a:lnB>
                  </a:tcPr>
                </a:tc>
                <a:extLst>
                  <a:ext uri="{0D108BD9-81ED-4DB2-BD59-A6C34878D82A}">
                    <a16:rowId xmlns:a16="http://schemas.microsoft.com/office/drawing/2014/main" val="3727557609"/>
                  </a:ext>
                </a:extLst>
              </a:tr>
              <a:tr h="202297">
                <a:tc>
                  <a:txBody>
                    <a:bodyPr/>
                    <a:lstStyle/>
                    <a:p>
                      <a:pPr algn="r" fontAlgn="b"/>
                      <a:r>
                        <a:rPr lang="en-GB" sz="700" b="0" i="0" u="none" strike="noStrike">
                          <a:solidFill>
                            <a:srgbClr val="000000"/>
                          </a:solidFill>
                          <a:effectLst/>
                          <a:latin typeface="Arial" panose="020B0604020202020204" pitchFamily="34" charset="0"/>
                        </a:rPr>
                        <a:t>4.5%</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4.4%</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7.5%</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Arial" panose="020B0604020202020204" pitchFamily="34" charset="0"/>
                        </a:rPr>
                        <a:t>50.3</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Arial" panose="020B0604020202020204" pitchFamily="34" charset="0"/>
                        </a:rPr>
                        <a:t>50.3</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Arial" panose="020B0604020202020204" pitchFamily="34" charset="0"/>
                        </a:rPr>
                        <a:t>0.9%</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Arial" panose="020B0604020202020204" pitchFamily="34" charset="0"/>
                        </a:rPr>
                        <a:t>9.1</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Arial" panose="020B0604020202020204" pitchFamily="34" charset="0"/>
                        </a:rPr>
                        <a:t>9.3</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3.4%</a:t>
                      </a:r>
                    </a:p>
                  </a:txBody>
                  <a:tcPr marL="0" marR="0" marT="0" marB="0" anchor="b">
                    <a:lnL>
                      <a:noFill/>
                    </a:lnL>
                    <a:lnR>
                      <a:noFill/>
                    </a:lnR>
                    <a:lnT>
                      <a:noFill/>
                    </a:lnT>
                    <a:lnB>
                      <a:noFill/>
                    </a:lnB>
                  </a:tcPr>
                </a:tc>
                <a:extLst>
                  <a:ext uri="{0D108BD9-81ED-4DB2-BD59-A6C34878D82A}">
                    <a16:rowId xmlns:a16="http://schemas.microsoft.com/office/drawing/2014/main" val="1914772054"/>
                  </a:ext>
                </a:extLst>
              </a:tr>
              <a:tr h="202297">
                <a:tc>
                  <a:txBody>
                    <a:bodyPr/>
                    <a:lstStyle/>
                    <a:p>
                      <a:pPr algn="r" fontAlgn="b"/>
                      <a:r>
                        <a:rPr lang="en-GB" sz="700" b="0" i="0" u="none" strike="noStrike">
                          <a:solidFill>
                            <a:srgbClr val="000000"/>
                          </a:solidFill>
                          <a:effectLst/>
                          <a:latin typeface="Arial" panose="020B0604020202020204" pitchFamily="34" charset="0"/>
                        </a:rPr>
                        <a:t>4.2%</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3.9%</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0.3%</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26.2</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26.9</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3.6%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23.4</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21.3</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2.1%</a:t>
                      </a:r>
                    </a:p>
                  </a:txBody>
                  <a:tcPr marL="0" marR="0" marT="0" marB="0" anchor="b">
                    <a:lnL>
                      <a:noFill/>
                    </a:lnL>
                    <a:lnR>
                      <a:noFill/>
                    </a:lnR>
                    <a:lnT>
                      <a:noFill/>
                    </a:lnT>
                    <a:lnB>
                      <a:noFill/>
                    </a:lnB>
                  </a:tcPr>
                </a:tc>
                <a:extLst>
                  <a:ext uri="{0D108BD9-81ED-4DB2-BD59-A6C34878D82A}">
                    <a16:rowId xmlns:a16="http://schemas.microsoft.com/office/drawing/2014/main" val="1934846261"/>
                  </a:ext>
                </a:extLst>
              </a:tr>
              <a:tr h="202297">
                <a:tc>
                  <a:txBody>
                    <a:bodyPr/>
                    <a:lstStyle/>
                    <a:p>
                      <a:pPr algn="r" fontAlgn="b"/>
                      <a:r>
                        <a:rPr lang="en-GB" sz="700" b="0" i="0" u="none" strike="noStrike">
                          <a:solidFill>
                            <a:srgbClr val="000000"/>
                          </a:solidFill>
                          <a:effectLst/>
                          <a:latin typeface="Arial" panose="020B0604020202020204" pitchFamily="34" charset="0"/>
                        </a:rPr>
                        <a:t>3.5%</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3.6%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10.2%</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50.1</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50.7</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2.0%</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15.0</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15.6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-9.2%</a:t>
                      </a:r>
                    </a:p>
                  </a:txBody>
                  <a:tcPr marL="0" marR="0" marT="0" marB="0" anchor="b">
                    <a:lnL>
                      <a:noFill/>
                    </a:lnL>
                    <a:lnR>
                      <a:noFill/>
                    </a:lnR>
                    <a:lnT>
                      <a:noFill/>
                    </a:lnT>
                    <a:lnB>
                      <a:noFill/>
                    </a:lnB>
                  </a:tcPr>
                </a:tc>
                <a:extLst>
                  <a:ext uri="{0D108BD9-81ED-4DB2-BD59-A6C34878D82A}">
                    <a16:rowId xmlns:a16="http://schemas.microsoft.com/office/drawing/2014/main" val="1431266774"/>
                  </a:ext>
                </a:extLst>
              </a:tr>
              <a:tr h="202297">
                <a:tc>
                  <a:txBody>
                    <a:bodyPr/>
                    <a:lstStyle/>
                    <a:p>
                      <a:pPr algn="r" fontAlgn="b"/>
                      <a:r>
                        <a:rPr lang="en-GB" sz="700" b="0" i="0" u="none" strike="noStrike">
                          <a:solidFill>
                            <a:srgbClr val="000000"/>
                          </a:solidFill>
                          <a:effectLst/>
                          <a:latin typeface="Arial" panose="020B0604020202020204" pitchFamily="34" charset="0"/>
                        </a:rPr>
                        <a:t>2.6%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2.6%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7.7%</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50.6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52.0</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3.5%</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19.8</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20.1</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3.8%</a:t>
                      </a:r>
                    </a:p>
                  </a:txBody>
                  <a:tcPr marL="0" marR="0" marT="0" marB="0" anchor="b">
                    <a:lnL>
                      <a:noFill/>
                    </a:lnL>
                    <a:lnR>
                      <a:noFill/>
                    </a:lnR>
                    <a:lnT>
                      <a:noFill/>
                    </a:lnT>
                    <a:lnB>
                      <a:noFill/>
                    </a:lnB>
                  </a:tcPr>
                </a:tc>
                <a:extLst>
                  <a:ext uri="{0D108BD9-81ED-4DB2-BD59-A6C34878D82A}">
                    <a16:rowId xmlns:a16="http://schemas.microsoft.com/office/drawing/2014/main" val="2909292797"/>
                  </a:ext>
                </a:extLst>
              </a:tr>
              <a:tr h="202297">
                <a:tc>
                  <a:txBody>
                    <a:bodyPr/>
                    <a:lstStyle/>
                    <a:p>
                      <a:pPr algn="r" fontAlgn="b"/>
                      <a:r>
                        <a:rPr lang="en-GB" sz="700" b="0" i="0" u="none" strike="noStrike">
                          <a:solidFill>
                            <a:srgbClr val="000000"/>
                          </a:solidFill>
                          <a:effectLst/>
                          <a:latin typeface="Arial" panose="020B0604020202020204" pitchFamily="34" charset="0"/>
                        </a:rPr>
                        <a:t>1.6%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1.6%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4.9%</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5.6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6.9</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24.6%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69.6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72.4</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Arial" panose="020B0604020202020204" pitchFamily="34" charset="0"/>
                        </a:rPr>
                        <a:t>1.7%</a:t>
                      </a:r>
                    </a:p>
                  </a:txBody>
                  <a:tcPr marL="0" marR="0" marT="0" marB="0" anchor="b">
                    <a:lnL>
                      <a:noFill/>
                    </a:lnL>
                    <a:lnR>
                      <a:noFill/>
                    </a:lnR>
                    <a:lnT>
                      <a:noFill/>
                    </a:lnT>
                    <a:lnB>
                      <a:noFill/>
                    </a:lnB>
                  </a:tcPr>
                </a:tc>
                <a:extLst>
                  <a:ext uri="{0D108BD9-81ED-4DB2-BD59-A6C34878D82A}">
                    <a16:rowId xmlns:a16="http://schemas.microsoft.com/office/drawing/2014/main" val="2596596592"/>
                  </a:ext>
                </a:extLst>
              </a:tr>
            </a:tbl>
          </a:graphicData>
        </a:graphic>
      </p:graphicFrame>
      <p:grpSp>
        <p:nvGrpSpPr>
          <p:cNvPr id="35" name="Group 34">
            <a:extLst>
              <a:ext uri="{FF2B5EF4-FFF2-40B4-BE49-F238E27FC236}">
                <a16:creationId xmlns:a16="http://schemas.microsoft.com/office/drawing/2014/main" id="{A7A4CFF3-0028-1448-8B04-CA0467537888}"/>
              </a:ext>
            </a:extLst>
          </p:cNvPr>
          <p:cNvGrpSpPr/>
          <p:nvPr/>
        </p:nvGrpSpPr>
        <p:grpSpPr>
          <a:xfrm>
            <a:off x="6247812" y="49886"/>
            <a:ext cx="1526769" cy="304877"/>
            <a:chOff x="1835018" y="1489278"/>
            <a:chExt cx="1582911" cy="312948"/>
          </a:xfrm>
          <a:solidFill>
            <a:srgbClr val="2D6FF9"/>
          </a:solidFill>
        </p:grpSpPr>
        <p:sp>
          <p:nvSpPr>
            <p:cNvPr id="126" name="Rectangle 125">
              <a:extLst>
                <a:ext uri="{FF2B5EF4-FFF2-40B4-BE49-F238E27FC236}">
                  <a16:creationId xmlns:a16="http://schemas.microsoft.com/office/drawing/2014/main" id="{8476FE81-50D9-BFF3-A863-8060DB492496}"/>
                </a:ext>
              </a:extLst>
            </p:cNvPr>
            <p:cNvSpPr/>
            <p:nvPr/>
          </p:nvSpPr>
          <p:spPr>
            <a:xfrm>
              <a:off x="1835018" y="1489278"/>
              <a:ext cx="1582911" cy="312948"/>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sp>
          <p:nvSpPr>
            <p:cNvPr id="127" name="TextBox 126">
              <a:extLst>
                <a:ext uri="{FF2B5EF4-FFF2-40B4-BE49-F238E27FC236}">
                  <a16:creationId xmlns:a16="http://schemas.microsoft.com/office/drawing/2014/main" id="{DFB96657-1423-CE0A-75D4-D1DC82BCDBF8}"/>
                </a:ext>
              </a:extLst>
            </p:cNvPr>
            <p:cNvSpPr txBox="1"/>
            <p:nvPr/>
          </p:nvSpPr>
          <p:spPr>
            <a:xfrm>
              <a:off x="1911862" y="1504293"/>
              <a:ext cx="1444598" cy="246221"/>
            </a:xfrm>
            <a:prstGeom prst="rect">
              <a:avLst/>
            </a:prstGeom>
            <a:grpFill/>
          </p:spPr>
          <p:txBody>
            <a:bodyPr wrap="square" lIns="0" rIns="0" rtlCol="0">
              <a:spAutoFit/>
            </a:bodyPr>
            <a:lstStyle/>
            <a:p>
              <a:pPr algn="ctr"/>
              <a:r>
                <a:rPr lang="en-GB" sz="1000" b="1" dirty="0">
                  <a:solidFill>
                    <a:schemeClr val="bg1"/>
                  </a:solidFill>
                  <a:latin typeface="Montserrat" pitchFamily="2" charset="77"/>
                </a:rPr>
                <a:t>Share of Trade</a:t>
              </a:r>
            </a:p>
          </p:txBody>
        </p:sp>
      </p:grpSp>
      <p:sp>
        <p:nvSpPr>
          <p:cNvPr id="43" name="Rectangle 42">
            <a:extLst>
              <a:ext uri="{FF2B5EF4-FFF2-40B4-BE49-F238E27FC236}">
                <a16:creationId xmlns:a16="http://schemas.microsoft.com/office/drawing/2014/main" id="{F5A72801-ED01-55B7-B7D6-D14581034104}"/>
              </a:ext>
            </a:extLst>
          </p:cNvPr>
          <p:cNvSpPr/>
          <p:nvPr/>
        </p:nvSpPr>
        <p:spPr>
          <a:xfrm>
            <a:off x="4525392" y="332982"/>
            <a:ext cx="868294" cy="24976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cxnSp>
        <p:nvCxnSpPr>
          <p:cNvPr id="44" name="Straight Connector 43">
            <a:extLst>
              <a:ext uri="{FF2B5EF4-FFF2-40B4-BE49-F238E27FC236}">
                <a16:creationId xmlns:a16="http://schemas.microsoft.com/office/drawing/2014/main" id="{F6195F29-D547-4C84-9129-4E47D1D9C00B}"/>
              </a:ext>
            </a:extLst>
          </p:cNvPr>
          <p:cNvCxnSpPr/>
          <p:nvPr/>
        </p:nvCxnSpPr>
        <p:spPr>
          <a:xfrm>
            <a:off x="4536022" y="624580"/>
            <a:ext cx="86829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5FC3BB42-A4AA-65CB-8AAD-75D81FDA7EFB}"/>
              </a:ext>
            </a:extLst>
          </p:cNvPr>
          <p:cNvSpPr txBox="1"/>
          <p:nvPr/>
        </p:nvSpPr>
        <p:spPr>
          <a:xfrm>
            <a:off x="4476332" y="306341"/>
            <a:ext cx="917354" cy="646331"/>
          </a:xfrm>
          <a:prstGeom prst="rect">
            <a:avLst/>
          </a:prstGeom>
          <a:noFill/>
        </p:spPr>
        <p:txBody>
          <a:bodyPr wrap="square" lIns="0" rIns="0" rtlCol="0">
            <a:spAutoFit/>
          </a:bodyPr>
          <a:lstStyle/>
          <a:p>
            <a:pPr algn="ctr"/>
            <a:r>
              <a:rPr lang="en-GB" sz="900" b="1" dirty="0">
                <a:solidFill>
                  <a:schemeClr val="tx1"/>
                </a:solidFill>
                <a:latin typeface="Montserrat" pitchFamily="2" charset="77"/>
              </a:rPr>
              <a:t>52 we data to 17</a:t>
            </a:r>
            <a:r>
              <a:rPr lang="en-GB" sz="900" b="1" dirty="0">
                <a:latin typeface="Montserrat" pitchFamily="2" charset="77"/>
              </a:rPr>
              <a:t>.06.23</a:t>
            </a:r>
          </a:p>
          <a:p>
            <a:pPr algn="ctr"/>
            <a:r>
              <a:rPr lang="en-GB" sz="900" b="1" dirty="0">
                <a:latin typeface="Montserrat" pitchFamily="2" charset="77"/>
              </a:rPr>
              <a:t> </a:t>
            </a:r>
          </a:p>
          <a:p>
            <a:pPr algn="ctr"/>
            <a:endParaRPr lang="en-GB" sz="900" b="1" dirty="0">
              <a:latin typeface="Montserrat" pitchFamily="2" charset="77"/>
            </a:endParaRPr>
          </a:p>
        </p:txBody>
      </p:sp>
      <p:pic>
        <p:nvPicPr>
          <p:cNvPr id="71" name="Picture 2" descr="Tesco logo | Logok">
            <a:extLst>
              <a:ext uri="{FF2B5EF4-FFF2-40B4-BE49-F238E27FC236}">
                <a16:creationId xmlns:a16="http://schemas.microsoft.com/office/drawing/2014/main" id="{543EAAD6-B039-5B90-0D7D-B390086D65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584" t="39056" r="23529" b="39135"/>
          <a:stretch/>
        </p:blipFill>
        <p:spPr bwMode="auto">
          <a:xfrm>
            <a:off x="4723814" y="654623"/>
            <a:ext cx="485437" cy="146199"/>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6" descr="ASDA logo and symbol, meaning, history, PNG">
            <a:extLst>
              <a:ext uri="{FF2B5EF4-FFF2-40B4-BE49-F238E27FC236}">
                <a16:creationId xmlns:a16="http://schemas.microsoft.com/office/drawing/2014/main" id="{2209CCD1-0481-C93B-9F73-96AB5D979C6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237" t="27339" r="16337" b="27693"/>
          <a:stretch/>
        </p:blipFill>
        <p:spPr bwMode="auto">
          <a:xfrm>
            <a:off x="4769441" y="1011659"/>
            <a:ext cx="404097" cy="179665"/>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8" descr="Morrisons logo and symbol, meaning, history, PNG">
            <a:extLst>
              <a:ext uri="{FF2B5EF4-FFF2-40B4-BE49-F238E27FC236}">
                <a16:creationId xmlns:a16="http://schemas.microsoft.com/office/drawing/2014/main" id="{0F90EC4D-524E-1F0D-E2F4-FAAD2B84BB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1696" y="1603570"/>
            <a:ext cx="513506" cy="288847"/>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12" descr="The Co-operative brand - Wikipedia">
            <a:extLst>
              <a:ext uri="{FF2B5EF4-FFF2-40B4-BE49-F238E27FC236}">
                <a16:creationId xmlns:a16="http://schemas.microsoft.com/office/drawing/2014/main" id="{06FAFE26-2414-9EE3-F3DF-5FD83CC2D6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48227" y="1915510"/>
            <a:ext cx="245003" cy="259330"/>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14" descr="Waitrose logo and symbol, meaning, history, PNG">
            <a:extLst>
              <a:ext uri="{FF2B5EF4-FFF2-40B4-BE49-F238E27FC236}">
                <a16:creationId xmlns:a16="http://schemas.microsoft.com/office/drawing/2014/main" id="{8AA5D9BE-0A29-84E0-6BEC-00A0FDA7C1D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6768" b="30277"/>
          <a:stretch/>
        </p:blipFill>
        <p:spPr bwMode="auto">
          <a:xfrm>
            <a:off x="4593216" y="2153757"/>
            <a:ext cx="736012" cy="177834"/>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16" descr="Marks &amp;amp; Spencer - Wikipedia">
            <a:extLst>
              <a:ext uri="{FF2B5EF4-FFF2-40B4-BE49-F238E27FC236}">
                <a16:creationId xmlns:a16="http://schemas.microsoft.com/office/drawing/2014/main" id="{1A87A25F-7C14-3F07-CD5C-40DB93778A1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72239" y="2347045"/>
            <a:ext cx="347229" cy="207454"/>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18">
            <a:extLst>
              <a:ext uri="{FF2B5EF4-FFF2-40B4-BE49-F238E27FC236}">
                <a16:creationId xmlns:a16="http://schemas.microsoft.com/office/drawing/2014/main" id="{B6FE7D38-52D3-7D91-1E9E-03DC6AC5CAD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88796" y="2537786"/>
            <a:ext cx="507631" cy="115010"/>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 descr="Ocado: Online Groceries, Supermarket Savings, M&amp;amp;S and more">
            <a:extLst>
              <a:ext uri="{FF2B5EF4-FFF2-40B4-BE49-F238E27FC236}">
                <a16:creationId xmlns:a16="http://schemas.microsoft.com/office/drawing/2014/main" id="{C0046AF5-6552-95CF-2D2A-DD80369905F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19679" y="2688519"/>
            <a:ext cx="634255" cy="134779"/>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4">
            <a:extLst>
              <a:ext uri="{FF2B5EF4-FFF2-40B4-BE49-F238E27FC236}">
                <a16:creationId xmlns:a16="http://schemas.microsoft.com/office/drawing/2014/main" id="{C0D8B0C3-87E6-1152-F857-2A42B15B116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59657" y="1459417"/>
            <a:ext cx="199763" cy="199763"/>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8" descr="Aldi logo and symbol, meaning, history, PNG">
            <a:extLst>
              <a:ext uri="{FF2B5EF4-FFF2-40B4-BE49-F238E27FC236}">
                <a16:creationId xmlns:a16="http://schemas.microsoft.com/office/drawing/2014/main" id="{4C91C820-A69F-C4B5-1567-AFF5C7C84D2D}"/>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8067" t="2987" r="27899" b="3010"/>
          <a:stretch/>
        </p:blipFill>
        <p:spPr bwMode="auto">
          <a:xfrm>
            <a:off x="4884913" y="1248295"/>
            <a:ext cx="163273" cy="196060"/>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10" descr="sainsburys-logo - Future of Heat Conference 2021">
            <a:extLst>
              <a:ext uri="{FF2B5EF4-FFF2-40B4-BE49-F238E27FC236}">
                <a16:creationId xmlns:a16="http://schemas.microsoft.com/office/drawing/2014/main" id="{05DECD6E-26C9-D526-251E-D783834F3C93}"/>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35203" b="32261"/>
          <a:stretch/>
        </p:blipFill>
        <p:spPr bwMode="auto">
          <a:xfrm>
            <a:off x="4664274" y="863027"/>
            <a:ext cx="643538" cy="117775"/>
          </a:xfrm>
          <a:prstGeom prst="rect">
            <a:avLst/>
          </a:prstGeom>
          <a:noFill/>
          <a:extLst>
            <a:ext uri="{909E8E84-426E-40DD-AFC4-6F175D3DCCD1}">
              <a14:hiddenFill xmlns:a14="http://schemas.microsoft.com/office/drawing/2010/main">
                <a:solidFill>
                  <a:srgbClr val="FFFFFF"/>
                </a:solidFill>
              </a14:hiddenFill>
            </a:ext>
          </a:extLst>
        </p:spPr>
      </p:pic>
      <p:sp>
        <p:nvSpPr>
          <p:cNvPr id="108" name="Rectangle 107">
            <a:extLst>
              <a:ext uri="{FF2B5EF4-FFF2-40B4-BE49-F238E27FC236}">
                <a16:creationId xmlns:a16="http://schemas.microsoft.com/office/drawing/2014/main" id="{E7DFDDCE-D6F6-4460-C23C-BD0B2D96C678}"/>
              </a:ext>
            </a:extLst>
          </p:cNvPr>
          <p:cNvSpPr/>
          <p:nvPr/>
        </p:nvSpPr>
        <p:spPr>
          <a:xfrm>
            <a:off x="5623317" y="342011"/>
            <a:ext cx="917354" cy="249769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sp>
        <p:nvSpPr>
          <p:cNvPr id="109" name="Rectangle 108">
            <a:extLst>
              <a:ext uri="{FF2B5EF4-FFF2-40B4-BE49-F238E27FC236}">
                <a16:creationId xmlns:a16="http://schemas.microsoft.com/office/drawing/2014/main" id="{5326022C-BEE5-B25D-CFBE-56D8F3462AD7}"/>
              </a:ext>
            </a:extLst>
          </p:cNvPr>
          <p:cNvSpPr/>
          <p:nvPr/>
        </p:nvSpPr>
        <p:spPr>
          <a:xfrm>
            <a:off x="6651766" y="352042"/>
            <a:ext cx="917354" cy="249769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sp>
        <p:nvSpPr>
          <p:cNvPr id="110" name="Rectangle 109">
            <a:extLst>
              <a:ext uri="{FF2B5EF4-FFF2-40B4-BE49-F238E27FC236}">
                <a16:creationId xmlns:a16="http://schemas.microsoft.com/office/drawing/2014/main" id="{EC734209-216D-DB15-5C34-F1928947EC15}"/>
              </a:ext>
            </a:extLst>
          </p:cNvPr>
          <p:cNvSpPr/>
          <p:nvPr/>
        </p:nvSpPr>
        <p:spPr>
          <a:xfrm>
            <a:off x="7688229" y="352042"/>
            <a:ext cx="917354" cy="249769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cxnSp>
        <p:nvCxnSpPr>
          <p:cNvPr id="111" name="Straight Connector 110">
            <a:extLst>
              <a:ext uri="{FF2B5EF4-FFF2-40B4-BE49-F238E27FC236}">
                <a16:creationId xmlns:a16="http://schemas.microsoft.com/office/drawing/2014/main" id="{DB4726E0-DC44-7D2D-41BE-ED0AE9BA0530}"/>
              </a:ext>
            </a:extLst>
          </p:cNvPr>
          <p:cNvCxnSpPr/>
          <p:nvPr/>
        </p:nvCxnSpPr>
        <p:spPr>
          <a:xfrm>
            <a:off x="5623317" y="624580"/>
            <a:ext cx="9173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5D6CD0D4-BB9F-9C05-9157-1AF6BB39537E}"/>
              </a:ext>
            </a:extLst>
          </p:cNvPr>
          <p:cNvCxnSpPr/>
          <p:nvPr/>
        </p:nvCxnSpPr>
        <p:spPr>
          <a:xfrm>
            <a:off x="6636325" y="623300"/>
            <a:ext cx="9173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3DB510F7-082B-4801-8395-9342AFADEA04}"/>
              </a:ext>
            </a:extLst>
          </p:cNvPr>
          <p:cNvCxnSpPr/>
          <p:nvPr/>
        </p:nvCxnSpPr>
        <p:spPr>
          <a:xfrm>
            <a:off x="7680069" y="622020"/>
            <a:ext cx="9173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6A576433-C64E-4BA0-370A-555576BD43D1}"/>
              </a:ext>
            </a:extLst>
          </p:cNvPr>
          <p:cNvSpPr txBox="1"/>
          <p:nvPr/>
        </p:nvSpPr>
        <p:spPr>
          <a:xfrm>
            <a:off x="5546477" y="478582"/>
            <a:ext cx="422626" cy="200055"/>
          </a:xfrm>
          <a:prstGeom prst="rect">
            <a:avLst/>
          </a:prstGeom>
          <a:noFill/>
        </p:spPr>
        <p:txBody>
          <a:bodyPr wrap="square" lIns="0" rIns="0" rtlCol="0">
            <a:spAutoFit/>
          </a:bodyPr>
          <a:lstStyle/>
          <a:p>
            <a:pPr algn="ctr"/>
            <a:r>
              <a:rPr lang="en-GB" sz="700" dirty="0">
                <a:latin typeface="Montserrat" pitchFamily="2" charset="77"/>
              </a:rPr>
              <a:t>2022</a:t>
            </a:r>
          </a:p>
        </p:txBody>
      </p:sp>
      <p:sp>
        <p:nvSpPr>
          <p:cNvPr id="115" name="TextBox 114">
            <a:extLst>
              <a:ext uri="{FF2B5EF4-FFF2-40B4-BE49-F238E27FC236}">
                <a16:creationId xmlns:a16="http://schemas.microsoft.com/office/drawing/2014/main" id="{41FFE181-A848-7F4F-AA0C-112E9C39D7E2}"/>
              </a:ext>
            </a:extLst>
          </p:cNvPr>
          <p:cNvSpPr txBox="1"/>
          <p:nvPr/>
        </p:nvSpPr>
        <p:spPr>
          <a:xfrm>
            <a:off x="5844873" y="477302"/>
            <a:ext cx="422626" cy="200055"/>
          </a:xfrm>
          <a:prstGeom prst="rect">
            <a:avLst/>
          </a:prstGeom>
          <a:noFill/>
        </p:spPr>
        <p:txBody>
          <a:bodyPr wrap="square" lIns="0" rIns="0" rtlCol="0">
            <a:spAutoFit/>
          </a:bodyPr>
          <a:lstStyle/>
          <a:p>
            <a:pPr algn="ctr"/>
            <a:r>
              <a:rPr lang="en-GB" sz="700" dirty="0">
                <a:latin typeface="Montserrat" pitchFamily="2" charset="77"/>
              </a:rPr>
              <a:t>2023</a:t>
            </a:r>
          </a:p>
        </p:txBody>
      </p:sp>
      <p:sp>
        <p:nvSpPr>
          <p:cNvPr id="116" name="TextBox 115">
            <a:extLst>
              <a:ext uri="{FF2B5EF4-FFF2-40B4-BE49-F238E27FC236}">
                <a16:creationId xmlns:a16="http://schemas.microsoft.com/office/drawing/2014/main" id="{628A2CAB-A7F1-BA66-7257-6D9BD67982CE}"/>
              </a:ext>
            </a:extLst>
          </p:cNvPr>
          <p:cNvSpPr txBox="1"/>
          <p:nvPr/>
        </p:nvSpPr>
        <p:spPr>
          <a:xfrm>
            <a:off x="6206850" y="313140"/>
            <a:ext cx="327414" cy="369332"/>
          </a:xfrm>
          <a:prstGeom prst="rect">
            <a:avLst/>
          </a:prstGeom>
          <a:noFill/>
        </p:spPr>
        <p:txBody>
          <a:bodyPr wrap="square" lIns="0" rIns="0" rtlCol="0">
            <a:spAutoFit/>
          </a:bodyPr>
          <a:lstStyle/>
          <a:p>
            <a:pPr algn="ctr"/>
            <a:r>
              <a:rPr lang="en-GB" sz="600" dirty="0">
                <a:latin typeface="Montserrat" pitchFamily="2" charset="77"/>
              </a:rPr>
              <a:t>Value  Change %</a:t>
            </a:r>
          </a:p>
        </p:txBody>
      </p:sp>
      <p:sp>
        <p:nvSpPr>
          <p:cNvPr id="117" name="TextBox 116">
            <a:extLst>
              <a:ext uri="{FF2B5EF4-FFF2-40B4-BE49-F238E27FC236}">
                <a16:creationId xmlns:a16="http://schemas.microsoft.com/office/drawing/2014/main" id="{34FA7286-0B5C-E1F1-2848-7FAB4A8C961D}"/>
              </a:ext>
            </a:extLst>
          </p:cNvPr>
          <p:cNvSpPr txBox="1"/>
          <p:nvPr/>
        </p:nvSpPr>
        <p:spPr>
          <a:xfrm>
            <a:off x="5567896" y="313003"/>
            <a:ext cx="728868" cy="276999"/>
          </a:xfrm>
          <a:prstGeom prst="rect">
            <a:avLst/>
          </a:prstGeom>
          <a:noFill/>
        </p:spPr>
        <p:txBody>
          <a:bodyPr wrap="square" lIns="0" rIns="0" rtlCol="0">
            <a:spAutoFit/>
          </a:bodyPr>
          <a:lstStyle/>
          <a:p>
            <a:pPr algn="ctr"/>
            <a:r>
              <a:rPr lang="en-GB" sz="600" b="1" dirty="0">
                <a:latin typeface="Montserrat" pitchFamily="2" charset="77"/>
              </a:rPr>
              <a:t>Share of Total Grocers</a:t>
            </a:r>
          </a:p>
        </p:txBody>
      </p:sp>
      <p:sp>
        <p:nvSpPr>
          <p:cNvPr id="118" name="TextBox 117">
            <a:extLst>
              <a:ext uri="{FF2B5EF4-FFF2-40B4-BE49-F238E27FC236}">
                <a16:creationId xmlns:a16="http://schemas.microsoft.com/office/drawing/2014/main" id="{E5A44DFD-3EDB-3E67-B995-430782B8F4C2}"/>
              </a:ext>
            </a:extLst>
          </p:cNvPr>
          <p:cNvSpPr txBox="1"/>
          <p:nvPr/>
        </p:nvSpPr>
        <p:spPr>
          <a:xfrm>
            <a:off x="6605966" y="475596"/>
            <a:ext cx="327414" cy="200055"/>
          </a:xfrm>
          <a:prstGeom prst="rect">
            <a:avLst/>
          </a:prstGeom>
          <a:noFill/>
        </p:spPr>
        <p:txBody>
          <a:bodyPr wrap="square" lIns="0" rIns="0" rtlCol="0">
            <a:spAutoFit/>
          </a:bodyPr>
          <a:lstStyle/>
          <a:p>
            <a:pPr algn="ctr"/>
            <a:r>
              <a:rPr lang="en-GB" sz="700" dirty="0">
                <a:latin typeface="Montserrat" pitchFamily="2" charset="77"/>
              </a:rPr>
              <a:t>2022</a:t>
            </a:r>
          </a:p>
        </p:txBody>
      </p:sp>
      <p:sp>
        <p:nvSpPr>
          <p:cNvPr id="119" name="TextBox 118">
            <a:extLst>
              <a:ext uri="{FF2B5EF4-FFF2-40B4-BE49-F238E27FC236}">
                <a16:creationId xmlns:a16="http://schemas.microsoft.com/office/drawing/2014/main" id="{5BC8776F-B761-7EF0-4550-3B46B0F732E8}"/>
              </a:ext>
            </a:extLst>
          </p:cNvPr>
          <p:cNvSpPr txBox="1"/>
          <p:nvPr/>
        </p:nvSpPr>
        <p:spPr>
          <a:xfrm>
            <a:off x="6902642" y="475596"/>
            <a:ext cx="327414" cy="200055"/>
          </a:xfrm>
          <a:prstGeom prst="rect">
            <a:avLst/>
          </a:prstGeom>
          <a:noFill/>
        </p:spPr>
        <p:txBody>
          <a:bodyPr wrap="square" lIns="0" rIns="0" rtlCol="0">
            <a:spAutoFit/>
          </a:bodyPr>
          <a:lstStyle/>
          <a:p>
            <a:pPr algn="ctr"/>
            <a:r>
              <a:rPr lang="en-GB" sz="700" dirty="0">
                <a:latin typeface="Montserrat" pitchFamily="2" charset="77"/>
              </a:rPr>
              <a:t>2023</a:t>
            </a:r>
          </a:p>
        </p:txBody>
      </p:sp>
      <p:sp>
        <p:nvSpPr>
          <p:cNvPr id="120" name="TextBox 119">
            <a:extLst>
              <a:ext uri="{FF2B5EF4-FFF2-40B4-BE49-F238E27FC236}">
                <a16:creationId xmlns:a16="http://schemas.microsoft.com/office/drawing/2014/main" id="{4073E2B4-D126-3CB0-9F9F-D20427517282}"/>
              </a:ext>
            </a:extLst>
          </p:cNvPr>
          <p:cNvSpPr txBox="1"/>
          <p:nvPr/>
        </p:nvSpPr>
        <p:spPr>
          <a:xfrm>
            <a:off x="7238129" y="398146"/>
            <a:ext cx="323343" cy="276999"/>
          </a:xfrm>
          <a:prstGeom prst="rect">
            <a:avLst/>
          </a:prstGeom>
          <a:noFill/>
        </p:spPr>
        <p:txBody>
          <a:bodyPr wrap="square" lIns="0" rIns="0" rtlCol="0">
            <a:spAutoFit/>
          </a:bodyPr>
          <a:lstStyle/>
          <a:p>
            <a:pPr algn="ctr"/>
            <a:r>
              <a:rPr lang="en-GB" sz="600" dirty="0">
                <a:latin typeface="Montserrat" pitchFamily="2" charset="77"/>
              </a:rPr>
              <a:t>% Change</a:t>
            </a:r>
          </a:p>
        </p:txBody>
      </p:sp>
      <p:sp>
        <p:nvSpPr>
          <p:cNvPr id="121" name="TextBox 120">
            <a:extLst>
              <a:ext uri="{FF2B5EF4-FFF2-40B4-BE49-F238E27FC236}">
                <a16:creationId xmlns:a16="http://schemas.microsoft.com/office/drawing/2014/main" id="{86276F05-4D1B-9860-65B7-DFE19BC38C4E}"/>
              </a:ext>
            </a:extLst>
          </p:cNvPr>
          <p:cNvSpPr txBox="1"/>
          <p:nvPr/>
        </p:nvSpPr>
        <p:spPr>
          <a:xfrm>
            <a:off x="6750257" y="348438"/>
            <a:ext cx="583654" cy="184666"/>
          </a:xfrm>
          <a:prstGeom prst="rect">
            <a:avLst/>
          </a:prstGeom>
          <a:noFill/>
        </p:spPr>
        <p:txBody>
          <a:bodyPr wrap="square" lIns="0" rIns="0" rtlCol="0">
            <a:spAutoFit/>
          </a:bodyPr>
          <a:lstStyle/>
          <a:p>
            <a:pPr algn="ctr"/>
            <a:r>
              <a:rPr lang="en-GB" sz="600" b="1" dirty="0">
                <a:latin typeface="Montserrat" pitchFamily="2" charset="77"/>
              </a:rPr>
              <a:t>Penetration</a:t>
            </a:r>
          </a:p>
        </p:txBody>
      </p:sp>
      <p:sp>
        <p:nvSpPr>
          <p:cNvPr id="122" name="TextBox 121">
            <a:extLst>
              <a:ext uri="{FF2B5EF4-FFF2-40B4-BE49-F238E27FC236}">
                <a16:creationId xmlns:a16="http://schemas.microsoft.com/office/drawing/2014/main" id="{E311A226-6F37-857F-3E59-C97DE8386BAA}"/>
              </a:ext>
            </a:extLst>
          </p:cNvPr>
          <p:cNvSpPr txBox="1"/>
          <p:nvPr/>
        </p:nvSpPr>
        <p:spPr>
          <a:xfrm>
            <a:off x="7656083" y="475596"/>
            <a:ext cx="323343" cy="200055"/>
          </a:xfrm>
          <a:prstGeom prst="rect">
            <a:avLst/>
          </a:prstGeom>
          <a:noFill/>
        </p:spPr>
        <p:txBody>
          <a:bodyPr wrap="square" lIns="0" rIns="0" rtlCol="0">
            <a:spAutoFit/>
          </a:bodyPr>
          <a:lstStyle/>
          <a:p>
            <a:pPr algn="ctr"/>
            <a:r>
              <a:rPr lang="en-GB" sz="700" dirty="0">
                <a:latin typeface="Montserrat" pitchFamily="2" charset="77"/>
              </a:rPr>
              <a:t>2022</a:t>
            </a:r>
          </a:p>
        </p:txBody>
      </p:sp>
      <p:sp>
        <p:nvSpPr>
          <p:cNvPr id="123" name="TextBox 122">
            <a:extLst>
              <a:ext uri="{FF2B5EF4-FFF2-40B4-BE49-F238E27FC236}">
                <a16:creationId xmlns:a16="http://schemas.microsoft.com/office/drawing/2014/main" id="{136410A6-E3C0-D6AC-A5E5-964000B3792E}"/>
              </a:ext>
            </a:extLst>
          </p:cNvPr>
          <p:cNvSpPr txBox="1"/>
          <p:nvPr/>
        </p:nvSpPr>
        <p:spPr>
          <a:xfrm>
            <a:off x="7967066" y="482417"/>
            <a:ext cx="323343" cy="200055"/>
          </a:xfrm>
          <a:prstGeom prst="rect">
            <a:avLst/>
          </a:prstGeom>
          <a:noFill/>
        </p:spPr>
        <p:txBody>
          <a:bodyPr wrap="square" lIns="0" rIns="0" rtlCol="0">
            <a:spAutoFit/>
          </a:bodyPr>
          <a:lstStyle/>
          <a:p>
            <a:pPr algn="ctr"/>
            <a:r>
              <a:rPr lang="en-GB" sz="700" dirty="0">
                <a:latin typeface="Montserrat" pitchFamily="2" charset="77"/>
              </a:rPr>
              <a:t>2023</a:t>
            </a:r>
          </a:p>
        </p:txBody>
      </p:sp>
      <p:sp>
        <p:nvSpPr>
          <p:cNvPr id="124" name="TextBox 123">
            <a:extLst>
              <a:ext uri="{FF2B5EF4-FFF2-40B4-BE49-F238E27FC236}">
                <a16:creationId xmlns:a16="http://schemas.microsoft.com/office/drawing/2014/main" id="{A8A72438-6BEE-DD5A-3508-33825A146D04}"/>
              </a:ext>
            </a:extLst>
          </p:cNvPr>
          <p:cNvSpPr txBox="1"/>
          <p:nvPr/>
        </p:nvSpPr>
        <p:spPr>
          <a:xfrm>
            <a:off x="8281315" y="397693"/>
            <a:ext cx="323343" cy="276999"/>
          </a:xfrm>
          <a:prstGeom prst="rect">
            <a:avLst/>
          </a:prstGeom>
          <a:noFill/>
        </p:spPr>
        <p:txBody>
          <a:bodyPr wrap="square" lIns="0" rIns="0" rtlCol="0">
            <a:spAutoFit/>
          </a:bodyPr>
          <a:lstStyle/>
          <a:p>
            <a:pPr algn="ctr"/>
            <a:r>
              <a:rPr lang="en-GB" sz="600" dirty="0">
                <a:latin typeface="Montserrat" pitchFamily="2" charset="77"/>
              </a:rPr>
              <a:t>% Change</a:t>
            </a:r>
          </a:p>
        </p:txBody>
      </p:sp>
      <p:sp>
        <p:nvSpPr>
          <p:cNvPr id="125" name="TextBox 124">
            <a:extLst>
              <a:ext uri="{FF2B5EF4-FFF2-40B4-BE49-F238E27FC236}">
                <a16:creationId xmlns:a16="http://schemas.microsoft.com/office/drawing/2014/main" id="{693193C0-E685-96E8-289E-594E4373D88F}"/>
              </a:ext>
            </a:extLst>
          </p:cNvPr>
          <p:cNvSpPr txBox="1"/>
          <p:nvPr/>
        </p:nvSpPr>
        <p:spPr>
          <a:xfrm>
            <a:off x="7553825" y="325381"/>
            <a:ext cx="999228" cy="184666"/>
          </a:xfrm>
          <a:prstGeom prst="rect">
            <a:avLst/>
          </a:prstGeom>
          <a:noFill/>
        </p:spPr>
        <p:txBody>
          <a:bodyPr wrap="square" lIns="0" rIns="0" rtlCol="0">
            <a:spAutoFit/>
          </a:bodyPr>
          <a:lstStyle/>
          <a:p>
            <a:pPr algn="ctr"/>
            <a:r>
              <a:rPr lang="en-GB" sz="600" b="1" dirty="0">
                <a:latin typeface="Montserrat" pitchFamily="2" charset="77"/>
              </a:rPr>
              <a:t>£ Spend per Visit</a:t>
            </a:r>
          </a:p>
        </p:txBody>
      </p:sp>
      <p:sp>
        <p:nvSpPr>
          <p:cNvPr id="2" name="Subtitle 1">
            <a:extLst>
              <a:ext uri="{FF2B5EF4-FFF2-40B4-BE49-F238E27FC236}">
                <a16:creationId xmlns:a16="http://schemas.microsoft.com/office/drawing/2014/main" id="{30E55D93-D27F-49DA-AAFA-E01D46D63A82}"/>
              </a:ext>
            </a:extLst>
          </p:cNvPr>
          <p:cNvSpPr>
            <a:spLocks noGrp="1"/>
          </p:cNvSpPr>
          <p:nvPr>
            <p:ph type="subTitle" idx="4294967295"/>
          </p:nvPr>
        </p:nvSpPr>
        <p:spPr>
          <a:xfrm>
            <a:off x="147148" y="4751762"/>
            <a:ext cx="3976565" cy="298754"/>
          </a:xfrm>
        </p:spPr>
        <p:txBody>
          <a:bodyPr>
            <a:normAutofit fontScale="32500" lnSpcReduction="20000"/>
          </a:bodyPr>
          <a:lstStyle/>
          <a:p>
            <a:pPr>
              <a:spcBef>
                <a:spcPct val="50000"/>
              </a:spcBef>
            </a:pPr>
            <a:r>
              <a:rPr lang="en-GB" altLang="en-US" sz="1200" b="0" i="1" dirty="0">
                <a:cs typeface="Calibri" panose="020F0502020204030204" pitchFamily="34" charset="0"/>
              </a:rPr>
              <a:t>Source: Nielsen </a:t>
            </a:r>
            <a:r>
              <a:rPr lang="en-GB" altLang="en-US" sz="1200" b="0" i="1" dirty="0" err="1">
                <a:cs typeface="Calibri" panose="020F0502020204030204" pitchFamily="34" charset="0"/>
              </a:rPr>
              <a:t>Homescan</a:t>
            </a:r>
            <a:r>
              <a:rPr lang="en-GB" altLang="en-US" sz="1200" b="0" i="1" dirty="0">
                <a:cs typeface="Calibri" panose="020F0502020204030204" pitchFamily="34" charset="0"/>
              </a:rPr>
              <a:t> SOT based on FMCG [New Base], Benchmark Total Grocers% Change Penetration = % Change in actual buyers</a:t>
            </a:r>
          </a:p>
          <a:p>
            <a:pPr>
              <a:spcBef>
                <a:spcPct val="50000"/>
              </a:spcBef>
            </a:pPr>
            <a:r>
              <a:rPr lang="en-GB" altLang="en-US" sz="1200" b="0" i="1" dirty="0">
                <a:cs typeface="Calibri" panose="020F0502020204030204" pitchFamily="34" charset="0"/>
              </a:rPr>
              <a:t>Penetration = Change in shoppers</a:t>
            </a:r>
          </a:p>
          <a:p>
            <a:endParaRPr lang="en-GB" sz="300" dirty="0"/>
          </a:p>
        </p:txBody>
      </p:sp>
      <p:sp>
        <p:nvSpPr>
          <p:cNvPr id="3" name="Title 2">
            <a:extLst>
              <a:ext uri="{FF2B5EF4-FFF2-40B4-BE49-F238E27FC236}">
                <a16:creationId xmlns:a16="http://schemas.microsoft.com/office/drawing/2014/main" id="{1BA4BC58-1D78-4D32-B479-D264EDA1A4A9}"/>
              </a:ext>
            </a:extLst>
          </p:cNvPr>
          <p:cNvSpPr>
            <a:spLocks noGrp="1"/>
          </p:cNvSpPr>
          <p:nvPr>
            <p:ph type="title"/>
          </p:nvPr>
        </p:nvSpPr>
        <p:spPr>
          <a:xfrm>
            <a:off x="354600" y="-90821"/>
            <a:ext cx="8434800" cy="393600"/>
          </a:xfrm>
        </p:spPr>
        <p:txBody>
          <a:bodyPr/>
          <a:lstStyle/>
          <a:p>
            <a:r>
              <a:rPr lang="en-GB" sz="1800" dirty="0">
                <a:solidFill>
                  <a:srgbClr val="2D6FF9"/>
                </a:solidFill>
                <a:latin typeface="+mj-lt"/>
              </a:rPr>
              <a:t>FMCG Essential Retail </a:t>
            </a:r>
            <a:r>
              <a:rPr lang="en-GB" sz="1800" dirty="0">
                <a:latin typeface="+mj-lt"/>
              </a:rPr>
              <a:t>– What you need to know!</a:t>
            </a:r>
          </a:p>
        </p:txBody>
      </p:sp>
      <p:sp>
        <p:nvSpPr>
          <p:cNvPr id="6" name="Rectangle 5">
            <a:extLst>
              <a:ext uri="{FF2B5EF4-FFF2-40B4-BE49-F238E27FC236}">
                <a16:creationId xmlns:a16="http://schemas.microsoft.com/office/drawing/2014/main" id="{54D9CC6F-4947-405F-9074-B79DC108ECF8}"/>
              </a:ext>
            </a:extLst>
          </p:cNvPr>
          <p:cNvSpPr/>
          <p:nvPr/>
        </p:nvSpPr>
        <p:spPr>
          <a:xfrm>
            <a:off x="152460" y="2148334"/>
            <a:ext cx="982372" cy="24976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pic>
        <p:nvPicPr>
          <p:cNvPr id="1026" name="Picture 2" descr="Tesco logo | Logok">
            <a:extLst>
              <a:ext uri="{FF2B5EF4-FFF2-40B4-BE49-F238E27FC236}">
                <a16:creationId xmlns:a16="http://schemas.microsoft.com/office/drawing/2014/main" id="{73C1606C-4F9E-49AE-8782-02B6AD9B54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584" t="39056" r="23529" b="39135"/>
          <a:stretch/>
        </p:blipFill>
        <p:spPr bwMode="auto">
          <a:xfrm>
            <a:off x="302791" y="2568623"/>
            <a:ext cx="656918" cy="197844"/>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3DB3DD55-9F7B-4886-A730-2FE3FF0F16C9}"/>
              </a:ext>
            </a:extLst>
          </p:cNvPr>
          <p:cNvCxnSpPr/>
          <p:nvPr/>
        </p:nvCxnSpPr>
        <p:spPr>
          <a:xfrm>
            <a:off x="152460" y="2550001"/>
            <a:ext cx="9823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38176FD-6BDD-4E99-A54D-87B48B61008E}"/>
              </a:ext>
            </a:extLst>
          </p:cNvPr>
          <p:cNvSpPr txBox="1"/>
          <p:nvPr/>
        </p:nvSpPr>
        <p:spPr>
          <a:xfrm>
            <a:off x="217478" y="2179126"/>
            <a:ext cx="1016454" cy="507831"/>
          </a:xfrm>
          <a:prstGeom prst="rect">
            <a:avLst/>
          </a:prstGeom>
          <a:noFill/>
        </p:spPr>
        <p:txBody>
          <a:bodyPr wrap="square" lIns="0" rIns="0" rtlCol="0">
            <a:spAutoFit/>
          </a:bodyPr>
          <a:lstStyle/>
          <a:p>
            <a:pPr algn="l"/>
            <a:r>
              <a:rPr lang="en-GB" sz="900" b="1" dirty="0">
                <a:solidFill>
                  <a:schemeClr val="tx1"/>
                </a:solidFill>
                <a:latin typeface="Montserrat" pitchFamily="2" charset="77"/>
              </a:rPr>
              <a:t>Store Numbers </a:t>
            </a:r>
            <a:r>
              <a:rPr lang="en-GB" sz="900" b="1" dirty="0">
                <a:latin typeface="Montserrat" pitchFamily="2" charset="77"/>
              </a:rPr>
              <a:t>as of 17.06.23</a:t>
            </a:r>
          </a:p>
          <a:p>
            <a:pPr algn="l"/>
            <a:endParaRPr lang="en-GB" sz="900" b="1" dirty="0">
              <a:latin typeface="Montserrat" pitchFamily="2" charset="77"/>
            </a:endParaRPr>
          </a:p>
        </p:txBody>
      </p:sp>
      <p:pic>
        <p:nvPicPr>
          <p:cNvPr id="1030" name="Picture 6" descr="ASDA logo and symbol, meaning, history, PNG">
            <a:extLst>
              <a:ext uri="{FF2B5EF4-FFF2-40B4-BE49-F238E27FC236}">
                <a16:creationId xmlns:a16="http://schemas.microsoft.com/office/drawing/2014/main" id="{F053145F-1C58-430E-9C82-B63F3A4E830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237" t="27339" r="16337" b="27693"/>
          <a:stretch/>
        </p:blipFill>
        <p:spPr bwMode="auto">
          <a:xfrm>
            <a:off x="340809" y="2991396"/>
            <a:ext cx="544876" cy="24225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orrisons logo and symbol, meaning, history, PNG">
            <a:extLst>
              <a:ext uri="{FF2B5EF4-FFF2-40B4-BE49-F238E27FC236}">
                <a16:creationId xmlns:a16="http://schemas.microsoft.com/office/drawing/2014/main" id="{83638E5F-6936-4797-A713-382ED57A91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327" y="3240205"/>
            <a:ext cx="513506" cy="28884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he Co-operative brand - Wikipedia">
            <a:extLst>
              <a:ext uri="{FF2B5EF4-FFF2-40B4-BE49-F238E27FC236}">
                <a16:creationId xmlns:a16="http://schemas.microsoft.com/office/drawing/2014/main" id="{22B94850-F8ED-453B-8B90-950D644799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588" y="3536000"/>
            <a:ext cx="299324" cy="31682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Waitrose logo and symbol, meaning, history, PNG">
            <a:extLst>
              <a:ext uri="{FF2B5EF4-FFF2-40B4-BE49-F238E27FC236}">
                <a16:creationId xmlns:a16="http://schemas.microsoft.com/office/drawing/2014/main" id="{7554EB84-1576-4233-9097-F980CEBC599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6768" b="30277"/>
          <a:stretch/>
        </p:blipFill>
        <p:spPr bwMode="auto">
          <a:xfrm>
            <a:off x="221288" y="3871224"/>
            <a:ext cx="736012" cy="17783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Marks &amp;amp; Spencer - Wikipedia">
            <a:extLst>
              <a:ext uri="{FF2B5EF4-FFF2-40B4-BE49-F238E27FC236}">
                <a16:creationId xmlns:a16="http://schemas.microsoft.com/office/drawing/2014/main" id="{F59D08D2-7E3D-4989-B585-8AE304DB7F2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5679" y="4054008"/>
            <a:ext cx="347229" cy="20745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52449E7F-DFBF-4E80-AD79-96918284E6A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4552" y="4301357"/>
            <a:ext cx="507631" cy="1150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77A7626-A3CB-4D02-97C2-608E8E6777C4}"/>
              </a:ext>
            </a:extLst>
          </p:cNvPr>
          <p:cNvSpPr/>
          <p:nvPr/>
        </p:nvSpPr>
        <p:spPr>
          <a:xfrm>
            <a:off x="1227039" y="2148334"/>
            <a:ext cx="2574151" cy="24976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cxnSp>
        <p:nvCxnSpPr>
          <p:cNvPr id="8" name="Straight Connector 7">
            <a:extLst>
              <a:ext uri="{FF2B5EF4-FFF2-40B4-BE49-F238E27FC236}">
                <a16:creationId xmlns:a16="http://schemas.microsoft.com/office/drawing/2014/main" id="{38656DD9-475C-4C21-B3E8-71D063CFAEED}"/>
              </a:ext>
            </a:extLst>
          </p:cNvPr>
          <p:cNvCxnSpPr/>
          <p:nvPr/>
        </p:nvCxnSpPr>
        <p:spPr>
          <a:xfrm flipV="1">
            <a:off x="1222928" y="2541934"/>
            <a:ext cx="2570579" cy="80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CE095F6-8BE9-4282-92C2-6AC0ABE3713F}"/>
              </a:ext>
            </a:extLst>
          </p:cNvPr>
          <p:cNvSpPr txBox="1"/>
          <p:nvPr/>
        </p:nvSpPr>
        <p:spPr>
          <a:xfrm>
            <a:off x="1303881" y="2399304"/>
            <a:ext cx="284310" cy="200055"/>
          </a:xfrm>
          <a:prstGeom prst="rect">
            <a:avLst/>
          </a:prstGeom>
          <a:noFill/>
        </p:spPr>
        <p:txBody>
          <a:bodyPr wrap="square" lIns="0" rIns="0" rtlCol="0">
            <a:spAutoFit/>
          </a:bodyPr>
          <a:lstStyle/>
          <a:p>
            <a:pPr algn="l"/>
            <a:r>
              <a:rPr lang="en-GB" sz="700" dirty="0">
                <a:latin typeface="Montserrat" pitchFamily="2" charset="77"/>
              </a:rPr>
              <a:t>Total</a:t>
            </a:r>
          </a:p>
        </p:txBody>
      </p:sp>
      <p:sp>
        <p:nvSpPr>
          <p:cNvPr id="20" name="TextBox 19">
            <a:extLst>
              <a:ext uri="{FF2B5EF4-FFF2-40B4-BE49-F238E27FC236}">
                <a16:creationId xmlns:a16="http://schemas.microsoft.com/office/drawing/2014/main" id="{CCC698A5-FCB6-4B88-9B67-AE8C3D5C0C6A}"/>
              </a:ext>
            </a:extLst>
          </p:cNvPr>
          <p:cNvSpPr txBox="1"/>
          <p:nvPr/>
        </p:nvSpPr>
        <p:spPr>
          <a:xfrm>
            <a:off x="1588190" y="2399303"/>
            <a:ext cx="614721" cy="200055"/>
          </a:xfrm>
          <a:prstGeom prst="rect">
            <a:avLst/>
          </a:prstGeom>
          <a:noFill/>
        </p:spPr>
        <p:txBody>
          <a:bodyPr wrap="square" lIns="0" rIns="0" rtlCol="0">
            <a:spAutoFit/>
          </a:bodyPr>
          <a:lstStyle/>
          <a:p>
            <a:pPr algn="l"/>
            <a:r>
              <a:rPr lang="en-GB" sz="700" dirty="0">
                <a:latin typeface="Montserrat" pitchFamily="2" charset="77"/>
              </a:rPr>
              <a:t>Convenience</a:t>
            </a:r>
          </a:p>
        </p:txBody>
      </p:sp>
      <p:sp>
        <p:nvSpPr>
          <p:cNvPr id="21" name="TextBox 20">
            <a:extLst>
              <a:ext uri="{FF2B5EF4-FFF2-40B4-BE49-F238E27FC236}">
                <a16:creationId xmlns:a16="http://schemas.microsoft.com/office/drawing/2014/main" id="{0B28F0F7-AD69-48E1-8AE6-0495438805E9}"/>
              </a:ext>
            </a:extLst>
          </p:cNvPr>
          <p:cNvSpPr txBox="1"/>
          <p:nvPr/>
        </p:nvSpPr>
        <p:spPr>
          <a:xfrm>
            <a:off x="2279752" y="2394269"/>
            <a:ext cx="284310" cy="200055"/>
          </a:xfrm>
          <a:prstGeom prst="rect">
            <a:avLst/>
          </a:prstGeom>
          <a:noFill/>
        </p:spPr>
        <p:txBody>
          <a:bodyPr wrap="square" lIns="0" rIns="0" rtlCol="0">
            <a:spAutoFit/>
          </a:bodyPr>
          <a:lstStyle/>
          <a:p>
            <a:pPr algn="l"/>
            <a:r>
              <a:rPr lang="en-GB" sz="700" dirty="0">
                <a:latin typeface="Montserrat" pitchFamily="2" charset="77"/>
              </a:rPr>
              <a:t>Small</a:t>
            </a:r>
          </a:p>
        </p:txBody>
      </p:sp>
      <p:sp>
        <p:nvSpPr>
          <p:cNvPr id="22" name="TextBox 21">
            <a:extLst>
              <a:ext uri="{FF2B5EF4-FFF2-40B4-BE49-F238E27FC236}">
                <a16:creationId xmlns:a16="http://schemas.microsoft.com/office/drawing/2014/main" id="{5BF0852F-2C67-4CB7-88CE-85EC45C43723}"/>
              </a:ext>
            </a:extLst>
          </p:cNvPr>
          <p:cNvSpPr txBox="1"/>
          <p:nvPr/>
        </p:nvSpPr>
        <p:spPr>
          <a:xfrm>
            <a:off x="2644741" y="2396122"/>
            <a:ext cx="284310" cy="200055"/>
          </a:xfrm>
          <a:prstGeom prst="rect">
            <a:avLst/>
          </a:prstGeom>
          <a:noFill/>
        </p:spPr>
        <p:txBody>
          <a:bodyPr wrap="square" lIns="0" rIns="0" rtlCol="0">
            <a:spAutoFit/>
          </a:bodyPr>
          <a:lstStyle/>
          <a:p>
            <a:pPr algn="l"/>
            <a:r>
              <a:rPr lang="en-GB" sz="700" dirty="0">
                <a:latin typeface="Montserrat" pitchFamily="2" charset="77"/>
              </a:rPr>
              <a:t>Large</a:t>
            </a:r>
          </a:p>
        </p:txBody>
      </p:sp>
      <p:sp>
        <p:nvSpPr>
          <p:cNvPr id="23" name="TextBox 22">
            <a:extLst>
              <a:ext uri="{FF2B5EF4-FFF2-40B4-BE49-F238E27FC236}">
                <a16:creationId xmlns:a16="http://schemas.microsoft.com/office/drawing/2014/main" id="{A7AA7266-058E-4474-B414-18F5049CECAD}"/>
              </a:ext>
            </a:extLst>
          </p:cNvPr>
          <p:cNvSpPr txBox="1"/>
          <p:nvPr/>
        </p:nvSpPr>
        <p:spPr>
          <a:xfrm>
            <a:off x="3025101" y="2394269"/>
            <a:ext cx="284310" cy="200055"/>
          </a:xfrm>
          <a:prstGeom prst="rect">
            <a:avLst/>
          </a:prstGeom>
          <a:noFill/>
        </p:spPr>
        <p:txBody>
          <a:bodyPr wrap="square" lIns="0" rIns="0" rtlCol="0">
            <a:spAutoFit/>
          </a:bodyPr>
          <a:lstStyle/>
          <a:p>
            <a:pPr algn="l"/>
            <a:r>
              <a:rPr lang="en-GB" sz="700" dirty="0">
                <a:latin typeface="Montserrat" pitchFamily="2" charset="77"/>
              </a:rPr>
              <a:t>Super</a:t>
            </a:r>
          </a:p>
        </p:txBody>
      </p:sp>
      <p:sp>
        <p:nvSpPr>
          <p:cNvPr id="24" name="TextBox 23">
            <a:extLst>
              <a:ext uri="{FF2B5EF4-FFF2-40B4-BE49-F238E27FC236}">
                <a16:creationId xmlns:a16="http://schemas.microsoft.com/office/drawing/2014/main" id="{8E2D7E0A-C4CD-42F4-A790-747256CC29CC}"/>
              </a:ext>
            </a:extLst>
          </p:cNvPr>
          <p:cNvSpPr txBox="1"/>
          <p:nvPr/>
        </p:nvSpPr>
        <p:spPr>
          <a:xfrm>
            <a:off x="3501512" y="2394269"/>
            <a:ext cx="284310" cy="200055"/>
          </a:xfrm>
          <a:prstGeom prst="rect">
            <a:avLst/>
          </a:prstGeom>
          <a:noFill/>
        </p:spPr>
        <p:txBody>
          <a:bodyPr wrap="square" lIns="0" rIns="0" rtlCol="0">
            <a:spAutoFit/>
          </a:bodyPr>
          <a:lstStyle/>
          <a:p>
            <a:pPr algn="l"/>
            <a:r>
              <a:rPr lang="en-GB" sz="700" dirty="0">
                <a:latin typeface="Montserrat" pitchFamily="2" charset="77"/>
              </a:rPr>
              <a:t>Mega</a:t>
            </a:r>
          </a:p>
        </p:txBody>
      </p:sp>
      <p:sp>
        <p:nvSpPr>
          <p:cNvPr id="25" name="TextBox 24">
            <a:extLst>
              <a:ext uri="{FF2B5EF4-FFF2-40B4-BE49-F238E27FC236}">
                <a16:creationId xmlns:a16="http://schemas.microsoft.com/office/drawing/2014/main" id="{FC873453-7771-4BD5-9B45-C63575899FB3}"/>
              </a:ext>
            </a:extLst>
          </p:cNvPr>
          <p:cNvSpPr txBox="1"/>
          <p:nvPr/>
        </p:nvSpPr>
        <p:spPr>
          <a:xfrm>
            <a:off x="2225390" y="2285646"/>
            <a:ext cx="773611" cy="200055"/>
          </a:xfrm>
          <a:prstGeom prst="rect">
            <a:avLst/>
          </a:prstGeom>
          <a:noFill/>
        </p:spPr>
        <p:txBody>
          <a:bodyPr wrap="square" lIns="0" rIns="0" rtlCol="0">
            <a:spAutoFit/>
          </a:bodyPr>
          <a:lstStyle/>
          <a:p>
            <a:pPr algn="ctr"/>
            <a:r>
              <a:rPr lang="en-GB" sz="700" b="1" dirty="0">
                <a:latin typeface="Montserrat" pitchFamily="2" charset="77"/>
              </a:rPr>
              <a:t>Store Numbers</a:t>
            </a:r>
          </a:p>
        </p:txBody>
      </p:sp>
      <p:grpSp>
        <p:nvGrpSpPr>
          <p:cNvPr id="12" name="Group 11">
            <a:extLst>
              <a:ext uri="{FF2B5EF4-FFF2-40B4-BE49-F238E27FC236}">
                <a16:creationId xmlns:a16="http://schemas.microsoft.com/office/drawing/2014/main" id="{2267E484-30E6-44D5-9810-9C10ABBC2BB4}"/>
              </a:ext>
            </a:extLst>
          </p:cNvPr>
          <p:cNvGrpSpPr/>
          <p:nvPr/>
        </p:nvGrpSpPr>
        <p:grpSpPr>
          <a:xfrm>
            <a:off x="1845599" y="2009207"/>
            <a:ext cx="1582911" cy="312947"/>
            <a:chOff x="1732742" y="1718311"/>
            <a:chExt cx="1582911" cy="312947"/>
          </a:xfrm>
          <a:solidFill>
            <a:srgbClr val="2D6FF9"/>
          </a:solidFill>
        </p:grpSpPr>
        <p:sp>
          <p:nvSpPr>
            <p:cNvPr id="10" name="Rectangle 9">
              <a:extLst>
                <a:ext uri="{FF2B5EF4-FFF2-40B4-BE49-F238E27FC236}">
                  <a16:creationId xmlns:a16="http://schemas.microsoft.com/office/drawing/2014/main" id="{1FEBE621-E026-438D-8D17-361DB5BA5D17}"/>
                </a:ext>
              </a:extLst>
            </p:cNvPr>
            <p:cNvSpPr/>
            <p:nvPr/>
          </p:nvSpPr>
          <p:spPr>
            <a:xfrm>
              <a:off x="1732742" y="1718311"/>
              <a:ext cx="1582911" cy="312947"/>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sp>
          <p:nvSpPr>
            <p:cNvPr id="11" name="TextBox 10">
              <a:extLst>
                <a:ext uri="{FF2B5EF4-FFF2-40B4-BE49-F238E27FC236}">
                  <a16:creationId xmlns:a16="http://schemas.microsoft.com/office/drawing/2014/main" id="{C22830AF-3429-49C2-9C37-56CB75FFB9D9}"/>
                </a:ext>
              </a:extLst>
            </p:cNvPr>
            <p:cNvSpPr txBox="1"/>
            <p:nvPr/>
          </p:nvSpPr>
          <p:spPr>
            <a:xfrm>
              <a:off x="1809585" y="1756986"/>
              <a:ext cx="1444598" cy="246221"/>
            </a:xfrm>
            <a:prstGeom prst="rect">
              <a:avLst/>
            </a:prstGeom>
            <a:grpFill/>
          </p:spPr>
          <p:txBody>
            <a:bodyPr wrap="square" lIns="0" rIns="0" rtlCol="0">
              <a:spAutoFit/>
            </a:bodyPr>
            <a:lstStyle/>
            <a:p>
              <a:pPr algn="ctr"/>
              <a:r>
                <a:rPr lang="en-GB" sz="1000" b="1" dirty="0">
                  <a:solidFill>
                    <a:schemeClr val="bg1"/>
                  </a:solidFill>
                  <a:latin typeface="Montserrat" pitchFamily="2" charset="77"/>
                </a:rPr>
                <a:t>Store Portfolio</a:t>
              </a:r>
            </a:p>
          </p:txBody>
        </p:sp>
      </p:grpSp>
      <p:pic>
        <p:nvPicPr>
          <p:cNvPr id="1034" name="Picture 10" descr="sainsburys-logo - Future of Heat Conference 2021">
            <a:extLst>
              <a:ext uri="{FF2B5EF4-FFF2-40B4-BE49-F238E27FC236}">
                <a16:creationId xmlns:a16="http://schemas.microsoft.com/office/drawing/2014/main" id="{CF5C4E2B-FE04-456E-93A0-6FE75A28F660}"/>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35203" b="32261"/>
          <a:stretch/>
        </p:blipFill>
        <p:spPr bwMode="auto">
          <a:xfrm>
            <a:off x="228708" y="2829956"/>
            <a:ext cx="829876" cy="151877"/>
          </a:xfrm>
          <a:prstGeom prst="rect">
            <a:avLst/>
          </a:prstGeom>
          <a:noFill/>
          <a:extLst>
            <a:ext uri="{909E8E84-426E-40DD-AFC4-6F175D3DCCD1}">
              <a14:hiddenFill xmlns:a14="http://schemas.microsoft.com/office/drawing/2010/main">
                <a:solidFill>
                  <a:srgbClr val="FFFFFF"/>
                </a:solidFill>
              </a14:hiddenFill>
            </a:ext>
          </a:extLst>
        </p:spPr>
      </p:pic>
      <p:grpSp>
        <p:nvGrpSpPr>
          <p:cNvPr id="93" name="Group 92">
            <a:extLst>
              <a:ext uri="{FF2B5EF4-FFF2-40B4-BE49-F238E27FC236}">
                <a16:creationId xmlns:a16="http://schemas.microsoft.com/office/drawing/2014/main" id="{22DA12CD-256C-4D75-91D0-B7B827283644}"/>
              </a:ext>
            </a:extLst>
          </p:cNvPr>
          <p:cNvGrpSpPr/>
          <p:nvPr/>
        </p:nvGrpSpPr>
        <p:grpSpPr>
          <a:xfrm>
            <a:off x="4071054" y="2864063"/>
            <a:ext cx="5053145" cy="2279436"/>
            <a:chOff x="4071054" y="2864063"/>
            <a:chExt cx="5053145" cy="2279436"/>
          </a:xfrm>
        </p:grpSpPr>
        <p:sp>
          <p:nvSpPr>
            <p:cNvPr id="54" name="Rectangle 53">
              <a:extLst>
                <a:ext uri="{FF2B5EF4-FFF2-40B4-BE49-F238E27FC236}">
                  <a16:creationId xmlns:a16="http://schemas.microsoft.com/office/drawing/2014/main" id="{BC6B5072-AD49-4C57-B23A-FA135A11C759}"/>
                </a:ext>
              </a:extLst>
            </p:cNvPr>
            <p:cNvSpPr/>
            <p:nvPr/>
          </p:nvSpPr>
          <p:spPr>
            <a:xfrm>
              <a:off x="4071054" y="2879125"/>
              <a:ext cx="878924" cy="226437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pic>
          <p:nvPicPr>
            <p:cNvPr id="77" name="Picture 2" descr="Tesco logo | Logok">
              <a:extLst>
                <a:ext uri="{FF2B5EF4-FFF2-40B4-BE49-F238E27FC236}">
                  <a16:creationId xmlns:a16="http://schemas.microsoft.com/office/drawing/2014/main" id="{09672E55-9D34-4D72-BC00-92D6A7E9D4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584" t="39056" r="23529" b="39135"/>
            <a:stretch/>
          </p:blipFill>
          <p:spPr bwMode="auto">
            <a:xfrm>
              <a:off x="4261729" y="3183157"/>
              <a:ext cx="485437" cy="146199"/>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6" descr="ASDA logo and symbol, meaning, history, PNG">
              <a:extLst>
                <a:ext uri="{FF2B5EF4-FFF2-40B4-BE49-F238E27FC236}">
                  <a16:creationId xmlns:a16="http://schemas.microsoft.com/office/drawing/2014/main" id="{D41900DC-C516-4793-AC23-0BEE3EAF3DE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237" t="27339" r="16337" b="27693"/>
            <a:stretch/>
          </p:blipFill>
          <p:spPr bwMode="auto">
            <a:xfrm>
              <a:off x="4303144" y="3448051"/>
              <a:ext cx="404097" cy="179665"/>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8" descr="Morrisons logo and symbol, meaning, history, PNG">
              <a:extLst>
                <a:ext uri="{FF2B5EF4-FFF2-40B4-BE49-F238E27FC236}">
                  <a16:creationId xmlns:a16="http://schemas.microsoft.com/office/drawing/2014/main" id="{913563F5-75FF-4D34-B865-E5EBCDC0DE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4835" y="3563382"/>
              <a:ext cx="513506" cy="288847"/>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8" descr="Aldi logo and symbol, meaning, history, PNG">
              <a:extLst>
                <a:ext uri="{FF2B5EF4-FFF2-40B4-BE49-F238E27FC236}">
                  <a16:creationId xmlns:a16="http://schemas.microsoft.com/office/drawing/2014/main" id="{094E0749-62E2-44C5-B345-2571722656BD}"/>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8067" t="2987" r="27899" b="3010"/>
            <a:stretch/>
          </p:blipFill>
          <p:spPr bwMode="auto">
            <a:xfrm>
              <a:off x="4395379" y="3838553"/>
              <a:ext cx="199673" cy="239770"/>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10" descr="sainsburys-logo - Future of Heat Conference 2021">
              <a:extLst>
                <a:ext uri="{FF2B5EF4-FFF2-40B4-BE49-F238E27FC236}">
                  <a16:creationId xmlns:a16="http://schemas.microsoft.com/office/drawing/2014/main" id="{AC0BBD32-78A2-44A0-9FEA-1BDCDFA0EDE2}"/>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35203" b="32261"/>
            <a:stretch/>
          </p:blipFill>
          <p:spPr bwMode="auto">
            <a:xfrm>
              <a:off x="4179819" y="3350035"/>
              <a:ext cx="643538" cy="117775"/>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2" descr="The Co-operative brand - Wikipedia">
              <a:extLst>
                <a:ext uri="{FF2B5EF4-FFF2-40B4-BE49-F238E27FC236}">
                  <a16:creationId xmlns:a16="http://schemas.microsoft.com/office/drawing/2014/main" id="{450DB9F5-A1F1-42DF-83EB-61C8C47552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1079" y="4069985"/>
              <a:ext cx="226523" cy="239770"/>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14" descr="Waitrose logo and symbol, meaning, history, PNG">
              <a:extLst>
                <a:ext uri="{FF2B5EF4-FFF2-40B4-BE49-F238E27FC236}">
                  <a16:creationId xmlns:a16="http://schemas.microsoft.com/office/drawing/2014/main" id="{21A1AFB8-A745-4435-8977-CB0E748944B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6768" b="30277"/>
            <a:stretch/>
          </p:blipFill>
          <p:spPr bwMode="auto">
            <a:xfrm>
              <a:off x="4190837" y="4313358"/>
              <a:ext cx="565461" cy="136626"/>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4">
              <a:extLst>
                <a:ext uri="{FF2B5EF4-FFF2-40B4-BE49-F238E27FC236}">
                  <a16:creationId xmlns:a16="http://schemas.microsoft.com/office/drawing/2014/main" id="{4D60A6B7-D356-4299-AC19-01EED998923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91148" y="4440155"/>
              <a:ext cx="188536" cy="188536"/>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16" descr="Marks &amp;amp; Spencer - Wikipedia">
              <a:extLst>
                <a:ext uri="{FF2B5EF4-FFF2-40B4-BE49-F238E27FC236}">
                  <a16:creationId xmlns:a16="http://schemas.microsoft.com/office/drawing/2014/main" id="{93E4A502-FCB3-48FA-93EE-A3C78D45069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25034" y="4649598"/>
              <a:ext cx="291176" cy="173965"/>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18">
              <a:extLst>
                <a:ext uri="{FF2B5EF4-FFF2-40B4-BE49-F238E27FC236}">
                  <a16:creationId xmlns:a16="http://schemas.microsoft.com/office/drawing/2014/main" id="{C47AD135-54AA-4AB7-9B3B-3A61E62EF66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32463" y="4829484"/>
              <a:ext cx="466840" cy="105768"/>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 descr="Ocado: Online Groceries, Supermarket Savings, M&amp;amp;S and more">
              <a:extLst>
                <a:ext uri="{FF2B5EF4-FFF2-40B4-BE49-F238E27FC236}">
                  <a16:creationId xmlns:a16="http://schemas.microsoft.com/office/drawing/2014/main" id="{583F6491-49ED-48AF-AA84-41130EA7BA7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36717" y="5002697"/>
              <a:ext cx="482029" cy="102431"/>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54">
              <a:extLst>
                <a:ext uri="{FF2B5EF4-FFF2-40B4-BE49-F238E27FC236}">
                  <a16:creationId xmlns:a16="http://schemas.microsoft.com/office/drawing/2014/main" id="{559B6EA2-3DD5-4411-B6DB-15D54901D4D8}"/>
                </a:ext>
              </a:extLst>
            </p:cNvPr>
            <p:cNvSpPr/>
            <p:nvPr/>
          </p:nvSpPr>
          <p:spPr>
            <a:xfrm>
              <a:off x="5049330" y="2879125"/>
              <a:ext cx="4067185" cy="226437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cxnSp>
          <p:nvCxnSpPr>
            <p:cNvPr id="70" name="Straight Connector 69">
              <a:extLst>
                <a:ext uri="{FF2B5EF4-FFF2-40B4-BE49-F238E27FC236}">
                  <a16:creationId xmlns:a16="http://schemas.microsoft.com/office/drawing/2014/main" id="{9C9783E3-97C0-47DD-B378-617C8BA0D9DE}"/>
                </a:ext>
              </a:extLst>
            </p:cNvPr>
            <p:cNvCxnSpPr>
              <a:cxnSpLocks/>
            </p:cNvCxnSpPr>
            <p:nvPr/>
          </p:nvCxnSpPr>
          <p:spPr>
            <a:xfrm>
              <a:off x="5044282" y="3168424"/>
              <a:ext cx="40722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55DD191-4DAF-4BAD-8E69-F78C4C4D1623}"/>
                </a:ext>
              </a:extLst>
            </p:cNvPr>
            <p:cNvCxnSpPr/>
            <p:nvPr/>
          </p:nvCxnSpPr>
          <p:spPr>
            <a:xfrm flipH="1">
              <a:off x="4071054" y="3168424"/>
              <a:ext cx="8789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9635573D-2ED8-4709-A3D6-D10C33913289}"/>
                </a:ext>
              </a:extLst>
            </p:cNvPr>
            <p:cNvSpPr txBox="1"/>
            <p:nvPr/>
          </p:nvSpPr>
          <p:spPr>
            <a:xfrm>
              <a:off x="4071054" y="2864063"/>
              <a:ext cx="857418" cy="461665"/>
            </a:xfrm>
            <a:prstGeom prst="rect">
              <a:avLst/>
            </a:prstGeom>
            <a:noFill/>
          </p:spPr>
          <p:txBody>
            <a:bodyPr wrap="square" lIns="0" rIns="0" rtlCol="0">
              <a:spAutoFit/>
            </a:bodyPr>
            <a:lstStyle/>
            <a:p>
              <a:pPr algn="ctr"/>
              <a:r>
                <a:rPr lang="en-GB" sz="800" b="1" dirty="0">
                  <a:latin typeface="Montserrat" pitchFamily="2" charset="77"/>
                </a:rPr>
                <a:t>Value Index </a:t>
              </a:r>
            </a:p>
            <a:p>
              <a:pPr algn="ctr"/>
              <a:r>
                <a:rPr lang="en-GB" sz="800" b="1" dirty="0">
                  <a:latin typeface="Montserrat" pitchFamily="2" charset="77"/>
                </a:rPr>
                <a:t>52 we 17.06.23</a:t>
              </a:r>
            </a:p>
            <a:p>
              <a:pPr algn="ctr"/>
              <a:endParaRPr lang="en-GB" sz="800" b="1" dirty="0">
                <a:latin typeface="Montserrat" pitchFamily="2" charset="77"/>
              </a:endParaRPr>
            </a:p>
          </p:txBody>
        </p:sp>
        <p:sp>
          <p:nvSpPr>
            <p:cNvPr id="75" name="TextBox 74">
              <a:extLst>
                <a:ext uri="{FF2B5EF4-FFF2-40B4-BE49-F238E27FC236}">
                  <a16:creationId xmlns:a16="http://schemas.microsoft.com/office/drawing/2014/main" id="{B995C10F-6415-4DC7-8A7A-E735E4AA8FF2}"/>
                </a:ext>
              </a:extLst>
            </p:cNvPr>
            <p:cNvSpPr txBox="1"/>
            <p:nvPr/>
          </p:nvSpPr>
          <p:spPr>
            <a:xfrm>
              <a:off x="5035782" y="2894840"/>
              <a:ext cx="440557" cy="307777"/>
            </a:xfrm>
            <a:prstGeom prst="rect">
              <a:avLst/>
            </a:prstGeom>
            <a:noFill/>
          </p:spPr>
          <p:txBody>
            <a:bodyPr wrap="square" lIns="0" rIns="0" rtlCol="0">
              <a:spAutoFit/>
            </a:bodyPr>
            <a:lstStyle/>
            <a:p>
              <a:pPr algn="ctr"/>
              <a:r>
                <a:rPr lang="en-GB" sz="700" b="1" dirty="0">
                  <a:latin typeface="Montserrat" pitchFamily="2" charset="77"/>
                </a:rPr>
                <a:t>Pre Family</a:t>
              </a:r>
            </a:p>
          </p:txBody>
        </p:sp>
        <p:sp>
          <p:nvSpPr>
            <p:cNvPr id="96" name="TextBox 95">
              <a:extLst>
                <a:ext uri="{FF2B5EF4-FFF2-40B4-BE49-F238E27FC236}">
                  <a16:creationId xmlns:a16="http://schemas.microsoft.com/office/drawing/2014/main" id="{7D31F6FA-D98A-4A47-9F91-4CFCBC51834C}"/>
                </a:ext>
              </a:extLst>
            </p:cNvPr>
            <p:cNvSpPr txBox="1"/>
            <p:nvPr/>
          </p:nvSpPr>
          <p:spPr>
            <a:xfrm>
              <a:off x="5586923" y="2902523"/>
              <a:ext cx="440557" cy="307777"/>
            </a:xfrm>
            <a:prstGeom prst="rect">
              <a:avLst/>
            </a:prstGeom>
            <a:noFill/>
          </p:spPr>
          <p:txBody>
            <a:bodyPr wrap="square" lIns="0" rIns="0" rtlCol="0">
              <a:spAutoFit/>
            </a:bodyPr>
            <a:lstStyle/>
            <a:p>
              <a:pPr algn="ctr"/>
              <a:r>
                <a:rPr lang="en-GB" sz="700" b="1" dirty="0">
                  <a:latin typeface="Montserrat" pitchFamily="2" charset="77"/>
                </a:rPr>
                <a:t>New Family</a:t>
              </a:r>
            </a:p>
          </p:txBody>
        </p:sp>
        <p:sp>
          <p:nvSpPr>
            <p:cNvPr id="97" name="TextBox 96">
              <a:extLst>
                <a:ext uri="{FF2B5EF4-FFF2-40B4-BE49-F238E27FC236}">
                  <a16:creationId xmlns:a16="http://schemas.microsoft.com/office/drawing/2014/main" id="{FD475890-E8BF-4C7F-B7D4-D60621888C29}"/>
                </a:ext>
              </a:extLst>
            </p:cNvPr>
            <p:cNvSpPr txBox="1"/>
            <p:nvPr/>
          </p:nvSpPr>
          <p:spPr>
            <a:xfrm>
              <a:off x="6138696" y="2901149"/>
              <a:ext cx="440557" cy="307777"/>
            </a:xfrm>
            <a:prstGeom prst="rect">
              <a:avLst/>
            </a:prstGeom>
            <a:noFill/>
          </p:spPr>
          <p:txBody>
            <a:bodyPr wrap="square" lIns="0" rIns="0" rtlCol="0">
              <a:spAutoFit/>
            </a:bodyPr>
            <a:lstStyle/>
            <a:p>
              <a:pPr algn="ctr"/>
              <a:r>
                <a:rPr lang="en-GB" sz="700" b="1" dirty="0">
                  <a:latin typeface="Montserrat" pitchFamily="2" charset="77"/>
                </a:rPr>
                <a:t>Maturing Family</a:t>
              </a:r>
            </a:p>
          </p:txBody>
        </p:sp>
        <p:sp>
          <p:nvSpPr>
            <p:cNvPr id="98" name="TextBox 97">
              <a:extLst>
                <a:ext uri="{FF2B5EF4-FFF2-40B4-BE49-F238E27FC236}">
                  <a16:creationId xmlns:a16="http://schemas.microsoft.com/office/drawing/2014/main" id="{32F47D21-F27A-48AD-911A-481A9A1B5DCE}"/>
                </a:ext>
              </a:extLst>
            </p:cNvPr>
            <p:cNvSpPr txBox="1"/>
            <p:nvPr/>
          </p:nvSpPr>
          <p:spPr>
            <a:xfrm>
              <a:off x="6565073" y="3017270"/>
              <a:ext cx="941109" cy="200055"/>
            </a:xfrm>
            <a:prstGeom prst="rect">
              <a:avLst/>
            </a:prstGeom>
            <a:noFill/>
          </p:spPr>
          <p:txBody>
            <a:bodyPr wrap="square" lIns="0" rIns="0" rtlCol="0">
              <a:spAutoFit/>
            </a:bodyPr>
            <a:lstStyle/>
            <a:p>
              <a:pPr algn="ctr"/>
              <a:r>
                <a:rPr lang="en-GB" sz="700" b="1" dirty="0">
                  <a:latin typeface="Montserrat" pitchFamily="2" charset="77"/>
                </a:rPr>
                <a:t>Established Family</a:t>
              </a:r>
            </a:p>
          </p:txBody>
        </p:sp>
        <p:sp>
          <p:nvSpPr>
            <p:cNvPr id="99" name="TextBox 98">
              <a:extLst>
                <a:ext uri="{FF2B5EF4-FFF2-40B4-BE49-F238E27FC236}">
                  <a16:creationId xmlns:a16="http://schemas.microsoft.com/office/drawing/2014/main" id="{22258931-ED87-4D0C-97DA-D4B83D43A792}"/>
                </a:ext>
              </a:extLst>
            </p:cNvPr>
            <p:cNvSpPr txBox="1"/>
            <p:nvPr/>
          </p:nvSpPr>
          <p:spPr>
            <a:xfrm>
              <a:off x="7448413" y="2905580"/>
              <a:ext cx="475959" cy="307777"/>
            </a:xfrm>
            <a:prstGeom prst="rect">
              <a:avLst/>
            </a:prstGeom>
            <a:noFill/>
          </p:spPr>
          <p:txBody>
            <a:bodyPr wrap="square" lIns="0" rIns="0" rtlCol="0">
              <a:spAutoFit/>
            </a:bodyPr>
            <a:lstStyle/>
            <a:p>
              <a:pPr algn="ctr"/>
              <a:r>
                <a:rPr lang="en-GB" sz="700" b="1" dirty="0">
                  <a:latin typeface="Montserrat" pitchFamily="2" charset="77"/>
                </a:rPr>
                <a:t>Post Family</a:t>
              </a:r>
            </a:p>
          </p:txBody>
        </p:sp>
        <p:sp>
          <p:nvSpPr>
            <p:cNvPr id="100" name="TextBox 99">
              <a:extLst>
                <a:ext uri="{FF2B5EF4-FFF2-40B4-BE49-F238E27FC236}">
                  <a16:creationId xmlns:a16="http://schemas.microsoft.com/office/drawing/2014/main" id="{A9586EED-97DE-46DA-ADC7-BC73C343ACF6}"/>
                </a:ext>
              </a:extLst>
            </p:cNvPr>
            <p:cNvSpPr txBox="1"/>
            <p:nvPr/>
          </p:nvSpPr>
          <p:spPr>
            <a:xfrm>
              <a:off x="8030128" y="2902523"/>
              <a:ext cx="475959" cy="307777"/>
            </a:xfrm>
            <a:prstGeom prst="rect">
              <a:avLst/>
            </a:prstGeom>
            <a:noFill/>
          </p:spPr>
          <p:txBody>
            <a:bodyPr wrap="square" lIns="0" rIns="0" rtlCol="0">
              <a:spAutoFit/>
            </a:bodyPr>
            <a:lstStyle/>
            <a:p>
              <a:pPr algn="ctr"/>
              <a:r>
                <a:rPr lang="en-GB" sz="700" b="1" dirty="0">
                  <a:latin typeface="Montserrat" pitchFamily="2" charset="77"/>
                </a:rPr>
                <a:t>Older Couple</a:t>
              </a:r>
            </a:p>
          </p:txBody>
        </p:sp>
        <p:sp>
          <p:nvSpPr>
            <p:cNvPr id="101" name="TextBox 100">
              <a:extLst>
                <a:ext uri="{FF2B5EF4-FFF2-40B4-BE49-F238E27FC236}">
                  <a16:creationId xmlns:a16="http://schemas.microsoft.com/office/drawing/2014/main" id="{401E1DE6-B998-4914-B771-B9344DEA87D2}"/>
                </a:ext>
              </a:extLst>
            </p:cNvPr>
            <p:cNvSpPr txBox="1"/>
            <p:nvPr/>
          </p:nvSpPr>
          <p:spPr>
            <a:xfrm>
              <a:off x="8648240" y="2894838"/>
              <a:ext cx="475959" cy="307777"/>
            </a:xfrm>
            <a:prstGeom prst="rect">
              <a:avLst/>
            </a:prstGeom>
            <a:noFill/>
          </p:spPr>
          <p:txBody>
            <a:bodyPr wrap="square" lIns="0" rIns="0" rtlCol="0">
              <a:spAutoFit/>
            </a:bodyPr>
            <a:lstStyle/>
            <a:p>
              <a:pPr algn="ctr"/>
              <a:r>
                <a:rPr lang="en-GB" sz="700" b="1" dirty="0">
                  <a:latin typeface="Montserrat" pitchFamily="2" charset="77"/>
                </a:rPr>
                <a:t>Older Singles</a:t>
              </a:r>
            </a:p>
          </p:txBody>
        </p:sp>
      </p:grpSp>
      <p:sp>
        <p:nvSpPr>
          <p:cNvPr id="104" name="TextBox 103">
            <a:extLst>
              <a:ext uri="{FF2B5EF4-FFF2-40B4-BE49-F238E27FC236}">
                <a16:creationId xmlns:a16="http://schemas.microsoft.com/office/drawing/2014/main" id="{45C83AE0-E11D-4BA2-9B0B-CDEDFD38A55A}"/>
              </a:ext>
            </a:extLst>
          </p:cNvPr>
          <p:cNvSpPr txBox="1"/>
          <p:nvPr/>
        </p:nvSpPr>
        <p:spPr>
          <a:xfrm>
            <a:off x="6595093" y="2821329"/>
            <a:ext cx="925865" cy="246221"/>
          </a:xfrm>
          <a:prstGeom prst="rect">
            <a:avLst/>
          </a:prstGeom>
          <a:solidFill>
            <a:srgbClr val="2D6FF9"/>
          </a:solidFill>
          <a:ln>
            <a:noFill/>
          </a:ln>
        </p:spPr>
        <p:txBody>
          <a:bodyPr wrap="square" lIns="0" rIns="0" rtlCol="0">
            <a:spAutoFit/>
          </a:bodyPr>
          <a:lstStyle/>
          <a:p>
            <a:pPr algn="ctr"/>
            <a:r>
              <a:rPr lang="en-GB" sz="1000" b="1" dirty="0">
                <a:solidFill>
                  <a:schemeClr val="bg1"/>
                </a:solidFill>
                <a:latin typeface="Montserrat" pitchFamily="2" charset="77"/>
              </a:rPr>
              <a:t>Life stage</a:t>
            </a:r>
          </a:p>
        </p:txBody>
      </p:sp>
      <p:pic>
        <p:nvPicPr>
          <p:cNvPr id="92" name="Picture 91" descr="A picture containing person, handcart&#10;&#10;Description automatically generated">
            <a:extLst>
              <a:ext uri="{FF2B5EF4-FFF2-40B4-BE49-F238E27FC236}">
                <a16:creationId xmlns:a16="http://schemas.microsoft.com/office/drawing/2014/main" id="{09524E13-5008-4AC4-A0DE-034AB4814304}"/>
              </a:ext>
            </a:extLst>
          </p:cNvPr>
          <p:cNvPicPr>
            <a:picLocks noChangeAspect="1"/>
          </p:cNvPicPr>
          <p:nvPr/>
        </p:nvPicPr>
        <p:blipFill>
          <a:blip r:embed="rId14"/>
          <a:stretch>
            <a:fillRect/>
          </a:stretch>
        </p:blipFill>
        <p:spPr>
          <a:xfrm>
            <a:off x="788518" y="313935"/>
            <a:ext cx="2906862" cy="1686488"/>
          </a:xfrm>
          <a:prstGeom prst="rect">
            <a:avLst/>
          </a:prstGeom>
        </p:spPr>
      </p:pic>
      <p:pic>
        <p:nvPicPr>
          <p:cNvPr id="102" name="Picture 2" descr="Ocado: Online Groceries, Supermarket Savings, M&amp;amp;S and more">
            <a:extLst>
              <a:ext uri="{FF2B5EF4-FFF2-40B4-BE49-F238E27FC236}">
                <a16:creationId xmlns:a16="http://schemas.microsoft.com/office/drawing/2014/main" id="{645D4BAB-A9FA-433B-B8FC-5CC6E32D191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0877" y="4499806"/>
            <a:ext cx="482029" cy="10243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Table 12">
            <a:extLst>
              <a:ext uri="{FF2B5EF4-FFF2-40B4-BE49-F238E27FC236}">
                <a16:creationId xmlns:a16="http://schemas.microsoft.com/office/drawing/2014/main" id="{3DD3EFD0-C043-49B1-A71A-318C4B424A5E}"/>
              </a:ext>
            </a:extLst>
          </p:cNvPr>
          <p:cNvGraphicFramePr>
            <a:graphicFrameLocks noGrp="1"/>
          </p:cNvGraphicFramePr>
          <p:nvPr>
            <p:extLst>
              <p:ext uri="{D42A27DB-BD31-4B8C-83A1-F6EECF244321}">
                <p14:modId xmlns:p14="http://schemas.microsoft.com/office/powerpoint/2010/main" val="1785923841"/>
              </p:ext>
            </p:extLst>
          </p:nvPr>
        </p:nvGraphicFramePr>
        <p:xfrm>
          <a:off x="1195710" y="2534091"/>
          <a:ext cx="2657845" cy="2085714"/>
        </p:xfrm>
        <a:graphic>
          <a:graphicData uri="http://schemas.openxmlformats.org/drawingml/2006/table">
            <a:tbl>
              <a:tblPr/>
              <a:tblGrid>
                <a:gridCol w="457642">
                  <a:extLst>
                    <a:ext uri="{9D8B030D-6E8A-4147-A177-3AD203B41FA5}">
                      <a16:colId xmlns:a16="http://schemas.microsoft.com/office/drawing/2014/main" val="3942502265"/>
                    </a:ext>
                  </a:extLst>
                </a:gridCol>
                <a:gridCol w="440041">
                  <a:extLst>
                    <a:ext uri="{9D8B030D-6E8A-4147-A177-3AD203B41FA5}">
                      <a16:colId xmlns:a16="http://schemas.microsoft.com/office/drawing/2014/main" val="41976958"/>
                    </a:ext>
                  </a:extLst>
                </a:gridCol>
                <a:gridCol w="457642">
                  <a:extLst>
                    <a:ext uri="{9D8B030D-6E8A-4147-A177-3AD203B41FA5}">
                      <a16:colId xmlns:a16="http://schemas.microsoft.com/office/drawing/2014/main" val="1980218238"/>
                    </a:ext>
                  </a:extLst>
                </a:gridCol>
                <a:gridCol w="422439">
                  <a:extLst>
                    <a:ext uri="{9D8B030D-6E8A-4147-A177-3AD203B41FA5}">
                      <a16:colId xmlns:a16="http://schemas.microsoft.com/office/drawing/2014/main" val="3140549208"/>
                    </a:ext>
                  </a:extLst>
                </a:gridCol>
                <a:gridCol w="457642">
                  <a:extLst>
                    <a:ext uri="{9D8B030D-6E8A-4147-A177-3AD203B41FA5}">
                      <a16:colId xmlns:a16="http://schemas.microsoft.com/office/drawing/2014/main" val="811500473"/>
                    </a:ext>
                  </a:extLst>
                </a:gridCol>
                <a:gridCol w="422439">
                  <a:extLst>
                    <a:ext uri="{9D8B030D-6E8A-4147-A177-3AD203B41FA5}">
                      <a16:colId xmlns:a16="http://schemas.microsoft.com/office/drawing/2014/main" val="5782853"/>
                    </a:ext>
                  </a:extLst>
                </a:gridCol>
              </a:tblGrid>
              <a:tr h="231746">
                <a:tc>
                  <a:txBody>
                    <a:bodyPr/>
                    <a:lstStyle/>
                    <a:p>
                      <a:pPr algn="ctr" fontAlgn="b"/>
                      <a:r>
                        <a:rPr lang="en-GB" sz="700" b="0" i="0" u="none" strike="noStrike">
                          <a:solidFill>
                            <a:srgbClr val="000000"/>
                          </a:solidFill>
                          <a:effectLst/>
                          <a:latin typeface="Arial" panose="020B0604020202020204" pitchFamily="34" charset="0"/>
                        </a:rPr>
                        <a:t>2752</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1896</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25</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283</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195</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353</a:t>
                      </a:r>
                    </a:p>
                  </a:txBody>
                  <a:tcPr marL="0" marR="0" marT="0" marB="0" anchor="b">
                    <a:lnL>
                      <a:noFill/>
                    </a:lnL>
                    <a:lnR>
                      <a:noFill/>
                    </a:lnR>
                    <a:lnT>
                      <a:noFill/>
                    </a:lnT>
                    <a:lnB>
                      <a:noFill/>
                    </a:lnB>
                  </a:tcPr>
                </a:tc>
                <a:extLst>
                  <a:ext uri="{0D108BD9-81ED-4DB2-BD59-A6C34878D82A}">
                    <a16:rowId xmlns:a16="http://schemas.microsoft.com/office/drawing/2014/main" val="624242297"/>
                  </a:ext>
                </a:extLst>
              </a:tr>
              <a:tr h="231746">
                <a:tc>
                  <a:txBody>
                    <a:bodyPr/>
                    <a:lstStyle/>
                    <a:p>
                      <a:pPr algn="ctr" fontAlgn="b"/>
                      <a:r>
                        <a:rPr lang="en-GB" sz="700" b="0" i="0" u="none" strike="noStrike">
                          <a:solidFill>
                            <a:srgbClr val="000000"/>
                          </a:solidFill>
                          <a:effectLst/>
                          <a:latin typeface="Arial" panose="020B0604020202020204" pitchFamily="34" charset="0"/>
                        </a:rPr>
                        <a:t>1400</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813</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43</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172</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142</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230</a:t>
                      </a:r>
                    </a:p>
                  </a:txBody>
                  <a:tcPr marL="0" marR="0" marT="0" marB="0" anchor="b">
                    <a:lnL>
                      <a:noFill/>
                    </a:lnL>
                    <a:lnR>
                      <a:noFill/>
                    </a:lnR>
                    <a:lnT>
                      <a:noFill/>
                    </a:lnT>
                    <a:lnB>
                      <a:noFill/>
                    </a:lnB>
                  </a:tcPr>
                </a:tc>
                <a:extLst>
                  <a:ext uri="{0D108BD9-81ED-4DB2-BD59-A6C34878D82A}">
                    <a16:rowId xmlns:a16="http://schemas.microsoft.com/office/drawing/2014/main" val="2930578231"/>
                  </a:ext>
                </a:extLst>
              </a:tr>
              <a:tr h="231746">
                <a:tc>
                  <a:txBody>
                    <a:bodyPr/>
                    <a:lstStyle/>
                    <a:p>
                      <a:pPr algn="ctr" fontAlgn="b"/>
                      <a:r>
                        <a:rPr lang="en-GB" sz="700" b="0" i="0" u="none" strike="noStrike">
                          <a:solidFill>
                            <a:srgbClr val="000000"/>
                          </a:solidFill>
                          <a:effectLst/>
                          <a:latin typeface="Arial" panose="020B0604020202020204" pitchFamily="34" charset="0"/>
                        </a:rPr>
                        <a:t>589</a:t>
                      </a:r>
                    </a:p>
                  </a:txBody>
                  <a:tcPr marL="0" marR="0" marT="0" marB="0" anchor="b">
                    <a:lnL>
                      <a:noFill/>
                    </a:lnL>
                    <a:lnR>
                      <a:noFill/>
                    </a:lnR>
                    <a:lnT>
                      <a:noFill/>
                    </a:lnT>
                    <a:lnB>
                      <a:noFill/>
                    </a:lnB>
                  </a:tcPr>
                </a:tc>
                <a:tc>
                  <a:txBody>
                    <a:bodyPr/>
                    <a:lstStyle/>
                    <a:p>
                      <a:pPr algn="ctr" fontAlgn="b"/>
                      <a:r>
                        <a:rPr lang="en-GB" sz="700" b="0" i="0" u="none" strike="noStrike" dirty="0">
                          <a:solidFill>
                            <a:srgbClr val="000000"/>
                          </a:solidFill>
                          <a:effectLst/>
                          <a:latin typeface="Arial" panose="020B0604020202020204" pitchFamily="34" charset="0"/>
                        </a:rPr>
                        <a:t>2</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134</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86</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113</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254</a:t>
                      </a:r>
                    </a:p>
                  </a:txBody>
                  <a:tcPr marL="0" marR="0" marT="0" marB="0" anchor="b">
                    <a:lnL>
                      <a:noFill/>
                    </a:lnL>
                    <a:lnR>
                      <a:noFill/>
                    </a:lnR>
                    <a:lnT>
                      <a:noFill/>
                    </a:lnT>
                    <a:lnB>
                      <a:noFill/>
                    </a:lnB>
                  </a:tcPr>
                </a:tc>
                <a:extLst>
                  <a:ext uri="{0D108BD9-81ED-4DB2-BD59-A6C34878D82A}">
                    <a16:rowId xmlns:a16="http://schemas.microsoft.com/office/drawing/2014/main" val="3259175167"/>
                  </a:ext>
                </a:extLst>
              </a:tr>
              <a:tr h="231746">
                <a:tc>
                  <a:txBody>
                    <a:bodyPr/>
                    <a:lstStyle/>
                    <a:p>
                      <a:pPr algn="ctr" fontAlgn="b"/>
                      <a:r>
                        <a:rPr lang="en-GB" sz="700" b="0" i="0" u="none" strike="noStrike">
                          <a:solidFill>
                            <a:srgbClr val="000000"/>
                          </a:solidFill>
                          <a:effectLst/>
                          <a:latin typeface="Arial" panose="020B0604020202020204" pitchFamily="34" charset="0"/>
                        </a:rPr>
                        <a:t>499</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4</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10</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185</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245</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55</a:t>
                      </a:r>
                    </a:p>
                  </a:txBody>
                  <a:tcPr marL="0" marR="0" marT="0" marB="0" anchor="b">
                    <a:lnL>
                      <a:noFill/>
                    </a:lnL>
                    <a:lnR>
                      <a:noFill/>
                    </a:lnR>
                    <a:lnT>
                      <a:noFill/>
                    </a:lnT>
                    <a:lnB>
                      <a:noFill/>
                    </a:lnB>
                  </a:tcPr>
                </a:tc>
                <a:extLst>
                  <a:ext uri="{0D108BD9-81ED-4DB2-BD59-A6C34878D82A}">
                    <a16:rowId xmlns:a16="http://schemas.microsoft.com/office/drawing/2014/main" val="3056516010"/>
                  </a:ext>
                </a:extLst>
              </a:tr>
              <a:tr h="231746">
                <a:tc>
                  <a:txBody>
                    <a:bodyPr/>
                    <a:lstStyle/>
                    <a:p>
                      <a:pPr algn="ctr" fontAlgn="b"/>
                      <a:r>
                        <a:rPr lang="en-GB" sz="700" b="0" i="0" u="none" strike="noStrike">
                          <a:solidFill>
                            <a:srgbClr val="000000"/>
                          </a:solidFill>
                          <a:effectLst/>
                          <a:latin typeface="Arial" panose="020B0604020202020204" pitchFamily="34" charset="0"/>
                        </a:rPr>
                        <a:t>3658</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2664</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820</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174</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0</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0</a:t>
                      </a:r>
                    </a:p>
                  </a:txBody>
                  <a:tcPr marL="0" marR="0" marT="0" marB="0" anchor="b">
                    <a:lnL>
                      <a:noFill/>
                    </a:lnL>
                    <a:lnR>
                      <a:noFill/>
                    </a:lnR>
                    <a:lnT>
                      <a:noFill/>
                    </a:lnT>
                    <a:lnB>
                      <a:noFill/>
                    </a:lnB>
                  </a:tcPr>
                </a:tc>
                <a:extLst>
                  <a:ext uri="{0D108BD9-81ED-4DB2-BD59-A6C34878D82A}">
                    <a16:rowId xmlns:a16="http://schemas.microsoft.com/office/drawing/2014/main" val="463484052"/>
                  </a:ext>
                </a:extLst>
              </a:tr>
              <a:tr h="231746">
                <a:tc>
                  <a:txBody>
                    <a:bodyPr/>
                    <a:lstStyle/>
                    <a:p>
                      <a:pPr algn="ctr" fontAlgn="b"/>
                      <a:r>
                        <a:rPr lang="en-GB" sz="700" b="0" i="0" u="none" strike="noStrike">
                          <a:solidFill>
                            <a:srgbClr val="000000"/>
                          </a:solidFill>
                          <a:effectLst/>
                          <a:latin typeface="Arial" panose="020B0604020202020204" pitchFamily="34" charset="0"/>
                        </a:rPr>
                        <a:t>331</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22</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50</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207</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44</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7</a:t>
                      </a:r>
                    </a:p>
                  </a:txBody>
                  <a:tcPr marL="0" marR="0" marT="0" marB="0" anchor="b">
                    <a:lnL>
                      <a:noFill/>
                    </a:lnL>
                    <a:lnR>
                      <a:noFill/>
                    </a:lnR>
                    <a:lnT>
                      <a:noFill/>
                    </a:lnT>
                    <a:lnB>
                      <a:noFill/>
                    </a:lnB>
                  </a:tcPr>
                </a:tc>
                <a:extLst>
                  <a:ext uri="{0D108BD9-81ED-4DB2-BD59-A6C34878D82A}">
                    <a16:rowId xmlns:a16="http://schemas.microsoft.com/office/drawing/2014/main" val="1223038441"/>
                  </a:ext>
                </a:extLst>
              </a:tr>
              <a:tr h="231746">
                <a:tc>
                  <a:txBody>
                    <a:bodyPr/>
                    <a:lstStyle/>
                    <a:p>
                      <a:pPr algn="ctr" fontAlgn="b"/>
                      <a:r>
                        <a:rPr lang="en-GB" sz="700" b="0" i="0" u="none" strike="noStrike">
                          <a:solidFill>
                            <a:srgbClr val="000000"/>
                          </a:solidFill>
                          <a:effectLst/>
                          <a:latin typeface="Arial" panose="020B0604020202020204" pitchFamily="34" charset="0"/>
                        </a:rPr>
                        <a:t>1004</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538</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294</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150</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14</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8</a:t>
                      </a:r>
                    </a:p>
                  </a:txBody>
                  <a:tcPr marL="0" marR="0" marT="0" marB="0" anchor="b">
                    <a:lnL>
                      <a:noFill/>
                    </a:lnL>
                    <a:lnR>
                      <a:noFill/>
                    </a:lnR>
                    <a:lnT>
                      <a:noFill/>
                    </a:lnT>
                    <a:lnB>
                      <a:noFill/>
                    </a:lnB>
                  </a:tcPr>
                </a:tc>
                <a:extLst>
                  <a:ext uri="{0D108BD9-81ED-4DB2-BD59-A6C34878D82A}">
                    <a16:rowId xmlns:a16="http://schemas.microsoft.com/office/drawing/2014/main" val="1789905054"/>
                  </a:ext>
                </a:extLst>
              </a:tr>
              <a:tr h="231746">
                <a:tc>
                  <a:txBody>
                    <a:bodyPr/>
                    <a:lstStyle/>
                    <a:p>
                      <a:pPr algn="ctr" fontAlgn="b"/>
                      <a:r>
                        <a:rPr lang="en-GB" sz="700" b="0" i="0" u="none" strike="noStrike">
                          <a:solidFill>
                            <a:srgbClr val="000000"/>
                          </a:solidFill>
                          <a:effectLst/>
                          <a:latin typeface="Arial" panose="020B0604020202020204" pitchFamily="34" charset="0"/>
                        </a:rPr>
                        <a:t>954</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77</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830</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47</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0</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0</a:t>
                      </a:r>
                    </a:p>
                  </a:txBody>
                  <a:tcPr marL="0" marR="0" marT="0" marB="0" anchor="b">
                    <a:lnL>
                      <a:noFill/>
                    </a:lnL>
                    <a:lnR>
                      <a:noFill/>
                    </a:lnR>
                    <a:lnT>
                      <a:noFill/>
                    </a:lnT>
                    <a:lnB>
                      <a:noFill/>
                    </a:lnB>
                  </a:tcPr>
                </a:tc>
                <a:extLst>
                  <a:ext uri="{0D108BD9-81ED-4DB2-BD59-A6C34878D82A}">
                    <a16:rowId xmlns:a16="http://schemas.microsoft.com/office/drawing/2014/main" val="2397810038"/>
                  </a:ext>
                </a:extLst>
              </a:tr>
              <a:tr h="231746">
                <a:tc>
                  <a:txBody>
                    <a:bodyPr/>
                    <a:lstStyle/>
                    <a:p>
                      <a:pPr algn="ctr" fontAlgn="b"/>
                      <a:r>
                        <a:rPr lang="en-GB" sz="700" b="0" i="0" u="none" strike="noStrike">
                          <a:solidFill>
                            <a:srgbClr val="000000"/>
                          </a:solidFill>
                          <a:effectLst/>
                          <a:latin typeface="Arial" panose="020B0604020202020204" pitchFamily="34" charset="0"/>
                        </a:rPr>
                        <a:t>26</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0</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0</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0</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0</a:t>
                      </a:r>
                    </a:p>
                  </a:txBody>
                  <a:tcPr marL="0" marR="0" marT="0" marB="0" anchor="b">
                    <a:lnL>
                      <a:noFill/>
                    </a:lnL>
                    <a:lnR>
                      <a:noFill/>
                    </a:lnR>
                    <a:lnT>
                      <a:noFill/>
                    </a:lnT>
                    <a:lnB>
                      <a:noFill/>
                    </a:lnB>
                  </a:tcPr>
                </a:tc>
                <a:tc>
                  <a:txBody>
                    <a:bodyPr/>
                    <a:lstStyle/>
                    <a:p>
                      <a:pPr algn="ctr" fontAlgn="b"/>
                      <a:r>
                        <a:rPr lang="en-GB" sz="700" b="0" i="0" u="none" strike="noStrike" dirty="0">
                          <a:solidFill>
                            <a:srgbClr val="000000"/>
                          </a:solidFill>
                          <a:effectLst/>
                          <a:latin typeface="Arial" panose="020B0604020202020204" pitchFamily="34" charset="0"/>
                        </a:rPr>
                        <a:t>26</a:t>
                      </a:r>
                    </a:p>
                  </a:txBody>
                  <a:tcPr marL="0" marR="0" marT="0" marB="0" anchor="b">
                    <a:lnL>
                      <a:noFill/>
                    </a:lnL>
                    <a:lnR>
                      <a:noFill/>
                    </a:lnR>
                    <a:lnT>
                      <a:noFill/>
                    </a:lnT>
                    <a:lnB>
                      <a:noFill/>
                    </a:lnB>
                  </a:tcPr>
                </a:tc>
                <a:extLst>
                  <a:ext uri="{0D108BD9-81ED-4DB2-BD59-A6C34878D82A}">
                    <a16:rowId xmlns:a16="http://schemas.microsoft.com/office/drawing/2014/main" val="3950183736"/>
                  </a:ext>
                </a:extLst>
              </a:tr>
            </a:tbl>
          </a:graphicData>
        </a:graphic>
      </p:graphicFrame>
      <p:graphicFrame>
        <p:nvGraphicFramePr>
          <p:cNvPr id="7" name="Table 6">
            <a:extLst>
              <a:ext uri="{FF2B5EF4-FFF2-40B4-BE49-F238E27FC236}">
                <a16:creationId xmlns:a16="http://schemas.microsoft.com/office/drawing/2014/main" id="{D51B7C71-A369-482C-ACF1-B6D28E3948A4}"/>
              </a:ext>
            </a:extLst>
          </p:cNvPr>
          <p:cNvGraphicFramePr>
            <a:graphicFrameLocks noGrp="1"/>
          </p:cNvGraphicFramePr>
          <p:nvPr>
            <p:extLst>
              <p:ext uri="{D42A27DB-BD31-4B8C-83A1-F6EECF244321}">
                <p14:modId xmlns:p14="http://schemas.microsoft.com/office/powerpoint/2010/main" val="1656995683"/>
              </p:ext>
            </p:extLst>
          </p:nvPr>
        </p:nvGraphicFramePr>
        <p:xfrm>
          <a:off x="5080250" y="3170281"/>
          <a:ext cx="4002254" cy="1957483"/>
        </p:xfrm>
        <a:graphic>
          <a:graphicData uri="http://schemas.openxmlformats.org/drawingml/2006/table">
            <a:tbl>
              <a:tblPr/>
              <a:tblGrid>
                <a:gridCol w="437320">
                  <a:extLst>
                    <a:ext uri="{9D8B030D-6E8A-4147-A177-3AD203B41FA5}">
                      <a16:colId xmlns:a16="http://schemas.microsoft.com/office/drawing/2014/main" val="3004602203"/>
                    </a:ext>
                  </a:extLst>
                </a:gridCol>
                <a:gridCol w="468556">
                  <a:extLst>
                    <a:ext uri="{9D8B030D-6E8A-4147-A177-3AD203B41FA5}">
                      <a16:colId xmlns:a16="http://schemas.microsoft.com/office/drawing/2014/main" val="2573771491"/>
                    </a:ext>
                  </a:extLst>
                </a:gridCol>
                <a:gridCol w="696977">
                  <a:extLst>
                    <a:ext uri="{9D8B030D-6E8A-4147-A177-3AD203B41FA5}">
                      <a16:colId xmlns:a16="http://schemas.microsoft.com/office/drawing/2014/main" val="392774381"/>
                    </a:ext>
                  </a:extLst>
                </a:gridCol>
                <a:gridCol w="790689">
                  <a:extLst>
                    <a:ext uri="{9D8B030D-6E8A-4147-A177-3AD203B41FA5}">
                      <a16:colId xmlns:a16="http://schemas.microsoft.com/office/drawing/2014/main" val="100065998"/>
                    </a:ext>
                  </a:extLst>
                </a:gridCol>
                <a:gridCol w="523222">
                  <a:extLst>
                    <a:ext uri="{9D8B030D-6E8A-4147-A177-3AD203B41FA5}">
                      <a16:colId xmlns:a16="http://schemas.microsoft.com/office/drawing/2014/main" val="3103774814"/>
                    </a:ext>
                  </a:extLst>
                </a:gridCol>
                <a:gridCol w="562268">
                  <a:extLst>
                    <a:ext uri="{9D8B030D-6E8A-4147-A177-3AD203B41FA5}">
                      <a16:colId xmlns:a16="http://schemas.microsoft.com/office/drawing/2014/main" val="3801949081"/>
                    </a:ext>
                  </a:extLst>
                </a:gridCol>
                <a:gridCol w="523222">
                  <a:extLst>
                    <a:ext uri="{9D8B030D-6E8A-4147-A177-3AD203B41FA5}">
                      <a16:colId xmlns:a16="http://schemas.microsoft.com/office/drawing/2014/main" val="3236543447"/>
                    </a:ext>
                  </a:extLst>
                </a:gridCol>
              </a:tblGrid>
              <a:tr h="177953">
                <a:tc>
                  <a:txBody>
                    <a:bodyPr/>
                    <a:lstStyle/>
                    <a:p>
                      <a:pPr algn="ctr" fontAlgn="ctr"/>
                      <a:r>
                        <a:rPr lang="en-GB" sz="700" b="0" i="0" u="none" strike="noStrike">
                          <a:solidFill>
                            <a:srgbClr val="000000"/>
                          </a:solidFill>
                          <a:effectLst/>
                          <a:latin typeface="Arial" panose="020B0604020202020204" pitchFamily="34" charset="0"/>
                        </a:rPr>
                        <a:t>114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96</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101</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93</a:t>
                      </a:r>
                    </a:p>
                  </a:txBody>
                  <a:tcPr marL="0" marR="0" marT="0" marB="0" anchor="ctr">
                    <a:lnL>
                      <a:noFill/>
                    </a:lnL>
                    <a:lnR>
                      <a:noFill/>
                    </a:lnR>
                    <a:lnT>
                      <a:noFill/>
                    </a:lnT>
                    <a:lnB>
                      <a:noFill/>
                    </a:lnB>
                  </a:tcPr>
                </a:tc>
                <a:extLst>
                  <a:ext uri="{0D108BD9-81ED-4DB2-BD59-A6C34878D82A}">
                    <a16:rowId xmlns:a16="http://schemas.microsoft.com/office/drawing/2014/main" val="2056061377"/>
                  </a:ext>
                </a:extLst>
              </a:tr>
              <a:tr h="177953">
                <a:tc>
                  <a:txBody>
                    <a:bodyPr/>
                    <a:lstStyle/>
                    <a:p>
                      <a:pPr algn="ctr" fontAlgn="ctr"/>
                      <a:r>
                        <a:rPr lang="en-GB" sz="700" b="0" i="0" u="none" strike="noStrike">
                          <a:solidFill>
                            <a:srgbClr val="000000"/>
                          </a:solidFill>
                          <a:effectLst/>
                          <a:latin typeface="Arial" panose="020B0604020202020204" pitchFamily="34" charset="0"/>
                        </a:rPr>
                        <a:t>78</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110</a:t>
                      </a:r>
                    </a:p>
                  </a:txBody>
                  <a:tcPr marL="0" marR="0" marT="0" marB="0" anchor="ctr">
                    <a:lnL>
                      <a:noFill/>
                    </a:lnL>
                    <a:lnR>
                      <a:noFill/>
                    </a:lnR>
                    <a:lnT>
                      <a:noFill/>
                    </a:lnT>
                    <a:lnB>
                      <a:noFill/>
                    </a:lnB>
                  </a:tcPr>
                </a:tc>
                <a:extLst>
                  <a:ext uri="{0D108BD9-81ED-4DB2-BD59-A6C34878D82A}">
                    <a16:rowId xmlns:a16="http://schemas.microsoft.com/office/drawing/2014/main" val="207951823"/>
                  </a:ext>
                </a:extLst>
              </a:tr>
              <a:tr h="177953">
                <a:tc>
                  <a:txBody>
                    <a:bodyPr/>
                    <a:lstStyle/>
                    <a:p>
                      <a:pPr algn="ctr" fontAlgn="ctr"/>
                      <a:r>
                        <a:rPr lang="en-GB" sz="700" b="0" i="0" u="none" strike="noStrike">
                          <a:solidFill>
                            <a:srgbClr val="000000"/>
                          </a:solidFill>
                          <a:effectLst/>
                          <a:latin typeface="Arial" panose="020B0604020202020204" pitchFamily="34" charset="0"/>
                        </a:rPr>
                        <a:t>89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146</a:t>
                      </a:r>
                    </a:p>
                  </a:txBody>
                  <a:tcPr marL="0" marR="0" marT="0" marB="0" anchor="ctr">
                    <a:lnL>
                      <a:noFill/>
                    </a:lnL>
                    <a:lnR>
                      <a:noFill/>
                    </a:lnR>
                    <a:lnT>
                      <a:noFill/>
                    </a:lnT>
                    <a:lnB>
                      <a:noFill/>
                    </a:lnB>
                    <a:solidFill>
                      <a:srgbClr val="2D6FF9"/>
                    </a:solidFill>
                  </a:tcPr>
                </a:tc>
                <a:tc>
                  <a:txBody>
                    <a:bodyPr/>
                    <a:lstStyle/>
                    <a:p>
                      <a:pPr algn="ctr" fontAlgn="ctr"/>
                      <a:r>
                        <a:rPr lang="en-GB" sz="700" b="0" i="0" u="none" strike="noStrike">
                          <a:solidFill>
                            <a:srgbClr val="000000"/>
                          </a:solidFill>
                          <a:effectLst/>
                          <a:latin typeface="Arial" panose="020B0604020202020204" pitchFamily="34" charset="0"/>
                        </a:rPr>
                        <a:t>137</a:t>
                      </a:r>
                    </a:p>
                  </a:txBody>
                  <a:tcPr marL="0" marR="0" marT="0" marB="0" anchor="ctr">
                    <a:lnL>
                      <a:noFill/>
                    </a:lnL>
                    <a:lnR>
                      <a:noFill/>
                    </a:lnR>
                    <a:lnT>
                      <a:noFill/>
                    </a:lnT>
                    <a:lnB>
                      <a:noFill/>
                    </a:lnB>
                    <a:solidFill>
                      <a:srgbClr val="2D6FF9"/>
                    </a:solidFill>
                  </a:tcPr>
                </a:tc>
                <a:tc>
                  <a:txBody>
                    <a:bodyPr/>
                    <a:lstStyle/>
                    <a:p>
                      <a:pPr algn="ctr" fontAlgn="ctr"/>
                      <a:r>
                        <a:rPr lang="en-GB" sz="700" b="0" i="0" u="none" strike="noStrike">
                          <a:solidFill>
                            <a:srgbClr val="000000"/>
                          </a:solidFill>
                          <a:effectLst/>
                          <a:latin typeface="Arial" panose="020B0604020202020204" pitchFamily="34" charset="0"/>
                        </a:rPr>
                        <a:t>134</a:t>
                      </a:r>
                    </a:p>
                  </a:txBody>
                  <a:tcPr marL="0" marR="0" marT="0" marB="0" anchor="ctr">
                    <a:lnL>
                      <a:noFill/>
                    </a:lnL>
                    <a:lnR>
                      <a:noFill/>
                    </a:lnR>
                    <a:lnT>
                      <a:noFill/>
                    </a:lnT>
                    <a:lnB>
                      <a:noFill/>
                    </a:lnB>
                    <a:solidFill>
                      <a:srgbClr val="2D6FF9"/>
                    </a:solidFill>
                  </a:tcPr>
                </a:tc>
                <a:tc>
                  <a:txBody>
                    <a:bodyPr/>
                    <a:lstStyle/>
                    <a:p>
                      <a:pPr algn="ctr" fontAlgn="ctr"/>
                      <a:r>
                        <a:rPr lang="en-GB" sz="700" b="0" i="0" u="none" strike="noStrike">
                          <a:solidFill>
                            <a:srgbClr val="000000"/>
                          </a:solidFill>
                          <a:effectLst/>
                          <a:latin typeface="Arial" panose="020B0604020202020204" pitchFamily="34" charset="0"/>
                        </a:rPr>
                        <a:t>104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70</a:t>
                      </a:r>
                    </a:p>
                  </a:txBody>
                  <a:tcPr marL="0" marR="0" marT="0" marB="0" anchor="ctr">
                    <a:lnL>
                      <a:noFill/>
                    </a:lnL>
                    <a:lnR>
                      <a:noFill/>
                    </a:lnR>
                    <a:lnT>
                      <a:noFill/>
                    </a:lnT>
                    <a:lnB>
                      <a:noFill/>
                    </a:lnB>
                  </a:tcPr>
                </a:tc>
                <a:extLst>
                  <a:ext uri="{0D108BD9-81ED-4DB2-BD59-A6C34878D82A}">
                    <a16:rowId xmlns:a16="http://schemas.microsoft.com/office/drawing/2014/main" val="2892581859"/>
                  </a:ext>
                </a:extLst>
              </a:tr>
              <a:tr h="177953">
                <a:tc>
                  <a:txBody>
                    <a:bodyPr/>
                    <a:lstStyle/>
                    <a:p>
                      <a:pPr algn="ctr" fontAlgn="ctr"/>
                      <a:r>
                        <a:rPr lang="en-GB" sz="700" b="0" i="0" u="none" strike="noStrike">
                          <a:solidFill>
                            <a:srgbClr val="000000"/>
                          </a:solidFill>
                          <a:effectLst/>
                          <a:latin typeface="Arial" panose="020B0604020202020204" pitchFamily="34" charset="0"/>
                        </a:rPr>
                        <a:t>85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115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106</a:t>
                      </a:r>
                    </a:p>
                  </a:txBody>
                  <a:tcPr marL="0" marR="0" marT="0" marB="0" anchor="ctr">
                    <a:lnL>
                      <a:noFill/>
                    </a:lnL>
                    <a:lnR>
                      <a:noFill/>
                    </a:lnR>
                    <a:lnT>
                      <a:noFill/>
                    </a:lnT>
                    <a:lnB>
                      <a:noFill/>
                    </a:lnB>
                  </a:tcPr>
                </a:tc>
                <a:extLst>
                  <a:ext uri="{0D108BD9-81ED-4DB2-BD59-A6C34878D82A}">
                    <a16:rowId xmlns:a16="http://schemas.microsoft.com/office/drawing/2014/main" val="933749164"/>
                  </a:ext>
                </a:extLst>
              </a:tr>
              <a:tr h="177953">
                <a:tc>
                  <a:txBody>
                    <a:bodyPr/>
                    <a:lstStyle/>
                    <a:p>
                      <a:pPr algn="ctr" fontAlgn="ctr"/>
                      <a:r>
                        <a:rPr lang="en-GB" sz="700" b="0" i="0" u="none" strike="noStrike">
                          <a:solidFill>
                            <a:srgbClr val="000000"/>
                          </a:solidFill>
                          <a:effectLst/>
                          <a:latin typeface="Arial" panose="020B0604020202020204" pitchFamily="34" charset="0"/>
                        </a:rPr>
                        <a:t>85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139</a:t>
                      </a:r>
                    </a:p>
                  </a:txBody>
                  <a:tcPr marL="0" marR="0" marT="0" marB="0" anchor="ctr">
                    <a:lnL>
                      <a:noFill/>
                    </a:lnL>
                    <a:lnR>
                      <a:noFill/>
                    </a:lnR>
                    <a:lnT>
                      <a:noFill/>
                    </a:lnT>
                    <a:lnB>
                      <a:noFill/>
                    </a:lnB>
                    <a:solidFill>
                      <a:srgbClr val="2D6FF9"/>
                    </a:solidFill>
                  </a:tcPr>
                </a:tc>
                <a:tc>
                  <a:txBody>
                    <a:bodyPr/>
                    <a:lstStyle/>
                    <a:p>
                      <a:pPr algn="ctr" fontAlgn="ctr"/>
                      <a:r>
                        <a:rPr lang="en-GB" sz="700" b="0" i="0" u="none" strike="noStrike">
                          <a:solidFill>
                            <a:srgbClr val="000000"/>
                          </a:solidFill>
                          <a:effectLst/>
                          <a:latin typeface="Arial" panose="020B0604020202020204" pitchFamily="34" charset="0"/>
                        </a:rPr>
                        <a:t>153</a:t>
                      </a:r>
                    </a:p>
                  </a:txBody>
                  <a:tcPr marL="0" marR="0" marT="0" marB="0" anchor="ctr">
                    <a:lnL>
                      <a:noFill/>
                    </a:lnL>
                    <a:lnR>
                      <a:noFill/>
                    </a:lnR>
                    <a:lnT>
                      <a:noFill/>
                    </a:lnT>
                    <a:lnB>
                      <a:noFill/>
                    </a:lnB>
                    <a:solidFill>
                      <a:srgbClr val="2D6FF9"/>
                    </a:solidFill>
                  </a:tcPr>
                </a:tc>
                <a:tc>
                  <a:txBody>
                    <a:bodyPr/>
                    <a:lstStyle/>
                    <a:p>
                      <a:pPr algn="ctr" fontAlgn="ctr"/>
                      <a:r>
                        <a:rPr lang="en-GB" sz="700" b="0" i="0" u="none" strike="noStrike">
                          <a:solidFill>
                            <a:srgbClr val="000000"/>
                          </a:solidFill>
                          <a:effectLst/>
                          <a:latin typeface="Arial" panose="020B0604020202020204" pitchFamily="34" charset="0"/>
                        </a:rPr>
                        <a:t>127</a:t>
                      </a:r>
                    </a:p>
                  </a:txBody>
                  <a:tcPr marL="0" marR="0" marT="0" marB="0" anchor="ctr">
                    <a:lnL>
                      <a:noFill/>
                    </a:lnL>
                    <a:lnR>
                      <a:noFill/>
                    </a:lnR>
                    <a:lnT>
                      <a:noFill/>
                    </a:lnT>
                    <a:lnB>
                      <a:noFill/>
                    </a:lnB>
                    <a:solidFill>
                      <a:srgbClr val="2D6FF9"/>
                    </a:solidFill>
                  </a:tcPr>
                </a:tc>
                <a:tc>
                  <a:txBody>
                    <a:bodyPr/>
                    <a:lstStyle/>
                    <a:p>
                      <a:pPr algn="ctr" fontAlgn="ctr"/>
                      <a:r>
                        <a:rPr lang="en-GB" sz="700" b="0" i="0" u="none" strike="noStrike">
                          <a:solidFill>
                            <a:srgbClr val="000000"/>
                          </a:solidFill>
                          <a:effectLst/>
                          <a:latin typeface="Arial" panose="020B0604020202020204" pitchFamily="34" charset="0"/>
                        </a:rPr>
                        <a:t>85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73</a:t>
                      </a:r>
                    </a:p>
                  </a:txBody>
                  <a:tcPr marL="0" marR="0" marT="0" marB="0" anchor="ctr">
                    <a:lnL>
                      <a:noFill/>
                    </a:lnL>
                    <a:lnR>
                      <a:noFill/>
                    </a:lnR>
                    <a:lnT>
                      <a:noFill/>
                    </a:lnT>
                    <a:lnB>
                      <a:noFill/>
                    </a:lnB>
                  </a:tcPr>
                </a:tc>
                <a:extLst>
                  <a:ext uri="{0D108BD9-81ED-4DB2-BD59-A6C34878D82A}">
                    <a16:rowId xmlns:a16="http://schemas.microsoft.com/office/drawing/2014/main" val="639044216"/>
                  </a:ext>
                </a:extLst>
              </a:tr>
              <a:tr h="177953">
                <a:tc>
                  <a:txBody>
                    <a:bodyPr/>
                    <a:lstStyle/>
                    <a:p>
                      <a:pPr algn="ctr" fontAlgn="ctr"/>
                      <a:r>
                        <a:rPr lang="en-GB" sz="700" b="0" i="0" u="none" strike="noStrike">
                          <a:solidFill>
                            <a:srgbClr val="000000"/>
                          </a:solidFill>
                          <a:effectLst/>
                          <a:latin typeface="Arial" panose="020B0604020202020204" pitchFamily="34" charset="0"/>
                        </a:rPr>
                        <a:t>102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78</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87</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86</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88</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163</a:t>
                      </a:r>
                    </a:p>
                  </a:txBody>
                  <a:tcPr marL="0" marR="0" marT="0" marB="0" anchor="ctr">
                    <a:lnL>
                      <a:noFill/>
                    </a:lnL>
                    <a:lnR>
                      <a:noFill/>
                    </a:lnR>
                    <a:lnT>
                      <a:noFill/>
                    </a:lnT>
                    <a:lnB>
                      <a:noFill/>
                    </a:lnB>
                    <a:solidFill>
                      <a:srgbClr val="2D6FF9"/>
                    </a:solidFill>
                  </a:tcPr>
                </a:tc>
                <a:extLst>
                  <a:ext uri="{0D108BD9-81ED-4DB2-BD59-A6C34878D82A}">
                    <a16:rowId xmlns:a16="http://schemas.microsoft.com/office/drawing/2014/main" val="2378496029"/>
                  </a:ext>
                </a:extLst>
              </a:tr>
              <a:tr h="177953">
                <a:tc>
                  <a:txBody>
                    <a:bodyPr/>
                    <a:lstStyle/>
                    <a:p>
                      <a:pPr algn="ctr" fontAlgn="ctr"/>
                      <a:r>
                        <a:rPr lang="en-GB" sz="700" b="0" i="0" u="none" strike="noStrike">
                          <a:solidFill>
                            <a:srgbClr val="000000"/>
                          </a:solidFill>
                          <a:effectLst/>
                          <a:latin typeface="Arial" panose="020B0604020202020204" pitchFamily="34" charset="0"/>
                        </a:rPr>
                        <a:t>115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86</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33</a:t>
                      </a:r>
                    </a:p>
                  </a:txBody>
                  <a:tcPr marL="0" marR="0" marT="0" marB="0" anchor="ctr">
                    <a:lnL>
                      <a:noFill/>
                    </a:lnL>
                    <a:lnR>
                      <a:noFill/>
                    </a:lnR>
                    <a:lnT>
                      <a:noFill/>
                    </a:lnT>
                    <a:lnB>
                      <a:noFill/>
                    </a:lnB>
                    <a:noFill/>
                  </a:tcPr>
                </a:tc>
                <a:tc>
                  <a:txBody>
                    <a:bodyPr/>
                    <a:lstStyle/>
                    <a:p>
                      <a:pPr algn="ctr" fontAlgn="ctr"/>
                      <a:r>
                        <a:rPr lang="en-GB" sz="700" b="0" i="0" u="none" strike="noStrike">
                          <a:solidFill>
                            <a:srgbClr val="000000"/>
                          </a:solidFill>
                          <a:effectLst/>
                          <a:latin typeface="Arial" panose="020B0604020202020204" pitchFamily="34" charset="0"/>
                        </a:rPr>
                        <a:t>70</a:t>
                      </a:r>
                    </a:p>
                  </a:txBody>
                  <a:tcPr marL="0" marR="0" marT="0" marB="0" anchor="ctr">
                    <a:lnL>
                      <a:noFill/>
                    </a:lnL>
                    <a:lnR>
                      <a:noFill/>
                    </a:lnR>
                    <a:lnT>
                      <a:noFill/>
                    </a:lnT>
                    <a:lnB>
                      <a:noFill/>
                    </a:lnB>
                    <a:noFill/>
                  </a:tcPr>
                </a:tc>
                <a:tc>
                  <a:txBody>
                    <a:bodyPr/>
                    <a:lstStyle/>
                    <a:p>
                      <a:pPr algn="ctr" fontAlgn="ctr"/>
                      <a:r>
                        <a:rPr lang="en-GB" sz="700" b="0" i="0" u="none" strike="noStrike">
                          <a:solidFill>
                            <a:srgbClr val="000000"/>
                          </a:solidFill>
                          <a:effectLst/>
                          <a:latin typeface="Arial" panose="020B0604020202020204" pitchFamily="34" charset="0"/>
                        </a:rPr>
                        <a:t>87</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129</a:t>
                      </a:r>
                    </a:p>
                  </a:txBody>
                  <a:tcPr marL="0" marR="0" marT="0" marB="0" anchor="ctr">
                    <a:lnL>
                      <a:noFill/>
                    </a:lnL>
                    <a:lnR>
                      <a:noFill/>
                    </a:lnR>
                    <a:lnT>
                      <a:noFill/>
                    </a:lnT>
                    <a:lnB>
                      <a:noFill/>
                    </a:lnB>
                    <a:solidFill>
                      <a:srgbClr val="2D6FF9"/>
                    </a:solidFill>
                  </a:tcPr>
                </a:tc>
                <a:tc>
                  <a:txBody>
                    <a:bodyPr/>
                    <a:lstStyle/>
                    <a:p>
                      <a:pPr algn="ctr" fontAlgn="ctr"/>
                      <a:r>
                        <a:rPr lang="en-GB" sz="700" b="0" i="0" u="none" strike="noStrike">
                          <a:solidFill>
                            <a:srgbClr val="000000"/>
                          </a:solidFill>
                          <a:effectLst/>
                          <a:latin typeface="Arial" panose="020B0604020202020204" pitchFamily="34" charset="0"/>
                        </a:rPr>
                        <a:t>125</a:t>
                      </a:r>
                    </a:p>
                  </a:txBody>
                  <a:tcPr marL="0" marR="0" marT="0" marB="0" anchor="ctr">
                    <a:lnL>
                      <a:noFill/>
                    </a:lnL>
                    <a:lnR>
                      <a:noFill/>
                    </a:lnR>
                    <a:lnT>
                      <a:noFill/>
                    </a:lnT>
                    <a:lnB>
                      <a:noFill/>
                    </a:lnB>
                    <a:solidFill>
                      <a:srgbClr val="2D6FF9"/>
                    </a:solidFill>
                  </a:tcPr>
                </a:tc>
                <a:extLst>
                  <a:ext uri="{0D108BD9-81ED-4DB2-BD59-A6C34878D82A}">
                    <a16:rowId xmlns:a16="http://schemas.microsoft.com/office/drawing/2014/main" val="1117394873"/>
                  </a:ext>
                </a:extLst>
              </a:tr>
              <a:tr h="177953">
                <a:tc>
                  <a:txBody>
                    <a:bodyPr/>
                    <a:lstStyle/>
                    <a:p>
                      <a:pPr algn="ctr" fontAlgn="ctr"/>
                      <a:r>
                        <a:rPr lang="en-GB" sz="700" b="0" i="0" u="none" strike="noStrike">
                          <a:solidFill>
                            <a:srgbClr val="000000"/>
                          </a:solidFill>
                          <a:effectLst/>
                          <a:latin typeface="Arial" panose="020B0604020202020204" pitchFamily="34" charset="0"/>
                        </a:rPr>
                        <a:t>125</a:t>
                      </a:r>
                    </a:p>
                  </a:txBody>
                  <a:tcPr marL="0" marR="0" marT="0" marB="0" anchor="ctr">
                    <a:lnL>
                      <a:noFill/>
                    </a:lnL>
                    <a:lnR>
                      <a:noFill/>
                    </a:lnR>
                    <a:lnT>
                      <a:noFill/>
                    </a:lnT>
                    <a:lnB>
                      <a:noFill/>
                    </a:lnB>
                    <a:solidFill>
                      <a:srgbClr val="2D6FF9"/>
                    </a:solidFill>
                  </a:tcPr>
                </a:tc>
                <a:tc>
                  <a:txBody>
                    <a:bodyPr/>
                    <a:lstStyle/>
                    <a:p>
                      <a:pPr algn="ctr" fontAlgn="ctr"/>
                      <a:r>
                        <a:rPr lang="en-GB" sz="700" b="0" i="0" u="none" strike="noStrike">
                          <a:solidFill>
                            <a:srgbClr val="000000"/>
                          </a:solidFill>
                          <a:effectLst/>
                          <a:latin typeface="Arial" panose="020B0604020202020204" pitchFamily="34" charset="0"/>
                        </a:rPr>
                        <a:t>115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117</a:t>
                      </a:r>
                    </a:p>
                  </a:txBody>
                  <a:tcPr marL="0" marR="0" marT="0" marB="0" anchor="ctr">
                    <a:lnL>
                      <a:noFill/>
                    </a:lnL>
                    <a:lnR>
                      <a:noFill/>
                    </a:lnR>
                    <a:lnT>
                      <a:noFill/>
                    </a:lnT>
                    <a:lnB>
                      <a:noFill/>
                    </a:lnB>
                    <a:noFill/>
                  </a:tcPr>
                </a:tc>
                <a:tc>
                  <a:txBody>
                    <a:bodyPr/>
                    <a:lstStyle/>
                    <a:p>
                      <a:pPr algn="ctr" fontAlgn="ctr"/>
                      <a:r>
                        <a:rPr lang="en-GB" sz="700" b="0" i="0" u="none" strike="noStrike">
                          <a:solidFill>
                            <a:srgbClr val="000000"/>
                          </a:solidFill>
                          <a:effectLst/>
                          <a:latin typeface="Arial" panose="020B0604020202020204" pitchFamily="34" charset="0"/>
                        </a:rPr>
                        <a:t>107</a:t>
                      </a:r>
                    </a:p>
                  </a:txBody>
                  <a:tcPr marL="0" marR="0" marT="0" marB="0" anchor="ctr">
                    <a:lnL>
                      <a:noFill/>
                    </a:lnL>
                    <a:lnR>
                      <a:noFill/>
                    </a:lnR>
                    <a:lnT>
                      <a:noFill/>
                    </a:lnT>
                    <a:lnB>
                      <a:noFill/>
                    </a:lnB>
                    <a:noFill/>
                  </a:tcPr>
                </a:tc>
                <a:tc>
                  <a:txBody>
                    <a:bodyPr/>
                    <a:lstStyle/>
                    <a:p>
                      <a:pPr algn="ctr" fontAlgn="ctr"/>
                      <a:r>
                        <a:rPr lang="en-GB" sz="700" b="0" i="0" u="none" strike="noStrike">
                          <a:solidFill>
                            <a:srgbClr val="000000"/>
                          </a:solidFill>
                          <a:effectLst/>
                          <a:latin typeface="Arial" panose="020B0604020202020204" pitchFamily="34" charset="0"/>
                        </a:rPr>
                        <a:t>88</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75</a:t>
                      </a:r>
                    </a:p>
                  </a:txBody>
                  <a:tcPr marL="0" marR="0" marT="0" marB="0" anchor="ctr">
                    <a:lnL>
                      <a:noFill/>
                    </a:lnL>
                    <a:lnR>
                      <a:noFill/>
                    </a:lnR>
                    <a:lnT>
                      <a:noFill/>
                    </a:lnT>
                    <a:lnB>
                      <a:noFill/>
                    </a:lnB>
                  </a:tcPr>
                </a:tc>
                <a:extLst>
                  <a:ext uri="{0D108BD9-81ED-4DB2-BD59-A6C34878D82A}">
                    <a16:rowId xmlns:a16="http://schemas.microsoft.com/office/drawing/2014/main" val="2075139264"/>
                  </a:ext>
                </a:extLst>
              </a:tr>
              <a:tr h="177953">
                <a:tc>
                  <a:txBody>
                    <a:bodyPr/>
                    <a:lstStyle/>
                    <a:p>
                      <a:pPr algn="ctr" fontAlgn="ctr"/>
                      <a:r>
                        <a:rPr lang="en-GB" sz="700" b="0" i="0" u="none" strike="noStrike">
                          <a:solidFill>
                            <a:srgbClr val="000000"/>
                          </a:solidFill>
                          <a:effectLst/>
                          <a:latin typeface="Arial" panose="020B0604020202020204" pitchFamily="34" charset="0"/>
                        </a:rPr>
                        <a:t>112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66</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47</a:t>
                      </a:r>
                    </a:p>
                  </a:txBody>
                  <a:tcPr marL="0" marR="0" marT="0" marB="0" anchor="ctr">
                    <a:lnL>
                      <a:noFill/>
                    </a:lnL>
                    <a:lnR>
                      <a:noFill/>
                    </a:lnR>
                    <a:lnT>
                      <a:noFill/>
                    </a:lnT>
                    <a:lnB>
                      <a:noFill/>
                    </a:lnB>
                    <a:noFill/>
                  </a:tcPr>
                </a:tc>
                <a:tc>
                  <a:txBody>
                    <a:bodyPr/>
                    <a:lstStyle/>
                    <a:p>
                      <a:pPr algn="ctr" fontAlgn="ctr"/>
                      <a:r>
                        <a:rPr lang="en-GB" sz="700" b="0" i="0" u="none" strike="noStrike">
                          <a:solidFill>
                            <a:srgbClr val="000000"/>
                          </a:solidFill>
                          <a:effectLst/>
                          <a:latin typeface="Arial" panose="020B0604020202020204" pitchFamily="34" charset="0"/>
                        </a:rPr>
                        <a:t>59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118</a:t>
                      </a:r>
                    </a:p>
                  </a:txBody>
                  <a:tcPr marL="0" marR="0" marT="0" marB="0" anchor="ctr">
                    <a:lnL>
                      <a:noFill/>
                    </a:lnL>
                    <a:lnR>
                      <a:noFill/>
                    </a:lnR>
                    <a:lnT>
                      <a:noFill/>
                    </a:lnT>
                    <a:lnB>
                      <a:noFill/>
                    </a:lnB>
                    <a:noFill/>
                  </a:tcPr>
                </a:tc>
                <a:tc>
                  <a:txBody>
                    <a:bodyPr/>
                    <a:lstStyle/>
                    <a:p>
                      <a:pPr algn="ctr" fontAlgn="ctr"/>
                      <a:r>
                        <a:rPr lang="en-GB" sz="700" b="0" i="0" u="none" strike="noStrike">
                          <a:solidFill>
                            <a:srgbClr val="000000"/>
                          </a:solidFill>
                          <a:effectLst/>
                          <a:latin typeface="Arial" panose="020B0604020202020204" pitchFamily="34" charset="0"/>
                        </a:rPr>
                        <a:t>144</a:t>
                      </a:r>
                    </a:p>
                  </a:txBody>
                  <a:tcPr marL="0" marR="0" marT="0" marB="0" anchor="ctr">
                    <a:lnL>
                      <a:noFill/>
                    </a:lnL>
                    <a:lnR>
                      <a:noFill/>
                    </a:lnR>
                    <a:lnT>
                      <a:noFill/>
                    </a:lnT>
                    <a:lnB>
                      <a:noFill/>
                    </a:lnB>
                    <a:solidFill>
                      <a:srgbClr val="2D6FF9"/>
                    </a:solidFill>
                  </a:tcPr>
                </a:tc>
                <a:extLst>
                  <a:ext uri="{0D108BD9-81ED-4DB2-BD59-A6C34878D82A}">
                    <a16:rowId xmlns:a16="http://schemas.microsoft.com/office/drawing/2014/main" val="3428661950"/>
                  </a:ext>
                </a:extLst>
              </a:tr>
              <a:tr h="177953">
                <a:tc>
                  <a:txBody>
                    <a:bodyPr/>
                    <a:lstStyle/>
                    <a:p>
                      <a:pPr algn="ctr" fontAlgn="ctr"/>
                      <a:r>
                        <a:rPr lang="en-GB" sz="700" b="0" i="0" u="none" strike="noStrike">
                          <a:solidFill>
                            <a:srgbClr val="000000"/>
                          </a:solidFill>
                          <a:effectLst/>
                          <a:latin typeface="Arial" panose="020B0604020202020204" pitchFamily="34" charset="0"/>
                        </a:rPr>
                        <a:t>74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54</a:t>
                      </a:r>
                    </a:p>
                  </a:txBody>
                  <a:tcPr marL="0" marR="0" marT="0" marB="0" anchor="ctr">
                    <a:lnL>
                      <a:noFill/>
                    </a:lnL>
                    <a:lnR>
                      <a:noFill/>
                    </a:lnR>
                    <a:lnT>
                      <a:noFill/>
                    </a:lnT>
                    <a:lnB>
                      <a:noFill/>
                    </a:lnB>
                    <a:noFill/>
                  </a:tcPr>
                </a:tc>
                <a:tc>
                  <a:txBody>
                    <a:bodyPr/>
                    <a:lstStyle/>
                    <a:p>
                      <a:pPr algn="ctr" fontAlgn="ctr"/>
                      <a:r>
                        <a:rPr lang="en-GB" sz="700" b="0" i="0" u="none" strike="noStrike">
                          <a:solidFill>
                            <a:srgbClr val="000000"/>
                          </a:solidFill>
                          <a:effectLst/>
                          <a:latin typeface="Arial" panose="020B0604020202020204" pitchFamily="34" charset="0"/>
                        </a:rPr>
                        <a:t>114</a:t>
                      </a:r>
                    </a:p>
                  </a:txBody>
                  <a:tcPr marL="0" marR="0" marT="0" marB="0" anchor="ctr">
                    <a:lnL>
                      <a:noFill/>
                    </a:lnL>
                    <a:lnR>
                      <a:noFill/>
                    </a:lnR>
                    <a:lnT>
                      <a:noFill/>
                    </a:lnT>
                    <a:lnB>
                      <a:noFill/>
                    </a:lnB>
                    <a:noFill/>
                  </a:tcPr>
                </a:tc>
                <a:tc>
                  <a:txBody>
                    <a:bodyPr/>
                    <a:lstStyle/>
                    <a:p>
                      <a:pPr algn="ctr" fontAlgn="ctr"/>
                      <a:r>
                        <a:rPr lang="en-GB" sz="700" b="0" i="0" u="none" strike="noStrike">
                          <a:solidFill>
                            <a:srgbClr val="000000"/>
                          </a:solidFill>
                          <a:effectLst/>
                          <a:latin typeface="Arial" panose="020B0604020202020204" pitchFamily="34" charset="0"/>
                        </a:rPr>
                        <a:t>117</a:t>
                      </a:r>
                    </a:p>
                  </a:txBody>
                  <a:tcPr marL="0" marR="0" marT="0" marB="0" anchor="ctr">
                    <a:lnL>
                      <a:noFill/>
                    </a:lnL>
                    <a:lnR>
                      <a:noFill/>
                    </a:lnR>
                    <a:lnT>
                      <a:noFill/>
                    </a:lnT>
                    <a:lnB>
                      <a:noFill/>
                    </a:lnB>
                    <a:noFill/>
                  </a:tcPr>
                </a:tc>
                <a:tc>
                  <a:txBody>
                    <a:bodyPr/>
                    <a:lstStyle/>
                    <a:p>
                      <a:pPr algn="ctr" fontAlgn="ctr"/>
                      <a:r>
                        <a:rPr lang="en-GB" sz="700" b="0" i="0" u="none" strike="noStrike">
                          <a:solidFill>
                            <a:srgbClr val="000000"/>
                          </a:solidFill>
                          <a:effectLst/>
                          <a:latin typeface="Arial" panose="020B0604020202020204" pitchFamily="34" charset="0"/>
                        </a:rPr>
                        <a:t>96</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101</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101</a:t>
                      </a:r>
                    </a:p>
                  </a:txBody>
                  <a:tcPr marL="0" marR="0" marT="0" marB="0" anchor="ctr">
                    <a:lnL>
                      <a:noFill/>
                    </a:lnL>
                    <a:lnR>
                      <a:noFill/>
                    </a:lnR>
                    <a:lnT>
                      <a:noFill/>
                    </a:lnT>
                    <a:lnB>
                      <a:noFill/>
                    </a:lnB>
                  </a:tcPr>
                </a:tc>
                <a:extLst>
                  <a:ext uri="{0D108BD9-81ED-4DB2-BD59-A6C34878D82A}">
                    <a16:rowId xmlns:a16="http://schemas.microsoft.com/office/drawing/2014/main" val="3496130313"/>
                  </a:ext>
                </a:extLst>
              </a:tr>
              <a:tr h="177953">
                <a:tc>
                  <a:txBody>
                    <a:bodyPr/>
                    <a:lstStyle/>
                    <a:p>
                      <a:pPr algn="ctr" fontAlgn="ctr"/>
                      <a:r>
                        <a:rPr lang="en-GB" sz="700" b="0" i="0" u="none" strike="noStrike">
                          <a:solidFill>
                            <a:srgbClr val="000000"/>
                          </a:solidFill>
                          <a:effectLst/>
                          <a:latin typeface="Arial" panose="020B0604020202020204" pitchFamily="34" charset="0"/>
                        </a:rPr>
                        <a:t>147</a:t>
                      </a:r>
                    </a:p>
                  </a:txBody>
                  <a:tcPr marL="0" marR="0" marT="0" marB="0" anchor="ctr">
                    <a:lnL>
                      <a:noFill/>
                    </a:lnL>
                    <a:lnR>
                      <a:noFill/>
                    </a:lnR>
                    <a:lnT>
                      <a:noFill/>
                    </a:lnT>
                    <a:lnB>
                      <a:noFill/>
                    </a:lnB>
                    <a:solidFill>
                      <a:srgbClr val="2D6FF9"/>
                    </a:solidFill>
                  </a:tcPr>
                </a:tc>
                <a:tc>
                  <a:txBody>
                    <a:bodyPr/>
                    <a:lstStyle/>
                    <a:p>
                      <a:pPr algn="ctr" fontAlgn="ctr"/>
                      <a:r>
                        <a:rPr lang="en-GB" sz="700" b="0" i="0" u="none" strike="noStrike">
                          <a:solidFill>
                            <a:srgbClr val="000000"/>
                          </a:solidFill>
                          <a:effectLst/>
                          <a:latin typeface="Arial" panose="020B0604020202020204" pitchFamily="34" charset="0"/>
                        </a:rPr>
                        <a:t>86</a:t>
                      </a:r>
                    </a:p>
                  </a:txBody>
                  <a:tcPr marL="0" marR="0" marT="0" marB="0" anchor="ctr">
                    <a:lnL>
                      <a:noFill/>
                    </a:lnL>
                    <a:lnR>
                      <a:noFill/>
                    </a:lnR>
                    <a:lnT>
                      <a:noFill/>
                    </a:lnT>
                    <a:lnB>
                      <a:noFill/>
                    </a:lnB>
                    <a:noFill/>
                  </a:tcPr>
                </a:tc>
                <a:tc>
                  <a:txBody>
                    <a:bodyPr/>
                    <a:lstStyle/>
                    <a:p>
                      <a:pPr algn="ctr" fontAlgn="ctr"/>
                      <a:r>
                        <a:rPr lang="en-GB" sz="700" b="0" i="0" u="none" strike="noStrike">
                          <a:solidFill>
                            <a:srgbClr val="000000"/>
                          </a:solidFill>
                          <a:effectLst/>
                          <a:latin typeface="Arial" panose="020B0604020202020204" pitchFamily="34" charset="0"/>
                        </a:rPr>
                        <a:t>104</a:t>
                      </a:r>
                    </a:p>
                  </a:txBody>
                  <a:tcPr marL="0" marR="0" marT="0" marB="0" anchor="ctr">
                    <a:lnL>
                      <a:noFill/>
                    </a:lnL>
                    <a:lnR>
                      <a:noFill/>
                    </a:lnR>
                    <a:lnT>
                      <a:noFill/>
                    </a:lnT>
                    <a:lnB>
                      <a:noFill/>
                    </a:lnB>
                    <a:noFill/>
                  </a:tcPr>
                </a:tc>
                <a:tc>
                  <a:txBody>
                    <a:bodyPr/>
                    <a:lstStyle/>
                    <a:p>
                      <a:pPr algn="ctr" fontAlgn="ctr"/>
                      <a:r>
                        <a:rPr lang="en-GB" sz="700" b="0" i="0" u="none" strike="noStrike">
                          <a:solidFill>
                            <a:srgbClr val="000000"/>
                          </a:solidFill>
                          <a:effectLst/>
                          <a:latin typeface="Arial" panose="020B0604020202020204" pitchFamily="34" charset="0"/>
                        </a:rPr>
                        <a:t>67</a:t>
                      </a:r>
                    </a:p>
                  </a:txBody>
                  <a:tcPr marL="0" marR="0" marT="0" marB="0" anchor="ctr">
                    <a:lnL>
                      <a:noFill/>
                    </a:lnL>
                    <a:lnR>
                      <a:noFill/>
                    </a:lnR>
                    <a:lnT>
                      <a:noFill/>
                    </a:lnT>
                    <a:lnB>
                      <a:noFill/>
                    </a:lnB>
                    <a:noFill/>
                  </a:tcPr>
                </a:tc>
                <a:tc>
                  <a:txBody>
                    <a:bodyPr/>
                    <a:lstStyle/>
                    <a:p>
                      <a:pPr algn="ctr" fontAlgn="ctr"/>
                      <a:r>
                        <a:rPr lang="en-GB" sz="700" b="0" i="0" u="none" strike="noStrike">
                          <a:solidFill>
                            <a:srgbClr val="000000"/>
                          </a:solidFill>
                          <a:effectLst/>
                          <a:latin typeface="Arial" panose="020B0604020202020204" pitchFamily="34" charset="0"/>
                        </a:rPr>
                        <a:t>129</a:t>
                      </a:r>
                    </a:p>
                  </a:txBody>
                  <a:tcPr marL="0" marR="0" marT="0" marB="0" anchor="ctr">
                    <a:lnL>
                      <a:noFill/>
                    </a:lnL>
                    <a:lnR>
                      <a:noFill/>
                    </a:lnR>
                    <a:lnT>
                      <a:noFill/>
                    </a:lnT>
                    <a:lnB>
                      <a:noFill/>
                    </a:lnB>
                    <a:solidFill>
                      <a:srgbClr val="2D6FF9"/>
                    </a:solidFill>
                  </a:tcPr>
                </a:tc>
                <a:tc>
                  <a:txBody>
                    <a:bodyPr/>
                    <a:lstStyle/>
                    <a:p>
                      <a:pPr algn="ctr" fontAlgn="ctr"/>
                      <a:r>
                        <a:rPr lang="en-GB" sz="700" b="0" i="0" u="none" strike="noStrike">
                          <a:solidFill>
                            <a:srgbClr val="000000"/>
                          </a:solidFill>
                          <a:effectLst/>
                          <a:latin typeface="Arial" panose="020B0604020202020204" pitchFamily="34" charset="0"/>
                        </a:rPr>
                        <a:t>102</a:t>
                      </a:r>
                    </a:p>
                  </a:txBody>
                  <a:tcPr marL="0" marR="0" marT="0" marB="0" anchor="ctr">
                    <a:lnL>
                      <a:noFill/>
                    </a:lnL>
                    <a:lnR>
                      <a:noFill/>
                    </a:lnR>
                    <a:lnT>
                      <a:noFill/>
                    </a:lnT>
                    <a:lnB>
                      <a:noFill/>
                    </a:lnB>
                  </a:tcPr>
                </a:tc>
                <a:tc>
                  <a:txBody>
                    <a:bodyPr/>
                    <a:lstStyle/>
                    <a:p>
                      <a:pPr algn="ctr" fontAlgn="ctr"/>
                      <a:r>
                        <a:rPr lang="en-GB" sz="700" b="0" i="0" u="none" strike="noStrike" dirty="0">
                          <a:solidFill>
                            <a:srgbClr val="000000"/>
                          </a:solidFill>
                          <a:effectLst/>
                          <a:latin typeface="Arial" panose="020B0604020202020204" pitchFamily="34" charset="0"/>
                        </a:rPr>
                        <a:t>73</a:t>
                      </a:r>
                    </a:p>
                  </a:txBody>
                  <a:tcPr marL="0" marR="0" marT="0" marB="0" anchor="ctr">
                    <a:lnL>
                      <a:noFill/>
                    </a:lnL>
                    <a:lnR>
                      <a:noFill/>
                    </a:lnR>
                    <a:lnT>
                      <a:noFill/>
                    </a:lnT>
                    <a:lnB>
                      <a:noFill/>
                    </a:lnB>
                  </a:tcPr>
                </a:tc>
                <a:extLst>
                  <a:ext uri="{0D108BD9-81ED-4DB2-BD59-A6C34878D82A}">
                    <a16:rowId xmlns:a16="http://schemas.microsoft.com/office/drawing/2014/main" val="4273051438"/>
                  </a:ext>
                </a:extLst>
              </a:tr>
            </a:tbl>
          </a:graphicData>
        </a:graphic>
      </p:graphicFrame>
    </p:spTree>
    <p:extLst>
      <p:ext uri="{BB962C8B-B14F-4D97-AF65-F5344CB8AC3E}">
        <p14:creationId xmlns:p14="http://schemas.microsoft.com/office/powerpoint/2010/main" val="837269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C8E5F-D33A-4990-897F-BEA13212B4AE}"/>
              </a:ext>
            </a:extLst>
          </p:cNvPr>
          <p:cNvSpPr>
            <a:spLocks noGrp="1"/>
          </p:cNvSpPr>
          <p:nvPr>
            <p:ph type="title"/>
          </p:nvPr>
        </p:nvSpPr>
        <p:spPr>
          <a:xfrm>
            <a:off x="458017" y="-51619"/>
            <a:ext cx="8434800" cy="393600"/>
          </a:xfrm>
        </p:spPr>
        <p:txBody>
          <a:bodyPr/>
          <a:lstStyle/>
          <a:p>
            <a:r>
              <a:rPr lang="en-GB" sz="2000" dirty="0">
                <a:solidFill>
                  <a:srgbClr val="2D6FF9"/>
                </a:solidFill>
                <a:latin typeface="+mj-lt"/>
              </a:rPr>
              <a:t>FMCG</a:t>
            </a:r>
            <a:r>
              <a:rPr lang="en-GB" sz="2000" dirty="0">
                <a:solidFill>
                  <a:schemeClr val="accent1"/>
                </a:solidFill>
                <a:latin typeface="+mj-lt"/>
              </a:rPr>
              <a:t> </a:t>
            </a:r>
            <a:r>
              <a:rPr lang="en-GB" sz="2000" dirty="0">
                <a:solidFill>
                  <a:schemeClr val="tx1"/>
                </a:solidFill>
                <a:latin typeface="+mj-lt"/>
              </a:rPr>
              <a:t>Essential Retail</a:t>
            </a:r>
          </a:p>
        </p:txBody>
      </p:sp>
      <p:sp>
        <p:nvSpPr>
          <p:cNvPr id="7" name="TextBox 6">
            <a:extLst>
              <a:ext uri="{FF2B5EF4-FFF2-40B4-BE49-F238E27FC236}">
                <a16:creationId xmlns:a16="http://schemas.microsoft.com/office/drawing/2014/main" id="{0B3248EB-22C5-49C4-AF65-54DC120F82DB}"/>
              </a:ext>
            </a:extLst>
          </p:cNvPr>
          <p:cNvSpPr txBox="1"/>
          <p:nvPr/>
        </p:nvSpPr>
        <p:spPr>
          <a:xfrm>
            <a:off x="6586135" y="4928056"/>
            <a:ext cx="3275937" cy="215444"/>
          </a:xfrm>
          <a:prstGeom prst="rect">
            <a:avLst/>
          </a:prstGeom>
          <a:noFill/>
        </p:spPr>
        <p:txBody>
          <a:bodyPr wrap="square" lIns="0" rIns="0" rtlCol="0">
            <a:spAutoFit/>
          </a:bodyPr>
          <a:lstStyle/>
          <a:p>
            <a:pPr algn="l"/>
            <a:r>
              <a:rPr lang="en-GB" sz="800" dirty="0">
                <a:latin typeface="Montserrat" pitchFamily="2" charset="77"/>
              </a:rPr>
              <a:t>Source: </a:t>
            </a:r>
            <a:r>
              <a:rPr lang="en-GB" sz="800" dirty="0" err="1">
                <a:latin typeface="Montserrat" pitchFamily="2" charset="77"/>
              </a:rPr>
              <a:t>NielsenIQ</a:t>
            </a:r>
            <a:r>
              <a:rPr lang="en-GB" sz="800" dirty="0">
                <a:latin typeface="Montserrat" pitchFamily="2" charset="77"/>
              </a:rPr>
              <a:t> </a:t>
            </a:r>
            <a:r>
              <a:rPr lang="en-GB" sz="800" dirty="0" err="1">
                <a:latin typeface="Montserrat" pitchFamily="2" charset="77"/>
              </a:rPr>
              <a:t>Homescan</a:t>
            </a:r>
            <a:r>
              <a:rPr lang="en-GB" sz="800" dirty="0">
                <a:latin typeface="Montserrat" pitchFamily="2" charset="77"/>
              </a:rPr>
              <a:t>, Grocer &amp; Nam News </a:t>
            </a:r>
          </a:p>
        </p:txBody>
      </p:sp>
      <p:pic>
        <p:nvPicPr>
          <p:cNvPr id="8" name="Picture 2" descr="Tesco logo | Logok">
            <a:extLst>
              <a:ext uri="{FF2B5EF4-FFF2-40B4-BE49-F238E27FC236}">
                <a16:creationId xmlns:a16="http://schemas.microsoft.com/office/drawing/2014/main" id="{B8DB51F6-D0AB-4398-B4A5-E110DB0C4F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584" t="39056" r="23529" b="39135"/>
          <a:stretch/>
        </p:blipFill>
        <p:spPr bwMode="auto">
          <a:xfrm>
            <a:off x="166230" y="470382"/>
            <a:ext cx="930472" cy="2802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Morrisons logo and symbol, meaning, history, PNG">
            <a:extLst>
              <a:ext uri="{FF2B5EF4-FFF2-40B4-BE49-F238E27FC236}">
                <a16:creationId xmlns:a16="http://schemas.microsoft.com/office/drawing/2014/main" id="{C449DF34-0F38-4F3C-AC37-903A19D7DE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323" y="3297424"/>
            <a:ext cx="902459" cy="5076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sainsburys-logo - Future of Heat Conference 2021">
            <a:extLst>
              <a:ext uri="{FF2B5EF4-FFF2-40B4-BE49-F238E27FC236}">
                <a16:creationId xmlns:a16="http://schemas.microsoft.com/office/drawing/2014/main" id="{9379DE11-BAC4-4826-A669-DC3D65F2396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5203" b="32261"/>
          <a:stretch/>
        </p:blipFill>
        <p:spPr bwMode="auto">
          <a:xfrm>
            <a:off x="76621" y="1267252"/>
            <a:ext cx="1134387" cy="20760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ASDA logo and symbol, meaning, history, PNG">
            <a:extLst>
              <a:ext uri="{FF2B5EF4-FFF2-40B4-BE49-F238E27FC236}">
                <a16:creationId xmlns:a16="http://schemas.microsoft.com/office/drawing/2014/main" id="{6C543F8B-E40B-4975-BA7D-906739FD110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237" t="27339" r="16337" b="27693"/>
          <a:stretch/>
        </p:blipFill>
        <p:spPr bwMode="auto">
          <a:xfrm>
            <a:off x="138150" y="2252988"/>
            <a:ext cx="986632" cy="43866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E20E325F-54D0-44F3-B1FF-CC506BDB9147}"/>
              </a:ext>
            </a:extLst>
          </p:cNvPr>
          <p:cNvSpPr txBox="1"/>
          <p:nvPr/>
        </p:nvSpPr>
        <p:spPr>
          <a:xfrm>
            <a:off x="1269156" y="401466"/>
            <a:ext cx="7456560" cy="4141711"/>
          </a:xfrm>
          <a:prstGeom prst="rect">
            <a:avLst/>
          </a:prstGeom>
          <a:noFill/>
        </p:spPr>
        <p:txBody>
          <a:bodyPr wrap="square" lIns="0" rIns="0" rtlCol="0">
            <a:spAutoFit/>
          </a:bodyPr>
          <a:lstStyle/>
          <a:p>
            <a:pPr>
              <a:lnSpc>
                <a:spcPct val="107000"/>
              </a:lnSpc>
              <a:spcAft>
                <a:spcPts val="800"/>
              </a:spcAft>
            </a:pPr>
            <a:r>
              <a:rPr lang="en-GB" sz="900" b="1" dirty="0">
                <a:solidFill>
                  <a:srgbClr val="FF0000"/>
                </a:solidFill>
                <a:latin typeface="Georgia" panose="02040502050405020303" pitchFamily="18" charset="0"/>
              </a:rPr>
              <a:t>Tesco</a:t>
            </a:r>
            <a:r>
              <a:rPr lang="en-GB" sz="1800" dirty="0">
                <a:effectLst/>
                <a:latin typeface="Georgia" panose="02040502050405020303" pitchFamily="18" charset="0"/>
                <a:ea typeface="Calibri" panose="020F0502020204030204" pitchFamily="34" charset="0"/>
                <a:cs typeface="Arial" panose="020B0604020202020204" pitchFamily="34" charset="0"/>
              </a:rPr>
              <a:t> </a:t>
            </a:r>
            <a:r>
              <a:rPr lang="en-GB" sz="900" dirty="0">
                <a:effectLst/>
                <a:latin typeface="Georgia" panose="02040502050405020303" pitchFamily="18" charset="0"/>
                <a:ea typeface="Calibri" panose="020F0502020204030204" pitchFamily="34" charset="0"/>
                <a:cs typeface="Arial" panose="020B0604020202020204" pitchFamily="34" charset="0"/>
              </a:rPr>
              <a:t>Clubcard has been named the UK’s favourite digital retail loyalty scheme as it “gets the basics right” for shoppers amid the ongoing cost-of-living crisis.</a:t>
            </a:r>
            <a:r>
              <a:rPr lang="en-GB" sz="900" dirty="0">
                <a:latin typeface="Calibri" panose="020F0502020204030204" pitchFamily="34" charset="0"/>
                <a:ea typeface="Calibri" panose="020F0502020204030204" pitchFamily="34" charset="0"/>
                <a:cs typeface="Times New Roman" panose="02020603050405020304" pitchFamily="18" charset="0"/>
              </a:rPr>
              <a:t> </a:t>
            </a:r>
            <a:r>
              <a:rPr lang="en-GB" sz="900" dirty="0">
                <a:effectLst/>
                <a:latin typeface="Georgia" panose="02040502050405020303" pitchFamily="18" charset="0"/>
                <a:ea typeface="Calibri" panose="020F0502020204030204" pitchFamily="34" charset="0"/>
                <a:cs typeface="Arial" panose="020B0604020202020204" pitchFamily="34" charset="0"/>
              </a:rPr>
              <a:t>New research has revealed that over a third of respondents (35%) named Tesco’s Clubcard loyalty programme as their top pick, putting it streets ahead of its closest rival, Sainsbury’s Nectar programme (17%).</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br>
              <a:rPr lang="en-GB" sz="900" b="1" dirty="0">
                <a:solidFill>
                  <a:srgbClr val="FF0000"/>
                </a:solidFill>
                <a:latin typeface="Georgia" panose="02040502050405020303" pitchFamily="18" charset="0"/>
              </a:rPr>
            </a:br>
            <a:r>
              <a:rPr lang="en-GB" sz="900" b="1" dirty="0">
                <a:solidFill>
                  <a:srgbClr val="FFC000"/>
                </a:solidFill>
                <a:latin typeface="Georgia" panose="02040502050405020303" pitchFamily="18" charset="0"/>
              </a:rPr>
              <a:t>Sainsbury’s </a:t>
            </a:r>
            <a:r>
              <a:rPr lang="en-GB" sz="900" dirty="0">
                <a:effectLst/>
                <a:latin typeface="Georgia" panose="02040502050405020303" pitchFamily="18" charset="0"/>
                <a:ea typeface="Calibri" panose="020F0502020204030204" pitchFamily="34" charset="0"/>
                <a:cs typeface="Arial" panose="020B0604020202020204" pitchFamily="34" charset="0"/>
              </a:rPr>
              <a:t>is expanding its Nectar Prices initiative by introducing offers on dairy and bakery products for the first time.</a:t>
            </a:r>
            <a:r>
              <a:rPr lang="en-GB" sz="900" dirty="0">
                <a:latin typeface="Georgia" panose="02040502050405020303" pitchFamily="18" charset="0"/>
                <a:ea typeface="Calibri" panose="020F0502020204030204" pitchFamily="34" charset="0"/>
                <a:cs typeface="Times New Roman" panose="02020603050405020304" pitchFamily="18" charset="0"/>
              </a:rPr>
              <a:t> </a:t>
            </a:r>
            <a:r>
              <a:rPr lang="en-GB" sz="900" dirty="0">
                <a:effectLst/>
                <a:latin typeface="Georgia" panose="02040502050405020303" pitchFamily="18" charset="0"/>
                <a:ea typeface="Calibri" panose="020F0502020204030204" pitchFamily="34" charset="0"/>
                <a:cs typeface="Arial" panose="020B0604020202020204" pitchFamily="34" charset="0"/>
              </a:rPr>
              <a:t>The expansion of Nectar Prices comes following the launch of the initiative in April, with Sainsbury’s now offering discounts on over 900 products across categories such as health and beauty, confectionery and snacking, beers, wines and spirits, household, baby and pet, food cupboard items, as well as its latest addition of dairy and bakery.</a:t>
            </a:r>
            <a:r>
              <a:rPr lang="en-GB" sz="900" dirty="0">
                <a:latin typeface="Georgia" panose="02040502050405020303" pitchFamily="18" charset="0"/>
                <a:ea typeface="Calibri" panose="020F0502020204030204" pitchFamily="34" charset="0"/>
                <a:cs typeface="Times New Roman" panose="02020603050405020304" pitchFamily="18" charset="0"/>
              </a:rPr>
              <a:t> </a:t>
            </a:r>
            <a:r>
              <a:rPr lang="en-GB" sz="900" dirty="0">
                <a:effectLst/>
                <a:latin typeface="Georgia" panose="02040502050405020303" pitchFamily="18" charset="0"/>
                <a:ea typeface="Calibri" panose="020F0502020204030204" pitchFamily="34" charset="0"/>
                <a:cs typeface="Arial" panose="020B0604020202020204" pitchFamily="34" charset="0"/>
              </a:rPr>
              <a:t>The supermarket giant has said it will continue to add products to Nectar Prices as it looks to offer shoppers better value year-round.</a:t>
            </a:r>
          </a:p>
          <a:p>
            <a:pPr>
              <a:lnSpc>
                <a:spcPct val="107000"/>
              </a:lnSpc>
              <a:spcAft>
                <a:spcPts val="800"/>
              </a:spcAft>
            </a:pPr>
            <a:endParaRPr lang="en-GB" sz="900" b="1" dirty="0">
              <a:solidFill>
                <a:srgbClr val="FFC000"/>
              </a:solidFill>
              <a:latin typeface="Georgia" panose="02040502050405020303" pitchFamily="18" charset="0"/>
            </a:endParaRPr>
          </a:p>
          <a:p>
            <a:pPr>
              <a:lnSpc>
                <a:spcPct val="107000"/>
              </a:lnSpc>
              <a:spcAft>
                <a:spcPts val="800"/>
              </a:spcAft>
            </a:pPr>
            <a:r>
              <a:rPr lang="en-GB" sz="900" b="1" dirty="0">
                <a:solidFill>
                  <a:schemeClr val="accent2"/>
                </a:solidFill>
                <a:latin typeface="Georgia" panose="02040502050405020303" pitchFamily="18" charset="0"/>
              </a:rPr>
              <a:t>ASDA</a:t>
            </a:r>
            <a:r>
              <a:rPr lang="en-GB" sz="900" dirty="0">
                <a:effectLst/>
                <a:latin typeface="Georgia" panose="02040502050405020303" pitchFamily="18" charset="0"/>
                <a:ea typeface="Calibri" panose="020F0502020204030204" pitchFamily="34" charset="0"/>
                <a:cs typeface="Arial" panose="020B0604020202020204" pitchFamily="34" charset="0"/>
              </a:rPr>
              <a:t> is freezing prices on over 500 branded and own-branded products to help customers save during the cost-of-living crisis.</a:t>
            </a:r>
            <a:r>
              <a:rPr lang="en-GB" sz="900" dirty="0">
                <a:latin typeface="Georgia" panose="02040502050405020303" pitchFamily="18" charset="0"/>
                <a:ea typeface="Calibri" panose="020F0502020204030204" pitchFamily="34" charset="0"/>
                <a:cs typeface="Times New Roman" panose="02020603050405020304" pitchFamily="18" charset="0"/>
              </a:rPr>
              <a:t> </a:t>
            </a:r>
            <a:r>
              <a:rPr lang="en-GB" sz="900" dirty="0">
                <a:effectLst/>
                <a:latin typeface="Georgia" panose="02040502050405020303" pitchFamily="18" charset="0"/>
                <a:ea typeface="Calibri" panose="020F0502020204030204" pitchFamily="34" charset="0"/>
                <a:cs typeface="Arial" panose="020B0604020202020204" pitchFamily="34" charset="0"/>
              </a:rPr>
              <a:t>The price lock, which will run until the end of August, includes cupboard essentials such as cereals, pasta and tea, as well as salads, burgers and ice cream.</a:t>
            </a:r>
            <a:r>
              <a:rPr lang="en-GB" sz="900" dirty="0">
                <a:latin typeface="Georgia" panose="02040502050405020303" pitchFamily="18" charset="0"/>
                <a:ea typeface="Calibri" panose="020F0502020204030204" pitchFamily="34" charset="0"/>
                <a:cs typeface="Times New Roman" panose="02020603050405020304" pitchFamily="18" charset="0"/>
              </a:rPr>
              <a:t> </a:t>
            </a:r>
            <a:r>
              <a:rPr lang="en-GB" sz="900" dirty="0">
                <a:effectLst/>
                <a:latin typeface="Georgia" panose="02040502050405020303" pitchFamily="18" charset="0"/>
                <a:ea typeface="Calibri" panose="020F0502020204030204" pitchFamily="34" charset="0"/>
                <a:cs typeface="Arial" panose="020B0604020202020204" pitchFamily="34" charset="0"/>
              </a:rPr>
              <a:t>Running from 13 June to 10 July, the trial can be accessed by customers who sign up to one of Asda’s delivery pass services.</a:t>
            </a:r>
            <a:r>
              <a:rPr lang="en-GB" sz="900" dirty="0">
                <a:latin typeface="Georgia" panose="02040502050405020303" pitchFamily="18" charset="0"/>
                <a:ea typeface="Calibri" panose="020F0502020204030204" pitchFamily="34" charset="0"/>
                <a:cs typeface="Times New Roman" panose="02020603050405020304" pitchFamily="18" charset="0"/>
              </a:rPr>
              <a:t> </a:t>
            </a:r>
            <a:r>
              <a:rPr lang="en-GB" sz="900" dirty="0">
                <a:effectLst/>
                <a:latin typeface="Georgia" panose="02040502050405020303" pitchFamily="18" charset="0"/>
                <a:ea typeface="Calibri" panose="020F0502020204030204" pitchFamily="34" charset="0"/>
                <a:cs typeface="Arial" panose="020B0604020202020204" pitchFamily="34" charset="0"/>
              </a:rPr>
              <a:t>“We’re always looking at ways we can support our customers and communities throughout the year, which is why we’re locking the prices of hundreds of products until the end of August,” Asda chief commercial officer, Kris Comerford, said.</a:t>
            </a:r>
            <a:r>
              <a:rPr lang="en-GB" sz="900" dirty="0">
                <a:latin typeface="Georgia" panose="02040502050405020303" pitchFamily="18" charset="0"/>
                <a:ea typeface="Calibri" panose="020F0502020204030204" pitchFamily="34" charset="0"/>
                <a:cs typeface="Times New Roman" panose="02020603050405020304" pitchFamily="18" charset="0"/>
              </a:rPr>
              <a:t> </a:t>
            </a:r>
            <a:r>
              <a:rPr lang="en-GB" sz="900" dirty="0">
                <a:effectLst/>
                <a:latin typeface="Georgia" panose="02040502050405020303" pitchFamily="18" charset="0"/>
                <a:ea typeface="Calibri" panose="020F0502020204030204" pitchFamily="34" charset="0"/>
                <a:cs typeface="Arial" panose="020B0604020202020204" pitchFamily="34" charset="0"/>
              </a:rPr>
              <a:t>“We know that household budgets are tight at the moment, so we want to be able to offer the best value and give customers the confidence they can shop the products they love throughout summer.”</a:t>
            </a:r>
            <a:endParaRPr lang="en-GB" sz="900" dirty="0">
              <a:effectLst/>
              <a:latin typeface="Georgia" panose="02040502050405020303" pitchFamily="18" charset="0"/>
              <a:ea typeface="Calibri" panose="020F0502020204030204" pitchFamily="34" charset="0"/>
              <a:cs typeface="Times New Roman" panose="02020603050405020304" pitchFamily="18" charset="0"/>
            </a:endParaRPr>
          </a:p>
          <a:p>
            <a:endParaRPr lang="en-GB" sz="900" dirty="0">
              <a:effectLst/>
              <a:latin typeface="Georgia" panose="02040502050405020303" pitchFamily="18" charset="0"/>
              <a:ea typeface="Times New Roman" panose="02020603050405020304" pitchFamily="18" charset="0"/>
            </a:endParaRPr>
          </a:p>
          <a:p>
            <a:pPr>
              <a:lnSpc>
                <a:spcPct val="107000"/>
              </a:lnSpc>
              <a:spcAft>
                <a:spcPts val="800"/>
              </a:spcAft>
            </a:pPr>
            <a:r>
              <a:rPr lang="en-GB" sz="900" b="1" dirty="0">
                <a:solidFill>
                  <a:srgbClr val="92D050"/>
                </a:solidFill>
                <a:latin typeface="Georgia" panose="02040502050405020303" pitchFamily="18" charset="0"/>
              </a:rPr>
              <a:t>Morrisons </a:t>
            </a:r>
            <a:r>
              <a:rPr lang="en-GB" sz="900" dirty="0">
                <a:effectLst/>
                <a:latin typeface="Georgia" panose="02040502050405020303" pitchFamily="18" charset="0"/>
                <a:ea typeface="Calibri" panose="020F0502020204030204" pitchFamily="34" charset="0"/>
                <a:cs typeface="Arial" panose="020B0604020202020204" pitchFamily="34" charset="0"/>
              </a:rPr>
              <a:t>has unveiled its sixth round of price cuts this year across summer favourites, cupboard fillers and fresh essentials.</a:t>
            </a:r>
            <a:r>
              <a:rPr lang="en-GB" sz="900" dirty="0">
                <a:latin typeface="Georgia" panose="02040502050405020303" pitchFamily="18" charset="0"/>
                <a:ea typeface="Calibri" panose="020F0502020204030204" pitchFamily="34" charset="0"/>
                <a:cs typeface="Times New Roman" panose="02020603050405020304" pitchFamily="18" charset="0"/>
              </a:rPr>
              <a:t> </a:t>
            </a:r>
            <a:r>
              <a:rPr lang="en-GB" sz="900" dirty="0">
                <a:effectLst/>
                <a:latin typeface="Georgia" panose="02040502050405020303" pitchFamily="18" charset="0"/>
                <a:ea typeface="Calibri" panose="020F0502020204030204" pitchFamily="34" charset="0"/>
                <a:cs typeface="Arial" panose="020B0604020202020204" pitchFamily="34" charset="0"/>
              </a:rPr>
              <a:t>The new prices, which are being held for a minimum of eight weeks, will roll out across items such as mince, tomatoes and butter, as well as squash, cereal, pitta bread and scotch eggs.</a:t>
            </a:r>
            <a:r>
              <a:rPr lang="en-GB" sz="900" dirty="0">
                <a:latin typeface="Georgia" panose="02040502050405020303" pitchFamily="18" charset="0"/>
                <a:ea typeface="Calibri" panose="020F0502020204030204" pitchFamily="34" charset="0"/>
                <a:cs typeface="Times New Roman" panose="02020603050405020304" pitchFamily="18" charset="0"/>
              </a:rPr>
              <a:t> </a:t>
            </a:r>
            <a:r>
              <a:rPr lang="en-GB" sz="900" dirty="0">
                <a:effectLst/>
                <a:latin typeface="Georgia" panose="02040502050405020303" pitchFamily="18" charset="0"/>
                <a:ea typeface="Calibri" panose="020F0502020204030204" pitchFamily="34" charset="0"/>
                <a:cs typeface="Arial" panose="020B0604020202020204" pitchFamily="34" charset="0"/>
              </a:rPr>
              <a:t>This comes as Morrisons reduced or held the price of 1,000 products last month that will remain locked low until mid-July.</a:t>
            </a:r>
            <a:r>
              <a:rPr lang="en-GB" sz="900" dirty="0">
                <a:latin typeface="Georgia" panose="02040502050405020303" pitchFamily="18" charset="0"/>
                <a:ea typeface="Calibri" panose="020F0502020204030204" pitchFamily="34" charset="0"/>
                <a:cs typeface="Times New Roman" panose="02020603050405020304" pitchFamily="18" charset="0"/>
              </a:rPr>
              <a:t> </a:t>
            </a:r>
            <a:r>
              <a:rPr lang="en-GB" sz="900" dirty="0">
                <a:effectLst/>
                <a:latin typeface="Georgia" panose="02040502050405020303" pitchFamily="18" charset="0"/>
                <a:ea typeface="Calibri" panose="020F0502020204030204" pitchFamily="34" charset="0"/>
                <a:cs typeface="Arial" panose="020B0604020202020204" pitchFamily="34" charset="0"/>
              </a:rPr>
              <a:t>It also forms part of the retailers “deflation dividends”, as Morrisons chief executive, David Potts termed it, as it promises shoppers will see many more price drops over the coming months.</a:t>
            </a:r>
            <a:endParaRPr lang="en-GB" sz="900" dirty="0">
              <a:effectLst/>
              <a:latin typeface="Georgia" panose="02040502050405020303"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GB" sz="900" dirty="0">
              <a:solidFill>
                <a:schemeClr val="tx1">
                  <a:lumMod val="75000"/>
                  <a:lumOff val="25000"/>
                </a:schemeClr>
              </a:solidFill>
              <a:effectLst/>
              <a:latin typeface="Georgia" panose="02040502050405020303" pitchFamily="18" charset="0"/>
              <a:ea typeface="Times New Roman" panose="02020603050405020304" pitchFamily="18" charset="0"/>
            </a:endParaRPr>
          </a:p>
        </p:txBody>
      </p:sp>
    </p:spTree>
    <p:extLst>
      <p:ext uri="{BB962C8B-B14F-4D97-AF65-F5344CB8AC3E}">
        <p14:creationId xmlns:p14="http://schemas.microsoft.com/office/powerpoint/2010/main" val="908167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C8E5F-D33A-4990-897F-BEA13212B4AE}"/>
              </a:ext>
            </a:extLst>
          </p:cNvPr>
          <p:cNvSpPr>
            <a:spLocks noGrp="1"/>
          </p:cNvSpPr>
          <p:nvPr>
            <p:ph type="title"/>
          </p:nvPr>
        </p:nvSpPr>
        <p:spPr>
          <a:xfrm>
            <a:off x="458017" y="-51619"/>
            <a:ext cx="8434800" cy="393600"/>
          </a:xfrm>
        </p:spPr>
        <p:txBody>
          <a:bodyPr/>
          <a:lstStyle/>
          <a:p>
            <a:r>
              <a:rPr lang="en-GB" sz="2000" dirty="0">
                <a:solidFill>
                  <a:srgbClr val="2D6FF9"/>
                </a:solidFill>
                <a:latin typeface="+mj-lt"/>
              </a:rPr>
              <a:t>FMCG</a:t>
            </a:r>
            <a:r>
              <a:rPr lang="en-GB" sz="2000" dirty="0">
                <a:solidFill>
                  <a:schemeClr val="accent1"/>
                </a:solidFill>
                <a:latin typeface="+mj-lt"/>
              </a:rPr>
              <a:t> </a:t>
            </a:r>
            <a:r>
              <a:rPr lang="en-GB" sz="2000" dirty="0">
                <a:solidFill>
                  <a:schemeClr val="tx1"/>
                </a:solidFill>
                <a:latin typeface="+mj-lt"/>
              </a:rPr>
              <a:t>Essential Retail</a:t>
            </a:r>
          </a:p>
        </p:txBody>
      </p:sp>
      <p:sp>
        <p:nvSpPr>
          <p:cNvPr id="7" name="TextBox 6">
            <a:extLst>
              <a:ext uri="{FF2B5EF4-FFF2-40B4-BE49-F238E27FC236}">
                <a16:creationId xmlns:a16="http://schemas.microsoft.com/office/drawing/2014/main" id="{0B3248EB-22C5-49C4-AF65-54DC120F82DB}"/>
              </a:ext>
            </a:extLst>
          </p:cNvPr>
          <p:cNvSpPr txBox="1"/>
          <p:nvPr/>
        </p:nvSpPr>
        <p:spPr>
          <a:xfrm>
            <a:off x="6500074" y="4928056"/>
            <a:ext cx="3275937" cy="215444"/>
          </a:xfrm>
          <a:prstGeom prst="rect">
            <a:avLst/>
          </a:prstGeom>
          <a:noFill/>
        </p:spPr>
        <p:txBody>
          <a:bodyPr wrap="square" lIns="0" rIns="0" rtlCol="0">
            <a:spAutoFit/>
          </a:bodyPr>
          <a:lstStyle/>
          <a:p>
            <a:pPr algn="l"/>
            <a:r>
              <a:rPr lang="en-GB" sz="800" dirty="0">
                <a:latin typeface="Montserrat" pitchFamily="2" charset="77"/>
              </a:rPr>
              <a:t>Source: </a:t>
            </a:r>
            <a:r>
              <a:rPr lang="en-GB" sz="800" dirty="0" err="1">
                <a:latin typeface="Montserrat" pitchFamily="2" charset="77"/>
              </a:rPr>
              <a:t>NielsenIQ</a:t>
            </a:r>
            <a:r>
              <a:rPr lang="en-GB" sz="800" dirty="0">
                <a:latin typeface="Montserrat" pitchFamily="2" charset="77"/>
              </a:rPr>
              <a:t> </a:t>
            </a:r>
            <a:r>
              <a:rPr lang="en-GB" sz="800" dirty="0" err="1">
                <a:latin typeface="Montserrat" pitchFamily="2" charset="77"/>
              </a:rPr>
              <a:t>Homescan</a:t>
            </a:r>
            <a:r>
              <a:rPr lang="en-GB" sz="800" dirty="0">
                <a:latin typeface="Montserrat" pitchFamily="2" charset="77"/>
              </a:rPr>
              <a:t>, Grocer &amp; Nam News </a:t>
            </a:r>
          </a:p>
        </p:txBody>
      </p:sp>
      <p:pic>
        <p:nvPicPr>
          <p:cNvPr id="12" name="Picture 14" descr="Waitrose logo and symbol, meaning, history, PNG">
            <a:extLst>
              <a:ext uri="{FF2B5EF4-FFF2-40B4-BE49-F238E27FC236}">
                <a16:creationId xmlns:a16="http://schemas.microsoft.com/office/drawing/2014/main" id="{0FC765D7-DEEB-4F57-99F5-C05163A1BD1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768" b="30277"/>
          <a:stretch/>
        </p:blipFill>
        <p:spPr bwMode="auto">
          <a:xfrm>
            <a:off x="3331" y="559163"/>
            <a:ext cx="1296843" cy="31380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FF0297AD-6ADA-4C9F-8B49-4907297F2E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900" y="2919918"/>
            <a:ext cx="650154" cy="65015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E20E325F-54D0-44F3-B1FF-CC506BDB9147}"/>
              </a:ext>
            </a:extLst>
          </p:cNvPr>
          <p:cNvSpPr txBox="1"/>
          <p:nvPr/>
        </p:nvSpPr>
        <p:spPr>
          <a:xfrm>
            <a:off x="1296844" y="393598"/>
            <a:ext cx="7195403" cy="3701334"/>
          </a:xfrm>
          <a:prstGeom prst="rect">
            <a:avLst/>
          </a:prstGeom>
          <a:noFill/>
        </p:spPr>
        <p:txBody>
          <a:bodyPr wrap="square" lIns="0" rIns="0" rtlCol="0">
            <a:spAutoFit/>
          </a:bodyPr>
          <a:lstStyle/>
          <a:p>
            <a:pPr algn="l"/>
            <a:endParaRPr lang="en-GB" sz="900" b="1" dirty="0">
              <a:solidFill>
                <a:srgbClr val="002060"/>
              </a:solidFill>
              <a:latin typeface="Georgia" panose="02040502050405020303" pitchFamily="18" charset="0"/>
            </a:endParaRPr>
          </a:p>
          <a:p>
            <a:pPr>
              <a:lnSpc>
                <a:spcPct val="107000"/>
              </a:lnSpc>
              <a:spcAft>
                <a:spcPts val="800"/>
              </a:spcAft>
              <a:tabLst>
                <a:tab pos="929640" algn="l"/>
              </a:tabLst>
            </a:pPr>
            <a:r>
              <a:rPr lang="en-GB" sz="900" b="1" dirty="0">
                <a:solidFill>
                  <a:schemeClr val="accent1">
                    <a:lumMod val="75000"/>
                  </a:schemeClr>
                </a:solidFill>
                <a:latin typeface="Georgia" panose="02040502050405020303" pitchFamily="18" charset="0"/>
              </a:rPr>
              <a:t>Waitrose</a:t>
            </a:r>
            <a:r>
              <a:rPr lang="en-GB" sz="900" dirty="0">
                <a:effectLst/>
                <a:latin typeface="Georgia" panose="02040502050405020303" pitchFamily="18" charset="0"/>
                <a:ea typeface="Calibri" panose="020F0502020204030204" pitchFamily="34" charset="0"/>
                <a:cs typeface="Arial" panose="020B0604020202020204" pitchFamily="34" charset="0"/>
              </a:rPr>
              <a:t> has cut the prices of more than 200 everyday products as part of a £100m investment in price.</a:t>
            </a:r>
            <a:r>
              <a:rPr lang="en-GB" sz="900" dirty="0">
                <a:latin typeface="Georgia" panose="02040502050405020303" pitchFamily="18" charset="0"/>
                <a:ea typeface="Calibri" panose="020F0502020204030204" pitchFamily="34" charset="0"/>
                <a:cs typeface="Times New Roman" panose="02020603050405020304" pitchFamily="18" charset="0"/>
              </a:rPr>
              <a:t> </a:t>
            </a:r>
            <a:r>
              <a:rPr lang="en-GB" sz="900" dirty="0">
                <a:effectLst/>
                <a:latin typeface="Georgia" panose="02040502050405020303" pitchFamily="18" charset="0"/>
                <a:ea typeface="Calibri" panose="020F0502020204030204" pitchFamily="34" charset="0"/>
                <a:cs typeface="Arial" panose="020B0604020202020204" pitchFamily="34" charset="0"/>
              </a:rPr>
              <a:t>The upmarket grocer said it had lowered prices in “every aisle”, including un British butter, tomato ketchup, Fairtrade golden caster sugar, British cocktail sausages, salad and ice creams.</a:t>
            </a:r>
            <a:r>
              <a:rPr lang="en-GB" sz="900" dirty="0">
                <a:latin typeface="Georgia" panose="02040502050405020303" pitchFamily="18" charset="0"/>
                <a:ea typeface="Calibri" panose="020F0502020204030204" pitchFamily="34" charset="0"/>
                <a:cs typeface="Times New Roman" panose="02020603050405020304" pitchFamily="18" charset="0"/>
              </a:rPr>
              <a:t> </a:t>
            </a:r>
            <a:r>
              <a:rPr lang="en-GB" sz="900" dirty="0">
                <a:effectLst/>
                <a:latin typeface="Georgia" panose="02040502050405020303" pitchFamily="18" charset="0"/>
                <a:ea typeface="Calibri" panose="020F0502020204030204" pitchFamily="34" charset="0"/>
                <a:cs typeface="Arial" panose="020B0604020202020204" pitchFamily="34" charset="0"/>
              </a:rPr>
              <a:t>Half of these products are now at least 10% cheaper, as the grocer said that “price cuts have been made without compromising on exceptional quality or Waitrose values, which include sourcing higher welfare meat and commitments to British farmers.”</a:t>
            </a:r>
            <a:r>
              <a:rPr lang="en-GB" sz="900" dirty="0">
                <a:latin typeface="Georgia" panose="02040502050405020303" pitchFamily="18" charset="0"/>
                <a:ea typeface="Calibri" panose="020F0502020204030204" pitchFamily="34" charset="0"/>
                <a:cs typeface="Times New Roman" panose="02020603050405020304" pitchFamily="18" charset="0"/>
              </a:rPr>
              <a:t> </a:t>
            </a:r>
            <a:r>
              <a:rPr lang="en-GB" sz="900" dirty="0">
                <a:effectLst/>
                <a:latin typeface="Georgia" panose="02040502050405020303" pitchFamily="18" charset="0"/>
                <a:ea typeface="Calibri" panose="020F0502020204030204" pitchFamily="34" charset="0"/>
                <a:cs typeface="Arial" panose="020B0604020202020204" pitchFamily="34" charset="0"/>
              </a:rPr>
              <a:t>Waitrose commercial director Charlotte Di Cello said: “We’re investing millions in lowering the prices of everyday food across our aisles so customers benefit every time they shop with us.”</a:t>
            </a:r>
            <a:endParaRPr lang="en-GB" sz="900" dirty="0">
              <a:effectLst/>
              <a:latin typeface="Georgia" panose="02040502050405020303" pitchFamily="18" charset="0"/>
              <a:ea typeface="Calibri" panose="020F0502020204030204" pitchFamily="34" charset="0"/>
              <a:cs typeface="Times New Roman" panose="02020603050405020304" pitchFamily="18" charset="0"/>
            </a:endParaRPr>
          </a:p>
          <a:p>
            <a:pPr>
              <a:lnSpc>
                <a:spcPct val="107000"/>
              </a:lnSpc>
              <a:spcAft>
                <a:spcPts val="800"/>
              </a:spcAft>
              <a:tabLst>
                <a:tab pos="929640" algn="l"/>
              </a:tabLst>
            </a:pPr>
            <a:endParaRPr lang="en-GB" sz="900" dirty="0">
              <a:effectLst/>
              <a:latin typeface="Georgia" panose="02040502050405020303" pitchFamily="18" charset="0"/>
              <a:ea typeface="Calibri" panose="020F0502020204030204" pitchFamily="34" charset="0"/>
            </a:endParaRPr>
          </a:p>
          <a:p>
            <a:pPr>
              <a:lnSpc>
                <a:spcPct val="107000"/>
              </a:lnSpc>
              <a:spcAft>
                <a:spcPts val="800"/>
              </a:spcAft>
            </a:pPr>
            <a:r>
              <a:rPr lang="en-GB" sz="900" b="1" dirty="0">
                <a:solidFill>
                  <a:srgbClr val="002060"/>
                </a:solidFill>
                <a:latin typeface="Georgia" panose="02040502050405020303" pitchFamily="18" charset="0"/>
              </a:rPr>
              <a:t>Aldi</a:t>
            </a:r>
            <a:r>
              <a:rPr lang="en-GB" sz="900" dirty="0">
                <a:effectLst/>
                <a:latin typeface="Georgia" panose="02040502050405020303" pitchFamily="18" charset="0"/>
                <a:ea typeface="Calibri" panose="020F0502020204030204" pitchFamily="34" charset="0"/>
                <a:cs typeface="Arial" panose="020B0604020202020204" pitchFamily="34" charset="0"/>
              </a:rPr>
              <a:t> has teamed up with Team GB to offer every child in the UK a chance to try an Olympic or Paralympic sport for free.</a:t>
            </a:r>
            <a:r>
              <a:rPr lang="en-GB" sz="900" dirty="0">
                <a:latin typeface="Georgia" panose="02040502050405020303" pitchFamily="18" charset="0"/>
                <a:ea typeface="Calibri" panose="020F0502020204030204" pitchFamily="34" charset="0"/>
                <a:cs typeface="Times New Roman" panose="02020603050405020304" pitchFamily="18" charset="0"/>
              </a:rPr>
              <a:t> </a:t>
            </a:r>
            <a:r>
              <a:rPr lang="en-GB" sz="900" dirty="0">
                <a:effectLst/>
                <a:latin typeface="Georgia" panose="02040502050405020303" pitchFamily="18" charset="0"/>
                <a:ea typeface="Calibri" panose="020F0502020204030204" pitchFamily="34" charset="0"/>
                <a:cs typeface="Arial" panose="020B0604020202020204" pitchFamily="34" charset="0"/>
              </a:rPr>
              <a:t>In partnership with both Team GB and </a:t>
            </a:r>
            <a:r>
              <a:rPr lang="en-GB" sz="900" dirty="0" err="1">
                <a:effectLst/>
                <a:latin typeface="Georgia" panose="02040502050405020303" pitchFamily="18" charset="0"/>
                <a:ea typeface="Calibri" panose="020F0502020204030204" pitchFamily="34" charset="0"/>
                <a:cs typeface="Arial" panose="020B0604020202020204" pitchFamily="34" charset="0"/>
              </a:rPr>
              <a:t>ParalympicsGB</a:t>
            </a:r>
            <a:r>
              <a:rPr lang="en-GB" sz="900" dirty="0">
                <a:effectLst/>
                <a:latin typeface="Georgia" panose="02040502050405020303" pitchFamily="18" charset="0"/>
                <a:ea typeface="Calibri" panose="020F0502020204030204" pitchFamily="34" charset="0"/>
                <a:cs typeface="Arial" panose="020B0604020202020204" pitchFamily="34" charset="0"/>
              </a:rPr>
              <a:t>, the German discounter has launched its ‘Get a Taste for Sport’ initiative, a new campaign aiming to help an estimated 20 million children stay active this summer.</a:t>
            </a:r>
            <a:r>
              <a:rPr lang="en-GB" sz="900" dirty="0">
                <a:latin typeface="Georgia" panose="02040502050405020303" pitchFamily="18" charset="0"/>
                <a:ea typeface="Calibri" panose="020F0502020204030204" pitchFamily="34" charset="0"/>
                <a:cs typeface="Times New Roman" panose="02020603050405020304" pitchFamily="18" charset="0"/>
              </a:rPr>
              <a:t> </a:t>
            </a:r>
            <a:r>
              <a:rPr lang="en-GB" sz="900" dirty="0">
                <a:effectLst/>
                <a:latin typeface="Georgia" panose="02040502050405020303" pitchFamily="18" charset="0"/>
                <a:ea typeface="Calibri" panose="020F0502020204030204" pitchFamily="34" charset="0"/>
                <a:cs typeface="Arial" panose="020B0604020202020204" pitchFamily="34" charset="0"/>
              </a:rPr>
              <a:t>From 19 June to 31 July, shoppers who spend more than £30 in store at Aldi will receive a voucher which entitles a child to a free taster session of an Olympic or Paralympic sport of their choosing.</a:t>
            </a:r>
          </a:p>
          <a:p>
            <a:pPr>
              <a:lnSpc>
                <a:spcPct val="107000"/>
              </a:lnSpc>
              <a:spcAft>
                <a:spcPts val="800"/>
              </a:spcAft>
            </a:pPr>
            <a:endParaRPr lang="en-GB" sz="900" b="1" dirty="0">
              <a:solidFill>
                <a:srgbClr val="002060"/>
              </a:solidFill>
              <a:latin typeface="Georgia" panose="02040502050405020303" pitchFamily="18" charset="0"/>
            </a:endParaRPr>
          </a:p>
          <a:p>
            <a:pPr algn="l" fontAlgn="base">
              <a:lnSpc>
                <a:spcPct val="110000"/>
              </a:lnSpc>
            </a:pPr>
            <a:endParaRPr lang="en-GB" sz="900" b="1" dirty="0">
              <a:solidFill>
                <a:srgbClr val="0070C0"/>
              </a:solidFill>
              <a:latin typeface="Georgia" panose="02040502050405020303" pitchFamily="18" charset="0"/>
            </a:endParaRPr>
          </a:p>
          <a:p>
            <a:pPr>
              <a:lnSpc>
                <a:spcPct val="107000"/>
              </a:lnSpc>
              <a:spcAft>
                <a:spcPts val="800"/>
              </a:spcAft>
            </a:pPr>
            <a:r>
              <a:rPr lang="en-GB" sz="900" b="1" dirty="0">
                <a:solidFill>
                  <a:srgbClr val="0070C0"/>
                </a:solidFill>
                <a:latin typeface="Georgia" panose="02040502050405020303" pitchFamily="18" charset="0"/>
              </a:rPr>
              <a:t>Lidl’s</a:t>
            </a:r>
            <a:r>
              <a:rPr lang="en-GB" sz="900" dirty="0">
                <a:effectLst/>
                <a:latin typeface="Georgia" panose="02040502050405020303" pitchFamily="18" charset="0"/>
                <a:ea typeface="Calibri" panose="020F0502020204030204" pitchFamily="34" charset="0"/>
                <a:cs typeface="Arial" panose="020B0604020202020204" pitchFamily="34" charset="0"/>
              </a:rPr>
              <a:t> GB has revealed that it is has become the first UK supermarket to start incorporating Prevented Ocean Plastic into its new water bottles.</a:t>
            </a:r>
            <a:r>
              <a:rPr lang="en-GB" sz="900" dirty="0">
                <a:latin typeface="Georgia" panose="02040502050405020303" pitchFamily="18" charset="0"/>
                <a:ea typeface="Calibri" panose="020F0502020204030204" pitchFamily="34" charset="0"/>
                <a:cs typeface="Times New Roman" panose="02020603050405020304" pitchFamily="18" charset="0"/>
              </a:rPr>
              <a:t> </a:t>
            </a:r>
            <a:r>
              <a:rPr lang="en-GB" sz="900" dirty="0">
                <a:effectLst/>
                <a:latin typeface="Georgia" panose="02040502050405020303" pitchFamily="18" charset="0"/>
                <a:ea typeface="Calibri" panose="020F0502020204030204" pitchFamily="34" charset="0"/>
                <a:cs typeface="Arial" panose="020B0604020202020204" pitchFamily="34" charset="0"/>
              </a:rPr>
              <a:t>Appearing in the German discounter’s stores throughout July, Lidl’s San Celestino Italian sparkling mineral water bottles will contain a minimum of 30% Prevented Ocean Plastic, which would have otherwise ended up in the ocean.</a:t>
            </a:r>
            <a:r>
              <a:rPr lang="en-GB" sz="900" dirty="0">
                <a:latin typeface="Georgia" panose="02040502050405020303" pitchFamily="18" charset="0"/>
                <a:ea typeface="Calibri" panose="020F0502020204030204" pitchFamily="34" charset="0"/>
                <a:cs typeface="Times New Roman" panose="02020603050405020304" pitchFamily="18" charset="0"/>
              </a:rPr>
              <a:t> </a:t>
            </a:r>
            <a:r>
              <a:rPr lang="en-GB" sz="900" dirty="0">
                <a:effectLst/>
                <a:latin typeface="Georgia" panose="02040502050405020303" pitchFamily="18" charset="0"/>
                <a:ea typeface="Calibri" panose="020F0502020204030204" pitchFamily="34" charset="0"/>
                <a:cs typeface="Arial" panose="020B0604020202020204" pitchFamily="34" charset="0"/>
              </a:rPr>
              <a:t>With 12 million bottles sold annually, the initiative is expected to save almost 100 tonnes of plastic from entering oceans per year, equivalent to almost four million plastic water bottles.</a:t>
            </a:r>
            <a:r>
              <a:rPr lang="en-GB" sz="900" dirty="0">
                <a:latin typeface="Georgia" panose="02040502050405020303" pitchFamily="18" charset="0"/>
                <a:ea typeface="Calibri" panose="020F0502020204030204" pitchFamily="34" charset="0"/>
                <a:cs typeface="Times New Roman" panose="02020603050405020304" pitchFamily="18" charset="0"/>
              </a:rPr>
              <a:t> </a:t>
            </a:r>
            <a:r>
              <a:rPr lang="en-GB" sz="900" dirty="0">
                <a:effectLst/>
                <a:latin typeface="Georgia" panose="02040502050405020303" pitchFamily="18" charset="0"/>
                <a:ea typeface="Calibri" panose="020F0502020204030204" pitchFamily="34" charset="0"/>
                <a:cs typeface="Arial" panose="020B0604020202020204" pitchFamily="34" charset="0"/>
              </a:rPr>
              <a:t>The move builds on the discounter’s previous strides in this space. Lidl became the first UK supermarket to introduce food packaging using Prevented Ocean Plastic in 2020.</a:t>
            </a:r>
            <a:endParaRPr lang="en-GB" sz="900" dirty="0">
              <a:effectLst/>
              <a:latin typeface="Georgia" panose="02040502050405020303"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GB" sz="900" b="1" dirty="0">
              <a:solidFill>
                <a:srgbClr val="0070C0"/>
              </a:solidFill>
              <a:latin typeface="Georgia" panose="02040502050405020303" pitchFamily="18" charset="0"/>
            </a:endParaRPr>
          </a:p>
        </p:txBody>
      </p:sp>
      <p:pic>
        <p:nvPicPr>
          <p:cNvPr id="13" name="Picture 8" descr="Aldi logo and symbol, meaning, history, PNG">
            <a:extLst>
              <a:ext uri="{FF2B5EF4-FFF2-40B4-BE49-F238E27FC236}">
                <a16:creationId xmlns:a16="http://schemas.microsoft.com/office/drawing/2014/main" id="{996A267D-933E-4614-ACD3-2C11E9A0F51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8067" t="2987" r="27899" b="3010"/>
          <a:stretch/>
        </p:blipFill>
        <p:spPr bwMode="auto">
          <a:xfrm>
            <a:off x="336900" y="1717751"/>
            <a:ext cx="648020" cy="778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939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CEA7CF-4B77-42FD-9CD6-C9DDBCF6CC20}"/>
              </a:ext>
            </a:extLst>
          </p:cNvPr>
          <p:cNvSpPr>
            <a:spLocks noGrp="1"/>
          </p:cNvSpPr>
          <p:nvPr>
            <p:ph type="title"/>
          </p:nvPr>
        </p:nvSpPr>
        <p:spPr>
          <a:xfrm>
            <a:off x="488444" y="-36336"/>
            <a:ext cx="8434800" cy="393600"/>
          </a:xfrm>
        </p:spPr>
        <p:txBody>
          <a:bodyPr/>
          <a:lstStyle/>
          <a:p>
            <a:r>
              <a:rPr lang="en-GB" sz="2000" dirty="0">
                <a:solidFill>
                  <a:srgbClr val="2D6FF9"/>
                </a:solidFill>
                <a:latin typeface="+mj-lt"/>
              </a:rPr>
              <a:t>FMCG</a:t>
            </a:r>
            <a:r>
              <a:rPr lang="en-GB" sz="2000" dirty="0">
                <a:solidFill>
                  <a:schemeClr val="accent1"/>
                </a:solidFill>
                <a:latin typeface="+mj-lt"/>
              </a:rPr>
              <a:t> </a:t>
            </a:r>
            <a:r>
              <a:rPr lang="en-GB" sz="2000" dirty="0">
                <a:solidFill>
                  <a:schemeClr val="tx1"/>
                </a:solidFill>
                <a:latin typeface="+mj-lt"/>
              </a:rPr>
              <a:t>Essential Retail</a:t>
            </a:r>
            <a:endParaRPr lang="en-GB" sz="2000" dirty="0">
              <a:latin typeface="+mj-lt"/>
            </a:endParaRPr>
          </a:p>
        </p:txBody>
      </p:sp>
      <p:pic>
        <p:nvPicPr>
          <p:cNvPr id="5" name="Picture 12" descr="The Co-operative brand - Wikipedia">
            <a:extLst>
              <a:ext uri="{FF2B5EF4-FFF2-40B4-BE49-F238E27FC236}">
                <a16:creationId xmlns:a16="http://schemas.microsoft.com/office/drawing/2014/main" id="{35B01E58-80F8-488D-B5CD-0AD4F5EF79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080" y="2048433"/>
            <a:ext cx="626199" cy="6628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Ocado: Online Groceries, Supermarket Savings, M&amp;amp;S and more">
            <a:extLst>
              <a:ext uri="{FF2B5EF4-FFF2-40B4-BE49-F238E27FC236}">
                <a16:creationId xmlns:a16="http://schemas.microsoft.com/office/drawing/2014/main" id="{40B880C8-9ED6-404E-A514-FF1BE9A2FE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514" y="3369868"/>
            <a:ext cx="1059240" cy="22508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F1C8D28-9A25-45DC-BEBB-E99EAF3CB2F7}"/>
              </a:ext>
            </a:extLst>
          </p:cNvPr>
          <p:cNvSpPr txBox="1"/>
          <p:nvPr/>
        </p:nvSpPr>
        <p:spPr>
          <a:xfrm>
            <a:off x="1181754" y="588997"/>
            <a:ext cx="7505108" cy="3674980"/>
          </a:xfrm>
          <a:prstGeom prst="rect">
            <a:avLst/>
          </a:prstGeom>
          <a:noFill/>
        </p:spPr>
        <p:txBody>
          <a:bodyPr wrap="square">
            <a:spAutoFit/>
          </a:bodyPr>
          <a:lstStyle/>
          <a:p>
            <a:pPr>
              <a:lnSpc>
                <a:spcPct val="107000"/>
              </a:lnSpc>
              <a:spcAft>
                <a:spcPts val="800"/>
              </a:spcAft>
            </a:pPr>
            <a:r>
              <a:rPr lang="en-GB" sz="900" b="1" dirty="0">
                <a:solidFill>
                  <a:srgbClr val="D20043"/>
                </a:solidFill>
                <a:latin typeface="+mj-lt"/>
              </a:rPr>
              <a:t>Iceland </a:t>
            </a:r>
            <a:r>
              <a:rPr lang="en-GB" sz="900" dirty="0">
                <a:effectLst/>
                <a:latin typeface="Georgia" panose="02040502050405020303" pitchFamily="18" charset="0"/>
                <a:ea typeface="Calibri" panose="020F0502020204030204" pitchFamily="34" charset="0"/>
                <a:cs typeface="Arial" panose="020B0604020202020204" pitchFamily="34" charset="0"/>
              </a:rPr>
              <a:t>has unveiled a ‘world-first’ supermarket aisle dedicated to food designed to be cooked in air fryers, as sales for the modern kitchen gadget have surged in recent months.</a:t>
            </a:r>
            <a:r>
              <a:rPr lang="en-GB" sz="900" dirty="0">
                <a:latin typeface="Georgia" panose="02040502050405020303" pitchFamily="18" charset="0"/>
                <a:ea typeface="Calibri" panose="020F0502020204030204" pitchFamily="34" charset="0"/>
                <a:cs typeface="Times New Roman" panose="02020603050405020304" pitchFamily="18" charset="0"/>
              </a:rPr>
              <a:t> </a:t>
            </a:r>
            <a:r>
              <a:rPr lang="en-GB" sz="900" dirty="0">
                <a:effectLst/>
                <a:latin typeface="Georgia" panose="02040502050405020303" pitchFamily="18" charset="0"/>
                <a:ea typeface="Calibri" panose="020F0502020204030204" pitchFamily="34" charset="0"/>
                <a:cs typeface="Arial" panose="020B0604020202020204" pitchFamily="34" charset="0"/>
              </a:rPr>
              <a:t>The air fryer aisle is part of a trial at one Food Warehouse store in London, according to The Daily Mail. The specialist aisle will have approximately 287 items, consisting mainly of frozen foods, alongside instructions on how to cook it in the air fryer.</a:t>
            </a:r>
            <a:r>
              <a:rPr lang="en-GB" sz="900" dirty="0">
                <a:latin typeface="Georgia" panose="02040502050405020303" pitchFamily="18" charset="0"/>
                <a:ea typeface="Calibri" panose="020F0502020204030204" pitchFamily="34" charset="0"/>
                <a:cs typeface="Times New Roman" panose="02020603050405020304" pitchFamily="18" charset="0"/>
              </a:rPr>
              <a:t> </a:t>
            </a:r>
            <a:r>
              <a:rPr lang="en-GB" sz="900" dirty="0">
                <a:effectLst/>
                <a:latin typeface="Georgia" panose="02040502050405020303" pitchFamily="18" charset="0"/>
                <a:ea typeface="Calibri" panose="020F0502020204030204" pitchFamily="34" charset="0"/>
                <a:cs typeface="Arial" panose="020B0604020202020204" pitchFamily="34" charset="0"/>
              </a:rPr>
              <a:t>Iceland executive chairman Richard Walker said. ”As the popularity of air fryer cooking grows, this aisle will give customers easy access to products that work perfectly in this time and energy saving cooking appliance.”</a:t>
            </a:r>
            <a:r>
              <a:rPr lang="en-GB" sz="900" dirty="0">
                <a:latin typeface="Georgia" panose="02040502050405020303" pitchFamily="18" charset="0"/>
                <a:ea typeface="Calibri" panose="020F0502020204030204" pitchFamily="34" charset="0"/>
                <a:cs typeface="Times New Roman" panose="02020603050405020304" pitchFamily="18" charset="0"/>
              </a:rPr>
              <a:t> </a:t>
            </a:r>
            <a:r>
              <a:rPr lang="en-GB" sz="900" dirty="0">
                <a:effectLst/>
                <a:latin typeface="Georgia" panose="02040502050405020303" pitchFamily="18" charset="0"/>
                <a:ea typeface="Calibri" panose="020F0502020204030204" pitchFamily="34" charset="0"/>
                <a:cs typeface="Arial" panose="020B0604020202020204" pitchFamily="34" charset="0"/>
              </a:rPr>
              <a:t>In April, Iceland launched a new selection of savings across its frozen meal ranges, such as a 3 for £10 offer on frozen fish, making it easier for customers who are feeling the squeeze on their household budgets.</a:t>
            </a:r>
          </a:p>
          <a:p>
            <a:pPr>
              <a:lnSpc>
                <a:spcPct val="107000"/>
              </a:lnSpc>
              <a:spcAft>
                <a:spcPts val="800"/>
              </a:spcAft>
            </a:pPr>
            <a:endParaRPr lang="en-GB" sz="900" dirty="0">
              <a:solidFill>
                <a:srgbClr val="434955"/>
              </a:solidFill>
              <a:effectLst/>
              <a:latin typeface="Georgia" panose="02040502050405020303" pitchFamily="18" charset="0"/>
              <a:ea typeface="Calibri" panose="020F0502020204030204" pitchFamily="34" charset="0"/>
              <a:cs typeface="Times New Roman" panose="02020603050405020304" pitchFamily="18" charset="0"/>
            </a:endParaRPr>
          </a:p>
          <a:p>
            <a:pPr>
              <a:lnSpc>
                <a:spcPct val="107000"/>
              </a:lnSpc>
              <a:spcAft>
                <a:spcPts val="800"/>
              </a:spcAft>
            </a:pPr>
            <a:r>
              <a:rPr lang="en-GB" sz="900" b="1" dirty="0">
                <a:solidFill>
                  <a:srgbClr val="00B0F0"/>
                </a:solidFill>
                <a:latin typeface="Georgia" panose="02040502050405020303" pitchFamily="18" charset="0"/>
              </a:rPr>
              <a:t>Coop </a:t>
            </a:r>
            <a:r>
              <a:rPr lang="en-GB" sz="900" dirty="0">
                <a:effectLst/>
                <a:latin typeface="Georgia" panose="02040502050405020303" pitchFamily="18" charset="0"/>
                <a:ea typeface="Calibri" panose="020F0502020204030204" pitchFamily="34" charset="0"/>
                <a:cs typeface="Arial" panose="020B0604020202020204" pitchFamily="34" charset="0"/>
              </a:rPr>
              <a:t>is campaigning to break the ‘class ceiling’ as nearly a fifth of UK adults believe they have missed out on a job due to their background, accent or social status.</a:t>
            </a:r>
            <a:r>
              <a:rPr lang="en-GB" sz="900" dirty="0">
                <a:latin typeface="Georgia" panose="02040502050405020303" pitchFamily="18" charset="0"/>
                <a:ea typeface="Calibri" panose="020F0502020204030204" pitchFamily="34" charset="0"/>
                <a:cs typeface="Times New Roman" panose="02020603050405020304" pitchFamily="18" charset="0"/>
              </a:rPr>
              <a:t> </a:t>
            </a:r>
            <a:r>
              <a:rPr lang="en-GB" sz="900" dirty="0">
                <a:effectLst/>
                <a:latin typeface="Georgia" panose="02040502050405020303" pitchFamily="18" charset="0"/>
                <a:ea typeface="Calibri" panose="020F0502020204030204" pitchFamily="34" charset="0"/>
                <a:cs typeface="Arial" panose="020B0604020202020204" pitchFamily="34" charset="0"/>
              </a:rPr>
              <a:t>The convenience retailer has launched a nine-point plan on social mobility and is calling on other businesses to adopt similar measures.</a:t>
            </a:r>
            <a:r>
              <a:rPr lang="en-GB" sz="900" dirty="0">
                <a:latin typeface="Georgia" panose="02040502050405020303" pitchFamily="18" charset="0"/>
                <a:ea typeface="Calibri" panose="020F0502020204030204" pitchFamily="34" charset="0"/>
                <a:cs typeface="Times New Roman" panose="02020603050405020304" pitchFamily="18" charset="0"/>
              </a:rPr>
              <a:t> </a:t>
            </a:r>
            <a:r>
              <a:rPr lang="en-GB" sz="900" dirty="0">
                <a:effectLst/>
                <a:latin typeface="Georgia" panose="02040502050405020303" pitchFamily="18" charset="0"/>
                <a:ea typeface="Calibri" panose="020F0502020204030204" pitchFamily="34" charset="0"/>
                <a:cs typeface="Arial" panose="020B0604020202020204" pitchFamily="34" charset="0"/>
              </a:rPr>
              <a:t>It also includes making changes to internal job adverts to ensure colleagues see how their skills could suit a sideways move or promotion. The retailer looks to help employees become more financially resilient and will establish a new mentoring scheme for colleagues from lower socio-economic backgrounds.</a:t>
            </a:r>
            <a:r>
              <a:rPr lang="en-GB" sz="900" dirty="0">
                <a:latin typeface="Georgia" panose="02040502050405020303" pitchFamily="18" charset="0"/>
                <a:ea typeface="Calibri" panose="020F0502020204030204" pitchFamily="34" charset="0"/>
                <a:cs typeface="Times New Roman" panose="02020603050405020304" pitchFamily="18" charset="0"/>
              </a:rPr>
              <a:t> </a:t>
            </a:r>
            <a:r>
              <a:rPr lang="en-GB" sz="900" dirty="0">
                <a:effectLst/>
                <a:latin typeface="Georgia" panose="02040502050405020303" pitchFamily="18" charset="0"/>
                <a:ea typeface="Calibri" panose="020F0502020204030204" pitchFamily="34" charset="0"/>
                <a:cs typeface="Arial" panose="020B0604020202020204" pitchFamily="34" charset="0"/>
              </a:rPr>
              <a:t>“It cannot be right that those from less advantaged backgrounds are almost twice as likely to end up in working class jobs than others from more privileged backgrounds,” Co-op Group CEO, </a:t>
            </a:r>
            <a:r>
              <a:rPr lang="en-GB" sz="900" dirty="0" err="1">
                <a:effectLst/>
                <a:latin typeface="Georgia" panose="02040502050405020303" pitchFamily="18" charset="0"/>
                <a:ea typeface="Calibri" panose="020F0502020204030204" pitchFamily="34" charset="0"/>
                <a:cs typeface="Arial" panose="020B0604020202020204" pitchFamily="34" charset="0"/>
              </a:rPr>
              <a:t>Shirine</a:t>
            </a:r>
            <a:r>
              <a:rPr lang="en-GB" sz="900" dirty="0">
                <a:effectLst/>
                <a:latin typeface="Georgia" panose="02040502050405020303" pitchFamily="18" charset="0"/>
                <a:ea typeface="Calibri" panose="020F0502020204030204" pitchFamily="34" charset="0"/>
                <a:cs typeface="Arial" panose="020B0604020202020204" pitchFamily="34" charset="0"/>
              </a:rPr>
              <a:t> Khoury-Haq, said.</a:t>
            </a:r>
            <a:endParaRPr lang="en-GB" sz="1200" dirty="0">
              <a:latin typeface="+mj-lt"/>
            </a:endParaRPr>
          </a:p>
          <a:p>
            <a:pPr algn="l"/>
            <a:endParaRPr lang="en-GB" sz="1200" dirty="0">
              <a:latin typeface="+mj-lt"/>
            </a:endParaRPr>
          </a:p>
          <a:p>
            <a:pPr algn="l"/>
            <a:br>
              <a:rPr lang="en-GB" sz="1200" dirty="0">
                <a:latin typeface="+mj-lt"/>
              </a:rPr>
            </a:br>
            <a:r>
              <a:rPr lang="en-GB" sz="900" b="1" dirty="0">
                <a:solidFill>
                  <a:srgbClr val="7030A0"/>
                </a:solidFill>
                <a:latin typeface="Georgia" panose="02040502050405020303" pitchFamily="18" charset="0"/>
              </a:rPr>
              <a:t>Ocado</a:t>
            </a:r>
            <a:r>
              <a:rPr lang="en-GB" sz="900" b="0" i="0" dirty="0">
                <a:solidFill>
                  <a:schemeClr val="tx1"/>
                </a:solidFill>
                <a:effectLst/>
                <a:latin typeface="Georgia" panose="02040502050405020303" pitchFamily="18" charset="0"/>
              </a:rPr>
              <a:t> appoint </a:t>
            </a:r>
            <a:r>
              <a:rPr lang="en-GB" sz="900" i="0" dirty="0">
                <a:solidFill>
                  <a:schemeClr val="tx1"/>
                </a:solidFill>
                <a:effectLst/>
                <a:latin typeface="Georgia" panose="02040502050405020303" pitchFamily="18" charset="0"/>
              </a:rPr>
              <a:t>Ted Baker's former </a:t>
            </a:r>
            <a:r>
              <a:rPr lang="en-GB" sz="900" i="0">
                <a:solidFill>
                  <a:schemeClr val="tx1"/>
                </a:solidFill>
                <a:effectLst/>
                <a:latin typeface="Georgia" panose="02040502050405020303" pitchFamily="18" charset="0"/>
              </a:rPr>
              <a:t>chief executive </a:t>
            </a:r>
            <a:r>
              <a:rPr lang="en-GB" sz="900" i="0" dirty="0">
                <a:solidFill>
                  <a:schemeClr val="tx1"/>
                </a:solidFill>
                <a:effectLst/>
                <a:latin typeface="Georgia" panose="02040502050405020303" pitchFamily="18" charset="0"/>
              </a:rPr>
              <a:t>to join the board of Ocado Group amid speculation that the online grocer faces a takeover. Rachel Osborne departed Ted Baker earlier this month after three and a half transformative years in charge of the high street fashion brand. She will join Ocado as a non-executive director from the beginning of September, and will also serve as a member of its audit and people committees. </a:t>
            </a:r>
            <a:r>
              <a:rPr lang="en-GB" sz="900" i="0" u="none" strike="noStrike" dirty="0">
                <a:solidFill>
                  <a:schemeClr val="tx1"/>
                </a:solidFill>
                <a:effectLst/>
                <a:latin typeface="Georgia" panose="02040502050405020303" pitchFamily="18" charset="0"/>
              </a:rPr>
              <a:t>Ocado shares skyrocketed by nearly a third</a:t>
            </a:r>
            <a:r>
              <a:rPr lang="en-GB" sz="900" i="0" dirty="0">
                <a:solidFill>
                  <a:schemeClr val="tx1"/>
                </a:solidFill>
                <a:effectLst/>
                <a:latin typeface="Georgia" panose="02040502050405020303" pitchFamily="18" charset="0"/>
              </a:rPr>
              <a:t> last week when the Times reported that</a:t>
            </a:r>
            <a:r>
              <a:rPr lang="en-GB" sz="900" i="0" u="none" strike="noStrike" dirty="0">
                <a:solidFill>
                  <a:schemeClr val="tx1"/>
                </a:solidFill>
                <a:effectLst/>
                <a:latin typeface="Georgia" panose="02040502050405020303" pitchFamily="18" charset="0"/>
              </a:rPr>
              <a:t> 'technology heavyweights'</a:t>
            </a:r>
            <a:r>
              <a:rPr lang="en-GB" sz="900" i="0" dirty="0">
                <a:solidFill>
                  <a:schemeClr val="tx1"/>
                </a:solidFill>
                <a:effectLst/>
                <a:latin typeface="Georgia" panose="02040502050405020303" pitchFamily="18" charset="0"/>
              </a:rPr>
              <a:t> like Amazon were potentially interested in acquiring the Hertfordshire-based company.</a:t>
            </a:r>
          </a:p>
        </p:txBody>
      </p:sp>
      <p:pic>
        <p:nvPicPr>
          <p:cNvPr id="11" name="Picture 18">
            <a:extLst>
              <a:ext uri="{FF2B5EF4-FFF2-40B4-BE49-F238E27FC236}">
                <a16:creationId xmlns:a16="http://schemas.microsoft.com/office/drawing/2014/main" id="{1177DC11-BB3B-4154-AE35-5212F50D51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34" y="653119"/>
            <a:ext cx="933495" cy="21149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061356B9-02CE-457E-BD3F-D9A81886B536}"/>
              </a:ext>
            </a:extLst>
          </p:cNvPr>
          <p:cNvSpPr txBox="1"/>
          <p:nvPr/>
        </p:nvSpPr>
        <p:spPr>
          <a:xfrm>
            <a:off x="6500074" y="4928056"/>
            <a:ext cx="3275937" cy="215444"/>
          </a:xfrm>
          <a:prstGeom prst="rect">
            <a:avLst/>
          </a:prstGeom>
          <a:noFill/>
        </p:spPr>
        <p:txBody>
          <a:bodyPr wrap="square" lIns="0" rIns="0" rtlCol="0">
            <a:spAutoFit/>
          </a:bodyPr>
          <a:lstStyle/>
          <a:p>
            <a:pPr algn="l"/>
            <a:r>
              <a:rPr lang="en-GB" sz="800" dirty="0">
                <a:latin typeface="Montserrat" pitchFamily="2" charset="77"/>
              </a:rPr>
              <a:t>Source: </a:t>
            </a:r>
            <a:r>
              <a:rPr lang="en-GB" sz="800" dirty="0" err="1">
                <a:latin typeface="Montserrat" pitchFamily="2" charset="77"/>
              </a:rPr>
              <a:t>NielsenIQ</a:t>
            </a:r>
            <a:r>
              <a:rPr lang="en-GB" sz="800" dirty="0">
                <a:latin typeface="Montserrat" pitchFamily="2" charset="77"/>
              </a:rPr>
              <a:t> </a:t>
            </a:r>
            <a:r>
              <a:rPr lang="en-GB" sz="800" dirty="0" err="1">
                <a:latin typeface="Montserrat" pitchFamily="2" charset="77"/>
              </a:rPr>
              <a:t>Homescan</a:t>
            </a:r>
            <a:r>
              <a:rPr lang="en-GB" sz="800" dirty="0">
                <a:latin typeface="Montserrat" pitchFamily="2" charset="77"/>
              </a:rPr>
              <a:t>, Grocer &amp; Nam News </a:t>
            </a:r>
          </a:p>
        </p:txBody>
      </p:sp>
    </p:spTree>
    <p:extLst>
      <p:ext uri="{BB962C8B-B14F-4D97-AF65-F5344CB8AC3E}">
        <p14:creationId xmlns:p14="http://schemas.microsoft.com/office/powerpoint/2010/main" val="3792866024"/>
      </p:ext>
    </p:extLst>
  </p:cSld>
  <p:clrMapOvr>
    <a:masterClrMapping/>
  </p:clrMapOvr>
</p:sld>
</file>

<file path=ppt/theme/theme1.xml><?xml version="1.0" encoding="utf-8"?>
<a:theme xmlns:a="http://schemas.openxmlformats.org/drawingml/2006/main" name="NIQ-presentation-template-v1">
  <a:themeElements>
    <a:clrScheme name="NielsenIQ">
      <a:dk1>
        <a:srgbClr val="000000"/>
      </a:dk1>
      <a:lt1>
        <a:srgbClr val="FFFFFF"/>
      </a:lt1>
      <a:dk2>
        <a:srgbClr val="333333"/>
      </a:dk2>
      <a:lt2>
        <a:srgbClr val="E5E5E5"/>
      </a:lt2>
      <a:accent1>
        <a:srgbClr val="00F000"/>
      </a:accent1>
      <a:accent2>
        <a:srgbClr val="00A346"/>
      </a:accent2>
      <a:accent3>
        <a:srgbClr val="1A1A1A"/>
      </a:accent3>
      <a:accent4>
        <a:srgbClr val="333333"/>
      </a:accent4>
      <a:accent5>
        <a:srgbClr val="666666"/>
      </a:accent5>
      <a:accent6>
        <a:srgbClr val="BDFFBB"/>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1"/>
          </a:solidFill>
        </a:ln>
      </a:spPr>
      <a:bodyPr rtlCol="0" anchor="ctr"/>
      <a:lstStyle>
        <a:defPPr algn="ctr">
          <a:defRPr sz="1000" dirty="0">
            <a:latin typeface="Montserrat" pitchFamily="2" charset="77"/>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spAutoFit/>
      </a:bodyPr>
      <a:lstStyle>
        <a:defPPr marL="171450" indent="-171450" algn="l">
          <a:buFont typeface="Wingdings" pitchFamily="2" charset="2"/>
          <a:buChar char="§"/>
          <a:defRPr sz="1000" dirty="0" smtClean="0">
            <a:latin typeface="Montserrat" pitchFamily="2" charset="77"/>
          </a:defRPr>
        </a:defPPr>
      </a:lstStyle>
    </a:txDef>
  </a:objectDefaults>
  <a:extraClrSchemeLst/>
  <a:custClrLst>
    <a:custClr name="05 Green">
      <a:srgbClr val="00A346"/>
    </a:custClr>
    <a:custClr name="04 Navy">
      <a:srgbClr val="10009D"/>
    </a:custClr>
    <a:custClr name="05 Red">
      <a:srgbClr val="D20043"/>
    </a:custClr>
    <a:custClr name="10 Navy">
      <a:srgbClr val="1D79FF"/>
    </a:custClr>
    <a:custClr name="02 Red">
      <a:srgbClr val="880535"/>
    </a:custClr>
    <a:custClr name="02 Blue">
      <a:srgbClr val="006A6B"/>
    </a:custClr>
    <a:custClr name="06 Purple">
      <a:srgbClr val="6512F0"/>
    </a:custClr>
    <a:custClr name="06 Orange">
      <a:srgbClr val="F06400"/>
    </a:custClr>
    <a:custClr name="07 Navy">
      <a:srgbClr val="0136E0"/>
    </a:custClr>
    <a:custClr name="10 Purple">
      <a:srgbClr val="A27EFF"/>
    </a:custClr>
    <a:custClr name="05 Blue">
      <a:srgbClr val="00A1A2"/>
    </a:custClr>
    <a:custClr name="04 Orange">
      <a:srgbClr val="AD4400"/>
    </a:custClr>
    <a:custClr name="02 Green">
      <a:srgbClr val="15441F"/>
    </a:custClr>
    <a:custClr name="08 Red">
      <a:srgbClr val="F84E83"/>
    </a:custClr>
    <a:custClr name="07 Green">
      <a:srgbClr val="00CA23"/>
    </a:custClr>
    <a:custClr name="09 Navy">
      <a:srgbClr val="0056FF"/>
    </a:custClr>
    <a:custClr name="07 Red">
      <a:srgbClr val="FF1E68"/>
    </a:custClr>
    <a:custClr name="12 Navy">
      <a:srgbClr val="B3CCFF"/>
    </a:custClr>
    <a:custClr name="04 Red">
      <a:srgbClr val="B6023B"/>
    </a:custClr>
    <a:custClr name="04 Blue">
      <a:srgbClr val="008F90"/>
    </a:custClr>
    <a:custClr name="07 Purple">
      <a:srgbClr val="682EE0"/>
    </a:custClr>
    <a:custClr name="07 Orange">
      <a:srgbClr val="FF6D05"/>
    </a:custClr>
    <a:custClr name="11 Navy">
      <a:srgbClr val="6699FF"/>
    </a:custClr>
    <a:custClr name="11 Purple">
      <a:srgbClr val="B497FF"/>
    </a:custClr>
    <a:custClr name="07 Blue">
      <a:srgbClr val="00CDD1"/>
    </a:custClr>
    <a:custClr name="04 Orange">
      <a:srgbClr val="AD4400"/>
    </a:custClr>
    <a:custClr name="04 Green">
      <a:srgbClr val="138238"/>
    </a:custClr>
    <a:custClr name="11 Red">
      <a:srgbClr val="FAB0C8"/>
    </a:custClr>
    <a:custClr name="Gray 95">
      <a:srgbClr val="0D0D0D"/>
    </a:custClr>
    <a:custClr name="Gray 90">
      <a:srgbClr val="1A1A1A"/>
    </a:custClr>
    <a:custClr name="Gray 80">
      <a:srgbClr val="333333"/>
    </a:custClr>
    <a:custClr name="Gray 60">
      <a:srgbClr val="666666"/>
    </a:custClr>
    <a:custClr name="Gray 50">
      <a:srgbClr val="808080"/>
    </a:custClr>
    <a:custClr name="Gray 30">
      <a:srgbClr val="B3B3B3"/>
    </a:custClr>
    <a:custClr name="Gray 15">
      <a:srgbClr val="D9D9D9"/>
    </a:custClr>
    <a:custClr name="Gray 5">
      <a:srgbClr val="F2F2F2"/>
    </a:custClr>
  </a:custClr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arket Data Document" ma:contentTypeID="0x010100FBC0F8BFD01A91498CA7837A71EEDFDB02005AE5335FCC83EB48B1308B6A764FBC1C" ma:contentTypeVersion="27" ma:contentTypeDescription="Market Data Document Content Type" ma:contentTypeScope="" ma:versionID="da108508dc232e68c3eb0da7c7f570e3">
  <xsd:schema xmlns:xsd="http://www.w3.org/2001/XMLSchema" xmlns:xs="http://www.w3.org/2001/XMLSchema" xmlns:p="http://schemas.microsoft.com/office/2006/metadata/properties" xmlns:ns2="cebd32e3-9ab6-41ee-b1af-b8405a8d4e68" xmlns:ns3="f1844da6-a929-4072-a9ab-fc72a86c7633" targetNamespace="http://schemas.microsoft.com/office/2006/metadata/properties" ma:root="true" ma:fieldsID="0d9debfe9803182ce6077bd70346052f" ns2:_="" ns3:_="">
    <xsd:import namespace="cebd32e3-9ab6-41ee-b1af-b8405a8d4e68"/>
    <xsd:import namespace="f1844da6-a929-4072-a9ab-fc72a86c7633"/>
    <xsd:element name="properties">
      <xsd:complexType>
        <xsd:sequence>
          <xsd:element name="documentManagement">
            <xsd:complexType>
              <xsd:all>
                <xsd:element ref="ns2:DocumentSummary" minOccurs="0"/>
                <xsd:element ref="ns2:DocumentSource" minOccurs="0"/>
                <xsd:element ref="ns2:DocumentTopic" minOccurs="0"/>
                <xsd:element ref="ns2:PublicationDate" minOccurs="0"/>
                <xsd:element ref="ns2:FreeTextDate" minOccurs="0"/>
                <xsd:element ref="ns2:ContentStartDate" minOccurs="0"/>
                <xsd:element ref="ns2:ContentEndDate" minOccurs="0"/>
                <xsd:element ref="ns2:DocumentAdded" minOccurs="0"/>
                <xsd:element ref="ns2:DocumentStatus" minOccurs="0"/>
                <xsd:element ref="ns2:j7c1b49d505545c2a69692ae734740bd" minOccurs="0"/>
                <xsd:element ref="ns2:TaxCatchAll" minOccurs="0"/>
                <xsd:element ref="ns2:TaxCatchAllLabel"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bd32e3-9ab6-41ee-b1af-b8405a8d4e68" elementFormDefault="qualified">
    <xsd:import namespace="http://schemas.microsoft.com/office/2006/documentManagement/types"/>
    <xsd:import namespace="http://schemas.microsoft.com/office/infopath/2007/PartnerControls"/>
    <xsd:element name="DocumentSummary" ma:index="3" nillable="true" ma:displayName="Summary" ma:internalName="DocumentSummary" ma:readOnly="false">
      <xsd:simpleType>
        <xsd:restriction base="dms:Note">
          <xsd:maxLength value="255"/>
        </xsd:restriction>
      </xsd:simpleType>
    </xsd:element>
    <xsd:element name="DocumentSource" ma:index="5" nillable="true" ma:displayName="Source" ma:format="Dropdown" ma:internalName="DocumentSource">
      <xsd:simpleType>
        <xsd:restriction base="dms:Choice">
          <xsd:enumeration value="Globefish"/>
          <xsd:enumeration value="HMRC via BTS"/>
          <xsd:enumeration value="IGD"/>
          <xsd:enumeration value="MMO"/>
          <xsd:enumeration value="Kantar"/>
          <xsd:enumeration value="NielsenIQ"/>
          <xsd:enumeration value="Circana"/>
          <xsd:enumeration value="Seafish"/>
          <xsd:enumeration value="Technomic"/>
        </xsd:restriction>
      </xsd:simpleType>
    </xsd:element>
    <xsd:element name="DocumentTopic" ma:index="6" nillable="true" ma:displayName="Topic" ma:default="" ma:internalName="DocumentTopic" ma:readOnly="false">
      <xsd:complexType>
        <xsd:complexContent>
          <xsd:extension base="dms:MultiChoice">
            <xsd:sequence>
              <xsd:element name="Value" maxOccurs="unbounded" minOccurs="0" nillable="true">
                <xsd:simpleType>
                  <xsd:restriction base="dms:Choice">
                    <xsd:enumeration value="Technical Report"/>
                    <xsd:enumeration value="Factsheet/Datasheet"/>
                    <xsd:enumeration value="Corporate Document"/>
                    <xsd:enumeration value="Guidelines"/>
                    <xsd:enumeration value="Marine Survey"/>
                    <xsd:enumeration value="Training Material"/>
                    <xsd:enumeration value="Careers"/>
                    <xsd:enumeration value="Economics and Business"/>
                    <xsd:enumeration value="Aquaculture"/>
                    <xsd:enumeration value="IPF Final Reports"/>
                    <xsd:enumeration value="Other"/>
                    <xsd:enumeration value="Not known"/>
                    <xsd:enumeration value="Internal Seafish Report"/>
                    <xsd:enumeration value="Confidential Seafish Report"/>
                    <xsd:enumeration value="Seafood Guide"/>
                    <xsd:enumeration value=".Web-About Seafish"/>
                    <xsd:enumeration value=".Web-Changing Landscapes"/>
                    <xsd:enumeration value=".Web-Promoting Seafood"/>
                    <xsd:enumeration value=".Web-Responsible Sourcing"/>
                    <xsd:enumeration value=".Web-Safety and Training"/>
                    <xsd:enumeration value=".Web-Insight and Research"/>
                  </xsd:restriction>
                </xsd:simpleType>
              </xsd:element>
            </xsd:sequence>
          </xsd:extension>
        </xsd:complexContent>
      </xsd:complexType>
    </xsd:element>
    <xsd:element name="PublicationDate" ma:index="7" nillable="true" ma:displayName="Publication Date" ma:format="DateOnly" ma:indexed="true" ma:internalName="PublicationDate">
      <xsd:simpleType>
        <xsd:restriction base="dms:DateTime"/>
      </xsd:simpleType>
    </xsd:element>
    <xsd:element name="FreeTextDate" ma:index="8" nillable="true" ma:displayName="Free Text Date" ma:internalName="FreeTextDate" ma:readOnly="false">
      <xsd:simpleType>
        <xsd:restriction base="dms:Text"/>
      </xsd:simpleType>
    </xsd:element>
    <xsd:element name="ContentStartDate" ma:index="9" nillable="true" ma:displayName="Content Start Date" ma:format="DateOnly" ma:internalName="ContentStartDate" ma:readOnly="false">
      <xsd:simpleType>
        <xsd:restriction base="dms:DateTime"/>
      </xsd:simpleType>
    </xsd:element>
    <xsd:element name="ContentEndDate" ma:index="10" nillable="true" ma:displayName="Content End Date" ma:format="DateOnly" ma:internalName="ContentEndDate" ma:readOnly="false">
      <xsd:simpleType>
        <xsd:restriction base="dms:DateTime"/>
      </xsd:simpleType>
    </xsd:element>
    <xsd:element name="DocumentAdded" ma:index="11" nillable="true" ma:displayName="Added" ma:format="DateOnly" ma:indexed="true" ma:internalName="DocumentAdded">
      <xsd:simpleType>
        <xsd:restriction base="dms:DateTime"/>
      </xsd:simpleType>
    </xsd:element>
    <xsd:element name="DocumentStatus" ma:index="12" nillable="true" ma:displayName="Document Status" ma:default="Unpublished" ma:format="Dropdown" ma:indexed="true" ma:internalName="DocumentStatus" ma:readOnly="false">
      <xsd:simpleType>
        <xsd:restriction base="dms:Choice">
          <xsd:enumeration value="Deleted"/>
          <xsd:enumeration value="Unpublished"/>
          <xsd:enumeration value="Published"/>
          <xsd:enumeration value="Archived"/>
        </xsd:restriction>
      </xsd:simpleType>
    </xsd:element>
    <xsd:element name="j7c1b49d505545c2a69692ae734740bd" ma:index="18" ma:taxonomy="true" ma:internalName="j7c1b49d505545c2a69692ae734740bd" ma:taxonomyFieldName="Market_x0020_Data_x0020_Document_x0020_Path" ma:displayName="Market Data Document Path" ma:indexed="true" ma:readOnly="false" ma:default="" ma:fieldId="{37c1b49d-5055-45c2-a696-92ae734740bd}" ma:sspId="63fa3ede-d9eb-4891-98d7-32cb363d3ca5" ma:termSetId="907aca91-42f0-4171-9a43-f9786420f345"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5e028737-9680-4a7e-bfb2-5cfc569abfd5}" ma:internalName="TaxCatchAll" ma:readOnly="false" ma:showField="CatchAllData" ma:web="cebd32e3-9ab6-41ee-b1af-b8405a8d4e68">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5e028737-9680-4a7e-bfb2-5cfc569abfd5}" ma:internalName="TaxCatchAllLabel" ma:readOnly="false" ma:showField="CatchAllDataLabel" ma:web="cebd32e3-9ab6-41ee-b1af-b8405a8d4e6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844da6-a929-4072-a9ab-fc72a86c7633"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AutoTags" ma:index="24" nillable="true" ma:displayName="Tags" ma:hidden="true" ma:internalName="MediaServiceAutoTags" ma:readOnly="true">
      <xsd:simpleType>
        <xsd:restriction base="dms:Text"/>
      </xsd:simpleType>
    </xsd:element>
    <xsd:element name="MediaServiceOCR" ma:index="25" nillable="true" ma:displayName="Extracted Text" ma:hidden="true" ma:internalName="MediaServiceOCR" ma:readOnly="true">
      <xsd:simpleType>
        <xsd:restriction base="dms:Note"/>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hidden="true" ma:internalName="MediaServiceKeyPoints" ma:readOnly="true">
      <xsd:simpleType>
        <xsd:restriction base="dms:Note"/>
      </xsd:simpleType>
    </xsd:element>
    <xsd:element name="MediaServiceDateTaken" ma:index="30" nillable="true" ma:displayName="MediaServiceDateTaken" ma:hidden="true" ma:internalName="MediaServiceDateTaken" ma:readOnly="true">
      <xsd:simpleType>
        <xsd:restriction base="dms:Text"/>
      </xsd:simpleType>
    </xsd:element>
    <xsd:element name="MediaLengthInSeconds" ma:index="31" nillable="true" ma:displayName="MediaLengthInSeconds" ma:hidden="true" ma:internalName="MediaLengthInSeconds" ma:readOnly="true">
      <xsd:simpleType>
        <xsd:restriction base="dms:Unknown"/>
      </xsd:simple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Label xmlns="cebd32e3-9ab6-41ee-b1af-b8405a8d4e68" xsi:nil="true"/>
    <DocumentTopic xmlns="cebd32e3-9ab6-41ee-b1af-b8405a8d4e68">
      <Value>Technical Report</Value>
    </DocumentTopic>
    <FreeTextDate xmlns="cebd32e3-9ab6-41ee-b1af-b8405a8d4e68" xsi:nil="true"/>
    <DocumentStatus xmlns="cebd32e3-9ab6-41ee-b1af-b8405a8d4e68">Published</DocumentStatus>
    <ContentEndDate xmlns="cebd32e3-9ab6-41ee-b1af-b8405a8d4e68" xsi:nil="true"/>
    <DocumentSource xmlns="cebd32e3-9ab6-41ee-b1af-b8405a8d4e68">Nielsen</DocumentSource>
    <PublicationDate xmlns="cebd32e3-9ab6-41ee-b1af-b8405a8d4e68">2023-07-04T23:00:00+00:00</PublicationDate>
    <DocumentAdded xmlns="cebd32e3-9ab6-41ee-b1af-b8405a8d4e68">2023-07-04T23:00:00+00:00</DocumentAdded>
    <TaxCatchAll xmlns="cebd32e3-9ab6-41ee-b1af-b8405a8d4e68">
      <Value>1584</Value>
    </TaxCatchAll>
    <j7c1b49d505545c2a69692ae734740bd xmlns="cebd32e3-9ab6-41ee-b1af-b8405a8d4e68">
      <Terms xmlns="http://schemas.microsoft.com/office/infopath/2007/PartnerControls">
        <TermInfo xmlns="http://schemas.microsoft.com/office/infopath/2007/PartnerControls">
          <TermName xmlns="http://schemas.microsoft.com/office/infopath/2007/PartnerControls">06 June 2023</TermName>
          <TermId xmlns="http://schemas.microsoft.com/office/infopath/2007/PartnerControls">4bdbbf55-67e3-4749-a6ba-cf9e38a30a00</TermId>
        </TermInfo>
      </Terms>
    </j7c1b49d505545c2a69692ae734740bd>
    <DocumentSummary xmlns="cebd32e3-9ab6-41ee-b1af-b8405a8d4e68">2023 June NIQ retail reports</DocumentSummary>
    <ContentStartDate xmlns="cebd32e3-9ab6-41ee-b1af-b8405a8d4e68" xsi:nil="true"/>
  </documentManagement>
</p:properties>
</file>

<file path=customXml/itemProps1.xml><?xml version="1.0" encoding="utf-8"?>
<ds:datastoreItem xmlns:ds="http://schemas.openxmlformats.org/officeDocument/2006/customXml" ds:itemID="{3862AB2C-0EA0-4E11-8BDC-C5014084A890}"/>
</file>

<file path=customXml/itemProps2.xml><?xml version="1.0" encoding="utf-8"?>
<ds:datastoreItem xmlns:ds="http://schemas.openxmlformats.org/officeDocument/2006/customXml" ds:itemID="{D1F41118-E6A7-4E7F-9418-65285967DBAF}"/>
</file>

<file path=customXml/itemProps3.xml><?xml version="1.0" encoding="utf-8"?>
<ds:datastoreItem xmlns:ds="http://schemas.openxmlformats.org/officeDocument/2006/customXml" ds:itemID="{26A0CAA8-EFDF-4E91-A564-183AD11A364A}"/>
</file>

<file path=docProps/app.xml><?xml version="1.0" encoding="utf-8"?>
<Properties xmlns="http://schemas.openxmlformats.org/officeDocument/2006/extended-properties" xmlns:vt="http://schemas.openxmlformats.org/officeDocument/2006/docPropsVTypes">
  <TotalTime>3250</TotalTime>
  <Words>1663</Words>
  <Application>Microsoft Office PowerPoint</Application>
  <PresentationFormat>On-screen Show (16:9)</PresentationFormat>
  <Paragraphs>291</Paragraphs>
  <Slides>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Georgia</vt:lpstr>
      <vt:lpstr>Wingdings</vt:lpstr>
      <vt:lpstr>Montserrat</vt:lpstr>
      <vt:lpstr>NIQ-presentation-template-v1</vt:lpstr>
      <vt:lpstr>FMCG Essential Retail – What you need to know!</vt:lpstr>
      <vt:lpstr>FMCG Essential Retail</vt:lpstr>
      <vt:lpstr>FMCG Essential Retail</vt:lpstr>
      <vt:lpstr>FMCG Essential Retail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June NIQ Essential Retail</dc:title>
  <dc:creator>KD-NBK-32</dc:creator>
  <cp:lastModifiedBy>Sally F Cowen</cp:lastModifiedBy>
  <cp:revision>20</cp:revision>
  <dcterms:modified xsi:type="dcterms:W3CDTF">2023-06-29T09:08:09Z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0x010100FBC0F8BFD01A91498CA7837A71EEDFDB02005AE5335FCC83EB48B1308B6A764FBC1C</vt:lpwstr>
  </property>
  <property fmtid="{D5CDD505-2E9C-101B-9397-08002B2CF9AE}" pid="3" name="Market Data Document Path">
    <vt:lpwstr>1584;#06 June 2023|4bdbbf55-67e3-4749-a6ba-cf9e38a30a00</vt:lpwstr>
  </property>
</Properties>
</file>