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108" r:id="rId1"/>
  </p:sldMasterIdLst>
  <p:notesMasterIdLst>
    <p:notesMasterId r:id="rId21"/>
  </p:notesMasterIdLst>
  <p:handoutMasterIdLst>
    <p:handoutMasterId r:id="rId22"/>
  </p:handoutMasterIdLst>
  <p:sldIdLst>
    <p:sldId id="357" r:id="rId2"/>
    <p:sldId id="329" r:id="rId3"/>
    <p:sldId id="347" r:id="rId4"/>
    <p:sldId id="315" r:id="rId5"/>
    <p:sldId id="318" r:id="rId6"/>
    <p:sldId id="317" r:id="rId7"/>
    <p:sldId id="351" r:id="rId8"/>
    <p:sldId id="352" r:id="rId9"/>
    <p:sldId id="353" r:id="rId10"/>
    <p:sldId id="313" r:id="rId11"/>
    <p:sldId id="319" r:id="rId12"/>
    <p:sldId id="320" r:id="rId13"/>
    <p:sldId id="302" r:id="rId14"/>
    <p:sldId id="322" r:id="rId15"/>
    <p:sldId id="321" r:id="rId16"/>
    <p:sldId id="338" r:id="rId17"/>
    <p:sldId id="337" r:id="rId18"/>
    <p:sldId id="355" r:id="rId19"/>
    <p:sldId id="358" r:id="rId20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7548" autoAdjust="0"/>
  </p:normalViewPr>
  <p:slideViewPr>
    <p:cSldViewPr>
      <p:cViewPr varScale="1">
        <p:scale>
          <a:sx n="86" d="100"/>
          <a:sy n="86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04/08/2021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Geneva"/>
              </a:rPr>
              <a:t>The data is not including meals</a:t>
            </a:r>
            <a:endParaRPr lang="en-GB" altLang="en-US" smtClean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0056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0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4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315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98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74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177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08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223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53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18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948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63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38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45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732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94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45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37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51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87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386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2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71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3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9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0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  <p:sldLayoutId id="2147485120" r:id="rId12"/>
    <p:sldLayoutId id="2147485121" r:id="rId13"/>
    <p:sldLayoutId id="2147485122" r:id="rId14"/>
    <p:sldLayoutId id="2147485123" r:id="rId15"/>
    <p:sldLayoutId id="2147485082" r:id="rId16"/>
    <p:sldLayoutId id="2147485083" r:id="rId17"/>
    <p:sldLayoutId id="2147485084" r:id="rId18"/>
    <p:sldLayoutId id="2147485085" r:id="rId19"/>
    <p:sldLayoutId id="2147485086" r:id="rId20"/>
    <p:sldLayoutId id="2147485087" r:id="rId21"/>
    <p:sldLayoutId id="2147485088" r:id="rId22"/>
    <p:sldLayoutId id="2147485089" r:id="rId23"/>
    <p:sldLayoutId id="2147485090" r:id="rId24"/>
    <p:sldLayoutId id="2147485091" r:id="rId25"/>
    <p:sldLayoutId id="2147485092" r:id="rId26"/>
    <p:sldLayoutId id="2147485093" r:id="rId27"/>
    <p:sldLayoutId id="2147485094" r:id="rId28"/>
    <p:sldLayoutId id="2147485095" r:id="rId29"/>
    <p:sldLayoutId id="2147485096" r:id="rId30"/>
    <p:sldLayoutId id="2147485097" r:id="rId31"/>
    <p:sldLayoutId id="2147485098" r:id="rId32"/>
    <p:sldLayoutId id="2147485099" r:id="rId33"/>
    <p:sldLayoutId id="2147485100" r:id="rId34"/>
    <p:sldLayoutId id="2147485101" r:id="rId35"/>
    <p:sldLayoutId id="2147485102" r:id="rId36"/>
    <p:sldLayoutId id="2147485103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62091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UK Haddock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Report </a:t>
            </a:r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Data to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17.07.21</a:t>
            </a:r>
            <a:endParaRPr lang="en-GB" sz="30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smtClean="0"/>
              <a:t>ScanTrack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HomeScan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All data released after w/e 26.03.16 is coded according to refined definitions available from Seafish.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Species specific data now includes Meals</a:t>
            </a:r>
            <a:endParaRPr lang="en-GB" sz="1500" b="0" dirty="0"/>
          </a:p>
        </p:txBody>
      </p:sp>
    </p:spTree>
    <p:extLst>
      <p:ext uri="{BB962C8B-B14F-4D97-AF65-F5344CB8AC3E}">
        <p14:creationId xmlns:p14="http://schemas.microsoft.com/office/powerpoint/2010/main" val="218826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949953"/>
              </p:ext>
            </p:extLst>
          </p:nvPr>
        </p:nvGraphicFramePr>
        <p:xfrm>
          <a:off x="681038" y="1279525"/>
          <a:ext cx="7707312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4" name="Worksheet" r:id="rId4" imgW="8753683" imgH="5286395" progId="Excel.Sheet.8">
                  <p:embed/>
                </p:oleObj>
              </mc:Choice>
              <mc:Fallback>
                <p:oleObj name="Worksheet" r:id="rId4" imgW="8753683" imgH="528639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279525"/>
                        <a:ext cx="7707312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577230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504031"/>
            <a:ext cx="8642350" cy="62071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999100"/>
              </p:ext>
            </p:extLst>
          </p:nvPr>
        </p:nvGraphicFramePr>
        <p:xfrm>
          <a:off x="388938" y="1289050"/>
          <a:ext cx="8361362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" name="Worksheet" r:id="rId3" imgW="8505671" imgH="4867356" progId="Excel.Sheet.8">
                  <p:embed/>
                </p:oleObj>
              </mc:Choice>
              <mc:Fallback>
                <p:oleObj name="Worksheet" r:id="rId3" imgW="8505671" imgH="486735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289050"/>
                        <a:ext cx="8361362" cy="478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9145443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Frozen Haddock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81520"/>
              </p:ext>
            </p:extLst>
          </p:nvPr>
        </p:nvGraphicFramePr>
        <p:xfrm>
          <a:off x="592138" y="1344613"/>
          <a:ext cx="7956550" cy="468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0" name="Worksheet" r:id="rId3" imgW="7258032" imgH="4276644" progId="Excel.Sheet.8">
                  <p:embed/>
                </p:oleObj>
              </mc:Choice>
              <mc:Fallback>
                <p:oleObj name="Worksheet" r:id="rId3" imgW="7258032" imgH="427664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344613"/>
                        <a:ext cx="7956550" cy="468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9350335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Total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411002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964314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Retailer Share of Trade £ - Chilled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055449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0063"/>
            <a:ext cx="87852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70430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Frozen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390216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1628800"/>
            <a:ext cx="8848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869297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245574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0396"/>
            <a:ext cx="9001125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22031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7416092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75" y="1375321"/>
            <a:ext cx="91027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2800" b="0" dirty="0">
                <a:solidFill>
                  <a:srgbClr val="012E7F"/>
                </a:solidFill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213047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err="1" smtClean="0">
                <a:solidFill>
                  <a:srgbClr val="0062AE"/>
                </a:solidFill>
              </a:rPr>
              <a:t>Scantrack</a:t>
            </a:r>
            <a:r>
              <a:rPr lang="en-GB" altLang="en-US" sz="1000" b="0" dirty="0" smtClean="0">
                <a:solidFill>
                  <a:srgbClr val="0062AE"/>
                </a:solidFill>
              </a:rPr>
              <a:t> </a:t>
            </a:r>
            <a:r>
              <a:rPr lang="en-GB" altLang="en-US" sz="1000" b="0" dirty="0">
                <a:solidFill>
                  <a:srgbClr val="0062AE"/>
                </a:solidFill>
              </a:rPr>
              <a:t>– EPOS from key retailers and some sample EPOS.</a:t>
            </a:r>
            <a:endParaRPr lang="en-GB" altLang="en-US" sz="1000" b="0" dirty="0" smtClean="0">
              <a:solidFill>
                <a:srgbClr val="0062AE"/>
              </a:solidFill>
            </a:endParaRP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smtClean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 smtClean="0">
                <a:solidFill>
                  <a:srgbClr val="0070C0"/>
                </a:solidFill>
              </a:rPr>
              <a:t>MAT </a:t>
            </a:r>
            <a:r>
              <a:rPr lang="en-GB" altLang="en-US" sz="1050" b="0" dirty="0">
                <a:solidFill>
                  <a:srgbClr val="0070C0"/>
                </a:solidFill>
              </a:rPr>
              <a:t>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-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741180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6" y="1916114"/>
            <a:ext cx="9110495" cy="3790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992918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– Haddock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261938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9040118" cy="39778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529696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Total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6924439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67520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Chilled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41205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229"/>
            <a:ext cx="87534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854977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Frozen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603654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852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76331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360302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6E3FF5E-8D66-4F3C-B493-EBC4A13A61A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4"/>
          <a:stretch/>
        </p:blipFill>
        <p:spPr>
          <a:xfrm>
            <a:off x="369581" y="764704"/>
            <a:ext cx="8018843" cy="57460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4355975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129A7D-DFC9-43D0-B46D-652722B4DFE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8"/>
          <a:stretch/>
        </p:blipFill>
        <p:spPr>
          <a:xfrm>
            <a:off x="323528" y="620688"/>
            <a:ext cx="8018843" cy="57121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73662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6A9BAF-0700-42C1-8DCF-FA2483F8A56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1"/>
          <a:stretch/>
        </p:blipFill>
        <p:spPr>
          <a:xfrm>
            <a:off x="323528" y="650847"/>
            <a:ext cx="8018843" cy="58024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53544068-759C-4A4C-8D55-36EC2387454D}"/>
</file>

<file path=customXml/itemProps2.xml><?xml version="1.0" encoding="utf-8"?>
<ds:datastoreItem xmlns:ds="http://schemas.openxmlformats.org/officeDocument/2006/customXml" ds:itemID="{69159373-C0AA-4F8A-A973-4F346F824AEC}"/>
</file>

<file path=customXml/itemProps3.xml><?xml version="1.0" encoding="utf-8"?>
<ds:datastoreItem xmlns:ds="http://schemas.openxmlformats.org/officeDocument/2006/customXml" ds:itemID="{0B08DECA-6CF8-4B05-892C-39BC09B9AF4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602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Seafish - Light</vt:lpstr>
      <vt:lpstr>Microsoft Excel 97-2003 Worksheet</vt:lpstr>
      <vt:lpstr>PowerPoint Presentation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PowerPoint Presentation</vt:lpstr>
      <vt:lpstr>PowerPoint Presentation</vt:lpstr>
      <vt:lpstr>Rolling Purchase KPI’s – Total Haddock</vt:lpstr>
      <vt:lpstr>Rolling Purchase KPI’s – Chilled Haddock</vt:lpstr>
      <vt:lpstr>Rolling Purchase KPI’s – Frozen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July NielsenIQ Haddock Report</dc:title>
  <dc:creator/>
  <cp:lastModifiedBy/>
  <cp:revision>18</cp:revision>
  <dcterms:created xsi:type="dcterms:W3CDTF">2012-10-25T12:49:19Z</dcterms:created>
  <dcterms:modified xsi:type="dcterms:W3CDTF">2021-08-04T11:25:30Z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1498;#2021|2f5cdc6c-21ca-4298-b615-999752473790</vt:lpwstr>
  </property>
</Properties>
</file>