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7925" r:id="rId1"/>
    <p:sldMasterId id="2147487937" r:id="rId2"/>
  </p:sldMasterIdLst>
  <p:notesMasterIdLst>
    <p:notesMasterId r:id="rId30"/>
  </p:notesMasterIdLst>
  <p:handoutMasterIdLst>
    <p:handoutMasterId r:id="rId31"/>
  </p:handoutMasterIdLst>
  <p:sldIdLst>
    <p:sldId id="395" r:id="rId3"/>
    <p:sldId id="257" r:id="rId4"/>
    <p:sldId id="350" r:id="rId5"/>
    <p:sldId id="315" r:id="rId6"/>
    <p:sldId id="317" r:id="rId7"/>
    <p:sldId id="318" r:id="rId8"/>
    <p:sldId id="382" r:id="rId9"/>
    <p:sldId id="383" r:id="rId10"/>
    <p:sldId id="302" r:id="rId11"/>
    <p:sldId id="384" r:id="rId12"/>
    <p:sldId id="385" r:id="rId13"/>
    <p:sldId id="386" r:id="rId14"/>
    <p:sldId id="387" r:id="rId15"/>
    <p:sldId id="321" r:id="rId16"/>
    <p:sldId id="326" r:id="rId17"/>
    <p:sldId id="325" r:id="rId18"/>
    <p:sldId id="388" r:id="rId19"/>
    <p:sldId id="389" r:id="rId20"/>
    <p:sldId id="390" r:id="rId21"/>
    <p:sldId id="391" r:id="rId22"/>
    <p:sldId id="322" r:id="rId23"/>
    <p:sldId id="327" r:id="rId24"/>
    <p:sldId id="328" r:id="rId25"/>
    <p:sldId id="348" r:id="rId26"/>
    <p:sldId id="314" r:id="rId27"/>
    <p:sldId id="392" r:id="rId28"/>
    <p:sldId id="394" r:id="rId29"/>
  </p:sldIdLst>
  <p:sldSz cx="9144000" cy="6858000" type="screen4x3"/>
  <p:notesSz cx="9926638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E7F"/>
    <a:srgbClr val="002060"/>
    <a:srgbClr val="00FF00"/>
    <a:srgbClr val="1A9D13"/>
    <a:srgbClr val="FF9900"/>
    <a:srgbClr val="FF00FF"/>
    <a:srgbClr val="0000FF"/>
    <a:srgbClr val="0082D1"/>
    <a:srgbClr val="F62E2E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7548" autoAdjust="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370" tIns="45686" rIns="91370" bIns="45686" rtlCol="0"/>
          <a:lstStyle>
            <a:lvl1pPr algn="l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lIns="91370" tIns="45686" rIns="91370" bIns="45686" rtlCol="0"/>
          <a:lstStyle>
            <a:lvl1pPr algn="r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fld id="{848AB162-CDCA-452E-9304-7C6F4BE7F74D}" type="datetimeFigureOut">
              <a:rPr lang="en-GB"/>
              <a:pPr>
                <a:defRPr/>
              </a:pPr>
              <a:t>06/07/2022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370" tIns="45686" rIns="91370" bIns="45686" rtlCol="0" anchor="b"/>
          <a:lstStyle>
            <a:lvl1pPr algn="l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lIns="91370" tIns="45686" rIns="91370" bIns="45686" rtlCol="0" anchor="b"/>
          <a:lstStyle>
            <a:lvl1pPr algn="r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fld id="{557A57BC-B4F8-45DF-B618-95FBF89229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987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8975"/>
            <a:ext cx="7939088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FF6DB0-7B53-4D56-A721-6D92B8B144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5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44DB-9EC0-4789-AA14-7AC331B88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9DBC8-ED69-49DE-BB87-49FC8142F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1A764-D185-44C6-A3B4-4C73CD00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6C70-A591-4534-90F2-95CF9EAD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0B413-10B6-48F5-8F3E-FC4CC012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3B55-D139-4793-A6F7-707FC4BC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2B015-1F37-4685-8473-0B968CF50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A1CCE-A6C3-4BD5-97F8-4354DBCE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CB129-58F7-41C7-8413-6856D190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6AB25-8428-47AD-BBE0-ABFFD031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01B68-10C0-4D4A-80D5-8B5D6BF0E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2C5F4-B38B-48F9-BB20-B4A127D68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14F0A-B4A2-4B1C-BA64-8F46B9DB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E4D3-AFCD-4FAE-A38E-52717DD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BDB14-E28C-424B-9749-6BF0D1DD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96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A42ECB2-3207-6F48-9DDA-785BF4B735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260648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Click to add deck heading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2816165"/>
            <a:ext cx="6858000" cy="785210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master subtitle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C0645E0-1D34-274A-B562-F1E288E0FE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6573" y="4077073"/>
            <a:ext cx="6858000" cy="384175"/>
          </a:xfrm>
        </p:spPr>
        <p:txBody>
          <a:bodyPr lIns="0">
            <a:no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71F9C13C-78EB-8A48-BEE6-DD022B529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573" y="3607368"/>
            <a:ext cx="6858000" cy="469704"/>
          </a:xfrm>
        </p:spPr>
        <p:txBody>
          <a:bodyPr lIns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Presentation to:</a:t>
            </a:r>
          </a:p>
        </p:txBody>
      </p:sp>
      <p:pic>
        <p:nvPicPr>
          <p:cNvPr id="44" name="Graphic 43" hidden="1">
            <a:extLst>
              <a:ext uri="{FF2B5EF4-FFF2-40B4-BE49-F238E27FC236}">
                <a16:creationId xmlns:a16="http://schemas.microsoft.com/office/drawing/2014/main" id="{0E40D33D-4666-8F49-A8B0-B844FC69EC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11A3E66-655F-6A40-94BA-DB0D4265420F}"/>
              </a:ext>
            </a:extLst>
          </p:cNvPr>
          <p:cNvGrpSpPr/>
          <p:nvPr/>
        </p:nvGrpSpPr>
        <p:grpSpPr>
          <a:xfrm>
            <a:off x="296573" y="291132"/>
            <a:ext cx="1201915" cy="545580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1A97ED6-5C32-CF47-9CE5-1C29DFB5DB00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DC4591-ECE0-BF48-AC50-26F739F7138B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66FF38A-80A1-554C-B397-04631BBF6CE0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2D590B0-24E5-E243-A823-130681904CB5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F92560D-7945-814C-B65A-38713A75E848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9B38B0A-C492-4C44-9692-31F9F4433048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E4F21A6-DCD8-0E41-8227-2AA52E29D89E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90FAF5A-783B-4043-861A-EF5DC216EE5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3DA2A93-532D-F747-B8BF-3A455251F346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103F525-6967-7E4B-AAE8-E4A29DF2075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9414F69-2208-D54B-B3DB-73B3B50761B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28B16DA-2F51-064B-AF10-7592296AA04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C92904F-9B0E-844D-BE26-D82B9614ED90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0B336F3A-EA30-D64C-BD14-2A7DBFC9C8B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73510" y="5557837"/>
            <a:ext cx="873919" cy="11636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client logo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8623D75-3C0C-B440-8100-5B9A1841E9E6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Secondary title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When including a third-party logo please go to ‘picture format/crop/fit to resize the logo to fit the image placeholder. </a:t>
            </a:r>
          </a:p>
        </p:txBody>
      </p:sp>
    </p:spTree>
    <p:extLst>
      <p:ext uri="{BB962C8B-B14F-4D97-AF65-F5344CB8AC3E}">
        <p14:creationId xmlns:p14="http://schemas.microsoft.com/office/powerpoint/2010/main" val="3473954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6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CB688-3EC8-A945-9D8B-486DC934AE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7000" y="819737"/>
            <a:ext cx="7829846" cy="589869"/>
          </a:xfrm>
        </p:spPr>
        <p:txBody>
          <a:bodyPr lIns="0" anchor="t">
            <a:normAutofit/>
          </a:bodyPr>
          <a:lstStyle>
            <a:lvl1pPr>
              <a:lnSpc>
                <a:spcPct val="100000"/>
              </a:lnSpc>
              <a:defRPr sz="1800" b="0" i="0">
                <a:solidFill>
                  <a:schemeClr val="accent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n-GB" dirty="0"/>
              <a:t>Sub heading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79B8-A0E9-CD48-B766-97BEAFFF5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96572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13C9-915C-E843-8DF1-3552102B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4156A-790B-EF48-B819-FFF7984F0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827DB8B-FB38-4844-81F6-5AC72BBD82EF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5FF8648-C03B-0344-A3F3-392AEDA2DA93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D85D80C-3D9A-B546-BA16-9AA3F30336CC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53857AE-94A7-4643-BF8C-6BAE77BE201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4F47DD0-C6F3-0F46-935F-6E958BF12507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09CB379-36AF-1B41-9D54-570D4E491D5D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8838EEB-87F9-CB44-8F5D-AC1014936322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B1D2D24-C025-1842-A0B0-FEA354DE810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BF23D6D-3930-8E45-BFF1-31F98EF94CB2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2D9698C-09A0-904B-BCE8-90E194CB175C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EF929D5-4FCE-3A43-8847-5815D3F2B44D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ACE368FB-32A5-D94A-8BE6-2FB5F5E2243E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1E63F82-DBE6-1D4C-BC58-6F076A4236AD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1B410430-28B2-2E45-8876-844B073A7C4F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B3FA29B-00AE-E446-BDD0-664D2A52415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7574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AE73EB7-1237-414D-93BB-E74BF2597C4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263358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9FED0D8-423D-8E4C-8A31-4526757D426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04360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90A684F-44AB-0646-B2D1-F689461E749B}"/>
              </a:ext>
            </a:extLst>
          </p:cNvPr>
          <p:cNvSpPr txBox="1">
            <a:spLocks/>
          </p:cNvSpPr>
          <p:nvPr/>
        </p:nvSpPr>
        <p:spPr>
          <a:xfrm>
            <a:off x="297000" y="360002"/>
            <a:ext cx="3943350" cy="589869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2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sz="2400" dirty="0"/>
              <a:t>Agenda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C27FE43-8986-D549-B124-FDAD65D0BC53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Standard agenda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You can add another element by simply adding a hard return and typing.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B0C555-1671-B145-BFBC-B19FD53A418A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780322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ection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0A6C8948-C48C-BD45-AA08-42FCD53781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6EC86-0A88-CE4A-90F3-F99E0AA2C3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6573" y="3393803"/>
            <a:ext cx="7886700" cy="1500187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 heading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398D8-B5B5-9F4A-B62E-0044E609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40F2D-F77F-9442-BBD8-E9910534A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7F155-B051-D546-83FC-ED3393382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573" y="443866"/>
            <a:ext cx="7886700" cy="2852737"/>
          </a:xfrm>
        </p:spPr>
        <p:txBody>
          <a:bodyPr lIns="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title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E19109-318E-D448-911A-EB3D591861A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ED5C6B9-DE33-6C46-BB12-0A80AAFFFA71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4D01146-A78C-0E42-A382-6723ED8B6997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2CE6755-C55A-DD44-B8A3-E1575B6D3FE2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954B2DF2-1FFA-9B44-B6E3-6427615F2C94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A858AC5-6CEE-D04B-A85C-B0EB3BE60754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CAEC928-01CF-3A4B-A3D1-5918512F23D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7489577-7207-3649-A7AF-1A87A42F1E19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6039528-2BD9-374F-AE5B-CF82FBEB398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D3C901F-1A67-4E48-B550-C439B5D679F0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466A2C1-B10E-674B-93DF-8B849E23211F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1C60A523-EF99-7B49-953D-D41BDA191064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5445870-9909-C543-943D-B36864F5F10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630613EC-301F-DA4A-831C-8D89491EB86D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BA57A8F-B586-FF47-BE12-E4D5E460EFE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Section divider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Feel free to use any of the section dividers to punctuate your presentation.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DC3E4-248B-8F4F-82C9-F90D1200F573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3269255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hank you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4687F56E-A5E5-274E-B6BC-9396DCA10B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909003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Thank you or similar sign-off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3464520"/>
            <a:ext cx="6858000" cy="2305857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Add contact details here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42" name="Graphic 41" hidden="1">
            <a:extLst>
              <a:ext uri="{FF2B5EF4-FFF2-40B4-BE49-F238E27FC236}">
                <a16:creationId xmlns:a16="http://schemas.microsoft.com/office/drawing/2014/main" id="{92856788-B400-5B45-8DEF-A029206768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2A28C200-00F5-CF4B-92D3-307A378D85E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0E28408-8D4E-4344-8BF4-CD5DA4DEDCE9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D898F521-BBCE-B945-8E05-6842B450C945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618D403-97DC-6A44-A60F-17BED50A6C6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C1E9C99-6351-564F-9D37-A5DA72845FA8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6AF373B-77F9-AC44-A45B-B3CFA2CC5ABB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B68BD73D-4D48-044C-B445-4F371FD34CB5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CD02F10-7A8E-A04E-908C-D3BF88104B66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A7A4469-74B3-664D-9132-50A94F14B46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BAFA495-2475-D646-8479-BE5CFD7D0355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397CE15-1104-2147-B5FC-3E8953E6AF51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2B5A4A-D808-744B-A478-AC01A95253D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401F86AB-60A2-524B-8716-88B1A098C69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9739BC6-7BBE-FB4E-833B-9B95DB8C29B9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72973B89-9345-8948-8C1C-D7237D8B9EC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Thank you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Please enter your contact details.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D89FDE-EC8C-514A-8704-22D2D3F67CCC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4187407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44DB-9EC0-4789-AA14-7AC331B88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9DBC8-ED69-49DE-BB87-49FC8142F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1A764-D185-44C6-A3B4-4C73CD00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6C70-A591-4534-90F2-95CF9EAD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0B413-10B6-48F5-8F3E-FC4CC012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1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8550-EAC3-46B6-828A-55FB0A6E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0B033-E104-4398-BD35-73BFF9B3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F193-DF13-464E-80A4-E92AF0134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6CB2D-89E4-4626-A094-8BAE727B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8F15-3F8E-48E5-B6DA-EAA0CDFF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1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2D1C1-4D73-4212-B5BF-F439B323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7041-9FF6-4C26-B4AB-92EE79A1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45937-4C8D-483B-A04A-304C4B42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443FC-FB08-4C60-A729-0096C75E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D7203-C58D-4CB8-9734-4DD23CD8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4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4D56-CA14-4BAB-A4BE-B96F5EF0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C758B-9AA4-4976-8C0D-EAD5D27A2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0C912-1E42-46CA-A272-C3566CBEA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DA4DA-4162-4125-9236-4BCFD83D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36115-E137-47EF-B2C3-6257824C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3F5BD-88B9-4BCF-803D-84098833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B123-532F-4E72-B58F-B65B16CC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DD737-0800-4F5E-B438-869DD549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4CF96-6AE2-4227-B4ED-2850B208A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549D4-8D70-4338-BF92-98142949F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43D1A-D9FA-4C17-8704-04F6A5032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EF9C80-192E-40B0-B9CE-728C506B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691B9-39F7-4E9F-A78A-9E497DCB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E4F2B-5E91-4C94-85D7-19B2048F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EA6E-1C94-46D7-AB2B-DEF4EDA7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A33E40-9C10-4BAB-8197-7545247E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C69886-E1CF-4B53-9897-42B153D14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FB542-68D4-4022-9A31-58E3ECD3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7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0E2DE7-92F2-42C9-9B01-F5AE8A19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FFCB7-A7F9-4660-AD92-23663AA6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82A40-193A-4885-96B1-44BA8B8B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1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3F30-5204-4224-A9F1-0D157A92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C1C93-341F-4BDD-A1FE-5EACAE8BA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63422-9BE7-4128-8614-E47CA7495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A2ED0-0B4A-4057-BCC4-EE8A920D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7B34B-8923-43C2-B2E8-85A7E5C45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E8362-E392-4FAC-AADF-CBCA7F32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7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82F91-76DD-4D85-84AB-4E8649A4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4BC27-6D71-4C08-8A79-B7E72C07E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1C8D5-E328-4913-9441-894A175EA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59D39-7D52-4889-A15B-2A1D8B95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A101E-29DF-49D1-B277-834DC9AD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B4BC-3BB9-4FCF-98DA-476E71CD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5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46F9B-9781-456B-9ACA-69D9B488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5D056-A541-4733-A377-5E5E87FF1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19109-C3D7-4209-8189-41CAA2BDA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2564-8174-4BFD-89A8-BBB63385D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6C48B-E8BF-41CF-9BEE-F65CE3E4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26" r:id="rId1"/>
    <p:sldLayoutId id="2147487927" r:id="rId2"/>
    <p:sldLayoutId id="2147487928" r:id="rId3"/>
    <p:sldLayoutId id="2147487929" r:id="rId4"/>
    <p:sldLayoutId id="2147487930" r:id="rId5"/>
    <p:sldLayoutId id="2147487931" r:id="rId6"/>
    <p:sldLayoutId id="2147487932" r:id="rId7"/>
    <p:sldLayoutId id="2147487933" r:id="rId8"/>
    <p:sldLayoutId id="2147487934" r:id="rId9"/>
    <p:sldLayoutId id="2147487935" r:id="rId10"/>
    <p:sldLayoutId id="21474879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706F-0702-427D-A188-F80EEAEA982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718C21-D33F-4186-BFC3-CA8677BE0024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FDD681D-9FBF-4325-BEAA-D301B78A9885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907B811-9065-4E73-8C9E-942E82BE07E6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2AEB1179-D3D1-40D1-887C-C7EB77B0D96F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BCC7CF1-E986-4993-98C2-BEBD6307F8AE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CFDAB5D-C9BB-4D65-A0C6-CD7979298297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3FEEA05-EC24-4591-A49C-8F356C87F47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8CC66E6-552C-48B8-AE1D-3935330C627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E8CF68F4-DB46-41E1-BC4A-EFD2F372AD1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263439C4-0478-473E-A0B9-D594AF3DFA58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3E528B9C-5C17-4F05-B01C-F3DF6FBA98B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C7CEB79D-DB89-4278-ABEC-81F24A86C38C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C2BD4A0F-9225-4512-8563-E714F425D30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9186958-B2AE-486C-8298-A66A8F602E62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3276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38" r:id="rId1"/>
    <p:sldLayoutId id="2147487939" r:id="rId2"/>
    <p:sldLayoutId id="2147487940" r:id="rId3"/>
    <p:sldLayoutId id="2147487941" r:id="rId4"/>
    <p:sldLayoutId id="2147487942" r:id="rId5"/>
    <p:sldLayoutId id="2147487943" r:id="rId6"/>
    <p:sldLayoutId id="214748794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6624735" cy="648072"/>
          </a:xfrm>
        </p:spPr>
        <p:txBody>
          <a:bodyPr>
            <a:normAutofit fontScale="90000"/>
          </a:bodyPr>
          <a:lstStyle/>
          <a:p>
            <a:r>
              <a:rPr lang="en-GB" dirty="0"/>
              <a:t>UK Prawn Report Data to </a:t>
            </a:r>
            <a:r>
              <a:rPr lang="en-GB" dirty="0" smtClean="0"/>
              <a:t>18.06.22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7560840" cy="2808312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ScanTrack</a:t>
            </a:r>
            <a:r>
              <a:rPr lang="en-GB" dirty="0"/>
              <a:t> data includes GB Total Coverage and the discounters, plus Northern Ireland Total Coverage and Musgraves.</a:t>
            </a:r>
          </a:p>
          <a:p>
            <a:endParaRPr lang="en-GB" dirty="0"/>
          </a:p>
          <a:p>
            <a:r>
              <a:rPr lang="en-GB" dirty="0" err="1"/>
              <a:t>HomeScan</a:t>
            </a:r>
            <a:r>
              <a:rPr lang="en-GB" dirty="0"/>
              <a:t> data is based upon a GB consumer panel and should only be used for trends, not absolute values.	</a:t>
            </a:r>
          </a:p>
          <a:p>
            <a:endParaRPr lang="en-GB" dirty="0"/>
          </a:p>
          <a:p>
            <a:r>
              <a:rPr lang="en-GB" dirty="0"/>
              <a:t>All data released after w/e 26.03.16 is coded according to refined definitions available from Seafish.</a:t>
            </a:r>
          </a:p>
          <a:p>
            <a:endParaRPr lang="en-GB" dirty="0"/>
          </a:p>
          <a:p>
            <a:r>
              <a:rPr lang="en-GB" dirty="0"/>
              <a:t>Species specific data now includes Meals</a:t>
            </a:r>
          </a:p>
        </p:txBody>
      </p:sp>
    </p:spTree>
    <p:extLst>
      <p:ext uri="{BB962C8B-B14F-4D97-AF65-F5344CB8AC3E}">
        <p14:creationId xmlns:p14="http://schemas.microsoft.com/office/powerpoint/2010/main" val="1302691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</a:t>
            </a:r>
            <a:endParaRPr lang="en-GB" sz="28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234917671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D27626-5E86-43F5-B6B8-398F7A29FA2D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1"/>
          <a:stretch/>
        </p:blipFill>
        <p:spPr>
          <a:xfrm>
            <a:off x="-180528" y="691778"/>
            <a:ext cx="9324528" cy="554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1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549275"/>
          </a:xfrm>
        </p:spPr>
        <p:txBody>
          <a:bodyPr/>
          <a:lstStyle/>
          <a:p>
            <a:r>
              <a:rPr lang="en-GB" altLang="en-US" sz="2800"/>
              <a:t>Rolling Purchase KPI’s – Cold Water Prawn</a:t>
            </a:r>
          </a:p>
        </p:txBody>
      </p:sp>
      <p:graphicFrame>
        <p:nvGraphicFramePr>
          <p:cNvPr id="21509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40791"/>
              </p:ext>
            </p:extLst>
          </p:nvPr>
        </p:nvGraphicFramePr>
        <p:xfrm>
          <a:off x="-26988" y="1090613"/>
          <a:ext cx="9144001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47" name="Worksheet" r:id="rId3" imgW="8470875" imgH="5473788" progId="Excel.Sheet.8">
                  <p:embed/>
                </p:oleObj>
              </mc:Choice>
              <mc:Fallback>
                <p:oleObj name="Worksheet" r:id="rId3" imgW="8470875" imgH="5473788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6988" y="1090613"/>
                        <a:ext cx="9144001" cy="505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956307849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377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 Chilled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09402340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CBE65D-D912-4843-8D4B-0C84EDE560FF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01"/>
          <a:stretch/>
        </p:blipFill>
        <p:spPr>
          <a:xfrm>
            <a:off x="-279400" y="548680"/>
            <a:ext cx="9702800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3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 Frozen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4194852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50F65E-0559-4A80-BA57-DAF6180D332D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1"/>
          <a:stretch/>
        </p:blipFill>
        <p:spPr>
          <a:xfrm>
            <a:off x="-79368" y="691778"/>
            <a:ext cx="9223368" cy="547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3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8893175" cy="476250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Retailer Share of Trade £ - Cold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5427063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413" y="1292225"/>
            <a:ext cx="8963025" cy="52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2886843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Retailer Share of Trade £ - Cold Water Prawn Chilled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9573819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5" y="1114425"/>
            <a:ext cx="8890000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2314322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640763" cy="546100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Retailer Share of Trade £ - Cold Water Prawn Frozen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1413857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563" y="1063625"/>
            <a:ext cx="9142412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0733033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28090863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A1E452-FF69-44E8-9938-34CC586FF37F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1"/>
          <a:stretch/>
        </p:blipFill>
        <p:spPr>
          <a:xfrm>
            <a:off x="-195134" y="710855"/>
            <a:ext cx="9339134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1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476250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Rolling Purchase KPI’s – Warm Water Prawn</a:t>
            </a:r>
          </a:p>
        </p:txBody>
      </p:sp>
      <p:graphicFrame>
        <p:nvGraphicFramePr>
          <p:cNvPr id="28677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065926"/>
              </p:ext>
            </p:extLst>
          </p:nvPr>
        </p:nvGraphicFramePr>
        <p:xfrm>
          <a:off x="26988" y="1236663"/>
          <a:ext cx="9002712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5" name="Worksheet" r:id="rId3" imgW="8489814" imgH="4267331" progId="Excel.Sheet.8">
                  <p:embed/>
                </p:oleObj>
              </mc:Choice>
              <mc:Fallback>
                <p:oleObj name="Worksheet" r:id="rId3" imgW="8489814" imgH="4267331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8" y="1236663"/>
                        <a:ext cx="9002712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65794960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777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 Chilled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88359620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078307-5AB7-45A6-AB87-BA4CB719D2EC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51"/>
          <a:stretch/>
        </p:blipFill>
        <p:spPr>
          <a:xfrm>
            <a:off x="-279400" y="764704"/>
            <a:ext cx="9702800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3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8575" y="475070"/>
            <a:ext cx="8642350" cy="635000"/>
          </a:xfrm>
        </p:spPr>
        <p:txBody>
          <a:bodyPr/>
          <a:lstStyle/>
          <a:p>
            <a:r>
              <a:rPr lang="en-GB" altLang="en-US" sz="2800" dirty="0"/>
              <a:t>Executive Overview – Total Prawn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4301204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4236226091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5496" y="998113"/>
            <a:ext cx="9108504" cy="516719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01020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 Frozen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0945011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BDEB8B-1431-450D-BC4B-124807B1EECA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" t="-651" r="155" b="20202"/>
          <a:stretch/>
        </p:blipFill>
        <p:spPr>
          <a:xfrm>
            <a:off x="-279400" y="548680"/>
            <a:ext cx="9702800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956973"/>
            <a:ext cx="8893175" cy="620713"/>
          </a:xfrm>
        </p:spPr>
        <p:txBody>
          <a:bodyPr/>
          <a:lstStyle/>
          <a:p>
            <a:r>
              <a:rPr lang="en-GB" altLang="en-US" sz="2800"/>
              <a:t>Retailer Share of Trade £ - Warm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24379926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5" y="1336675"/>
            <a:ext cx="8816975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5428364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988530"/>
            <a:ext cx="8893175" cy="534987"/>
          </a:xfrm>
        </p:spPr>
        <p:txBody>
          <a:bodyPr>
            <a:normAutofit/>
          </a:bodyPr>
          <a:lstStyle/>
          <a:p>
            <a:r>
              <a:rPr lang="en-GB" altLang="en-US" sz="2800"/>
              <a:t>Retailer Share of Trade £ - Warm Water Prawn Chilled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519373156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7000" y="1554163"/>
            <a:ext cx="8890000" cy="49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65935338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8893175" cy="549275"/>
          </a:xfrm>
        </p:spPr>
        <p:txBody>
          <a:bodyPr>
            <a:normAutofit/>
          </a:bodyPr>
          <a:lstStyle/>
          <a:p>
            <a:r>
              <a:rPr lang="en-GB" altLang="en-US" sz="2800"/>
              <a:t>Retailer Share of Trade £ - Warm Water Prawn Frozen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84662378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413" y="1604963"/>
            <a:ext cx="8963025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8162407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476672"/>
            <a:ext cx="8893175" cy="4048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</a:rPr>
              <a:t>Market Context – Total Fish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40655901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375" y="1069395"/>
            <a:ext cx="8985250" cy="4980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29646669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93175" cy="404813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Market Context – Total Fish </a:t>
            </a:r>
            <a:r>
              <a:rPr lang="en-GB" altLang="en-US" sz="2800" i="1" dirty="0"/>
              <a:t>continued</a:t>
            </a:r>
            <a:endParaRPr lang="en-GB" altLang="en-US" sz="2800" dirty="0"/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45829198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883" y="1079017"/>
            <a:ext cx="9072117" cy="4955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489469416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9525" y="476672"/>
            <a:ext cx="6481763" cy="65087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>
                <a:latin typeface="Arial" pitchFamily="34" charset="0"/>
              </a:rPr>
              <a:t>Glossary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6694" y="1046438"/>
            <a:ext cx="7708106" cy="448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Data is sourced from  Nielsen 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Scantrack – EPOS from key retailers and some sample EPOS.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Homescan – Consumer panel of 15,000 households using hand held scanners to record grocery purchases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MAT – Moving Annual Total i.e. 52 weeks, TY= This year, YA= Year ago, 2YA =Two years ago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Fish – Seafood (i.e. fish and shellfish)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Fresh – Chilled 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Segment definitions: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Batter - Fish / shellfish which is described as being coated in batter / battered / tempura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cake / finger segment takes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Breaded - Fish / shellfish which is described as being coated in breadcrumbs / breaded / crumb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cake / finger segments takes priority.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Cakes - Fish / shellfish which are described as cakes.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Dusted - Fish / shellfish which are described as dusted or lightly coated (in seasoned flour)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Fingers - Fish / shellfish which are described as fingers.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Meals - Fish / shellfish which are described as meals and/or contain a carbohydrate, exclude all meals which contain a mixture of meat and seafood protein.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Natural - Fish / shellfish that has not had anything added or done to it, other than that required for basic processing. It can be raw or cooked or smoked, whole / fillets/ headed / gutted fish or shucked &amp; peeled shellfish.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Prepared - Fish / shellfish that has other ingredients or has been processed in any way different to the other segments e.g. packaged in brine / water / oil / marinade, or smoked  / treated / prepared / topped / crusted / stuffed / served with a relish but is not a meal.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Sauce - Fish / shellfish which is described as being in a sauce or with a separate sauce / dressing / dip (can be a sachet) but has no other additions e.g. lettuce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Batter, Breaded, Cakes, Dusted &amp; Finger segments take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Sushi - Fish / shellfish which is described as sushi or sashimi.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Segments can be further broken down into: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By Sector i.e. Chilled, Frozen &amp; Ambient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By Species e.g. Cod, Haddock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Smoked &amp; Unsmoked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Organic &amp; Standard</a:t>
            </a:r>
          </a:p>
        </p:txBody>
      </p:sp>
    </p:spTree>
    <p:extLst>
      <p:ext uri="{BB962C8B-B14F-4D97-AF65-F5344CB8AC3E}">
        <p14:creationId xmlns:p14="http://schemas.microsoft.com/office/powerpoint/2010/main" val="2435071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92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-36513" y="404664"/>
            <a:ext cx="8642351" cy="598488"/>
          </a:xfrm>
        </p:spPr>
        <p:txBody>
          <a:bodyPr/>
          <a:lstStyle/>
          <a:p>
            <a:r>
              <a:rPr lang="en-GB" altLang="en-US" sz="2800" dirty="0">
                <a:ea typeface="Geneva"/>
                <a:cs typeface="Geneva"/>
              </a:rPr>
              <a:t>Moving Annual Totals – Warm vs Cold Water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22162636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53279068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1913" y="1190625"/>
            <a:ext cx="9193212" cy="48466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549275"/>
          </a:xfrm>
        </p:spPr>
        <p:txBody>
          <a:bodyPr/>
          <a:lstStyle/>
          <a:p>
            <a:r>
              <a:rPr lang="en-GB" altLang="en-US" sz="2800" dirty="0"/>
              <a:t>Long Term Trends – Total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2180613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1168822"/>
            <a:ext cx="85661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2595641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/>
          <a:lstStyle/>
          <a:p>
            <a:r>
              <a:rPr lang="en-GB" altLang="en-US" sz="2800" dirty="0"/>
              <a:t>Long Term Trends – Cold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02164979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1278988"/>
            <a:ext cx="882015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5517327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93175" cy="620713"/>
          </a:xfrm>
        </p:spPr>
        <p:txBody>
          <a:bodyPr/>
          <a:lstStyle/>
          <a:p>
            <a:r>
              <a:rPr lang="en-GB" altLang="en-US" sz="2800" dirty="0"/>
              <a:t>Long Term Trends – Warm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30078124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016" y="1153781"/>
            <a:ext cx="8820472" cy="5040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35393016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5680" y="6600186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3"/>
          <p:cNvSpPr txBox="1">
            <a:spLocks noChangeArrowheads="1"/>
          </p:cNvSpPr>
          <p:nvPr/>
        </p:nvSpPr>
        <p:spPr bwMode="auto">
          <a:xfrm>
            <a:off x="2375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Total Prawn</a:t>
            </a: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94635676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FADA04-D20D-4EF3-B865-1509FFF023D1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7" t="2499" r="897" b="21251"/>
          <a:stretch/>
        </p:blipFill>
        <p:spPr>
          <a:xfrm>
            <a:off x="-255650" y="836712"/>
            <a:ext cx="950817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3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/>
          <a:lstStyle/>
          <a:p>
            <a:r>
              <a:rPr lang="en-GB" altLang="en-US" sz="2800" dirty="0"/>
              <a:t>Rolling Purchase KPI’s – Total Prawn</a:t>
            </a:r>
          </a:p>
        </p:txBody>
      </p:sp>
      <p:graphicFrame>
        <p:nvGraphicFramePr>
          <p:cNvPr id="1843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296530"/>
              </p:ext>
            </p:extLst>
          </p:nvPr>
        </p:nvGraphicFramePr>
        <p:xfrm>
          <a:off x="201613" y="1376363"/>
          <a:ext cx="8666162" cy="456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01" name="Worksheet" r:id="rId3" imgW="8464562" imgH="4457700" progId="Excel.Sheet.8">
                  <p:embed/>
                </p:oleObj>
              </mc:Choice>
              <mc:Fallback>
                <p:oleObj name="Worksheet" r:id="rId3" imgW="8464562" imgH="4457700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1376363"/>
                        <a:ext cx="8666162" cy="456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576193969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7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8893175" cy="549275"/>
          </a:xfrm>
        </p:spPr>
        <p:txBody>
          <a:bodyPr/>
          <a:lstStyle/>
          <a:p>
            <a:r>
              <a:rPr lang="en-GB" altLang="en-US" sz="2800" dirty="0"/>
              <a:t>Retailer Share of Trade £ - Total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78198516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975" y="1125538"/>
            <a:ext cx="87328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345556963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32" y="660056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afish - reduced template for supplier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rket Data Document" ma:contentTypeID="0x010100FBC0F8BFD01A91498CA7837A71EEDFDB02005AE5335FCC83EB48B1308B6A764FBC1C" ma:contentTypeVersion="27" ma:contentTypeDescription="Market Data Document Content Type" ma:contentTypeScope="" ma:versionID="da108508dc232e68c3eb0da7c7f570e3">
  <xsd:schema xmlns:xsd="http://www.w3.org/2001/XMLSchema" xmlns:xs="http://www.w3.org/2001/XMLSchema" xmlns:p="http://schemas.microsoft.com/office/2006/metadata/properties" xmlns:ns2="cebd32e3-9ab6-41ee-b1af-b8405a8d4e68" xmlns:ns3="f1844da6-a929-4072-a9ab-fc72a86c7633" targetNamespace="http://schemas.microsoft.com/office/2006/metadata/properties" ma:root="true" ma:fieldsID="0d9debfe9803182ce6077bd70346052f" ns2:_="" ns3:_="">
    <xsd:import namespace="cebd32e3-9ab6-41ee-b1af-b8405a8d4e68"/>
    <xsd:import namespace="f1844da6-a929-4072-a9ab-fc72a86c7633"/>
    <xsd:element name="properties">
      <xsd:complexType>
        <xsd:sequence>
          <xsd:element name="documentManagement">
            <xsd:complexType>
              <xsd:all>
                <xsd:element ref="ns2:DocumentSummary" minOccurs="0"/>
                <xsd:element ref="ns2:DocumentSource" minOccurs="0"/>
                <xsd:element ref="ns2:DocumentTopic" minOccurs="0"/>
                <xsd:element ref="ns2:PublicationDate" minOccurs="0"/>
                <xsd:element ref="ns2:FreeTextDate" minOccurs="0"/>
                <xsd:element ref="ns2:ContentStartDate" minOccurs="0"/>
                <xsd:element ref="ns2:ContentEndDate" minOccurs="0"/>
                <xsd:element ref="ns2:DocumentAdded" minOccurs="0"/>
                <xsd:element ref="ns2:DocumentStatus" minOccurs="0"/>
                <xsd:element ref="ns2:j7c1b49d505545c2a69692ae734740b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d32e3-9ab6-41ee-b1af-b8405a8d4e68" elementFormDefault="qualified">
    <xsd:import namespace="http://schemas.microsoft.com/office/2006/documentManagement/types"/>
    <xsd:import namespace="http://schemas.microsoft.com/office/infopath/2007/PartnerControls"/>
    <xsd:element name="DocumentSummary" ma:index="3" nillable="true" ma:displayName="Summary" ma:internalName="DocumentSummary" ma:readOnly="false">
      <xsd:simpleType>
        <xsd:restriction base="dms:Note">
          <xsd:maxLength value="255"/>
        </xsd:restriction>
      </xsd:simpleType>
    </xsd:element>
    <xsd:element name="DocumentSource" ma:index="5" nillable="true" ma:displayName="Source" ma:format="Dropdown" ma:internalName="DocumentSource">
      <xsd:simpleType>
        <xsd:restriction base="dms:Choice">
          <xsd:enumeration value="Globefish"/>
          <xsd:enumeration value="HMRC via BTS"/>
          <xsd:enumeration value="IGD"/>
          <xsd:enumeration value="MMO"/>
          <xsd:enumeration value="Kantar"/>
          <xsd:enumeration value="NielsenIQ"/>
          <xsd:enumeration value="Circana"/>
          <xsd:enumeration value="Seafish"/>
          <xsd:enumeration value="Technomic"/>
        </xsd:restriction>
      </xsd:simpleType>
    </xsd:element>
    <xsd:element name="DocumentTopic" ma:index="6" nillable="true" ma:displayName="Topic" ma:default="" ma:internalName="DocumentTopic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chnical Report"/>
                    <xsd:enumeration value="Factsheet/Datasheet"/>
                    <xsd:enumeration value="Corporate Document"/>
                    <xsd:enumeration value="Guidelines"/>
                    <xsd:enumeration value="Marine Survey"/>
                    <xsd:enumeration value="Training Material"/>
                    <xsd:enumeration value="Careers"/>
                    <xsd:enumeration value="Economics and Business"/>
                    <xsd:enumeration value="Aquaculture"/>
                    <xsd:enumeration value="IPF Final Reports"/>
                    <xsd:enumeration value="Other"/>
                    <xsd:enumeration value="Not known"/>
                    <xsd:enumeration value="Internal Seafish Report"/>
                    <xsd:enumeration value="Confidential Seafish Report"/>
                    <xsd:enumeration value="Seafood Guide"/>
                    <xsd:enumeration value=".Web-About Seafish"/>
                    <xsd:enumeration value=".Web-Changing Landscapes"/>
                    <xsd:enumeration value=".Web-Promoting Seafood"/>
                    <xsd:enumeration value=".Web-Responsible Sourcing"/>
                    <xsd:enumeration value=".Web-Safety and Training"/>
                    <xsd:enumeration value=".Web-Insight and Research"/>
                  </xsd:restriction>
                </xsd:simpleType>
              </xsd:element>
            </xsd:sequence>
          </xsd:extension>
        </xsd:complexContent>
      </xsd:complexType>
    </xsd:element>
    <xsd:element name="PublicationDate" ma:index="7" nillable="true" ma:displayName="Publication Date" ma:format="DateOnly" ma:indexed="true" ma:internalName="PublicationDate">
      <xsd:simpleType>
        <xsd:restriction base="dms:DateTime"/>
      </xsd:simpleType>
    </xsd:element>
    <xsd:element name="FreeTextDate" ma:index="8" nillable="true" ma:displayName="Free Text Date" ma:internalName="FreeTextDate" ma:readOnly="false">
      <xsd:simpleType>
        <xsd:restriction base="dms:Text"/>
      </xsd:simpleType>
    </xsd:element>
    <xsd:element name="ContentStartDate" ma:index="9" nillable="true" ma:displayName="Content Start Date" ma:format="DateOnly" ma:internalName="ContentStartDate" ma:readOnly="false">
      <xsd:simpleType>
        <xsd:restriction base="dms:DateTime"/>
      </xsd:simpleType>
    </xsd:element>
    <xsd:element name="ContentEndDate" ma:index="10" nillable="true" ma:displayName="Content End Date" ma:format="DateOnly" ma:internalName="ContentEndDate" ma:readOnly="false">
      <xsd:simpleType>
        <xsd:restriction base="dms:DateTime"/>
      </xsd:simpleType>
    </xsd:element>
    <xsd:element name="DocumentAdded" ma:index="11" nillable="true" ma:displayName="Added" ma:format="DateOnly" ma:indexed="true" ma:internalName="DocumentAdded">
      <xsd:simpleType>
        <xsd:restriction base="dms:DateTime"/>
      </xsd:simpleType>
    </xsd:element>
    <xsd:element name="DocumentStatus" ma:index="12" nillable="true" ma:displayName="Document Status" ma:default="Unpublished" ma:format="Dropdown" ma:indexed="true" ma:internalName="DocumentStatus" ma:readOnly="false">
      <xsd:simpleType>
        <xsd:restriction base="dms:Choice">
          <xsd:enumeration value="Deleted"/>
          <xsd:enumeration value="Unpublished"/>
          <xsd:enumeration value="Published"/>
          <xsd:enumeration value="Archived"/>
        </xsd:restriction>
      </xsd:simpleType>
    </xsd:element>
    <xsd:element name="j7c1b49d505545c2a69692ae734740bd" ma:index="18" ma:taxonomy="true" ma:internalName="j7c1b49d505545c2a69692ae734740bd" ma:taxonomyFieldName="Market_x0020_Data_x0020_Document_x0020_Path" ma:displayName="Market Data Document Path" ma:indexed="true" ma:readOnly="false" ma:default="" ma:fieldId="{37c1b49d-5055-45c2-a696-92ae734740bd}" ma:sspId="63fa3ede-d9eb-4891-98d7-32cb363d3ca5" ma:termSetId="907aca91-42f0-4171-9a43-f9786420f3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5e028737-9680-4a7e-bfb2-5cfc569abfd5}" ma:internalName="TaxCatchAll" ma:readOnly="false" ma:showField="CatchAllData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5e028737-9680-4a7e-bfb2-5cfc569abfd5}" ma:internalName="TaxCatchAllLabel" ma:readOnly="false" ma:showField="CatchAllDataLabel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44da6-a929-4072-a9ab-fc72a86c76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hidden="true" ma:internalName="MediaServiceAutoTags" ma:readOnly="true">
      <xsd:simpleType>
        <xsd:restriction base="dms:Text"/>
      </xsd:simpleType>
    </xsd:element>
    <xsd:element name="MediaServiceOCR" ma:index="25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opic xmlns="cebd32e3-9ab6-41ee-b1af-b8405a8d4e68">
      <Value>Other</Value>
      <Value>Corporate Document</Value>
    </DocumentTopic>
    <FreeTextDate xmlns="cebd32e3-9ab6-41ee-b1af-b8405a8d4e68" xsi:nil="true"/>
    <DocumentStatus xmlns="cebd32e3-9ab6-41ee-b1af-b8405a8d4e68">Published</DocumentStatus>
    <ContentEndDate xmlns="cebd32e3-9ab6-41ee-b1af-b8405a8d4e68">2022-06-17T23:00:00+00:00</ContentEndDate>
    <DocumentSource xmlns="cebd32e3-9ab6-41ee-b1af-b8405a8d4e68">Nielsen</DocumentSource>
    <PublicationDate xmlns="cebd32e3-9ab6-41ee-b1af-b8405a8d4e68">2022-07-05T23:00:00+00:00</PublicationDate>
    <DocumentAdded xmlns="cebd32e3-9ab6-41ee-b1af-b8405a8d4e68">2022-07-05T23:00:00+00:00</DocumentAdded>
    <TaxCatchAll xmlns="cebd32e3-9ab6-41ee-b1af-b8405a8d4e68">
      <Value>1597</Value>
    </TaxCatchAll>
    <j7c1b49d505545c2a69692ae734740bd xmlns="cebd32e3-9ab6-41ee-b1af-b8405a8d4e68">
      <Terms xmlns="http://schemas.microsoft.com/office/infopath/2007/PartnerControls">
        <TermInfo xmlns="http://schemas.microsoft.com/office/infopath/2007/PartnerControls">
          <TermName xmlns="http://schemas.microsoft.com/office/infopath/2007/PartnerControls">06 June 2022</TermName>
          <TermId xmlns="http://schemas.microsoft.com/office/infopath/2007/PartnerControls">a4398a84-9b75-4eb9-b3ab-8d75b2ae958d</TermId>
        </TermInfo>
      </Terms>
    </j7c1b49d505545c2a69692ae734740bd>
    <DocumentSummary xmlns="cebd32e3-9ab6-41ee-b1af-b8405a8d4e68">Monthly Nielsen Reports</DocumentSummary>
    <ContentStartDate xmlns="cebd32e3-9ab6-41ee-b1af-b8405a8d4e68" xsi:nil="true"/>
    <TaxCatchAllLabel xmlns="cebd32e3-9ab6-41ee-b1af-b8405a8d4e68" xsi:nil="true"/>
  </documentManagement>
</p:properties>
</file>

<file path=customXml/itemProps1.xml><?xml version="1.0" encoding="utf-8"?>
<ds:datastoreItem xmlns:ds="http://schemas.openxmlformats.org/officeDocument/2006/customXml" ds:itemID="{BC288A88-CB06-4804-BAA5-637E47C031D4}"/>
</file>

<file path=customXml/itemProps2.xml><?xml version="1.0" encoding="utf-8"?>
<ds:datastoreItem xmlns:ds="http://schemas.openxmlformats.org/officeDocument/2006/customXml" ds:itemID="{18AE5147-216A-459E-8D85-8C68516112F8}"/>
</file>

<file path=customXml/itemProps3.xml><?xml version="1.0" encoding="utf-8"?>
<ds:datastoreItem xmlns:ds="http://schemas.openxmlformats.org/officeDocument/2006/customXml" ds:itemID="{A2621C67-5081-4501-A183-2A001AA317F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729</Words>
  <Application>Microsoft Office PowerPoint</Application>
  <PresentationFormat>On-screen Show (4:3)</PresentationFormat>
  <Paragraphs>79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2" baseType="lpstr">
      <vt:lpstr>Arial</vt:lpstr>
      <vt:lpstr>Arial Unicode MS</vt:lpstr>
      <vt:lpstr>Calibri</vt:lpstr>
      <vt:lpstr>Calibri Light</vt:lpstr>
      <vt:lpstr>Geneva</vt:lpstr>
      <vt:lpstr>Poppins</vt:lpstr>
      <vt:lpstr>Poppins Light</vt:lpstr>
      <vt:lpstr>Poppins Medium</vt:lpstr>
      <vt:lpstr>Roboto</vt:lpstr>
      <vt:lpstr>Roboto Light</vt:lpstr>
      <vt:lpstr>Roboto Slab</vt:lpstr>
      <vt:lpstr>Roboto Slab Light</vt:lpstr>
      <vt:lpstr>1_Custom Design</vt:lpstr>
      <vt:lpstr>Seafish - reduced template for suppliers</vt:lpstr>
      <vt:lpstr>Microsoft Excel 97-2003 Worksheet</vt:lpstr>
      <vt:lpstr>UK Prawn Report Data to 18.06.22</vt:lpstr>
      <vt:lpstr>Executive Overview – Total Prawn</vt:lpstr>
      <vt:lpstr>Moving Annual Totals – Warm vs Cold Water</vt:lpstr>
      <vt:lpstr>Long Term Trends – Total Prawn</vt:lpstr>
      <vt:lpstr>Long Term Trends – Cold Water Prawn</vt:lpstr>
      <vt:lpstr>Long Term Trends – Warm Water Prawn</vt:lpstr>
      <vt:lpstr>PowerPoint Presentation</vt:lpstr>
      <vt:lpstr>Rolling Purchase KPI’s – Total Prawn</vt:lpstr>
      <vt:lpstr>Retailer Share of Trade £ - Total Prawn</vt:lpstr>
      <vt:lpstr>PowerPoint Presentation</vt:lpstr>
      <vt:lpstr>Rolling Purchase KPI’s – Cold Water Prawn</vt:lpstr>
      <vt:lpstr>PowerPoint Presentation</vt:lpstr>
      <vt:lpstr>PowerPoint Presentation</vt:lpstr>
      <vt:lpstr>Retailer Share of Trade £ - Cold Water Prawn</vt:lpstr>
      <vt:lpstr>Retailer Share of Trade £ - Cold Water Prawn Chilled</vt:lpstr>
      <vt:lpstr>Retailer Share of Trade £ - Cold Water Prawn Frozen</vt:lpstr>
      <vt:lpstr>PowerPoint Presentation</vt:lpstr>
      <vt:lpstr>Rolling Purchase KPI’s – Warm Water Prawn</vt:lpstr>
      <vt:lpstr>PowerPoint Presentation</vt:lpstr>
      <vt:lpstr>PowerPoint Presentation</vt:lpstr>
      <vt:lpstr>Retailer Share of Trade £ - Warm Water Prawn</vt:lpstr>
      <vt:lpstr>Retailer Share of Trade £ - Warm Water Prawn Chilled</vt:lpstr>
      <vt:lpstr>Retailer Share of Trade £ - Warm Water Prawn Frozen</vt:lpstr>
      <vt:lpstr>PowerPoint Presentation</vt:lpstr>
      <vt:lpstr>Market Context – Total Fish continued</vt:lpstr>
      <vt:lpstr>Glossary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June NielsenIQ Prawn Report</dc:title>
  <dc:creator/>
  <cp:lastModifiedBy/>
  <cp:revision>18</cp:revision>
  <dcterms:created xsi:type="dcterms:W3CDTF">2012-10-25T12:49:19Z</dcterms:created>
  <dcterms:modified xsi:type="dcterms:W3CDTF">2022-07-06T06:39:27Z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0x010100FBC0F8BFD01A91498CA7837A71EEDFDB02005AE5335FCC83EB48B1308B6A764FBC1C</vt:lpwstr>
  </property>
  <property fmtid="{D5CDD505-2E9C-101B-9397-08002B2CF9AE}" pid="3" name="Market Data Document Path">
    <vt:lpwstr>1597;#06 June 2022|a4398a84-9b75-4eb9-b3ab-8d75b2ae958d</vt:lpwstr>
  </property>
</Properties>
</file>