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925" r:id="rId1"/>
    <p:sldMasterId id="2147487937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7548" autoAdjust="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06/07/2022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B55-D139-4793-A6F7-707FC4BC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2B015-1F37-4685-8473-0B968CF50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1CCE-A6C3-4BD5-97F8-4354DBCE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B129-58F7-41C7-8413-6856D19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AB25-8428-47AD-BBE0-ABFFD03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01B68-10C0-4D4A-80D5-8B5D6BF0E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C5F4-B38B-48F9-BB20-B4A127D68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4F0A-B4A2-4B1C-BA64-8F46B9DB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E4D3-AFCD-4FAE-A38E-52717DD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BDB14-E28C-424B-9749-6BF0D1DD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47395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6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78032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6925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418740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8550-EAC3-46B6-828A-55FB0A6E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B033-E104-4398-BD35-73BFF9B3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F193-DF13-464E-80A4-E92AF013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CB2D-89E4-4626-A094-8BAE727B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8F15-3F8E-48E5-B6DA-EAA0CDFF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D1C1-4D73-4212-B5BF-F439B323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7041-9FF6-4C26-B4AB-92EE79A1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5937-4C8D-483B-A04A-304C4B42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43FC-FB08-4C60-A729-0096C75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7203-C58D-4CB8-9734-4DD23CD8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4D56-CA14-4BAB-A4BE-B96F5EF0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758B-9AA4-4976-8C0D-EAD5D27A2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0C912-1E42-46CA-A272-C3566CBE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A4DA-4162-4125-9236-4BCFD83D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36115-E137-47EF-B2C3-6257824C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3F5BD-88B9-4BCF-803D-84098833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B123-532F-4E72-B58F-B65B16CC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D737-0800-4F5E-B438-869DD549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4CF96-6AE2-4227-B4ED-2850B208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549D4-8D70-4338-BF92-98142949F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43D1A-D9FA-4C17-8704-04F6A5032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F9C80-192E-40B0-B9CE-728C506B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91B9-39F7-4E9F-A78A-9E497DCB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E4F2B-5E91-4C94-85D7-19B2048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EA6E-1C94-46D7-AB2B-DEF4EDA7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33E40-9C10-4BAB-8197-7545247E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69886-E1CF-4B53-9897-42B153D1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B542-68D4-4022-9A31-58E3ECD3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E2DE7-92F2-42C9-9B01-F5AE8A19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FFCB7-A7F9-4660-AD92-23663AA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2A40-193A-4885-96B1-44BA8B8B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3F30-5204-4224-A9F1-0D157A92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1C93-341F-4BDD-A1FE-5EACAE8B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3422-9BE7-4128-8614-E47CA749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2ED0-0B4A-4057-BCC4-EE8A920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7B34B-8923-43C2-B2E8-85A7E5C4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E8362-E392-4FAC-AADF-CBCA7F32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2F91-76DD-4D85-84AB-4E8649A4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4BC27-6D71-4C08-8A79-B7E72C07E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1C8D5-E328-4913-9441-894A175E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59D39-7D52-4889-A15B-2A1D8B95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A101E-29DF-49D1-B277-834DC9AD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B4BC-3BB9-4FCF-98DA-476E71CD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46F9B-9781-456B-9ACA-69D9B488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D056-A541-4733-A377-5E5E87FF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9109-C3D7-4209-8189-41CAA2BDA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2564-8174-4BFD-89A8-BBB63385D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C48B-E8BF-41CF-9BEE-F65CE3E4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6" r:id="rId1"/>
    <p:sldLayoutId id="2147487927" r:id="rId2"/>
    <p:sldLayoutId id="2147487928" r:id="rId3"/>
    <p:sldLayoutId id="2147487929" r:id="rId4"/>
    <p:sldLayoutId id="2147487930" r:id="rId5"/>
    <p:sldLayoutId id="2147487931" r:id="rId6"/>
    <p:sldLayoutId id="2147487932" r:id="rId7"/>
    <p:sldLayoutId id="2147487933" r:id="rId8"/>
    <p:sldLayoutId id="2147487934" r:id="rId9"/>
    <p:sldLayoutId id="2147487935" r:id="rId10"/>
    <p:sldLayoutId id="21474879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3276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38" r:id="rId1"/>
    <p:sldLayoutId id="2147487939" r:id="rId2"/>
    <p:sldLayoutId id="2147487940" r:id="rId3"/>
    <p:sldLayoutId id="2147487941" r:id="rId4"/>
    <p:sldLayoutId id="2147487942" r:id="rId5"/>
    <p:sldLayoutId id="2147487943" r:id="rId6"/>
    <p:sldLayoutId id="21474879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2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6624735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UK Prawn Report Data to </a:t>
            </a:r>
            <a:r>
              <a:rPr lang="en-GB" dirty="0" smtClean="0"/>
              <a:t>18.06.22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560840" cy="280831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3491767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D27626-5E86-43F5-B6B8-398F7A29FA2D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180528" y="691778"/>
            <a:ext cx="9324528" cy="554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440791"/>
              </p:ext>
            </p:extLst>
          </p:nvPr>
        </p:nvGraphicFramePr>
        <p:xfrm>
          <a:off x="-26988" y="1090613"/>
          <a:ext cx="9144001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47" name="Worksheet" r:id="rId3" imgW="8470875" imgH="5473788" progId="Excel.Sheet.8">
                  <p:embed/>
                </p:oleObj>
              </mc:Choice>
              <mc:Fallback>
                <p:oleObj name="Worksheet" r:id="rId3" imgW="8470875" imgH="547378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4001" cy="505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5630784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9402340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CBE65D-D912-4843-8D4B-0C84EDE560FF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-279400" y="548680"/>
            <a:ext cx="9702800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4194852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50F65E-0559-4A80-BA57-DAF6180D332D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79368" y="691778"/>
            <a:ext cx="9223368" cy="547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542706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292225"/>
            <a:ext cx="8963025" cy="528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2886843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9573819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4425"/>
            <a:ext cx="8890000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2314322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1413857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3625"/>
            <a:ext cx="9142412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073303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809086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A1E452-FF69-44E8-9938-34CC586FF37F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195134" y="710855"/>
            <a:ext cx="9339134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065926"/>
              </p:ext>
            </p:extLst>
          </p:nvPr>
        </p:nvGraphicFramePr>
        <p:xfrm>
          <a:off x="26988" y="1236663"/>
          <a:ext cx="9002712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5" name="Worksheet" r:id="rId3" imgW="8489814" imgH="4267331" progId="Excel.Sheet.8">
                  <p:embed/>
                </p:oleObj>
              </mc:Choice>
              <mc:Fallback>
                <p:oleObj name="Worksheet" r:id="rId3" imgW="8489814" imgH="426733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663"/>
                        <a:ext cx="9002712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6579496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8835962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078307-5AB7-45A6-AB87-BA4CB719D2EC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-279400" y="764704"/>
            <a:ext cx="97028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4301204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423622609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094501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BDEB8B-1431-450D-BC4B-124807B1EEC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" t="-651" r="155" b="20202"/>
          <a:stretch/>
        </p:blipFill>
        <p:spPr>
          <a:xfrm>
            <a:off x="-279400" y="548680"/>
            <a:ext cx="97028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4379926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36675"/>
            <a:ext cx="8816975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5428364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1937315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4163"/>
            <a:ext cx="8890000" cy="49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5935338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8466237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604963"/>
            <a:ext cx="8963025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8162407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4065590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9646669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Market Context – Total Fish </a:t>
            </a:r>
            <a:r>
              <a:rPr lang="en-GB" altLang="en-US" sz="2800" i="1" dirty="0"/>
              <a:t>continued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458291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8946941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2216263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5327906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913" y="1190625"/>
            <a:ext cx="9193212" cy="48466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2180613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2595641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2164979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517327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0078124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5393016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4635676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FADA04-D20D-4EF3-B865-1509FFF023D1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7" t="2499" r="897" b="21251"/>
          <a:stretch/>
        </p:blipFill>
        <p:spPr>
          <a:xfrm>
            <a:off x="-255650" y="836712"/>
            <a:ext cx="950817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296530"/>
              </p:ext>
            </p:extLst>
          </p:nvPr>
        </p:nvGraphicFramePr>
        <p:xfrm>
          <a:off x="201613" y="1376363"/>
          <a:ext cx="8666162" cy="456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01" name="Worksheet" r:id="rId3" imgW="8464562" imgH="4457700" progId="Excel.Sheet.8">
                  <p:embed/>
                </p:oleObj>
              </mc:Choice>
              <mc:Fallback>
                <p:oleObj name="Worksheet" r:id="rId3" imgW="8464562" imgH="44577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376363"/>
                        <a:ext cx="8666162" cy="456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7619396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7819851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975" y="1125538"/>
            <a:ext cx="87328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4555696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Other</Value>
      <Value>Corporate Document</Value>
    </DocumentTopic>
    <FreeTextDate xmlns="cebd32e3-9ab6-41ee-b1af-b8405a8d4e68" xsi:nil="true"/>
    <DocumentStatus xmlns="cebd32e3-9ab6-41ee-b1af-b8405a8d4e68">Published</DocumentStatus>
    <ContentEndDate xmlns="cebd32e3-9ab6-41ee-b1af-b8405a8d4e68">2022-06-17T23:00:00+00:00</ContentEndDate>
    <DocumentSource xmlns="cebd32e3-9ab6-41ee-b1af-b8405a8d4e68">Nielsen</DocumentSource>
    <PublicationDate xmlns="cebd32e3-9ab6-41ee-b1af-b8405a8d4e68">2022-07-05T23:00:00+00:00</PublicationDate>
    <DocumentAdded xmlns="cebd32e3-9ab6-41ee-b1af-b8405a8d4e68">2022-07-05T23:00:00+00:00</DocumentAdded>
    <TaxCatchAll xmlns="cebd32e3-9ab6-41ee-b1af-b8405a8d4e68">
      <Value>1597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06 June 2022</TermName>
          <TermId xmlns="http://schemas.microsoft.com/office/infopath/2007/PartnerControls">a4398a84-9b75-4eb9-b3ab-8d75b2ae958d</TermId>
        </TermInfo>
      </Terms>
    </j7c1b49d505545c2a69692ae734740bd>
    <DocumentSummary xmlns="cebd32e3-9ab6-41ee-b1af-b8405a8d4e68">Monthly Nielsen Reports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BC288A88-CB06-4804-BAA5-637E47C031D4}"/>
</file>

<file path=customXml/itemProps2.xml><?xml version="1.0" encoding="utf-8"?>
<ds:datastoreItem xmlns:ds="http://schemas.openxmlformats.org/officeDocument/2006/customXml" ds:itemID="{18AE5147-216A-459E-8D85-8C68516112F8}"/>
</file>

<file path=customXml/itemProps3.xml><?xml version="1.0" encoding="utf-8"?>
<ds:datastoreItem xmlns:ds="http://schemas.openxmlformats.org/officeDocument/2006/customXml" ds:itemID="{A2621C67-5081-4501-A183-2A001AA317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UK Prawn Report Data to 18.06.22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June NielsenIQ Prawn Report</dc:title>
  <dc:creator/>
  <cp:lastModifiedBy/>
  <cp:revision>18</cp:revision>
  <dcterms:created xsi:type="dcterms:W3CDTF">2012-10-25T12:49:19Z</dcterms:created>
  <dcterms:modified xsi:type="dcterms:W3CDTF">2022-07-06T06:39:27Z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1597;#06 June 2022|a4398a84-9b75-4eb9-b3ab-8d75b2ae958d</vt:lpwstr>
  </property>
</Properties>
</file>