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6.xml" ContentType="application/vnd.openxmlformats-officedocument.drawingml.chart+xml"/>
  <Override PartName="/ppt/charts/chart8.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theme/theme1.xml" ContentType="application/vnd.openxmlformats-officedocument.theme+xml"/>
  <Override PartName="/ppt/charts/chart9.xml" ContentType="application/vnd.openxmlformats-officedocument.drawingml.chart+xml"/>
  <Override PartName="/ppt/charts/chart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5"/>
  </p:notesMasterIdLst>
  <p:handoutMasterIdLst>
    <p:handoutMasterId r:id="rId16"/>
  </p:handoutMasterIdLst>
  <p:sldIdLst>
    <p:sldId id="279" r:id="rId3"/>
    <p:sldId id="299" r:id="rId4"/>
    <p:sldId id="300" r:id="rId5"/>
    <p:sldId id="301" r:id="rId6"/>
    <p:sldId id="302" r:id="rId7"/>
    <p:sldId id="303" r:id="rId8"/>
    <p:sldId id="304" r:id="rId9"/>
    <p:sldId id="305" r:id="rId10"/>
    <p:sldId id="306" r:id="rId11"/>
    <p:sldId id="307" r:id="rId12"/>
    <p:sldId id="309" r:id="rId13"/>
    <p:sldId id="310"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4660"/>
  </p:normalViewPr>
  <p:slideViewPr>
    <p:cSldViewPr snapToGrid="0" snapToObjects="1">
      <p:cViewPr varScale="1">
        <p:scale>
          <a:sx n="79" d="100"/>
          <a:sy n="79" d="100"/>
        </p:scale>
        <p:origin x="840" y="4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YE Dec 22</c:v>
                </c:pt>
                <c:pt idx="1">
                  <c:v>YE Dec 23</c:v>
                </c:pt>
              </c:strCache>
            </c:strRef>
          </c:cat>
          <c:val>
            <c:numRef>
              <c:f>Sheet1!$B$2:$C$2</c:f>
              <c:numCache>
                <c:formatCode>#,##0</c:formatCode>
                <c:ptCount val="2"/>
                <c:pt idx="0">
                  <c:v>4616.8</c:v>
                </c:pt>
                <c:pt idx="1">
                  <c:v>4521.7</c:v>
                </c:pt>
              </c:numCache>
            </c:numRef>
          </c:val>
          <c:extLst>
            <c:ext xmlns:c16="http://schemas.microsoft.com/office/drawing/2014/chart" uri="{C3380CC4-5D6E-409C-BE32-E72D297353CC}">
              <c16:uniqueId val="{00000000-7884-4538-8FB3-9EE2B001F80E}"/>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YE Dec 22</c:v>
                </c:pt>
                <c:pt idx="1">
                  <c:v>YE Dec 23</c:v>
                </c:pt>
              </c:strCache>
            </c:strRef>
          </c:cat>
          <c:val>
            <c:numRef>
              <c:f>Sheet1!$B$3:$C$3</c:f>
              <c:numCache>
                <c:formatCode>#,##0</c:formatCode>
                <c:ptCount val="2"/>
                <c:pt idx="0">
                  <c:v>8121.1</c:v>
                </c:pt>
                <c:pt idx="1">
                  <c:v>6820.6</c:v>
                </c:pt>
              </c:numCache>
            </c:numRef>
          </c:val>
          <c:extLst>
            <c:ext xmlns:c16="http://schemas.microsoft.com/office/drawing/2014/chart" uri="{C3380CC4-5D6E-409C-BE32-E72D297353CC}">
              <c16:uniqueId val="{00000001-7884-4538-8FB3-9EE2B001F80E}"/>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YE Dec 22</c:v>
                </c:pt>
                <c:pt idx="1">
                  <c:v>YE Dec 23</c:v>
                </c:pt>
              </c:strCache>
            </c:strRef>
          </c:cat>
          <c:val>
            <c:numRef>
              <c:f>Sheet1!$B$4:$C$4</c:f>
              <c:numCache>
                <c:formatCode>#,##0</c:formatCode>
                <c:ptCount val="2"/>
                <c:pt idx="0">
                  <c:v>5229.2</c:v>
                </c:pt>
                <c:pt idx="1">
                  <c:v>9010.4</c:v>
                </c:pt>
              </c:numCache>
            </c:numRef>
          </c:val>
          <c:extLst>
            <c:ext xmlns:c16="http://schemas.microsoft.com/office/drawing/2014/chart" uri="{C3380CC4-5D6E-409C-BE32-E72D297353CC}">
              <c16:uniqueId val="{00000002-7884-4538-8FB3-9EE2B001F80E}"/>
            </c:ext>
          </c:extLst>
        </c:ser>
        <c:ser>
          <c:idx val="3"/>
          <c:order val="3"/>
          <c:tx>
            <c:strRef>
              <c:f>Sheet1!$A$5</c:f>
              <c:strCache>
                <c:ptCount val="1"/>
                <c:pt idx="0">
                  <c:v>Workplace/College/Uni</c:v>
                </c:pt>
              </c:strCache>
            </c:strRef>
          </c:tx>
          <c:invertIfNegative val="0"/>
          <c:dLbls>
            <c:dLbl>
              <c:idx val="0"/>
              <c:numFmt formatCode="#,##0" sourceLinked="0"/>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6009-45FE-AE72-C1EEDBA00E6E}"/>
                </c:ext>
              </c:extLst>
            </c:dLbl>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YE Dec 22</c:v>
                </c:pt>
                <c:pt idx="1">
                  <c:v>YE Dec 23</c:v>
                </c:pt>
              </c:strCache>
            </c:strRef>
          </c:cat>
          <c:val>
            <c:numRef>
              <c:f>Sheet1!$B$5:$C$5</c:f>
              <c:numCache>
                <c:formatCode>#,##0</c:formatCode>
                <c:ptCount val="2"/>
                <c:pt idx="0">
                  <c:v>19335.2</c:v>
                </c:pt>
                <c:pt idx="1">
                  <c:v>23026.799999999999</c:v>
                </c:pt>
              </c:numCache>
            </c:numRef>
          </c:val>
          <c:extLst>
            <c:ext xmlns:c16="http://schemas.microsoft.com/office/drawing/2014/chart" uri="{C3380CC4-5D6E-409C-BE32-E72D297353CC}">
              <c16:uniqueId val="{00000003-7884-4538-8FB3-9EE2B001F80E}"/>
            </c:ext>
          </c:extLst>
        </c:ser>
        <c:ser>
          <c:idx val="4"/>
          <c:order val="4"/>
          <c:tx>
            <c:strRef>
              <c:f>Sheet1!$A$6</c:f>
              <c:strCache>
                <c:ptCount val="1"/>
                <c:pt idx="0">
                  <c:v>Fish &amp; Chips</c:v>
                </c:pt>
              </c:strCache>
            </c:strRef>
          </c:tx>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YE Dec 22</c:v>
                </c:pt>
                <c:pt idx="1">
                  <c:v>YE Dec 23</c:v>
                </c:pt>
              </c:strCache>
            </c:strRef>
          </c:cat>
          <c:val>
            <c:numRef>
              <c:f>Sheet1!$B$6:$C$6</c:f>
              <c:numCache>
                <c:formatCode>#,##0</c:formatCode>
                <c:ptCount val="2"/>
                <c:pt idx="0">
                  <c:v>0</c:v>
                </c:pt>
                <c:pt idx="1">
                  <c:v>600.9</c:v>
                </c:pt>
              </c:numCache>
            </c:numRef>
          </c:val>
          <c:extLst>
            <c:ext xmlns:c16="http://schemas.microsoft.com/office/drawing/2014/chart" uri="{C3380CC4-5D6E-409C-BE32-E72D297353CC}">
              <c16:uniqueId val="{00000004-7884-4538-8FB3-9EE2B001F80E}"/>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YE Dec 22</c:v>
                </c:pt>
                <c:pt idx="1">
                  <c:v>YE Dec 23</c:v>
                </c:pt>
              </c:strCache>
            </c:strRef>
          </c:cat>
          <c:val>
            <c:numRef>
              <c:f>Sheet1!$B$7:$C$7</c:f>
              <c:numCache>
                <c:formatCode>#,##0</c:formatCode>
                <c:ptCount val="2"/>
                <c:pt idx="0">
                  <c:v>69862.899999999994</c:v>
                </c:pt>
                <c:pt idx="1">
                  <c:v>60590.7</c:v>
                </c:pt>
              </c:numCache>
            </c:numRef>
          </c:val>
          <c:extLst>
            <c:ext xmlns:c16="http://schemas.microsoft.com/office/drawing/2014/chart" uri="{C3380CC4-5D6E-409C-BE32-E72D297353CC}">
              <c16:uniqueId val="{00000005-7884-4538-8FB3-9EE2B001F80E}"/>
            </c:ext>
          </c:extLst>
        </c:ser>
        <c:dLbls>
          <c:showLegendKey val="0"/>
          <c:showVal val="0"/>
          <c:showCatName val="0"/>
          <c:showSerName val="0"/>
          <c:showPercent val="0"/>
          <c:showBubbleSize val="0"/>
        </c:dLbls>
        <c:gapWidth val="150"/>
        <c:overlap val="100"/>
        <c:axId val="197540864"/>
        <c:axId val="197546752"/>
      </c:barChart>
      <c:catAx>
        <c:axId val="197540864"/>
        <c:scaling>
          <c:orientation val="minMax"/>
        </c:scaling>
        <c:delete val="0"/>
        <c:axPos val="b"/>
        <c:numFmt formatCode="General" sourceLinked="1"/>
        <c:majorTickMark val="out"/>
        <c:minorTickMark val="none"/>
        <c:tickLblPos val="nextTo"/>
        <c:txPr>
          <a:bodyPr rot="0" vert="horz"/>
          <a:lstStyle/>
          <a:p>
            <a:pPr>
              <a:defRPr/>
            </a:pPr>
            <a:endParaRPr lang="en-US"/>
          </a:p>
        </c:txPr>
        <c:crossAx val="197546752"/>
        <c:crosses val="autoZero"/>
        <c:auto val="1"/>
        <c:lblAlgn val="ctr"/>
        <c:lblOffset val="100"/>
        <c:noMultiLvlLbl val="0"/>
      </c:catAx>
      <c:valAx>
        <c:axId val="197546752"/>
        <c:scaling>
          <c:orientation val="minMax"/>
        </c:scaling>
        <c:delete val="1"/>
        <c:axPos val="l"/>
        <c:numFmt formatCode="#,##0" sourceLinked="1"/>
        <c:majorTickMark val="out"/>
        <c:minorTickMark val="none"/>
        <c:tickLblPos val="nextTo"/>
        <c:crossAx val="197540864"/>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YE Dec 22</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Workplace/College/Uni</c:v>
                </c:pt>
                <c:pt idx="5">
                  <c:v>Fish &amp; Chips</c:v>
                </c:pt>
                <c:pt idx="6">
                  <c:v>QSR excl Fish &amp; Chips</c:v>
                </c:pt>
              </c:strCache>
            </c:strRef>
          </c:cat>
          <c:val>
            <c:numRef>
              <c:f>Sheet1!$B$2:$B$8</c:f>
              <c:numCache>
                <c:formatCode>General</c:formatCode>
                <c:ptCount val="7"/>
                <c:pt idx="0" formatCode="#,##0.0">
                  <c:v>1.2</c:v>
                </c:pt>
                <c:pt idx="1">
                  <c:v>0.4</c:v>
                </c:pt>
                <c:pt idx="2">
                  <c:v>0.7</c:v>
                </c:pt>
                <c:pt idx="3">
                  <c:v>0.8</c:v>
                </c:pt>
                <c:pt idx="4">
                  <c:v>1.7</c:v>
                </c:pt>
                <c:pt idx="5">
                  <c:v>0</c:v>
                </c:pt>
                <c:pt idx="6" formatCode="0.0">
                  <c:v>1.4</c:v>
                </c:pt>
              </c:numCache>
            </c:numRef>
          </c:val>
          <c:extLst>
            <c:ext xmlns:c16="http://schemas.microsoft.com/office/drawing/2014/chart" uri="{C3380CC4-5D6E-409C-BE32-E72D297353CC}">
              <c16:uniqueId val="{00000000-BCC9-4B5F-83A4-72B15B708DF1}"/>
            </c:ext>
          </c:extLst>
        </c:ser>
        <c:ser>
          <c:idx val="1"/>
          <c:order val="1"/>
          <c:tx>
            <c:strRef>
              <c:f>Sheet1!$C$1</c:f>
              <c:strCache>
                <c:ptCount val="1"/>
                <c:pt idx="0">
                  <c:v>YE Dec 23</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Workplace/College/Uni</c:v>
                </c:pt>
                <c:pt idx="5">
                  <c:v>Fish &amp; Chips</c:v>
                </c:pt>
                <c:pt idx="6">
                  <c:v>QSR excl Fish &amp; Chips</c:v>
                </c:pt>
              </c:strCache>
            </c:strRef>
          </c:cat>
          <c:val>
            <c:numRef>
              <c:f>Sheet1!$C$2:$C$8</c:f>
              <c:numCache>
                <c:formatCode>General</c:formatCode>
                <c:ptCount val="7"/>
                <c:pt idx="0">
                  <c:v>1.1000000000000001</c:v>
                </c:pt>
                <c:pt idx="1">
                  <c:v>0.4</c:v>
                </c:pt>
                <c:pt idx="2">
                  <c:v>0.6</c:v>
                </c:pt>
                <c:pt idx="3">
                  <c:v>1.3</c:v>
                </c:pt>
                <c:pt idx="4">
                  <c:v>1.8</c:v>
                </c:pt>
                <c:pt idx="5">
                  <c:v>0.3</c:v>
                </c:pt>
                <c:pt idx="6" formatCode="0.0">
                  <c:v>1.2</c:v>
                </c:pt>
              </c:numCache>
            </c:numRef>
          </c:val>
          <c:extLst>
            <c:ext xmlns:c16="http://schemas.microsoft.com/office/drawing/2014/chart" uri="{C3380CC4-5D6E-409C-BE32-E72D297353CC}">
              <c16:uniqueId val="{00000001-BCC9-4B5F-83A4-72B15B708DF1}"/>
            </c:ext>
          </c:extLst>
        </c:ser>
        <c:dLbls>
          <c:showLegendKey val="0"/>
          <c:showVal val="0"/>
          <c:showCatName val="0"/>
          <c:showSerName val="0"/>
          <c:showPercent val="0"/>
          <c:showBubbleSize val="0"/>
        </c:dLbls>
        <c:gapWidth val="150"/>
        <c:axId val="188455552"/>
        <c:axId val="197642112"/>
      </c:barChart>
      <c:catAx>
        <c:axId val="188455552"/>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97642112"/>
        <c:crosses val="autoZero"/>
        <c:auto val="1"/>
        <c:lblAlgn val="ctr"/>
        <c:lblOffset val="100"/>
        <c:noMultiLvlLbl val="0"/>
      </c:catAx>
      <c:valAx>
        <c:axId val="197642112"/>
        <c:scaling>
          <c:orientation val="minMax"/>
        </c:scaling>
        <c:delete val="1"/>
        <c:axPos val="l"/>
        <c:numFmt formatCode="#,##0.0" sourceLinked="1"/>
        <c:majorTickMark val="out"/>
        <c:minorTickMark val="none"/>
        <c:tickLblPos val="nextTo"/>
        <c:crossAx val="188455552"/>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formatCode="0.0">
                  <c:v>14.8</c:v>
                </c:pt>
                <c:pt idx="1">
                  <c:v>11.7</c:v>
                </c:pt>
                <c:pt idx="2">
                  <c:v>11.8</c:v>
                </c:pt>
                <c:pt idx="3">
                  <c:v>21.1</c:v>
                </c:pt>
                <c:pt idx="4">
                  <c:v>7.6</c:v>
                </c:pt>
              </c:numCache>
            </c:numRef>
          </c:val>
          <c:extLst>
            <c:ext xmlns:c16="http://schemas.microsoft.com/office/drawing/2014/chart" uri="{C3380CC4-5D6E-409C-BE32-E72D297353CC}">
              <c16:uniqueId val="{00000000-6FED-4210-B5D0-567214480706}"/>
            </c:ext>
          </c:extLst>
        </c:ser>
        <c:ser>
          <c:idx val="1"/>
          <c:order val="1"/>
          <c:tx>
            <c:strRef>
              <c:f>Sheet1!$A$3</c:f>
              <c:strCache>
                <c:ptCount val="1"/>
                <c:pt idx="0">
                  <c:v>Age: 18-24</c:v>
                </c:pt>
              </c:strCache>
            </c:strRef>
          </c:tx>
          <c:spPr>
            <a:solidFill>
              <a:srgbClr val="002060"/>
            </a:solidFill>
          </c:spPr>
          <c:invertIfNegative val="0"/>
          <c:dLbls>
            <c:dLbl>
              <c:idx val="2"/>
              <c:layout>
                <c:manualLayout>
                  <c:x val="5.6020498805376816E-2"/>
                  <c:y val="-3.8105776835768304E-3"/>
                </c:manualLayout>
              </c:layout>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ED-4210-B5D0-567214480706}"/>
                </c:ext>
              </c:extLst>
            </c:dLbl>
            <c:dLbl>
              <c:idx val="3"/>
              <c:layout>
                <c:manualLayout>
                  <c:x val="-1.514067535280456E-3"/>
                  <c:y val="-6.98597838393909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formatCode="0.0">
                  <c:v>12.9</c:v>
                </c:pt>
                <c:pt idx="1">
                  <c:v>17.2</c:v>
                </c:pt>
                <c:pt idx="2">
                  <c:v>12.3</c:v>
                </c:pt>
                <c:pt idx="3">
                  <c:v>13.3</c:v>
                </c:pt>
                <c:pt idx="4">
                  <c:v>17.2</c:v>
                </c:pt>
              </c:numCache>
            </c:numRef>
          </c:val>
          <c:extLst>
            <c:ext xmlns:c16="http://schemas.microsoft.com/office/drawing/2014/chart" uri="{C3380CC4-5D6E-409C-BE32-E72D297353CC}">
              <c16:uniqueId val="{00000003-6FED-4210-B5D0-567214480706}"/>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Sheet1!$B$4:$F$4</c:f>
              <c:numCache>
                <c:formatCode>General</c:formatCode>
                <c:ptCount val="5"/>
                <c:pt idx="0" formatCode="0.0">
                  <c:v>19.5</c:v>
                </c:pt>
                <c:pt idx="1">
                  <c:v>16.8</c:v>
                </c:pt>
                <c:pt idx="2">
                  <c:v>7.6</c:v>
                </c:pt>
                <c:pt idx="3">
                  <c:v>13</c:v>
                </c:pt>
                <c:pt idx="4">
                  <c:v>16.7</c:v>
                </c:pt>
              </c:numCache>
            </c:numRef>
          </c:val>
          <c:extLst>
            <c:ext xmlns:c16="http://schemas.microsoft.com/office/drawing/2014/chart" uri="{C3380CC4-5D6E-409C-BE32-E72D297353CC}">
              <c16:uniqueId val="{00000004-6FED-4210-B5D0-567214480706}"/>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Sheet1!$B$5:$F$5</c:f>
              <c:numCache>
                <c:formatCode>General</c:formatCode>
                <c:ptCount val="5"/>
                <c:pt idx="0" formatCode="0.0">
                  <c:v>24.2</c:v>
                </c:pt>
                <c:pt idx="1">
                  <c:v>22.4</c:v>
                </c:pt>
                <c:pt idx="2">
                  <c:v>8.9</c:v>
                </c:pt>
                <c:pt idx="3">
                  <c:v>20.5</c:v>
                </c:pt>
                <c:pt idx="4">
                  <c:v>23.4</c:v>
                </c:pt>
              </c:numCache>
            </c:numRef>
          </c:val>
          <c:extLst>
            <c:ext xmlns:c16="http://schemas.microsoft.com/office/drawing/2014/chart" uri="{C3380CC4-5D6E-409C-BE32-E72D297353CC}">
              <c16:uniqueId val="{00000005-6FED-4210-B5D0-567214480706}"/>
            </c:ext>
          </c:extLst>
        </c:ser>
        <c:ser>
          <c:idx val="4"/>
          <c:order val="4"/>
          <c:tx>
            <c:strRef>
              <c:f>Sheet1!$A$6</c:f>
              <c:strCache>
                <c:ptCount val="1"/>
                <c:pt idx="0">
                  <c:v>Age: 50-64</c:v>
                </c:pt>
              </c:strCache>
            </c:strRef>
          </c:tx>
          <c:invertIfNegative val="0"/>
          <c:dLbls>
            <c:dLbl>
              <c:idx val="4"/>
              <c:layout>
                <c:manualLayout>
                  <c:x val="-1.514067535280456E-3"/>
                  <c:y val="-8.7324729799238671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Sheet1!$B$6:$F$6</c:f>
              <c:numCache>
                <c:formatCode>General</c:formatCode>
                <c:ptCount val="5"/>
                <c:pt idx="0" formatCode="0.0">
                  <c:v>19</c:v>
                </c:pt>
                <c:pt idx="1">
                  <c:v>18.3</c:v>
                </c:pt>
                <c:pt idx="2">
                  <c:v>4.9000000000000004</c:v>
                </c:pt>
                <c:pt idx="3">
                  <c:v>18.600000000000001</c:v>
                </c:pt>
                <c:pt idx="4">
                  <c:v>21</c:v>
                </c:pt>
              </c:numCache>
            </c:numRef>
          </c:val>
          <c:extLst>
            <c:ext xmlns:c16="http://schemas.microsoft.com/office/drawing/2014/chart" uri="{C3380CC4-5D6E-409C-BE32-E72D297353CC}">
              <c16:uniqueId val="{00000007-6FED-4210-B5D0-567214480706}"/>
            </c:ext>
          </c:extLst>
        </c:ser>
        <c:ser>
          <c:idx val="5"/>
          <c:order val="5"/>
          <c:tx>
            <c:strRef>
              <c:f>Sheet1!$A$7</c:f>
              <c:strCache>
                <c:ptCount val="1"/>
                <c:pt idx="0">
                  <c:v>Age: 65+</c:v>
                </c:pt>
              </c:strCache>
            </c:strRef>
          </c:tx>
          <c:invertIfNegative val="0"/>
          <c:dLbls>
            <c:dLbl>
              <c:idx val="4"/>
              <c:layout>
                <c:manualLayout>
                  <c:x val="-3.0281350705609121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Sheet1!$B$7:$F$7</c:f>
              <c:numCache>
                <c:formatCode>General</c:formatCode>
                <c:ptCount val="5"/>
                <c:pt idx="0" formatCode="0.0">
                  <c:v>9.6999999999999993</c:v>
                </c:pt>
                <c:pt idx="1">
                  <c:v>13.7</c:v>
                </c:pt>
                <c:pt idx="2">
                  <c:v>54.5</c:v>
                </c:pt>
                <c:pt idx="3">
                  <c:v>13.5</c:v>
                </c:pt>
                <c:pt idx="4">
                  <c:v>14.1</c:v>
                </c:pt>
              </c:numCache>
            </c:numRef>
          </c:val>
          <c:extLst>
            <c:ext xmlns:c16="http://schemas.microsoft.com/office/drawing/2014/chart" uri="{C3380CC4-5D6E-409C-BE32-E72D297353CC}">
              <c16:uniqueId val="{00000009-6FED-4210-B5D0-567214480706}"/>
            </c:ext>
          </c:extLst>
        </c:ser>
        <c:dLbls>
          <c:showLegendKey val="0"/>
          <c:showVal val="0"/>
          <c:showCatName val="0"/>
          <c:showSerName val="0"/>
          <c:showPercent val="0"/>
          <c:showBubbleSize val="0"/>
        </c:dLbls>
        <c:gapWidth val="150"/>
        <c:overlap val="100"/>
        <c:axId val="197748608"/>
        <c:axId val="197750144"/>
      </c:barChart>
      <c:catAx>
        <c:axId val="197748608"/>
        <c:scaling>
          <c:orientation val="minMax"/>
        </c:scaling>
        <c:delete val="0"/>
        <c:axPos val="b"/>
        <c:numFmt formatCode="General" sourceLinked="0"/>
        <c:majorTickMark val="out"/>
        <c:minorTickMark val="none"/>
        <c:tickLblPos val="nextTo"/>
        <c:txPr>
          <a:bodyPr rot="0" vert="horz"/>
          <a:lstStyle/>
          <a:p>
            <a:pPr>
              <a:defRPr/>
            </a:pPr>
            <a:endParaRPr lang="en-US"/>
          </a:p>
        </c:txPr>
        <c:crossAx val="197750144"/>
        <c:crosses val="autoZero"/>
        <c:auto val="1"/>
        <c:lblAlgn val="ctr"/>
        <c:lblOffset val="100"/>
        <c:noMultiLvlLbl val="0"/>
      </c:catAx>
      <c:valAx>
        <c:axId val="197750144"/>
        <c:scaling>
          <c:orientation val="minMax"/>
        </c:scaling>
        <c:delete val="1"/>
        <c:axPos val="l"/>
        <c:numFmt formatCode="0%" sourceLinked="1"/>
        <c:majorTickMark val="out"/>
        <c:minorTickMark val="none"/>
        <c:tickLblPos val="nextTo"/>
        <c:crossAx val="197748608"/>
        <c:crosses val="autoZero"/>
        <c:crossBetween val="between"/>
      </c:valAx>
    </c:plotArea>
    <c:legend>
      <c:legendPos val="r"/>
      <c:layout>
        <c:manualLayout>
          <c:xMode val="edge"/>
          <c:yMode val="edge"/>
          <c:x val="0.77293660313106782"/>
          <c:y val="6.0969242937229287E-2"/>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0.0</c:formatCode>
                <c:ptCount val="5"/>
                <c:pt idx="0">
                  <c:v>69</c:v>
                </c:pt>
                <c:pt idx="1">
                  <c:v>68.7</c:v>
                </c:pt>
                <c:pt idx="2">
                  <c:v>76.900000000000006</c:v>
                </c:pt>
                <c:pt idx="3">
                  <c:v>80</c:v>
                </c:pt>
                <c:pt idx="4">
                  <c:v>69.599999999999994</c:v>
                </c:pt>
              </c:numCache>
            </c:numRef>
          </c:val>
          <c:extLst>
            <c:ext xmlns:c16="http://schemas.microsoft.com/office/drawing/2014/chart" uri="{C3380CC4-5D6E-409C-BE32-E72D297353CC}">
              <c16:uniqueId val="{00000000-6A39-4809-BA40-D35F6BDB6715}"/>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0.0</c:formatCode>
                <c:ptCount val="5"/>
                <c:pt idx="0">
                  <c:v>31</c:v>
                </c:pt>
                <c:pt idx="1">
                  <c:v>31.3</c:v>
                </c:pt>
                <c:pt idx="2">
                  <c:v>23.1</c:v>
                </c:pt>
                <c:pt idx="3">
                  <c:v>20</c:v>
                </c:pt>
                <c:pt idx="4">
                  <c:v>30.4</c:v>
                </c:pt>
              </c:numCache>
            </c:numRef>
          </c:val>
          <c:extLst>
            <c:ext xmlns:c16="http://schemas.microsoft.com/office/drawing/2014/chart" uri="{C3380CC4-5D6E-409C-BE32-E72D297353CC}">
              <c16:uniqueId val="{00000001-6A39-4809-BA40-D35F6BDB6715}"/>
            </c:ext>
          </c:extLst>
        </c:ser>
        <c:dLbls>
          <c:showLegendKey val="0"/>
          <c:showVal val="0"/>
          <c:showCatName val="0"/>
          <c:showSerName val="0"/>
          <c:showPercent val="0"/>
          <c:showBubbleSize val="0"/>
        </c:dLbls>
        <c:gapWidth val="150"/>
        <c:overlap val="100"/>
        <c:axId val="199309184"/>
        <c:axId val="199310720"/>
      </c:barChart>
      <c:catAx>
        <c:axId val="199309184"/>
        <c:scaling>
          <c:orientation val="minMax"/>
        </c:scaling>
        <c:delete val="0"/>
        <c:axPos val="b"/>
        <c:numFmt formatCode="General" sourceLinked="0"/>
        <c:majorTickMark val="out"/>
        <c:minorTickMark val="none"/>
        <c:tickLblPos val="nextTo"/>
        <c:txPr>
          <a:bodyPr rot="0" vert="horz"/>
          <a:lstStyle/>
          <a:p>
            <a:pPr>
              <a:defRPr/>
            </a:pPr>
            <a:endParaRPr lang="en-US"/>
          </a:p>
        </c:txPr>
        <c:crossAx val="199310720"/>
        <c:crosses val="autoZero"/>
        <c:auto val="1"/>
        <c:lblAlgn val="ctr"/>
        <c:lblOffset val="100"/>
        <c:noMultiLvlLbl val="0"/>
      </c:catAx>
      <c:valAx>
        <c:axId val="199310720"/>
        <c:scaling>
          <c:orientation val="minMax"/>
        </c:scaling>
        <c:delete val="1"/>
        <c:axPos val="l"/>
        <c:numFmt formatCode="0%" sourceLinked="1"/>
        <c:majorTickMark val="out"/>
        <c:minorTickMark val="none"/>
        <c:tickLblPos val="nextTo"/>
        <c:crossAx val="199309184"/>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0.0</c:formatCode>
                <c:ptCount val="5"/>
                <c:pt idx="0">
                  <c:v>49.3</c:v>
                </c:pt>
                <c:pt idx="1">
                  <c:v>45.9</c:v>
                </c:pt>
                <c:pt idx="2">
                  <c:v>47.3</c:v>
                </c:pt>
                <c:pt idx="3">
                  <c:v>59.8</c:v>
                </c:pt>
                <c:pt idx="4">
                  <c:v>50.7</c:v>
                </c:pt>
              </c:numCache>
            </c:numRef>
          </c:val>
          <c:extLst>
            <c:ext xmlns:c16="http://schemas.microsoft.com/office/drawing/2014/chart" uri="{C3380CC4-5D6E-409C-BE32-E72D297353CC}">
              <c16:uniqueId val="{00000000-6B6B-4B26-AD73-C6521A183877}"/>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0.0</c:formatCode>
                <c:ptCount val="5"/>
                <c:pt idx="0">
                  <c:v>50.7</c:v>
                </c:pt>
                <c:pt idx="1">
                  <c:v>54.1</c:v>
                </c:pt>
                <c:pt idx="2">
                  <c:v>52.7</c:v>
                </c:pt>
                <c:pt idx="3">
                  <c:v>40.200000000000003</c:v>
                </c:pt>
                <c:pt idx="4">
                  <c:v>49.3</c:v>
                </c:pt>
              </c:numCache>
            </c:numRef>
          </c:val>
          <c:extLst>
            <c:ext xmlns:c16="http://schemas.microsoft.com/office/drawing/2014/chart" uri="{C3380CC4-5D6E-409C-BE32-E72D297353CC}">
              <c16:uniqueId val="{00000001-6B6B-4B26-AD73-C6521A183877}"/>
            </c:ext>
          </c:extLst>
        </c:ser>
        <c:dLbls>
          <c:showLegendKey val="0"/>
          <c:showVal val="0"/>
          <c:showCatName val="0"/>
          <c:showSerName val="0"/>
          <c:showPercent val="0"/>
          <c:showBubbleSize val="0"/>
        </c:dLbls>
        <c:gapWidth val="150"/>
        <c:overlap val="100"/>
        <c:axId val="199742592"/>
        <c:axId val="199744128"/>
      </c:barChart>
      <c:catAx>
        <c:axId val="199742592"/>
        <c:scaling>
          <c:orientation val="minMax"/>
        </c:scaling>
        <c:delete val="0"/>
        <c:axPos val="b"/>
        <c:numFmt formatCode="General" sourceLinked="0"/>
        <c:majorTickMark val="out"/>
        <c:minorTickMark val="none"/>
        <c:tickLblPos val="nextTo"/>
        <c:txPr>
          <a:bodyPr rot="0" vert="horz"/>
          <a:lstStyle/>
          <a:p>
            <a:pPr>
              <a:defRPr/>
            </a:pPr>
            <a:endParaRPr lang="en-US"/>
          </a:p>
        </c:txPr>
        <c:crossAx val="199744128"/>
        <c:crosses val="autoZero"/>
        <c:auto val="1"/>
        <c:lblAlgn val="ctr"/>
        <c:lblOffset val="100"/>
        <c:noMultiLvlLbl val="0"/>
      </c:catAx>
      <c:valAx>
        <c:axId val="199744128"/>
        <c:scaling>
          <c:orientation val="minMax"/>
        </c:scaling>
        <c:delete val="1"/>
        <c:axPos val="l"/>
        <c:numFmt formatCode="0%" sourceLinked="1"/>
        <c:majorTickMark val="out"/>
        <c:minorTickMark val="none"/>
        <c:tickLblPos val="nextTo"/>
        <c:crossAx val="199742592"/>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c:v>74.5</c:v>
                </c:pt>
                <c:pt idx="1">
                  <c:v>79.8</c:v>
                </c:pt>
                <c:pt idx="2" formatCode="0.0">
                  <c:v>83.5</c:v>
                </c:pt>
                <c:pt idx="3" formatCode="0.0">
                  <c:v>63.3</c:v>
                </c:pt>
                <c:pt idx="4">
                  <c:v>83.8</c:v>
                </c:pt>
              </c:numCache>
            </c:numRef>
          </c:val>
          <c:extLst>
            <c:ext xmlns:c16="http://schemas.microsoft.com/office/drawing/2014/chart" uri="{C3380CC4-5D6E-409C-BE32-E72D297353CC}">
              <c16:uniqueId val="{00000000-7001-42DC-ACB2-FD01962459D9}"/>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c:v>25.5</c:v>
                </c:pt>
                <c:pt idx="1">
                  <c:v>20.2</c:v>
                </c:pt>
                <c:pt idx="2" formatCode="0.0">
                  <c:v>16.5</c:v>
                </c:pt>
                <c:pt idx="3" formatCode="0.0">
                  <c:v>36.700000000000003</c:v>
                </c:pt>
                <c:pt idx="4">
                  <c:v>16.2</c:v>
                </c:pt>
              </c:numCache>
            </c:numRef>
          </c:val>
          <c:extLst>
            <c:ext xmlns:c16="http://schemas.microsoft.com/office/drawing/2014/chart" uri="{C3380CC4-5D6E-409C-BE32-E72D297353CC}">
              <c16:uniqueId val="{00000001-7001-42DC-ACB2-FD01962459D9}"/>
            </c:ext>
          </c:extLst>
        </c:ser>
        <c:dLbls>
          <c:showLegendKey val="0"/>
          <c:showVal val="0"/>
          <c:showCatName val="0"/>
          <c:showSerName val="0"/>
          <c:showPercent val="0"/>
          <c:showBubbleSize val="0"/>
        </c:dLbls>
        <c:gapWidth val="150"/>
        <c:overlap val="100"/>
        <c:axId val="31584640"/>
        <c:axId val="31586176"/>
      </c:barChart>
      <c:catAx>
        <c:axId val="31584640"/>
        <c:scaling>
          <c:orientation val="minMax"/>
        </c:scaling>
        <c:delete val="0"/>
        <c:axPos val="b"/>
        <c:numFmt formatCode="General" sourceLinked="0"/>
        <c:majorTickMark val="out"/>
        <c:minorTickMark val="none"/>
        <c:tickLblPos val="nextTo"/>
        <c:txPr>
          <a:bodyPr rot="0" vert="horz"/>
          <a:lstStyle/>
          <a:p>
            <a:pPr>
              <a:defRPr/>
            </a:pPr>
            <a:endParaRPr lang="en-US"/>
          </a:p>
        </c:txPr>
        <c:crossAx val="31586176"/>
        <c:crosses val="autoZero"/>
        <c:auto val="1"/>
        <c:lblAlgn val="ctr"/>
        <c:lblOffset val="100"/>
        <c:noMultiLvlLbl val="0"/>
      </c:catAx>
      <c:valAx>
        <c:axId val="31586176"/>
        <c:scaling>
          <c:orientation val="minMax"/>
        </c:scaling>
        <c:delete val="1"/>
        <c:axPos val="l"/>
        <c:numFmt formatCode="0%" sourceLinked="1"/>
        <c:majorTickMark val="out"/>
        <c:minorTickMark val="none"/>
        <c:tickLblPos val="nextTo"/>
        <c:crossAx val="31584640"/>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dLbl>
              <c:idx val="0"/>
              <c:layout>
                <c:manualLayout>
                  <c:x val="6.05627158515398E-2"/>
                  <c:y val="-2.4658778261553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7EB-4CBB-B544-BB0C827E4151}"/>
                </c:ext>
              </c:extLst>
            </c:dLbl>
            <c:dLbl>
              <c:idx val="1"/>
              <c:layout>
                <c:manualLayout>
                  <c:x val="5.7534580058962809E-2"/>
                  <c:y val="-2.4658778261553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EB-4CBB-B544-BB0C827E4151}"/>
                </c:ext>
              </c:extLst>
            </c:dLbl>
            <c:dLbl>
              <c:idx val="2"/>
              <c:layout>
                <c:manualLayout>
                  <c:x val="5.6020512162674313E-2"/>
                  <c:y val="-2.4658778261553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EB-4CBB-B544-BB0C827E4151}"/>
                </c:ext>
              </c:extLst>
            </c:dLbl>
            <c:dLbl>
              <c:idx val="3"/>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4-97EB-4CBB-B544-BB0C827E4151}"/>
                </c:ext>
              </c:extLst>
            </c:dLbl>
            <c:dLbl>
              <c:idx val="4"/>
              <c:layout>
                <c:manualLayout>
                  <c:x val="5.4506444266385824E-2"/>
                  <c:y val="-3.170414347914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EB-4CBB-B544-BB0C827E4151}"/>
                </c:ext>
              </c:extLst>
            </c:dLbl>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c:v>9.9</c:v>
                </c:pt>
                <c:pt idx="1">
                  <c:v>6.1</c:v>
                </c:pt>
                <c:pt idx="2">
                  <c:v>1.6</c:v>
                </c:pt>
                <c:pt idx="3">
                  <c:v>7.3</c:v>
                </c:pt>
                <c:pt idx="4">
                  <c:v>6.9</c:v>
                </c:pt>
              </c:numCache>
            </c:numRef>
          </c:val>
          <c:extLst>
            <c:ext xmlns:c16="http://schemas.microsoft.com/office/drawing/2014/chart" uri="{C3380CC4-5D6E-409C-BE32-E72D297353CC}">
              <c16:uniqueId val="{00000000-CAEB-45DE-B6E4-8CBAEA33B5BC}"/>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c:v>56.4</c:v>
                </c:pt>
                <c:pt idx="1">
                  <c:v>57.1</c:v>
                </c:pt>
                <c:pt idx="2">
                  <c:v>86.3</c:v>
                </c:pt>
                <c:pt idx="3">
                  <c:v>49.7</c:v>
                </c:pt>
                <c:pt idx="4">
                  <c:v>62</c:v>
                </c:pt>
              </c:numCache>
            </c:numRef>
          </c:val>
          <c:extLst>
            <c:ext xmlns:c16="http://schemas.microsoft.com/office/drawing/2014/chart" uri="{C3380CC4-5D6E-409C-BE32-E72D297353CC}">
              <c16:uniqueId val="{00000001-CAEB-45DE-B6E4-8CBAEA33B5BC}"/>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Sheet1!$B$4:$F$4</c:f>
              <c:numCache>
                <c:formatCode>General</c:formatCode>
                <c:ptCount val="5"/>
                <c:pt idx="0">
                  <c:v>15.7</c:v>
                </c:pt>
                <c:pt idx="1">
                  <c:v>15.6</c:v>
                </c:pt>
                <c:pt idx="2">
                  <c:v>6.4</c:v>
                </c:pt>
                <c:pt idx="3">
                  <c:v>35.6</c:v>
                </c:pt>
                <c:pt idx="4">
                  <c:v>10.7</c:v>
                </c:pt>
              </c:numCache>
            </c:numRef>
          </c:val>
          <c:extLst>
            <c:ext xmlns:c16="http://schemas.microsoft.com/office/drawing/2014/chart" uri="{C3380CC4-5D6E-409C-BE32-E72D297353CC}">
              <c16:uniqueId val="{00000002-CAEB-45DE-B6E4-8CBAEA33B5BC}"/>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Sheet1!$B$5:$F$5</c:f>
              <c:numCache>
                <c:formatCode>General</c:formatCode>
                <c:ptCount val="5"/>
                <c:pt idx="0">
                  <c:v>17.899999999999999</c:v>
                </c:pt>
                <c:pt idx="1">
                  <c:v>21.1</c:v>
                </c:pt>
                <c:pt idx="2">
                  <c:v>5.8</c:v>
                </c:pt>
                <c:pt idx="3">
                  <c:v>7.4</c:v>
                </c:pt>
                <c:pt idx="4">
                  <c:v>20.5</c:v>
                </c:pt>
              </c:numCache>
            </c:numRef>
          </c:val>
          <c:extLst>
            <c:ext xmlns:c16="http://schemas.microsoft.com/office/drawing/2014/chart" uri="{C3380CC4-5D6E-409C-BE32-E72D297353CC}">
              <c16:uniqueId val="{00000003-CAEB-45DE-B6E4-8CBAEA33B5BC}"/>
            </c:ext>
          </c:extLst>
        </c:ser>
        <c:dLbls>
          <c:showLegendKey val="0"/>
          <c:showVal val="0"/>
          <c:showCatName val="0"/>
          <c:showSerName val="0"/>
          <c:showPercent val="0"/>
          <c:showBubbleSize val="0"/>
        </c:dLbls>
        <c:gapWidth val="150"/>
        <c:overlap val="100"/>
        <c:axId val="31680384"/>
        <c:axId val="31681920"/>
      </c:barChart>
      <c:catAx>
        <c:axId val="31680384"/>
        <c:scaling>
          <c:orientation val="minMax"/>
        </c:scaling>
        <c:delete val="0"/>
        <c:axPos val="b"/>
        <c:numFmt formatCode="General" sourceLinked="0"/>
        <c:majorTickMark val="out"/>
        <c:minorTickMark val="none"/>
        <c:tickLblPos val="nextTo"/>
        <c:txPr>
          <a:bodyPr rot="0" vert="horz"/>
          <a:lstStyle/>
          <a:p>
            <a:pPr>
              <a:defRPr/>
            </a:pPr>
            <a:endParaRPr lang="en-US"/>
          </a:p>
        </c:txPr>
        <c:crossAx val="31681920"/>
        <c:crosses val="autoZero"/>
        <c:auto val="1"/>
        <c:lblAlgn val="ctr"/>
        <c:lblOffset val="100"/>
        <c:noMultiLvlLbl val="0"/>
      </c:catAx>
      <c:valAx>
        <c:axId val="31681920"/>
        <c:scaling>
          <c:orientation val="minMax"/>
        </c:scaling>
        <c:delete val="1"/>
        <c:axPos val="l"/>
        <c:numFmt formatCode="0%" sourceLinked="1"/>
        <c:majorTickMark val="out"/>
        <c:minorTickMark val="none"/>
        <c:tickLblPos val="nextTo"/>
        <c:crossAx val="3168038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layout>
                <c:manualLayout>
                  <c:x val="-1.5140675352805116E-3"/>
                  <c:y val="-3.9056637660195154E-3"/>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A4-4AD5-8776-37FB9072CD3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0.0</c:formatCode>
                <c:ptCount val="5"/>
                <c:pt idx="0">
                  <c:v>13.1</c:v>
                </c:pt>
                <c:pt idx="1">
                  <c:v>15.4</c:v>
                </c:pt>
                <c:pt idx="2">
                  <c:v>12.1</c:v>
                </c:pt>
                <c:pt idx="3">
                  <c:v>15</c:v>
                </c:pt>
                <c:pt idx="4">
                  <c:v>15.5</c:v>
                </c:pt>
              </c:numCache>
            </c:numRef>
          </c:val>
          <c:extLst>
            <c:ext xmlns:c16="http://schemas.microsoft.com/office/drawing/2014/chart" uri="{C3380CC4-5D6E-409C-BE32-E72D297353CC}">
              <c16:uniqueId val="{00000001-75A4-4AD5-8776-37FB9072CD36}"/>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0.0</c:formatCode>
                <c:ptCount val="5"/>
                <c:pt idx="0">
                  <c:v>15.8</c:v>
                </c:pt>
                <c:pt idx="1">
                  <c:v>14.6</c:v>
                </c:pt>
                <c:pt idx="2">
                  <c:v>9.9</c:v>
                </c:pt>
                <c:pt idx="3">
                  <c:v>16.3</c:v>
                </c:pt>
                <c:pt idx="4">
                  <c:v>17</c:v>
                </c:pt>
              </c:numCache>
            </c:numRef>
          </c:val>
          <c:extLst>
            <c:ext xmlns:c16="http://schemas.microsoft.com/office/drawing/2014/chart" uri="{C3380CC4-5D6E-409C-BE32-E72D297353CC}">
              <c16:uniqueId val="{00000002-75A4-4AD5-8776-37FB9072CD36}"/>
            </c:ext>
          </c:extLst>
        </c:ser>
        <c:ser>
          <c:idx val="2"/>
          <c:order val="2"/>
          <c:tx>
            <c:strRef>
              <c:f>Sheet1!$A$4</c:f>
              <c:strCache>
                <c:ptCount val="1"/>
                <c:pt idx="0">
                  <c:v>Wednesday</c:v>
                </c:pt>
              </c:strCache>
            </c:strRef>
          </c:tx>
          <c:invertIfNegative val="0"/>
          <c:dLbls>
            <c:dLbl>
              <c:idx val="2"/>
              <c:layout>
                <c:manualLayout>
                  <c:x val="-3.0281350705609121E-3"/>
                  <c:y val="1.5622655064077489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5A4-4AD5-8776-37FB9072CD36}"/>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Sheet1!$B$4:$F$4</c:f>
              <c:numCache>
                <c:formatCode>0.0</c:formatCode>
                <c:ptCount val="5"/>
                <c:pt idx="0">
                  <c:v>18.899999999999999</c:v>
                </c:pt>
                <c:pt idx="1">
                  <c:v>15.7</c:v>
                </c:pt>
                <c:pt idx="2">
                  <c:v>23.9</c:v>
                </c:pt>
                <c:pt idx="3">
                  <c:v>20.2</c:v>
                </c:pt>
                <c:pt idx="4">
                  <c:v>17.600000000000001</c:v>
                </c:pt>
              </c:numCache>
            </c:numRef>
          </c:val>
          <c:extLst>
            <c:ext xmlns:c16="http://schemas.microsoft.com/office/drawing/2014/chart" uri="{C3380CC4-5D6E-409C-BE32-E72D297353CC}">
              <c16:uniqueId val="{00000004-75A4-4AD5-8776-37FB9072CD36}"/>
            </c:ext>
          </c:extLst>
        </c:ser>
        <c:ser>
          <c:idx val="3"/>
          <c:order val="3"/>
          <c:tx>
            <c:strRef>
              <c:f>Sheet1!$A$5</c:f>
              <c:strCache>
                <c:ptCount val="1"/>
                <c:pt idx="0">
                  <c:v>Thursday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Sheet1!$B$5:$F$5</c:f>
              <c:numCache>
                <c:formatCode>0.0</c:formatCode>
                <c:ptCount val="5"/>
                <c:pt idx="0">
                  <c:v>15.5</c:v>
                </c:pt>
                <c:pt idx="1">
                  <c:v>14</c:v>
                </c:pt>
                <c:pt idx="2">
                  <c:v>29.6</c:v>
                </c:pt>
                <c:pt idx="3">
                  <c:v>19.399999999999999</c:v>
                </c:pt>
                <c:pt idx="4">
                  <c:v>11.9</c:v>
                </c:pt>
              </c:numCache>
            </c:numRef>
          </c:val>
          <c:extLst>
            <c:ext xmlns:c16="http://schemas.microsoft.com/office/drawing/2014/chart" uri="{C3380CC4-5D6E-409C-BE32-E72D297353CC}">
              <c16:uniqueId val="{00000005-75A4-4AD5-8776-37FB9072CD36}"/>
            </c:ext>
          </c:extLst>
        </c:ser>
        <c:ser>
          <c:idx val="4"/>
          <c:order val="4"/>
          <c:tx>
            <c:strRef>
              <c:f>Sheet1!$A$6</c:f>
              <c:strCache>
                <c:ptCount val="1"/>
                <c:pt idx="0">
                  <c:v>Friday</c:v>
                </c:pt>
              </c:strCache>
            </c:strRef>
          </c:tx>
          <c:invertIfNegative val="0"/>
          <c:dLbls>
            <c:dLbl>
              <c:idx val="2"/>
              <c:layout>
                <c:manualLayout>
                  <c:x val="3.0281350705608566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A4-4AD5-8776-37FB9072CD3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Sheet1!$B$6:$F$6</c:f>
              <c:numCache>
                <c:formatCode>0.0</c:formatCode>
                <c:ptCount val="5"/>
                <c:pt idx="0">
                  <c:v>14.2</c:v>
                </c:pt>
                <c:pt idx="1">
                  <c:v>17.2</c:v>
                </c:pt>
                <c:pt idx="2">
                  <c:v>12.3</c:v>
                </c:pt>
                <c:pt idx="3">
                  <c:v>7.1</c:v>
                </c:pt>
                <c:pt idx="4">
                  <c:v>12.8</c:v>
                </c:pt>
              </c:numCache>
            </c:numRef>
          </c:val>
          <c:extLst>
            <c:ext xmlns:c16="http://schemas.microsoft.com/office/drawing/2014/chart" uri="{C3380CC4-5D6E-409C-BE32-E72D297353CC}">
              <c16:uniqueId val="{00000007-75A4-4AD5-8776-37FB9072CD36}"/>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Sheet1!$B$7:$F$7</c:f>
              <c:numCache>
                <c:formatCode>0.0</c:formatCode>
                <c:ptCount val="5"/>
                <c:pt idx="0">
                  <c:v>12.6</c:v>
                </c:pt>
                <c:pt idx="1">
                  <c:v>13.7</c:v>
                </c:pt>
                <c:pt idx="2">
                  <c:v>10.3</c:v>
                </c:pt>
                <c:pt idx="3">
                  <c:v>18.600000000000001</c:v>
                </c:pt>
                <c:pt idx="4">
                  <c:v>13.8</c:v>
                </c:pt>
              </c:numCache>
            </c:numRef>
          </c:val>
          <c:extLst>
            <c:ext xmlns:c16="http://schemas.microsoft.com/office/drawing/2014/chart" uri="{C3380CC4-5D6E-409C-BE32-E72D297353CC}">
              <c16:uniqueId val="{00000008-75A4-4AD5-8776-37FB9072CD36}"/>
            </c:ext>
          </c:extLst>
        </c:ser>
        <c:ser>
          <c:idx val="6"/>
          <c:order val="6"/>
          <c:tx>
            <c:strRef>
              <c:f>Sheet1!$A$8</c:f>
              <c:strCache>
                <c:ptCount val="1"/>
                <c:pt idx="0">
                  <c:v>Sunday</c:v>
                </c:pt>
              </c:strCache>
            </c:strRef>
          </c:tx>
          <c:invertIfNegative val="0"/>
          <c:dLbls>
            <c:dLbl>
              <c:idx val="2"/>
              <c:layout>
                <c:manualLayout>
                  <c:x val="5.6020498805376871E-2"/>
                  <c:y val="0"/>
                </c:manualLayout>
              </c:layout>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05-4063-BBCD-2556256016D5}"/>
                </c:ext>
              </c:extLst>
            </c:dLbl>
            <c:dLbl>
              <c:idx val="3"/>
              <c:layout>
                <c:manualLayout>
                  <c:x val="5.6020498805376871E-2"/>
                  <c:y val="0"/>
                </c:manualLayout>
              </c:layout>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B9-4B10-AB6D-5CED38612722}"/>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Total Food &amp; Drink</c:v>
                </c:pt>
                <c:pt idx="1">
                  <c:v>Total Tuna</c:v>
                </c:pt>
                <c:pt idx="2">
                  <c:v>Pubs - Tuna</c:v>
                </c:pt>
                <c:pt idx="3">
                  <c:v>FSR - Tuna</c:v>
                </c:pt>
                <c:pt idx="4">
                  <c:v>QSR - Tuna</c:v>
                </c:pt>
              </c:strCache>
            </c:strRef>
          </c:cat>
          <c:val>
            <c:numRef>
              <c:f>Sheet1!$B$8:$F$8</c:f>
              <c:numCache>
                <c:formatCode>0.0</c:formatCode>
                <c:ptCount val="5"/>
                <c:pt idx="0">
                  <c:v>9.9</c:v>
                </c:pt>
                <c:pt idx="1">
                  <c:v>9.3000000000000007</c:v>
                </c:pt>
                <c:pt idx="2">
                  <c:v>1.8</c:v>
                </c:pt>
                <c:pt idx="3">
                  <c:v>3.3</c:v>
                </c:pt>
                <c:pt idx="4">
                  <c:v>11.4</c:v>
                </c:pt>
              </c:numCache>
            </c:numRef>
          </c:val>
          <c:extLst>
            <c:ext xmlns:c16="http://schemas.microsoft.com/office/drawing/2014/chart" uri="{C3380CC4-5D6E-409C-BE32-E72D297353CC}">
              <c16:uniqueId val="{00000009-75A4-4AD5-8776-37FB9072CD36}"/>
            </c:ext>
          </c:extLst>
        </c:ser>
        <c:dLbls>
          <c:showLegendKey val="0"/>
          <c:showVal val="0"/>
          <c:showCatName val="0"/>
          <c:showSerName val="0"/>
          <c:showPercent val="0"/>
          <c:showBubbleSize val="0"/>
        </c:dLbls>
        <c:gapWidth val="150"/>
        <c:overlap val="100"/>
        <c:axId val="32444800"/>
        <c:axId val="32446336"/>
      </c:barChart>
      <c:catAx>
        <c:axId val="32444800"/>
        <c:scaling>
          <c:orientation val="minMax"/>
        </c:scaling>
        <c:delete val="0"/>
        <c:axPos val="b"/>
        <c:numFmt formatCode="General" sourceLinked="0"/>
        <c:majorTickMark val="out"/>
        <c:minorTickMark val="none"/>
        <c:tickLblPos val="nextTo"/>
        <c:txPr>
          <a:bodyPr rot="0" vert="horz"/>
          <a:lstStyle/>
          <a:p>
            <a:pPr>
              <a:defRPr/>
            </a:pPr>
            <a:endParaRPr lang="en-US"/>
          </a:p>
        </c:txPr>
        <c:crossAx val="32446336"/>
        <c:crosses val="autoZero"/>
        <c:auto val="1"/>
        <c:lblAlgn val="ctr"/>
        <c:lblOffset val="100"/>
        <c:noMultiLvlLbl val="0"/>
      </c:catAx>
      <c:valAx>
        <c:axId val="32446336"/>
        <c:scaling>
          <c:orientation val="minMax"/>
        </c:scaling>
        <c:delete val="1"/>
        <c:axPos val="l"/>
        <c:numFmt formatCode="0%" sourceLinked="1"/>
        <c:majorTickMark val="out"/>
        <c:minorTickMark val="none"/>
        <c:tickLblPos val="nextTo"/>
        <c:crossAx val="32444800"/>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dLbl>
              <c:idx val="1"/>
              <c:numFmt formatCode="#,##0.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CC42-45A6-A060-426E7071CEEE}"/>
                </c:ext>
              </c:extLst>
            </c:dLbl>
            <c:dLbl>
              <c:idx val="3"/>
              <c:numFmt formatCode="#,##0.0" sourceLinked="0"/>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CC42-45A6-A060-426E7071CEEE}"/>
                </c:ext>
              </c:extLst>
            </c:dLbl>
            <c:dLbl>
              <c:idx val="8"/>
              <c:numFmt formatCode="#,##0.0" sourceLinked="0"/>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C42-45A6-A060-426E7071CEEE}"/>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Sheet1!$B$2:$J$2</c:f>
              <c:numCache>
                <c:formatCode>0.0</c:formatCode>
                <c:ptCount val="9"/>
                <c:pt idx="0">
                  <c:v>27.6</c:v>
                </c:pt>
                <c:pt idx="1">
                  <c:v>2.2999999999999998</c:v>
                </c:pt>
                <c:pt idx="2">
                  <c:v>2.5</c:v>
                </c:pt>
                <c:pt idx="3">
                  <c:v>24.3</c:v>
                </c:pt>
                <c:pt idx="5" formatCode="General">
                  <c:v>31.5</c:v>
                </c:pt>
                <c:pt idx="6" formatCode="General">
                  <c:v>7.9</c:v>
                </c:pt>
                <c:pt idx="7" formatCode="General">
                  <c:v>15.3</c:v>
                </c:pt>
                <c:pt idx="8" formatCode="General">
                  <c:v>25.5</c:v>
                </c:pt>
              </c:numCache>
            </c:numRef>
          </c:val>
          <c:extLst>
            <c:ext xmlns:c16="http://schemas.microsoft.com/office/drawing/2014/chart" uri="{C3380CC4-5D6E-409C-BE32-E72D297353CC}">
              <c16:uniqueId val="{00000000-9602-4A6E-B2E6-C798369A9C8C}"/>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Sheet1!$B$3:$J$3</c:f>
              <c:numCache>
                <c:formatCode>0.0</c:formatCode>
                <c:ptCount val="9"/>
                <c:pt idx="0">
                  <c:v>45.7</c:v>
                </c:pt>
                <c:pt idx="1">
                  <c:v>18.7</c:v>
                </c:pt>
                <c:pt idx="2">
                  <c:v>33.1</c:v>
                </c:pt>
                <c:pt idx="3">
                  <c:v>54.2</c:v>
                </c:pt>
                <c:pt idx="5" formatCode="General">
                  <c:v>50.6</c:v>
                </c:pt>
                <c:pt idx="6" formatCode="General">
                  <c:v>3.2</c:v>
                </c:pt>
                <c:pt idx="7" formatCode="General">
                  <c:v>32.200000000000003</c:v>
                </c:pt>
                <c:pt idx="8" formatCode="General">
                  <c:v>55.2</c:v>
                </c:pt>
              </c:numCache>
            </c:numRef>
          </c:val>
          <c:extLst>
            <c:ext xmlns:c16="http://schemas.microsoft.com/office/drawing/2014/chart" uri="{C3380CC4-5D6E-409C-BE32-E72D297353CC}">
              <c16:uniqueId val="{00000001-9602-4A6E-B2E6-C798369A9C8C}"/>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Sheet1!$B$4:$J$4</c:f>
              <c:numCache>
                <c:formatCode>0.0</c:formatCode>
                <c:ptCount val="9"/>
                <c:pt idx="0">
                  <c:v>20.2</c:v>
                </c:pt>
                <c:pt idx="1">
                  <c:v>36.200000000000003</c:v>
                </c:pt>
                <c:pt idx="2">
                  <c:v>49.9</c:v>
                </c:pt>
                <c:pt idx="3">
                  <c:v>16.899999999999999</c:v>
                </c:pt>
                <c:pt idx="5" formatCode="General">
                  <c:v>20.9</c:v>
                </c:pt>
                <c:pt idx="6" formatCode="General">
                  <c:v>76</c:v>
                </c:pt>
                <c:pt idx="7" formatCode="General">
                  <c:v>45.8</c:v>
                </c:pt>
                <c:pt idx="8" formatCode="General">
                  <c:v>12.4</c:v>
                </c:pt>
              </c:numCache>
            </c:numRef>
          </c:val>
          <c:extLst>
            <c:ext xmlns:c16="http://schemas.microsoft.com/office/drawing/2014/chart" uri="{C3380CC4-5D6E-409C-BE32-E72D297353CC}">
              <c16:uniqueId val="{00000002-9602-4A6E-B2E6-C798369A9C8C}"/>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Sheet1!$B$5:$J$5</c:f>
              <c:numCache>
                <c:formatCode>0.0</c:formatCode>
                <c:ptCount val="9"/>
                <c:pt idx="0">
                  <c:v>14</c:v>
                </c:pt>
                <c:pt idx="1">
                  <c:v>3.8</c:v>
                </c:pt>
                <c:pt idx="2">
                  <c:v>20.5</c:v>
                </c:pt>
                <c:pt idx="3">
                  <c:v>16</c:v>
                </c:pt>
                <c:pt idx="5" formatCode="General">
                  <c:v>11.1</c:v>
                </c:pt>
                <c:pt idx="6" formatCode="General">
                  <c:v>21.5</c:v>
                </c:pt>
                <c:pt idx="7" formatCode="General">
                  <c:v>14.3</c:v>
                </c:pt>
                <c:pt idx="8" formatCode="General">
                  <c:v>11.8</c:v>
                </c:pt>
              </c:numCache>
            </c:numRef>
          </c:val>
          <c:extLst>
            <c:ext xmlns:c16="http://schemas.microsoft.com/office/drawing/2014/chart" uri="{C3380CC4-5D6E-409C-BE32-E72D297353CC}">
              <c16:uniqueId val="{00000003-9602-4A6E-B2E6-C798369A9C8C}"/>
            </c:ext>
          </c:extLst>
        </c:ser>
        <c:ser>
          <c:idx val="4"/>
          <c:order val="4"/>
          <c:tx>
            <c:strRef>
              <c:f>Sheet1!$A$6</c:f>
              <c:strCache>
                <c:ptCount val="1"/>
                <c:pt idx="0">
                  <c:v>Other</c:v>
                </c:pt>
              </c:strCache>
            </c:strRef>
          </c:tx>
          <c:invertIfNegative val="0"/>
          <c:dLbls>
            <c:dLbl>
              <c:idx val="1"/>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9602-4A6E-B2E6-C798369A9C8C}"/>
                </c:ext>
              </c:extLst>
            </c:dLbl>
            <c:dLbl>
              <c:idx val="6"/>
              <c:delete val="1"/>
              <c:extLst>
                <c:ext xmlns:c15="http://schemas.microsoft.com/office/drawing/2012/chart" uri="{CE6537A1-D6FC-4f65-9D91-7224C49458BB}"/>
                <c:ext xmlns:c16="http://schemas.microsoft.com/office/drawing/2014/chart" uri="{C3380CC4-5D6E-409C-BE32-E72D297353CC}">
                  <c16:uniqueId val="{00000005-9602-4A6E-B2E6-C798369A9C8C}"/>
                </c:ext>
              </c:extLst>
            </c:dLbl>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Sheet1!$B$6:$J$6</c:f>
              <c:numCache>
                <c:formatCode>0.0</c:formatCode>
                <c:ptCount val="9"/>
                <c:pt idx="0">
                  <c:v>9.3000000000000007</c:v>
                </c:pt>
                <c:pt idx="1">
                  <c:v>20.2</c:v>
                </c:pt>
                <c:pt idx="2">
                  <c:v>6.3</c:v>
                </c:pt>
                <c:pt idx="3">
                  <c:v>6.3</c:v>
                </c:pt>
                <c:pt idx="5" formatCode="General">
                  <c:v>5.9</c:v>
                </c:pt>
                <c:pt idx="6" formatCode="General">
                  <c:v>0</c:v>
                </c:pt>
                <c:pt idx="7" formatCode="General">
                  <c:v>3.2</c:v>
                </c:pt>
                <c:pt idx="8" formatCode="General">
                  <c:v>3.6</c:v>
                </c:pt>
              </c:numCache>
            </c:numRef>
          </c:val>
          <c:extLst>
            <c:ext xmlns:c16="http://schemas.microsoft.com/office/drawing/2014/chart" uri="{C3380CC4-5D6E-409C-BE32-E72D297353CC}">
              <c16:uniqueId val="{00000006-9602-4A6E-B2E6-C798369A9C8C}"/>
            </c:ext>
          </c:extLst>
        </c:ser>
        <c:dLbls>
          <c:showLegendKey val="0"/>
          <c:showVal val="0"/>
          <c:showCatName val="0"/>
          <c:showSerName val="0"/>
          <c:showPercent val="0"/>
          <c:showBubbleSize val="0"/>
        </c:dLbls>
        <c:gapWidth val="150"/>
        <c:overlap val="100"/>
        <c:axId val="31841280"/>
        <c:axId val="32838400"/>
      </c:barChart>
      <c:catAx>
        <c:axId val="31841280"/>
        <c:scaling>
          <c:orientation val="minMax"/>
        </c:scaling>
        <c:delete val="0"/>
        <c:axPos val="b"/>
        <c:numFmt formatCode="General" sourceLinked="0"/>
        <c:majorTickMark val="out"/>
        <c:minorTickMark val="none"/>
        <c:tickLblPos val="nextTo"/>
        <c:txPr>
          <a:bodyPr rot="0" vert="horz"/>
          <a:lstStyle/>
          <a:p>
            <a:pPr>
              <a:defRPr/>
            </a:pPr>
            <a:endParaRPr lang="en-US"/>
          </a:p>
        </c:txPr>
        <c:crossAx val="32838400"/>
        <c:crosses val="autoZero"/>
        <c:auto val="1"/>
        <c:lblAlgn val="ctr"/>
        <c:lblOffset val="100"/>
        <c:noMultiLvlLbl val="0"/>
      </c:catAx>
      <c:valAx>
        <c:axId val="32838400"/>
        <c:scaling>
          <c:orientation val="minMax"/>
        </c:scaling>
        <c:delete val="1"/>
        <c:axPos val="l"/>
        <c:numFmt formatCode="0%" sourceLinked="1"/>
        <c:majorTickMark val="out"/>
        <c:minorTickMark val="none"/>
        <c:tickLblPos val="nextTo"/>
        <c:crossAx val="31841280"/>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Tuna</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2/8/2024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2/8/2024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11</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12</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33F37BEA-DF32-0EC6-B235-7EB827705242}"/>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A212B10D-58A9-7460-71EA-9BE745688695}"/>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BB6E7A23-4FF9-79BB-C2EB-40B84D462AF2}"/>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D8ABBA76-D11E-9100-612C-1FF2CD363EFC}"/>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Tuna Report</a:t>
            </a:r>
            <a:endParaRPr lang="en-US" dirty="0"/>
          </a:p>
        </p:txBody>
      </p:sp>
      <p:sp>
        <p:nvSpPr>
          <p:cNvPr id="3" name="Subtitle 2"/>
          <p:cNvSpPr>
            <a:spLocks noGrp="1"/>
          </p:cNvSpPr>
          <p:nvPr>
            <p:ph type="subTitle" idx="1"/>
          </p:nvPr>
        </p:nvSpPr>
        <p:spPr/>
        <p:txBody>
          <a:bodyPr>
            <a:normAutofit lnSpcReduction="10000"/>
          </a:bodyPr>
          <a:lstStyle/>
          <a:p>
            <a:r>
              <a:rPr lang="en-GB" dirty="0"/>
              <a:t>YE December 2023</a:t>
            </a:r>
          </a:p>
          <a:p>
            <a:endParaRPr lang="en-US" dirty="0"/>
          </a:p>
        </p:txBody>
      </p:sp>
      <p:pic>
        <p:nvPicPr>
          <p:cNvPr id="6" name="Picture 5" descr="A picture containing circle, darkness&#10;&#10;Description automatically generated">
            <a:extLst>
              <a:ext uri="{FF2B5EF4-FFF2-40B4-BE49-F238E27FC236}">
                <a16:creationId xmlns:a16="http://schemas.microsoft.com/office/drawing/2014/main" id="{DD2F5789-98D8-0129-160B-378E3CB39B32}"/>
              </a:ext>
            </a:extLst>
          </p:cNvPr>
          <p:cNvPicPr>
            <a:picLocks noChangeAspect="1"/>
          </p:cNvPicPr>
          <p:nvPr/>
        </p:nvPicPr>
        <p:blipFill>
          <a:blip r:embed="rId2"/>
          <a:stretch>
            <a:fillRect/>
          </a:stretch>
        </p:blipFill>
        <p:spPr>
          <a:xfrm>
            <a:off x="7231291" y="4273086"/>
            <a:ext cx="1679451" cy="6918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296612320"/>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Tuna is more likely to be consumed during a functional occasion </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Picture 2" descr="A picture containing circle, darkness&#10;&#10;Description automatically generated">
            <a:extLst>
              <a:ext uri="{FF2B5EF4-FFF2-40B4-BE49-F238E27FC236}">
                <a16:creationId xmlns:a16="http://schemas.microsoft.com/office/drawing/2014/main" id="{26BFAFEB-916E-9563-37C9-CA6D85A3E2EA}"/>
              </a:ext>
            </a:extLst>
          </p:cNvPr>
          <p:cNvPicPr>
            <a:picLocks noChangeAspect="1"/>
          </p:cNvPicPr>
          <p:nvPr/>
        </p:nvPicPr>
        <p:blipFill>
          <a:blip r:embed="rId3"/>
          <a:stretch>
            <a:fillRect/>
          </a:stretch>
        </p:blipFill>
        <p:spPr>
          <a:xfrm>
            <a:off x="7075845" y="184030"/>
            <a:ext cx="1679451" cy="6918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4" name="Picture 3" descr="A picture containing circle, darkness&#10;&#10;Description automatically generated">
            <a:extLst>
              <a:ext uri="{FF2B5EF4-FFF2-40B4-BE49-F238E27FC236}">
                <a16:creationId xmlns:a16="http://schemas.microsoft.com/office/drawing/2014/main" id="{20446B7E-E441-7870-816F-DA049D4D8D22}"/>
              </a:ext>
            </a:extLst>
          </p:cNvPr>
          <p:cNvPicPr>
            <a:picLocks noChangeAspect="1"/>
          </p:cNvPicPr>
          <p:nvPr/>
        </p:nvPicPr>
        <p:blipFill>
          <a:blip r:embed="rId3"/>
          <a:stretch>
            <a:fillRect/>
          </a:stretch>
        </p:blipFill>
        <p:spPr>
          <a:xfrm>
            <a:off x="7097253" y="205980"/>
            <a:ext cx="1679451" cy="6918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808197998"/>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rgbClr val="FF0000"/>
                </a:solidFill>
              </a:rPr>
              <a:t>-2.3%</a:t>
            </a:r>
          </a:p>
          <a:p>
            <a:pPr algn="ctr"/>
            <a:endParaRPr lang="en-GB" sz="1200" b="1" dirty="0">
              <a:solidFill>
                <a:srgbClr val="82C341"/>
              </a:solidFill>
            </a:endParaRPr>
          </a:p>
          <a:p>
            <a:pPr algn="ctr"/>
            <a:r>
              <a:rPr lang="en-GB" sz="1200" b="1" dirty="0">
                <a:solidFill>
                  <a:srgbClr val="FF0000"/>
                </a:solidFill>
              </a:rPr>
              <a:t>-13.3%</a:t>
            </a:r>
          </a:p>
          <a:p>
            <a:pPr algn="ctr"/>
            <a:endParaRPr lang="en-GB" sz="1200" b="1" dirty="0">
              <a:solidFill>
                <a:srgbClr val="00B050"/>
              </a:solidFill>
            </a:endParaRPr>
          </a:p>
          <a:p>
            <a:pPr algn="ctr"/>
            <a:r>
              <a:rPr lang="en-GB" sz="1200" b="1" dirty="0">
                <a:solidFill>
                  <a:srgbClr val="00B050"/>
                </a:solidFill>
              </a:rPr>
              <a:t>N/A</a:t>
            </a:r>
          </a:p>
          <a:p>
            <a:pPr algn="ctr"/>
            <a:endParaRPr lang="en-GB" sz="1200" b="1" dirty="0">
              <a:solidFill>
                <a:srgbClr val="00B050"/>
              </a:solidFill>
            </a:endParaRPr>
          </a:p>
          <a:p>
            <a:pPr algn="ctr"/>
            <a:r>
              <a:rPr lang="en-GB" sz="1200" b="1" dirty="0">
                <a:solidFill>
                  <a:srgbClr val="00B050"/>
                </a:solidFill>
              </a:rPr>
              <a:t>+19.1%</a:t>
            </a:r>
          </a:p>
          <a:p>
            <a:pPr algn="ctr"/>
            <a:endParaRPr lang="en-GB" sz="1200" b="1" dirty="0">
              <a:solidFill>
                <a:srgbClr val="00B050"/>
              </a:solidFill>
            </a:endParaRPr>
          </a:p>
          <a:p>
            <a:pPr algn="ctr"/>
            <a:r>
              <a:rPr lang="en-GB" sz="1200" b="1" dirty="0">
                <a:solidFill>
                  <a:srgbClr val="00B050"/>
                </a:solidFill>
              </a:rPr>
              <a:t>+72.3%</a:t>
            </a:r>
          </a:p>
          <a:p>
            <a:pPr algn="ctr"/>
            <a:endParaRPr lang="en-GB" sz="1200" b="1" dirty="0">
              <a:solidFill>
                <a:srgbClr val="00B050"/>
              </a:solidFill>
            </a:endParaRPr>
          </a:p>
          <a:p>
            <a:pPr algn="ctr"/>
            <a:r>
              <a:rPr lang="en-GB" sz="1200" b="1" dirty="0">
                <a:solidFill>
                  <a:srgbClr val="FF0000"/>
                </a:solidFill>
              </a:rPr>
              <a:t>-16.0%</a:t>
            </a:r>
          </a:p>
          <a:p>
            <a:pPr algn="ctr"/>
            <a:endParaRPr lang="en-GB" sz="1200" b="1" dirty="0">
              <a:solidFill>
                <a:srgbClr val="00B050"/>
              </a:solidFill>
            </a:endParaRPr>
          </a:p>
          <a:p>
            <a:pPr algn="ctr"/>
            <a:r>
              <a:rPr lang="en-GB" sz="1200" b="1" dirty="0">
                <a:solidFill>
                  <a:srgbClr val="FF0000"/>
                </a:solidFill>
              </a:rPr>
              <a:t>-2.1%</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492990"/>
          </a:xfrm>
          <a:prstGeom prst="rect">
            <a:avLst/>
          </a:prstGeom>
          <a:noFill/>
        </p:spPr>
        <p:txBody>
          <a:bodyPr wrap="square" rtlCol="0">
            <a:spAutoFit/>
          </a:bodyPr>
          <a:lstStyle/>
          <a:p>
            <a:pPr algn="ctr"/>
            <a:r>
              <a:rPr lang="en-GB" sz="1200" b="1" dirty="0">
                <a:solidFill>
                  <a:srgbClr val="FF0000"/>
                </a:solidFill>
              </a:rPr>
              <a:t>-2.5m</a:t>
            </a:r>
          </a:p>
          <a:p>
            <a:pPr algn="ctr"/>
            <a:endParaRPr lang="en-GB" sz="1200" b="1" dirty="0">
              <a:solidFill>
                <a:srgbClr val="00B050"/>
              </a:solidFill>
            </a:endParaRPr>
          </a:p>
          <a:p>
            <a:pPr algn="ctr"/>
            <a:r>
              <a:rPr lang="en-GB" sz="1200" b="1" dirty="0">
                <a:solidFill>
                  <a:srgbClr val="FF0000"/>
                </a:solidFill>
              </a:rPr>
              <a:t>-9.3m</a:t>
            </a:r>
          </a:p>
          <a:p>
            <a:pPr algn="ctr"/>
            <a:endParaRPr lang="en-GB" sz="1200" b="1" dirty="0">
              <a:solidFill>
                <a:srgbClr val="00B050"/>
              </a:solidFill>
            </a:endParaRPr>
          </a:p>
          <a:p>
            <a:pPr algn="ctr"/>
            <a:r>
              <a:rPr lang="en-GB" sz="1200" b="1" dirty="0">
                <a:solidFill>
                  <a:srgbClr val="00B050"/>
                </a:solidFill>
              </a:rPr>
              <a:t>+0.6m</a:t>
            </a:r>
          </a:p>
          <a:p>
            <a:pPr algn="ctr"/>
            <a:endParaRPr lang="en-GB" sz="1200" b="1" dirty="0">
              <a:solidFill>
                <a:srgbClr val="00B050"/>
              </a:solidFill>
            </a:endParaRPr>
          </a:p>
          <a:p>
            <a:pPr algn="ctr"/>
            <a:r>
              <a:rPr lang="en-GB" sz="1200" b="1" dirty="0">
                <a:solidFill>
                  <a:srgbClr val="00B050"/>
                </a:solidFill>
              </a:rPr>
              <a:t>+3.7m</a:t>
            </a:r>
          </a:p>
          <a:p>
            <a:pPr algn="ctr"/>
            <a:endParaRPr lang="en-GB" sz="1200" b="1" dirty="0">
              <a:solidFill>
                <a:srgbClr val="00B050"/>
              </a:solidFill>
            </a:endParaRPr>
          </a:p>
          <a:p>
            <a:pPr algn="ctr"/>
            <a:r>
              <a:rPr lang="en-GB" sz="1200" b="1" dirty="0">
                <a:solidFill>
                  <a:srgbClr val="00B050"/>
                </a:solidFill>
              </a:rPr>
              <a:t>+3.8m</a:t>
            </a:r>
          </a:p>
          <a:p>
            <a:pPr algn="ctr"/>
            <a:endParaRPr lang="en-GB" sz="1200" b="1" dirty="0">
              <a:solidFill>
                <a:srgbClr val="00B050"/>
              </a:solidFill>
            </a:endParaRPr>
          </a:p>
          <a:p>
            <a:pPr algn="ctr"/>
            <a:r>
              <a:rPr lang="en-GB" sz="1200" b="1" dirty="0">
                <a:solidFill>
                  <a:srgbClr val="FF0000"/>
                </a:solidFill>
              </a:rPr>
              <a:t>-1.3m</a:t>
            </a:r>
          </a:p>
          <a:p>
            <a:pPr algn="ctr"/>
            <a:endParaRPr lang="en-GB" sz="1200" b="1" dirty="0">
              <a:solidFill>
                <a:srgbClr val="00B050"/>
              </a:solidFill>
            </a:endParaRPr>
          </a:p>
          <a:p>
            <a:pPr algn="ctr"/>
            <a:r>
              <a:rPr lang="en-GB" sz="1200" b="1" dirty="0">
                <a:solidFill>
                  <a:srgbClr val="FF0000"/>
                </a:solidFill>
              </a:rPr>
              <a:t>-0.1m</a:t>
            </a: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454694" y="4881165"/>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
        <p:nvSpPr>
          <p:cNvPr id="10" name="Title 9"/>
          <p:cNvSpPr>
            <a:spLocks noGrp="1"/>
          </p:cNvSpPr>
          <p:nvPr>
            <p:ph type="title"/>
          </p:nvPr>
        </p:nvSpPr>
        <p:spPr>
          <a:xfrm>
            <a:off x="351992" y="205980"/>
            <a:ext cx="8388000" cy="647999"/>
          </a:xfrm>
        </p:spPr>
        <p:txBody>
          <a:bodyPr>
            <a:noAutofit/>
          </a:bodyPr>
          <a:lstStyle/>
          <a:p>
            <a:r>
              <a:rPr lang="en-GB" sz="2400" dirty="0"/>
              <a:t>Tuna servings have decreased in 2023, driven by decreased consumption at QSR and FSR </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194794612"/>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Tuna overall has decreased but Work/Education and Travel &amp; Leisure channels saw growth</a:t>
            </a:r>
          </a:p>
        </p:txBody>
      </p:sp>
      <p:sp>
        <p:nvSpPr>
          <p:cNvPr id="20" name="Rectangle 19"/>
          <p:cNvSpPr/>
          <p:nvPr/>
        </p:nvSpPr>
        <p:spPr>
          <a:xfrm>
            <a:off x="5214069" y="4596472"/>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552092020"/>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Tuna over-indexes the market among 18 to 24 and 65+ consumers </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19038015"/>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From the social grade point of view Tuna perform on a par with the market</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111854556"/>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Tuna is a species that appeals slightly more to female consumers, especially at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341958108"/>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Tuna is consumed predominantly on adult only occasions, especially at Pubs and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147712691"/>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212165" cy="647999"/>
          </a:xfrm>
        </p:spPr>
        <p:txBody>
          <a:bodyPr>
            <a:noAutofit/>
          </a:bodyPr>
          <a:lstStyle/>
          <a:p>
            <a:r>
              <a:rPr lang="en-GB" sz="2400" dirty="0"/>
              <a:t>Tuna is a lunch species, especially at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296085547"/>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9447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Tuna consumption over-indexes the market on Mondays, Fridays and Saturdays </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2654894" cy="230832"/>
          </a:xfrm>
          <a:prstGeom prst="rect">
            <a:avLst/>
          </a:prstGeom>
          <a:noFill/>
        </p:spPr>
        <p:txBody>
          <a:bodyPr wrap="none" rtlCol="0">
            <a:spAutoFit/>
          </a:bodyPr>
          <a:lstStyle/>
          <a:p>
            <a:r>
              <a:rPr lang="en-US" sz="900" i="1" dirty="0">
                <a:solidFill>
                  <a:schemeClr val="tx1">
                    <a:lumMod val="65000"/>
                    <a:lumOff val="35000"/>
                  </a:schemeClr>
                </a:solidFill>
              </a:rPr>
              <a:t>Source: Circana/CREST®, YE December 2023</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Label xmlns="cebd32e3-9ab6-41ee-b1af-b8405a8d4e68" xsi:nil="true"/>
    <DocumentTopic xmlns="cebd32e3-9ab6-41ee-b1af-b8405a8d4e68">
      <Value>Factsheet/Datasheet</Value>
    </DocumentTopic>
    <FreeTextDate xmlns="cebd32e3-9ab6-41ee-b1af-b8405a8d4e68" xsi:nil="true"/>
    <DocumentStatus xmlns="cebd32e3-9ab6-41ee-b1af-b8405a8d4e68">Published</DocumentStatus>
    <ContentEndDate xmlns="cebd32e3-9ab6-41ee-b1af-b8405a8d4e68">2023-12-31T00:00:00+00:00</ContentEndDate>
    <DocumentSource xmlns="cebd32e3-9ab6-41ee-b1af-b8405a8d4e68">Circana</DocumentSource>
    <PublicationDate xmlns="cebd32e3-9ab6-41ee-b1af-b8405a8d4e68" xsi:nil="true"/>
    <DocumentAdded xmlns="cebd32e3-9ab6-41ee-b1af-b8405a8d4e68">2024-02-26T00:00:00+00:00</DocumentAdded>
    <TaxCatchAll xmlns="cebd32e3-9ab6-41ee-b1af-b8405a8d4e68">
      <Value>1640</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2023</TermName>
          <TermId xmlns="http://schemas.microsoft.com/office/infopath/2007/PartnerControls">3128954d-ee7f-4899-9933-35cdf09200da</TermId>
        </TermInfo>
      </Terms>
    </j7c1b49d505545c2a69692ae734740bd>
    <DocumentSummary xmlns="cebd32e3-9ab6-41ee-b1af-b8405a8d4e68">Tuna in foodservice report to year ending December 2023. 
</DocumentSummary>
    <ContentStartDate xmlns="cebd32e3-9ab6-41ee-b1af-b8405a8d4e68" xsi:nil="true"/>
  </documentManagement>
</p:properties>
</file>

<file path=customXml/itemProps1.xml><?xml version="1.0" encoding="utf-8"?>
<ds:datastoreItem xmlns:ds="http://schemas.openxmlformats.org/officeDocument/2006/customXml" ds:itemID="{7E6D834A-F69B-4549-904F-28F2B091F1C7}"/>
</file>

<file path=customXml/itemProps2.xml><?xml version="1.0" encoding="utf-8"?>
<ds:datastoreItem xmlns:ds="http://schemas.openxmlformats.org/officeDocument/2006/customXml" ds:itemID="{0ACAB350-0180-4C87-8729-99D08717F0C4}"/>
</file>

<file path=customXml/itemProps3.xml><?xml version="1.0" encoding="utf-8"?>
<ds:datastoreItem xmlns:ds="http://schemas.openxmlformats.org/officeDocument/2006/customXml" ds:itemID="{D8E815B2-C5E7-403B-974C-5CADC2C50713}"/>
</file>

<file path=docProps/app.xml><?xml version="1.0" encoding="utf-8"?>
<Properties xmlns="http://schemas.openxmlformats.org/officeDocument/2006/extended-properties" xmlns:vt="http://schemas.openxmlformats.org/officeDocument/2006/docPropsVTypes">
  <TotalTime>3939</TotalTime>
  <Words>1131</Words>
  <Application>Microsoft Office PowerPoint</Application>
  <PresentationFormat>On-screen Show (16:9)</PresentationFormat>
  <Paragraphs>160</Paragraphs>
  <Slides>12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Lucida Grande</vt:lpstr>
      <vt:lpstr>Tahoma</vt:lpstr>
      <vt:lpstr>Seafish - Light</vt:lpstr>
      <vt:lpstr>Seafish – Dark</vt:lpstr>
      <vt:lpstr>Tuna Report</vt:lpstr>
      <vt:lpstr>Tuna servings have decreased in 2023, driven by decreased consumption at QSR and FSR </vt:lpstr>
      <vt:lpstr>The importance of Tuna overall has decreased but Work/Education and Travel &amp; Leisure channels saw growth</vt:lpstr>
      <vt:lpstr>Tuna over-indexes the market among 18 to 24 and 65+ consumers </vt:lpstr>
      <vt:lpstr>From the social grade point of view Tuna perform on a par with the market</vt:lpstr>
      <vt:lpstr>Tuna is a species that appeals slightly more to female consumers, especially at Pubs</vt:lpstr>
      <vt:lpstr>Tuna is consumed predominantly on adult only occasions, especially at Pubs and QSR</vt:lpstr>
      <vt:lpstr>Tuna is a lunch species, especially at Pubs</vt:lpstr>
      <vt:lpstr>Tuna consumption over-indexes the market on Mondays, Fridays and Saturdays </vt:lpstr>
      <vt:lpstr>Tuna is more likely to be consumed during a functional occasion </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Q4 Circana Tuna Report</dc:title>
  <dc:creator>Rhona Cruickshank</dc:creator>
  <cp:lastModifiedBy>Chekmarev, Sergey</cp:lastModifiedBy>
  <cp:revision>138</cp:revision>
  <dcterms:created xsi:type="dcterms:W3CDTF">2020-03-26T10:08:15Z</dcterms:created>
  <dcterms:modified xsi:type="dcterms:W3CDTF">2024-02-08T11:30:08Z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956282</vt:lpwstr>
  </property>
  <property fmtid="{D5CDD505-2E9C-101B-9397-08002B2CF9AE}" pid="3" name="NXPowerLiteSettings">
    <vt:lpwstr>C700052003A000</vt:lpwstr>
  </property>
  <property fmtid="{D5CDD505-2E9C-101B-9397-08002B2CF9AE}" pid="4" name="NXPowerLiteVersion">
    <vt:lpwstr>D8.0.11</vt:lpwstr>
  </property>
  <property fmtid="{D5CDD505-2E9C-101B-9397-08002B2CF9AE}" pid="5" name="TitusGUID">
    <vt:lpwstr>49809c5e-8790-4bfd-91a6-ef110f2f180e</vt:lpwstr>
  </property>
  <property fmtid="{D5CDD505-2E9C-101B-9397-08002B2CF9AE}" pid="6" name="Classification">
    <vt:lpwstr>Client Third Party Confidential</vt:lpwstr>
  </property>
  <property fmtid="{D5CDD505-2E9C-101B-9397-08002B2CF9AE}" pid="7" name="HeaderFooterSelection">
    <vt:lpwstr>NoHeaderFooter</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1640;#2023|3128954d-ee7f-4899-9933-35cdf09200da</vt:lpwstr>
  </property>
</Properties>
</file>