
<file path=[Content_Types].xml><?xml version="1.0" encoding="utf-8"?>
<Types xmlns="http://schemas.openxmlformats.org/package/2006/content-types">
  <Default Extension="png" ContentType="image/png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9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478" r:id="rId1"/>
  </p:sldMasterIdLst>
  <p:notesMasterIdLst>
    <p:notesMasterId r:id="rId21"/>
  </p:notesMasterIdLst>
  <p:handoutMasterIdLst>
    <p:handoutMasterId r:id="rId22"/>
  </p:handoutMasterIdLst>
  <p:sldIdLst>
    <p:sldId id="502" r:id="rId2"/>
    <p:sldId id="479" r:id="rId3"/>
    <p:sldId id="494" r:id="rId4"/>
    <p:sldId id="449" r:id="rId5"/>
    <p:sldId id="471" r:id="rId6"/>
    <p:sldId id="472" r:id="rId7"/>
    <p:sldId id="501" r:id="rId8"/>
    <p:sldId id="499" r:id="rId9"/>
    <p:sldId id="500" r:id="rId10"/>
    <p:sldId id="470" r:id="rId11"/>
    <p:sldId id="473" r:id="rId12"/>
    <p:sldId id="474" r:id="rId13"/>
    <p:sldId id="450" r:id="rId14"/>
    <p:sldId id="455" r:id="rId15"/>
    <p:sldId id="453" r:id="rId16"/>
    <p:sldId id="475" r:id="rId17"/>
    <p:sldId id="480" r:id="rId18"/>
    <p:sldId id="503" r:id="rId19"/>
    <p:sldId id="493" r:id="rId20"/>
  </p:sldIdLst>
  <p:sldSz cx="9144000" cy="6858000" type="screen4x3"/>
  <p:notesSz cx="7035800" cy="93345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BC38"/>
    <a:srgbClr val="ED8000"/>
    <a:srgbClr val="63B1E5"/>
    <a:srgbClr val="477F80"/>
    <a:srgbClr val="A8B400"/>
    <a:srgbClr val="007C92"/>
    <a:srgbClr val="0082D2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83" autoAdjust="0"/>
    <p:restoredTop sz="97680" autoAdjust="0"/>
  </p:normalViewPr>
  <p:slideViewPr>
    <p:cSldViewPr snapToGrid="0">
      <p:cViewPr>
        <p:scale>
          <a:sx n="70" d="100"/>
          <a:sy n="70" d="100"/>
        </p:scale>
        <p:origin x="-1368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customXml" Target="../customXml/item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4625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4625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B0651194-EF1D-4CE1-8686-89CC46BE55B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89874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>
            <a:lvl1pPr defTabSz="935038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84625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>
            <a:lvl1pPr algn="r" defTabSz="935038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700088"/>
            <a:ext cx="4667250" cy="35004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3263" y="4433888"/>
            <a:ext cx="5629275" cy="420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b" anchorCtr="0" compatLnSpc="1">
            <a:prstTxWarp prst="textNoShape">
              <a:avLst/>
            </a:prstTxWarp>
          </a:bodyPr>
          <a:lstStyle>
            <a:lvl1pPr defTabSz="935038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84625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b" anchorCtr="0" compatLnSpc="1">
            <a:prstTxWarp prst="textNoShape">
              <a:avLst/>
            </a:prstTxWarp>
          </a:bodyPr>
          <a:lstStyle>
            <a:lvl1pPr algn="r" defTabSz="935038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B87D5CAD-AB5C-441F-9141-7981B331097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75706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3431EA8-21BA-4B9B-BE20-5298E49D4DA9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4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07CE83E-B11F-4A99-9944-D23CFE46CD16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19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D85457B-2281-4233-8C21-9E1EC0506AC0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5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7E717DB-EBD2-456F-BE3B-FE60AB9D04F2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6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276115B-1701-445F-9A6D-5C65B501519D}" type="slidenum">
              <a:rPr lang="en-GB" altLang="en-US" smtClean="0">
                <a:ea typeface="Geneva"/>
                <a:cs typeface="Geneva"/>
              </a:rPr>
              <a:pPr eaLnBrk="1" hangingPunct="1">
                <a:spcBef>
                  <a:spcPct val="0"/>
                </a:spcBef>
              </a:pPr>
              <a:t>10</a:t>
            </a:fld>
            <a:endParaRPr lang="en-GB" altLang="en-US" smtClean="0">
              <a:ea typeface="Geneva"/>
              <a:cs typeface="Geneva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7A20074-DC9B-4625-84CA-72FD4BFFF403}" type="slidenum">
              <a:rPr lang="en-GB" altLang="en-US" smtClean="0">
                <a:ea typeface="Geneva"/>
                <a:cs typeface="Geneva"/>
              </a:rPr>
              <a:pPr eaLnBrk="1" hangingPunct="1">
                <a:spcBef>
                  <a:spcPct val="0"/>
                </a:spcBef>
              </a:pPr>
              <a:t>11</a:t>
            </a:fld>
            <a:endParaRPr lang="en-GB" altLang="en-US" smtClean="0">
              <a:ea typeface="Geneva"/>
              <a:cs typeface="Geneva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46D5A80-FCEA-4399-A2A4-C364D83D7A31}" type="slidenum">
              <a:rPr lang="en-GB" altLang="en-US" smtClean="0">
                <a:ea typeface="Geneva"/>
                <a:cs typeface="Geneva"/>
              </a:rPr>
              <a:pPr eaLnBrk="1" hangingPunct="1">
                <a:spcBef>
                  <a:spcPct val="0"/>
                </a:spcBef>
              </a:pPr>
              <a:t>12</a:t>
            </a:fld>
            <a:endParaRPr lang="en-GB" altLang="en-US" smtClean="0">
              <a:ea typeface="Geneva"/>
              <a:cs typeface="Geneva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F637067-9457-4616-A709-BA8F156A1D3B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13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0BEBC01-F556-4AFA-81FF-6619EA77BF66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14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27FC9FE-EFCC-4565-B02E-8B6BF2260FC2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15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8000" y="2905200"/>
            <a:ext cx="4996800" cy="363600"/>
          </a:xfrm>
        </p:spPr>
        <p:txBody>
          <a:bodyPr anchor="t"/>
          <a:lstStyle>
            <a:lvl1pPr algn="r">
              <a:defRPr sz="27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1" y="3247200"/>
            <a:ext cx="1522799" cy="145800"/>
          </a:xfrm>
        </p:spPr>
        <p:txBody>
          <a:bodyPr anchor="t"/>
          <a:lstStyle>
            <a:lvl1pPr algn="r">
              <a:defRPr b="1" cap="all" baseline="0"/>
            </a:lvl1pPr>
          </a:lstStyle>
          <a:p>
            <a:fld id="{ADDB6B5F-43D6-41FE-AC16-7E33290B0982}" type="datetime3">
              <a:rPr lang="en-US" smtClean="0"/>
              <a:pPr/>
              <a:t>22 October 2019</a:t>
            </a:fld>
            <a:endParaRPr lang="en-GB" dirty="0"/>
          </a:p>
        </p:txBody>
      </p:sp>
      <p:grpSp>
        <p:nvGrpSpPr>
          <p:cNvPr id="7" name="Group 4">
            <a:extLst>
              <a:ext uri="{FF2B5EF4-FFF2-40B4-BE49-F238E27FC236}">
                <a16:creationId xmlns="" xmlns:a16="http://schemas.microsoft.com/office/drawing/2014/main" id="{256774C6-BF72-4D8A-AD80-5F476EE27AC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6243100" y="2620800"/>
            <a:ext cx="2304000" cy="784800"/>
            <a:chOff x="134" y="-75"/>
            <a:chExt cx="5760" cy="1962"/>
          </a:xfrm>
        </p:grpSpPr>
        <p:sp>
          <p:nvSpPr>
            <p:cNvPr id="8" name="Freeform 5">
              <a:extLst>
                <a:ext uri="{FF2B5EF4-FFF2-40B4-BE49-F238E27FC236}">
                  <a16:creationId xmlns="" xmlns:a16="http://schemas.microsoft.com/office/drawing/2014/main" id="{45A97F7C-B6FA-45AE-BE1C-F429AE5BF2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6">
              <a:extLst>
                <a:ext uri="{FF2B5EF4-FFF2-40B4-BE49-F238E27FC236}">
                  <a16:creationId xmlns="" xmlns:a16="http://schemas.microsoft.com/office/drawing/2014/main" id="{886E342E-E45A-43B3-B9E1-73225C5BF9E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7">
              <a:extLst>
                <a:ext uri="{FF2B5EF4-FFF2-40B4-BE49-F238E27FC236}">
                  <a16:creationId xmlns="" xmlns:a16="http://schemas.microsoft.com/office/drawing/2014/main" id="{129B2DEB-7B9F-4D64-8089-6D0B3E3912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8">
              <a:extLst>
                <a:ext uri="{FF2B5EF4-FFF2-40B4-BE49-F238E27FC236}">
                  <a16:creationId xmlns="" xmlns:a16="http://schemas.microsoft.com/office/drawing/2014/main" id="{C300526D-E012-4BAE-8391-D5D8AC2D7D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9">
              <a:extLst>
                <a:ext uri="{FF2B5EF4-FFF2-40B4-BE49-F238E27FC236}">
                  <a16:creationId xmlns="" xmlns:a16="http://schemas.microsoft.com/office/drawing/2014/main" id="{6A7AE131-D39D-4DB9-A6BC-6FF7B911FE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0">
              <a:extLst>
                <a:ext uri="{FF2B5EF4-FFF2-40B4-BE49-F238E27FC236}">
                  <a16:creationId xmlns="" xmlns:a16="http://schemas.microsoft.com/office/drawing/2014/main" id="{8357AD78-2C63-4CB1-8647-644EBFF3EA9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1">
              <a:extLst>
                <a:ext uri="{FF2B5EF4-FFF2-40B4-BE49-F238E27FC236}">
                  <a16:creationId xmlns="" xmlns:a16="http://schemas.microsoft.com/office/drawing/2014/main" id="{8ECF6878-6E9B-4332-9675-D0952FFA39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2">
              <a:extLst>
                <a:ext uri="{FF2B5EF4-FFF2-40B4-BE49-F238E27FC236}">
                  <a16:creationId xmlns="" xmlns:a16="http://schemas.microsoft.com/office/drawing/2014/main" id="{0504A538-60E5-403C-918B-14108809948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3">
              <a:extLst>
                <a:ext uri="{FF2B5EF4-FFF2-40B4-BE49-F238E27FC236}">
                  <a16:creationId xmlns="" xmlns:a16="http://schemas.microsoft.com/office/drawing/2014/main" id="{274DF6B0-A48C-4745-AD56-363FDEC09A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4">
              <a:extLst>
                <a:ext uri="{FF2B5EF4-FFF2-40B4-BE49-F238E27FC236}">
                  <a16:creationId xmlns="" xmlns:a16="http://schemas.microsoft.com/office/drawing/2014/main" id="{F5B6599B-406C-468F-AA8D-B60BCFE3938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5">
              <a:extLst>
                <a:ext uri="{FF2B5EF4-FFF2-40B4-BE49-F238E27FC236}">
                  <a16:creationId xmlns="" xmlns:a16="http://schemas.microsoft.com/office/drawing/2014/main" id="{E4D117DE-675E-4F60-A8A4-4944DC57D3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6">
              <a:extLst>
                <a:ext uri="{FF2B5EF4-FFF2-40B4-BE49-F238E27FC236}">
                  <a16:creationId xmlns="" xmlns:a16="http://schemas.microsoft.com/office/drawing/2014/main" id="{61029484-B797-455C-B87B-959187EBCBF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7">
              <a:extLst>
                <a:ext uri="{FF2B5EF4-FFF2-40B4-BE49-F238E27FC236}">
                  <a16:creationId xmlns="" xmlns:a16="http://schemas.microsoft.com/office/drawing/2014/main" id="{8063941E-21B8-44DD-A283-94D5D0FD18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342772742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rpose Slid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685E200-231C-462C-9340-0F878EE90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3FA8D5C-A168-453D-86D4-9C1E7E6EF4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560" y="2995200"/>
            <a:ext cx="6129540" cy="271273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47789BC6-C149-491E-85F7-BE45C04FC1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18138" y="3371329"/>
            <a:ext cx="3128962" cy="2656409"/>
          </a:xfrm>
        </p:spPr>
        <p:txBody>
          <a:bodyPr/>
          <a:lstStyle>
            <a:lvl1pPr algn="r">
              <a:lnSpc>
                <a:spcPts val="3500"/>
              </a:lnSpc>
              <a:defRPr sz="2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8" name="Group 4">
            <a:extLst>
              <a:ext uri="{FF2B5EF4-FFF2-40B4-BE49-F238E27FC236}">
                <a16:creationId xmlns="" xmlns:a16="http://schemas.microsoft.com/office/drawing/2014/main" id="{E61854D4-7D42-42F8-8EB5-31AA12955E1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62700" y="471600"/>
            <a:ext cx="1184400" cy="403436"/>
            <a:chOff x="134" y="-75"/>
            <a:chExt cx="5760" cy="1962"/>
          </a:xfrm>
          <a:solidFill>
            <a:schemeClr val="bg1"/>
          </a:solidFill>
        </p:grpSpPr>
        <p:sp>
          <p:nvSpPr>
            <p:cNvPr id="10" name="Freeform 5">
              <a:extLst>
                <a:ext uri="{FF2B5EF4-FFF2-40B4-BE49-F238E27FC236}">
                  <a16:creationId xmlns="" xmlns:a16="http://schemas.microsoft.com/office/drawing/2014/main" id="{3F56BFE3-0F80-47A6-849C-3DEF2E16BA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6">
              <a:extLst>
                <a:ext uri="{FF2B5EF4-FFF2-40B4-BE49-F238E27FC236}">
                  <a16:creationId xmlns="" xmlns:a16="http://schemas.microsoft.com/office/drawing/2014/main" id="{1F15C015-E08F-44A6-901F-4254A2F36DB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7">
              <a:extLst>
                <a:ext uri="{FF2B5EF4-FFF2-40B4-BE49-F238E27FC236}">
                  <a16:creationId xmlns="" xmlns:a16="http://schemas.microsoft.com/office/drawing/2014/main" id="{655F8514-72C8-4407-BD93-95327C78AEA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8">
              <a:extLst>
                <a:ext uri="{FF2B5EF4-FFF2-40B4-BE49-F238E27FC236}">
                  <a16:creationId xmlns="" xmlns:a16="http://schemas.microsoft.com/office/drawing/2014/main" id="{D7A83BA7-4125-4C83-ABAA-3AD981B67D2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9">
              <a:extLst>
                <a:ext uri="{FF2B5EF4-FFF2-40B4-BE49-F238E27FC236}">
                  <a16:creationId xmlns="" xmlns:a16="http://schemas.microsoft.com/office/drawing/2014/main" id="{078C3575-4A9F-449D-BC2E-E239BB135D8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0">
              <a:extLst>
                <a:ext uri="{FF2B5EF4-FFF2-40B4-BE49-F238E27FC236}">
                  <a16:creationId xmlns="" xmlns:a16="http://schemas.microsoft.com/office/drawing/2014/main" id="{4D2F2BA4-B5C1-418D-8BE1-FDB0658487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1">
              <a:extLst>
                <a:ext uri="{FF2B5EF4-FFF2-40B4-BE49-F238E27FC236}">
                  <a16:creationId xmlns="" xmlns:a16="http://schemas.microsoft.com/office/drawing/2014/main" id="{BF2EB0DF-ED98-4690-AF9C-79444533854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2">
              <a:extLst>
                <a:ext uri="{FF2B5EF4-FFF2-40B4-BE49-F238E27FC236}">
                  <a16:creationId xmlns="" xmlns:a16="http://schemas.microsoft.com/office/drawing/2014/main" id="{F51295A4-C326-465C-B5E1-363B705035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3">
              <a:extLst>
                <a:ext uri="{FF2B5EF4-FFF2-40B4-BE49-F238E27FC236}">
                  <a16:creationId xmlns="" xmlns:a16="http://schemas.microsoft.com/office/drawing/2014/main" id="{FB21DE5C-F96D-48C7-A416-1B7DAA83800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4">
              <a:extLst>
                <a:ext uri="{FF2B5EF4-FFF2-40B4-BE49-F238E27FC236}">
                  <a16:creationId xmlns="" xmlns:a16="http://schemas.microsoft.com/office/drawing/2014/main" id="{FA81914C-0873-4C9A-93EB-68181768E3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5">
              <a:extLst>
                <a:ext uri="{FF2B5EF4-FFF2-40B4-BE49-F238E27FC236}">
                  <a16:creationId xmlns="" xmlns:a16="http://schemas.microsoft.com/office/drawing/2014/main" id="{5BC03760-CE40-45F8-94E7-DA7780419CC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6">
              <a:extLst>
                <a:ext uri="{FF2B5EF4-FFF2-40B4-BE49-F238E27FC236}">
                  <a16:creationId xmlns="" xmlns:a16="http://schemas.microsoft.com/office/drawing/2014/main" id="{933220D6-F15E-4FB1-AF9C-E7113FB85AF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7">
              <a:extLst>
                <a:ext uri="{FF2B5EF4-FFF2-40B4-BE49-F238E27FC236}">
                  <a16:creationId xmlns="" xmlns:a16="http://schemas.microsoft.com/office/drawing/2014/main" id="{7CFC4469-D04E-40F1-857E-87E9A58799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576410226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rpose Slide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685E200-231C-462C-9340-0F878EE90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3FA8D5C-A168-453D-86D4-9C1E7E6EF4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560" y="2995200"/>
            <a:ext cx="6129540" cy="271273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47789BC6-C149-491E-85F7-BE45C04FC1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18138" y="3371329"/>
            <a:ext cx="3128962" cy="2656409"/>
          </a:xfrm>
        </p:spPr>
        <p:txBody>
          <a:bodyPr/>
          <a:lstStyle>
            <a:lvl1pPr algn="r">
              <a:lnSpc>
                <a:spcPts val="3500"/>
              </a:lnSpc>
              <a:defRPr sz="2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8" name="Group 4">
            <a:extLst>
              <a:ext uri="{FF2B5EF4-FFF2-40B4-BE49-F238E27FC236}">
                <a16:creationId xmlns="" xmlns:a16="http://schemas.microsoft.com/office/drawing/2014/main" id="{E61854D4-7D42-42F8-8EB5-31AA12955E1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62700" y="471600"/>
            <a:ext cx="1184400" cy="403436"/>
            <a:chOff x="134" y="-75"/>
            <a:chExt cx="5760" cy="1962"/>
          </a:xfrm>
          <a:solidFill>
            <a:schemeClr val="bg1"/>
          </a:solidFill>
        </p:grpSpPr>
        <p:sp>
          <p:nvSpPr>
            <p:cNvPr id="10" name="Freeform 5">
              <a:extLst>
                <a:ext uri="{FF2B5EF4-FFF2-40B4-BE49-F238E27FC236}">
                  <a16:creationId xmlns="" xmlns:a16="http://schemas.microsoft.com/office/drawing/2014/main" id="{3F56BFE3-0F80-47A6-849C-3DEF2E16BA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6">
              <a:extLst>
                <a:ext uri="{FF2B5EF4-FFF2-40B4-BE49-F238E27FC236}">
                  <a16:creationId xmlns="" xmlns:a16="http://schemas.microsoft.com/office/drawing/2014/main" id="{1F15C015-E08F-44A6-901F-4254A2F36DB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7">
              <a:extLst>
                <a:ext uri="{FF2B5EF4-FFF2-40B4-BE49-F238E27FC236}">
                  <a16:creationId xmlns="" xmlns:a16="http://schemas.microsoft.com/office/drawing/2014/main" id="{655F8514-72C8-4407-BD93-95327C78AEA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8">
              <a:extLst>
                <a:ext uri="{FF2B5EF4-FFF2-40B4-BE49-F238E27FC236}">
                  <a16:creationId xmlns="" xmlns:a16="http://schemas.microsoft.com/office/drawing/2014/main" id="{D7A83BA7-4125-4C83-ABAA-3AD981B67D2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9">
              <a:extLst>
                <a:ext uri="{FF2B5EF4-FFF2-40B4-BE49-F238E27FC236}">
                  <a16:creationId xmlns="" xmlns:a16="http://schemas.microsoft.com/office/drawing/2014/main" id="{078C3575-4A9F-449D-BC2E-E239BB135D8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0">
              <a:extLst>
                <a:ext uri="{FF2B5EF4-FFF2-40B4-BE49-F238E27FC236}">
                  <a16:creationId xmlns="" xmlns:a16="http://schemas.microsoft.com/office/drawing/2014/main" id="{4D2F2BA4-B5C1-418D-8BE1-FDB0658487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1">
              <a:extLst>
                <a:ext uri="{FF2B5EF4-FFF2-40B4-BE49-F238E27FC236}">
                  <a16:creationId xmlns="" xmlns:a16="http://schemas.microsoft.com/office/drawing/2014/main" id="{BF2EB0DF-ED98-4690-AF9C-79444533854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2">
              <a:extLst>
                <a:ext uri="{FF2B5EF4-FFF2-40B4-BE49-F238E27FC236}">
                  <a16:creationId xmlns="" xmlns:a16="http://schemas.microsoft.com/office/drawing/2014/main" id="{F51295A4-C326-465C-B5E1-363B705035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3">
              <a:extLst>
                <a:ext uri="{FF2B5EF4-FFF2-40B4-BE49-F238E27FC236}">
                  <a16:creationId xmlns="" xmlns:a16="http://schemas.microsoft.com/office/drawing/2014/main" id="{FB21DE5C-F96D-48C7-A416-1B7DAA83800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4">
              <a:extLst>
                <a:ext uri="{FF2B5EF4-FFF2-40B4-BE49-F238E27FC236}">
                  <a16:creationId xmlns="" xmlns:a16="http://schemas.microsoft.com/office/drawing/2014/main" id="{FA81914C-0873-4C9A-93EB-68181768E3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5">
              <a:extLst>
                <a:ext uri="{FF2B5EF4-FFF2-40B4-BE49-F238E27FC236}">
                  <a16:creationId xmlns="" xmlns:a16="http://schemas.microsoft.com/office/drawing/2014/main" id="{5BC03760-CE40-45F8-94E7-DA7780419CC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6">
              <a:extLst>
                <a:ext uri="{FF2B5EF4-FFF2-40B4-BE49-F238E27FC236}">
                  <a16:creationId xmlns="" xmlns:a16="http://schemas.microsoft.com/office/drawing/2014/main" id="{933220D6-F15E-4FB1-AF9C-E7113FB85AF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7">
              <a:extLst>
                <a:ext uri="{FF2B5EF4-FFF2-40B4-BE49-F238E27FC236}">
                  <a16:creationId xmlns="" xmlns:a16="http://schemas.microsoft.com/office/drawing/2014/main" id="{7CFC4469-D04E-40F1-857E-87E9A58799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760875224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">
            <a:extLst>
              <a:ext uri="{FF2B5EF4-FFF2-40B4-BE49-F238E27FC236}">
                <a16:creationId xmlns="" xmlns:a16="http://schemas.microsoft.com/office/drawing/2014/main" id="{8AA6374D-8816-4984-AA02-834E5E492DF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053100" y="5839200"/>
            <a:ext cx="1494000" cy="508893"/>
            <a:chOff x="134" y="-75"/>
            <a:chExt cx="5760" cy="1962"/>
          </a:xfrm>
          <a:solidFill>
            <a:schemeClr val="bg1"/>
          </a:solidFill>
        </p:grpSpPr>
        <p:sp>
          <p:nvSpPr>
            <p:cNvPr id="7" name="Freeform 5">
              <a:extLst>
                <a:ext uri="{FF2B5EF4-FFF2-40B4-BE49-F238E27FC236}">
                  <a16:creationId xmlns="" xmlns:a16="http://schemas.microsoft.com/office/drawing/2014/main" id="{C1ABDC55-AAB3-4960-B004-F96AB04156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="" xmlns:a16="http://schemas.microsoft.com/office/drawing/2014/main" id="{B44C4C4C-DC5A-47B3-B277-683EDFB7B0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="" xmlns:a16="http://schemas.microsoft.com/office/drawing/2014/main" id="{B4213873-F9A9-47AF-912E-AF7D8398AF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="" xmlns:a16="http://schemas.microsoft.com/office/drawing/2014/main" id="{5599BDFE-FBF8-4145-B6A3-3580794097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="" xmlns:a16="http://schemas.microsoft.com/office/drawing/2014/main" id="{E0C07242-B85C-4F2F-B848-4A7812C184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2" name="Freeform 10">
              <a:extLst>
                <a:ext uri="{FF2B5EF4-FFF2-40B4-BE49-F238E27FC236}">
                  <a16:creationId xmlns="" xmlns:a16="http://schemas.microsoft.com/office/drawing/2014/main" id="{7933AC57-4D46-4DC2-813B-CC20132A6D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3" name="Freeform 11">
              <a:extLst>
                <a:ext uri="{FF2B5EF4-FFF2-40B4-BE49-F238E27FC236}">
                  <a16:creationId xmlns="" xmlns:a16="http://schemas.microsoft.com/office/drawing/2014/main" id="{94CF498D-D74B-43D3-B5D6-FF90A53F66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="" xmlns:a16="http://schemas.microsoft.com/office/drawing/2014/main" id="{F0B134A2-6419-46FC-B2C9-BBB881580D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="" xmlns:a16="http://schemas.microsoft.com/office/drawing/2014/main" id="{669B17DC-4047-43F0-A03B-2C9AF4BF9C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="" xmlns:a16="http://schemas.microsoft.com/office/drawing/2014/main" id="{1616EBA7-FC24-41F8-AF7A-22784063CAB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="" xmlns:a16="http://schemas.microsoft.com/office/drawing/2014/main" id="{440A2F57-511A-4BC4-BEEC-66A02B9B16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8" name="Freeform 16">
              <a:extLst>
                <a:ext uri="{FF2B5EF4-FFF2-40B4-BE49-F238E27FC236}">
                  <a16:creationId xmlns="" xmlns:a16="http://schemas.microsoft.com/office/drawing/2014/main" id="{920F9231-52EF-43E1-B7EC-83259D2B285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="" xmlns:a16="http://schemas.microsoft.com/office/drawing/2014/main" id="{E12F7523-E8A1-4C9F-A0D7-3008B25E1D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AEA2F3C-4123-4163-946A-C1ABED99E969}"/>
              </a:ext>
            </a:extLst>
          </p:cNvPr>
          <p:cNvSpPr txBox="1"/>
          <p:nvPr userDrawn="1"/>
        </p:nvSpPr>
        <p:spPr>
          <a:xfrm>
            <a:off x="2717223" y="6044400"/>
            <a:ext cx="4248777" cy="3999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ts val="1340"/>
              </a:lnSpc>
            </a:pPr>
            <a:r>
              <a:rPr lang="en-GB" sz="950" dirty="0">
                <a:solidFill>
                  <a:schemeClr val="bg1"/>
                </a:solidFill>
              </a:rPr>
              <a:t>18 </a:t>
            </a:r>
            <a:r>
              <a:rPr lang="en-GB" sz="950" dirty="0" err="1">
                <a:solidFill>
                  <a:schemeClr val="bg1"/>
                </a:solidFill>
              </a:rPr>
              <a:t>Logie</a:t>
            </a:r>
            <a:r>
              <a:rPr lang="en-GB" sz="950" dirty="0">
                <a:solidFill>
                  <a:schemeClr val="bg1"/>
                </a:solidFill>
              </a:rPr>
              <a:t> Mill, </a:t>
            </a:r>
            <a:r>
              <a:rPr lang="en-GB" sz="950" dirty="0" err="1">
                <a:solidFill>
                  <a:schemeClr val="bg1"/>
                </a:solidFill>
              </a:rPr>
              <a:t>Logie</a:t>
            </a:r>
            <a:r>
              <a:rPr lang="en-GB" sz="950" dirty="0">
                <a:solidFill>
                  <a:schemeClr val="bg1"/>
                </a:solidFill>
              </a:rPr>
              <a:t> Green Road, Edinburgh EH7 4HS</a:t>
            </a:r>
          </a:p>
          <a:p>
            <a:pPr algn="r">
              <a:lnSpc>
                <a:spcPts val="1340"/>
              </a:lnSpc>
            </a:pPr>
            <a:r>
              <a:rPr lang="en-GB" sz="950" dirty="0">
                <a:solidFill>
                  <a:schemeClr val="bg1"/>
                </a:solidFill>
              </a:rPr>
              <a:t>TEL +44 (0)131 558 3331   FAX +44(0)131 558 1442  seafish@seafish.co.uk</a:t>
            </a:r>
          </a:p>
        </p:txBody>
      </p:sp>
    </p:spTree>
    <p:extLst>
      <p:ext uri="{BB962C8B-B14F-4D97-AF65-F5344CB8AC3E}">
        <p14:creationId xmlns:p14="http://schemas.microsoft.com/office/powerpoint/2010/main" val="1272332359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1758760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6503331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863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17A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2703546"/>
            <a:ext cx="9144000" cy="4154454"/>
          </a:xfrm>
          <a:prstGeom prst="rect">
            <a:avLst/>
          </a:prstGeom>
          <a:solidFill>
            <a:srgbClr val="5185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17A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5354320" y="307848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endParaRPr lang="en-US" sz="2800" dirty="0" smtClean="0">
              <a:solidFill>
                <a:srgbClr val="18A2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06" y="286042"/>
            <a:ext cx="1592708" cy="316930"/>
          </a:xfrm>
          <a:prstGeom prst="rect">
            <a:avLst/>
          </a:prstGeom>
        </p:spPr>
      </p:pic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2747" y="1789477"/>
            <a:ext cx="6400800" cy="548973"/>
          </a:xfr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rgbClr val="62626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2747" y="644999"/>
            <a:ext cx="83943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3360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650" y="217488"/>
            <a:ext cx="8629650" cy="8683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28600" y="1295400"/>
            <a:ext cx="8648700" cy="4038600"/>
          </a:xfrm>
        </p:spPr>
        <p:txBody>
          <a:bodyPr rtlCol="0">
            <a:normAutofit/>
          </a:bodyPr>
          <a:lstStyle/>
          <a:p>
            <a:pPr lvl="0"/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1343272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Alt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1098000" y="2905200"/>
            <a:ext cx="4996800" cy="363600"/>
          </a:xfrm>
        </p:spPr>
        <p:txBody>
          <a:bodyPr anchor="t"/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>
          <a:xfrm>
            <a:off x="4572001" y="3247200"/>
            <a:ext cx="1522799" cy="145800"/>
          </a:xfrm>
        </p:spPr>
        <p:txBody>
          <a:bodyPr anchor="t"/>
          <a:lstStyle>
            <a:lvl1pPr algn="r">
              <a:defRPr b="1" cap="all" baseline="0">
                <a:solidFill>
                  <a:schemeClr val="bg1"/>
                </a:solidFill>
              </a:defRPr>
            </a:lvl1pPr>
          </a:lstStyle>
          <a:p>
            <a:fld id="{D076B4B0-0E40-4883-BED4-303E971F3015}" type="datetime3">
              <a:rPr lang="en-US" smtClean="0"/>
              <a:pPr/>
              <a:t>22 October 2019</a:t>
            </a:fld>
            <a:endParaRPr lang="en-GB"/>
          </a:p>
        </p:txBody>
      </p:sp>
      <p:grpSp>
        <p:nvGrpSpPr>
          <p:cNvPr id="7" name="Group 4">
            <a:extLst>
              <a:ext uri="{FF2B5EF4-FFF2-40B4-BE49-F238E27FC236}">
                <a16:creationId xmlns="" xmlns:a16="http://schemas.microsoft.com/office/drawing/2014/main" id="{256774C6-BF72-4D8A-AD80-5F476EE27AC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6243100" y="2620800"/>
            <a:ext cx="2304000" cy="784800"/>
            <a:chOff x="134" y="-75"/>
            <a:chExt cx="5760" cy="1962"/>
          </a:xfrm>
          <a:solidFill>
            <a:schemeClr val="bg1"/>
          </a:solidFill>
        </p:grpSpPr>
        <p:sp>
          <p:nvSpPr>
            <p:cNvPr id="8" name="Freeform 5">
              <a:extLst>
                <a:ext uri="{FF2B5EF4-FFF2-40B4-BE49-F238E27FC236}">
                  <a16:creationId xmlns="" xmlns:a16="http://schemas.microsoft.com/office/drawing/2014/main" id="{45A97F7C-B6FA-45AE-BE1C-F429AE5BF2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9" name="Freeform 6">
              <a:extLst>
                <a:ext uri="{FF2B5EF4-FFF2-40B4-BE49-F238E27FC236}">
                  <a16:creationId xmlns="" xmlns:a16="http://schemas.microsoft.com/office/drawing/2014/main" id="{886E342E-E45A-43B3-B9E1-73225C5BF9E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0" name="Freeform 7">
              <a:extLst>
                <a:ext uri="{FF2B5EF4-FFF2-40B4-BE49-F238E27FC236}">
                  <a16:creationId xmlns="" xmlns:a16="http://schemas.microsoft.com/office/drawing/2014/main" id="{129B2DEB-7B9F-4D64-8089-6D0B3E3912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1" name="Freeform 8">
              <a:extLst>
                <a:ext uri="{FF2B5EF4-FFF2-40B4-BE49-F238E27FC236}">
                  <a16:creationId xmlns="" xmlns:a16="http://schemas.microsoft.com/office/drawing/2014/main" id="{C300526D-E012-4BAE-8391-D5D8AC2D7D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2" name="Freeform 9">
              <a:extLst>
                <a:ext uri="{FF2B5EF4-FFF2-40B4-BE49-F238E27FC236}">
                  <a16:creationId xmlns="" xmlns:a16="http://schemas.microsoft.com/office/drawing/2014/main" id="{6A7AE131-D39D-4DB9-A6BC-6FF7B911FE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3" name="Freeform 10">
              <a:extLst>
                <a:ext uri="{FF2B5EF4-FFF2-40B4-BE49-F238E27FC236}">
                  <a16:creationId xmlns="" xmlns:a16="http://schemas.microsoft.com/office/drawing/2014/main" id="{8357AD78-2C63-4CB1-8647-644EBFF3EA9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4" name="Freeform 11">
              <a:extLst>
                <a:ext uri="{FF2B5EF4-FFF2-40B4-BE49-F238E27FC236}">
                  <a16:creationId xmlns="" xmlns:a16="http://schemas.microsoft.com/office/drawing/2014/main" id="{8ECF6878-6E9B-4332-9675-D0952FFA39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5" name="Freeform 12">
              <a:extLst>
                <a:ext uri="{FF2B5EF4-FFF2-40B4-BE49-F238E27FC236}">
                  <a16:creationId xmlns="" xmlns:a16="http://schemas.microsoft.com/office/drawing/2014/main" id="{0504A538-60E5-403C-918B-14108809948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6" name="Freeform 13">
              <a:extLst>
                <a:ext uri="{FF2B5EF4-FFF2-40B4-BE49-F238E27FC236}">
                  <a16:creationId xmlns="" xmlns:a16="http://schemas.microsoft.com/office/drawing/2014/main" id="{274DF6B0-A48C-4745-AD56-363FDEC09A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7" name="Freeform 14">
              <a:extLst>
                <a:ext uri="{FF2B5EF4-FFF2-40B4-BE49-F238E27FC236}">
                  <a16:creationId xmlns="" xmlns:a16="http://schemas.microsoft.com/office/drawing/2014/main" id="{F5B6599B-406C-468F-AA8D-B60BCFE3938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8" name="Freeform 15">
              <a:extLst>
                <a:ext uri="{FF2B5EF4-FFF2-40B4-BE49-F238E27FC236}">
                  <a16:creationId xmlns="" xmlns:a16="http://schemas.microsoft.com/office/drawing/2014/main" id="{E4D117DE-675E-4F60-A8A4-4944DC57D3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9" name="Freeform 16">
              <a:extLst>
                <a:ext uri="{FF2B5EF4-FFF2-40B4-BE49-F238E27FC236}">
                  <a16:creationId xmlns="" xmlns:a16="http://schemas.microsoft.com/office/drawing/2014/main" id="{61029484-B797-455C-B87B-959187EBCBF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20" name="Freeform 17">
              <a:extLst>
                <a:ext uri="{FF2B5EF4-FFF2-40B4-BE49-F238E27FC236}">
                  <a16:creationId xmlns="" xmlns:a16="http://schemas.microsoft.com/office/drawing/2014/main" id="{8063941E-21B8-44DD-A283-94D5D0FD18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42805509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0439396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900" y="1304925"/>
            <a:ext cx="7950200" cy="47228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354766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6900" y="1855787"/>
            <a:ext cx="3852000" cy="41719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5100" y="1855787"/>
            <a:ext cx="3852000" cy="41719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1270705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6900" y="1855787"/>
            <a:ext cx="3852000" cy="41719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7498542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1840201-6420-4149-A1B3-6A656DE32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3118506"/>
            <a:ext cx="6422400" cy="823769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grpSp>
        <p:nvGrpSpPr>
          <p:cNvPr id="6" name="Group 4">
            <a:extLst>
              <a:ext uri="{FF2B5EF4-FFF2-40B4-BE49-F238E27FC236}">
                <a16:creationId xmlns="" xmlns:a16="http://schemas.microsoft.com/office/drawing/2014/main" id="{8AA6374D-8816-4984-AA02-834E5E492DF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62700" y="3025564"/>
            <a:ext cx="1184400" cy="403436"/>
            <a:chOff x="134" y="-75"/>
            <a:chExt cx="5760" cy="1962"/>
          </a:xfrm>
          <a:solidFill>
            <a:schemeClr val="bg1"/>
          </a:solidFill>
        </p:grpSpPr>
        <p:sp>
          <p:nvSpPr>
            <p:cNvPr id="7" name="Freeform 5">
              <a:extLst>
                <a:ext uri="{FF2B5EF4-FFF2-40B4-BE49-F238E27FC236}">
                  <a16:creationId xmlns="" xmlns:a16="http://schemas.microsoft.com/office/drawing/2014/main" id="{C1ABDC55-AAB3-4960-B004-F96AB04156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="" xmlns:a16="http://schemas.microsoft.com/office/drawing/2014/main" id="{B44C4C4C-DC5A-47B3-B277-683EDFB7B0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="" xmlns:a16="http://schemas.microsoft.com/office/drawing/2014/main" id="{B4213873-F9A9-47AF-912E-AF7D8398AF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="" xmlns:a16="http://schemas.microsoft.com/office/drawing/2014/main" id="{5599BDFE-FBF8-4145-B6A3-3580794097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="" xmlns:a16="http://schemas.microsoft.com/office/drawing/2014/main" id="{E0C07242-B85C-4F2F-B848-4A7812C184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2" name="Freeform 10">
              <a:extLst>
                <a:ext uri="{FF2B5EF4-FFF2-40B4-BE49-F238E27FC236}">
                  <a16:creationId xmlns="" xmlns:a16="http://schemas.microsoft.com/office/drawing/2014/main" id="{7933AC57-4D46-4DC2-813B-CC20132A6D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3" name="Freeform 11">
              <a:extLst>
                <a:ext uri="{FF2B5EF4-FFF2-40B4-BE49-F238E27FC236}">
                  <a16:creationId xmlns="" xmlns:a16="http://schemas.microsoft.com/office/drawing/2014/main" id="{94CF498D-D74B-43D3-B5D6-FF90A53F66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="" xmlns:a16="http://schemas.microsoft.com/office/drawing/2014/main" id="{F0B134A2-6419-46FC-B2C9-BBB881580D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="" xmlns:a16="http://schemas.microsoft.com/office/drawing/2014/main" id="{669B17DC-4047-43F0-A03B-2C9AF4BF9C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="" xmlns:a16="http://schemas.microsoft.com/office/drawing/2014/main" id="{1616EBA7-FC24-41F8-AF7A-22784063CAB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="" xmlns:a16="http://schemas.microsoft.com/office/drawing/2014/main" id="{440A2F57-511A-4BC4-BEEC-66A02B9B16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8" name="Freeform 16">
              <a:extLst>
                <a:ext uri="{FF2B5EF4-FFF2-40B4-BE49-F238E27FC236}">
                  <a16:creationId xmlns="" xmlns:a16="http://schemas.microsoft.com/office/drawing/2014/main" id="{920F9231-52EF-43E1-B7EC-83259D2B285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="" xmlns:a16="http://schemas.microsoft.com/office/drawing/2014/main" id="{E12F7523-E8A1-4C9F-A0D7-3008B25E1D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25384369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1840201-6420-4149-A1B3-6A656DE32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3118506"/>
            <a:ext cx="6422400" cy="823769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grpSp>
        <p:nvGrpSpPr>
          <p:cNvPr id="6" name="Group 4">
            <a:extLst>
              <a:ext uri="{FF2B5EF4-FFF2-40B4-BE49-F238E27FC236}">
                <a16:creationId xmlns="" xmlns:a16="http://schemas.microsoft.com/office/drawing/2014/main" id="{8AA6374D-8816-4984-AA02-834E5E492DF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62700" y="3025564"/>
            <a:ext cx="1184400" cy="403436"/>
            <a:chOff x="134" y="-75"/>
            <a:chExt cx="5760" cy="1962"/>
          </a:xfrm>
          <a:solidFill>
            <a:schemeClr val="bg1"/>
          </a:solidFill>
        </p:grpSpPr>
        <p:sp>
          <p:nvSpPr>
            <p:cNvPr id="7" name="Freeform 5">
              <a:extLst>
                <a:ext uri="{FF2B5EF4-FFF2-40B4-BE49-F238E27FC236}">
                  <a16:creationId xmlns="" xmlns:a16="http://schemas.microsoft.com/office/drawing/2014/main" id="{C1ABDC55-AAB3-4960-B004-F96AB04156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="" xmlns:a16="http://schemas.microsoft.com/office/drawing/2014/main" id="{B44C4C4C-DC5A-47B3-B277-683EDFB7B0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="" xmlns:a16="http://schemas.microsoft.com/office/drawing/2014/main" id="{B4213873-F9A9-47AF-912E-AF7D8398AF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="" xmlns:a16="http://schemas.microsoft.com/office/drawing/2014/main" id="{5599BDFE-FBF8-4145-B6A3-3580794097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="" xmlns:a16="http://schemas.microsoft.com/office/drawing/2014/main" id="{E0C07242-B85C-4F2F-B848-4A7812C184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2" name="Freeform 10">
              <a:extLst>
                <a:ext uri="{FF2B5EF4-FFF2-40B4-BE49-F238E27FC236}">
                  <a16:creationId xmlns="" xmlns:a16="http://schemas.microsoft.com/office/drawing/2014/main" id="{7933AC57-4D46-4DC2-813B-CC20132A6D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3" name="Freeform 11">
              <a:extLst>
                <a:ext uri="{FF2B5EF4-FFF2-40B4-BE49-F238E27FC236}">
                  <a16:creationId xmlns="" xmlns:a16="http://schemas.microsoft.com/office/drawing/2014/main" id="{94CF498D-D74B-43D3-B5D6-FF90A53F66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="" xmlns:a16="http://schemas.microsoft.com/office/drawing/2014/main" id="{F0B134A2-6419-46FC-B2C9-BBB881580D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="" xmlns:a16="http://schemas.microsoft.com/office/drawing/2014/main" id="{669B17DC-4047-43F0-A03B-2C9AF4BF9C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="" xmlns:a16="http://schemas.microsoft.com/office/drawing/2014/main" id="{1616EBA7-FC24-41F8-AF7A-22784063CAB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="" xmlns:a16="http://schemas.microsoft.com/office/drawing/2014/main" id="{440A2F57-511A-4BC4-BEEC-66A02B9B16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8" name="Freeform 16">
              <a:extLst>
                <a:ext uri="{FF2B5EF4-FFF2-40B4-BE49-F238E27FC236}">
                  <a16:creationId xmlns="" xmlns:a16="http://schemas.microsoft.com/office/drawing/2014/main" id="{920F9231-52EF-43E1-B7EC-83259D2B285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="" xmlns:a16="http://schemas.microsoft.com/office/drawing/2014/main" id="{E12F7523-E8A1-4C9F-A0D7-3008B25E1D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74735283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os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685E200-231C-462C-9340-0F878EE90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3FA8D5C-A168-453D-86D4-9C1E7E6EF4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560" y="2995200"/>
            <a:ext cx="6129540" cy="271273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47789BC6-C149-491E-85F7-BE45C04FC1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18138" y="3371329"/>
            <a:ext cx="3128962" cy="2656409"/>
          </a:xfrm>
        </p:spPr>
        <p:txBody>
          <a:bodyPr/>
          <a:lstStyle>
            <a:lvl1pPr algn="r">
              <a:lnSpc>
                <a:spcPts val="3500"/>
              </a:lnSpc>
              <a:defRPr sz="23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51753682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6900" y="527050"/>
            <a:ext cx="6731667" cy="7778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6900" y="1855787"/>
            <a:ext cx="7950200" cy="417195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6900" y="6212667"/>
            <a:ext cx="1506200" cy="27706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3F690C12-BAD4-4AF6-81CC-E798817215F4}" type="datetime3">
              <a:rPr lang="en-US" smtClean="0"/>
              <a:t>22 October 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6900" y="6552074"/>
            <a:ext cx="7950200" cy="21240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7100" y="6231601"/>
            <a:ext cx="290900" cy="25813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3F17AC1C-9FE1-42FA-99A3-80DA8DDB6D2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8BA690F1-BF49-47B1-B953-55E8388BEBEA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100" y="6231600"/>
            <a:ext cx="6444000" cy="258133"/>
          </a:xfrm>
          <a:prstGeom prst="rect">
            <a:avLst/>
          </a:prstGeom>
        </p:spPr>
      </p:pic>
      <p:grpSp>
        <p:nvGrpSpPr>
          <p:cNvPr id="12" name="Group 4">
            <a:extLst>
              <a:ext uri="{FF2B5EF4-FFF2-40B4-BE49-F238E27FC236}">
                <a16:creationId xmlns="" xmlns:a16="http://schemas.microsoft.com/office/drawing/2014/main" id="{5175D0F3-A7E4-4BFD-8553-0D26E0BB7BF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362700" y="471600"/>
            <a:ext cx="1184400" cy="403436"/>
            <a:chOff x="134" y="-75"/>
            <a:chExt cx="5760" cy="1962"/>
          </a:xfrm>
        </p:grpSpPr>
        <p:sp>
          <p:nvSpPr>
            <p:cNvPr id="14" name="Freeform 5">
              <a:extLst>
                <a:ext uri="{FF2B5EF4-FFF2-40B4-BE49-F238E27FC236}">
                  <a16:creationId xmlns="" xmlns:a16="http://schemas.microsoft.com/office/drawing/2014/main" id="{7DFCE972-EAA5-4B92-BA49-CD32C6DC93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6">
              <a:extLst>
                <a:ext uri="{FF2B5EF4-FFF2-40B4-BE49-F238E27FC236}">
                  <a16:creationId xmlns="" xmlns:a16="http://schemas.microsoft.com/office/drawing/2014/main" id="{1A77D11B-9455-4FB8-9F9F-889262CAFD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7">
              <a:extLst>
                <a:ext uri="{FF2B5EF4-FFF2-40B4-BE49-F238E27FC236}">
                  <a16:creationId xmlns="" xmlns:a16="http://schemas.microsoft.com/office/drawing/2014/main" id="{719E90E0-B605-4752-90BB-52F1C0818D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8">
              <a:extLst>
                <a:ext uri="{FF2B5EF4-FFF2-40B4-BE49-F238E27FC236}">
                  <a16:creationId xmlns="" xmlns:a16="http://schemas.microsoft.com/office/drawing/2014/main" id="{FF8933A7-22F5-4C93-BFB8-CC701FF6C78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9">
              <a:extLst>
                <a:ext uri="{FF2B5EF4-FFF2-40B4-BE49-F238E27FC236}">
                  <a16:creationId xmlns="" xmlns:a16="http://schemas.microsoft.com/office/drawing/2014/main" id="{8AB74FF3-49A4-4132-8720-66A2CA737F9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0">
              <a:extLst>
                <a:ext uri="{FF2B5EF4-FFF2-40B4-BE49-F238E27FC236}">
                  <a16:creationId xmlns="" xmlns:a16="http://schemas.microsoft.com/office/drawing/2014/main" id="{A9532494-F208-400B-B2D0-EBE14034D7F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1">
              <a:extLst>
                <a:ext uri="{FF2B5EF4-FFF2-40B4-BE49-F238E27FC236}">
                  <a16:creationId xmlns="" xmlns:a16="http://schemas.microsoft.com/office/drawing/2014/main" id="{9F7F3F3C-A874-45EB-8829-6DBFF4D0BDB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2">
              <a:extLst>
                <a:ext uri="{FF2B5EF4-FFF2-40B4-BE49-F238E27FC236}">
                  <a16:creationId xmlns="" xmlns:a16="http://schemas.microsoft.com/office/drawing/2014/main" id="{B72883E8-82FC-41A5-9094-CE4889AB311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3">
              <a:extLst>
                <a:ext uri="{FF2B5EF4-FFF2-40B4-BE49-F238E27FC236}">
                  <a16:creationId xmlns="" xmlns:a16="http://schemas.microsoft.com/office/drawing/2014/main" id="{F7F58AD2-8B06-4C2D-BAA2-CA87C64DA66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14">
              <a:extLst>
                <a:ext uri="{FF2B5EF4-FFF2-40B4-BE49-F238E27FC236}">
                  <a16:creationId xmlns="" xmlns:a16="http://schemas.microsoft.com/office/drawing/2014/main" id="{D35B62C9-EE8F-45F7-9561-7384B2AAE67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15">
              <a:extLst>
                <a:ext uri="{FF2B5EF4-FFF2-40B4-BE49-F238E27FC236}">
                  <a16:creationId xmlns="" xmlns:a16="http://schemas.microsoft.com/office/drawing/2014/main" id="{F8332340-5CE5-4249-B2D0-A7EE26F9C9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16">
              <a:extLst>
                <a:ext uri="{FF2B5EF4-FFF2-40B4-BE49-F238E27FC236}">
                  <a16:creationId xmlns="" xmlns:a16="http://schemas.microsoft.com/office/drawing/2014/main" id="{252E8A71-FE3C-4C28-A170-42EC748ECE5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17">
              <a:extLst>
                <a:ext uri="{FF2B5EF4-FFF2-40B4-BE49-F238E27FC236}">
                  <a16:creationId xmlns="" xmlns:a16="http://schemas.microsoft.com/office/drawing/2014/main" id="{387437AA-6487-4B95-B4F0-ABAA6962C3D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743537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79" r:id="rId1"/>
    <p:sldLayoutId id="2147485480" r:id="rId2"/>
    <p:sldLayoutId id="2147485481" r:id="rId3"/>
    <p:sldLayoutId id="2147485482" r:id="rId4"/>
    <p:sldLayoutId id="2147485483" r:id="rId5"/>
    <p:sldLayoutId id="2147485484" r:id="rId6"/>
    <p:sldLayoutId id="2147485485" r:id="rId7"/>
    <p:sldLayoutId id="2147485486" r:id="rId8"/>
    <p:sldLayoutId id="2147485487" r:id="rId9"/>
    <p:sldLayoutId id="2147485488" r:id="rId10"/>
    <p:sldLayoutId id="2147485489" r:id="rId11"/>
    <p:sldLayoutId id="2147485490" r:id="rId12"/>
    <p:sldLayoutId id="2147485491" r:id="rId13"/>
    <p:sldLayoutId id="2147485492" r:id="rId14"/>
    <p:sldLayoutId id="2147485493" r:id="rId15"/>
    <p:sldLayoutId id="2147485494" r:id="rId16"/>
  </p:sldLayoutIdLst>
  <p:transition>
    <p:fade/>
  </p:transition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None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27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2000"/>
        </a:spcAft>
        <a:buFont typeface="Courier New" panose="02070309020205020404" pitchFamily="49" charset="0"/>
        <a:buChar char="o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2000"/>
        </a:spcAft>
        <a:buFont typeface="Courier New" panose="02070309020205020404" pitchFamily="49" charset="0"/>
        <a:buChar char="o"/>
        <a:defRPr sz="20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81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2000"/>
        </a:spcAft>
        <a:buFont typeface="Courier New" panose="02070309020205020404" pitchFamily="49" charset="0"/>
        <a:buChar char="o"/>
        <a:defRPr sz="20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08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2000"/>
        </a:spcAft>
        <a:buFont typeface="Courier New" panose="02070309020205020404" pitchFamily="49" charset="0"/>
        <a:buChar char="o"/>
        <a:defRPr sz="20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orient="horz" pos="332" userDrawn="1">
          <p15:clr>
            <a:srgbClr val="F26B43"/>
          </p15:clr>
        </p15:guide>
        <p15:guide id="4" orient="horz" pos="822" userDrawn="1">
          <p15:clr>
            <a:srgbClr val="F26B43"/>
          </p15:clr>
        </p15:guide>
        <p15:guide id="5" orient="horz" pos="1169" userDrawn="1">
          <p15:clr>
            <a:srgbClr val="F26B43"/>
          </p15:clr>
        </p15:guide>
        <p15:guide id="6" pos="376" userDrawn="1">
          <p15:clr>
            <a:srgbClr val="F26B43"/>
          </p15:clr>
        </p15:guide>
        <p15:guide id="7" pos="5384" userDrawn="1">
          <p15:clr>
            <a:srgbClr val="F26B43"/>
          </p15:clr>
        </p15:guide>
        <p15:guide id="8" orient="horz" pos="379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emf"/><Relationship Id="rId5" Type="http://schemas.openxmlformats.org/officeDocument/2006/relationships/image" Target="../media/image16.emf"/><Relationship Id="rId4" Type="http://schemas.openxmlformats.org/officeDocument/2006/relationships/oleObject" Target="../embeddings/Microsoft_Excel_97-2003_Worksheet1.xls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emf"/><Relationship Id="rId5" Type="http://schemas.openxmlformats.org/officeDocument/2006/relationships/image" Target="../media/image17.emf"/><Relationship Id="rId4" Type="http://schemas.openxmlformats.org/officeDocument/2006/relationships/oleObject" Target="../embeddings/Microsoft_Excel_97-2003_Worksheet2.xls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8.emf"/><Relationship Id="rId5" Type="http://schemas.openxmlformats.org/officeDocument/2006/relationships/oleObject" Target="../embeddings/Microsoft_Excel_97-2003_Worksheet3.xls"/><Relationship Id="rId4" Type="http://schemas.openxmlformats.org/officeDocument/2006/relationships/image" Target="../media/image7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Pollock Report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52323" y="2196384"/>
            <a:ext cx="6858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200" i="1" dirty="0">
                <a:solidFill>
                  <a:prstClr val="white"/>
                </a:solidFill>
                <a:ea typeface="+mn-ea"/>
                <a:cs typeface="Arial" panose="020B0604020202020204" pitchFamily="34" charset="0"/>
              </a:rPr>
              <a:t>supporting a profitable, sustainable and socially responsible future for the seafood industry</a:t>
            </a:r>
            <a:endParaRPr lang="en-GB" sz="1200" dirty="0">
              <a:solidFill>
                <a:prstClr val="white"/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19600" y="5352216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GB" altLang="en-US" sz="1400" kern="0" dirty="0">
                <a:solidFill>
                  <a:schemeClr val="bg1"/>
                </a:solidFill>
                <a:cs typeface="Arial"/>
              </a:rPr>
              <a:t>ScanTrack data does not include the discounters and Species specific data now includes Meals.</a:t>
            </a:r>
          </a:p>
          <a:p>
            <a:pPr>
              <a:defRPr/>
            </a:pPr>
            <a:endParaRPr lang="en-GB" altLang="en-US" sz="1400" kern="0" dirty="0">
              <a:solidFill>
                <a:schemeClr val="bg1"/>
              </a:solidFill>
              <a:cs typeface="Arial"/>
            </a:endParaRPr>
          </a:p>
          <a:p>
            <a:pPr>
              <a:defRPr/>
            </a:pPr>
            <a:r>
              <a:rPr lang="en-GB" altLang="en-US" sz="1400" kern="0" dirty="0">
                <a:solidFill>
                  <a:schemeClr val="bg1"/>
                </a:solidFill>
                <a:cs typeface="Arial"/>
              </a:rPr>
              <a:t>HomeScan data is based upon a consumer panel and should only be used for trends, not absolute values.	</a:t>
            </a:r>
            <a:endParaRPr lang="en-GB" kern="0" dirty="0">
              <a:solidFill>
                <a:schemeClr val="bg1"/>
              </a:solidFill>
              <a:latin typeface="Calibri"/>
              <a:ea typeface="+mn-ea"/>
            </a:endParaRPr>
          </a:p>
        </p:txBody>
      </p:sp>
      <p:pic>
        <p:nvPicPr>
          <p:cNvPr id="5" name="Picture 4"/>
          <p:cNvPicPr/>
          <p:nvPr>
            <p:extLst>
              <p:ext uri="{D42A27DB-BD31-4B8C-83A1-F6EECF244321}">
                <p14:modId xmlns:p14="http://schemas.microsoft.com/office/powerpoint/2010/main" val="3651951586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271267" y="5957036"/>
            <a:ext cx="3257550" cy="4476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6571046"/>
            <a:ext cx="9143999" cy="28695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algn="ctr" defTabSz="457200"/>
            <a:r>
              <a:rPr lang="en-US" sz="1400" b="1" kern="0" dirty="0">
                <a:solidFill>
                  <a:schemeClr val="bg1"/>
                </a:solidFill>
                <a:cs typeface="Arial"/>
              </a:rPr>
              <a:t>All data released after w/e 26.03.16 is coded according to refined definitions available from Seafish</a:t>
            </a:r>
          </a:p>
        </p:txBody>
      </p:sp>
    </p:spTree>
    <p:extLst>
      <p:ext uri="{BB962C8B-B14F-4D97-AF65-F5344CB8AC3E}">
        <p14:creationId xmlns:p14="http://schemas.microsoft.com/office/powerpoint/2010/main" val="17620999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3175" y="981068"/>
            <a:ext cx="9140825" cy="52546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GB" altLang="en-US" sz="3200" dirty="0"/>
              <a:t>Rolling Purchase KPI’s – Total Pollock</a:t>
            </a:r>
          </a:p>
        </p:txBody>
      </p:sp>
      <p:graphicFrame>
        <p:nvGraphicFramePr>
          <p:cNvPr id="12291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6843744"/>
              </p:ext>
            </p:extLst>
          </p:nvPr>
        </p:nvGraphicFramePr>
        <p:xfrm>
          <a:off x="554038" y="1720850"/>
          <a:ext cx="8054975" cy="4414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19" name="Worksheet" r:id="rId4" imgW="7924911" imgH="4343501" progId="Excel.Sheet.8">
                  <p:embed/>
                </p:oleObj>
              </mc:Choice>
              <mc:Fallback>
                <p:oleObj name="Worksheet" r:id="rId4" imgW="7924911" imgH="4343501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038" y="1720850"/>
                        <a:ext cx="8054975" cy="4414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-54601" y="6458759"/>
            <a:ext cx="51435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Source – HomeScan MAT</a:t>
            </a:r>
            <a:r>
              <a:rPr lang="en-GB" altLang="en-US" sz="1100" b="1" dirty="0" smtClean="0">
                <a:solidFill>
                  <a:schemeClr val="accent1"/>
                </a:solidFill>
                <a:latin typeface="+mj-lt"/>
                <a:ea typeface="Geneva"/>
                <a:cs typeface="Geneva"/>
              </a:rPr>
              <a:t> 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112330306"/>
              </p:ext>
            </p:ext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5021263" y="6473825"/>
            <a:ext cx="13239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3175" y="793412"/>
            <a:ext cx="9140825" cy="50641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GB" altLang="en-US" sz="3200" dirty="0"/>
              <a:t>Rolling Purchase KPI’s – Frozen Pollock</a:t>
            </a:r>
          </a:p>
        </p:txBody>
      </p:sp>
      <p:graphicFrame>
        <p:nvGraphicFramePr>
          <p:cNvPr id="1331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757678"/>
              </p:ext>
            </p:extLst>
          </p:nvPr>
        </p:nvGraphicFramePr>
        <p:xfrm>
          <a:off x="644525" y="1284288"/>
          <a:ext cx="7920038" cy="491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47" name="Worksheet" r:id="rId4" imgW="7915187" imgH="4914951" progId="Excel.Sheet.8">
                  <p:embed/>
                </p:oleObj>
              </mc:Choice>
              <mc:Fallback>
                <p:oleObj name="Worksheet" r:id="rId4" imgW="7915187" imgH="4914951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525" y="1284288"/>
                        <a:ext cx="7920038" cy="4918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-54601" y="6458759"/>
            <a:ext cx="51435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Source – HomeScan MAT</a:t>
            </a:r>
            <a:r>
              <a:rPr lang="en-GB" altLang="en-US" sz="1100" b="1" dirty="0" smtClean="0">
                <a:solidFill>
                  <a:schemeClr val="accent1"/>
                </a:solidFill>
                <a:latin typeface="+mj-lt"/>
                <a:ea typeface="Geneva"/>
                <a:cs typeface="Geneva"/>
              </a:rPr>
              <a:t> 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265919624"/>
              </p:ext>
            </p:ext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5021263" y="6473825"/>
            <a:ext cx="13239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3175" y="557637"/>
            <a:ext cx="9140825" cy="42068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GB" altLang="en-US" sz="3200" dirty="0"/>
              <a:t>Rolling Purchase KPI’s – Chilled Pollock</a:t>
            </a: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-54601" y="6458759"/>
            <a:ext cx="51435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Source – HomeScan MAT</a:t>
            </a:r>
            <a:r>
              <a:rPr lang="en-GB" altLang="en-US" sz="1100" b="1" dirty="0" smtClean="0">
                <a:solidFill>
                  <a:schemeClr val="accent1"/>
                </a:solidFill>
                <a:latin typeface="+mj-lt"/>
                <a:ea typeface="Geneva"/>
                <a:cs typeface="Geneva"/>
              </a:rPr>
              <a:t> 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731982647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021263" y="6468423"/>
            <a:ext cx="13239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5283356"/>
              </p:ext>
            </p:extLst>
          </p:nvPr>
        </p:nvGraphicFramePr>
        <p:xfrm>
          <a:off x="0" y="1143000"/>
          <a:ext cx="8909050" cy="51011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78" name="Worksheet" r:id="rId5" imgW="6667567" imgH="4324336" progId="Excel.Sheet.8">
                  <p:embed/>
                </p:oleObj>
              </mc:Choice>
              <mc:Fallback>
                <p:oleObj name="Worksheet" r:id="rId5" imgW="6667567" imgH="4324336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143000"/>
                        <a:ext cx="8909050" cy="51011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 txBox="1">
            <a:spLocks/>
          </p:cNvSpPr>
          <p:nvPr/>
        </p:nvSpPr>
        <p:spPr bwMode="auto">
          <a:xfrm>
            <a:off x="3175" y="932450"/>
            <a:ext cx="9140825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defTabSz="457200">
              <a:defRPr sz="32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  <a:lvl2pPr defTabSz="457200">
              <a:defRPr sz="3600">
                <a:solidFill>
                  <a:srgbClr val="012E7F"/>
                </a:solidFill>
              </a:defRPr>
            </a:lvl2pPr>
            <a:lvl3pPr defTabSz="457200">
              <a:defRPr sz="3600">
                <a:solidFill>
                  <a:srgbClr val="012E7F"/>
                </a:solidFill>
              </a:defRPr>
            </a:lvl3pPr>
            <a:lvl4pPr defTabSz="457200">
              <a:defRPr sz="3600">
                <a:solidFill>
                  <a:srgbClr val="012E7F"/>
                </a:solidFill>
              </a:defRPr>
            </a:lvl4pPr>
            <a:lvl5pPr defTabSz="457200">
              <a:defRPr sz="3600">
                <a:solidFill>
                  <a:srgbClr val="012E7F"/>
                </a:solidFill>
              </a:defRPr>
            </a:lvl5pPr>
            <a:lvl6pPr marL="4572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6pPr>
            <a:lvl7pPr marL="9144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7pPr>
            <a:lvl8pPr marL="13716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8pPr>
            <a:lvl9pPr marL="18288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9pPr>
          </a:lstStyle>
          <a:p>
            <a:r>
              <a:rPr lang="en-GB" altLang="en-US" dirty="0"/>
              <a:t>Retailer Share of Trade £ - Total Pollock</a:t>
            </a: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-54601" y="6458759"/>
            <a:ext cx="51435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Source – HomeScan MAT</a:t>
            </a:r>
            <a:r>
              <a:rPr lang="en-GB" altLang="en-US" sz="1100" b="1" dirty="0" smtClean="0">
                <a:solidFill>
                  <a:schemeClr val="accent1"/>
                </a:solidFill>
                <a:latin typeface="+mj-lt"/>
                <a:ea typeface="Geneva"/>
                <a:cs typeface="Geneva"/>
              </a:rPr>
              <a:t> 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844714249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21263" y="6473825"/>
            <a:ext cx="13239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/>
          <p:nvPr>
            <p:extLst>
              <p:ext uri="{D42A27DB-BD31-4B8C-83A1-F6EECF244321}">
                <p14:modId xmlns:p14="http://schemas.microsoft.com/office/powerpoint/2010/main" val="2779632314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42900" y="1379538"/>
            <a:ext cx="8461375" cy="5184775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 txBox="1">
            <a:spLocks/>
          </p:cNvSpPr>
          <p:nvPr/>
        </p:nvSpPr>
        <p:spPr bwMode="auto">
          <a:xfrm>
            <a:off x="3175" y="955623"/>
            <a:ext cx="9140825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defTabSz="457200">
              <a:defRPr sz="32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  <a:lvl2pPr defTabSz="457200">
              <a:defRPr sz="3600">
                <a:solidFill>
                  <a:srgbClr val="012E7F"/>
                </a:solidFill>
              </a:defRPr>
            </a:lvl2pPr>
            <a:lvl3pPr defTabSz="457200">
              <a:defRPr sz="3600">
                <a:solidFill>
                  <a:srgbClr val="012E7F"/>
                </a:solidFill>
              </a:defRPr>
            </a:lvl3pPr>
            <a:lvl4pPr defTabSz="457200">
              <a:defRPr sz="3600">
                <a:solidFill>
                  <a:srgbClr val="012E7F"/>
                </a:solidFill>
              </a:defRPr>
            </a:lvl4pPr>
            <a:lvl5pPr defTabSz="457200">
              <a:defRPr sz="3600">
                <a:solidFill>
                  <a:srgbClr val="012E7F"/>
                </a:solidFill>
              </a:defRPr>
            </a:lvl5pPr>
            <a:lvl6pPr marL="4572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6pPr>
            <a:lvl7pPr marL="9144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7pPr>
            <a:lvl8pPr marL="13716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8pPr>
            <a:lvl9pPr marL="18288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9pPr>
          </a:lstStyle>
          <a:p>
            <a:r>
              <a:rPr lang="en-GB" altLang="en-US" dirty="0"/>
              <a:t>Retailer Share of Trade £ - Frozen Pollock</a:t>
            </a: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-54601" y="6458759"/>
            <a:ext cx="51435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Source – HomeScan MAT</a:t>
            </a:r>
            <a:r>
              <a:rPr lang="en-GB" altLang="en-US" sz="1100" b="1" dirty="0" smtClean="0">
                <a:solidFill>
                  <a:schemeClr val="accent1"/>
                </a:solidFill>
                <a:latin typeface="+mj-lt"/>
                <a:ea typeface="Geneva"/>
                <a:cs typeface="Geneva"/>
              </a:rPr>
              <a:t> 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45586631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21263" y="6473825"/>
            <a:ext cx="13239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/>
          <p:nvPr>
            <p:extLst>
              <p:ext uri="{D42A27DB-BD31-4B8C-83A1-F6EECF244321}">
                <p14:modId xmlns:p14="http://schemas.microsoft.com/office/powerpoint/2010/main" val="197240691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42900" y="1339850"/>
            <a:ext cx="8461375" cy="5186363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 txBox="1">
            <a:spLocks/>
          </p:cNvSpPr>
          <p:nvPr/>
        </p:nvSpPr>
        <p:spPr bwMode="auto">
          <a:xfrm>
            <a:off x="3175" y="967212"/>
            <a:ext cx="9140825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defTabSz="457200">
              <a:defRPr sz="32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  <a:lvl2pPr defTabSz="457200">
              <a:defRPr sz="3600">
                <a:solidFill>
                  <a:srgbClr val="012E7F"/>
                </a:solidFill>
              </a:defRPr>
            </a:lvl2pPr>
            <a:lvl3pPr defTabSz="457200">
              <a:defRPr sz="3600">
                <a:solidFill>
                  <a:srgbClr val="012E7F"/>
                </a:solidFill>
              </a:defRPr>
            </a:lvl3pPr>
            <a:lvl4pPr defTabSz="457200">
              <a:defRPr sz="3600">
                <a:solidFill>
                  <a:srgbClr val="012E7F"/>
                </a:solidFill>
              </a:defRPr>
            </a:lvl4pPr>
            <a:lvl5pPr defTabSz="457200">
              <a:defRPr sz="3600">
                <a:solidFill>
                  <a:srgbClr val="012E7F"/>
                </a:solidFill>
              </a:defRPr>
            </a:lvl5pPr>
            <a:lvl6pPr marL="4572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6pPr>
            <a:lvl7pPr marL="9144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7pPr>
            <a:lvl8pPr marL="13716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8pPr>
            <a:lvl9pPr marL="18288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9pPr>
          </a:lstStyle>
          <a:p>
            <a:r>
              <a:rPr lang="en-GB" altLang="en-US" dirty="0"/>
              <a:t>Retailer Share of Trade £ - Chilled Pollock</a:t>
            </a: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-54601" y="6458759"/>
            <a:ext cx="51435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Source – HomeScan MAT</a:t>
            </a:r>
            <a:r>
              <a:rPr lang="en-GB" altLang="en-US" sz="1100" b="1" dirty="0" smtClean="0">
                <a:solidFill>
                  <a:schemeClr val="accent1"/>
                </a:solidFill>
                <a:latin typeface="+mj-lt"/>
                <a:ea typeface="Geneva"/>
                <a:cs typeface="Geneva"/>
              </a:rPr>
              <a:t> 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010519282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21263" y="6473825"/>
            <a:ext cx="13239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/>
          <p:nvPr>
            <p:extLst>
              <p:ext uri="{D42A27DB-BD31-4B8C-83A1-F6EECF244321}">
                <p14:modId xmlns:p14="http://schemas.microsoft.com/office/powerpoint/2010/main" val="2450716329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65138" y="1636713"/>
            <a:ext cx="8167687" cy="4575175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-1588" y="825163"/>
            <a:ext cx="9145588" cy="533400"/>
          </a:xfrm>
        </p:spPr>
        <p:txBody>
          <a:bodyPr>
            <a:noAutofit/>
          </a:bodyPr>
          <a:lstStyle/>
          <a:p>
            <a:r>
              <a:rPr lang="en-GB" altLang="en-US" sz="3200" dirty="0" smtClean="0"/>
              <a:t>Market Context – Total Fish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77548499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813" y="1549770"/>
            <a:ext cx="9061450" cy="457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-13648" y="6527099"/>
            <a:ext cx="5143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Source –</a:t>
            </a:r>
            <a:r>
              <a:rPr lang="en-GB" altLang="en-US" sz="14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ScanTrack</a:t>
            </a:r>
            <a:r>
              <a:rPr lang="en-GB" altLang="en-US" sz="14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MAT</a:t>
            </a:r>
            <a:r>
              <a:rPr lang="en-GB" altLang="en-US" sz="1400" b="1" dirty="0" smtClean="0">
                <a:solidFill>
                  <a:schemeClr val="accent1"/>
                </a:solidFill>
                <a:latin typeface="+mj-lt"/>
                <a:ea typeface="Geneva"/>
                <a:cs typeface="Geneva"/>
              </a:rPr>
              <a:t> 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295341531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48250" y="6573838"/>
            <a:ext cx="13239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1588" y="710223"/>
            <a:ext cx="9145588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defTabSz="457200">
              <a:defRPr sz="32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  <a:lvl2pPr defTabSz="457200">
              <a:defRPr sz="3600">
                <a:solidFill>
                  <a:srgbClr val="012E7F"/>
                </a:solidFill>
              </a:defRPr>
            </a:lvl2pPr>
            <a:lvl3pPr defTabSz="457200">
              <a:defRPr sz="3600">
                <a:solidFill>
                  <a:srgbClr val="012E7F"/>
                </a:solidFill>
              </a:defRPr>
            </a:lvl3pPr>
            <a:lvl4pPr defTabSz="457200">
              <a:defRPr sz="3600">
                <a:solidFill>
                  <a:srgbClr val="012E7F"/>
                </a:solidFill>
              </a:defRPr>
            </a:lvl4pPr>
            <a:lvl5pPr defTabSz="457200">
              <a:defRPr sz="3600">
                <a:solidFill>
                  <a:srgbClr val="012E7F"/>
                </a:solidFill>
              </a:defRPr>
            </a:lvl5pPr>
            <a:lvl6pPr marL="4572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6pPr>
            <a:lvl7pPr marL="9144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7pPr>
            <a:lvl8pPr marL="13716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8pPr>
            <a:lvl9pPr marL="18288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9pPr>
          </a:lstStyle>
          <a:p>
            <a:r>
              <a:rPr lang="en-GB" altLang="en-US" dirty="0"/>
              <a:t>Market Context – Total Fish continued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976793509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4613" y="1438291"/>
            <a:ext cx="9021762" cy="462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-13648" y="6527099"/>
            <a:ext cx="5143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Source –</a:t>
            </a:r>
            <a:r>
              <a:rPr lang="en-GB" altLang="en-US" sz="14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ScanTrack</a:t>
            </a:r>
            <a:r>
              <a:rPr lang="en-GB" altLang="en-US" sz="14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MAT</a:t>
            </a:r>
            <a:r>
              <a:rPr lang="en-GB" altLang="en-US" sz="1400" b="1" dirty="0" smtClean="0">
                <a:solidFill>
                  <a:schemeClr val="accent1"/>
                </a:solidFill>
                <a:latin typeface="+mj-lt"/>
                <a:ea typeface="Geneva"/>
                <a:cs typeface="Geneva"/>
              </a:rPr>
              <a:t>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796337057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48250" y="6573838"/>
            <a:ext cx="13239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9525" y="428627"/>
            <a:ext cx="6481763" cy="650875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3200" dirty="0">
                <a:latin typeface="Arial" pitchFamily="34" charset="0"/>
              </a:rPr>
              <a:t>Glossary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16694" y="998393"/>
            <a:ext cx="7708106" cy="4483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Data is sourced from  Nielsen </a:t>
            </a:r>
          </a:p>
          <a:p>
            <a:pPr marL="361950" lvl="2" indent="-180975">
              <a:spcBef>
                <a:spcPts val="300"/>
              </a:spcBef>
              <a:buClr>
                <a:srgbClr val="0062AE"/>
              </a:buClr>
              <a:buFont typeface="Arial" pitchFamily="34" charset="0"/>
              <a:buChar char="–"/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Scantrack – EPOS from key retailers (excluding discounters) and some sample EPOS.</a:t>
            </a:r>
          </a:p>
          <a:p>
            <a:pPr marL="361950" lvl="2" indent="-180975">
              <a:spcBef>
                <a:spcPts val="300"/>
              </a:spcBef>
              <a:buClr>
                <a:srgbClr val="0062AE"/>
              </a:buClr>
              <a:buFont typeface="Arial" pitchFamily="34" charset="0"/>
              <a:buChar char="–"/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Homescan – Consumer panel of 15,000 households using hand held scanners to record grocery purchases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MAT – Moving Annual Total i.e. 52 weeks, TY= This year, YA= Year ago, 2YA =Two years ago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Fish – Seafood (i.e. fish and shellfish)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Fresh – Chilled 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Segment definitions: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Batter - Fish / shellfish which is described as being coated in batter / battered / tempura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cake / finger segment takes priority.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Breaded - Fish / shellfish which is described as being coated in breadcrumbs / breaded / crumb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cake / finger segments takes priority.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Cakes - Fish / shellfish which are described as cakes.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Dusted - Fish / shellfish which are described as dusted or lightly coated (in seasoned flour)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Fingers - Fish / shellfish which are described as fingers.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Meals - Fish / shellfish which are described as meals and/or contain a carbohydrate, exclude all meals which contain a mixture of meat and seafood protein.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Natural - Fish / shellfish that has not had anything added or done to it, other than that required for basic processing. It can be raw or cooked or smoked, whole / fillets/ headed / gutted fish or shucked &amp; peeled shellfish.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Prepared - Fish / shellfish that has other ingredients or has been processed in any way different to the other segments e.g. packaged in brine / water / oil / marinade, or smoked  / treated / prepared / topped / crusted / stuffed / served with a relish but is not a meal.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Sauce - Fish / shellfish which is described as being in a sauce or with a separate sauce / dressing / dip (can be a sachet) but has no other additions e.g. lettuce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Batter, Breaded, Cakes, Dusted &amp; Finger segments take priority.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Sushi - Fish / shellfish which is described as sushi or sashimi.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Segments can be further broken down into: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By Sector i.e. Chilled, Frozen &amp; Ambient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By Species e.g. Cod, Haddock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Smoked &amp; Unsmoked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Organic &amp; Standard</a:t>
            </a:r>
          </a:p>
        </p:txBody>
      </p:sp>
    </p:spTree>
    <p:extLst>
      <p:ext uri="{BB962C8B-B14F-4D97-AF65-F5344CB8AC3E}">
        <p14:creationId xmlns:p14="http://schemas.microsoft.com/office/powerpoint/2010/main" val="8568007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 txBox="1">
            <a:spLocks/>
          </p:cNvSpPr>
          <p:nvPr/>
        </p:nvSpPr>
        <p:spPr bwMode="auto">
          <a:xfrm>
            <a:off x="-1588" y="966450"/>
            <a:ext cx="9145588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defTabSz="457200">
              <a:defRPr sz="32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  <a:lvl2pPr defTabSz="457200">
              <a:defRPr sz="3600">
                <a:solidFill>
                  <a:srgbClr val="012E7F"/>
                </a:solidFill>
              </a:defRPr>
            </a:lvl2pPr>
            <a:lvl3pPr defTabSz="457200">
              <a:defRPr sz="3600">
                <a:solidFill>
                  <a:srgbClr val="012E7F"/>
                </a:solidFill>
              </a:defRPr>
            </a:lvl3pPr>
            <a:lvl4pPr defTabSz="457200">
              <a:defRPr sz="3600">
                <a:solidFill>
                  <a:srgbClr val="012E7F"/>
                </a:solidFill>
              </a:defRPr>
            </a:lvl4pPr>
            <a:lvl5pPr defTabSz="457200">
              <a:defRPr sz="3600">
                <a:solidFill>
                  <a:srgbClr val="012E7F"/>
                </a:solidFill>
              </a:defRPr>
            </a:lvl5pPr>
            <a:lvl6pPr marL="4572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6pPr>
            <a:lvl7pPr marL="9144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7pPr>
            <a:lvl8pPr marL="13716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8pPr>
            <a:lvl9pPr marL="18288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9pPr>
          </a:lstStyle>
          <a:p>
            <a:r>
              <a:rPr lang="en-US" altLang="en-US" dirty="0"/>
              <a:t>Moving Annual Trends – Total Pollock</a:t>
            </a:r>
          </a:p>
        </p:txBody>
      </p:sp>
      <p:sp>
        <p:nvSpPr>
          <p:cNvPr id="4099" name="TextBox 3"/>
          <p:cNvSpPr txBox="1">
            <a:spLocks noChangeArrowheads="1"/>
          </p:cNvSpPr>
          <p:nvPr/>
        </p:nvSpPr>
        <p:spPr bwMode="auto">
          <a:xfrm>
            <a:off x="-13648" y="6527099"/>
            <a:ext cx="5143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Source –</a:t>
            </a:r>
            <a:r>
              <a:rPr lang="en-GB" altLang="en-US" sz="14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ScanTrack</a:t>
            </a:r>
            <a:r>
              <a:rPr lang="en-GB" altLang="en-US" sz="14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MAT</a:t>
            </a:r>
            <a:r>
              <a:rPr lang="en-GB" altLang="en-US" sz="1400" b="1" dirty="0" smtClean="0">
                <a:solidFill>
                  <a:schemeClr val="accent1"/>
                </a:solidFill>
                <a:latin typeface="+mj-lt"/>
                <a:ea typeface="Geneva"/>
                <a:cs typeface="Geneva"/>
              </a:rPr>
              <a:t> </a:t>
            </a:r>
          </a:p>
        </p:txBody>
      </p:sp>
      <p:pic>
        <p:nvPicPr>
          <p:cNvPr id="5" name="Picture 4"/>
          <p:cNvPicPr/>
          <p:nvPr>
            <p:extLst>
              <p:ext uri="{D42A27DB-BD31-4B8C-83A1-F6EECF244321}">
                <p14:modId xmlns:p14="http://schemas.microsoft.com/office/powerpoint/2010/main" val="2008898841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047964" y="6573776"/>
            <a:ext cx="1323975" cy="247650"/>
          </a:xfrm>
          <a:prstGeom prst="rect">
            <a:avLst/>
          </a:prstGeom>
        </p:spPr>
      </p:pic>
      <p:pic>
        <p:nvPicPr>
          <p:cNvPr id="4" name="Picture 3"/>
          <p:cNvPicPr/>
          <p:nvPr>
            <p:extLst>
              <p:ext uri="{D42A27DB-BD31-4B8C-83A1-F6EECF244321}">
                <p14:modId xmlns:p14="http://schemas.microsoft.com/office/powerpoint/2010/main" val="76694096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0" y="1606550"/>
            <a:ext cx="9144000" cy="4863399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 txBox="1">
            <a:spLocks/>
          </p:cNvSpPr>
          <p:nvPr/>
        </p:nvSpPr>
        <p:spPr bwMode="auto">
          <a:xfrm>
            <a:off x="-1588" y="1029311"/>
            <a:ext cx="9145588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defTabSz="457200">
              <a:defRPr sz="32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  <a:lvl2pPr defTabSz="457200">
              <a:defRPr sz="3600">
                <a:solidFill>
                  <a:srgbClr val="012E7F"/>
                </a:solidFill>
              </a:defRPr>
            </a:lvl2pPr>
            <a:lvl3pPr defTabSz="457200">
              <a:defRPr sz="3600">
                <a:solidFill>
                  <a:srgbClr val="012E7F"/>
                </a:solidFill>
              </a:defRPr>
            </a:lvl3pPr>
            <a:lvl4pPr defTabSz="457200">
              <a:defRPr sz="3600">
                <a:solidFill>
                  <a:srgbClr val="012E7F"/>
                </a:solidFill>
              </a:defRPr>
            </a:lvl4pPr>
            <a:lvl5pPr defTabSz="457200">
              <a:defRPr sz="3600">
                <a:solidFill>
                  <a:srgbClr val="012E7F"/>
                </a:solidFill>
              </a:defRPr>
            </a:lvl5pPr>
            <a:lvl6pPr marL="4572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6pPr>
            <a:lvl7pPr marL="9144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7pPr>
            <a:lvl8pPr marL="13716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8pPr>
            <a:lvl9pPr marL="18288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9pPr>
          </a:lstStyle>
          <a:p>
            <a:r>
              <a:rPr lang="en-US" altLang="en-US" dirty="0"/>
              <a:t>Moving Annual Trends – Total Pollock Continued</a:t>
            </a:r>
          </a:p>
        </p:txBody>
      </p: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-13648" y="6527099"/>
            <a:ext cx="5143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Source –</a:t>
            </a:r>
            <a:r>
              <a:rPr lang="en-GB" altLang="en-US" sz="14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ScanTrack</a:t>
            </a:r>
            <a:r>
              <a:rPr lang="en-GB" altLang="en-US" sz="14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MAT</a:t>
            </a:r>
            <a:r>
              <a:rPr lang="en-GB" altLang="en-US" sz="1400" b="1" dirty="0" smtClean="0">
                <a:solidFill>
                  <a:schemeClr val="accent1"/>
                </a:solidFill>
                <a:latin typeface="+mj-lt"/>
                <a:ea typeface="Geneva"/>
                <a:cs typeface="Geneva"/>
              </a:rPr>
              <a:t> 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078565014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48250" y="6573838"/>
            <a:ext cx="13239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3726996708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41275" y="1639888"/>
            <a:ext cx="8985250" cy="445452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3175" y="768960"/>
            <a:ext cx="9140825" cy="47783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GB" altLang="en-US" sz="3200" dirty="0"/>
              <a:t>Long Term Trends – Total Pollock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862492730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2550" y="1204026"/>
            <a:ext cx="8977313" cy="490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-13648" y="6527099"/>
            <a:ext cx="5143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Source –</a:t>
            </a:r>
            <a:r>
              <a:rPr lang="en-GB" altLang="en-US" sz="14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ScanTrack</a:t>
            </a:r>
            <a:r>
              <a:rPr lang="en-GB" altLang="en-US" sz="14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MAT</a:t>
            </a:r>
            <a:r>
              <a:rPr lang="en-GB" altLang="en-US" sz="1400" b="1" dirty="0" smtClean="0">
                <a:solidFill>
                  <a:schemeClr val="accent1"/>
                </a:solidFill>
                <a:latin typeface="+mj-lt"/>
                <a:ea typeface="Geneva"/>
                <a:cs typeface="Geneva"/>
              </a:rPr>
              <a:t> 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157103518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048250" y="6573838"/>
            <a:ext cx="13239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3175" y="868333"/>
            <a:ext cx="9140825" cy="47783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GB" altLang="en-US" sz="3200" dirty="0"/>
              <a:t>Long Term Trends – Frozen Pollock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699344586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2550" y="1238025"/>
            <a:ext cx="8977313" cy="490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-13648" y="6527099"/>
            <a:ext cx="5143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Source –</a:t>
            </a:r>
            <a:r>
              <a:rPr lang="en-GB" altLang="en-US" sz="14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ScanTrack</a:t>
            </a:r>
            <a:r>
              <a:rPr lang="en-GB" altLang="en-US" sz="14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MAT</a:t>
            </a:r>
            <a:r>
              <a:rPr lang="en-GB" altLang="en-US" sz="1400" b="1" dirty="0" smtClean="0">
                <a:solidFill>
                  <a:schemeClr val="accent1"/>
                </a:solidFill>
                <a:latin typeface="+mj-lt"/>
                <a:ea typeface="Geneva"/>
                <a:cs typeface="Geneva"/>
              </a:rPr>
              <a:t> 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063663457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048250" y="6573838"/>
            <a:ext cx="13239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-10473" y="877858"/>
            <a:ext cx="9140825" cy="50641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GB" altLang="en-US" sz="3200" dirty="0"/>
              <a:t>Long Term Trends – Chilled Pollock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211506836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4138" y="1360857"/>
            <a:ext cx="8975725" cy="490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-13648" y="6527099"/>
            <a:ext cx="5143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Source –</a:t>
            </a:r>
            <a:r>
              <a:rPr lang="en-GB" altLang="en-US" sz="14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ScanTrack</a:t>
            </a:r>
            <a:r>
              <a:rPr lang="en-GB" altLang="en-US" sz="14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MAT</a:t>
            </a:r>
            <a:r>
              <a:rPr lang="en-GB" altLang="en-US" sz="1400" b="1" dirty="0" smtClean="0">
                <a:solidFill>
                  <a:schemeClr val="accent1"/>
                </a:solidFill>
                <a:latin typeface="+mj-lt"/>
                <a:ea typeface="Geneva"/>
                <a:cs typeface="Geneva"/>
              </a:rPr>
              <a:t>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044483697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048250" y="6573838"/>
            <a:ext cx="13239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3"/>
          <p:cNvSpPr txBox="1">
            <a:spLocks noChangeArrowheads="1"/>
          </p:cNvSpPr>
          <p:nvPr/>
        </p:nvSpPr>
        <p:spPr bwMode="auto">
          <a:xfrm>
            <a:off x="-54601" y="6458759"/>
            <a:ext cx="51435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Source – HomeScan MAT</a:t>
            </a:r>
            <a:r>
              <a:rPr lang="en-GB" altLang="en-US" sz="1100" b="1" dirty="0" smtClean="0">
                <a:solidFill>
                  <a:schemeClr val="accent1"/>
                </a:solidFill>
                <a:latin typeface="+mj-lt"/>
                <a:ea typeface="Geneva"/>
                <a:cs typeface="Geneva"/>
              </a:rPr>
              <a:t> 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4763" y="523207"/>
            <a:ext cx="9139237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defTabSz="457200">
              <a:defRPr sz="32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  <a:lvl2pPr defTabSz="457200">
              <a:defRPr sz="3600">
                <a:solidFill>
                  <a:srgbClr val="012E7F"/>
                </a:solidFill>
              </a:defRPr>
            </a:lvl2pPr>
            <a:lvl3pPr defTabSz="457200">
              <a:defRPr sz="3600">
                <a:solidFill>
                  <a:srgbClr val="012E7F"/>
                </a:solidFill>
              </a:defRPr>
            </a:lvl3pPr>
            <a:lvl4pPr defTabSz="457200">
              <a:defRPr sz="3600">
                <a:solidFill>
                  <a:srgbClr val="012E7F"/>
                </a:solidFill>
              </a:defRPr>
            </a:lvl4pPr>
            <a:lvl5pPr defTabSz="457200">
              <a:defRPr sz="3600">
                <a:solidFill>
                  <a:srgbClr val="012E7F"/>
                </a:solidFill>
              </a:defRPr>
            </a:lvl5pPr>
            <a:lvl6pPr marL="4572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6pPr>
            <a:lvl7pPr marL="9144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7pPr>
            <a:lvl8pPr marL="13716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8pPr>
            <a:lvl9pPr marL="18288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9pPr>
          </a:lstStyle>
          <a:p>
            <a:r>
              <a:rPr lang="en-GB" altLang="en-US" dirty="0"/>
              <a:t>Purchase KPI’s – Total Pollock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4068748408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021594" y="6474180"/>
            <a:ext cx="1323975" cy="247650"/>
          </a:xfrm>
          <a:prstGeom prst="rect">
            <a:avLst/>
          </a:prstGeom>
        </p:spPr>
      </p:pic>
      <p:pic>
        <p:nvPicPr>
          <p:cNvPr id="6" name="Picture 5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649708"/>
            <a:ext cx="8877300" cy="566776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 txBox="1">
            <a:spLocks/>
          </p:cNvSpPr>
          <p:nvPr/>
        </p:nvSpPr>
        <p:spPr>
          <a:xfrm>
            <a:off x="0" y="535267"/>
            <a:ext cx="91440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defTabSz="457200">
              <a:defRPr sz="32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  <a:lvl2pPr defTabSz="457200">
              <a:defRPr sz="3600">
                <a:solidFill>
                  <a:srgbClr val="012E7F"/>
                </a:solidFill>
              </a:defRPr>
            </a:lvl2pPr>
            <a:lvl3pPr defTabSz="457200">
              <a:defRPr sz="3600">
                <a:solidFill>
                  <a:srgbClr val="012E7F"/>
                </a:solidFill>
              </a:defRPr>
            </a:lvl3pPr>
            <a:lvl4pPr defTabSz="457200">
              <a:defRPr sz="3600">
                <a:solidFill>
                  <a:srgbClr val="012E7F"/>
                </a:solidFill>
              </a:defRPr>
            </a:lvl4pPr>
            <a:lvl5pPr defTabSz="457200">
              <a:defRPr sz="3600">
                <a:solidFill>
                  <a:srgbClr val="012E7F"/>
                </a:solidFill>
              </a:defRPr>
            </a:lvl5pPr>
            <a:lvl6pPr marL="4572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6pPr>
            <a:lvl7pPr marL="9144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7pPr>
            <a:lvl8pPr marL="13716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8pPr>
            <a:lvl9pPr marL="18288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9pPr>
          </a:lstStyle>
          <a:p>
            <a:r>
              <a:rPr lang="en-GB" altLang="en-US" dirty="0"/>
              <a:t>Purchase KPI’s – Frozen Pollock</a:t>
            </a:r>
          </a:p>
        </p:txBody>
      </p:sp>
      <p:sp>
        <p:nvSpPr>
          <p:cNvPr id="17" name="TextBox 3"/>
          <p:cNvSpPr txBox="1">
            <a:spLocks noChangeArrowheads="1"/>
          </p:cNvSpPr>
          <p:nvPr/>
        </p:nvSpPr>
        <p:spPr bwMode="auto">
          <a:xfrm>
            <a:off x="-54601" y="6458759"/>
            <a:ext cx="51435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Source – HomeScan MAT</a:t>
            </a:r>
            <a:r>
              <a:rPr lang="en-GB" altLang="en-US" sz="1100" b="1" dirty="0" smtClean="0">
                <a:solidFill>
                  <a:schemeClr val="accent1"/>
                </a:solidFill>
                <a:latin typeface="+mj-lt"/>
                <a:ea typeface="Geneva"/>
                <a:cs typeface="Geneva"/>
              </a:rPr>
              <a:t>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887256246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21263" y="6473825"/>
            <a:ext cx="13239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690652"/>
            <a:ext cx="8877300" cy="566776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-1588" y="521619"/>
            <a:ext cx="9145588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defTabSz="457200">
              <a:defRPr sz="32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  <a:lvl2pPr defTabSz="457200">
              <a:defRPr sz="3600">
                <a:solidFill>
                  <a:srgbClr val="012E7F"/>
                </a:solidFill>
              </a:defRPr>
            </a:lvl2pPr>
            <a:lvl3pPr defTabSz="457200">
              <a:defRPr sz="3600">
                <a:solidFill>
                  <a:srgbClr val="012E7F"/>
                </a:solidFill>
              </a:defRPr>
            </a:lvl3pPr>
            <a:lvl4pPr defTabSz="457200">
              <a:defRPr sz="3600">
                <a:solidFill>
                  <a:srgbClr val="012E7F"/>
                </a:solidFill>
              </a:defRPr>
            </a:lvl4pPr>
            <a:lvl5pPr defTabSz="457200">
              <a:defRPr sz="3600">
                <a:solidFill>
                  <a:srgbClr val="012E7F"/>
                </a:solidFill>
              </a:defRPr>
            </a:lvl5pPr>
            <a:lvl6pPr marL="4572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6pPr>
            <a:lvl7pPr marL="9144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7pPr>
            <a:lvl8pPr marL="13716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8pPr>
            <a:lvl9pPr marL="18288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9pPr>
          </a:lstStyle>
          <a:p>
            <a:r>
              <a:rPr lang="en-GB" altLang="en-US" dirty="0"/>
              <a:t>Purchase KPI’s – Chilled Pollock</a:t>
            </a:r>
          </a:p>
        </p:txBody>
      </p:sp>
      <p:sp>
        <p:nvSpPr>
          <p:cNvPr id="17" name="TextBox 3"/>
          <p:cNvSpPr txBox="1">
            <a:spLocks noChangeArrowheads="1"/>
          </p:cNvSpPr>
          <p:nvPr/>
        </p:nvSpPr>
        <p:spPr bwMode="auto">
          <a:xfrm>
            <a:off x="-54601" y="6458759"/>
            <a:ext cx="51435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Source – HomeScan MAT</a:t>
            </a:r>
            <a:r>
              <a:rPr lang="en-GB" altLang="en-US" sz="1100" b="1" dirty="0" smtClean="0">
                <a:solidFill>
                  <a:schemeClr val="accent1"/>
                </a:solidFill>
                <a:latin typeface="+mj-lt"/>
                <a:ea typeface="Geneva"/>
                <a:cs typeface="Geneva"/>
              </a:rPr>
              <a:t> 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708449780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21263" y="6473825"/>
            <a:ext cx="13239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663356"/>
            <a:ext cx="8877300" cy="566776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afish-PowerPoint-template">
  <a:themeElements>
    <a:clrScheme name="Seafish colour theme">
      <a:dk1>
        <a:sysClr val="windowText" lastClr="000000"/>
      </a:dk1>
      <a:lt1>
        <a:sysClr val="window" lastClr="FFFFFF"/>
      </a:lt1>
      <a:dk2>
        <a:srgbClr val="595959"/>
      </a:dk2>
      <a:lt2>
        <a:srgbClr val="E7E6E6"/>
      </a:lt2>
      <a:accent1>
        <a:srgbClr val="0075BF"/>
      </a:accent1>
      <a:accent2>
        <a:srgbClr val="00A0DE"/>
      </a:accent2>
      <a:accent3>
        <a:srgbClr val="706F6F"/>
      </a:accent3>
      <a:accent4>
        <a:srgbClr val="8AB5E1"/>
      </a:accent4>
      <a:accent5>
        <a:srgbClr val="A2CFF1"/>
      </a:accent5>
      <a:accent6>
        <a:srgbClr val="AEABAB"/>
      </a:accent6>
      <a:hlink>
        <a:srgbClr val="0563C1"/>
      </a:hlink>
      <a:folHlink>
        <a:srgbClr val="954F72"/>
      </a:folHlink>
    </a:clrScheme>
    <a:fontScheme name="Seafish font theme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200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lnSpc>
            <a:spcPct val="90000"/>
          </a:lnSpc>
          <a:defRPr sz="1600" dirty="0" smtClean="0">
            <a:solidFill>
              <a:schemeClr val="accent1"/>
            </a:solidFill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Presentation4" id="{2FCA762D-6EA3-3449-9E2C-593BCAAD23B0}" vid="{CCF4CBAF-3210-6445-9D43-BAFE3CCF933F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Market Data Document" ma:contentTypeID="0x010100FBC0F8BFD01A91498CA7837A71EEDFDB02005AE5335FCC83EB48B1308B6A764FBC1C" ma:contentTypeVersion="27" ma:contentTypeDescription="Market Data Document Content Type" ma:contentTypeScope="" ma:versionID="da108508dc232e68c3eb0da7c7f570e3">
  <xsd:schema xmlns:xsd="http://www.w3.org/2001/XMLSchema" xmlns:xs="http://www.w3.org/2001/XMLSchema" xmlns:p="http://schemas.microsoft.com/office/2006/metadata/properties" xmlns:ns2="cebd32e3-9ab6-41ee-b1af-b8405a8d4e68" xmlns:ns3="f1844da6-a929-4072-a9ab-fc72a86c7633" targetNamespace="http://schemas.microsoft.com/office/2006/metadata/properties" ma:root="true" ma:fieldsID="0d9debfe9803182ce6077bd70346052f" ns2:_="" ns3:_="">
    <xsd:import namespace="cebd32e3-9ab6-41ee-b1af-b8405a8d4e68"/>
    <xsd:import namespace="f1844da6-a929-4072-a9ab-fc72a86c7633"/>
    <xsd:element name="properties">
      <xsd:complexType>
        <xsd:sequence>
          <xsd:element name="documentManagement">
            <xsd:complexType>
              <xsd:all>
                <xsd:element ref="ns2:DocumentSummary" minOccurs="0"/>
                <xsd:element ref="ns2:DocumentSource" minOccurs="0"/>
                <xsd:element ref="ns2:DocumentTopic" minOccurs="0"/>
                <xsd:element ref="ns2:PublicationDate" minOccurs="0"/>
                <xsd:element ref="ns2:FreeTextDate" minOccurs="0"/>
                <xsd:element ref="ns2:ContentStartDate" minOccurs="0"/>
                <xsd:element ref="ns2:ContentEndDate" minOccurs="0"/>
                <xsd:element ref="ns2:DocumentAdded" minOccurs="0"/>
                <xsd:element ref="ns2:DocumentStatus" minOccurs="0"/>
                <xsd:element ref="ns2:j7c1b49d505545c2a69692ae734740bd" minOccurs="0"/>
                <xsd:element ref="ns2:TaxCatchAll" minOccurs="0"/>
                <xsd:element ref="ns2:TaxCatchAllLabel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bd32e3-9ab6-41ee-b1af-b8405a8d4e68" elementFormDefault="qualified">
    <xsd:import namespace="http://schemas.microsoft.com/office/2006/documentManagement/types"/>
    <xsd:import namespace="http://schemas.microsoft.com/office/infopath/2007/PartnerControls"/>
    <xsd:element name="DocumentSummary" ma:index="3" nillable="true" ma:displayName="Summary" ma:internalName="DocumentSummary" ma:readOnly="false">
      <xsd:simpleType>
        <xsd:restriction base="dms:Note">
          <xsd:maxLength value="255"/>
        </xsd:restriction>
      </xsd:simpleType>
    </xsd:element>
    <xsd:element name="DocumentSource" ma:index="5" nillable="true" ma:displayName="Source" ma:format="Dropdown" ma:internalName="DocumentSource">
      <xsd:simpleType>
        <xsd:restriction base="dms:Choice">
          <xsd:enumeration value="Globefish"/>
          <xsd:enumeration value="HMRC via BTS"/>
          <xsd:enumeration value="IGD"/>
          <xsd:enumeration value="MMO"/>
          <xsd:enumeration value="Kantar"/>
          <xsd:enumeration value="NielsenIQ"/>
          <xsd:enumeration value="Circana"/>
          <xsd:enumeration value="Seafish"/>
          <xsd:enumeration value="Technomic"/>
        </xsd:restriction>
      </xsd:simpleType>
    </xsd:element>
    <xsd:element name="DocumentTopic" ma:index="6" nillable="true" ma:displayName="Topic" ma:default="" ma:internalName="DocumentTopic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Technical Report"/>
                    <xsd:enumeration value="Factsheet/Datasheet"/>
                    <xsd:enumeration value="Corporate Document"/>
                    <xsd:enumeration value="Guidelines"/>
                    <xsd:enumeration value="Marine Survey"/>
                    <xsd:enumeration value="Training Material"/>
                    <xsd:enumeration value="Careers"/>
                    <xsd:enumeration value="Economics and Business"/>
                    <xsd:enumeration value="Aquaculture"/>
                    <xsd:enumeration value="IPF Final Reports"/>
                    <xsd:enumeration value="Other"/>
                    <xsd:enumeration value="Not known"/>
                    <xsd:enumeration value="Internal Seafish Report"/>
                    <xsd:enumeration value="Confidential Seafish Report"/>
                    <xsd:enumeration value="Seafood Guide"/>
                    <xsd:enumeration value=".Web-About Seafish"/>
                    <xsd:enumeration value=".Web-Changing Landscapes"/>
                    <xsd:enumeration value=".Web-Promoting Seafood"/>
                    <xsd:enumeration value=".Web-Responsible Sourcing"/>
                    <xsd:enumeration value=".Web-Safety and Training"/>
                    <xsd:enumeration value=".Web-Insight and Research"/>
                  </xsd:restriction>
                </xsd:simpleType>
              </xsd:element>
            </xsd:sequence>
          </xsd:extension>
        </xsd:complexContent>
      </xsd:complexType>
    </xsd:element>
    <xsd:element name="PublicationDate" ma:index="7" nillable="true" ma:displayName="Publication Date" ma:format="DateOnly" ma:indexed="true" ma:internalName="PublicationDate">
      <xsd:simpleType>
        <xsd:restriction base="dms:DateTime"/>
      </xsd:simpleType>
    </xsd:element>
    <xsd:element name="FreeTextDate" ma:index="8" nillable="true" ma:displayName="Free Text Date" ma:internalName="FreeTextDate" ma:readOnly="false">
      <xsd:simpleType>
        <xsd:restriction base="dms:Text"/>
      </xsd:simpleType>
    </xsd:element>
    <xsd:element name="ContentStartDate" ma:index="9" nillable="true" ma:displayName="Content Start Date" ma:format="DateOnly" ma:internalName="ContentStartDate" ma:readOnly="false">
      <xsd:simpleType>
        <xsd:restriction base="dms:DateTime"/>
      </xsd:simpleType>
    </xsd:element>
    <xsd:element name="ContentEndDate" ma:index="10" nillable="true" ma:displayName="Content End Date" ma:format="DateOnly" ma:internalName="ContentEndDate" ma:readOnly="false">
      <xsd:simpleType>
        <xsd:restriction base="dms:DateTime"/>
      </xsd:simpleType>
    </xsd:element>
    <xsd:element name="DocumentAdded" ma:index="11" nillable="true" ma:displayName="Added" ma:format="DateOnly" ma:indexed="true" ma:internalName="DocumentAdded">
      <xsd:simpleType>
        <xsd:restriction base="dms:DateTime"/>
      </xsd:simpleType>
    </xsd:element>
    <xsd:element name="DocumentStatus" ma:index="12" nillable="true" ma:displayName="Document Status" ma:default="Unpublished" ma:format="Dropdown" ma:indexed="true" ma:internalName="DocumentStatus" ma:readOnly="false">
      <xsd:simpleType>
        <xsd:restriction base="dms:Choice">
          <xsd:enumeration value="Deleted"/>
          <xsd:enumeration value="Unpublished"/>
          <xsd:enumeration value="Published"/>
          <xsd:enumeration value="Archived"/>
        </xsd:restriction>
      </xsd:simpleType>
    </xsd:element>
    <xsd:element name="j7c1b49d505545c2a69692ae734740bd" ma:index="18" ma:taxonomy="true" ma:internalName="j7c1b49d505545c2a69692ae734740bd" ma:taxonomyFieldName="Market_x0020_Data_x0020_Document_x0020_Path" ma:displayName="Market Data Document Path" ma:indexed="true" ma:readOnly="false" ma:default="" ma:fieldId="{37c1b49d-5055-45c2-a696-92ae734740bd}" ma:sspId="63fa3ede-d9eb-4891-98d7-32cb363d3ca5" ma:termSetId="907aca91-42f0-4171-9a43-f9786420f34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9" nillable="true" ma:displayName="Taxonomy Catch All Column" ma:hidden="true" ma:list="{5e028737-9680-4a7e-bfb2-5cfc569abfd5}" ma:internalName="TaxCatchAll" ma:readOnly="false" ma:showField="CatchAllData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0" nillable="true" ma:displayName="Taxonomy Catch All Column1" ma:hidden="true" ma:list="{5e028737-9680-4a7e-bfb2-5cfc569abfd5}" ma:internalName="TaxCatchAllLabel" ma:readOnly="false" ma:showField="CatchAllDataLabel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844da6-a929-4072-a9ab-fc72a86c76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24" nillable="true" ma:displayName="Tags" ma:hidden="true" ma:internalName="MediaServiceAutoTags" ma:readOnly="true">
      <xsd:simpleType>
        <xsd:restriction base="dms:Text"/>
      </xsd:simpleType>
    </xsd:element>
    <xsd:element name="MediaServiceOCR" ma:index="25" nillable="true" ma:displayName="Extracted Text" ma:hidden="true" ma:internalName="MediaServiceOCR" ma:readOnly="true">
      <xsd:simpleType>
        <xsd:restriction base="dms:Note"/>
      </xsd:simpleType>
    </xsd:element>
    <xsd:element name="MediaServiceGenerationTime" ma:index="2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9" nillable="true" ma:displayName="KeyPoints" ma:hidden="true" ma:internalName="MediaServiceKeyPoints" ma:readOnly="true">
      <xsd:simpleType>
        <xsd:restriction base="dms:Note"/>
      </xsd:simpleType>
    </xsd:element>
    <xsd:element name="MediaServiceDateTaken" ma:index="3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3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3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Topic xmlns="cebd32e3-9ab6-41ee-b1af-b8405a8d4e68">
      <Value>Retail</Value>
    </DocumentTopic>
    <FreeTextDate xmlns="cebd32e3-9ab6-41ee-b1af-b8405a8d4e68" xsi:nil="true"/>
    <DocumentStatus xmlns="cebd32e3-9ab6-41ee-b1af-b8405a8d4e68">Published</DocumentStatus>
    <ContentEndDate xmlns="cebd32e3-9ab6-41ee-b1af-b8405a8d4e68" xsi:nil="true"/>
    <DocumentSource xmlns="cebd32e3-9ab6-41ee-b1af-b8405a8d4e68" xsi:nil="true"/>
    <PublicationDate xmlns="cebd32e3-9ab6-41ee-b1af-b8405a8d4e68" xsi:nil="true"/>
    <DocumentAdded xmlns="cebd32e3-9ab6-41ee-b1af-b8405a8d4e68">2000-01-01T00:00:00+00:00</DocumentAdded>
    <TaxCatchAll xmlns="cebd32e3-9ab6-41ee-b1af-b8405a8d4e68">
      <Value>1603</Value>
    </TaxCatchAll>
    <j7c1b49d505545c2a69692ae734740bd xmlns="cebd32e3-9ab6-41ee-b1af-b8405a8d4e68">
      <Terms xmlns="http://schemas.microsoft.com/office/infopath/2007/PartnerControls">
        <TermInfo xmlns="http://schemas.microsoft.com/office/infopath/2007/PartnerControls">
          <TermName xmlns="http://schemas.microsoft.com/office/infopath/2007/PartnerControls">10 - October 2019</TermName>
          <TermId xmlns="http://schemas.microsoft.com/office/infopath/2007/PartnerControls">209582d7-b768-4185-9573-5a7768f47036</TermId>
        </TermInfo>
      </Terms>
    </j7c1b49d505545c2a69692ae734740bd>
    <DocumentSummary xmlns="cebd32e3-9ab6-41ee-b1af-b8405a8d4e68" xsi:nil="true"/>
    <ContentStartDate xmlns="cebd32e3-9ab6-41ee-b1af-b8405a8d4e68" xsi:nil="true"/>
    <TaxCatchAllLabel xmlns="cebd32e3-9ab6-41ee-b1af-b8405a8d4e68" xsi:nil="true"/>
  </documentManagement>
</p:properties>
</file>

<file path=customXml/itemProps1.xml><?xml version="1.0" encoding="utf-8"?>
<ds:datastoreItem xmlns:ds="http://schemas.openxmlformats.org/officeDocument/2006/customXml" ds:itemID="{2F48A5DB-A52F-45A6-8A36-1D990663E84A}"/>
</file>

<file path=customXml/itemProps2.xml><?xml version="1.0" encoding="utf-8"?>
<ds:datastoreItem xmlns:ds="http://schemas.openxmlformats.org/officeDocument/2006/customXml" ds:itemID="{0366D8EF-8158-4E24-A11B-A74E93A5D67C}"/>
</file>

<file path=customXml/itemProps3.xml><?xml version="1.0" encoding="utf-8"?>
<ds:datastoreItem xmlns:ds="http://schemas.openxmlformats.org/officeDocument/2006/customXml" ds:itemID="{E187E2C6-7B0D-450F-A38B-5DD36BFA274E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8861</TotalTime>
  <Words>632</Words>
  <Application>Microsoft Office PowerPoint</Application>
  <PresentationFormat>On-screen Show (4:3)</PresentationFormat>
  <Paragraphs>71</Paragraphs>
  <Slides>19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Seafish-PowerPoint-template</vt:lpstr>
      <vt:lpstr>Worksheet</vt:lpstr>
      <vt:lpstr>Pollock Report</vt:lpstr>
      <vt:lpstr>PowerPoint Presentation</vt:lpstr>
      <vt:lpstr>PowerPoint Presentation</vt:lpstr>
      <vt:lpstr>Long Term Trends – Total Pollock</vt:lpstr>
      <vt:lpstr>Long Term Trends – Frozen Pollock</vt:lpstr>
      <vt:lpstr>Long Term Trends – Chilled Pollock</vt:lpstr>
      <vt:lpstr>PowerPoint Presentation</vt:lpstr>
      <vt:lpstr>PowerPoint Presentation</vt:lpstr>
      <vt:lpstr>PowerPoint Presentation</vt:lpstr>
      <vt:lpstr>Rolling Purchase KPI’s – Total Pollock</vt:lpstr>
      <vt:lpstr>Rolling Purchase KPI’s – Frozen Pollock</vt:lpstr>
      <vt:lpstr>Rolling Purchase KPI’s – Chilled Pollock</vt:lpstr>
      <vt:lpstr>PowerPoint Presentation</vt:lpstr>
      <vt:lpstr>PowerPoint Presentation</vt:lpstr>
      <vt:lpstr>PowerPoint Presentation</vt:lpstr>
      <vt:lpstr>Market Context – Total Fish</vt:lpstr>
      <vt:lpstr>PowerPoint Presentation</vt:lpstr>
      <vt:lpstr>Glossary</vt:lpstr>
      <vt:lpstr>PowerPoint Presentation</vt:lpstr>
    </vt:vector>
  </TitlesOfParts>
  <Company>ACNielsen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2019 October Nielsen Pollock Report.pptx</dc:title>
  <dc:creator>R Watson; anderi01</dc:creator>
  <cp:lastModifiedBy>Trivedi, Yash Nikhil</cp:lastModifiedBy>
  <cp:revision>735</cp:revision>
  <dcterms:created xsi:type="dcterms:W3CDTF">2009-04-16T08:15:59Z</dcterms:created>
  <dcterms:modified xsi:type="dcterms:W3CDTF">2019-10-22T12:34:02Z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PSDescription">
    <vt:lpwstr>White background PowerPoint template, 2007.</vt:lpwstr>
  </property>
  <property fmtid="{D5CDD505-2E9C-101B-9397-08002B2CF9AE}" pid="3" name="Order">
    <vt:lpwstr>1700.00000000000</vt:lpwstr>
  </property>
  <property fmtid="{D5CDD505-2E9C-101B-9397-08002B2CF9AE}" pid="4" name="Date of Announcement">
    <vt:lpwstr>2007-01-18T00:00:00Z</vt:lpwstr>
  </property>
  <property fmtid="{D5CDD505-2E9C-101B-9397-08002B2CF9AE}" pid="5" name="GeoScope">
    <vt:lpwstr>United States</vt:lpwstr>
  </property>
  <property fmtid="{D5CDD505-2E9C-101B-9397-08002B2CF9AE}" pid="6" name="Freshness Date">
    <vt:lpwstr>2008-12-22T00:00:00Z</vt:lpwstr>
  </property>
  <property fmtid="{D5CDD505-2E9C-101B-9397-08002B2CF9AE}" pid="7" name="Details">
    <vt:lpwstr>Presentation template with White background</vt:lpwstr>
  </property>
  <property fmtid="{D5CDD505-2E9C-101B-9397-08002B2CF9AE}" pid="8" name="Region">
    <vt:lpwstr>Global</vt:lpwstr>
  </property>
  <property fmtid="{D5CDD505-2E9C-101B-9397-08002B2CF9AE}" pid="9" name="display_urn:schemas-microsoft-com:office:office#Primary_x0020_Contact">
    <vt:lpwstr>Akhtar, Sonia</vt:lpwstr>
  </property>
  <property fmtid="{D5CDD505-2E9C-101B-9397-08002B2CF9AE}" pid="10" name="Topic">
    <vt:lpwstr>Templates</vt:lpwstr>
  </property>
  <property fmtid="{D5CDD505-2E9C-101B-9397-08002B2CF9AE}" pid="11" name="ContentType">
    <vt:lpwstr>iShare Document</vt:lpwstr>
  </property>
  <property fmtid="{D5CDD505-2E9C-101B-9397-08002B2CF9AE}" pid="12" name="Primary Contact">
    <vt:lpwstr>134</vt:lpwstr>
  </property>
  <property fmtid="{D5CDD505-2E9C-101B-9397-08002B2CF9AE}" pid="13" name="North American Consumer Group">
    <vt:lpwstr>0</vt:lpwstr>
  </property>
  <property fmtid="{D5CDD505-2E9C-101B-9397-08002B2CF9AE}" pid="14" name="ContentTypeId">
    <vt:lpwstr>0x010100FBC0F8BFD01A91498CA7837A71EEDFDB02005AE5335FCC83EB48B1308B6A764FBC1C</vt:lpwstr>
  </property>
  <property fmtid="{D5CDD505-2E9C-101B-9397-08002B2CF9AE}" pid="15" name="Market Data Document Path">
    <vt:lpwstr>1603;#10 - October 2019|209582d7-b768-4185-9573-5a7768f47036</vt:lpwstr>
  </property>
</Properties>
</file>