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38"/>
  </p:notesMasterIdLst>
  <p:handoutMasterIdLst>
    <p:handoutMasterId r:id="rId39"/>
  </p:handoutMasterIdLst>
  <p:sldIdLst>
    <p:sldId id="1718" r:id="rId5"/>
    <p:sldId id="1714" r:id="rId6"/>
    <p:sldId id="802" r:id="rId7"/>
    <p:sldId id="803" r:id="rId8"/>
    <p:sldId id="1582" r:id="rId9"/>
    <p:sldId id="1662" r:id="rId10"/>
    <p:sldId id="1720" r:id="rId11"/>
    <p:sldId id="1598" r:id="rId12"/>
    <p:sldId id="1728" r:id="rId13"/>
    <p:sldId id="1623" r:id="rId14"/>
    <p:sldId id="1701" r:id="rId15"/>
    <p:sldId id="1702" r:id="rId16"/>
    <p:sldId id="1615" r:id="rId17"/>
    <p:sldId id="1660" r:id="rId18"/>
    <p:sldId id="1609" r:id="rId19"/>
    <p:sldId id="1276" r:id="rId20"/>
    <p:sldId id="1706" r:id="rId21"/>
    <p:sldId id="1707" r:id="rId22"/>
    <p:sldId id="1721" r:id="rId23"/>
    <p:sldId id="1719" r:id="rId24"/>
    <p:sldId id="1722" r:id="rId25"/>
    <p:sldId id="1729" r:id="rId26"/>
    <p:sldId id="1731" r:id="rId27"/>
    <p:sldId id="1723" r:id="rId28"/>
    <p:sldId id="1724" r:id="rId29"/>
    <p:sldId id="1725" r:id="rId30"/>
    <p:sldId id="1713" r:id="rId31"/>
    <p:sldId id="1680" r:id="rId32"/>
    <p:sldId id="1712" r:id="rId33"/>
    <p:sldId id="1500" r:id="rId34"/>
    <p:sldId id="1619" r:id="rId35"/>
    <p:sldId id="1726" r:id="rId36"/>
    <p:sldId id="1727" r:id="rId37"/>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959"/>
    <a:srgbClr val="E80E0E"/>
    <a:srgbClr val="3FCDFF"/>
    <a:srgbClr val="00AEEF"/>
    <a:srgbClr val="F88936"/>
    <a:srgbClr val="F76F09"/>
    <a:srgbClr val="CC6600"/>
    <a:srgbClr val="3FFFFF"/>
    <a:srgbClr val="0041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6299" autoAdjust="0"/>
  </p:normalViewPr>
  <p:slideViewPr>
    <p:cSldViewPr>
      <p:cViewPr varScale="1">
        <p:scale>
          <a:sx n="93" d="100"/>
          <a:sy n="93" d="100"/>
        </p:scale>
        <p:origin x="-654" y="-102"/>
      </p:cViewPr>
      <p:guideLst>
        <p:guide orient="horz" pos="1620"/>
        <p:guide pos="2880"/>
      </p:guideLst>
    </p:cSldViewPr>
  </p:slideViewPr>
  <p:outlineViewPr>
    <p:cViewPr>
      <p:scale>
        <a:sx n="33" d="100"/>
        <a:sy n="33" d="100"/>
      </p:scale>
      <p:origin x="0" y="7110"/>
    </p:cViewPr>
  </p:outlineViewPr>
  <p:notesTextViewPr>
    <p:cViewPr>
      <p:scale>
        <a:sx n="150" d="100"/>
        <a:sy n="150" d="100"/>
      </p:scale>
      <p:origin x="0" y="0"/>
    </p:cViewPr>
  </p:notesTextViewPr>
  <p:sorterViewPr>
    <p:cViewPr>
      <p:scale>
        <a:sx n="125" d="100"/>
        <a:sy n="125" d="100"/>
      </p:scale>
      <p:origin x="0" y="4158"/>
    </p:cViewPr>
  </p:sorterViewPr>
  <p:notesViewPr>
    <p:cSldViewPr>
      <p:cViewPr varScale="1">
        <p:scale>
          <a:sx n="52" d="100"/>
          <a:sy n="52" d="100"/>
        </p:scale>
        <p:origin x="-2862" y="-96"/>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42446821922451E-2"/>
          <c:y val="0.22305039475636654"/>
          <c:w val="0.95860414734171295"/>
          <c:h val="0.54264443273279883"/>
        </c:manualLayout>
      </c:layout>
      <c:barChart>
        <c:barDir val="col"/>
        <c:grouping val="clustered"/>
        <c:varyColors val="0"/>
        <c:ser>
          <c:idx val="0"/>
          <c:order val="0"/>
          <c:tx>
            <c:strRef>
              <c:f>Sheet1!$B$1</c:f>
              <c:strCache>
                <c:ptCount val="1"/>
                <c:pt idx="0">
                  <c:v>4w/e 7Sep19</c:v>
                </c:pt>
              </c:strCache>
            </c:strRef>
          </c:tx>
          <c:spPr>
            <a:solidFill>
              <a:schemeClr val="bg1">
                <a:lumMod val="75000"/>
              </a:schemeClr>
            </a:solidFill>
          </c:spPr>
          <c:invertIfNegative val="0"/>
          <c:dLbls>
            <c:dLbl>
              <c:idx val="0"/>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dLbl>
            <c:dLbl>
              <c:idx val="1"/>
              <c:layout>
                <c:manualLayout>
                  <c:x val="-6.2051576586425513E-3"/>
                  <c:y val="-3.0662907925323507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Sheet1!$B$2:$B$4</c:f>
              <c:numCache>
                <c:formatCode>General</c:formatCode>
                <c:ptCount val="3"/>
                <c:pt idx="0" formatCode="0.0">
                  <c:v>14.7</c:v>
                </c:pt>
                <c:pt idx="1">
                  <c:v>9.7899999999999991</c:v>
                </c:pt>
                <c:pt idx="2">
                  <c:v>19.809999999999999</c:v>
                </c:pt>
              </c:numCache>
            </c:numRef>
          </c:val>
        </c:ser>
        <c:ser>
          <c:idx val="1"/>
          <c:order val="1"/>
          <c:tx>
            <c:strRef>
              <c:f>Sheet1!$C$1</c:f>
              <c:strCache>
                <c:ptCount val="1"/>
                <c:pt idx="0">
                  <c:v>4w/e 5Sep20</c:v>
                </c:pt>
              </c:strCache>
            </c:strRef>
          </c:tx>
          <c:spPr>
            <a:solidFill>
              <a:schemeClr val="accent1"/>
            </a:solidFill>
          </c:spPr>
          <c:invertIfNegative val="0"/>
          <c:dLbls>
            <c:dLbl>
              <c:idx val="0"/>
              <c:layout>
                <c:manualLayout>
                  <c:x val="1.2410315317285103E-2"/>
                  <c:y val="6.132823025284586E-3"/>
                </c:manualLayout>
              </c:layout>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38682439818844E-3"/>
                  <c:y val="-6.13258158506470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077364879638261E-3"/>
                  <c:y val="1.2265163170129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564470733031887E-3"/>
                  <c:y val="3.0674979936317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3868243981913E-3"/>
                  <c:y val="1.533145396266175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Sheet1!$C$2:$C$4</c:f>
              <c:numCache>
                <c:formatCode>General</c:formatCode>
                <c:ptCount val="3"/>
                <c:pt idx="0">
                  <c:v>17.940000000000001</c:v>
                </c:pt>
                <c:pt idx="1">
                  <c:v>11.51</c:v>
                </c:pt>
                <c:pt idx="2">
                  <c:v>17</c:v>
                </c:pt>
              </c:numCache>
            </c:numRef>
          </c:val>
        </c:ser>
        <c:dLbls>
          <c:showLegendKey val="0"/>
          <c:showVal val="0"/>
          <c:showCatName val="0"/>
          <c:showSerName val="0"/>
          <c:showPercent val="0"/>
          <c:showBubbleSize val="0"/>
        </c:dLbls>
        <c:gapWidth val="150"/>
        <c:axId val="129725952"/>
        <c:axId val="129727488"/>
      </c:barChart>
      <c:catAx>
        <c:axId val="129725952"/>
        <c:scaling>
          <c:orientation val="minMax"/>
        </c:scaling>
        <c:delete val="0"/>
        <c:axPos val="b"/>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129727488"/>
        <c:crosses val="autoZero"/>
        <c:auto val="1"/>
        <c:lblAlgn val="ctr"/>
        <c:lblOffset val="100"/>
        <c:noMultiLvlLbl val="0"/>
      </c:catAx>
      <c:valAx>
        <c:axId val="129727488"/>
        <c:scaling>
          <c:orientation val="minMax"/>
        </c:scaling>
        <c:delete val="1"/>
        <c:axPos val="l"/>
        <c:numFmt formatCode="0.0" sourceLinked="1"/>
        <c:majorTickMark val="out"/>
        <c:minorTickMark val="none"/>
        <c:tickLblPos val="nextTo"/>
        <c:crossAx val="129725952"/>
        <c:crosses val="autoZero"/>
        <c:crossBetween val="between"/>
      </c:valAx>
    </c:plotArea>
    <c:legend>
      <c:legendPos val="r"/>
      <c:layout>
        <c:manualLayout>
          <c:xMode val="edge"/>
          <c:yMode val="edge"/>
          <c:x val="0.27334727284837579"/>
          <c:y val="0.91675911025004031"/>
          <c:w val="0.41958205263222353"/>
          <c:h val="8.3240792364209878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338938170487E-2"/>
          <c:y val="5.1221396230261042E-2"/>
          <c:w val="0.9085414728063852"/>
          <c:h val="0.57238493153864245"/>
        </c:manualLayout>
      </c:layout>
      <c:lineChart>
        <c:grouping val="standard"/>
        <c:varyColors val="0"/>
        <c:ser>
          <c:idx val="0"/>
          <c:order val="0"/>
          <c:tx>
            <c:strRef>
              <c:f>Sheet1!$B$1</c:f>
              <c:strCache>
                <c:ptCount val="1"/>
                <c:pt idx="0">
                  <c:v>% on Offer</c:v>
                </c:pt>
              </c:strCache>
            </c:strRef>
          </c:tx>
          <c:spPr>
            <a:ln w="38100"/>
          </c:spPr>
          <c:marker>
            <c:symbol val="none"/>
          </c:marker>
          <c:cat>
            <c:numRef>
              <c:f>Sheet1!$A$2:$A$158</c:f>
              <c:numCache>
                <c:formatCode>d\-mmm\-yy</c:formatCode>
                <c:ptCount val="28"/>
                <c:pt idx="0">
                  <c:v>43323</c:v>
                </c:pt>
                <c:pt idx="1">
                  <c:v>43351</c:v>
                </c:pt>
                <c:pt idx="2">
                  <c:v>43379</c:v>
                </c:pt>
                <c:pt idx="3">
                  <c:v>43407</c:v>
                </c:pt>
                <c:pt idx="4">
                  <c:v>43435</c:v>
                </c:pt>
                <c:pt idx="5">
                  <c:v>43463</c:v>
                </c:pt>
                <c:pt idx="6">
                  <c:v>43491</c:v>
                </c:pt>
                <c:pt idx="7">
                  <c:v>43519</c:v>
                </c:pt>
                <c:pt idx="8">
                  <c:v>43547</c:v>
                </c:pt>
                <c:pt idx="9">
                  <c:v>43575</c:v>
                </c:pt>
                <c:pt idx="10">
                  <c:v>43603</c:v>
                </c:pt>
                <c:pt idx="11">
                  <c:v>43631</c:v>
                </c:pt>
                <c:pt idx="12">
                  <c:v>43659</c:v>
                </c:pt>
                <c:pt idx="13">
                  <c:v>43687</c:v>
                </c:pt>
                <c:pt idx="14">
                  <c:v>43715</c:v>
                </c:pt>
                <c:pt idx="15">
                  <c:v>43743</c:v>
                </c:pt>
                <c:pt idx="16">
                  <c:v>43771</c:v>
                </c:pt>
                <c:pt idx="17">
                  <c:v>43799</c:v>
                </c:pt>
                <c:pt idx="18">
                  <c:v>43827</c:v>
                </c:pt>
                <c:pt idx="19">
                  <c:v>43855</c:v>
                </c:pt>
                <c:pt idx="20">
                  <c:v>43883</c:v>
                </c:pt>
                <c:pt idx="21">
                  <c:v>43911</c:v>
                </c:pt>
                <c:pt idx="22">
                  <c:v>43939</c:v>
                </c:pt>
                <c:pt idx="23">
                  <c:v>43967</c:v>
                </c:pt>
                <c:pt idx="24">
                  <c:v>43995</c:v>
                </c:pt>
                <c:pt idx="25">
                  <c:v>44023</c:v>
                </c:pt>
                <c:pt idx="26">
                  <c:v>44051</c:v>
                </c:pt>
                <c:pt idx="27">
                  <c:v>44079</c:v>
                </c:pt>
              </c:numCache>
            </c:numRef>
          </c:cat>
          <c:val>
            <c:numRef>
              <c:f>Sheet1!$B$2:$B$158</c:f>
              <c:numCache>
                <c:formatCode>0.0%</c:formatCode>
                <c:ptCount val="28"/>
                <c:pt idx="0">
                  <c:v>0.26026669012451314</c:v>
                </c:pt>
                <c:pt idx="1">
                  <c:v>0.26353529258384262</c:v>
                </c:pt>
                <c:pt idx="2">
                  <c:v>0.26445502886624539</c:v>
                </c:pt>
                <c:pt idx="3">
                  <c:v>0.2691074010662895</c:v>
                </c:pt>
                <c:pt idx="4">
                  <c:v>0.2705098618195213</c:v>
                </c:pt>
                <c:pt idx="5">
                  <c:v>0.26443810959804881</c:v>
                </c:pt>
                <c:pt idx="6">
                  <c:v>0.2565230391340434</c:v>
                </c:pt>
                <c:pt idx="7">
                  <c:v>0.24990353265569204</c:v>
                </c:pt>
                <c:pt idx="8">
                  <c:v>0.2471375946839193</c:v>
                </c:pt>
                <c:pt idx="9">
                  <c:v>0.26367349625116582</c:v>
                </c:pt>
                <c:pt idx="10">
                  <c:v>0.26678477731311484</c:v>
                </c:pt>
                <c:pt idx="11">
                  <c:v>0.26686626087086091</c:v>
                </c:pt>
                <c:pt idx="12">
                  <c:v>0.26231741000397241</c:v>
                </c:pt>
                <c:pt idx="13">
                  <c:v>0.25753373978825944</c:v>
                </c:pt>
                <c:pt idx="14">
                  <c:v>0.26250170158087238</c:v>
                </c:pt>
                <c:pt idx="15">
                  <c:v>0.26861931091061786</c:v>
                </c:pt>
                <c:pt idx="16">
                  <c:v>0.26736760899620593</c:v>
                </c:pt>
                <c:pt idx="17">
                  <c:v>0.27202009212926831</c:v>
                </c:pt>
                <c:pt idx="18">
                  <c:v>0.26693894180530559</c:v>
                </c:pt>
                <c:pt idx="19">
                  <c:v>0.26372241093292664</c:v>
                </c:pt>
                <c:pt idx="20">
                  <c:v>0.25957385314174536</c:v>
                </c:pt>
                <c:pt idx="21">
                  <c:v>0.22932685567738734</c:v>
                </c:pt>
                <c:pt idx="22">
                  <c:v>0.1613104669997027</c:v>
                </c:pt>
                <c:pt idx="23">
                  <c:v>0.16996034723726058</c:v>
                </c:pt>
                <c:pt idx="24">
                  <c:v>0.18667283795984266</c:v>
                </c:pt>
                <c:pt idx="25">
                  <c:v>0.20427555088918048</c:v>
                </c:pt>
                <c:pt idx="26">
                  <c:v>0.21190175403431638</c:v>
                </c:pt>
                <c:pt idx="27">
                  <c:v>0.2228973446565824</c:v>
                </c:pt>
              </c:numCache>
            </c:numRef>
          </c:val>
          <c:smooth val="1"/>
        </c:ser>
        <c:ser>
          <c:idx val="1"/>
          <c:order val="1"/>
          <c:tx>
            <c:strRef>
              <c:f>Sheet1!$C$1</c:f>
              <c:strCache>
                <c:ptCount val="1"/>
                <c:pt idx="0">
                  <c:v>Annual Average</c:v>
                </c:pt>
              </c:strCache>
            </c:strRef>
          </c:tx>
          <c:spPr>
            <a:ln w="12700">
              <a:solidFill>
                <a:srgbClr val="FF0000"/>
              </a:solidFill>
            </a:ln>
          </c:spPr>
          <c:marker>
            <c:symbol val="none"/>
          </c:marker>
          <c:cat>
            <c:numRef>
              <c:f>Sheet1!$A$2:$A$158</c:f>
              <c:numCache>
                <c:formatCode>d\-mmm\-yy</c:formatCode>
                <c:ptCount val="28"/>
                <c:pt idx="0">
                  <c:v>43323</c:v>
                </c:pt>
                <c:pt idx="1">
                  <c:v>43351</c:v>
                </c:pt>
                <c:pt idx="2">
                  <c:v>43379</c:v>
                </c:pt>
                <c:pt idx="3">
                  <c:v>43407</c:v>
                </c:pt>
                <c:pt idx="4">
                  <c:v>43435</c:v>
                </c:pt>
                <c:pt idx="5">
                  <c:v>43463</c:v>
                </c:pt>
                <c:pt idx="6">
                  <c:v>43491</c:v>
                </c:pt>
                <c:pt idx="7">
                  <c:v>43519</c:v>
                </c:pt>
                <c:pt idx="8">
                  <c:v>43547</c:v>
                </c:pt>
                <c:pt idx="9">
                  <c:v>43575</c:v>
                </c:pt>
                <c:pt idx="10">
                  <c:v>43603</c:v>
                </c:pt>
                <c:pt idx="11">
                  <c:v>43631</c:v>
                </c:pt>
                <c:pt idx="12">
                  <c:v>43659</c:v>
                </c:pt>
                <c:pt idx="13">
                  <c:v>43687</c:v>
                </c:pt>
                <c:pt idx="14">
                  <c:v>43715</c:v>
                </c:pt>
                <c:pt idx="15">
                  <c:v>43743</c:v>
                </c:pt>
                <c:pt idx="16">
                  <c:v>43771</c:v>
                </c:pt>
                <c:pt idx="17">
                  <c:v>43799</c:v>
                </c:pt>
                <c:pt idx="18">
                  <c:v>43827</c:v>
                </c:pt>
                <c:pt idx="19">
                  <c:v>43855</c:v>
                </c:pt>
                <c:pt idx="20">
                  <c:v>43883</c:v>
                </c:pt>
                <c:pt idx="21">
                  <c:v>43911</c:v>
                </c:pt>
                <c:pt idx="22">
                  <c:v>43939</c:v>
                </c:pt>
                <c:pt idx="23">
                  <c:v>43967</c:v>
                </c:pt>
                <c:pt idx="24">
                  <c:v>43995</c:v>
                </c:pt>
                <c:pt idx="25">
                  <c:v>44023</c:v>
                </c:pt>
                <c:pt idx="26">
                  <c:v>44051</c:v>
                </c:pt>
                <c:pt idx="27">
                  <c:v>44079</c:v>
                </c:pt>
              </c:numCache>
            </c:numRef>
          </c:cat>
          <c:val>
            <c:numRef>
              <c:f>Sheet1!$C$2:$C$158</c:f>
              <c:numCache>
                <c:formatCode>0.0%</c:formatCode>
                <c:ptCount val="28"/>
                <c:pt idx="0">
                  <c:v>0.26826597444900951</c:v>
                </c:pt>
                <c:pt idx="1">
                  <c:v>0.26826597444900951</c:v>
                </c:pt>
                <c:pt idx="2">
                  <c:v>0.26826597444900951</c:v>
                </c:pt>
                <c:pt idx="3">
                  <c:v>0.26826597444900951</c:v>
                </c:pt>
                <c:pt idx="4">
                  <c:v>0.26826597444900951</c:v>
                </c:pt>
                <c:pt idx="5">
                  <c:v>0.26826597444900951</c:v>
                </c:pt>
                <c:pt idx="6" formatCode="0.00%">
                  <c:v>0.2624895167437345</c:v>
                </c:pt>
                <c:pt idx="7" formatCode="0.00%">
                  <c:v>0.2624895167437345</c:v>
                </c:pt>
                <c:pt idx="8" formatCode="0.00%">
                  <c:v>0.2624895167437345</c:v>
                </c:pt>
                <c:pt idx="9" formatCode="0.00%">
                  <c:v>0.2624895167437345</c:v>
                </c:pt>
                <c:pt idx="10" formatCode="0.00%">
                  <c:v>0.2624895167437345</c:v>
                </c:pt>
                <c:pt idx="11" formatCode="0.00%">
                  <c:v>0.2624895167437345</c:v>
                </c:pt>
                <c:pt idx="12" formatCode="0.00%">
                  <c:v>0.2624895167437345</c:v>
                </c:pt>
                <c:pt idx="13" formatCode="0.00%">
                  <c:v>0.2624895167437345</c:v>
                </c:pt>
                <c:pt idx="14" formatCode="0.00%">
                  <c:v>0.2624895167437345</c:v>
                </c:pt>
                <c:pt idx="15" formatCode="0.00%">
                  <c:v>0.2624895167437345</c:v>
                </c:pt>
                <c:pt idx="16" formatCode="0.00%">
                  <c:v>0.2624895167437345</c:v>
                </c:pt>
                <c:pt idx="17" formatCode="0.00%">
                  <c:v>0.2624895167437345</c:v>
                </c:pt>
                <c:pt idx="18" formatCode="0.00%">
                  <c:v>0.2624895167437345</c:v>
                </c:pt>
                <c:pt idx="19">
                  <c:v>0.21110988846393119</c:v>
                </c:pt>
                <c:pt idx="20">
                  <c:v>0.21110988846393119</c:v>
                </c:pt>
                <c:pt idx="21">
                  <c:v>0.21110988846393119</c:v>
                </c:pt>
                <c:pt idx="22">
                  <c:v>0.21110988846393119</c:v>
                </c:pt>
                <c:pt idx="23">
                  <c:v>0.21110988846393119</c:v>
                </c:pt>
                <c:pt idx="24">
                  <c:v>0.21110988846393119</c:v>
                </c:pt>
                <c:pt idx="25">
                  <c:v>0.21110988846393119</c:v>
                </c:pt>
                <c:pt idx="26">
                  <c:v>0.21110988846393119</c:v>
                </c:pt>
                <c:pt idx="27">
                  <c:v>0.21110988846393119</c:v>
                </c:pt>
              </c:numCache>
            </c:numRef>
          </c:val>
          <c:smooth val="0"/>
        </c:ser>
        <c:dLbls>
          <c:showLegendKey val="0"/>
          <c:showVal val="0"/>
          <c:showCatName val="0"/>
          <c:showSerName val="0"/>
          <c:showPercent val="0"/>
          <c:showBubbleSize val="0"/>
        </c:dLbls>
        <c:marker val="1"/>
        <c:smooth val="0"/>
        <c:axId val="166702464"/>
        <c:axId val="166708352"/>
      </c:lineChart>
      <c:catAx>
        <c:axId val="166702464"/>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defRPr>
            </a:pPr>
            <a:endParaRPr lang="en-US"/>
          </a:p>
        </c:txPr>
        <c:crossAx val="166708352"/>
        <c:crosses val="autoZero"/>
        <c:auto val="0"/>
        <c:lblAlgn val="ctr"/>
        <c:lblOffset val="100"/>
        <c:noMultiLvlLbl val="1"/>
      </c:catAx>
      <c:valAx>
        <c:axId val="166708352"/>
        <c:scaling>
          <c:orientation val="minMax"/>
          <c:min val="0.14000000000000001"/>
        </c:scaling>
        <c:delete val="0"/>
        <c:axPos val="l"/>
        <c:numFmt formatCode="0%" sourceLinked="0"/>
        <c:majorTickMark val="out"/>
        <c:minorTickMark val="none"/>
        <c:tickLblPos val="nextTo"/>
        <c:txPr>
          <a:bodyPr/>
          <a:lstStyle/>
          <a:p>
            <a:pPr>
              <a:defRPr sz="1200">
                <a:latin typeface="Calibri" panose="020F0502020204030204" pitchFamily="34" charset="0"/>
              </a:defRPr>
            </a:pPr>
            <a:endParaRPr lang="en-US"/>
          </a:p>
        </c:txPr>
        <c:crossAx val="166702464"/>
        <c:crosses val="autoZero"/>
        <c:crossBetween val="between"/>
        <c:majorUnit val="2.0000000000000004E-2"/>
      </c:valAx>
    </c:plotArea>
    <c:legend>
      <c:legendPos val="r"/>
      <c:layout>
        <c:manualLayout>
          <c:xMode val="edge"/>
          <c:yMode val="edge"/>
          <c:x val="0.55168375196539376"/>
          <c:y val="3.9030217376674068E-3"/>
          <c:w val="0.39932438062437503"/>
          <c:h val="0.13142421218227704"/>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7670999518566E-2"/>
          <c:y val="5.1221396230261042E-2"/>
          <c:w val="0.9085414728063852"/>
          <c:h val="0.59801568521398152"/>
        </c:manualLayout>
      </c:layout>
      <c:lineChart>
        <c:grouping val="standard"/>
        <c:varyColors val="0"/>
        <c:ser>
          <c:idx val="0"/>
          <c:order val="0"/>
          <c:tx>
            <c:strRef>
              <c:f>Sheet1!$B$1</c:f>
              <c:strCache>
                <c:ptCount val="1"/>
                <c:pt idx="0">
                  <c:v>GB Value Sales</c:v>
                </c:pt>
              </c:strCache>
            </c:strRef>
          </c:tx>
          <c:marker>
            <c:symbol val="none"/>
          </c:marker>
          <c:cat>
            <c:numRef>
              <c:f>Sheet1!$A$2:$A$233</c:f>
              <c:numCache>
                <c:formatCode>d\-mmm\-yy</c:formatCode>
                <c:ptCount val="12"/>
                <c:pt idx="0">
                  <c:v>44002</c:v>
                </c:pt>
                <c:pt idx="1">
                  <c:v>44009</c:v>
                </c:pt>
                <c:pt idx="2">
                  <c:v>44016</c:v>
                </c:pt>
                <c:pt idx="3">
                  <c:v>44023</c:v>
                </c:pt>
                <c:pt idx="4">
                  <c:v>44030</c:v>
                </c:pt>
                <c:pt idx="5">
                  <c:v>44037</c:v>
                </c:pt>
                <c:pt idx="6">
                  <c:v>44044</c:v>
                </c:pt>
                <c:pt idx="7">
                  <c:v>44051</c:v>
                </c:pt>
                <c:pt idx="8">
                  <c:v>44058</c:v>
                </c:pt>
                <c:pt idx="9">
                  <c:v>44065</c:v>
                </c:pt>
                <c:pt idx="10">
                  <c:v>44072</c:v>
                </c:pt>
                <c:pt idx="11">
                  <c:v>44079</c:v>
                </c:pt>
              </c:numCache>
            </c:numRef>
          </c:cat>
          <c:val>
            <c:numRef>
              <c:f>Sheet1!$B$2:$B$233</c:f>
            </c:numRef>
          </c:val>
          <c:smooth val="0"/>
        </c:ser>
        <c:ser>
          <c:idx val="1"/>
          <c:order val="1"/>
          <c:tx>
            <c:strRef>
              <c:f>Sheet1!$C$1</c:f>
              <c:strCache>
                <c:ptCount val="1"/>
                <c:pt idx="0">
                  <c:v>GB Unit Sales</c:v>
                </c:pt>
              </c:strCache>
            </c:strRef>
          </c:tx>
          <c:marker>
            <c:symbol val="none"/>
          </c:marker>
          <c:cat>
            <c:numRef>
              <c:f>Sheet1!$A$2:$A$233</c:f>
              <c:numCache>
                <c:formatCode>d\-mmm\-yy</c:formatCode>
                <c:ptCount val="12"/>
                <c:pt idx="0">
                  <c:v>44002</c:v>
                </c:pt>
                <c:pt idx="1">
                  <c:v>44009</c:v>
                </c:pt>
                <c:pt idx="2">
                  <c:v>44016</c:v>
                </c:pt>
                <c:pt idx="3">
                  <c:v>44023</c:v>
                </c:pt>
                <c:pt idx="4">
                  <c:v>44030</c:v>
                </c:pt>
                <c:pt idx="5">
                  <c:v>44037</c:v>
                </c:pt>
                <c:pt idx="6">
                  <c:v>44044</c:v>
                </c:pt>
                <c:pt idx="7">
                  <c:v>44051</c:v>
                </c:pt>
                <c:pt idx="8">
                  <c:v>44058</c:v>
                </c:pt>
                <c:pt idx="9">
                  <c:v>44065</c:v>
                </c:pt>
                <c:pt idx="10">
                  <c:v>44072</c:v>
                </c:pt>
                <c:pt idx="11">
                  <c:v>44079</c:v>
                </c:pt>
              </c:numCache>
            </c:numRef>
          </c:cat>
          <c:val>
            <c:numRef>
              <c:f>Sheet1!$C$2:$C$233</c:f>
            </c:numRef>
          </c:val>
          <c:smooth val="0"/>
        </c:ser>
        <c:ser>
          <c:idx val="2"/>
          <c:order val="2"/>
          <c:tx>
            <c:strRef>
              <c:f>Sheet1!$D$1</c:f>
              <c:strCache>
                <c:ptCount val="1"/>
                <c:pt idx="0">
                  <c:v>Total Store Value Sales</c:v>
                </c:pt>
              </c:strCache>
            </c:strRef>
          </c:tx>
          <c:spPr>
            <a:ln w="38100">
              <a:solidFill>
                <a:schemeClr val="accent1"/>
              </a:solidFill>
            </a:ln>
          </c:spPr>
          <c:marker>
            <c:symbol val="none"/>
          </c:marker>
          <c:dLbls>
            <c:dLbl>
              <c:idx val="1"/>
              <c:layout>
                <c:manualLayout>
                  <c:x val="-3.1192387893567708E-2"/>
                  <c:y val="3.7053018307735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11170311136914E-2"/>
                  <c:y val="4.98666840654499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131943455912798E-2"/>
                  <c:y val="-5.6913863915506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92387893567722E-2"/>
                  <c:y val="-4.83714200770300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313276768877558E-2"/>
                  <c:y val="-3.982897623855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19250362410167E-2"/>
                  <c:y val="3.705301830773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64387863014859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72261011239518E-2"/>
                  <c:y val="-3.9828976238553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243959734106782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009DD9"/>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Sheet1!$A$2:$A$233</c:f>
              <c:numCache>
                <c:formatCode>d\-mmm\-yy</c:formatCode>
                <c:ptCount val="12"/>
                <c:pt idx="0">
                  <c:v>44002</c:v>
                </c:pt>
                <c:pt idx="1">
                  <c:v>44009</c:v>
                </c:pt>
                <c:pt idx="2">
                  <c:v>44016</c:v>
                </c:pt>
                <c:pt idx="3">
                  <c:v>44023</c:v>
                </c:pt>
                <c:pt idx="4">
                  <c:v>44030</c:v>
                </c:pt>
                <c:pt idx="5">
                  <c:v>44037</c:v>
                </c:pt>
                <c:pt idx="6">
                  <c:v>44044</c:v>
                </c:pt>
                <c:pt idx="7">
                  <c:v>44051</c:v>
                </c:pt>
                <c:pt idx="8">
                  <c:v>44058</c:v>
                </c:pt>
                <c:pt idx="9">
                  <c:v>44065</c:v>
                </c:pt>
                <c:pt idx="10">
                  <c:v>44072</c:v>
                </c:pt>
                <c:pt idx="11">
                  <c:v>44079</c:v>
                </c:pt>
              </c:numCache>
            </c:numRef>
          </c:cat>
          <c:val>
            <c:numRef>
              <c:f>Sheet1!$D$2:$D$233</c:f>
              <c:numCache>
                <c:formatCode>0.0%</c:formatCode>
                <c:ptCount val="12"/>
                <c:pt idx="0">
                  <c:v>0.14741409670171413</c:v>
                </c:pt>
                <c:pt idx="1">
                  <c:v>7.1629373698750998E-2</c:v>
                </c:pt>
                <c:pt idx="2">
                  <c:v>5.3491113579868577E-2</c:v>
                </c:pt>
                <c:pt idx="3">
                  <c:v>5.78884312045016E-2</c:v>
                </c:pt>
                <c:pt idx="4">
                  <c:v>6.2144710284883997E-2</c:v>
                </c:pt>
                <c:pt idx="5">
                  <c:v>1.337288475546039E-2</c:v>
                </c:pt>
                <c:pt idx="6">
                  <c:v>6.184640012280096E-2</c:v>
                </c:pt>
                <c:pt idx="7">
                  <c:v>7.7292833929454963E-2</c:v>
                </c:pt>
                <c:pt idx="8">
                  <c:v>7.195287725986832E-2</c:v>
                </c:pt>
                <c:pt idx="9">
                  <c:v>7.0043979864597983E-3</c:v>
                </c:pt>
                <c:pt idx="10">
                  <c:v>5.4106456309897411E-2</c:v>
                </c:pt>
                <c:pt idx="11">
                  <c:v>4.5184615910476733E-2</c:v>
                </c:pt>
              </c:numCache>
            </c:numRef>
          </c:val>
          <c:smooth val="1"/>
        </c:ser>
        <c:ser>
          <c:idx val="3"/>
          <c:order val="3"/>
          <c:tx>
            <c:strRef>
              <c:f>Sheet1!$E$1</c:f>
              <c:strCache>
                <c:ptCount val="1"/>
                <c:pt idx="0">
                  <c:v>Total Store Unit Sales</c:v>
                </c:pt>
              </c:strCache>
            </c:strRef>
          </c:tx>
          <c:spPr>
            <a:ln w="38100"/>
          </c:spPr>
          <c:marker>
            <c:symbol val="none"/>
          </c:marker>
          <c:dLbls>
            <c:dLbl>
              <c:idx val="1"/>
              <c:layout>
                <c:manualLayout>
                  <c:x val="-3.560172123708534E-2"/>
                  <c:y val="6.9727865989907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92387893567722E-2"/>
                  <c:y val="-4.1323903910286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192387893567722E-2"/>
                  <c:y val="4.410053447447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52832331222638E-2"/>
                  <c:y val="4.837175639371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1170311136914E-2"/>
                  <c:y val="9.930759120572223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071499018257882E-2"/>
                  <c:y val="3.982931255524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FF0000"/>
                    </a:solidFill>
                    <a:latin typeface="Calibri" panose="020F050202020403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Sheet1!$A$2:$A$233</c:f>
              <c:numCache>
                <c:formatCode>d\-mmm\-yy</c:formatCode>
                <c:ptCount val="12"/>
                <c:pt idx="0">
                  <c:v>44002</c:v>
                </c:pt>
                <c:pt idx="1">
                  <c:v>44009</c:v>
                </c:pt>
                <c:pt idx="2">
                  <c:v>44016</c:v>
                </c:pt>
                <c:pt idx="3">
                  <c:v>44023</c:v>
                </c:pt>
                <c:pt idx="4">
                  <c:v>44030</c:v>
                </c:pt>
                <c:pt idx="5">
                  <c:v>44037</c:v>
                </c:pt>
                <c:pt idx="6">
                  <c:v>44044</c:v>
                </c:pt>
                <c:pt idx="7">
                  <c:v>44051</c:v>
                </c:pt>
                <c:pt idx="8">
                  <c:v>44058</c:v>
                </c:pt>
                <c:pt idx="9">
                  <c:v>44065</c:v>
                </c:pt>
                <c:pt idx="10">
                  <c:v>44072</c:v>
                </c:pt>
                <c:pt idx="11">
                  <c:v>44079</c:v>
                </c:pt>
              </c:numCache>
            </c:numRef>
          </c:cat>
          <c:val>
            <c:numRef>
              <c:f>Sheet1!$E$2:$E$233</c:f>
              <c:numCache>
                <c:formatCode>0.0%</c:formatCode>
                <c:ptCount val="12"/>
                <c:pt idx="0">
                  <c:v>6.9157521884661843E-2</c:v>
                </c:pt>
                <c:pt idx="1">
                  <c:v>1.6898488202649498E-2</c:v>
                </c:pt>
                <c:pt idx="2">
                  <c:v>7.0633128908703657E-3</c:v>
                </c:pt>
                <c:pt idx="3">
                  <c:v>4.5059643035023633E-3</c:v>
                </c:pt>
                <c:pt idx="4">
                  <c:v>1.3088586549008241E-2</c:v>
                </c:pt>
                <c:pt idx="5">
                  <c:v>-2.5650002572226271E-2</c:v>
                </c:pt>
                <c:pt idx="6">
                  <c:v>9.398583596201604E-3</c:v>
                </c:pt>
                <c:pt idx="7">
                  <c:v>2.0668932067153589E-2</c:v>
                </c:pt>
                <c:pt idx="8">
                  <c:v>2.6832692140750458E-2</c:v>
                </c:pt>
                <c:pt idx="9">
                  <c:v>-2.8174216574385902E-2</c:v>
                </c:pt>
                <c:pt idx="10">
                  <c:v>-4.2764603419787051E-5</c:v>
                </c:pt>
                <c:pt idx="11">
                  <c:v>-1.9226764396123031E-3</c:v>
                </c:pt>
              </c:numCache>
            </c:numRef>
          </c:val>
          <c:smooth val="1"/>
        </c:ser>
        <c:dLbls>
          <c:showLegendKey val="0"/>
          <c:showVal val="0"/>
          <c:showCatName val="0"/>
          <c:showSerName val="0"/>
          <c:showPercent val="0"/>
          <c:showBubbleSize val="0"/>
        </c:dLbls>
        <c:marker val="1"/>
        <c:smooth val="0"/>
        <c:axId val="129342464"/>
        <c:axId val="134562560"/>
      </c:lineChart>
      <c:dateAx>
        <c:axId val="129342464"/>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134562560"/>
        <c:crosses val="autoZero"/>
        <c:auto val="1"/>
        <c:lblOffset val="100"/>
        <c:baseTimeUnit val="days"/>
      </c:dateAx>
      <c:valAx>
        <c:axId val="134562560"/>
        <c:scaling>
          <c:orientation val="minMax"/>
        </c:scaling>
        <c:delete val="0"/>
        <c:axPos val="l"/>
        <c:numFmt formatCode="0%" sourceLinked="0"/>
        <c:majorTickMark val="out"/>
        <c:minorTickMark val="none"/>
        <c:tickLblPos val="nextTo"/>
        <c:txPr>
          <a:bodyPr/>
          <a:lstStyle/>
          <a:p>
            <a:pPr>
              <a:defRPr sz="1200" b="0">
                <a:latin typeface="Calibri" panose="020F0502020204030204" pitchFamily="34" charset="0"/>
              </a:defRPr>
            </a:pPr>
            <a:endParaRPr lang="en-US"/>
          </a:p>
        </c:txPr>
        <c:crossAx val="129342464"/>
        <c:crosses val="autoZero"/>
        <c:crossBetween val="between"/>
      </c:valAx>
    </c:plotArea>
    <c:legend>
      <c:legendPos val="r"/>
      <c:layout>
        <c:manualLayout>
          <c:xMode val="edge"/>
          <c:yMode val="edge"/>
          <c:x val="0.13575018036603717"/>
          <c:y val="0.8614681299581487"/>
          <c:w val="0.47506979129849891"/>
          <c:h val="0.13853187004185125"/>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24952151210741E-2"/>
          <c:y val="2.868142334602816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marker>
            <c:symbol val="none"/>
          </c:marker>
          <c:cat>
            <c:strRef>
              <c:f>Sheet1!$A$2:$A$46</c:f>
              <c:strCache>
                <c:ptCount val="14"/>
                <c:pt idx="0">
                  <c:v> 07-Sep-19</c:v>
                </c:pt>
                <c:pt idx="1">
                  <c:v>05-Oct-19</c:v>
                </c:pt>
                <c:pt idx="2">
                  <c:v>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Sheet1!$B$2:$B$46</c:f>
            </c:numRef>
          </c:val>
          <c:smooth val="1"/>
        </c:ser>
        <c:ser>
          <c:idx val="1"/>
          <c:order val="1"/>
          <c:tx>
            <c:strRef>
              <c:f>Sheet1!$C$1</c:f>
              <c:strCache>
                <c:ptCount val="1"/>
                <c:pt idx="0">
                  <c:v>Average Weekly Spend</c:v>
                </c:pt>
              </c:strCache>
            </c:strRef>
          </c:tx>
          <c:spPr>
            <a:ln>
              <a:solidFill>
                <a:srgbClr val="00B0F0"/>
              </a:solidFill>
            </a:ln>
          </c:spPr>
          <c:marker>
            <c:symbol val="none"/>
          </c:marker>
          <c:cat>
            <c:strRef>
              <c:f>Sheet1!$A$2:$A$46</c:f>
              <c:strCache>
                <c:ptCount val="14"/>
                <c:pt idx="0">
                  <c:v> 07-Sep-19</c:v>
                </c:pt>
                <c:pt idx="1">
                  <c:v>05-Oct-19</c:v>
                </c:pt>
                <c:pt idx="2">
                  <c:v>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Sheet1!$C$2:$C$46</c:f>
              <c:numCache>
                <c:formatCode>0.00</c:formatCode>
                <c:ptCount val="14"/>
                <c:pt idx="0">
                  <c:v>73.74666666666667</c:v>
                </c:pt>
                <c:pt idx="1">
                  <c:v>72.94583333333334</c:v>
                </c:pt>
                <c:pt idx="2">
                  <c:v>72.915000000000006</c:v>
                </c:pt>
                <c:pt idx="3">
                  <c:v>74.067499999999995</c:v>
                </c:pt>
                <c:pt idx="4">
                  <c:v>78.75</c:v>
                </c:pt>
                <c:pt idx="5">
                  <c:v>77.686666666666667</c:v>
                </c:pt>
                <c:pt idx="6">
                  <c:v>76.55083333333333</c:v>
                </c:pt>
                <c:pt idx="7">
                  <c:v>77.567499999999995</c:v>
                </c:pt>
                <c:pt idx="8">
                  <c:v>80.25833333333334</c:v>
                </c:pt>
                <c:pt idx="9">
                  <c:v>83.340833333333336</c:v>
                </c:pt>
                <c:pt idx="10">
                  <c:v>81.640833333333333</c:v>
                </c:pt>
                <c:pt idx="11">
                  <c:v>83.209166666666661</c:v>
                </c:pt>
                <c:pt idx="12">
                  <c:v>82.154166666666669</c:v>
                </c:pt>
                <c:pt idx="13">
                  <c:v>79.395833333333329</c:v>
                </c:pt>
              </c:numCache>
            </c:numRef>
          </c:val>
          <c:smooth val="1"/>
        </c:ser>
        <c:dLbls>
          <c:showLegendKey val="0"/>
          <c:showVal val="0"/>
          <c:showCatName val="0"/>
          <c:showSerName val="0"/>
          <c:showPercent val="0"/>
          <c:showBubbleSize val="0"/>
        </c:dLbls>
        <c:marker val="1"/>
        <c:smooth val="0"/>
        <c:axId val="129188608"/>
        <c:axId val="129190144"/>
      </c:lineChart>
      <c:lineChart>
        <c:grouping val="standard"/>
        <c:varyColors val="0"/>
        <c:ser>
          <c:idx val="2"/>
          <c:order val="2"/>
          <c:tx>
            <c:strRef>
              <c:f>Sheet1!$D$1</c:f>
              <c:strCache>
                <c:ptCount val="1"/>
                <c:pt idx="0">
                  <c:v>Year on Year Growth</c:v>
                </c:pt>
              </c:strCache>
            </c:strRef>
          </c:tx>
          <c:spPr>
            <a:ln w="38100">
              <a:solidFill>
                <a:schemeClr val="tx1"/>
              </a:solidFill>
            </a:ln>
          </c:spPr>
          <c:marker>
            <c:symbol val="none"/>
          </c:marker>
          <c:cat>
            <c:strRef>
              <c:f>Sheet1!$A$2:$A$46</c:f>
              <c:strCache>
                <c:ptCount val="14"/>
                <c:pt idx="0">
                  <c:v> 07-Sep-19</c:v>
                </c:pt>
                <c:pt idx="1">
                  <c:v>05-Oct-19</c:v>
                </c:pt>
                <c:pt idx="2">
                  <c:v>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Sheet1!$D$2:$D$46</c:f>
              <c:numCache>
                <c:formatCode>0.0%</c:formatCode>
                <c:ptCount val="14"/>
                <c:pt idx="0">
                  <c:v>-5.2381915874193385E-3</c:v>
                </c:pt>
                <c:pt idx="1">
                  <c:v>4.1987403778867005E-3</c:v>
                </c:pt>
                <c:pt idx="2">
                  <c:v>8.8666997198170172E-3</c:v>
                </c:pt>
                <c:pt idx="3">
                  <c:v>3.5000169355656752E-3</c:v>
                </c:pt>
                <c:pt idx="4">
                  <c:v>1.9083969465647499E-3</c:v>
                </c:pt>
                <c:pt idx="5">
                  <c:v>4.8071741145530034E-3</c:v>
                </c:pt>
                <c:pt idx="6">
                  <c:v>8.9515190123674593E-3</c:v>
                </c:pt>
                <c:pt idx="7">
                  <c:v>8.4468315643531966E-2</c:v>
                </c:pt>
                <c:pt idx="8">
                  <c:v>8.4645358920647729E-2</c:v>
                </c:pt>
                <c:pt idx="9">
                  <c:v>0.12310352959672977</c:v>
                </c:pt>
                <c:pt idx="10">
                  <c:v>9.3574888933538825E-2</c:v>
                </c:pt>
                <c:pt idx="11">
                  <c:v>0.12233749592545551</c:v>
                </c:pt>
                <c:pt idx="12">
                  <c:v>0.10528735116711885</c:v>
                </c:pt>
                <c:pt idx="13">
                  <c:v>7.6602332308804977E-2</c:v>
                </c:pt>
              </c:numCache>
            </c:numRef>
          </c:val>
          <c:smooth val="1"/>
        </c:ser>
        <c:dLbls>
          <c:showLegendKey val="0"/>
          <c:showVal val="0"/>
          <c:showCatName val="0"/>
          <c:showSerName val="0"/>
          <c:showPercent val="0"/>
          <c:showBubbleSize val="0"/>
        </c:dLbls>
        <c:marker val="1"/>
        <c:smooth val="0"/>
        <c:axId val="129197568"/>
        <c:axId val="129196032"/>
      </c:lineChart>
      <c:catAx>
        <c:axId val="129188608"/>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129190144"/>
        <c:crosses val="autoZero"/>
        <c:auto val="1"/>
        <c:lblAlgn val="ctr"/>
        <c:lblOffset val="100"/>
        <c:noMultiLvlLbl val="1"/>
      </c:catAx>
      <c:valAx>
        <c:axId val="129190144"/>
        <c:scaling>
          <c:orientation val="minMax"/>
          <c:min val="70"/>
        </c:scaling>
        <c:delete val="0"/>
        <c:axPos val="l"/>
        <c:numFmt formatCode="#,##0" sourceLinked="0"/>
        <c:majorTickMark val="out"/>
        <c:minorTickMark val="none"/>
        <c:tickLblPos val="nextTo"/>
        <c:txPr>
          <a:bodyPr/>
          <a:lstStyle/>
          <a:p>
            <a:pPr>
              <a:defRPr sz="1100">
                <a:latin typeface="Calibri" panose="020F0502020204030204" pitchFamily="34" charset="0"/>
              </a:defRPr>
            </a:pPr>
            <a:endParaRPr lang="en-US"/>
          </a:p>
        </c:txPr>
        <c:crossAx val="129188608"/>
        <c:crosses val="autoZero"/>
        <c:crossBetween val="between"/>
      </c:valAx>
      <c:valAx>
        <c:axId val="129196032"/>
        <c:scaling>
          <c:orientation val="minMax"/>
          <c:min val="-2.0000000000000004E-2"/>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129197568"/>
        <c:crosses val="max"/>
        <c:crossBetween val="between"/>
        <c:minorUnit val="2.0000000000000005E-3"/>
      </c:valAx>
      <c:catAx>
        <c:axId val="129197568"/>
        <c:scaling>
          <c:orientation val="minMax"/>
        </c:scaling>
        <c:delete val="1"/>
        <c:axPos val="b"/>
        <c:numFmt formatCode="General" sourceLinked="1"/>
        <c:majorTickMark val="out"/>
        <c:minorTickMark val="none"/>
        <c:tickLblPos val="nextTo"/>
        <c:crossAx val="129196032"/>
        <c:crossesAt val="0"/>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cat>
            <c:strRef>
              <c:f>Sheet1!$A$2:$A$44</c:f>
              <c:strCache>
                <c:ptCount val="14"/>
                <c:pt idx="0">
                  <c:v> 07-Sep-19</c:v>
                </c:pt>
                <c:pt idx="1">
                  <c:v>05-Oct-19</c:v>
                </c:pt>
                <c:pt idx="2">
                  <c:v> 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Sheet1!$B$2:$B$44</c:f>
            </c:numRef>
          </c:val>
          <c:smooth val="0"/>
        </c:ser>
        <c:ser>
          <c:idx val="1"/>
          <c:order val="1"/>
          <c:tx>
            <c:strRef>
              <c:f>Sheet1!$C$1</c:f>
              <c:strCache>
                <c:ptCount val="1"/>
                <c:pt idx="0">
                  <c:v>Average Weekly Trips</c:v>
                </c:pt>
              </c:strCache>
            </c:strRef>
          </c:tx>
          <c:marker>
            <c:symbol val="none"/>
          </c:marker>
          <c:cat>
            <c:strRef>
              <c:f>Sheet1!$A$2:$A$44</c:f>
              <c:strCache>
                <c:ptCount val="14"/>
                <c:pt idx="0">
                  <c:v> 07-Sep-19</c:v>
                </c:pt>
                <c:pt idx="1">
                  <c:v>05-Oct-19</c:v>
                </c:pt>
                <c:pt idx="2">
                  <c:v> 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Sheet1!$C$2:$C$44</c:f>
              <c:numCache>
                <c:formatCode>0.0%</c:formatCode>
                <c:ptCount val="14"/>
                <c:pt idx="0">
                  <c:v>-8.3347224537433373E-4</c:v>
                </c:pt>
                <c:pt idx="1">
                  <c:v>9.1789903110657267E-3</c:v>
                </c:pt>
                <c:pt idx="2">
                  <c:v>2.4071526822558642E-2</c:v>
                </c:pt>
                <c:pt idx="3">
                  <c:v>2.1512719822434745E-2</c:v>
                </c:pt>
                <c:pt idx="4">
                  <c:v>1.9042804179305595E-2</c:v>
                </c:pt>
                <c:pt idx="5">
                  <c:v>1.775956284153013E-2</c:v>
                </c:pt>
                <c:pt idx="6">
                  <c:v>1.4065180102915908E-2</c:v>
                </c:pt>
                <c:pt idx="7">
                  <c:v>5.6055363321799279E-2</c:v>
                </c:pt>
                <c:pt idx="8">
                  <c:v>-3.8597674026630724E-2</c:v>
                </c:pt>
                <c:pt idx="9">
                  <c:v>-0.11488645920941976</c:v>
                </c:pt>
                <c:pt idx="10">
                  <c:v>-0.21517079705291364</c:v>
                </c:pt>
                <c:pt idx="11">
                  <c:v>-0.18678017025538307</c:v>
                </c:pt>
                <c:pt idx="12">
                  <c:v>-0.15607321131447593</c:v>
                </c:pt>
                <c:pt idx="13">
                  <c:v>-0.14681348014681339</c:v>
                </c:pt>
              </c:numCache>
            </c:numRef>
          </c:val>
          <c:smooth val="1"/>
        </c:ser>
        <c:dLbls>
          <c:showLegendKey val="0"/>
          <c:showVal val="0"/>
          <c:showCatName val="0"/>
          <c:showSerName val="0"/>
          <c:showPercent val="0"/>
          <c:showBubbleSize val="0"/>
        </c:dLbls>
        <c:marker val="1"/>
        <c:smooth val="0"/>
        <c:axId val="160613120"/>
        <c:axId val="160615808"/>
      </c:lineChart>
      <c:lineChart>
        <c:grouping val="standard"/>
        <c:varyColors val="0"/>
        <c:ser>
          <c:idx val="2"/>
          <c:order val="2"/>
          <c:tx>
            <c:strRef>
              <c:f>Sheet1!$D$1</c:f>
              <c:strCache>
                <c:ptCount val="1"/>
                <c:pt idx="0">
                  <c:v>Av Items in Basket</c:v>
                </c:pt>
              </c:strCache>
            </c:strRef>
          </c:tx>
          <c:spPr>
            <a:ln w="38100">
              <a:solidFill>
                <a:schemeClr val="accent3"/>
              </a:solidFill>
            </a:ln>
          </c:spPr>
          <c:marker>
            <c:symbol val="none"/>
          </c:marker>
          <c:cat>
            <c:strRef>
              <c:f>Sheet1!$A$2:$A$44</c:f>
              <c:strCache>
                <c:ptCount val="14"/>
                <c:pt idx="0">
                  <c:v> 07-Sep-19</c:v>
                </c:pt>
                <c:pt idx="1">
                  <c:v>05-Oct-19</c:v>
                </c:pt>
                <c:pt idx="2">
                  <c:v> 02-Nov-19</c:v>
                </c:pt>
                <c:pt idx="3">
                  <c:v>30-Nov-19</c:v>
                </c:pt>
                <c:pt idx="4">
                  <c:v>28-Dec-19</c:v>
                </c:pt>
                <c:pt idx="5">
                  <c:v>25-Jan-20</c:v>
                </c:pt>
                <c:pt idx="6">
                  <c:v> 22-Feb-20</c:v>
                </c:pt>
                <c:pt idx="7">
                  <c:v>21-Mar-20</c:v>
                </c:pt>
                <c:pt idx="8">
                  <c:v>18-Apr-20</c:v>
                </c:pt>
                <c:pt idx="9">
                  <c:v>16-May-20</c:v>
                </c:pt>
                <c:pt idx="10">
                  <c:v>13-Jun-20</c:v>
                </c:pt>
                <c:pt idx="11">
                  <c:v>11-Jul-20</c:v>
                </c:pt>
                <c:pt idx="12">
                  <c:v>08-Aug-20</c:v>
                </c:pt>
                <c:pt idx="13">
                  <c:v>05-Sep-20</c:v>
                </c:pt>
              </c:strCache>
            </c:strRef>
          </c:cat>
          <c:val>
            <c:numRef>
              <c:f>Sheet1!$D$2:$D$44</c:f>
              <c:numCache>
                <c:formatCode>0.0%</c:formatCode>
                <c:ptCount val="14"/>
                <c:pt idx="0">
                  <c:v>-2.0242914979758941E-3</c:v>
                </c:pt>
                <c:pt idx="1">
                  <c:v>-4.0322580645160144E-3</c:v>
                </c:pt>
                <c:pt idx="2">
                  <c:v>-1.4042126379137487E-2</c:v>
                </c:pt>
                <c:pt idx="3">
                  <c:v>-1.5968063872255467E-2</c:v>
                </c:pt>
                <c:pt idx="4">
                  <c:v>-1.4880952380952439E-2</c:v>
                </c:pt>
                <c:pt idx="5">
                  <c:v>-1.2884043607532147E-2</c:v>
                </c:pt>
                <c:pt idx="6">
                  <c:v>-4.9751243781095411E-3</c:v>
                </c:pt>
                <c:pt idx="7">
                  <c:v>2.5974025974025983E-2</c:v>
                </c:pt>
                <c:pt idx="8">
                  <c:v>0.11576846307385225</c:v>
                </c:pt>
                <c:pt idx="9">
                  <c:v>0.23576423576423577</c:v>
                </c:pt>
                <c:pt idx="10">
                  <c:v>0.33166332665330645</c:v>
                </c:pt>
                <c:pt idx="11">
                  <c:v>0.30715005035246734</c:v>
                </c:pt>
                <c:pt idx="12">
                  <c:v>0.23967774420946641</c:v>
                </c:pt>
                <c:pt idx="13">
                  <c:v>0.20283975659229214</c:v>
                </c:pt>
              </c:numCache>
            </c:numRef>
          </c:val>
          <c:smooth val="1"/>
        </c:ser>
        <c:dLbls>
          <c:showLegendKey val="0"/>
          <c:showVal val="0"/>
          <c:showCatName val="0"/>
          <c:showSerName val="0"/>
          <c:showPercent val="0"/>
          <c:showBubbleSize val="0"/>
        </c:dLbls>
        <c:marker val="1"/>
        <c:smooth val="0"/>
        <c:axId val="164344960"/>
        <c:axId val="164316288"/>
      </c:lineChart>
      <c:catAx>
        <c:axId val="160613120"/>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160615808"/>
        <c:crosses val="autoZero"/>
        <c:auto val="1"/>
        <c:lblAlgn val="ctr"/>
        <c:lblOffset val="100"/>
        <c:noMultiLvlLbl val="1"/>
      </c:catAx>
      <c:valAx>
        <c:axId val="160615808"/>
        <c:scaling>
          <c:orientation val="minMax"/>
          <c:max val="0.45"/>
        </c:scaling>
        <c:delete val="0"/>
        <c:axPos val="l"/>
        <c:numFmt formatCode="0%" sourceLinked="0"/>
        <c:majorTickMark val="out"/>
        <c:minorTickMark val="none"/>
        <c:tickLblPos val="nextTo"/>
        <c:txPr>
          <a:bodyPr/>
          <a:lstStyle/>
          <a:p>
            <a:pPr>
              <a:defRPr sz="1000">
                <a:latin typeface="Calibri" panose="020F0502020204030204" pitchFamily="34" charset="0"/>
              </a:defRPr>
            </a:pPr>
            <a:endParaRPr lang="en-US"/>
          </a:p>
        </c:txPr>
        <c:crossAx val="160613120"/>
        <c:crosses val="autoZero"/>
        <c:crossBetween val="between"/>
      </c:valAx>
      <c:valAx>
        <c:axId val="164316288"/>
        <c:scaling>
          <c:orientation val="minMax"/>
          <c:min val="-0.25"/>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164344960"/>
        <c:crosses val="max"/>
        <c:crossBetween val="between"/>
        <c:majorUnit val="0.1"/>
      </c:valAx>
      <c:catAx>
        <c:axId val="164344960"/>
        <c:scaling>
          <c:orientation val="minMax"/>
        </c:scaling>
        <c:delete val="1"/>
        <c:axPos val="b"/>
        <c:numFmt formatCode="General" sourceLinked="1"/>
        <c:majorTickMark val="out"/>
        <c:minorTickMark val="none"/>
        <c:tickLblPos val="nextTo"/>
        <c:crossAx val="164316288"/>
        <c:crosses val="autoZero"/>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0">
                <a:latin typeface="Calibri" panose="020F0502020204030204" pitchFamily="34" charset="0"/>
                <a:cs typeface="Calibri" panose="020F0502020204030204" pitchFamily="34" charset="0"/>
              </a:defRPr>
            </a:pPr>
            <a:r>
              <a:rPr lang="en-GB" dirty="0">
                <a:latin typeface="Calibri" panose="020F0502020204030204" pitchFamily="34" charset="0"/>
                <a:cs typeface="Calibri" panose="020F0502020204030204" pitchFamily="34" charset="0"/>
              </a:rPr>
              <a:t>Source:  Nielsen Homescan </a:t>
            </a:r>
            <a:r>
              <a:rPr lang="en-GB" dirty="0" smtClean="0">
                <a:latin typeface="Calibri" panose="020F0502020204030204" pitchFamily="34" charset="0"/>
                <a:cs typeface="Calibri" panose="020F0502020204030204" pitchFamily="34" charset="0"/>
              </a:rPr>
              <a:t>Fmcg 4w/e 5th September</a:t>
            </a:r>
            <a:r>
              <a:rPr lang="en-GB" baseline="0"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2020 vs year ago</a:t>
            </a:r>
            <a:endParaRPr lang="en-GB" dirty="0">
              <a:latin typeface="Calibri" panose="020F0502020204030204" pitchFamily="34" charset="0"/>
              <a:cs typeface="Calibri" panose="020F0502020204030204" pitchFamily="34" charset="0"/>
            </a:endParaRPr>
          </a:p>
        </c:rich>
      </c:tx>
      <c:layout>
        <c:manualLayout>
          <c:xMode val="edge"/>
          <c:yMode val="edge"/>
          <c:x val="1.0614561345035738E-2"/>
          <c:y val="0.35891197274376924"/>
        </c:manualLayout>
      </c:layout>
      <c:overlay val="0"/>
    </c:title>
    <c:autoTitleDeleted val="0"/>
    <c:plotArea>
      <c:layout>
        <c:manualLayout>
          <c:layoutTarget val="inner"/>
          <c:xMode val="edge"/>
          <c:yMode val="edge"/>
          <c:x val="0.11796524772860735"/>
          <c:y val="5.4901307262155983E-3"/>
          <c:w val="0.75338562670525788"/>
          <c:h val="0.52964624301003593"/>
        </c:manualLayout>
      </c:layout>
      <c:lineChart>
        <c:grouping val="percentStacked"/>
        <c:varyColors val="0"/>
        <c:ser>
          <c:idx val="0"/>
          <c:order val="0"/>
          <c:tx>
            <c:strRef>
              <c:f>Sheet1!$F$2</c:f>
              <c:strCache>
                <c:ptCount val="1"/>
                <c:pt idx="0">
                  <c:v>Source:  Nielsen Homescan Total Fmcg 4 W/E 05 OCT 2019 vs year ago</c:v>
                </c:pt>
              </c:strCache>
            </c:strRef>
          </c:tx>
          <c:marker>
            <c:symbol val="none"/>
          </c:marker>
          <c:val>
            <c:numRef>
              <c:f>Sheet1!$F$2</c:f>
              <c:numCache>
                <c:formatCode>General</c:formatCode>
                <c:ptCount val="1"/>
                <c:pt idx="0">
                  <c:v>0</c:v>
                </c:pt>
              </c:numCache>
            </c:numRef>
          </c:val>
          <c:smooth val="0"/>
          <c:extLst/>
        </c:ser>
        <c:dLbls>
          <c:showLegendKey val="0"/>
          <c:showVal val="0"/>
          <c:showCatName val="0"/>
          <c:showSerName val="0"/>
          <c:showPercent val="0"/>
          <c:showBubbleSize val="0"/>
        </c:dLbls>
        <c:marker val="1"/>
        <c:smooth val="0"/>
        <c:axId val="164914688"/>
        <c:axId val="164916608"/>
      </c:lineChart>
      <c:catAx>
        <c:axId val="164914688"/>
        <c:scaling>
          <c:orientation val="maxMin"/>
        </c:scaling>
        <c:delete val="0"/>
        <c:axPos val="b"/>
        <c:numFmt formatCode="General" sourceLinked="0"/>
        <c:majorTickMark val="none"/>
        <c:minorTickMark val="none"/>
        <c:tickLblPos val="none"/>
        <c:spPr>
          <a:ln>
            <a:noFill/>
          </a:ln>
        </c:spPr>
        <c:txPr>
          <a:bodyPr/>
          <a:lstStyle/>
          <a:p>
            <a:pPr>
              <a:defRPr sz="1200"/>
            </a:pPr>
            <a:endParaRPr lang="en-US"/>
          </a:p>
        </c:txPr>
        <c:crossAx val="164916608"/>
        <c:crosses val="autoZero"/>
        <c:auto val="1"/>
        <c:lblAlgn val="ctr"/>
        <c:lblOffset val="100"/>
        <c:noMultiLvlLbl val="0"/>
      </c:catAx>
      <c:valAx>
        <c:axId val="164916608"/>
        <c:scaling>
          <c:orientation val="minMax"/>
        </c:scaling>
        <c:delete val="0"/>
        <c:axPos val="l"/>
        <c:numFmt formatCode="0%" sourceLinked="0"/>
        <c:majorTickMark val="none"/>
        <c:minorTickMark val="none"/>
        <c:tickLblPos val="none"/>
        <c:spPr>
          <a:noFill/>
          <a:ln>
            <a:noFill/>
          </a:ln>
        </c:spPr>
        <c:txPr>
          <a:bodyPr/>
          <a:lstStyle/>
          <a:p>
            <a:pPr>
              <a:defRPr sz="1050" baseline="0"/>
            </a:pPr>
            <a:endParaRPr lang="en-US"/>
          </a:p>
        </c:txPr>
        <c:crossAx val="164914688"/>
        <c:crosses val="max"/>
        <c:crossBetween val="between"/>
      </c:valAx>
      <c:spPr>
        <a:noFill/>
        <a:ln w="25400">
          <a:no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0.14190356798457088"/>
          <c:w val="0.75807710396304762"/>
          <c:h val="0.74545194471231113"/>
        </c:manualLayout>
      </c:layout>
      <c:barChart>
        <c:barDir val="col"/>
        <c:grouping val="clustered"/>
        <c:varyColors val="0"/>
        <c:ser>
          <c:idx val="0"/>
          <c:order val="2"/>
          <c:tx>
            <c:strRef>
              <c:f>Sheet1!$D$1</c:f>
              <c:strCache>
                <c:ptCount val="1"/>
                <c:pt idx="0">
                  <c:v>Online % GB</c:v>
                </c:pt>
              </c:strCache>
            </c:strRef>
          </c:tx>
          <c:invertIfNegative val="0"/>
          <c:cat>
            <c:numRef>
              <c:f>Sheet1!$A$2:$A$37</c:f>
              <c:numCache>
                <c:formatCode>d\-mmm\-yy</c:formatCode>
                <c:ptCount val="4"/>
                <c:pt idx="0">
                  <c:v>44058</c:v>
                </c:pt>
                <c:pt idx="1">
                  <c:v>44065</c:v>
                </c:pt>
                <c:pt idx="2">
                  <c:v>44072</c:v>
                </c:pt>
                <c:pt idx="3">
                  <c:v>44079</c:v>
                </c:pt>
              </c:numCache>
            </c:numRef>
          </c:cat>
          <c:val>
            <c:numRef>
              <c:f>Sheet1!$D$2:$D$37</c:f>
              <c:numCache>
                <c:formatCode>0.0%</c:formatCode>
                <c:ptCount val="4"/>
                <c:pt idx="0">
                  <c:v>0.14079090511728073</c:v>
                </c:pt>
                <c:pt idx="1">
                  <c:v>0.13453599746314165</c:v>
                </c:pt>
                <c:pt idx="2">
                  <c:v>0.13086112475398301</c:v>
                </c:pt>
                <c:pt idx="3">
                  <c:v>0.1240317193208514</c:v>
                </c:pt>
              </c:numCache>
            </c:numRef>
          </c:val>
        </c:ser>
        <c:dLbls>
          <c:showLegendKey val="0"/>
          <c:showVal val="0"/>
          <c:showCatName val="0"/>
          <c:showSerName val="0"/>
          <c:showPercent val="0"/>
          <c:showBubbleSize val="0"/>
        </c:dLbls>
        <c:gapWidth val="26"/>
        <c:axId val="165961728"/>
        <c:axId val="165959936"/>
      </c:barChart>
      <c:lineChart>
        <c:grouping val="standard"/>
        <c:varyColors val="0"/>
        <c:ser>
          <c:idx val="1"/>
          <c:order val="0"/>
          <c:tx>
            <c:strRef>
              <c:f>Sheet1!$B$1</c:f>
              <c:strCache>
                <c:ptCount val="1"/>
                <c:pt idx="0">
                  <c:v>Bricks &amp; Mortar</c:v>
                </c:pt>
              </c:strCache>
            </c:strRef>
          </c:tx>
          <c:spPr>
            <a:ln>
              <a:solidFill>
                <a:schemeClr val="accent3"/>
              </a:solidFill>
            </a:ln>
          </c:spPr>
          <c:marker>
            <c:symbol val="circle"/>
            <c:size val="5"/>
            <c:spPr>
              <a:solidFill>
                <a:schemeClr val="accent3"/>
              </a:solidFill>
              <a:ln>
                <a:solidFill>
                  <a:schemeClr val="accent3"/>
                </a:solidFill>
              </a:ln>
            </c:spPr>
          </c:marker>
          <c:cat>
            <c:numRef>
              <c:f>Sheet1!$A$2:$A$37</c:f>
              <c:numCache>
                <c:formatCode>d\-mmm\-yy</c:formatCode>
                <c:ptCount val="4"/>
                <c:pt idx="0">
                  <c:v>44058</c:v>
                </c:pt>
                <c:pt idx="1">
                  <c:v>44065</c:v>
                </c:pt>
                <c:pt idx="2">
                  <c:v>44072</c:v>
                </c:pt>
                <c:pt idx="3">
                  <c:v>44079</c:v>
                </c:pt>
              </c:numCache>
            </c:numRef>
          </c:cat>
          <c:val>
            <c:numRef>
              <c:f>Sheet1!$B$2:$B$37</c:f>
              <c:numCache>
                <c:formatCode>0.0%</c:formatCode>
                <c:ptCount val="4"/>
                <c:pt idx="0">
                  <c:v>3.6872854444098824E-3</c:v>
                </c:pt>
                <c:pt idx="1">
                  <c:v>-4.2573090834120975E-2</c:v>
                </c:pt>
                <c:pt idx="2">
                  <c:v>-1.2137285093844263E-2</c:v>
                </c:pt>
                <c:pt idx="3">
                  <c:v>-1.4523580641734202E-2</c:v>
                </c:pt>
              </c:numCache>
            </c:numRef>
          </c:val>
          <c:smooth val="1"/>
          <c:extLst xmlns:c16r2="http://schemas.microsoft.com/office/drawing/2015/06/chart">
            <c:ext xmlns:c16="http://schemas.microsoft.com/office/drawing/2014/chart" uri="{C3380CC4-5D6E-409C-BE32-E72D297353CC}">
              <c16:uniqueId val="{00000009-DE47-4F50-B7B0-255583809340}"/>
            </c:ext>
          </c:extLst>
        </c:ser>
        <c:ser>
          <c:idx val="2"/>
          <c:order val="1"/>
          <c:tx>
            <c:strRef>
              <c:f>Sheet1!$C$1</c:f>
              <c:strCache>
                <c:ptCount val="1"/>
                <c:pt idx="0">
                  <c:v>Online</c:v>
                </c:pt>
              </c:strCache>
            </c:strRef>
          </c:tx>
          <c:spPr>
            <a:ln>
              <a:solidFill>
                <a:schemeClr val="accent1"/>
              </a:solidFill>
            </a:ln>
          </c:spPr>
          <c:marker>
            <c:symbol val="circle"/>
            <c:size val="5"/>
            <c:spPr>
              <a:solidFill>
                <a:schemeClr val="accent1"/>
              </a:solidFill>
              <a:ln>
                <a:solidFill>
                  <a:schemeClr val="accent1"/>
                </a:solidFill>
              </a:ln>
            </c:spPr>
          </c:marker>
          <c:dLbls>
            <c:dLbl>
              <c:idx val="11"/>
              <c:layout>
                <c:manualLayout>
                  <c:x val="-4.8494125867924995E-2"/>
                  <c:y val="-8.1645773063323684E-3"/>
                </c:manualLayout>
              </c:layout>
              <c:spPr>
                <a:solidFill>
                  <a:srgbClr val="00B0F0"/>
                </a:solidFill>
              </c:spPr>
              <c:txPr>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E47-4F50-B7B0-25558380934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Sheet1!$A$2:$A$37</c:f>
              <c:numCache>
                <c:formatCode>d\-mmm\-yy</c:formatCode>
                <c:ptCount val="4"/>
                <c:pt idx="0">
                  <c:v>44058</c:v>
                </c:pt>
                <c:pt idx="1">
                  <c:v>44065</c:v>
                </c:pt>
                <c:pt idx="2">
                  <c:v>44072</c:v>
                </c:pt>
                <c:pt idx="3">
                  <c:v>44079</c:v>
                </c:pt>
              </c:numCache>
            </c:numRef>
          </c:cat>
          <c:val>
            <c:numRef>
              <c:f>Sheet1!$C$2:$C$37</c:f>
              <c:numCache>
                <c:formatCode>0.0%</c:formatCode>
                <c:ptCount val="4"/>
                <c:pt idx="0">
                  <c:v>1.2004770552377093</c:v>
                </c:pt>
                <c:pt idx="1">
                  <c:v>0.97125220917953148</c:v>
                </c:pt>
                <c:pt idx="2">
                  <c:v>1.072530594611377</c:v>
                </c:pt>
                <c:pt idx="3">
                  <c:v>0.84628774584795807</c:v>
                </c:pt>
              </c:numCache>
            </c:numRef>
          </c:val>
          <c:smooth val="1"/>
          <c:extLst xmlns:c16r2="http://schemas.microsoft.com/office/drawing/2015/06/chart">
            <c:ext xmlns:c16="http://schemas.microsoft.com/office/drawing/2014/chart" uri="{C3380CC4-5D6E-409C-BE32-E72D297353CC}">
              <c16:uniqueId val="{0000000B-DE47-4F50-B7B0-255583809340}"/>
            </c:ext>
          </c:extLst>
        </c:ser>
        <c:dLbls>
          <c:showLegendKey val="0"/>
          <c:showVal val="0"/>
          <c:showCatName val="0"/>
          <c:showSerName val="0"/>
          <c:showPercent val="0"/>
          <c:showBubbleSize val="0"/>
        </c:dLbls>
        <c:marker val="1"/>
        <c:smooth val="0"/>
        <c:axId val="165956608"/>
        <c:axId val="165958400"/>
      </c:lineChart>
      <c:dateAx>
        <c:axId val="165956608"/>
        <c:scaling>
          <c:orientation val="minMax"/>
        </c:scaling>
        <c:delete val="0"/>
        <c:axPos val="b"/>
        <c:numFmt formatCode="d\-mmm\-yy" sourceLinked="0"/>
        <c:majorTickMark val="out"/>
        <c:minorTickMark val="none"/>
        <c:tickLblPos val="low"/>
        <c:txPr>
          <a:bodyPr rot="0" vert="horz"/>
          <a:lstStyle/>
          <a:p>
            <a:pPr>
              <a:defRPr sz="800">
                <a:uFillTx/>
                <a:latin typeface="Calibri" panose="020F0502020204030204" pitchFamily="34" charset="0"/>
                <a:cs typeface="Calibri" panose="020F0502020204030204" pitchFamily="34" charset="0"/>
              </a:defRPr>
            </a:pPr>
            <a:endParaRPr lang="en-US"/>
          </a:p>
        </c:txPr>
        <c:crossAx val="165958400"/>
        <c:crosses val="autoZero"/>
        <c:auto val="1"/>
        <c:lblOffset val="300"/>
        <c:baseTimeUnit val="days"/>
      </c:dateAx>
      <c:valAx>
        <c:axId val="165958400"/>
        <c:scaling>
          <c:orientation val="minMax"/>
          <c:min val="-5.000000000000001E-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65956608"/>
        <c:crosses val="autoZero"/>
        <c:crossBetween val="between"/>
      </c:valAx>
      <c:valAx>
        <c:axId val="165959936"/>
        <c:scaling>
          <c:orientation val="minMax"/>
          <c:max val="0.14000000000000001"/>
          <c:min val="0.12000000000000001"/>
        </c:scaling>
        <c:delete val="0"/>
        <c:axPos val="r"/>
        <c:numFmt formatCode="0.0%" sourceLinked="1"/>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65961728"/>
        <c:crosses val="max"/>
        <c:crossBetween val="between"/>
      </c:valAx>
      <c:dateAx>
        <c:axId val="165961728"/>
        <c:scaling>
          <c:orientation val="minMax"/>
        </c:scaling>
        <c:delete val="1"/>
        <c:axPos val="b"/>
        <c:numFmt formatCode="d\-mmm\-yy" sourceLinked="1"/>
        <c:majorTickMark val="out"/>
        <c:minorTickMark val="none"/>
        <c:tickLblPos val="nextTo"/>
        <c:crossAx val="165959936"/>
        <c:crosses val="autoZero"/>
        <c:auto val="1"/>
        <c:lblOffset val="100"/>
        <c:baseTimeUnit val="days"/>
      </c:dateAx>
    </c:plotArea>
    <c:legend>
      <c:legendPos val="r"/>
      <c:layout>
        <c:manualLayout>
          <c:xMode val="edge"/>
          <c:yMode val="edge"/>
          <c:x val="0.20701327733527533"/>
          <c:y val="5.2602057216329157E-2"/>
          <c:w val="0.57476315625906216"/>
          <c:h val="0.20897107039537127"/>
        </c:manualLayout>
      </c:layout>
      <c:overlay val="0"/>
    </c:legend>
    <c:plotVisOnly val="1"/>
    <c:dispBlanksAs val="gap"/>
    <c:showDLblsOverMax val="0"/>
  </c:chart>
  <c:txPr>
    <a:bodyPr/>
    <a:lstStyle/>
    <a:p>
      <a:pPr>
        <a:defRPr sz="1000">
          <a:uFillTx/>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Sheet1!$A$2:$A$37</c:f>
              <c:strCache>
                <c:ptCount val="27"/>
                <c:pt idx="0">
                  <c:v>07-Mar-20</c:v>
                </c:pt>
                <c:pt idx="1">
                  <c:v>14-Mar-20</c:v>
                </c:pt>
                <c:pt idx="2">
                  <c:v>21-Mar-20</c:v>
                </c:pt>
                <c:pt idx="3">
                  <c:v>28-Mar-20</c:v>
                </c:pt>
                <c:pt idx="4">
                  <c:v>04-Apr-20</c:v>
                </c:pt>
                <c:pt idx="5">
                  <c:v>11-Apr-20</c:v>
                </c:pt>
                <c:pt idx="6">
                  <c:v> 18-Apr-20</c:v>
                </c:pt>
                <c:pt idx="7">
                  <c:v>25-Apr-20</c:v>
                </c:pt>
                <c:pt idx="8">
                  <c:v>02-May-20</c:v>
                </c:pt>
                <c:pt idx="9">
                  <c:v>09-May-20</c:v>
                </c:pt>
                <c:pt idx="10">
                  <c:v>16-May-20</c:v>
                </c:pt>
                <c:pt idx="11">
                  <c:v>23-May-20</c:v>
                </c:pt>
                <c:pt idx="12">
                  <c:v>30-May-20</c:v>
                </c:pt>
                <c:pt idx="13">
                  <c:v>06-Jun-20</c:v>
                </c:pt>
                <c:pt idx="14">
                  <c:v>13-Jun-20</c:v>
                </c:pt>
                <c:pt idx="15">
                  <c:v>20-Jun-20</c:v>
                </c:pt>
                <c:pt idx="16">
                  <c:v>27-Jun-20</c:v>
                </c:pt>
                <c:pt idx="17">
                  <c:v>04-Jul-20</c:v>
                </c:pt>
                <c:pt idx="18">
                  <c:v> 11-Jul-20</c:v>
                </c:pt>
                <c:pt idx="19">
                  <c:v>18-Jul-20</c:v>
                </c:pt>
                <c:pt idx="20">
                  <c:v>25-Jul-20</c:v>
                </c:pt>
                <c:pt idx="21">
                  <c:v>01-Aug-20</c:v>
                </c:pt>
                <c:pt idx="22">
                  <c:v>08-Aug-20</c:v>
                </c:pt>
                <c:pt idx="23">
                  <c:v>15-Aug-20</c:v>
                </c:pt>
                <c:pt idx="24">
                  <c:v>22-Aug-20</c:v>
                </c:pt>
                <c:pt idx="25">
                  <c:v>29-Aug-20</c:v>
                </c:pt>
                <c:pt idx="26">
                  <c:v> 05-Sep-20</c:v>
                </c:pt>
              </c:strCache>
            </c:strRef>
          </c:cat>
          <c:val>
            <c:numRef>
              <c:f>Sheet1!$B$2:$B$37</c:f>
              <c:numCache>
                <c:formatCode>0.0%</c:formatCode>
                <c:ptCount val="27"/>
                <c:pt idx="0">
                  <c:v>8.6596765370995366E-2</c:v>
                </c:pt>
                <c:pt idx="1">
                  <c:v>0.23947554974035579</c:v>
                </c:pt>
                <c:pt idx="2">
                  <c:v>0.44284253685257058</c:v>
                </c:pt>
                <c:pt idx="3">
                  <c:v>-0.1406953081254515</c:v>
                </c:pt>
                <c:pt idx="4">
                  <c:v>-2.9017086460867314E-2</c:v>
                </c:pt>
                <c:pt idx="5">
                  <c:v>8.3118695037490919E-2</c:v>
                </c:pt>
                <c:pt idx="6">
                  <c:v>-0.18491606625670509</c:v>
                </c:pt>
                <c:pt idx="7">
                  <c:v>0.13647747453782588</c:v>
                </c:pt>
                <c:pt idx="8">
                  <c:v>4.7646715518600891E-2</c:v>
                </c:pt>
                <c:pt idx="9">
                  <c:v>0.1161562240403482</c:v>
                </c:pt>
                <c:pt idx="10">
                  <c:v>8.6454679182590422E-2</c:v>
                </c:pt>
                <c:pt idx="11">
                  <c:v>0.104411558911367</c:v>
                </c:pt>
                <c:pt idx="12">
                  <c:v>0.11173175549500414</c:v>
                </c:pt>
                <c:pt idx="13">
                  <c:v>0.1089704974585235</c:v>
                </c:pt>
                <c:pt idx="14">
                  <c:v>7.4655617885960757E-2</c:v>
                </c:pt>
                <c:pt idx="15">
                  <c:v>0.16004654823847519</c:v>
                </c:pt>
                <c:pt idx="16">
                  <c:v>7.1793530080762613E-2</c:v>
                </c:pt>
                <c:pt idx="17">
                  <c:v>6.4083507567240572E-2</c:v>
                </c:pt>
                <c:pt idx="18">
                  <c:v>6.7625589585093682E-2</c:v>
                </c:pt>
                <c:pt idx="19">
                  <c:v>6.6028097110664596E-2</c:v>
                </c:pt>
                <c:pt idx="20">
                  <c:v>2.3353775518750286E-2</c:v>
                </c:pt>
                <c:pt idx="21">
                  <c:v>6.8251312186153212E-2</c:v>
                </c:pt>
                <c:pt idx="22">
                  <c:v>8.2448570883991046E-2</c:v>
                </c:pt>
                <c:pt idx="23">
                  <c:v>7.1963934943825913E-2</c:v>
                </c:pt>
                <c:pt idx="24">
                  <c:v>1.243859465066155E-2</c:v>
                </c:pt>
                <c:pt idx="25">
                  <c:v>7.3189624188483959E-2</c:v>
                </c:pt>
                <c:pt idx="26">
                  <c:v>4.9205051911876518E-2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Sheet1!$A$2:$A$37</c:f>
              <c:strCache>
                <c:ptCount val="27"/>
                <c:pt idx="0">
                  <c:v>07-Mar-20</c:v>
                </c:pt>
                <c:pt idx="1">
                  <c:v>14-Mar-20</c:v>
                </c:pt>
                <c:pt idx="2">
                  <c:v>21-Mar-20</c:v>
                </c:pt>
                <c:pt idx="3">
                  <c:v>28-Mar-20</c:v>
                </c:pt>
                <c:pt idx="4">
                  <c:v>04-Apr-20</c:v>
                </c:pt>
                <c:pt idx="5">
                  <c:v>11-Apr-20</c:v>
                </c:pt>
                <c:pt idx="6">
                  <c:v> 18-Apr-20</c:v>
                </c:pt>
                <c:pt idx="7">
                  <c:v>25-Apr-20</c:v>
                </c:pt>
                <c:pt idx="8">
                  <c:v>02-May-20</c:v>
                </c:pt>
                <c:pt idx="9">
                  <c:v>09-May-20</c:v>
                </c:pt>
                <c:pt idx="10">
                  <c:v>16-May-20</c:v>
                </c:pt>
                <c:pt idx="11">
                  <c:v>23-May-20</c:v>
                </c:pt>
                <c:pt idx="12">
                  <c:v>30-May-20</c:v>
                </c:pt>
                <c:pt idx="13">
                  <c:v>06-Jun-20</c:v>
                </c:pt>
                <c:pt idx="14">
                  <c:v>13-Jun-20</c:v>
                </c:pt>
                <c:pt idx="15">
                  <c:v>20-Jun-20</c:v>
                </c:pt>
                <c:pt idx="16">
                  <c:v>27-Jun-20</c:v>
                </c:pt>
                <c:pt idx="17">
                  <c:v>04-Jul-20</c:v>
                </c:pt>
                <c:pt idx="18">
                  <c:v> 11-Jul-20</c:v>
                </c:pt>
                <c:pt idx="19">
                  <c:v>18-Jul-20</c:v>
                </c:pt>
                <c:pt idx="20">
                  <c:v>25-Jul-20</c:v>
                </c:pt>
                <c:pt idx="21">
                  <c:v>01-Aug-20</c:v>
                </c:pt>
                <c:pt idx="22">
                  <c:v>08-Aug-20</c:v>
                </c:pt>
                <c:pt idx="23">
                  <c:v>15-Aug-20</c:v>
                </c:pt>
                <c:pt idx="24">
                  <c:v>22-Aug-20</c:v>
                </c:pt>
                <c:pt idx="25">
                  <c:v>29-Aug-20</c:v>
                </c:pt>
                <c:pt idx="26">
                  <c:v> 05-Sep-20</c:v>
                </c:pt>
              </c:strCache>
            </c:strRef>
          </c:cat>
          <c:val>
            <c:numRef>
              <c:f>Sheet1!$C$2:$C$37</c:f>
              <c:numCache>
                <c:formatCode>0.0%</c:formatCode>
                <c:ptCount val="27"/>
                <c:pt idx="0">
                  <c:v>2.3560466216964837E-2</c:v>
                </c:pt>
                <c:pt idx="1">
                  <c:v>8.1827036841610745E-2</c:v>
                </c:pt>
                <c:pt idx="2">
                  <c:v>0.3544493887784137</c:v>
                </c:pt>
                <c:pt idx="3">
                  <c:v>7.4485367302006056E-2</c:v>
                </c:pt>
                <c:pt idx="4">
                  <c:v>6.3915146744784268E-2</c:v>
                </c:pt>
                <c:pt idx="5">
                  <c:v>0.1880712319268385</c:v>
                </c:pt>
                <c:pt idx="6">
                  <c:v>5.8126923109621087E-2</c:v>
                </c:pt>
                <c:pt idx="7">
                  <c:v>8.3721854614693392E-2</c:v>
                </c:pt>
                <c:pt idx="8">
                  <c:v>7.7526619511531836E-2</c:v>
                </c:pt>
                <c:pt idx="9">
                  <c:v>0.16857516744147549</c:v>
                </c:pt>
                <c:pt idx="10">
                  <c:v>8.4666136326971175E-2</c:v>
                </c:pt>
                <c:pt idx="11">
                  <c:v>0.1386340427584758</c:v>
                </c:pt>
                <c:pt idx="12">
                  <c:v>0.22837716120518703</c:v>
                </c:pt>
                <c:pt idx="13">
                  <c:v>0.17398947465484915</c:v>
                </c:pt>
                <c:pt idx="14">
                  <c:v>0.14151412492115023</c:v>
                </c:pt>
                <c:pt idx="15">
                  <c:v>0.15014111794995677</c:v>
                </c:pt>
                <c:pt idx="16">
                  <c:v>0.15390483997495341</c:v>
                </c:pt>
                <c:pt idx="17">
                  <c:v>6.0218186927466277E-2</c:v>
                </c:pt>
                <c:pt idx="18">
                  <c:v>6.3515977207631025E-2</c:v>
                </c:pt>
                <c:pt idx="19">
                  <c:v>0.10591789945490815</c:v>
                </c:pt>
                <c:pt idx="20">
                  <c:v>3.6112570082420747E-2</c:v>
                </c:pt>
                <c:pt idx="21">
                  <c:v>8.1712806149692119E-2</c:v>
                </c:pt>
                <c:pt idx="22">
                  <c:v>0.10611894115758891</c:v>
                </c:pt>
                <c:pt idx="23">
                  <c:v>0.14140746070822496</c:v>
                </c:pt>
                <c:pt idx="24">
                  <c:v>4.7404475496857668E-2</c:v>
                </c:pt>
                <c:pt idx="25">
                  <c:v>5.1883515113324563E-3</c:v>
                </c:pt>
                <c:pt idx="26">
                  <c:v>6.5265460484221549E-2</c:v>
                </c:pt>
              </c:numCache>
            </c:numRef>
          </c:val>
          <c:smooth val="1"/>
        </c:ser>
        <c:dLbls>
          <c:showLegendKey val="0"/>
          <c:showVal val="0"/>
          <c:showCatName val="0"/>
          <c:showSerName val="0"/>
          <c:showPercent val="0"/>
          <c:showBubbleSize val="0"/>
        </c:dLbls>
        <c:marker val="1"/>
        <c:smooth val="0"/>
        <c:axId val="166159488"/>
        <c:axId val="166161408"/>
      </c:lineChart>
      <c:catAx>
        <c:axId val="166159488"/>
        <c:scaling>
          <c:orientation val="minMax"/>
        </c:scaling>
        <c:delete val="0"/>
        <c:axPos val="b"/>
        <c:numFmt formatCode="0.0" sourceLinked="0"/>
        <c:majorTickMark val="out"/>
        <c:minorTickMark val="none"/>
        <c:tickLblPos val="low"/>
        <c:txPr>
          <a:bodyPr rot="0" vert="horz"/>
          <a:lstStyle/>
          <a:p>
            <a:pPr>
              <a:defRPr sz="800">
                <a:uFillTx/>
              </a:defRPr>
            </a:pPr>
            <a:endParaRPr lang="en-US"/>
          </a:p>
        </c:txPr>
        <c:crossAx val="166161408"/>
        <c:crosses val="autoZero"/>
        <c:auto val="1"/>
        <c:lblAlgn val="ctr"/>
        <c:lblOffset val="300"/>
        <c:noMultiLvlLbl val="0"/>
      </c:catAx>
      <c:valAx>
        <c:axId val="166161408"/>
        <c:scaling>
          <c:orientation val="minMax"/>
          <c:min val="-0.2"/>
        </c:scaling>
        <c:delete val="0"/>
        <c:axPos val="l"/>
        <c:numFmt formatCode="0%" sourceLinked="0"/>
        <c:majorTickMark val="out"/>
        <c:minorTickMark val="none"/>
        <c:tickLblPos val="nextTo"/>
        <c:crossAx val="166159488"/>
        <c:crosses val="autoZero"/>
        <c:crossBetween val="between"/>
      </c:valAx>
    </c:plotArea>
    <c:legend>
      <c:legendPos val="t"/>
      <c:layout>
        <c:manualLayout>
          <c:xMode val="edge"/>
          <c:yMode val="edge"/>
          <c:x val="0.15784456126498814"/>
          <c:y val="2.2274509803921563E-2"/>
          <c:w val="0.53345730937405011"/>
          <c:h val="9.3561877209900349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092216028796109"/>
          <c:y val="0.11627223878228481"/>
        </c:manualLayout>
      </c:layout>
      <c:overlay val="0"/>
    </c:title>
    <c:autoTitleDeleted val="0"/>
    <c:plotArea>
      <c:layout/>
      <c:pieChart>
        <c:varyColors val="1"/>
        <c:ser>
          <c:idx val="0"/>
          <c:order val="0"/>
          <c:tx>
            <c:strRef>
              <c:f>Sheet1!$B$1</c:f>
              <c:strCache>
                <c:ptCount val="1"/>
                <c:pt idx="0">
                  <c:v>Sales</c:v>
                </c:pt>
              </c:strCache>
            </c:strRef>
          </c:tx>
          <c:dLbls>
            <c:numFmt formatCode="0.0%" sourceLinked="0"/>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1"/>
          </c:dLbls>
          <c:cat>
            <c:strRef>
              <c:f>Sheet1!$A$2:$A$5</c:f>
              <c:strCache>
                <c:ptCount val="4"/>
                <c:pt idx="0">
                  <c:v>Brands</c:v>
                </c:pt>
                <c:pt idx="1">
                  <c:v>Ocado OL</c:v>
                </c:pt>
                <c:pt idx="2">
                  <c:v>Waitrose OL</c:v>
                </c:pt>
                <c:pt idx="3">
                  <c:v>M&amp;S OL</c:v>
                </c:pt>
              </c:strCache>
            </c:strRef>
          </c:cat>
          <c:val>
            <c:numRef>
              <c:f>Sheet1!$B$2:$B$4</c:f>
              <c:numCache>
                <c:formatCode>0.0%</c:formatCode>
                <c:ptCount val="3"/>
                <c:pt idx="0">
                  <c:v>0.64191578999999999</c:v>
                </c:pt>
                <c:pt idx="1">
                  <c:v>9.1697760000000003E-2</c:v>
                </c:pt>
                <c:pt idx="2">
                  <c:v>0.18935757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026488218702613"/>
          <c:y val="0.42148305087978566"/>
          <c:w val="0.19280767509813973"/>
          <c:h val="0.2628176028845281"/>
        </c:manualLayout>
      </c:layout>
      <c:overlay val="0"/>
      <c:txPr>
        <a:bodyPr/>
        <a:lstStyle/>
        <a:p>
          <a:pPr>
            <a:defRPr sz="10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9527559055119"/>
          <c:y val="4.0796998031496064E-2"/>
          <c:w val="0.59755019685039368"/>
          <c:h val="0.77116092519685042"/>
        </c:manualLayout>
      </c:layout>
      <c:barChart>
        <c:barDir val="col"/>
        <c:grouping val="percentStacked"/>
        <c:varyColors val="0"/>
        <c:ser>
          <c:idx val="0"/>
          <c:order val="0"/>
          <c:tx>
            <c:strRef>
              <c:f>Sheet1!$B$1</c:f>
              <c:strCache>
                <c:ptCount val="1"/>
                <c:pt idx="0">
                  <c:v>Brands</c:v>
                </c:pt>
              </c:strCache>
            </c:strRef>
          </c:tx>
          <c:invertIfNegative val="0"/>
          <c:dLbls>
            <c:numFmt formatCode="0%" sourceLinked="0"/>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15-Aug-20</c:v>
                </c:pt>
                <c:pt idx="1">
                  <c:v>22-Aug-20</c:v>
                </c:pt>
                <c:pt idx="2">
                  <c:v>29-Aug-20</c:v>
                </c:pt>
                <c:pt idx="3">
                  <c:v>05-Sep-20</c:v>
                </c:pt>
              </c:strCache>
            </c:strRef>
          </c:cat>
          <c:val>
            <c:numRef>
              <c:f>Sheet1!$B$2:$B$5</c:f>
              <c:numCache>
                <c:formatCode>General</c:formatCode>
                <c:ptCount val="4"/>
                <c:pt idx="0">
                  <c:v>0.61217535000000001</c:v>
                </c:pt>
                <c:pt idx="1">
                  <c:v>0.68136401000000002</c:v>
                </c:pt>
                <c:pt idx="2">
                  <c:v>0.66019207999999996</c:v>
                </c:pt>
                <c:pt idx="3">
                  <c:v>0.65279251999999999</c:v>
                </c:pt>
              </c:numCache>
            </c:numRef>
          </c:val>
        </c:ser>
        <c:ser>
          <c:idx val="1"/>
          <c:order val="1"/>
          <c:tx>
            <c:strRef>
              <c:f>Sheet1!$C$1</c:f>
              <c:strCache>
                <c:ptCount val="1"/>
                <c:pt idx="0">
                  <c:v>Ocado OL</c:v>
                </c:pt>
              </c:strCache>
            </c:strRef>
          </c:tx>
          <c:invertIfNegative val="0"/>
          <c:dLbls>
            <c:numFmt formatCode="0%" sourceLinked="0"/>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15-Aug-20</c:v>
                </c:pt>
                <c:pt idx="1">
                  <c:v>22-Aug-20</c:v>
                </c:pt>
                <c:pt idx="2">
                  <c:v>29-Aug-20</c:v>
                </c:pt>
                <c:pt idx="3">
                  <c:v>05-Sep-20</c:v>
                </c:pt>
              </c:strCache>
            </c:strRef>
          </c:cat>
          <c:val>
            <c:numRef>
              <c:f>Sheet1!$C$2:$C$5</c:f>
              <c:numCache>
                <c:formatCode>General</c:formatCode>
                <c:ptCount val="4"/>
                <c:pt idx="0">
                  <c:v>9.8377500000000007E-2</c:v>
                </c:pt>
                <c:pt idx="1">
                  <c:v>7.3753879999999994E-2</c:v>
                </c:pt>
                <c:pt idx="2">
                  <c:v>8.5770219999999994E-2</c:v>
                </c:pt>
                <c:pt idx="3">
                  <c:v>0.10654154</c:v>
                </c:pt>
              </c:numCache>
            </c:numRef>
          </c:val>
        </c:ser>
        <c:ser>
          <c:idx val="2"/>
          <c:order val="2"/>
          <c:tx>
            <c:strRef>
              <c:f>Sheet1!$D$1</c:f>
              <c:strCache>
                <c:ptCount val="1"/>
                <c:pt idx="0">
                  <c:v>Waitrose OL</c:v>
                </c:pt>
              </c:strCache>
            </c:strRef>
          </c:tx>
          <c:invertIfNegative val="0"/>
          <c:dLbls>
            <c:numFmt formatCode="0%" sourceLinked="0"/>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15-Aug-20</c:v>
                </c:pt>
                <c:pt idx="1">
                  <c:v>22-Aug-20</c:v>
                </c:pt>
                <c:pt idx="2">
                  <c:v>29-Aug-20</c:v>
                </c:pt>
                <c:pt idx="3">
                  <c:v>05-Sep-20</c:v>
                </c:pt>
              </c:strCache>
            </c:strRef>
          </c:cat>
          <c:val>
            <c:numRef>
              <c:f>Sheet1!$D$2:$D$5</c:f>
              <c:numCache>
                <c:formatCode>General</c:formatCode>
                <c:ptCount val="4"/>
                <c:pt idx="0">
                  <c:v>0.19437394</c:v>
                </c:pt>
                <c:pt idx="1">
                  <c:v>0.17202381999999999</c:v>
                </c:pt>
                <c:pt idx="2">
                  <c:v>0.17121699000000001</c:v>
                </c:pt>
                <c:pt idx="3">
                  <c:v>1.2839629999999999E-2</c:v>
                </c:pt>
              </c:numCache>
            </c:numRef>
          </c:val>
        </c:ser>
        <c:ser>
          <c:idx val="3"/>
          <c:order val="3"/>
          <c:tx>
            <c:strRef>
              <c:f>Sheet1!$E$1</c:f>
              <c:strCache>
                <c:ptCount val="1"/>
                <c:pt idx="0">
                  <c:v>M&amp;S OL</c:v>
                </c:pt>
              </c:strCache>
            </c:strRef>
          </c:tx>
          <c:invertIfNegative val="0"/>
          <c:dLbls>
            <c:dLbl>
              <c:idx val="0"/>
              <c:delete val="1"/>
            </c:dLbl>
            <c:dLbl>
              <c:idx val="1"/>
              <c:delete val="1"/>
            </c:dLbl>
            <c:dLbl>
              <c:idx val="2"/>
              <c:delete val="1"/>
            </c:dLbl>
            <c:numFmt formatCode="0%" sourceLinked="0"/>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15-Aug-20</c:v>
                </c:pt>
                <c:pt idx="1">
                  <c:v>22-Aug-20</c:v>
                </c:pt>
                <c:pt idx="2">
                  <c:v>29-Aug-20</c:v>
                </c:pt>
                <c:pt idx="3">
                  <c:v>05-Sep-20</c:v>
                </c:pt>
              </c:strCache>
            </c:strRef>
          </c:cat>
          <c:val>
            <c:numRef>
              <c:f>Sheet1!$E$2:$E$5</c:f>
              <c:numCache>
                <c:formatCode>General</c:formatCode>
                <c:ptCount val="4"/>
                <c:pt idx="0">
                  <c:v>0</c:v>
                </c:pt>
                <c:pt idx="1">
                  <c:v>0</c:v>
                </c:pt>
                <c:pt idx="2">
                  <c:v>0</c:v>
                </c:pt>
                <c:pt idx="3">
                  <c:v>0.16673217000000001</c:v>
                </c:pt>
              </c:numCache>
            </c:numRef>
          </c:val>
        </c:ser>
        <c:dLbls>
          <c:showLegendKey val="0"/>
          <c:showVal val="0"/>
          <c:showCatName val="0"/>
          <c:showSerName val="0"/>
          <c:showPercent val="0"/>
          <c:showBubbleSize val="0"/>
        </c:dLbls>
        <c:gapWidth val="150"/>
        <c:overlap val="100"/>
        <c:axId val="65581824"/>
        <c:axId val="77092352"/>
      </c:barChart>
      <c:catAx>
        <c:axId val="65581824"/>
        <c:scaling>
          <c:orientation val="minMax"/>
        </c:scaling>
        <c:delete val="0"/>
        <c:axPos val="b"/>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77092352"/>
        <c:crosses val="autoZero"/>
        <c:auto val="1"/>
        <c:lblAlgn val="ctr"/>
        <c:lblOffset val="100"/>
        <c:noMultiLvlLbl val="0"/>
      </c:catAx>
      <c:valAx>
        <c:axId val="77092352"/>
        <c:scaling>
          <c:orientation val="minMax"/>
        </c:scaling>
        <c:delete val="1"/>
        <c:axPos val="l"/>
        <c:numFmt formatCode="0%" sourceLinked="1"/>
        <c:majorTickMark val="out"/>
        <c:minorTickMark val="none"/>
        <c:tickLblPos val="nextTo"/>
        <c:crossAx val="65581824"/>
        <c:crosses val="autoZero"/>
        <c:crossBetween val="between"/>
      </c:valAx>
    </c:plotArea>
    <c:legend>
      <c:legendPos val="r"/>
      <c:layout>
        <c:manualLayout>
          <c:xMode val="edge"/>
          <c:yMode val="edge"/>
          <c:x val="0.78624386852639283"/>
          <c:y val="5.3779355107850112E-2"/>
          <c:w val="0.19353363094336318"/>
          <c:h val="0.89244128978429982"/>
        </c:manualLayout>
      </c:layout>
      <c:overlay val="0"/>
      <c:txPr>
        <a:bodyPr/>
        <a:lstStyle/>
        <a:p>
          <a:pPr>
            <a:defRPr sz="10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0.26613</cdr:x>
      <cdr:y>0.21142</cdr:y>
    </cdr:from>
    <cdr:to>
      <cdr:x>0.37022</cdr:x>
      <cdr:y>0.29081</cdr:y>
    </cdr:to>
    <cdr:sp macro="" textlink="">
      <cdr:nvSpPr>
        <cdr:cNvPr id="2" name="TextBox 1"/>
        <cdr:cNvSpPr txBox="1"/>
      </cdr:nvSpPr>
      <cdr:spPr>
        <a:xfrm xmlns:a="http://schemas.openxmlformats.org/drawingml/2006/main">
          <a:off x="2376264" y="687218"/>
          <a:ext cx="929419" cy="258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+22%</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0.58065</cdr:x>
      <cdr:y>0.36649</cdr:y>
    </cdr:from>
    <cdr:to>
      <cdr:x>0.68474</cdr:x>
      <cdr:y>0.43528</cdr:y>
    </cdr:to>
    <cdr:sp macro="" textlink="">
      <cdr:nvSpPr>
        <cdr:cNvPr id="3" name="TextBox 1"/>
        <cdr:cNvSpPr txBox="1"/>
      </cdr:nvSpPr>
      <cdr:spPr>
        <a:xfrm xmlns:a="http://schemas.openxmlformats.org/drawingml/2006/main">
          <a:off x="5184576" y="119127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+18%</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0.8629</cdr:x>
      <cdr:y>0.25572</cdr:y>
    </cdr:from>
    <cdr:to>
      <cdr:x>0.96699</cdr:x>
      <cdr:y>0.32451</cdr:y>
    </cdr:to>
    <cdr:sp macro="" textlink="">
      <cdr:nvSpPr>
        <cdr:cNvPr id="4" name="TextBox 1"/>
        <cdr:cNvSpPr txBox="1"/>
      </cdr:nvSpPr>
      <cdr:spPr>
        <a:xfrm xmlns:a="http://schemas.openxmlformats.org/drawingml/2006/main">
          <a:off x="7704856" y="83123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smtClean="0">
              <a:solidFill>
                <a:schemeClr val="accent5"/>
              </a:solidFill>
              <a:latin typeface="Calibri" panose="020F0502020204030204" pitchFamily="34" charset="0"/>
              <a:cs typeface="Calibri" panose="020F0502020204030204" pitchFamily="34" charset="0"/>
            </a:rPr>
            <a:t>-</a:t>
          </a:r>
          <a:r>
            <a:rPr lang="en-GB" b="1" dirty="0" smtClean="0">
              <a:solidFill>
                <a:schemeClr val="accent5"/>
              </a:solidFill>
              <a:latin typeface="Calibri" panose="020F0502020204030204" pitchFamily="34" charset="0"/>
              <a:cs typeface="Calibri" panose="020F0502020204030204" pitchFamily="34" charset="0"/>
            </a:rPr>
            <a:t>14</a:t>
          </a:r>
          <a:r>
            <a:rPr lang="en-GB" sz="1100" b="1" dirty="0" smtClean="0">
              <a:solidFill>
                <a:schemeClr val="accent5"/>
              </a:solidFill>
              <a:latin typeface="Calibri" panose="020F0502020204030204" pitchFamily="34" charset="0"/>
              <a:cs typeface="Calibri" panose="020F0502020204030204" pitchFamily="34" charset="0"/>
            </a:rPr>
            <a:t>%</a:t>
          </a:r>
          <a:endParaRPr lang="en-GB" sz="1100" b="1" dirty="0">
            <a:solidFill>
              <a:schemeClr val="accent5"/>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0.0484</cdr:x>
      <cdr:y>0.54832</cdr:y>
    </cdr:from>
    <cdr:to>
      <cdr:x>0.95129</cdr:x>
      <cdr:y>0.54832</cdr:y>
    </cdr:to>
    <cdr:cxnSp macro="">
      <cdr:nvCxnSpPr>
        <cdr:cNvPr id="3" name="Straight Connector 2"/>
        <cdr:cNvCxnSpPr/>
      </cdr:nvCxnSpPr>
      <cdr:spPr>
        <a:xfrm xmlns:a="http://schemas.openxmlformats.org/drawingml/2006/main" flipH="1">
          <a:off x="418182" y="1630358"/>
          <a:ext cx="7801658" cy="0"/>
        </a:xfrm>
        <a:prstGeom xmlns:a="http://schemas.openxmlformats.org/drawingml/2006/main" prst="line">
          <a:avLst/>
        </a:prstGeom>
        <a:ln xmlns:a="http://schemas.openxmlformats.org/drawingml/2006/main" w="31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9/17/2020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extLst>
      <p:ext uri="{BB962C8B-B14F-4D97-AF65-F5344CB8AC3E}">
        <p14:creationId xmlns:p14="http://schemas.microsoft.com/office/powerpoint/2010/main" val="413256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16</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D79CFC-C3EF-4E59-A64B-DE9090BC65D8}" type="slidenum">
              <a:rPr lang="en-US" altLang="en-US" smtClean="0">
                <a:solidFill>
                  <a:prstClr val="black"/>
                </a:solidFill>
              </a:rPr>
              <a:pPr eaLnBrk="1" hangingPunct="1">
                <a:spcBef>
                  <a:spcPct val="0"/>
                </a:spcBef>
              </a:pPr>
              <a:t>30</a:t>
            </a:fld>
            <a:endParaRPr lang="en-US" altLang="en-US"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32</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33</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4</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6</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2241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7642b75fa3_0_26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7642b75fa3_0_263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ctr" anchorCtr="0">
            <a:noAutofit/>
          </a:bodyPr>
          <a:lstStyle/>
          <a:p>
            <a:endParaRPr dirty="0"/>
          </a:p>
        </p:txBody>
      </p:sp>
      <p:sp>
        <p:nvSpPr>
          <p:cNvPr id="2333" name="Google Shape;2333;g7642b75fa3_0_263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13</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©2020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©2020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2020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8196263" y="4743450"/>
            <a:ext cx="754062" cy="228600"/>
          </a:xfrm>
          <a:prstGeom prst="rect">
            <a:avLst/>
          </a:prstGeom>
        </p:spPr>
        <p:txBody>
          <a:bodyPr/>
          <a:lstStyle>
            <a:lvl1pPr>
              <a:defRPr>
                <a:latin typeface="Arial" charset="0"/>
              </a:defRPr>
            </a:lvl1pPr>
          </a:lstStyle>
          <a:p>
            <a:pPr>
              <a:defRPr/>
            </a:pPr>
            <a:r>
              <a:rPr lang="en-GB" dirty="0"/>
              <a:t>Title of Presentation</a:t>
            </a:r>
          </a:p>
        </p:txBody>
      </p:sp>
    </p:spTree>
    <p:extLst>
      <p:ext uri="{BB962C8B-B14F-4D97-AF65-F5344CB8AC3E}">
        <p14:creationId xmlns:p14="http://schemas.microsoft.com/office/powerpoint/2010/main" val="13164834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6_Title only">
  <p:cSld name="7_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5"/>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984093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260"/>
        <p:cNvGrpSpPr/>
        <p:nvPr/>
      </p:nvGrpSpPr>
      <p:grpSpPr>
        <a:xfrm>
          <a:off x="0" y="0"/>
          <a:ext cx="0" cy="0"/>
          <a:chOff x="0" y="0"/>
          <a:chExt cx="0" cy="0"/>
        </a:xfrm>
      </p:grpSpPr>
      <p:sp>
        <p:nvSpPr>
          <p:cNvPr id="1261" name="Google Shape;1261;p20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262" name="Google Shape;1262;p20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263" name="Google Shape;1263;p20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264" name="Google Shape;1264;p209"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265" name="Google Shape;1265;p209"/>
          <p:cNvSpPr/>
          <p:nvPr/>
        </p:nvSpPr>
        <p:spPr>
          <a:xfrm rot="-5400000">
            <a:off x="-1947950" y="2966700"/>
            <a:ext cx="40527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 181629</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66851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1" y="507492"/>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1" y="960120"/>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1"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1"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42587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58">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2020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59">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8" r:id="rId6"/>
    <p:sldLayoutId id="2147483679"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10" r:id="rId24"/>
    <p:sldLayoutId id="2147483711" r:id="rId25"/>
    <p:sldLayoutId id="2147483712" r:id="rId26"/>
    <p:sldLayoutId id="2147483714" r:id="rId27"/>
    <p:sldLayoutId id="2147483715" r:id="rId28"/>
    <p:sldLayoutId id="2147483716" r:id="rId29"/>
    <p:sldLayoutId id="2147483717" r:id="rId30"/>
    <p:sldLayoutId id="2147483718" r:id="rId31"/>
    <p:sldLayoutId id="2147483719" r:id="rId32"/>
    <p:sldLayoutId id="2147483720" r:id="rId33"/>
    <p:sldLayoutId id="2147483724" r:id="rId34"/>
    <p:sldLayoutId id="2147483727" r:id="rId35"/>
    <p:sldLayoutId id="2147483728" r:id="rId36"/>
    <p:sldLayoutId id="2147483730" r:id="rId37"/>
    <p:sldLayoutId id="2147483731" r:id="rId38"/>
    <p:sldLayoutId id="2147483732" r:id="rId39"/>
    <p:sldLayoutId id="2147483735" r:id="rId40"/>
    <p:sldLayoutId id="2147483738" r:id="rId41"/>
    <p:sldLayoutId id="2147484361" r:id="rId42"/>
    <p:sldLayoutId id="2147484362" r:id="rId43"/>
    <p:sldLayoutId id="2147484364" r:id="rId44"/>
    <p:sldLayoutId id="2147484371" r:id="rId45"/>
    <p:sldLayoutId id="2147484372" r:id="rId46"/>
    <p:sldLayoutId id="2147484373" r:id="rId47"/>
    <p:sldLayoutId id="2147484376" r:id="rId48"/>
    <p:sldLayoutId id="2147484382" r:id="rId49"/>
    <p:sldLayoutId id="2147484383" r:id="rId50"/>
    <p:sldLayoutId id="2147484388" r:id="rId51"/>
    <p:sldLayoutId id="2147484391" r:id="rId52"/>
    <p:sldLayoutId id="2147484426" r:id="rId53"/>
    <p:sldLayoutId id="2147484431" r:id="rId54"/>
    <p:sldLayoutId id="2147484434" r:id="rId55"/>
    <p:sldLayoutId id="2147484438" r:id="rId56"/>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4.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chart" Target="../charts/char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42.em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hyperlink" Target="http://www.tesco.com/" TargetMode="External"/><Relationship Id="rId2" Type="http://schemas.openxmlformats.org/officeDocument/2006/relationships/image" Target="../media/image50.png"/><Relationship Id="rId1" Type="http://schemas.openxmlformats.org/officeDocument/2006/relationships/slideLayout" Target="../slideLayouts/slideLayout5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54.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8.png"/><Relationship Id="rId1" Type="http://schemas.openxmlformats.org/officeDocument/2006/relationships/slideLayout" Target="../slideLayouts/slideLayout54.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76.png"/><Relationship Id="rId3" Type="http://schemas.openxmlformats.org/officeDocument/2006/relationships/image" Target="../media/image57.jpeg"/><Relationship Id="rId7" Type="http://schemas.openxmlformats.org/officeDocument/2006/relationships/hyperlink" Target="http://www.tesco.com/" TargetMode="External"/><Relationship Id="rId12"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56.xml"/><Relationship Id="rId6" Type="http://schemas.openxmlformats.org/officeDocument/2006/relationships/image" Target="../media/image53.png"/><Relationship Id="rId11" Type="http://schemas.openxmlformats.org/officeDocument/2006/relationships/image" Target="../media/image68.png"/><Relationship Id="rId5" Type="http://schemas.openxmlformats.org/officeDocument/2006/relationships/image" Target="../media/image73.jpeg"/><Relationship Id="rId10" Type="http://schemas.openxmlformats.org/officeDocument/2006/relationships/image" Target="../media/image74.png"/><Relationship Id="rId4" Type="http://schemas.openxmlformats.org/officeDocument/2006/relationships/image" Target="../media/image72.png"/><Relationship Id="rId9" Type="http://schemas.openxmlformats.org/officeDocument/2006/relationships/image" Target="../media/image50.png"/><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51.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1.png"/><Relationship Id="rId4" Type="http://schemas.openxmlformats.org/officeDocument/2006/relationships/image" Target="../media/image57.jpeg"/><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0.png"/><Relationship Id="rId1" Type="http://schemas.openxmlformats.org/officeDocument/2006/relationships/slideLayout" Target="../slideLayouts/slideLayout51.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363538" y="3019425"/>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5th Sep 2020</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17th Sep 2020</a:t>
            </a:r>
          </a:p>
        </p:txBody>
      </p:sp>
      <p:sp>
        <p:nvSpPr>
          <p:cNvPr id="64515" name="Shape 548"/>
          <p:cNvSpPr txBox="1">
            <a:spLocks noGrp="1"/>
          </p:cNvSpPr>
          <p:nvPr>
            <p:ph type="ctrTitle"/>
          </p:nvPr>
        </p:nvSpPr>
        <p:spPr>
          <a:xfrm>
            <a:off x="319088" y="2038350"/>
            <a:ext cx="6919912" cy="982663"/>
          </a:xfrm>
        </p:spPr>
        <p:txBody>
          <a:bodyPr tIns="0" bIns="0"/>
          <a:lstStyle/>
          <a:p>
            <a:pPr eaLnBrk="1" hangingPunct="1">
              <a:spcBef>
                <a:spcPct val="0"/>
              </a:spcBef>
              <a:buClr>
                <a:srgbClr val="FFFFFF"/>
              </a:buClr>
              <a:buSzPct val="25000"/>
              <a:buFontTx/>
              <a:buNone/>
            </a:pPr>
            <a:r>
              <a:rPr lang="en-GB" altLang="en-US" dirty="0" smtClean="0">
                <a:solidFill>
                  <a:srgbClr val="FFFFFF"/>
                </a:solidFill>
                <a:cs typeface="Calibri" pitchFamily="34" charset="0"/>
                <a:sym typeface="Arial" pitchFamily="34" charset="0"/>
              </a:rPr>
              <a:t>NIELSEN TOTAL TILL</a:t>
            </a:r>
            <a:endParaRPr lang="en-US" altLang="en-US"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73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2119101"/>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Stores Visited</a:t>
            </a:r>
            <a:endParaRPr lang="en-GB"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419872" y="2765555"/>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Online Penetration</a:t>
            </a:r>
            <a:endParaRPr lang="en-GB"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3419872" y="3477488"/>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B&amp;M Shopping Trips</a:t>
            </a:r>
            <a:endParaRPr lang="en-GB" dirty="0"/>
          </a:p>
        </p:txBody>
      </p:sp>
      <p:sp>
        <p:nvSpPr>
          <p:cNvPr id="27" name="Rectangle 26"/>
          <p:cNvSpPr/>
          <p:nvPr/>
        </p:nvSpPr>
        <p:spPr>
          <a:xfrm>
            <a:off x="3419872" y="413370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Basket Size</a:t>
            </a:r>
            <a:endParaRPr lang="en-GB"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26579" y="0"/>
            <a:ext cx="8621886" cy="917435"/>
          </a:xfrm>
        </p:spPr>
        <p:txBody>
          <a:bodyPr/>
          <a:lstStyle/>
          <a:p>
            <a:r>
              <a:rPr lang="en-GB" sz="2400" dirty="0" smtClean="0">
                <a:latin typeface="Calibri" panose="020F0502020204030204" pitchFamily="34" charset="0"/>
                <a:cs typeface="Calibri" panose="020F0502020204030204" pitchFamily="34" charset="0"/>
              </a:rPr>
              <a:t>SHOPPERS VISITED THE SAME NUMBER OF FASCIAS AS AUGUST, TRIMMED BACK TRIPS AND AVERAGE BASKET SPEND</a:t>
            </a:r>
            <a:endParaRPr lang="en-GB" sz="24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36612" y="4844591"/>
            <a:ext cx="8165592" cy="274320"/>
          </a:xfrm>
        </p:spPr>
        <p:txBody>
          <a:bodyPr/>
          <a:lstStyle/>
          <a:p>
            <a:r>
              <a:rPr lang="en-GB" dirty="0" smtClean="0"/>
              <a:t>Source:  Nielsen Homescan Total GB, FMCG</a:t>
            </a:r>
            <a:endParaRPr lang="en-GB" dirty="0"/>
          </a:p>
        </p:txBody>
      </p:sp>
      <p:pic>
        <p:nvPicPr>
          <p:cNvPr id="29" name="Shape 17220"/>
          <p:cNvPicPr preferRelativeResize="0"/>
          <p:nvPr/>
        </p:nvPicPr>
        <p:blipFill rotWithShape="1">
          <a:blip r:embed="rId2">
            <a:alphaModFix/>
          </a:blip>
          <a:srcRect/>
          <a:stretch/>
        </p:blipFill>
        <p:spPr>
          <a:xfrm>
            <a:off x="5216270" y="2775638"/>
            <a:ext cx="461400" cy="434100"/>
          </a:xfrm>
          <a:prstGeom prst="rect">
            <a:avLst/>
          </a:prstGeom>
          <a:noFill/>
          <a:ln>
            <a:noFill/>
          </a:ln>
        </p:spPr>
      </p:pic>
      <p:pic>
        <p:nvPicPr>
          <p:cNvPr id="30" name="Shape 24008"/>
          <p:cNvPicPr preferRelativeResize="0"/>
          <p:nvPr/>
        </p:nvPicPr>
        <p:blipFill rotWithShape="1">
          <a:blip r:embed="rId3">
            <a:alphaModFix/>
          </a:blip>
          <a:srcRect/>
          <a:stretch/>
        </p:blipFill>
        <p:spPr>
          <a:xfrm>
            <a:off x="5174270" y="3467771"/>
            <a:ext cx="461400" cy="473700"/>
          </a:xfrm>
          <a:prstGeom prst="rect">
            <a:avLst/>
          </a:prstGeom>
          <a:noFill/>
          <a:ln>
            <a:noFill/>
          </a:ln>
        </p:spPr>
      </p:pic>
      <p:pic>
        <p:nvPicPr>
          <p:cNvPr id="31" name="Shape 20258"/>
          <p:cNvPicPr preferRelativeResize="0"/>
          <p:nvPr/>
        </p:nvPicPr>
        <p:blipFill rotWithShape="1">
          <a:blip r:embed="rId4">
            <a:alphaModFix/>
          </a:blip>
          <a:srcRect/>
          <a:stretch/>
        </p:blipFill>
        <p:spPr>
          <a:xfrm>
            <a:off x="5172565" y="4156668"/>
            <a:ext cx="545400" cy="406200"/>
          </a:xfrm>
          <a:prstGeom prst="rect">
            <a:avLst/>
          </a:prstGeom>
          <a:noFill/>
          <a:ln>
            <a:noFill/>
          </a:ln>
        </p:spPr>
      </p:pic>
      <p:pic>
        <p:nvPicPr>
          <p:cNvPr id="32" name="Shape 21142"/>
          <p:cNvPicPr preferRelativeResize="0"/>
          <p:nvPr/>
        </p:nvPicPr>
        <p:blipFill rotWithShape="1">
          <a:blip r:embed="rId5">
            <a:alphaModFix/>
          </a:blip>
          <a:srcRect/>
          <a:stretch/>
        </p:blipFill>
        <p:spPr>
          <a:xfrm>
            <a:off x="5132270" y="2119168"/>
            <a:ext cx="545400" cy="454200"/>
          </a:xfrm>
          <a:prstGeom prst="rect">
            <a:avLst/>
          </a:prstGeom>
          <a:noFill/>
          <a:ln>
            <a:noFill/>
          </a:ln>
        </p:spPr>
      </p:pic>
      <p:sp>
        <p:nvSpPr>
          <p:cNvPr id="35" name="TextBox 34"/>
          <p:cNvSpPr txBox="1"/>
          <p:nvPr/>
        </p:nvSpPr>
        <p:spPr>
          <a:xfrm>
            <a:off x="938282" y="1347614"/>
            <a:ext cx="1725151" cy="430887"/>
          </a:xfrm>
          <a:prstGeom prst="rect">
            <a:avLst/>
          </a:prstGeom>
          <a:noFill/>
        </p:spPr>
        <p:txBody>
          <a:bodyPr wrap="none" rtlCol="0">
            <a:spAutoFit/>
          </a:bodyPr>
          <a:lstStyle/>
          <a:p>
            <a:pPr algn="ctr"/>
            <a:r>
              <a:rPr lang="en-GB" b="1" dirty="0">
                <a:solidFill>
                  <a:schemeClr val="accent1"/>
                </a:solidFill>
                <a:latin typeface="Calibri" panose="020F0502020204030204" pitchFamily="34" charset="0"/>
                <a:cs typeface="Calibri" panose="020F0502020204030204" pitchFamily="34" charset="0"/>
              </a:rPr>
              <a:t>NEW HABITS LINGER</a:t>
            </a:r>
          </a:p>
          <a:p>
            <a:pPr algn="ctr"/>
            <a:r>
              <a:rPr lang="en-GB" sz="800" dirty="0" smtClean="0">
                <a:solidFill>
                  <a:schemeClr val="accent1"/>
                </a:solidFill>
                <a:latin typeface="Calibri" panose="020F0502020204030204" pitchFamily="34" charset="0"/>
                <a:cs typeface="Calibri" panose="020F0502020204030204" pitchFamily="34" charset="0"/>
              </a:rPr>
              <a:t>4 </a:t>
            </a:r>
            <a:r>
              <a:rPr lang="en-GB" sz="800" dirty="0">
                <a:solidFill>
                  <a:schemeClr val="accent1"/>
                </a:solidFill>
                <a:latin typeface="Calibri" panose="020F0502020204030204" pitchFamily="34" charset="0"/>
                <a:cs typeface="Calibri" panose="020F0502020204030204" pitchFamily="34" charset="0"/>
              </a:rPr>
              <a:t>WEEKS TO 8 AUGUST</a:t>
            </a:r>
          </a:p>
        </p:txBody>
      </p:sp>
      <p:sp>
        <p:nvSpPr>
          <p:cNvPr id="37" name="TextBox 36"/>
          <p:cNvSpPr txBox="1"/>
          <p:nvPr/>
        </p:nvSpPr>
        <p:spPr>
          <a:xfrm>
            <a:off x="5868793" y="222743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5.3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(no change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27%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+2.8m/+58%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461m (</a:t>
            </a:r>
            <a:r>
              <a:rPr lang="en-GB" b="1" dirty="0" smtClean="0">
                <a:solidFill>
                  <a:srgbClr val="FF0000"/>
                </a:solidFill>
                <a:latin typeface="Calibri" panose="020F0502020204030204" pitchFamily="34" charset="0"/>
                <a:cs typeface="Calibri" panose="020F0502020204030204" pitchFamily="34" charset="0"/>
              </a:rPr>
              <a:t>-15%</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84m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£17.94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+£3.24/+18%</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18" name="TextBox 17"/>
          <p:cNvSpPr txBox="1"/>
          <p:nvPr/>
        </p:nvSpPr>
        <p:spPr>
          <a:xfrm>
            <a:off x="6572818" y="1417937"/>
            <a:ext cx="1867819"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EAT OUT TO HELP OUT</a:t>
            </a:r>
          </a:p>
          <a:p>
            <a:pPr algn="ctr"/>
            <a:r>
              <a:rPr lang="en-GB" sz="800" dirty="0" smtClean="0">
                <a:solidFill>
                  <a:schemeClr val="accent1"/>
                </a:solidFill>
                <a:latin typeface="Calibri" panose="020F0502020204030204" pitchFamily="34" charset="0"/>
                <a:cs typeface="Calibri" panose="020F0502020204030204" pitchFamily="34" charset="0"/>
              </a:rPr>
              <a:t>4 WEEKS TO 5 SEPTEMBER</a:t>
            </a:r>
            <a:endParaRPr lang="en-GB" sz="800" dirty="0">
              <a:solidFill>
                <a:schemeClr val="accent1"/>
              </a:solidFill>
              <a:latin typeface="Calibri" panose="020F0502020204030204" pitchFamily="34" charset="0"/>
              <a:cs typeface="Calibri" panose="020F0502020204030204" pitchFamily="34" charset="0"/>
            </a:endParaRPr>
          </a:p>
        </p:txBody>
      </p:sp>
      <p:sp>
        <p:nvSpPr>
          <p:cNvPr id="19" name="TextBox 18"/>
          <p:cNvSpPr txBox="1"/>
          <p:nvPr/>
        </p:nvSpPr>
        <p:spPr>
          <a:xfrm>
            <a:off x="126579" y="2195191"/>
            <a:ext cx="3275856" cy="2246769"/>
          </a:xfrm>
          <a:prstGeom prst="rect">
            <a:avLst/>
          </a:prstGeom>
          <a:noFill/>
        </p:spPr>
        <p:txBody>
          <a:bodyPr wrap="square" rtlCol="0">
            <a:spAutoFit/>
          </a:bodyPr>
          <a:lstStyle/>
          <a:p>
            <a:pPr algn="ctr"/>
            <a:r>
              <a:rPr lang="en-GB" b="1" dirty="0">
                <a:solidFill>
                  <a:schemeClr val="tx1"/>
                </a:solidFill>
                <a:latin typeface="Calibri" panose="020F0502020204030204" pitchFamily="34" charset="0"/>
                <a:cs typeface="Calibri" panose="020F0502020204030204" pitchFamily="34" charset="0"/>
              </a:rPr>
              <a:t>5.3 </a:t>
            </a:r>
            <a:r>
              <a:rPr lang="en-GB" dirty="0">
                <a:solidFill>
                  <a:schemeClr val="tx1"/>
                </a:solidFill>
                <a:latin typeface="Calibri" panose="020F0502020204030204" pitchFamily="34" charset="0"/>
                <a:cs typeface="Calibri" panose="020F0502020204030204" pitchFamily="34" charset="0"/>
              </a:rPr>
              <a:t>Fascia's visited  </a:t>
            </a:r>
            <a:r>
              <a:rPr lang="en-GB" dirty="0">
                <a:solidFill>
                  <a:schemeClr val="accent1">
                    <a:lumMod val="75000"/>
                  </a:schemeClr>
                </a:solidFill>
                <a:latin typeface="Calibri" panose="020F0502020204030204" pitchFamily="34" charset="0"/>
                <a:cs typeface="Calibri" panose="020F0502020204030204" pitchFamily="34" charset="0"/>
              </a:rPr>
              <a:t>(an increase of 0.1 visits on last month)</a:t>
            </a:r>
          </a:p>
          <a:p>
            <a:pPr algn="ct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29% </a:t>
            </a:r>
            <a:r>
              <a:rPr lang="en-GB" dirty="0">
                <a:latin typeface="Calibri" panose="020F0502020204030204" pitchFamily="34" charset="0"/>
                <a:cs typeface="Calibri" panose="020F0502020204030204" pitchFamily="34" charset="0"/>
              </a:rPr>
              <a:t>Shoppers (</a:t>
            </a:r>
            <a:r>
              <a:rPr lang="en-GB" b="1" dirty="0">
                <a:latin typeface="Calibri" panose="020F0502020204030204" pitchFamily="34" charset="0"/>
                <a:cs typeface="Calibri" panose="020F0502020204030204" pitchFamily="34" charset="0"/>
              </a:rPr>
              <a:t>+3.2m/+67% </a:t>
            </a:r>
            <a:r>
              <a:rPr lang="en-GB" dirty="0">
                <a:latin typeface="Calibri" panose="020F0502020204030204" pitchFamily="34" charset="0"/>
                <a:cs typeface="Calibri" panose="020F0502020204030204" pitchFamily="34" charset="0"/>
              </a:rPr>
              <a:t>vs last year)</a:t>
            </a:r>
          </a:p>
          <a:p>
            <a:pPr algn="ct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465m </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-14%</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79m </a:t>
            </a:r>
            <a:r>
              <a:rPr lang="en-GB" dirty="0">
                <a:solidFill>
                  <a:srgbClr val="FF0000"/>
                </a:solidFill>
                <a:latin typeface="Calibri" panose="020F0502020204030204" pitchFamily="34" charset="0"/>
                <a:cs typeface="Calibri" panose="020F0502020204030204" pitchFamily="34" charset="0"/>
              </a:rPr>
              <a:t>fewer</a:t>
            </a:r>
            <a:r>
              <a:rPr lang="en-GB" dirty="0">
                <a:latin typeface="Calibri" panose="020F0502020204030204" pitchFamily="34" charset="0"/>
                <a:cs typeface="Calibri" panose="020F0502020204030204" pitchFamily="34" charset="0"/>
              </a:rPr>
              <a:t> than last year)</a:t>
            </a:r>
          </a:p>
          <a:p>
            <a:pPr algn="ct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£18.34  </a:t>
            </a:r>
            <a:r>
              <a:rPr lang="en-GB" dirty="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+£3.50/+24%</a:t>
            </a:r>
            <a:r>
              <a:rPr lang="en-GB" dirty="0">
                <a:latin typeface="Calibri" panose="020F0502020204030204" pitchFamily="34" charset="0"/>
                <a:cs typeface="Calibri" panose="020F0502020204030204" pitchFamily="34" charset="0"/>
              </a:rPr>
              <a:t> vs last year))</a:t>
            </a:r>
          </a:p>
        </p:txBody>
      </p:sp>
    </p:spTree>
    <p:extLst>
      <p:ext uri="{BB962C8B-B14F-4D97-AF65-F5344CB8AC3E}">
        <p14:creationId xmlns:p14="http://schemas.microsoft.com/office/powerpoint/2010/main" val="84413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360459"/>
            <a:ext cx="8880921" cy="713969"/>
          </a:xfrm>
        </p:spPr>
        <p:txBody>
          <a:bodyPr/>
          <a:lstStyle/>
          <a:p>
            <a:r>
              <a:rPr lang="en-US" sz="1800" dirty="0" smtClean="0">
                <a:solidFill>
                  <a:schemeClr val="tx1"/>
                </a:solidFill>
              </a:rPr>
              <a:t>IN THE LAST 12 WEEKS AVERAGE WEEKLY SPEND FELL TO ITS LOWEST LEVEL SINCE COVID, AS SHOPPERS </a:t>
            </a:r>
            <a:r>
              <a:rPr lang="en-US" sz="1800" dirty="0" smtClean="0">
                <a:solidFill>
                  <a:schemeClr val="tx1"/>
                </a:solidFill>
              </a:rPr>
              <a:t>CATERED FOR FEWER MEALS IN THE </a:t>
            </a:r>
            <a:r>
              <a:rPr lang="en-US" sz="1800" dirty="0" smtClean="0">
                <a:solidFill>
                  <a:schemeClr val="tx1"/>
                </a:solidFill>
              </a:rPr>
              <a:t>HOME AND </a:t>
            </a:r>
            <a:r>
              <a:rPr lang="en-US" sz="1800" dirty="0" smtClean="0">
                <a:solidFill>
                  <a:schemeClr val="tx1"/>
                </a:solidFill>
              </a:rPr>
              <a:t>TRIMMED </a:t>
            </a:r>
            <a:r>
              <a:rPr lang="en-US" sz="1800" dirty="0" smtClean="0">
                <a:solidFill>
                  <a:schemeClr val="tx1"/>
                </a:solidFill>
              </a:rPr>
              <a:t>GROCERY SPEND</a:t>
            </a:r>
            <a:endParaRPr lang="en-US" sz="18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3921515080"/>
              </p:ext>
            </p:extLst>
          </p:nvPr>
        </p:nvGraphicFramePr>
        <p:xfrm>
          <a:off x="481410" y="1877496"/>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61198" y="1670469"/>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7975" y="1347614"/>
            <a:ext cx="185659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Average weekly Basket Spend  £</a:t>
            </a:r>
            <a:endParaRPr lang="en-GB" sz="1000" dirty="0">
              <a:latin typeface="Calibri" panose="020F0502020204030204" pitchFamily="34" charset="0"/>
              <a:cs typeface="Calibri" panose="020F0502020204030204" pitchFamily="34" charset="0"/>
            </a:endParaRPr>
          </a:p>
        </p:txBody>
      </p:sp>
      <p:sp>
        <p:nvSpPr>
          <p:cNvPr id="12" name="TextBox 11"/>
          <p:cNvSpPr txBox="1"/>
          <p:nvPr/>
        </p:nvSpPr>
        <p:spPr>
          <a:xfrm>
            <a:off x="7958227" y="1070614"/>
            <a:ext cx="1265090"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12 weekly Rolling</a:t>
            </a:r>
          </a:p>
          <a:p>
            <a:r>
              <a:rPr lang="en-GB" sz="1000" dirty="0" smtClean="0">
                <a:latin typeface="Calibri" panose="020F0502020204030204" pitchFamily="34" charset="0"/>
                <a:cs typeface="Calibri" panose="020F0502020204030204" pitchFamily="34" charset="0"/>
              </a:rPr>
              <a:t> year on year growth</a:t>
            </a:r>
            <a:endParaRPr lang="en-GB" sz="1000" dirty="0">
              <a:latin typeface="Calibri" panose="020F0502020204030204" pitchFamily="34" charset="0"/>
              <a:cs typeface="Calibri" panose="020F0502020204030204" pitchFamily="34" charset="0"/>
            </a:endParaRPr>
          </a:p>
        </p:txBody>
      </p:sp>
      <p:sp>
        <p:nvSpPr>
          <p:cNvPr id="15" name="Line 5"/>
          <p:cNvSpPr>
            <a:spLocks noChangeShapeType="1"/>
          </p:cNvSpPr>
          <p:nvPr/>
        </p:nvSpPr>
        <p:spPr bwMode="auto">
          <a:xfrm flipV="1">
            <a:off x="3635896" y="1824357"/>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Box 15"/>
          <p:cNvSpPr txBox="1"/>
          <p:nvPr/>
        </p:nvSpPr>
        <p:spPr>
          <a:xfrm>
            <a:off x="7683151" y="159383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70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782" y="323556"/>
            <a:ext cx="8860218" cy="659103"/>
          </a:xfrm>
        </p:spPr>
        <p:txBody>
          <a:bodyPr/>
          <a:lstStyle/>
          <a:p>
            <a:r>
              <a:rPr lang="en-US" sz="1800" dirty="0">
                <a:solidFill>
                  <a:schemeClr val="tx1"/>
                </a:solidFill>
              </a:rPr>
              <a:t>ALBEIT </a:t>
            </a:r>
            <a:r>
              <a:rPr lang="en-US" sz="1800" dirty="0" smtClean="0">
                <a:solidFill>
                  <a:schemeClr val="tx1"/>
                </a:solidFill>
              </a:rPr>
              <a:t>SLOWLY, </a:t>
            </a:r>
            <a:r>
              <a:rPr lang="en-US" sz="1800" dirty="0" smtClean="0">
                <a:solidFill>
                  <a:schemeClr val="tx1"/>
                </a:solidFill>
              </a:rPr>
              <a:t>CONFIDENCE IN SHOPPING IS RETURNING AND </a:t>
            </a:r>
            <a:r>
              <a:rPr lang="en-US" sz="1800" dirty="0" smtClean="0">
                <a:solidFill>
                  <a:schemeClr val="tx1"/>
                </a:solidFill>
              </a:rPr>
              <a:t>THE DECLINE IN TRIPS AND ITEMS </a:t>
            </a:r>
            <a:r>
              <a:rPr lang="en-US" sz="1800" dirty="0" smtClean="0">
                <a:solidFill>
                  <a:schemeClr val="tx1"/>
                </a:solidFill>
              </a:rPr>
              <a:t>BOUGHT </a:t>
            </a:r>
            <a:r>
              <a:rPr lang="en-US" sz="1800" dirty="0" smtClean="0">
                <a:solidFill>
                  <a:schemeClr val="tx1"/>
                </a:solidFill>
              </a:rPr>
              <a:t>IS </a:t>
            </a:r>
            <a:r>
              <a:rPr lang="en-US" sz="1800" dirty="0" smtClean="0">
                <a:solidFill>
                  <a:schemeClr val="tx1"/>
                </a:solidFill>
              </a:rPr>
              <a:t>DECELERATING, </a:t>
            </a:r>
            <a:r>
              <a:rPr lang="en-US" sz="1800" dirty="0" smtClean="0">
                <a:solidFill>
                  <a:schemeClr val="tx1"/>
                </a:solidFill>
              </a:rPr>
              <a:t>AS SHOPPERS SPREAD SPEND ACROSS VISITS</a:t>
            </a:r>
            <a:endParaRPr lang="en-US" sz="18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72635055"/>
              </p:ext>
            </p:extLst>
          </p:nvPr>
        </p:nvGraphicFramePr>
        <p:xfrm>
          <a:off x="460375" y="1830753"/>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5"/>
          <p:cNvSpPr>
            <a:spLocks noChangeShapeType="1"/>
          </p:cNvSpPr>
          <p:nvPr/>
        </p:nvSpPr>
        <p:spPr bwMode="auto">
          <a:xfrm flipV="1">
            <a:off x="3563888" y="1989473"/>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39743" y="165969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3352" y="1256399"/>
            <a:ext cx="1822935"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Weekly Shopping Trips</a:t>
            </a:r>
            <a:endParaRPr lang="en-GB" sz="1000" dirty="0">
              <a:latin typeface="Calibri" panose="020F0502020204030204" pitchFamily="34" charset="0"/>
              <a:cs typeface="Calibri" panose="020F0502020204030204" pitchFamily="34" charset="0"/>
            </a:endParaRPr>
          </a:p>
        </p:txBody>
      </p:sp>
      <p:sp>
        <p:nvSpPr>
          <p:cNvPr id="16" name="TextBox 15"/>
          <p:cNvSpPr txBox="1"/>
          <p:nvPr/>
        </p:nvSpPr>
        <p:spPr>
          <a:xfrm>
            <a:off x="8037181" y="1681696"/>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
        <p:nvSpPr>
          <p:cNvPr id="17" name="TextBox 16"/>
          <p:cNvSpPr txBox="1"/>
          <p:nvPr/>
        </p:nvSpPr>
        <p:spPr>
          <a:xfrm>
            <a:off x="7596336" y="1163528"/>
            <a:ext cx="1584176" cy="553998"/>
          </a:xfrm>
          <a:prstGeom prst="rect">
            <a:avLst/>
          </a:prstGeom>
          <a:noFill/>
        </p:spPr>
        <p:txBody>
          <a:bodyPr wrap="squar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number of items in Basket 12w/e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416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396"/>
          <p:cNvSpPr txBox="1">
            <a:spLocks noGrp="1"/>
          </p:cNvSpPr>
          <p:nvPr>
            <p:ph type="title"/>
          </p:nvPr>
        </p:nvSpPr>
        <p:spPr>
          <a:xfrm>
            <a:off x="131041" y="195487"/>
            <a:ext cx="8874275" cy="557908"/>
          </a:xfrm>
          <a:prstGeom prst="rect">
            <a:avLst/>
          </a:prstGeom>
        </p:spPr>
        <p:txBody>
          <a:bodyPr spcFirstLastPara="1" wrap="square" lIns="91425" tIns="91425" rIns="91425" bIns="91425" anchor="ctr" anchorCtr="0">
            <a:noAutofit/>
          </a:bodyPr>
          <a:lstStyle/>
          <a:p>
            <a:pPr lvl="0"/>
            <a:r>
              <a:rPr lang="en-US" sz="2000" dirty="0" smtClean="0">
                <a:latin typeface="Calibri" panose="020F0502020204030204" pitchFamily="34" charset="0"/>
                <a:cs typeface="Calibri" panose="020F0502020204030204" pitchFamily="34" charset="0"/>
              </a:rPr>
              <a:t>SHOPPERS APPETITE FOR ONLINE CONTINUES UNABATED AND RETAILERS ARE LOOKING FOR NEW AND INNOVATIVE WAYS TO DELIVER</a:t>
            </a:r>
            <a:endParaRPr sz="2000" dirty="0">
              <a:latin typeface="Calibri" panose="020F0502020204030204" pitchFamily="34" charset="0"/>
              <a:cs typeface="Calibri" panose="020F0502020204030204" pitchFamily="34" charset="0"/>
            </a:endParaRPr>
          </a:p>
        </p:txBody>
      </p:sp>
      <p:sp>
        <p:nvSpPr>
          <p:cNvPr id="2344" name="Google Shape;2344;p396"/>
          <p:cNvSpPr txBox="1"/>
          <p:nvPr/>
        </p:nvSpPr>
        <p:spPr>
          <a:xfrm>
            <a:off x="277406"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tx1"/>
                </a:solidFill>
                <a:latin typeface="Calibri" panose="020F0502020204030204" pitchFamily="34" charset="0"/>
                <a:ea typeface="Archivo Narrow"/>
                <a:cs typeface="Calibri" panose="020F0502020204030204" pitchFamily="34" charset="0"/>
                <a:sym typeface="Archivo Narrow"/>
              </a:rPr>
              <a:t>+102%</a:t>
            </a:r>
            <a:endParaRPr sz="2400" b="1" dirty="0">
              <a:solidFill>
                <a:schemeClr val="tx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smtClean="0">
                <a:latin typeface="Calibri" panose="020F0502020204030204" pitchFamily="34" charset="0"/>
                <a:ea typeface="Archivo Narrow"/>
                <a:cs typeface="Calibri" panose="020F0502020204030204" pitchFamily="34" charset="0"/>
                <a:sym typeface="Archivo Narrow"/>
              </a:rPr>
              <a:t>Online </a:t>
            </a: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FMCG </a:t>
            </a: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a:t>
            </a:r>
            <a:endParaRPr sz="1100" b="1" dirty="0">
              <a:solidFill>
                <a:srgbClr val="000000"/>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5" name="Google Shape;2345;p396"/>
          <p:cNvSpPr txBox="1"/>
          <p:nvPr/>
        </p:nvSpPr>
        <p:spPr>
          <a:xfrm>
            <a:off x="4053821"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+4.7%</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UNITS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6" name="Google Shape;2346;p396"/>
          <p:cNvSpPr txBox="1"/>
          <p:nvPr/>
        </p:nvSpPr>
        <p:spPr>
          <a:xfrm>
            <a:off x="576116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3"/>
                </a:solidFill>
                <a:latin typeface="Calibri" panose="020F0502020204030204" pitchFamily="34" charset="0"/>
                <a:ea typeface="Archivo Narrow"/>
                <a:cs typeface="Calibri" panose="020F0502020204030204" pitchFamily="34" charset="0"/>
                <a:sym typeface="Archivo Narrow"/>
              </a:rPr>
              <a:t>+17.5%</a:t>
            </a:r>
            <a:endParaRPr sz="2400" b="1" dirty="0">
              <a:solidFill>
                <a:schemeClr val="accent3"/>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AVG FREQUENCY</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7" name="Google Shape;2347;p396"/>
          <p:cNvSpPr txBox="1"/>
          <p:nvPr/>
        </p:nvSpPr>
        <p:spPr>
          <a:xfrm>
            <a:off x="2346474"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+9.1%</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48" name="Google Shape;2348;p396"/>
          <p:cNvCxnSpPr/>
          <p:nvPr/>
        </p:nvCxnSpPr>
        <p:spPr>
          <a:xfrm>
            <a:off x="410986"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49" name="Google Shape;2349;p396"/>
          <p:cNvCxnSpPr/>
          <p:nvPr/>
        </p:nvCxnSpPr>
        <p:spPr>
          <a:xfrm>
            <a:off x="2480054"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0" name="Google Shape;2350;p396"/>
          <p:cNvCxnSpPr/>
          <p:nvPr/>
        </p:nvCxnSpPr>
        <p:spPr>
          <a:xfrm>
            <a:off x="4187400"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1" name="Google Shape;2351;p396"/>
          <p:cNvCxnSpPr/>
          <p:nvPr/>
        </p:nvCxnSpPr>
        <p:spPr>
          <a:xfrm>
            <a:off x="5894747" y="2642771"/>
            <a:ext cx="1221300" cy="0"/>
          </a:xfrm>
          <a:prstGeom prst="straightConnector1">
            <a:avLst/>
          </a:prstGeom>
          <a:noFill/>
          <a:ln w="38100" cap="flat" cmpd="sng">
            <a:solidFill>
              <a:srgbClr val="00AEEF"/>
            </a:solidFill>
            <a:prstDash val="solid"/>
            <a:round/>
            <a:headEnd type="none" w="med" len="med"/>
            <a:tailEnd type="none" w="med" len="med"/>
          </a:ln>
        </p:spPr>
      </p:cxnSp>
      <p:grpSp>
        <p:nvGrpSpPr>
          <p:cNvPr id="2352" name="Google Shape;2352;p396"/>
          <p:cNvGrpSpPr/>
          <p:nvPr/>
        </p:nvGrpSpPr>
        <p:grpSpPr>
          <a:xfrm>
            <a:off x="2034095" y="1607585"/>
            <a:ext cx="251724" cy="2838685"/>
            <a:chOff x="2393942" y="1527746"/>
            <a:chExt cx="239100" cy="2795357"/>
          </a:xfrm>
        </p:grpSpPr>
        <p:cxnSp>
          <p:nvCxnSpPr>
            <p:cNvPr id="2353" name="Google Shape;2353;p396"/>
            <p:cNvCxnSpPr/>
            <p:nvPr/>
          </p:nvCxnSpPr>
          <p:spPr>
            <a:xfrm>
              <a:off x="2408995" y="1527746"/>
              <a:ext cx="0" cy="1092600"/>
            </a:xfrm>
            <a:prstGeom prst="straightConnector1">
              <a:avLst/>
            </a:prstGeom>
            <a:noFill/>
            <a:ln w="9525" cap="flat" cmpd="sng">
              <a:solidFill>
                <a:srgbClr val="E4E8EB"/>
              </a:solidFill>
              <a:prstDash val="solid"/>
              <a:round/>
              <a:headEnd type="none" w="sm" len="sm"/>
              <a:tailEnd type="none" w="sm" len="sm"/>
            </a:ln>
          </p:spPr>
        </p:cxnSp>
        <p:cxnSp>
          <p:nvCxnSpPr>
            <p:cNvPr id="2354" name="Google Shape;2354;p396"/>
            <p:cNvCxnSpPr/>
            <p:nvPr/>
          </p:nvCxnSpPr>
          <p:spPr>
            <a:xfrm>
              <a:off x="2408995" y="3230503"/>
              <a:ext cx="0" cy="1092600"/>
            </a:xfrm>
            <a:prstGeom prst="straightConnector1">
              <a:avLst/>
            </a:prstGeom>
            <a:noFill/>
            <a:ln w="9525" cap="flat" cmpd="sng">
              <a:solidFill>
                <a:srgbClr val="E4E8EB"/>
              </a:solidFill>
              <a:prstDash val="solid"/>
              <a:round/>
              <a:headEnd type="none" w="sm" len="sm"/>
              <a:tailEnd type="none" w="sm" len="sm"/>
            </a:ln>
          </p:spPr>
        </p:cxnSp>
        <p:sp>
          <p:nvSpPr>
            <p:cNvPr id="2355" name="Google Shape;2355;p396"/>
            <p:cNvSpPr/>
            <p:nvPr/>
          </p:nvSpPr>
          <p:spPr>
            <a:xfrm rot="5400000">
              <a:off x="2381792" y="2805898"/>
              <a:ext cx="263400" cy="2391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pSp>
        <p:nvGrpSpPr>
          <p:cNvPr id="2358" name="Google Shape;2358;p396"/>
          <p:cNvGrpSpPr/>
          <p:nvPr/>
        </p:nvGrpSpPr>
        <p:grpSpPr>
          <a:xfrm>
            <a:off x="694342" y="1623751"/>
            <a:ext cx="654674" cy="846874"/>
            <a:chOff x="1375000" y="526775"/>
            <a:chExt cx="289525" cy="388225"/>
          </a:xfrm>
        </p:grpSpPr>
        <p:sp>
          <p:nvSpPr>
            <p:cNvPr id="2359" name="Google Shape;2359;p396"/>
            <p:cNvSpPr/>
            <p:nvPr/>
          </p:nvSpPr>
          <p:spPr>
            <a:xfrm>
              <a:off x="1392000" y="526775"/>
              <a:ext cx="272525" cy="388225"/>
            </a:xfrm>
            <a:custGeom>
              <a:avLst/>
              <a:gdLst/>
              <a:ahLst/>
              <a:cxnLst/>
              <a:rect l="l" t="t" r="r" b="b"/>
              <a:pathLst>
                <a:path w="10901" h="15529" extrusionOk="0">
                  <a:moveTo>
                    <a:pt x="5177" y="0"/>
                  </a:moveTo>
                  <a:cubicBezTo>
                    <a:pt x="4378" y="0"/>
                    <a:pt x="2278" y="252"/>
                    <a:pt x="1421" y="2470"/>
                  </a:cubicBezTo>
                  <a:cubicBezTo>
                    <a:pt x="740" y="4319"/>
                    <a:pt x="1598" y="6655"/>
                    <a:pt x="1909" y="7513"/>
                  </a:cubicBezTo>
                  <a:lnTo>
                    <a:pt x="1909" y="7587"/>
                  </a:lnTo>
                  <a:cubicBezTo>
                    <a:pt x="3077" y="10781"/>
                    <a:pt x="1539" y="13133"/>
                    <a:pt x="622" y="14538"/>
                  </a:cubicBezTo>
                  <a:lnTo>
                    <a:pt x="1" y="15470"/>
                  </a:lnTo>
                  <a:lnTo>
                    <a:pt x="800" y="15100"/>
                  </a:lnTo>
                  <a:cubicBezTo>
                    <a:pt x="846" y="15100"/>
                    <a:pt x="2002" y="14522"/>
                    <a:pt x="3395" y="14522"/>
                  </a:cubicBezTo>
                  <a:cubicBezTo>
                    <a:pt x="3770" y="14522"/>
                    <a:pt x="4163" y="14564"/>
                    <a:pt x="4556" y="14671"/>
                  </a:cubicBezTo>
                  <a:cubicBezTo>
                    <a:pt x="5177" y="14848"/>
                    <a:pt x="5606" y="14981"/>
                    <a:pt x="5976" y="15100"/>
                  </a:cubicBezTo>
                  <a:cubicBezTo>
                    <a:pt x="6715" y="15410"/>
                    <a:pt x="7144" y="15529"/>
                    <a:pt x="8194" y="15529"/>
                  </a:cubicBezTo>
                  <a:lnTo>
                    <a:pt x="8312" y="15529"/>
                  </a:lnTo>
                  <a:cubicBezTo>
                    <a:pt x="8756" y="15529"/>
                    <a:pt x="9865" y="15410"/>
                    <a:pt x="10900" y="14050"/>
                  </a:cubicBezTo>
                  <a:lnTo>
                    <a:pt x="10531" y="13739"/>
                  </a:lnTo>
                  <a:cubicBezTo>
                    <a:pt x="9529" y="14956"/>
                    <a:pt x="8571" y="15043"/>
                    <a:pt x="8318" y="15043"/>
                  </a:cubicBezTo>
                  <a:cubicBezTo>
                    <a:pt x="8276" y="15043"/>
                    <a:pt x="8253" y="15041"/>
                    <a:pt x="8253" y="15041"/>
                  </a:cubicBezTo>
                  <a:lnTo>
                    <a:pt x="8194" y="15041"/>
                  </a:lnTo>
                  <a:cubicBezTo>
                    <a:pt x="7203" y="15041"/>
                    <a:pt x="6833" y="14908"/>
                    <a:pt x="6094" y="14671"/>
                  </a:cubicBezTo>
                  <a:cubicBezTo>
                    <a:pt x="5724" y="14538"/>
                    <a:pt x="5295" y="14360"/>
                    <a:pt x="4689" y="14168"/>
                  </a:cubicBezTo>
                  <a:cubicBezTo>
                    <a:pt x="4258" y="14070"/>
                    <a:pt x="3829" y="14031"/>
                    <a:pt x="3421" y="14031"/>
                  </a:cubicBezTo>
                  <a:cubicBezTo>
                    <a:pt x="2596" y="14031"/>
                    <a:pt x="1856" y="14192"/>
                    <a:pt x="1362" y="14360"/>
                  </a:cubicBezTo>
                  <a:cubicBezTo>
                    <a:pt x="2278" y="12822"/>
                    <a:pt x="3506" y="10471"/>
                    <a:pt x="2397" y="7395"/>
                  </a:cubicBezTo>
                  <a:lnTo>
                    <a:pt x="2338" y="7336"/>
                  </a:lnTo>
                  <a:cubicBezTo>
                    <a:pt x="2101" y="6596"/>
                    <a:pt x="1228" y="4319"/>
                    <a:pt x="1850" y="2648"/>
                  </a:cubicBezTo>
                  <a:cubicBezTo>
                    <a:pt x="2589" y="799"/>
                    <a:pt x="4245" y="488"/>
                    <a:pt x="5236" y="488"/>
                  </a:cubicBezTo>
                  <a:cubicBezTo>
                    <a:pt x="5236" y="488"/>
                    <a:pt x="8194" y="488"/>
                    <a:pt x="8874" y="3328"/>
                  </a:cubicBezTo>
                  <a:lnTo>
                    <a:pt x="9362" y="3210"/>
                  </a:lnTo>
                  <a:cubicBezTo>
                    <a:pt x="8564" y="0"/>
                    <a:pt x="5236" y="0"/>
                    <a:pt x="5177"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0" name="Google Shape;2360;p396"/>
            <p:cNvSpPr/>
            <p:nvPr/>
          </p:nvSpPr>
          <p:spPr>
            <a:xfrm>
              <a:off x="1375000" y="714600"/>
              <a:ext cx="201900" cy="12575"/>
            </a:xfrm>
            <a:custGeom>
              <a:avLst/>
              <a:gdLst/>
              <a:ahLst/>
              <a:cxnLst/>
              <a:rect l="l" t="t" r="r" b="b"/>
              <a:pathLst>
                <a:path w="8076" h="503" extrusionOk="0">
                  <a:moveTo>
                    <a:pt x="1" y="0"/>
                  </a:moveTo>
                  <a:lnTo>
                    <a:pt x="1" y="503"/>
                  </a:lnTo>
                  <a:lnTo>
                    <a:pt x="8075" y="503"/>
                  </a:lnTo>
                  <a:lnTo>
                    <a:pt x="8075"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61" name="Google Shape;2361;p396"/>
          <p:cNvGrpSpPr/>
          <p:nvPr/>
        </p:nvGrpSpPr>
        <p:grpSpPr>
          <a:xfrm>
            <a:off x="2843624" y="1623724"/>
            <a:ext cx="494185" cy="846929"/>
            <a:chOff x="1841950" y="533050"/>
            <a:chExt cx="218550" cy="388250"/>
          </a:xfrm>
        </p:grpSpPr>
        <p:sp>
          <p:nvSpPr>
            <p:cNvPr id="2362" name="Google Shape;2362;p396"/>
            <p:cNvSpPr/>
            <p:nvPr/>
          </p:nvSpPr>
          <p:spPr>
            <a:xfrm>
              <a:off x="1841950" y="533050"/>
              <a:ext cx="218550" cy="388250"/>
            </a:xfrm>
            <a:custGeom>
              <a:avLst/>
              <a:gdLst/>
              <a:ahLst/>
              <a:cxnLst/>
              <a:rect l="l" t="t" r="r" b="b"/>
              <a:pathLst>
                <a:path w="8742" h="15530" extrusionOk="0">
                  <a:moveTo>
                    <a:pt x="8253" y="489"/>
                  </a:moveTo>
                  <a:lnTo>
                    <a:pt x="8253" y="15026"/>
                  </a:lnTo>
                  <a:lnTo>
                    <a:pt x="489" y="15026"/>
                  </a:lnTo>
                  <a:lnTo>
                    <a:pt x="489" y="489"/>
                  </a:lnTo>
                  <a:close/>
                  <a:moveTo>
                    <a:pt x="1" y="1"/>
                  </a:moveTo>
                  <a:lnTo>
                    <a:pt x="1" y="15529"/>
                  </a:lnTo>
                  <a:lnTo>
                    <a:pt x="8741" y="15529"/>
                  </a:lnTo>
                  <a:lnTo>
                    <a:pt x="8741"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3" name="Google Shape;2363;p396"/>
            <p:cNvSpPr/>
            <p:nvPr/>
          </p:nvSpPr>
          <p:spPr>
            <a:xfrm>
              <a:off x="1895575" y="646925"/>
              <a:ext cx="90975" cy="12225"/>
            </a:xfrm>
            <a:custGeom>
              <a:avLst/>
              <a:gdLst/>
              <a:ahLst/>
              <a:cxnLst/>
              <a:rect l="l" t="t" r="r" b="b"/>
              <a:pathLst>
                <a:path w="3639" h="489" extrusionOk="0">
                  <a:moveTo>
                    <a:pt x="0" y="1"/>
                  </a:moveTo>
                  <a:lnTo>
                    <a:pt x="0" y="489"/>
                  </a:lnTo>
                  <a:lnTo>
                    <a:pt x="3638" y="489"/>
                  </a:lnTo>
                  <a:lnTo>
                    <a:pt x="363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4" name="Google Shape;2364;p396"/>
            <p:cNvSpPr/>
            <p:nvPr/>
          </p:nvSpPr>
          <p:spPr>
            <a:xfrm>
              <a:off x="1895575" y="693150"/>
              <a:ext cx="69525" cy="12225"/>
            </a:xfrm>
            <a:custGeom>
              <a:avLst/>
              <a:gdLst/>
              <a:ahLst/>
              <a:cxnLst/>
              <a:rect l="l" t="t" r="r" b="b"/>
              <a:pathLst>
                <a:path w="2781" h="489" extrusionOk="0">
                  <a:moveTo>
                    <a:pt x="0" y="0"/>
                  </a:moveTo>
                  <a:lnTo>
                    <a:pt x="0" y="488"/>
                  </a:lnTo>
                  <a:lnTo>
                    <a:pt x="2781" y="488"/>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5" name="Google Shape;2365;p396"/>
            <p:cNvSpPr/>
            <p:nvPr/>
          </p:nvSpPr>
          <p:spPr>
            <a:xfrm>
              <a:off x="1895575" y="739350"/>
              <a:ext cx="90975" cy="12250"/>
            </a:xfrm>
            <a:custGeom>
              <a:avLst/>
              <a:gdLst/>
              <a:ahLst/>
              <a:cxnLst/>
              <a:rect l="l" t="t" r="r" b="b"/>
              <a:pathLst>
                <a:path w="3639" h="490" extrusionOk="0">
                  <a:moveTo>
                    <a:pt x="0" y="1"/>
                  </a:moveTo>
                  <a:lnTo>
                    <a:pt x="0" y="489"/>
                  </a:lnTo>
                  <a:lnTo>
                    <a:pt x="3638" y="489"/>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6" name="Google Shape;2366;p396"/>
            <p:cNvSpPr/>
            <p:nvPr/>
          </p:nvSpPr>
          <p:spPr>
            <a:xfrm>
              <a:off x="1895575" y="787050"/>
              <a:ext cx="90975" cy="12600"/>
            </a:xfrm>
            <a:custGeom>
              <a:avLst/>
              <a:gdLst/>
              <a:ahLst/>
              <a:cxnLst/>
              <a:rect l="l" t="t" r="r" b="b"/>
              <a:pathLst>
                <a:path w="3639" h="504" extrusionOk="0">
                  <a:moveTo>
                    <a:pt x="0" y="1"/>
                  </a:moveTo>
                  <a:lnTo>
                    <a:pt x="0" y="504"/>
                  </a:lnTo>
                  <a:lnTo>
                    <a:pt x="3638" y="504"/>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7" name="Google Shape;2367;p396"/>
            <p:cNvSpPr/>
            <p:nvPr/>
          </p:nvSpPr>
          <p:spPr>
            <a:xfrm>
              <a:off x="1895575" y="833275"/>
              <a:ext cx="69525" cy="12600"/>
            </a:xfrm>
            <a:custGeom>
              <a:avLst/>
              <a:gdLst/>
              <a:ahLst/>
              <a:cxnLst/>
              <a:rect l="l" t="t" r="r" b="b"/>
              <a:pathLst>
                <a:path w="2781" h="504" extrusionOk="0">
                  <a:moveTo>
                    <a:pt x="0" y="0"/>
                  </a:moveTo>
                  <a:lnTo>
                    <a:pt x="0" y="503"/>
                  </a:lnTo>
                  <a:lnTo>
                    <a:pt x="2781" y="503"/>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8" name="Google Shape;2368;p396"/>
            <p:cNvSpPr/>
            <p:nvPr/>
          </p:nvSpPr>
          <p:spPr>
            <a:xfrm>
              <a:off x="1895575" y="600725"/>
              <a:ext cx="46225" cy="12225"/>
            </a:xfrm>
            <a:custGeom>
              <a:avLst/>
              <a:gdLst/>
              <a:ahLst/>
              <a:cxnLst/>
              <a:rect l="l" t="t" r="r" b="b"/>
              <a:pathLst>
                <a:path w="1849" h="489" extrusionOk="0">
                  <a:moveTo>
                    <a:pt x="0" y="0"/>
                  </a:moveTo>
                  <a:lnTo>
                    <a:pt x="0" y="488"/>
                  </a:lnTo>
                  <a:lnTo>
                    <a:pt x="1849" y="488"/>
                  </a:lnTo>
                  <a:lnTo>
                    <a:pt x="184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74" name="Google Shape;2374;p396"/>
          <p:cNvGrpSpPr/>
          <p:nvPr/>
        </p:nvGrpSpPr>
        <p:grpSpPr>
          <a:xfrm>
            <a:off x="4427984" y="1729655"/>
            <a:ext cx="870336" cy="631515"/>
            <a:chOff x="3182200" y="551550"/>
            <a:chExt cx="384900" cy="289500"/>
          </a:xfrm>
        </p:grpSpPr>
        <p:sp>
          <p:nvSpPr>
            <p:cNvPr id="2375" name="Google Shape;2375;p396"/>
            <p:cNvSpPr/>
            <p:nvPr/>
          </p:nvSpPr>
          <p:spPr>
            <a:xfrm>
              <a:off x="3182200" y="653225"/>
              <a:ext cx="384900" cy="12225"/>
            </a:xfrm>
            <a:custGeom>
              <a:avLst/>
              <a:gdLst/>
              <a:ahLst/>
              <a:cxnLst/>
              <a:rect l="l" t="t" r="r" b="b"/>
              <a:pathLst>
                <a:path w="15396" h="489" extrusionOk="0">
                  <a:moveTo>
                    <a:pt x="1" y="0"/>
                  </a:moveTo>
                  <a:lnTo>
                    <a:pt x="1" y="488"/>
                  </a:lnTo>
                  <a:lnTo>
                    <a:pt x="15396" y="488"/>
                  </a:lnTo>
                  <a:lnTo>
                    <a:pt x="15396"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6" name="Google Shape;2376;p396"/>
            <p:cNvSpPr/>
            <p:nvPr/>
          </p:nvSpPr>
          <p:spPr>
            <a:xfrm>
              <a:off x="3206600" y="657650"/>
              <a:ext cx="336100" cy="183400"/>
            </a:xfrm>
            <a:custGeom>
              <a:avLst/>
              <a:gdLst/>
              <a:ahLst/>
              <a:cxnLst/>
              <a:rect l="l" t="t" r="r" b="b"/>
              <a:pathLst>
                <a:path w="13444" h="7336" extrusionOk="0">
                  <a:moveTo>
                    <a:pt x="429" y="1"/>
                  </a:moveTo>
                  <a:lnTo>
                    <a:pt x="1" y="193"/>
                  </a:lnTo>
                  <a:lnTo>
                    <a:pt x="1982" y="7336"/>
                  </a:lnTo>
                  <a:lnTo>
                    <a:pt x="11462" y="7336"/>
                  </a:lnTo>
                  <a:lnTo>
                    <a:pt x="13444" y="193"/>
                  </a:lnTo>
                  <a:lnTo>
                    <a:pt x="12941" y="1"/>
                  </a:lnTo>
                  <a:lnTo>
                    <a:pt x="11092" y="6848"/>
                  </a:lnTo>
                  <a:lnTo>
                    <a:pt x="2352" y="6848"/>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7" name="Google Shape;2377;p396"/>
            <p:cNvSpPr/>
            <p:nvPr/>
          </p:nvSpPr>
          <p:spPr>
            <a:xfrm>
              <a:off x="3340800"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8" name="Google Shape;2378;p396"/>
            <p:cNvSpPr/>
            <p:nvPr/>
          </p:nvSpPr>
          <p:spPr>
            <a:xfrm>
              <a:off x="3286825"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9" name="Google Shape;2379;p396"/>
            <p:cNvSpPr/>
            <p:nvPr/>
          </p:nvSpPr>
          <p:spPr>
            <a:xfrm>
              <a:off x="339480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0" name="Google Shape;2380;p396"/>
            <p:cNvSpPr/>
            <p:nvPr/>
          </p:nvSpPr>
          <p:spPr>
            <a:xfrm>
              <a:off x="345025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1" name="Google Shape;2381;p396"/>
            <p:cNvSpPr/>
            <p:nvPr/>
          </p:nvSpPr>
          <p:spPr>
            <a:xfrm>
              <a:off x="3286825" y="551550"/>
              <a:ext cx="72500" cy="109450"/>
            </a:xfrm>
            <a:custGeom>
              <a:avLst/>
              <a:gdLst/>
              <a:ahLst/>
              <a:cxnLst/>
              <a:rect l="l" t="t" r="r" b="b"/>
              <a:pathLst>
                <a:path w="2900" h="4378" extrusionOk="0">
                  <a:moveTo>
                    <a:pt x="2530" y="0"/>
                  </a:moveTo>
                  <a:cubicBezTo>
                    <a:pt x="2027" y="740"/>
                    <a:pt x="1657" y="1420"/>
                    <a:pt x="1228" y="2086"/>
                  </a:cubicBezTo>
                  <a:cubicBezTo>
                    <a:pt x="799" y="2766"/>
                    <a:pt x="430" y="3446"/>
                    <a:pt x="1" y="4126"/>
                  </a:cubicBezTo>
                  <a:lnTo>
                    <a:pt x="430" y="4378"/>
                  </a:lnTo>
                  <a:cubicBezTo>
                    <a:pt x="859" y="3697"/>
                    <a:pt x="1228" y="3017"/>
                    <a:pt x="1657" y="2396"/>
                  </a:cubicBezTo>
                  <a:cubicBezTo>
                    <a:pt x="2027" y="1657"/>
                    <a:pt x="2471" y="976"/>
                    <a:pt x="2899" y="311"/>
                  </a:cubicBezTo>
                  <a:lnTo>
                    <a:pt x="2530"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2" name="Google Shape;2382;p396"/>
            <p:cNvSpPr/>
            <p:nvPr/>
          </p:nvSpPr>
          <p:spPr>
            <a:xfrm>
              <a:off x="3388500" y="553025"/>
              <a:ext cx="75450" cy="107975"/>
            </a:xfrm>
            <a:custGeom>
              <a:avLst/>
              <a:gdLst/>
              <a:ahLst/>
              <a:cxnLst/>
              <a:rect l="l" t="t" r="r" b="b"/>
              <a:pathLst>
                <a:path w="3018" h="4319" extrusionOk="0">
                  <a:moveTo>
                    <a:pt x="430" y="0"/>
                  </a:moveTo>
                  <a:lnTo>
                    <a:pt x="1" y="252"/>
                  </a:lnTo>
                  <a:cubicBezTo>
                    <a:pt x="370" y="740"/>
                    <a:pt x="681" y="1228"/>
                    <a:pt x="992" y="1790"/>
                  </a:cubicBezTo>
                  <a:cubicBezTo>
                    <a:pt x="1539" y="2588"/>
                    <a:pt x="2101" y="3387"/>
                    <a:pt x="2530" y="4319"/>
                  </a:cubicBezTo>
                  <a:lnTo>
                    <a:pt x="3018" y="4067"/>
                  </a:lnTo>
                  <a:cubicBezTo>
                    <a:pt x="2530" y="3136"/>
                    <a:pt x="1968" y="2278"/>
                    <a:pt x="1420" y="1479"/>
                  </a:cubicBezTo>
                  <a:cubicBezTo>
                    <a:pt x="1110" y="991"/>
                    <a:pt x="740" y="488"/>
                    <a:pt x="430"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83" name="Google Shape;2383;p396"/>
          <p:cNvGrpSpPr/>
          <p:nvPr/>
        </p:nvGrpSpPr>
        <p:grpSpPr>
          <a:xfrm>
            <a:off x="6104937" y="1623725"/>
            <a:ext cx="856995" cy="846929"/>
            <a:chOff x="3647300" y="545250"/>
            <a:chExt cx="379000" cy="388250"/>
          </a:xfrm>
        </p:grpSpPr>
        <p:sp>
          <p:nvSpPr>
            <p:cNvPr id="2384" name="Google Shape;2384;p396"/>
            <p:cNvSpPr/>
            <p:nvPr/>
          </p:nvSpPr>
          <p:spPr>
            <a:xfrm>
              <a:off x="3841425" y="750075"/>
              <a:ext cx="73950" cy="183425"/>
            </a:xfrm>
            <a:custGeom>
              <a:avLst/>
              <a:gdLst/>
              <a:ahLst/>
              <a:cxnLst/>
              <a:rect l="l" t="t" r="r" b="b"/>
              <a:pathLst>
                <a:path w="2958" h="7337" extrusionOk="0">
                  <a:moveTo>
                    <a:pt x="370" y="1"/>
                  </a:moveTo>
                  <a:lnTo>
                    <a:pt x="0" y="311"/>
                  </a:lnTo>
                  <a:lnTo>
                    <a:pt x="2396" y="3092"/>
                  </a:lnTo>
                  <a:lnTo>
                    <a:pt x="1790" y="7277"/>
                  </a:lnTo>
                  <a:lnTo>
                    <a:pt x="2278" y="7336"/>
                  </a:lnTo>
                  <a:lnTo>
                    <a:pt x="2958" y="2899"/>
                  </a:lnTo>
                  <a:lnTo>
                    <a:pt x="370"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5" name="Google Shape;2385;p396"/>
            <p:cNvSpPr/>
            <p:nvPr/>
          </p:nvSpPr>
          <p:spPr>
            <a:xfrm>
              <a:off x="3915350" y="545250"/>
              <a:ext cx="90975" cy="81750"/>
            </a:xfrm>
            <a:custGeom>
              <a:avLst/>
              <a:gdLst/>
              <a:ahLst/>
              <a:cxnLst/>
              <a:rect l="l" t="t" r="r" b="b"/>
              <a:pathLst>
                <a:path w="3639" h="3270" extrusionOk="0">
                  <a:moveTo>
                    <a:pt x="1790" y="489"/>
                  </a:moveTo>
                  <a:cubicBezTo>
                    <a:pt x="2101" y="489"/>
                    <a:pt x="2397" y="622"/>
                    <a:pt x="2648" y="799"/>
                  </a:cubicBezTo>
                  <a:cubicBezTo>
                    <a:pt x="3077" y="1302"/>
                    <a:pt x="3077" y="1968"/>
                    <a:pt x="2648" y="2471"/>
                  </a:cubicBezTo>
                  <a:cubicBezTo>
                    <a:pt x="2397" y="2648"/>
                    <a:pt x="2101" y="2781"/>
                    <a:pt x="1790" y="2781"/>
                  </a:cubicBezTo>
                  <a:cubicBezTo>
                    <a:pt x="1480" y="2781"/>
                    <a:pt x="1228" y="2648"/>
                    <a:pt x="992" y="2471"/>
                  </a:cubicBezTo>
                  <a:cubicBezTo>
                    <a:pt x="548" y="1968"/>
                    <a:pt x="548" y="1302"/>
                    <a:pt x="992" y="799"/>
                  </a:cubicBezTo>
                  <a:cubicBezTo>
                    <a:pt x="1228" y="622"/>
                    <a:pt x="1480" y="489"/>
                    <a:pt x="1790" y="489"/>
                  </a:cubicBezTo>
                  <a:close/>
                  <a:moveTo>
                    <a:pt x="1790" y="1"/>
                  </a:moveTo>
                  <a:cubicBezTo>
                    <a:pt x="1361" y="1"/>
                    <a:pt x="992" y="193"/>
                    <a:pt x="681" y="489"/>
                  </a:cubicBezTo>
                  <a:cubicBezTo>
                    <a:pt x="1" y="1110"/>
                    <a:pt x="1" y="2160"/>
                    <a:pt x="681" y="2781"/>
                  </a:cubicBezTo>
                  <a:cubicBezTo>
                    <a:pt x="992" y="3077"/>
                    <a:pt x="1361" y="3269"/>
                    <a:pt x="1790" y="3269"/>
                  </a:cubicBezTo>
                  <a:cubicBezTo>
                    <a:pt x="2278" y="3269"/>
                    <a:pt x="2648" y="3077"/>
                    <a:pt x="2959" y="2781"/>
                  </a:cubicBezTo>
                  <a:cubicBezTo>
                    <a:pt x="3639" y="2160"/>
                    <a:pt x="3639" y="1110"/>
                    <a:pt x="2959" y="489"/>
                  </a:cubicBezTo>
                  <a:cubicBezTo>
                    <a:pt x="2648" y="193"/>
                    <a:pt x="2278" y="1"/>
                    <a:pt x="1790"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6" name="Google Shape;2386;p396"/>
            <p:cNvSpPr/>
            <p:nvPr/>
          </p:nvSpPr>
          <p:spPr>
            <a:xfrm>
              <a:off x="3722725" y="614775"/>
              <a:ext cx="206325" cy="203375"/>
            </a:xfrm>
            <a:custGeom>
              <a:avLst/>
              <a:gdLst/>
              <a:ahLst/>
              <a:cxnLst/>
              <a:rect l="l" t="t" r="r" b="b"/>
              <a:pathLst>
                <a:path w="8253" h="8135" extrusionOk="0">
                  <a:moveTo>
                    <a:pt x="5665" y="0"/>
                  </a:moveTo>
                  <a:lnTo>
                    <a:pt x="3018" y="1908"/>
                  </a:lnTo>
                  <a:lnTo>
                    <a:pt x="3269" y="2278"/>
                  </a:lnTo>
                  <a:lnTo>
                    <a:pt x="5739" y="488"/>
                  </a:lnTo>
                  <a:lnTo>
                    <a:pt x="7514" y="976"/>
                  </a:lnTo>
                  <a:lnTo>
                    <a:pt x="3580" y="7631"/>
                  </a:lnTo>
                  <a:lnTo>
                    <a:pt x="60" y="7513"/>
                  </a:lnTo>
                  <a:lnTo>
                    <a:pt x="1" y="8001"/>
                  </a:lnTo>
                  <a:lnTo>
                    <a:pt x="3890" y="8134"/>
                  </a:lnTo>
                  <a:lnTo>
                    <a:pt x="8253" y="666"/>
                  </a:lnTo>
                  <a:lnTo>
                    <a:pt x="5665"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7" name="Google Shape;2387;p396"/>
            <p:cNvSpPr/>
            <p:nvPr/>
          </p:nvSpPr>
          <p:spPr>
            <a:xfrm>
              <a:off x="3918325" y="631400"/>
              <a:ext cx="107975" cy="120200"/>
            </a:xfrm>
            <a:custGeom>
              <a:avLst/>
              <a:gdLst/>
              <a:ahLst/>
              <a:cxnLst/>
              <a:rect l="l" t="t" r="r" b="b"/>
              <a:pathLst>
                <a:path w="4319" h="4808" extrusionOk="0">
                  <a:moveTo>
                    <a:pt x="429" y="1"/>
                  </a:moveTo>
                  <a:lnTo>
                    <a:pt x="0" y="134"/>
                  </a:lnTo>
                  <a:lnTo>
                    <a:pt x="1420" y="4807"/>
                  </a:lnTo>
                  <a:lnTo>
                    <a:pt x="4318" y="4630"/>
                  </a:lnTo>
                  <a:lnTo>
                    <a:pt x="4259" y="4142"/>
                  </a:lnTo>
                  <a:lnTo>
                    <a:pt x="1790" y="4319"/>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8" name="Google Shape;2388;p396"/>
            <p:cNvSpPr/>
            <p:nvPr/>
          </p:nvSpPr>
          <p:spPr>
            <a:xfrm>
              <a:off x="3647300" y="850275"/>
              <a:ext cx="92475" cy="12225"/>
            </a:xfrm>
            <a:custGeom>
              <a:avLst/>
              <a:gdLst/>
              <a:ahLst/>
              <a:cxnLst/>
              <a:rect l="l" t="t" r="r" b="b"/>
              <a:pathLst>
                <a:path w="3699" h="489" extrusionOk="0">
                  <a:moveTo>
                    <a:pt x="1" y="1"/>
                  </a:moveTo>
                  <a:lnTo>
                    <a:pt x="1" y="489"/>
                  </a:lnTo>
                  <a:lnTo>
                    <a:pt x="3698" y="489"/>
                  </a:lnTo>
                  <a:lnTo>
                    <a:pt x="36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9" name="Google Shape;2389;p396"/>
            <p:cNvSpPr/>
            <p:nvPr/>
          </p:nvSpPr>
          <p:spPr>
            <a:xfrm>
              <a:off x="3684275" y="890200"/>
              <a:ext cx="144975" cy="12600"/>
            </a:xfrm>
            <a:custGeom>
              <a:avLst/>
              <a:gdLst/>
              <a:ahLst/>
              <a:cxnLst/>
              <a:rect l="l" t="t" r="r" b="b"/>
              <a:pathLst>
                <a:path w="5799" h="504" extrusionOk="0">
                  <a:moveTo>
                    <a:pt x="1" y="1"/>
                  </a:moveTo>
                  <a:lnTo>
                    <a:pt x="1" y="504"/>
                  </a:lnTo>
                  <a:lnTo>
                    <a:pt x="5798" y="504"/>
                  </a:lnTo>
                  <a:lnTo>
                    <a:pt x="57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91" name="Google Shape;2391;p396"/>
          <p:cNvSpPr txBox="1"/>
          <p:nvPr/>
        </p:nvSpPr>
        <p:spPr>
          <a:xfrm>
            <a:off x="741851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rgbClr val="8DC63F"/>
                </a:solidFill>
                <a:latin typeface="Calibri" panose="020F0502020204030204" pitchFamily="34" charset="0"/>
                <a:ea typeface="Archivo Narrow"/>
                <a:cs typeface="Calibri" panose="020F0502020204030204" pitchFamily="34" charset="0"/>
                <a:sym typeface="Archivo Narrow"/>
              </a:rPr>
              <a:t>+58%</a:t>
            </a:r>
            <a:endParaRPr sz="2400" b="1" dirty="0">
              <a:solidFill>
                <a:srgbClr val="8DC63F"/>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92" name="Google Shape;2392;p396"/>
          <p:cNvCxnSpPr/>
          <p:nvPr/>
        </p:nvCxnSpPr>
        <p:spPr>
          <a:xfrm>
            <a:off x="7552097" y="2642771"/>
            <a:ext cx="1221300" cy="0"/>
          </a:xfrm>
          <a:prstGeom prst="straightConnector1">
            <a:avLst/>
          </a:prstGeom>
          <a:noFill/>
          <a:ln w="38100" cap="flat" cmpd="sng">
            <a:solidFill>
              <a:srgbClr val="00AEEF"/>
            </a:solidFill>
            <a:prstDash val="solid"/>
            <a:round/>
            <a:headEnd type="none" w="med" len="med"/>
            <a:tailEnd type="none" w="med" len="med"/>
          </a:ln>
        </p:spPr>
      </p:cxnSp>
      <p:pic>
        <p:nvPicPr>
          <p:cNvPr id="2393" name="Google Shape;2393;p396"/>
          <p:cNvPicPr preferRelativeResize="0"/>
          <p:nvPr/>
        </p:nvPicPr>
        <p:blipFill rotWithShape="1">
          <a:blip r:embed="rId3">
            <a:alphaModFix/>
          </a:blip>
          <a:srcRect/>
          <a:stretch/>
        </p:blipFill>
        <p:spPr>
          <a:xfrm>
            <a:off x="7706176" y="1676262"/>
            <a:ext cx="913200" cy="741900"/>
          </a:xfrm>
          <a:prstGeom prst="rect">
            <a:avLst/>
          </a:prstGeom>
          <a:noFill/>
          <a:ln>
            <a:noFill/>
          </a:ln>
        </p:spPr>
      </p:pic>
      <p:sp>
        <p:nvSpPr>
          <p:cNvPr id="66" name="Google Shape;2356;p396"/>
          <p:cNvSpPr/>
          <p:nvPr/>
        </p:nvSpPr>
        <p:spPr>
          <a:xfrm rot="10800000">
            <a:off x="6356198"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7" name="Google Shape;2346;p396"/>
          <p:cNvSpPr txBox="1"/>
          <p:nvPr/>
        </p:nvSpPr>
        <p:spPr>
          <a:xfrm>
            <a:off x="5747996"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8.9M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ORDERS/DELIVERIES</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68" name="Google Shape;2356;p396"/>
          <p:cNvSpPr/>
          <p:nvPr/>
        </p:nvSpPr>
        <p:spPr>
          <a:xfrm rot="10800000">
            <a:off x="8043466"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9" name="Google Shape;2346;p396"/>
          <p:cNvSpPr txBox="1"/>
          <p:nvPr/>
        </p:nvSpPr>
        <p:spPr>
          <a:xfrm>
            <a:off x="7435264"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+2.8M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pic>
        <p:nvPicPr>
          <p:cNvPr id="70" name="Google Shape;1861;p11"/>
          <p:cNvPicPr preferRelativeResize="0"/>
          <p:nvPr/>
        </p:nvPicPr>
        <p:blipFill rotWithShape="1">
          <a:blip r:embed="rId4">
            <a:alphaModFix/>
          </a:blip>
          <a:srcRect/>
          <a:stretch/>
        </p:blipFill>
        <p:spPr>
          <a:xfrm>
            <a:off x="8188810" y="753395"/>
            <a:ext cx="450777" cy="358450"/>
          </a:xfrm>
          <a:prstGeom prst="rect">
            <a:avLst/>
          </a:prstGeom>
          <a:noFill/>
          <a:ln>
            <a:noFill/>
          </a:ln>
        </p:spPr>
      </p:pic>
      <p:sp>
        <p:nvSpPr>
          <p:cNvPr id="2" name="TextBox 1"/>
          <p:cNvSpPr txBox="1"/>
          <p:nvPr/>
        </p:nvSpPr>
        <p:spPr>
          <a:xfrm>
            <a:off x="8070073" y="1111845"/>
            <a:ext cx="678391" cy="307777"/>
          </a:xfrm>
          <a:prstGeom prst="rect">
            <a:avLst/>
          </a:prstGeom>
          <a:noFill/>
        </p:spPr>
        <p:txBody>
          <a:bodyPr wrap="none" rtlCol="0">
            <a:spAutoFit/>
          </a:bodyPr>
          <a:lstStyle/>
          <a:p>
            <a:r>
              <a:rPr lang="en-GB" b="1" dirty="0" smtClean="0">
                <a:latin typeface="Calibri" panose="020F0502020204030204" pitchFamily="34" charset="0"/>
                <a:cs typeface="Calibri" panose="020F0502020204030204" pitchFamily="34" charset="0"/>
              </a:rPr>
              <a:t>Online</a:t>
            </a:r>
            <a:endParaRPr lang="en-GB" b="1" dirty="0">
              <a:latin typeface="Calibri" panose="020F0502020204030204" pitchFamily="34" charset="0"/>
              <a:cs typeface="Calibri" panose="020F0502020204030204" pitchFamily="34" charset="0"/>
            </a:endParaRPr>
          </a:p>
        </p:txBody>
      </p:sp>
      <p:sp>
        <p:nvSpPr>
          <p:cNvPr id="3" name="Rounded Rectangle 2"/>
          <p:cNvSpPr/>
          <p:nvPr/>
        </p:nvSpPr>
        <p:spPr>
          <a:xfrm>
            <a:off x="5747996" y="1365768"/>
            <a:ext cx="3025401" cy="3078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2" name="Chart Placeholder 6"/>
          <p:cNvGraphicFramePr>
            <a:graphicFrameLocks/>
          </p:cNvGraphicFramePr>
          <p:nvPr>
            <p:extLst>
              <p:ext uri="{D42A27DB-BD31-4B8C-83A1-F6EECF244321}">
                <p14:modId xmlns:p14="http://schemas.microsoft.com/office/powerpoint/2010/main" val="977415563"/>
              </p:ext>
            </p:extLst>
          </p:nvPr>
        </p:nvGraphicFramePr>
        <p:xfrm>
          <a:off x="251520" y="4873470"/>
          <a:ext cx="5832648" cy="27003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88580" y="4496802"/>
            <a:ext cx="8816737" cy="646331"/>
          </a:xfrm>
          <a:prstGeom prst="rect">
            <a:avLst/>
          </a:prstGeom>
          <a:solidFill>
            <a:srgbClr val="FFC000"/>
          </a:solidFill>
        </p:spPr>
        <p:txBody>
          <a:bodyPr wrap="square" rtlCol="0">
            <a:spAutoFit/>
          </a:bodyPr>
          <a:lstStyle/>
          <a:p>
            <a:pPr algn="ctr"/>
            <a:r>
              <a:rPr lang="en-GB" sz="1200" b="1" dirty="0" smtClean="0">
                <a:latin typeface="Calibri" panose="020F0502020204030204" pitchFamily="34" charset="0"/>
                <a:cs typeface="Calibri" panose="020F0502020204030204" pitchFamily="34" charset="0"/>
              </a:rPr>
              <a:t>With a second round of </a:t>
            </a:r>
            <a:r>
              <a:rPr lang="en-GB" sz="1200" b="1" dirty="0" err="1" smtClean="0">
                <a:latin typeface="Calibri" panose="020F0502020204030204" pitchFamily="34" charset="0"/>
                <a:cs typeface="Calibri" panose="020F0502020204030204" pitchFamily="34" charset="0"/>
              </a:rPr>
              <a:t>Covid</a:t>
            </a:r>
            <a:r>
              <a:rPr lang="en-GB" sz="1200" b="1" dirty="0" smtClean="0">
                <a:latin typeface="Calibri" panose="020F0502020204030204" pitchFamily="34" charset="0"/>
                <a:cs typeface="Calibri" panose="020F0502020204030204" pitchFamily="34" charset="0"/>
              </a:rPr>
              <a:t> beckoning, retailers are becoming for efficient and offering more slots online.  Demand continues to exceed supply which in turn is allowing the channel to become more profitable as retailers optimise their offer.  Competition is expected to ramp up as </a:t>
            </a:r>
            <a:r>
              <a:rPr lang="en-GB" sz="1200" b="1" dirty="0" err="1" smtClean="0">
                <a:latin typeface="Calibri" panose="020F0502020204030204" pitchFamily="34" charset="0"/>
                <a:cs typeface="Calibri" panose="020F0502020204030204" pitchFamily="34" charset="0"/>
              </a:rPr>
              <a:t>Ocado</a:t>
            </a:r>
            <a:r>
              <a:rPr lang="en-GB" sz="1200" b="1" dirty="0" smtClean="0">
                <a:latin typeface="Calibri" panose="020F0502020204030204" pitchFamily="34" charset="0"/>
                <a:cs typeface="Calibri" panose="020F0502020204030204" pitchFamily="34" charset="0"/>
              </a:rPr>
              <a:t> increase capacity and the Discounters trial new initiatives.</a:t>
            </a:r>
            <a:endParaRPr lang="en-GB" sz="1200" b="1" dirty="0">
              <a:latin typeface="Calibri" panose="020F0502020204030204" pitchFamily="34" charset="0"/>
              <a:cs typeface="Calibri" panose="020F0502020204030204" pitchFamily="34" charset="0"/>
            </a:endParaRPr>
          </a:p>
        </p:txBody>
      </p:sp>
      <p:sp>
        <p:nvSpPr>
          <p:cNvPr id="5" name="Rectangle 4"/>
          <p:cNvSpPr/>
          <p:nvPr/>
        </p:nvSpPr>
        <p:spPr>
          <a:xfrm>
            <a:off x="188580" y="821280"/>
            <a:ext cx="7486418" cy="307777"/>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At 13.3%, share is considerably higher than last year (6.9%)</a:t>
            </a:r>
            <a:endParaRPr lang="en-GB" dirty="0"/>
          </a:p>
        </p:txBody>
      </p:sp>
      <p:sp>
        <p:nvSpPr>
          <p:cNvPr id="64" name="Google Shape;2356;p396"/>
          <p:cNvSpPr/>
          <p:nvPr/>
        </p:nvSpPr>
        <p:spPr>
          <a:xfrm rot="10800000">
            <a:off x="904951"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5" name="Google Shape;2346;p396"/>
          <p:cNvSpPr txBox="1"/>
          <p:nvPr/>
        </p:nvSpPr>
        <p:spPr>
          <a:xfrm>
            <a:off x="296749"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13.3%</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SHARE OF GB</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1" name="Google Shape;2346;p396"/>
          <p:cNvSpPr txBox="1"/>
          <p:nvPr/>
        </p:nvSpPr>
        <p:spPr>
          <a:xfrm>
            <a:off x="3242468"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4.3%</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AVERAGE PRICE</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2" name="Google Shape;2356;p396"/>
          <p:cNvSpPr/>
          <p:nvPr/>
        </p:nvSpPr>
        <p:spPr>
          <a:xfrm rot="10800000">
            <a:off x="3787636" y="3346819"/>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02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5"/>
                                        </p:tgtEl>
                                        <p:attrNameLst>
                                          <p:attrName>style.visibility</p:attrName>
                                        </p:attrNameLst>
                                      </p:cBhvr>
                                      <p:to>
                                        <p:strVal val="visible"/>
                                      </p:to>
                                    </p:set>
                                    <p:animEffect transition="in" filter="fade">
                                      <p:cBhvr>
                                        <p:cTn id="7" dur="1000"/>
                                        <p:tgtEl>
                                          <p:spTgt spid="2345"/>
                                        </p:tgtEl>
                                      </p:cBhvr>
                                    </p:animEffect>
                                  </p:childTnLst>
                                </p:cTn>
                              </p:par>
                              <p:par>
                                <p:cTn id="8" presetID="10" presetClass="entr" presetSubtype="0" fill="hold" nodeType="withEffect">
                                  <p:stCondLst>
                                    <p:cond delay="0"/>
                                  </p:stCondLst>
                                  <p:childTnLst>
                                    <p:set>
                                      <p:cBhvr>
                                        <p:cTn id="9" dur="1" fill="hold">
                                          <p:stCondLst>
                                            <p:cond delay="0"/>
                                          </p:stCondLst>
                                        </p:cTn>
                                        <p:tgtEl>
                                          <p:spTgt spid="2346"/>
                                        </p:tgtEl>
                                        <p:attrNameLst>
                                          <p:attrName>style.visibility</p:attrName>
                                        </p:attrNameLst>
                                      </p:cBhvr>
                                      <p:to>
                                        <p:strVal val="visible"/>
                                      </p:to>
                                    </p:set>
                                    <p:animEffect transition="in" filter="fade">
                                      <p:cBhvr>
                                        <p:cTn id="10" dur="1000"/>
                                        <p:tgtEl>
                                          <p:spTgt spid="2346"/>
                                        </p:tgtEl>
                                      </p:cBhvr>
                                    </p:animEffect>
                                  </p:childTnLst>
                                </p:cTn>
                              </p:par>
                              <p:par>
                                <p:cTn id="11" presetID="10" presetClass="entr" presetSubtype="0" fill="hold" nodeType="withEffect">
                                  <p:stCondLst>
                                    <p:cond delay="0"/>
                                  </p:stCondLst>
                                  <p:childTnLst>
                                    <p:set>
                                      <p:cBhvr>
                                        <p:cTn id="12" dur="1" fill="hold">
                                          <p:stCondLst>
                                            <p:cond delay="0"/>
                                          </p:stCondLst>
                                        </p:cTn>
                                        <p:tgtEl>
                                          <p:spTgt spid="2347"/>
                                        </p:tgtEl>
                                        <p:attrNameLst>
                                          <p:attrName>style.visibility</p:attrName>
                                        </p:attrNameLst>
                                      </p:cBhvr>
                                      <p:to>
                                        <p:strVal val="visible"/>
                                      </p:to>
                                    </p:set>
                                    <p:animEffect transition="in" filter="fade">
                                      <p:cBhvr>
                                        <p:cTn id="13" dur="1000"/>
                                        <p:tgtEl>
                                          <p:spTgt spid="2347"/>
                                        </p:tgtEl>
                                      </p:cBhvr>
                                    </p:animEffect>
                                  </p:childTnLst>
                                </p:cTn>
                              </p:par>
                              <p:par>
                                <p:cTn id="14" presetID="10" presetClass="entr" presetSubtype="0" fill="hold" nodeType="withEffect">
                                  <p:stCondLst>
                                    <p:cond delay="0"/>
                                  </p:stCondLst>
                                  <p:childTnLst>
                                    <p:set>
                                      <p:cBhvr>
                                        <p:cTn id="15" dur="1" fill="hold">
                                          <p:stCondLst>
                                            <p:cond delay="0"/>
                                          </p:stCondLst>
                                        </p:cTn>
                                        <p:tgtEl>
                                          <p:spTgt spid="2349"/>
                                        </p:tgtEl>
                                        <p:attrNameLst>
                                          <p:attrName>style.visibility</p:attrName>
                                        </p:attrNameLst>
                                      </p:cBhvr>
                                      <p:to>
                                        <p:strVal val="visible"/>
                                      </p:to>
                                    </p:set>
                                    <p:animEffect transition="in" filter="fade">
                                      <p:cBhvr>
                                        <p:cTn id="16" dur="1000"/>
                                        <p:tgtEl>
                                          <p:spTgt spid="2349"/>
                                        </p:tgtEl>
                                      </p:cBhvr>
                                    </p:animEffect>
                                  </p:childTnLst>
                                </p:cTn>
                              </p:par>
                              <p:par>
                                <p:cTn id="17" presetID="10" presetClass="entr" presetSubtype="0" fill="hold" nodeType="withEffect">
                                  <p:stCondLst>
                                    <p:cond delay="0"/>
                                  </p:stCondLst>
                                  <p:childTnLst>
                                    <p:set>
                                      <p:cBhvr>
                                        <p:cTn id="18" dur="1" fill="hold">
                                          <p:stCondLst>
                                            <p:cond delay="0"/>
                                          </p:stCondLst>
                                        </p:cTn>
                                        <p:tgtEl>
                                          <p:spTgt spid="2350"/>
                                        </p:tgtEl>
                                        <p:attrNameLst>
                                          <p:attrName>style.visibility</p:attrName>
                                        </p:attrNameLst>
                                      </p:cBhvr>
                                      <p:to>
                                        <p:strVal val="visible"/>
                                      </p:to>
                                    </p:set>
                                    <p:animEffect transition="in" filter="fade">
                                      <p:cBhvr>
                                        <p:cTn id="19" dur="1000"/>
                                        <p:tgtEl>
                                          <p:spTgt spid="2350"/>
                                        </p:tgtEl>
                                      </p:cBhvr>
                                    </p:animEffect>
                                  </p:childTnLst>
                                </p:cTn>
                              </p:par>
                              <p:par>
                                <p:cTn id="20" presetID="10" presetClass="entr" presetSubtype="0" fill="hold" nodeType="withEffect">
                                  <p:stCondLst>
                                    <p:cond delay="0"/>
                                  </p:stCondLst>
                                  <p:childTnLst>
                                    <p:set>
                                      <p:cBhvr>
                                        <p:cTn id="21" dur="1" fill="hold">
                                          <p:stCondLst>
                                            <p:cond delay="0"/>
                                          </p:stCondLst>
                                        </p:cTn>
                                        <p:tgtEl>
                                          <p:spTgt spid="2351"/>
                                        </p:tgtEl>
                                        <p:attrNameLst>
                                          <p:attrName>style.visibility</p:attrName>
                                        </p:attrNameLst>
                                      </p:cBhvr>
                                      <p:to>
                                        <p:strVal val="visible"/>
                                      </p:to>
                                    </p:set>
                                    <p:animEffect transition="in" filter="fade">
                                      <p:cBhvr>
                                        <p:cTn id="22" dur="1000"/>
                                        <p:tgtEl>
                                          <p:spTgt spid="2351"/>
                                        </p:tgtEl>
                                      </p:cBhvr>
                                    </p:animEffect>
                                  </p:childTnLst>
                                </p:cTn>
                              </p:par>
                              <p:par>
                                <p:cTn id="23" presetID="10" presetClass="entr" presetSubtype="0" fill="hold" nodeType="withEffect">
                                  <p:stCondLst>
                                    <p:cond delay="0"/>
                                  </p:stCondLst>
                                  <p:childTnLst>
                                    <p:set>
                                      <p:cBhvr>
                                        <p:cTn id="24" dur="1" fill="hold">
                                          <p:stCondLst>
                                            <p:cond delay="0"/>
                                          </p:stCondLst>
                                        </p:cTn>
                                        <p:tgtEl>
                                          <p:spTgt spid="2352"/>
                                        </p:tgtEl>
                                        <p:attrNameLst>
                                          <p:attrName>style.visibility</p:attrName>
                                        </p:attrNameLst>
                                      </p:cBhvr>
                                      <p:to>
                                        <p:strVal val="visible"/>
                                      </p:to>
                                    </p:set>
                                    <p:animEffect transition="in" filter="fade">
                                      <p:cBhvr>
                                        <p:cTn id="25" dur="1000"/>
                                        <p:tgtEl>
                                          <p:spTgt spid="2352"/>
                                        </p:tgtEl>
                                      </p:cBhvr>
                                    </p:animEffect>
                                  </p:childTnLst>
                                </p:cTn>
                              </p:par>
                              <p:par>
                                <p:cTn id="26" presetID="10" presetClass="entr" presetSubtype="0" fill="hold" nodeType="withEffect">
                                  <p:stCondLst>
                                    <p:cond delay="0"/>
                                  </p:stCondLst>
                                  <p:childTnLst>
                                    <p:set>
                                      <p:cBhvr>
                                        <p:cTn id="27" dur="1" fill="hold">
                                          <p:stCondLst>
                                            <p:cond delay="0"/>
                                          </p:stCondLst>
                                        </p:cTn>
                                        <p:tgtEl>
                                          <p:spTgt spid="2361"/>
                                        </p:tgtEl>
                                        <p:attrNameLst>
                                          <p:attrName>style.visibility</p:attrName>
                                        </p:attrNameLst>
                                      </p:cBhvr>
                                      <p:to>
                                        <p:strVal val="visible"/>
                                      </p:to>
                                    </p:set>
                                    <p:animEffect transition="in" filter="fade">
                                      <p:cBhvr>
                                        <p:cTn id="28" dur="1000"/>
                                        <p:tgtEl>
                                          <p:spTgt spid="2361"/>
                                        </p:tgtEl>
                                      </p:cBhvr>
                                    </p:animEffect>
                                  </p:childTnLst>
                                </p:cTn>
                              </p:par>
                              <p:par>
                                <p:cTn id="29" presetID="10" presetClass="entr" presetSubtype="0" fill="hold" nodeType="withEffect">
                                  <p:stCondLst>
                                    <p:cond delay="0"/>
                                  </p:stCondLst>
                                  <p:childTnLst>
                                    <p:set>
                                      <p:cBhvr>
                                        <p:cTn id="30" dur="1" fill="hold">
                                          <p:stCondLst>
                                            <p:cond delay="0"/>
                                          </p:stCondLst>
                                        </p:cTn>
                                        <p:tgtEl>
                                          <p:spTgt spid="2374"/>
                                        </p:tgtEl>
                                        <p:attrNameLst>
                                          <p:attrName>style.visibility</p:attrName>
                                        </p:attrNameLst>
                                      </p:cBhvr>
                                      <p:to>
                                        <p:strVal val="visible"/>
                                      </p:to>
                                    </p:set>
                                    <p:animEffect transition="in" filter="fade">
                                      <p:cBhvr>
                                        <p:cTn id="31" dur="1000"/>
                                        <p:tgtEl>
                                          <p:spTgt spid="2374"/>
                                        </p:tgtEl>
                                      </p:cBhvr>
                                    </p:animEffect>
                                  </p:childTnLst>
                                </p:cTn>
                              </p:par>
                              <p:par>
                                <p:cTn id="32" presetID="10" presetClass="entr" presetSubtype="0" fill="hold" nodeType="withEffect">
                                  <p:stCondLst>
                                    <p:cond delay="0"/>
                                  </p:stCondLst>
                                  <p:childTnLst>
                                    <p:set>
                                      <p:cBhvr>
                                        <p:cTn id="33" dur="1" fill="hold">
                                          <p:stCondLst>
                                            <p:cond delay="0"/>
                                          </p:stCondLst>
                                        </p:cTn>
                                        <p:tgtEl>
                                          <p:spTgt spid="2383"/>
                                        </p:tgtEl>
                                        <p:attrNameLst>
                                          <p:attrName>style.visibility</p:attrName>
                                        </p:attrNameLst>
                                      </p:cBhvr>
                                      <p:to>
                                        <p:strVal val="visible"/>
                                      </p:to>
                                    </p:set>
                                    <p:animEffect transition="in" filter="fade">
                                      <p:cBhvr>
                                        <p:cTn id="34" dur="1000"/>
                                        <p:tgtEl>
                                          <p:spTgt spid="2383"/>
                                        </p:tgtEl>
                                      </p:cBhvr>
                                    </p:animEffect>
                                  </p:childTnLst>
                                </p:cTn>
                              </p:par>
                              <p:par>
                                <p:cTn id="35" presetID="10" presetClass="entr" presetSubtype="0" fill="hold" nodeType="withEffect">
                                  <p:stCondLst>
                                    <p:cond delay="0"/>
                                  </p:stCondLst>
                                  <p:childTnLst>
                                    <p:set>
                                      <p:cBhvr>
                                        <p:cTn id="36" dur="1" fill="hold">
                                          <p:stCondLst>
                                            <p:cond delay="0"/>
                                          </p:stCondLst>
                                        </p:cTn>
                                        <p:tgtEl>
                                          <p:spTgt spid="2391"/>
                                        </p:tgtEl>
                                        <p:attrNameLst>
                                          <p:attrName>style.visibility</p:attrName>
                                        </p:attrNameLst>
                                      </p:cBhvr>
                                      <p:to>
                                        <p:strVal val="visible"/>
                                      </p:to>
                                    </p:set>
                                    <p:animEffect transition="in" filter="fade">
                                      <p:cBhvr>
                                        <p:cTn id="37" dur="1000"/>
                                        <p:tgtEl>
                                          <p:spTgt spid="2391"/>
                                        </p:tgtEl>
                                      </p:cBhvr>
                                    </p:animEffect>
                                  </p:childTnLst>
                                </p:cTn>
                              </p:par>
                              <p:par>
                                <p:cTn id="38" presetID="10" presetClass="entr" presetSubtype="0" fill="hold" nodeType="withEffect">
                                  <p:stCondLst>
                                    <p:cond delay="0"/>
                                  </p:stCondLst>
                                  <p:childTnLst>
                                    <p:set>
                                      <p:cBhvr>
                                        <p:cTn id="39" dur="1" fill="hold">
                                          <p:stCondLst>
                                            <p:cond delay="0"/>
                                          </p:stCondLst>
                                        </p:cTn>
                                        <p:tgtEl>
                                          <p:spTgt spid="2392"/>
                                        </p:tgtEl>
                                        <p:attrNameLst>
                                          <p:attrName>style.visibility</p:attrName>
                                        </p:attrNameLst>
                                      </p:cBhvr>
                                      <p:to>
                                        <p:strVal val="visible"/>
                                      </p:to>
                                    </p:set>
                                    <p:animEffect transition="in" filter="fade">
                                      <p:cBhvr>
                                        <p:cTn id="40" dur="1000"/>
                                        <p:tgtEl>
                                          <p:spTgt spid="2392"/>
                                        </p:tgtEl>
                                      </p:cBhvr>
                                    </p:animEffect>
                                  </p:childTnLst>
                                </p:cTn>
                              </p:par>
                              <p:par>
                                <p:cTn id="41" presetID="10" presetClass="entr" presetSubtype="0" fill="hold" nodeType="withEffect">
                                  <p:stCondLst>
                                    <p:cond delay="0"/>
                                  </p:stCondLst>
                                  <p:childTnLst>
                                    <p:set>
                                      <p:cBhvr>
                                        <p:cTn id="42" dur="1" fill="hold">
                                          <p:stCondLst>
                                            <p:cond delay="0"/>
                                          </p:stCondLst>
                                        </p:cTn>
                                        <p:tgtEl>
                                          <p:spTgt spid="2393"/>
                                        </p:tgtEl>
                                        <p:attrNameLst>
                                          <p:attrName>style.visibility</p:attrName>
                                        </p:attrNameLst>
                                      </p:cBhvr>
                                      <p:to>
                                        <p:strVal val="visible"/>
                                      </p:to>
                                    </p:set>
                                    <p:animEffect transition="in" filter="fade">
                                      <p:cBhvr>
                                        <p:cTn id="43" dur="1000"/>
                                        <p:tgtEl>
                                          <p:spTgt spid="2393"/>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childTnLst>
                                </p:cTn>
                              </p:par>
                              <p:par>
                                <p:cTn id="65" presetID="10"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pSp>
        <p:nvGrpSpPr>
          <p:cNvPr id="11" name="Google Shape;1858;p11"/>
          <p:cNvGrpSpPr/>
          <p:nvPr/>
        </p:nvGrpSpPr>
        <p:grpSpPr>
          <a:xfrm>
            <a:off x="6648802" y="1514280"/>
            <a:ext cx="1854097" cy="502920"/>
            <a:chOff x="6258344" y="1278081"/>
            <a:chExt cx="1685542" cy="457200"/>
          </a:xfrm>
        </p:grpSpPr>
        <p:sp>
          <p:nvSpPr>
            <p:cNvPr id="20"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5th September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1" name="Google Shape;1860;p11"/>
            <p:cNvSpPr txBox="1"/>
            <p:nvPr/>
          </p:nvSpPr>
          <p:spPr>
            <a:xfrm>
              <a:off x="6271591" y="1278081"/>
              <a:ext cx="1672295"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rPr>
                <a:t>Total Visits</a:t>
              </a:r>
              <a:endParaRPr sz="1200" i="0" u="none" strike="noStrike" cap="none" dirty="0">
                <a:solidFill>
                  <a:schemeClr val="accent5"/>
                </a:solidFill>
                <a:sym typeface="Arial"/>
              </a:endParaRPr>
            </a:p>
          </p:txBody>
        </p:sp>
      </p:grpSp>
      <p:sp>
        <p:nvSpPr>
          <p:cNvPr id="25" name="Google Shape;1850;p11"/>
          <p:cNvSpPr/>
          <p:nvPr/>
        </p:nvSpPr>
        <p:spPr>
          <a:xfrm>
            <a:off x="6498333" y="4032643"/>
            <a:ext cx="775616" cy="418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-84M</a:t>
            </a:r>
          </a:p>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3"/>
                </a:solidFill>
                <a:latin typeface="Calibri" panose="020F0502020204030204" pitchFamily="34" charset="0"/>
                <a:cs typeface="Calibri" panose="020F0502020204030204" pitchFamily="34" charset="0"/>
                <a:sym typeface="Arial"/>
              </a:rPr>
              <a:t>(-15%)</a:t>
            </a:r>
            <a:endParaRPr sz="1100" b="1" i="0"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2" name="Google Shape;1854;p11"/>
          <p:cNvSpPr/>
          <p:nvPr/>
        </p:nvSpPr>
        <p:spPr>
          <a:xfrm>
            <a:off x="7740352" y="4032643"/>
            <a:ext cx="775617"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1"/>
                </a:solidFill>
                <a:latin typeface="Arial"/>
                <a:ea typeface="Arial"/>
                <a:cs typeface="Arial"/>
                <a:sym typeface="Arial"/>
              </a:rPr>
              <a:t>+9M</a:t>
            </a:r>
          </a:p>
          <a:p>
            <a:pPr marL="0" marR="0" lvl="0" indent="0" algn="ctr" rtl="0">
              <a:lnSpc>
                <a:spcPct val="100000"/>
              </a:lnSpc>
              <a:spcBef>
                <a:spcPts val="0"/>
              </a:spcBef>
              <a:spcAft>
                <a:spcPts val="0"/>
              </a:spcAft>
              <a:buClr>
                <a:srgbClr val="000000"/>
              </a:buClr>
              <a:buSzPts val="2400"/>
              <a:buFont typeface="Arial"/>
              <a:buNone/>
            </a:pPr>
            <a:r>
              <a:rPr lang="it-IT" sz="1100" b="1" dirty="0" smtClean="0">
                <a:solidFill>
                  <a:schemeClr val="accent1"/>
                </a:solidFill>
              </a:rPr>
              <a:t>(+85%)</a:t>
            </a:r>
            <a:endParaRPr sz="1000" b="1" i="0" u="none" strike="noStrike" cap="none" dirty="0">
              <a:solidFill>
                <a:schemeClr val="accent1"/>
              </a:solidFill>
              <a:latin typeface="Arial"/>
              <a:ea typeface="Arial"/>
              <a:cs typeface="Arial"/>
              <a:sym typeface="Arial"/>
            </a:endParaRPr>
          </a:p>
        </p:txBody>
      </p:sp>
      <p:sp>
        <p:nvSpPr>
          <p:cNvPr id="10" name="Google Shape;1857;p11"/>
          <p:cNvSpPr/>
          <p:nvPr/>
        </p:nvSpPr>
        <p:spPr>
          <a:xfrm>
            <a:off x="7013971" y="2183855"/>
            <a:ext cx="1032345" cy="40859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800" b="0" i="0" u="none" strike="noStrike" cap="none" dirty="0" smtClean="0">
                <a:solidFill>
                  <a:srgbClr val="FFFFFF"/>
                </a:solidFill>
                <a:latin typeface="Arial"/>
                <a:ea typeface="Arial"/>
                <a:cs typeface="Arial"/>
                <a:sym typeface="Arial"/>
              </a:rPr>
              <a:t>-13%</a:t>
            </a:r>
            <a:endParaRPr b="0" i="0" u="none" strike="noStrike" cap="none" dirty="0">
              <a:solidFill>
                <a:srgbClr val="000000"/>
              </a:solidFill>
              <a:latin typeface="Arial"/>
              <a:ea typeface="Arial"/>
              <a:cs typeface="Arial"/>
              <a:sym typeface="Arial"/>
            </a:endParaRPr>
          </a:p>
        </p:txBody>
      </p:sp>
      <p:cxnSp>
        <p:nvCxnSpPr>
          <p:cNvPr id="18" name="Google Shape;1867;p11"/>
          <p:cNvCxnSpPr>
            <a:stCxn id="10" idx="2"/>
          </p:cNvCxnSpPr>
          <p:nvPr/>
        </p:nvCxnSpPr>
        <p:spPr>
          <a:xfrm flipH="1">
            <a:off x="7013971" y="2592450"/>
            <a:ext cx="516173" cy="899251"/>
          </a:xfrm>
          <a:prstGeom prst="straightConnector1">
            <a:avLst/>
          </a:prstGeom>
          <a:noFill/>
          <a:ln w="10775" cap="flat" cmpd="sng">
            <a:solidFill>
              <a:schemeClr val="accent1"/>
            </a:solidFill>
            <a:prstDash val="solid"/>
            <a:round/>
            <a:headEnd type="none" w="sm" len="sm"/>
            <a:tailEnd type="stealth" w="med" len="med"/>
          </a:ln>
        </p:spPr>
      </p:cxnSp>
      <p:cxnSp>
        <p:nvCxnSpPr>
          <p:cNvPr id="19" name="Google Shape;1868;p11"/>
          <p:cNvCxnSpPr>
            <a:stCxn id="10" idx="2"/>
          </p:cNvCxnSpPr>
          <p:nvPr/>
        </p:nvCxnSpPr>
        <p:spPr>
          <a:xfrm>
            <a:off x="7530144" y="2592450"/>
            <a:ext cx="516172" cy="899251"/>
          </a:xfrm>
          <a:prstGeom prst="straightConnector1">
            <a:avLst/>
          </a:prstGeom>
          <a:noFill/>
          <a:ln w="10775" cap="flat" cmpd="sng">
            <a:solidFill>
              <a:schemeClr val="accent1"/>
            </a:solidFill>
            <a:prstDash val="solid"/>
            <a:round/>
            <a:headEnd type="none" w="sm" len="sm"/>
            <a:tailEnd type="stealth" w="med" len="med"/>
          </a:ln>
        </p:spPr>
      </p:cxnSp>
      <p:grpSp>
        <p:nvGrpSpPr>
          <p:cNvPr id="28" name="Google Shape;1800;p9"/>
          <p:cNvGrpSpPr/>
          <p:nvPr/>
        </p:nvGrpSpPr>
        <p:grpSpPr>
          <a:xfrm>
            <a:off x="5819428" y="1610324"/>
            <a:ext cx="239100" cy="2943442"/>
            <a:chOff x="2995397" y="1581873"/>
            <a:chExt cx="239100" cy="2943442"/>
          </a:xfrm>
        </p:grpSpPr>
        <p:cxnSp>
          <p:nvCxnSpPr>
            <p:cNvPr id="29"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30"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31"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aphicFrame>
        <p:nvGraphicFramePr>
          <p:cNvPr id="36" name="Google Shape;1733;p5"/>
          <p:cNvGraphicFramePr/>
          <p:nvPr>
            <p:extLst>
              <p:ext uri="{D42A27DB-BD31-4B8C-83A1-F6EECF244321}">
                <p14:modId xmlns:p14="http://schemas.microsoft.com/office/powerpoint/2010/main" val="3702612439"/>
              </p:ext>
            </p:extLst>
          </p:nvPr>
        </p:nvGraphicFramePr>
        <p:xfrm>
          <a:off x="772545" y="1519980"/>
          <a:ext cx="4713973" cy="31110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Google Shape;1861;p11"/>
          <p:cNvPicPr preferRelativeResize="0"/>
          <p:nvPr/>
        </p:nvPicPr>
        <p:blipFill rotWithShape="1">
          <a:blip r:embed="rId4">
            <a:alphaModFix/>
          </a:blip>
          <a:srcRect/>
          <a:stretch/>
        </p:blipFill>
        <p:spPr>
          <a:xfrm>
            <a:off x="5086220" y="1540280"/>
            <a:ext cx="450777" cy="358450"/>
          </a:xfrm>
          <a:prstGeom prst="rect">
            <a:avLst/>
          </a:prstGeom>
          <a:noFill/>
          <a:ln>
            <a:noFill/>
          </a:ln>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741" y="3883960"/>
            <a:ext cx="450777" cy="313296"/>
          </a:xfrm>
          <a:prstGeom prst="rect">
            <a:avLst/>
          </a:prstGeom>
        </p:spPr>
      </p:pic>
      <p:cxnSp>
        <p:nvCxnSpPr>
          <p:cNvPr id="1827" name="Straight Arrow Connector 1826"/>
          <p:cNvCxnSpPr/>
          <p:nvPr/>
        </p:nvCxnSpPr>
        <p:spPr>
          <a:xfrm flipH="1">
            <a:off x="5305289" y="3100164"/>
            <a:ext cx="6320" cy="60174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311609" y="1898730"/>
            <a:ext cx="0" cy="70594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Google Shape;1684;p3"/>
          <p:cNvSpPr txBox="1">
            <a:spLocks/>
          </p:cNvSpPr>
          <p:nvPr/>
        </p:nvSpPr>
        <p:spPr>
          <a:xfrm>
            <a:off x="179512" y="195486"/>
            <a:ext cx="8856984" cy="57815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1800" dirty="0" smtClean="0">
                <a:latin typeface="Calibri" panose="020F0502020204030204" pitchFamily="34" charset="0"/>
                <a:cs typeface="Calibri" panose="020F0502020204030204" pitchFamily="34" charset="0"/>
              </a:rPr>
              <a:t>SOCIAL DISTANCING ENCOURAGES SHOPPERS TO PLAN THEIR TRIPS TO STORES MORE CAREFULLY AND A </a:t>
            </a:r>
            <a:r>
              <a:rPr lang="it-IT" sz="1800" dirty="0">
                <a:latin typeface="Calibri" panose="020F0502020204030204" pitchFamily="34" charset="0"/>
                <a:cs typeface="Calibri" panose="020F0502020204030204" pitchFamily="34" charset="0"/>
              </a:rPr>
              <a:t>HIGHER PROPORTION OF GROCERY SPEND IS BEING SPENT </a:t>
            </a:r>
            <a:r>
              <a:rPr lang="it-IT" sz="1800" dirty="0" smtClean="0">
                <a:latin typeface="Calibri" panose="020F0502020204030204" pitchFamily="34" charset="0"/>
                <a:cs typeface="Calibri" panose="020F0502020204030204" pitchFamily="34" charset="0"/>
              </a:rPr>
              <a:t>ONLINE</a:t>
            </a:r>
            <a:endParaRPr lang="it-IT" sz="1800" dirty="0">
              <a:latin typeface="Calibri" panose="020F0502020204030204" pitchFamily="34" charset="0"/>
              <a:cs typeface="Calibri" panose="020F0502020204030204" pitchFamily="34" charset="0"/>
            </a:endParaRPr>
          </a:p>
        </p:txBody>
      </p:sp>
      <p:sp>
        <p:nvSpPr>
          <p:cNvPr id="33" name="Google Shape;2124;p20"/>
          <p:cNvSpPr txBox="1">
            <a:spLocks noGrp="1"/>
          </p:cNvSpPr>
          <p:nvPr>
            <p:ph type="body" idx="2"/>
          </p:nvPr>
        </p:nvSpPr>
        <p:spPr>
          <a:xfrm>
            <a:off x="179512" y="807074"/>
            <a:ext cx="8665429" cy="540540"/>
          </a:xfrm>
          <a:prstGeom prst="rect">
            <a:avLst/>
          </a:prstGeom>
          <a:noFill/>
          <a:ln>
            <a:noFill/>
          </a:ln>
        </p:spPr>
        <p:txBody>
          <a:bodyPr spcFirstLastPara="1" wrap="square" lIns="91425" tIns="0" rIns="91425" bIns="0" anchor="t" anchorCtr="0">
            <a:noAutofit/>
          </a:bodyPr>
          <a:lstStyle/>
          <a:p>
            <a:pPr marL="0" lvl="0" indent="0"/>
            <a:r>
              <a:rPr lang="en-GB" sz="1100" dirty="0" smtClean="0">
                <a:latin typeface="Calibri" panose="020F0502020204030204" pitchFamily="34" charset="0"/>
                <a:cs typeface="Calibri" panose="020F0502020204030204" pitchFamily="34" charset="0"/>
              </a:rPr>
              <a:t>Retailers continue to invest in their online capabilities.  This month </a:t>
            </a:r>
            <a:r>
              <a:rPr lang="en-GB" sz="1100" dirty="0" err="1" smtClean="0">
                <a:latin typeface="Calibri" panose="020F0502020204030204" pitchFamily="34" charset="0"/>
                <a:cs typeface="Calibri" panose="020F0502020204030204" pitchFamily="34" charset="0"/>
              </a:rPr>
              <a:t>Ocado</a:t>
            </a:r>
            <a:r>
              <a:rPr lang="en-GB" sz="1100" dirty="0" smtClean="0">
                <a:latin typeface="Calibri" panose="020F0502020204030204" pitchFamily="34" charset="0"/>
                <a:cs typeface="Calibri" panose="020F0502020204030204" pitchFamily="34" charset="0"/>
              </a:rPr>
              <a:t> went LIVE with M&amp;S, making this the first time shoppers will be able to buy from M&amp;S’s full range online, Aldi announced they will be trialling click and collect whilst Tesco is trialling delivery by drone …</a:t>
            </a:r>
            <a:endParaRPr lang="it-IT" sz="11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71067" y="4780026"/>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Homescan FMCG Total GB</a:t>
            </a:r>
            <a:endParaRPr lang="it-IT" sz="900" dirty="0">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222" y="3502781"/>
            <a:ext cx="532141" cy="369845"/>
          </a:xfrm>
          <a:prstGeom prst="rect">
            <a:avLst/>
          </a:prstGeom>
        </p:spPr>
      </p:pic>
      <p:pic>
        <p:nvPicPr>
          <p:cNvPr id="39" name="Google Shape;1861;p11"/>
          <p:cNvPicPr preferRelativeResize="0"/>
          <p:nvPr/>
        </p:nvPicPr>
        <p:blipFill rotWithShape="1">
          <a:blip r:embed="rId4">
            <a:alphaModFix/>
          </a:blip>
          <a:srcRect/>
          <a:stretch/>
        </p:blipFill>
        <p:spPr>
          <a:xfrm>
            <a:off x="7884368" y="3502781"/>
            <a:ext cx="521867" cy="370088"/>
          </a:xfrm>
          <a:prstGeom prst="rect">
            <a:avLst/>
          </a:prstGeom>
          <a:noFill/>
          <a:ln>
            <a:noFill/>
          </a:ln>
        </p:spPr>
      </p:pic>
      <p:sp>
        <p:nvSpPr>
          <p:cNvPr id="2" name="TextBox 1"/>
          <p:cNvSpPr txBox="1"/>
          <p:nvPr/>
        </p:nvSpPr>
        <p:spPr>
          <a:xfrm>
            <a:off x="323528" y="1560402"/>
            <a:ext cx="1192955"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Value Sales Growth</a:t>
            </a:r>
            <a:endParaRPr lang="en-GB" sz="1000" dirty="0">
              <a:latin typeface="Calibri" panose="020F0502020204030204" pitchFamily="34" charset="0"/>
              <a:cs typeface="Calibri" panose="020F0502020204030204" pitchFamily="34" charset="0"/>
            </a:endParaRPr>
          </a:p>
        </p:txBody>
      </p:sp>
      <p:sp>
        <p:nvSpPr>
          <p:cNvPr id="26" name="TextBox 25"/>
          <p:cNvSpPr txBox="1"/>
          <p:nvPr/>
        </p:nvSpPr>
        <p:spPr>
          <a:xfrm>
            <a:off x="4293563" y="1350762"/>
            <a:ext cx="79541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Share of GB</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179512" y="4357142"/>
            <a:ext cx="803425" cy="230832"/>
          </a:xfrm>
          <a:prstGeom prst="rect">
            <a:avLst/>
          </a:prstGeom>
          <a:noFill/>
        </p:spPr>
        <p:txBody>
          <a:bodyPr wrap="none" rtlCol="0">
            <a:spAutoFit/>
          </a:bodyPr>
          <a:lstStyle/>
          <a:p>
            <a:r>
              <a:rPr lang="en-GB" sz="900" dirty="0" smtClean="0">
                <a:latin typeface="Calibri" panose="020F0502020204030204" pitchFamily="34" charset="0"/>
                <a:cs typeface="Calibri" panose="020F0502020204030204" pitchFamily="34" charset="0"/>
              </a:rPr>
              <a:t>Week ending</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49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2680900017"/>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179512" y="119046"/>
            <a:ext cx="8964488"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2000" b="1" dirty="0" smtClean="0">
                <a:latin typeface="Calibri" panose="020F0502020204030204" pitchFamily="34" charset="0"/>
                <a:cs typeface="Calibri" panose="020F0502020204030204" pitchFamily="34" charset="0"/>
              </a:rPr>
              <a:t>WITH EXCEPTIONAL WEATHER IN THE COMPARATIVES, GROWTHS SLOWED AT CONVENIENCE STORES DURING THE LAST 2 WEEKS OF AUGUST</a:t>
            </a:r>
            <a:endParaRPr lang="en-GB" sz="20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Total Store Read </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370137" y="1262052"/>
            <a:ext cx="1047082" cy="461665"/>
          </a:xfrm>
          <a:prstGeom prst="rect">
            <a:avLst/>
          </a:prstGeom>
          <a:noFill/>
        </p:spPr>
        <p:txBody>
          <a:bodyPr wrap="none" rtlCol="0">
            <a:spAutoFit/>
          </a:bodyPr>
          <a:lstStyle/>
          <a:p>
            <a:pPr algn="ctr"/>
            <a:r>
              <a:rPr lang="en-GB" sz="1200" dirty="0" smtClean="0">
                <a:latin typeface="Calibri" panose="020F0502020204030204" pitchFamily="34" charset="0"/>
                <a:cs typeface="Calibri" panose="020F0502020204030204" pitchFamily="34" charset="0"/>
              </a:rPr>
              <a:t>Weekly </a:t>
            </a:r>
          </a:p>
          <a:p>
            <a:pPr algn="ctr"/>
            <a:r>
              <a:rPr lang="en-GB" sz="1200" dirty="0" smtClean="0">
                <a:latin typeface="Calibri" panose="020F0502020204030204" pitchFamily="34" charset="0"/>
                <a:cs typeface="Calibri" panose="020F0502020204030204" pitchFamily="34" charset="0"/>
              </a:rPr>
              <a:t>Value Growth</a:t>
            </a:r>
            <a:endParaRPr lang="en-GB" sz="1200" dirty="0">
              <a:latin typeface="Calibri" panose="020F0502020204030204" pitchFamily="34" charset="0"/>
              <a:cs typeface="Calibri" panose="020F0502020204030204" pitchFamily="34" charset="0"/>
            </a:endParaRPr>
          </a:p>
        </p:txBody>
      </p:sp>
      <p:sp>
        <p:nvSpPr>
          <p:cNvPr id="3" name="TextBox 2"/>
          <p:cNvSpPr txBox="1"/>
          <p:nvPr/>
        </p:nvSpPr>
        <p:spPr>
          <a:xfrm>
            <a:off x="7440377" y="3834901"/>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42" name="Google Shape;1800;p9"/>
          <p:cNvGrpSpPr/>
          <p:nvPr/>
        </p:nvGrpSpPr>
        <p:grpSpPr>
          <a:xfrm>
            <a:off x="1639618" y="1721810"/>
            <a:ext cx="311109" cy="2600412"/>
            <a:chOff x="2995397" y="1581873"/>
            <a:chExt cx="239100" cy="2943442"/>
          </a:xfrm>
        </p:grpSpPr>
        <p:cxnSp>
          <p:nvCxnSpPr>
            <p:cNvPr id="43"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44"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45"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pSp>
        <p:nvGrpSpPr>
          <p:cNvPr id="17" name="Google Shape;1858;p11"/>
          <p:cNvGrpSpPr/>
          <p:nvPr/>
        </p:nvGrpSpPr>
        <p:grpSpPr>
          <a:xfrm>
            <a:off x="6991679" y="1910866"/>
            <a:ext cx="2004566" cy="502920"/>
            <a:chOff x="6121555" y="1278081"/>
            <a:chExt cx="1822332" cy="457200"/>
          </a:xfrm>
        </p:grpSpPr>
        <p:sp>
          <p:nvSpPr>
            <p:cNvPr id="18"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5th September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278081"/>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rPr>
                <a:t>ShareTotal Store Sales</a:t>
              </a:r>
              <a:endParaRPr sz="1200" i="0" u="none" strike="noStrike" cap="none" dirty="0">
                <a:solidFill>
                  <a:schemeClr val="accent5"/>
                </a:solidFill>
                <a:sym typeface="Arial"/>
              </a:endParaRPr>
            </a:p>
          </p:txBody>
        </p:sp>
      </p:grpSp>
      <p:sp>
        <p:nvSpPr>
          <p:cNvPr id="20" name="Google Shape;1850;p11"/>
          <p:cNvSpPr/>
          <p:nvPr/>
        </p:nvSpPr>
        <p:spPr>
          <a:xfrm>
            <a:off x="8189140" y="3374082"/>
            <a:ext cx="8964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28%</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(28% last year)</a:t>
            </a:r>
            <a:endParaRPr sz="8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142148" y="3378286"/>
            <a:ext cx="896500"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1"/>
                </a:solidFill>
                <a:latin typeface="Calibri" panose="020F0502020204030204" pitchFamily="34" charset="0"/>
                <a:cs typeface="Calibri" panose="020F0502020204030204" pitchFamily="34" charset="0"/>
                <a:sym typeface="Arial"/>
              </a:rPr>
              <a:t>72%</a:t>
            </a:r>
          </a:p>
          <a:p>
            <a:pPr marL="0" marR="0" lvl="0" indent="0" algn="ctr" rtl="0">
              <a:lnSpc>
                <a:spcPct val="100000"/>
              </a:lnSpc>
              <a:spcBef>
                <a:spcPts val="0"/>
              </a:spcBef>
              <a:spcAft>
                <a:spcPts val="0"/>
              </a:spcAft>
              <a:buClr>
                <a:srgbClr val="000000"/>
              </a:buClr>
              <a:buSzPts val="2400"/>
              <a:buFont typeface="Arial"/>
              <a:buNone/>
            </a:pPr>
            <a:r>
              <a:rPr lang="it-IT" sz="800" b="1" dirty="0" smtClean="0">
                <a:solidFill>
                  <a:schemeClr val="accent1"/>
                </a:solidFill>
                <a:latin typeface="Calibri" panose="020F0502020204030204" pitchFamily="34" charset="0"/>
                <a:cs typeface="Calibri" panose="020F0502020204030204" pitchFamily="34" charset="0"/>
              </a:rPr>
              <a:t>(72% last year)</a:t>
            </a:r>
            <a:endParaRPr sz="8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pic>
        <p:nvPicPr>
          <p:cNvPr id="10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394" y="2800372"/>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961" y="2480937"/>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4107" y="2658142"/>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2020</a:t>
            </a:r>
            <a:endParaRPr lang="en-GB" sz="700" dirty="0">
              <a:solidFill>
                <a:schemeClr val="accent1"/>
              </a:solidFill>
              <a:latin typeface="Calibri" panose="020F0502020204030204" pitchFamily="34" charset="0"/>
              <a:cs typeface="Calibri" panose="020F0502020204030204" pitchFamily="34" charset="0"/>
            </a:endParaRPr>
          </a:p>
        </p:txBody>
      </p:sp>
      <p:sp>
        <p:nvSpPr>
          <p:cNvPr id="28" name="TextBox 27"/>
          <p:cNvSpPr txBox="1"/>
          <p:nvPr/>
        </p:nvSpPr>
        <p:spPr>
          <a:xfrm>
            <a:off x="3934149" y="3305802"/>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2019</a:t>
            </a:r>
            <a:endParaRPr lang="en-GB" sz="700" dirty="0">
              <a:solidFill>
                <a:schemeClr val="accent1"/>
              </a:solidFill>
              <a:latin typeface="Calibri" panose="020F0502020204030204" pitchFamily="34" charset="0"/>
              <a:cs typeface="Calibri" panose="020F0502020204030204" pitchFamily="34" charset="0"/>
            </a:endParaRPr>
          </a:p>
        </p:txBody>
      </p:sp>
      <p:pic>
        <p:nvPicPr>
          <p:cNvPr id="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469" y="2471687"/>
            <a:ext cx="186455" cy="186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243" y="2978858"/>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278" y="2856469"/>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5577732" y="1721810"/>
            <a:ext cx="1154508" cy="545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‘Eat Out to Help Out’ in August</a:t>
            </a:r>
            <a:endParaRPr lang="en-GB" sz="950" b="1" dirty="0">
              <a:latin typeface="Calibri" panose="020F0502020204030204" pitchFamily="34" charset="0"/>
              <a:cs typeface="Calibri" panose="020F0502020204030204" pitchFamily="34" charset="0"/>
            </a:endParaRPr>
          </a:p>
        </p:txBody>
      </p:sp>
      <p:pic>
        <p:nvPicPr>
          <p:cNvPr id="35"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1467" y="2690864"/>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1788" y="3613579"/>
            <a:ext cx="260452" cy="2493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073" y="3613579"/>
            <a:ext cx="260452" cy="24937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254274" y="3874513"/>
            <a:ext cx="881973"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2019 End of </a:t>
            </a:r>
          </a:p>
          <a:p>
            <a:pPr algn="ctr"/>
            <a:r>
              <a:rPr lang="en-GB" sz="700" dirty="0" smtClean="0">
                <a:solidFill>
                  <a:schemeClr val="accent1"/>
                </a:solidFill>
                <a:latin typeface="Calibri" panose="020F0502020204030204" pitchFamily="34" charset="0"/>
                <a:cs typeface="Calibri" panose="020F0502020204030204" pitchFamily="34" charset="0"/>
              </a:rPr>
              <a:t>Summer Heatwave</a:t>
            </a:r>
            <a:endParaRPr lang="en-GB" sz="7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2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rPr>
              <a:t>Fresh Meat Subs +50%</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Fruit +40%</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Bakery Prod +28%</a:t>
            </a:r>
          </a:p>
          <a:p>
            <a:pPr algn="ctr" defTabSz="400050">
              <a:lnSpc>
                <a:spcPct val="90000"/>
              </a:lnSpc>
              <a:spcBef>
                <a:spcPct val="0"/>
              </a:spcBef>
            </a:pPr>
            <a:r>
              <a:rPr lang="en-GB" sz="1000" b="1" kern="1200" dirty="0">
                <a:solidFill>
                  <a:schemeClr val="tx1"/>
                </a:solidFill>
                <a:latin typeface="Calibri" panose="020F0502020204030204" pitchFamily="34" charset="0"/>
                <a:cs typeface="Calibri" panose="020F0502020204030204" pitchFamily="34" charset="0"/>
              </a:rPr>
              <a:t>Fresh Dough/Pastry </a:t>
            </a:r>
            <a:r>
              <a:rPr lang="en-GB" sz="1000" b="1" kern="1200" dirty="0" smtClean="0">
                <a:solidFill>
                  <a:schemeClr val="tx1"/>
                </a:solidFill>
                <a:latin typeface="Calibri" panose="020F0502020204030204" pitchFamily="34" charset="0"/>
                <a:cs typeface="Calibri" panose="020F0502020204030204" pitchFamily="34" charset="0"/>
              </a:rPr>
              <a:t>+28%</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Savoury Baking Mixes +28%</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Ambient Meal Kits +23%</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Sweet Spreads +21%</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Ambient Mexican </a:t>
            </a:r>
            <a:r>
              <a:rPr lang="en-GB" sz="1000" b="1" kern="1200" dirty="0" err="1" smtClean="0">
                <a:solidFill>
                  <a:schemeClr val="tx1"/>
                </a:solidFill>
                <a:latin typeface="Calibri" panose="020F0502020204030204" pitchFamily="34" charset="0"/>
                <a:cs typeface="Calibri" panose="020F0502020204030204" pitchFamily="34" charset="0"/>
              </a:rPr>
              <a:t>Accom</a:t>
            </a:r>
            <a:r>
              <a:rPr lang="en-GB" sz="1000" b="1" kern="1200" dirty="0" smtClean="0">
                <a:solidFill>
                  <a:schemeClr val="tx1"/>
                </a:solidFill>
                <a:latin typeface="Calibri" panose="020F0502020204030204" pitchFamily="34" charset="0"/>
                <a:cs typeface="Calibri" panose="020F0502020204030204" pitchFamily="34" charset="0"/>
              </a:rPr>
              <a:t> +20%</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Dry Noodles +20%</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Ice-Cream +18%</a:t>
            </a: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800" kern="1200" dirty="0">
              <a:solidFill>
                <a:schemeClr val="bg1"/>
              </a:solidFill>
              <a:latin typeface="Calibri" panose="020F0502020204030204" pitchFamily="34" charset="0"/>
            </a:endParaRPr>
          </a:p>
          <a:p>
            <a:pPr lvl="0" algn="ctr" defTabSz="400050">
              <a:lnSpc>
                <a:spcPct val="90000"/>
              </a:lnSpc>
              <a:spcBef>
                <a:spcPct val="0"/>
              </a:spcBef>
            </a:pPr>
            <a:endParaRPr lang="en-GB" sz="900" kern="1200" dirty="0" smtClean="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3059832"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Herbs/Spices +25%</a:t>
            </a:r>
          </a:p>
          <a:p>
            <a:pPr lvl="0" algn="ctr" defTabSz="400050">
              <a:spcBef>
                <a:spcPct val="0"/>
              </a:spcBef>
            </a:pPr>
            <a:r>
              <a:rPr lang="en-GB" sz="1000" b="1" kern="1200" dirty="0" err="1" smtClean="0">
                <a:solidFill>
                  <a:schemeClr val="tx1"/>
                </a:solidFill>
                <a:latin typeface="Calibri" panose="020F0502020204030204" pitchFamily="34" charset="0"/>
              </a:rPr>
              <a:t>Homebaking</a:t>
            </a:r>
            <a:r>
              <a:rPr lang="en-GB" sz="1000" b="1" kern="1200" dirty="0" smtClean="0">
                <a:solidFill>
                  <a:schemeClr val="tx1"/>
                </a:solidFill>
                <a:latin typeface="Calibri" panose="020F0502020204030204" pitchFamily="34" charset="0"/>
              </a:rPr>
              <a:t> Nuts +24%</a:t>
            </a:r>
          </a:p>
          <a:p>
            <a:pPr lvl="0" algn="ctr" defTabSz="400050">
              <a:spcBef>
                <a:spcPct val="0"/>
              </a:spcBef>
            </a:pPr>
            <a:r>
              <a:rPr lang="en-GB" sz="1000" b="1" kern="1200" dirty="0" smtClean="0">
                <a:solidFill>
                  <a:schemeClr val="tx1"/>
                </a:solidFill>
                <a:latin typeface="Calibri" panose="020F0502020204030204" pitchFamily="34" charset="0"/>
              </a:rPr>
              <a:t>Baking Sundries +31%</a:t>
            </a:r>
          </a:p>
          <a:p>
            <a:pPr lvl="0" algn="ctr" defTabSz="400050">
              <a:spcBef>
                <a:spcPct val="0"/>
              </a:spcBef>
            </a:pPr>
            <a:r>
              <a:rPr lang="en-GB" sz="1000" b="1" kern="1200" dirty="0" smtClean="0">
                <a:solidFill>
                  <a:schemeClr val="tx1"/>
                </a:solidFill>
                <a:latin typeface="Calibri" panose="020F0502020204030204" pitchFamily="34" charset="0"/>
              </a:rPr>
              <a:t>Small Household Electrical +22%</a:t>
            </a:r>
          </a:p>
          <a:p>
            <a:pPr lvl="0" algn="ctr" defTabSz="400050">
              <a:spcBef>
                <a:spcPct val="0"/>
              </a:spcBef>
            </a:pPr>
            <a:r>
              <a:rPr lang="en-GB" sz="1000" b="1" kern="1200" dirty="0" smtClean="0">
                <a:solidFill>
                  <a:schemeClr val="tx1"/>
                </a:solidFill>
                <a:latin typeface="Calibri" panose="020F0502020204030204" pitchFamily="34" charset="0"/>
              </a:rPr>
              <a:t>Table Sauces/Condiments +19%</a:t>
            </a:r>
          </a:p>
          <a:p>
            <a:pPr lvl="0" algn="ctr" defTabSz="400050">
              <a:spcBef>
                <a:spcPct val="0"/>
              </a:spcBef>
            </a:pPr>
            <a:r>
              <a:rPr lang="en-GB" sz="1000" b="1" kern="1200" dirty="0" smtClean="0">
                <a:solidFill>
                  <a:schemeClr val="tx1"/>
                </a:solidFill>
                <a:latin typeface="Calibri" panose="020F0502020204030204" pitchFamily="34" charset="0"/>
              </a:rPr>
              <a:t>Baking Sundries +16%</a:t>
            </a:r>
          </a:p>
          <a:p>
            <a:pPr lvl="0" algn="ctr" defTabSz="400050">
              <a:spcBef>
                <a:spcPct val="0"/>
              </a:spcBef>
            </a:pPr>
            <a:r>
              <a:rPr lang="en-GB" sz="1000" b="1" kern="1200" dirty="0" smtClean="0">
                <a:solidFill>
                  <a:schemeClr val="tx1"/>
                </a:solidFill>
                <a:latin typeface="Calibri" panose="020F0502020204030204" pitchFamily="34" charset="0"/>
              </a:rPr>
              <a:t>Eggs +16%</a:t>
            </a:r>
          </a:p>
          <a:p>
            <a:pPr lvl="0" algn="ctr" defTabSz="400050">
              <a:spcBef>
                <a:spcPct val="0"/>
              </a:spcBef>
            </a:pPr>
            <a:r>
              <a:rPr lang="en-GB" sz="1000" b="1" kern="1200" dirty="0" smtClean="0">
                <a:solidFill>
                  <a:schemeClr val="tx1"/>
                </a:solidFill>
                <a:latin typeface="Calibri" panose="020F0502020204030204" pitchFamily="34" charset="0"/>
              </a:rPr>
              <a:t>Dried Veg/Pulses +14%</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Pickles/Pickled Veg +13%</a:t>
            </a:r>
          </a:p>
        </p:txBody>
      </p:sp>
      <p:sp>
        <p:nvSpPr>
          <p:cNvPr id="8" name="Freeform 7"/>
          <p:cNvSpPr/>
          <p:nvPr/>
        </p:nvSpPr>
        <p:spPr>
          <a:xfrm>
            <a:off x="147565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All Other First Aid* +2439%</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Hand </a:t>
            </a:r>
            <a:r>
              <a:rPr lang="en-GB" sz="1000" b="1" kern="1200" dirty="0">
                <a:solidFill>
                  <a:schemeClr val="tx1"/>
                </a:solidFill>
                <a:latin typeface="Calibri" panose="020F0502020204030204" pitchFamily="34" charset="0"/>
                <a:cs typeface="Calibri" panose="020F0502020204030204" pitchFamily="34" charset="0"/>
              </a:rPr>
              <a:t>Sanitiser </a:t>
            </a:r>
            <a:r>
              <a:rPr lang="en-GB" sz="1000" b="1" kern="1200" dirty="0" smtClean="0">
                <a:solidFill>
                  <a:schemeClr val="tx1"/>
                </a:solidFill>
                <a:latin typeface="Calibri" panose="020F0502020204030204" pitchFamily="34" charset="0"/>
                <a:cs typeface="Calibri" panose="020F0502020204030204" pitchFamily="34" charset="0"/>
              </a:rPr>
              <a:t>+919%</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cs typeface="Calibri" panose="020F0502020204030204" pitchFamily="34" charset="0"/>
              </a:rPr>
              <a:t>Disinfectants </a:t>
            </a:r>
            <a:r>
              <a:rPr lang="en-GB" sz="1000" b="1" kern="1200" dirty="0" smtClean="0">
                <a:solidFill>
                  <a:schemeClr val="tx1"/>
                </a:solidFill>
                <a:latin typeface="Calibri" panose="020F0502020204030204" pitchFamily="34" charset="0"/>
                <a:cs typeface="Calibri" panose="020F0502020204030204" pitchFamily="34" charset="0"/>
              </a:rPr>
              <a:t>+69%</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HH Cleaning Accessories +24%</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Household Cleaners +16%</a:t>
            </a: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p:txBody>
      </p:sp>
      <p:sp>
        <p:nvSpPr>
          <p:cNvPr id="6" name="Freeform 5"/>
          <p:cNvSpPr/>
          <p:nvPr/>
        </p:nvSpPr>
        <p:spPr>
          <a:xfrm>
            <a:off x="4639415"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Stout+29%</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Champagne +24%</a:t>
            </a:r>
          </a:p>
          <a:p>
            <a:pPr lvl="0" algn="ctr" defTabSz="400050">
              <a:spcBef>
                <a:spcPct val="0"/>
              </a:spcBef>
            </a:pPr>
            <a:r>
              <a:rPr lang="en-GB" sz="1000" b="1" kern="1200" dirty="0" smtClean="0">
                <a:solidFill>
                  <a:schemeClr val="tx1"/>
                </a:solidFill>
                <a:latin typeface="Calibri" panose="020F0502020204030204" pitchFamily="34" charset="0"/>
              </a:rPr>
              <a:t>Ale +21%</a:t>
            </a:r>
          </a:p>
          <a:p>
            <a:pPr lvl="0" algn="ctr" defTabSz="400050">
              <a:spcBef>
                <a:spcPct val="0"/>
              </a:spcBef>
            </a:pPr>
            <a:r>
              <a:rPr lang="en-GB" sz="1000" b="1" kern="1200" dirty="0" smtClean="0">
                <a:solidFill>
                  <a:schemeClr val="tx1"/>
                </a:solidFill>
                <a:latin typeface="Calibri" panose="020F0502020204030204" pitchFamily="34" charset="0"/>
              </a:rPr>
              <a:t>Mixers +20%</a:t>
            </a:r>
          </a:p>
          <a:p>
            <a:pPr lvl="0" algn="ctr" defTabSz="400050">
              <a:spcBef>
                <a:spcPct val="0"/>
              </a:spcBef>
            </a:pPr>
            <a:r>
              <a:rPr lang="en-GB" sz="1000" b="1" kern="1200" dirty="0" smtClean="0">
                <a:solidFill>
                  <a:schemeClr val="tx1"/>
                </a:solidFill>
                <a:latin typeface="Calibri" panose="020F0502020204030204" pitchFamily="34" charset="0"/>
              </a:rPr>
              <a:t>Sparkling Wine +17%</a:t>
            </a:r>
          </a:p>
          <a:p>
            <a:pPr lvl="0" algn="ctr" defTabSz="400050">
              <a:spcBef>
                <a:spcPct val="0"/>
              </a:spcBef>
            </a:pPr>
            <a:r>
              <a:rPr lang="en-GB" sz="1000" b="1" kern="1200" dirty="0" smtClean="0">
                <a:solidFill>
                  <a:schemeClr val="tx1"/>
                </a:solidFill>
                <a:latin typeface="Calibri" panose="020F0502020204030204" pitchFamily="34" charset="0"/>
              </a:rPr>
              <a:t>Spirits +17%</a:t>
            </a:r>
          </a:p>
          <a:p>
            <a:pPr lvl="0" algn="ctr" defTabSz="400050">
              <a:spcBef>
                <a:spcPct val="0"/>
              </a:spcBef>
            </a:pPr>
            <a:r>
              <a:rPr lang="en-GB" sz="1000" b="1" kern="1200" dirty="0" smtClean="0">
                <a:solidFill>
                  <a:schemeClr val="tx1"/>
                </a:solidFill>
                <a:latin typeface="Calibri" panose="020F0502020204030204" pitchFamily="34" charset="0"/>
              </a:rPr>
              <a:t>Lager +15%</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Still Wine +15%</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Ambient Fruit Juice +14%</a:t>
            </a:r>
            <a:r>
              <a:rPr lang="en-GB" sz="1000" b="1" kern="1200" dirty="0" smtClean="0">
                <a:solidFill>
                  <a:schemeClr val="tx1"/>
                </a:solidFill>
                <a:latin typeface="Calibri" panose="020F0502020204030204" pitchFamily="34" charset="0"/>
              </a:rPr>
              <a:t> </a:t>
            </a:r>
          </a:p>
        </p:txBody>
      </p:sp>
      <p:sp>
        <p:nvSpPr>
          <p:cNvPr id="2" name="Title 1"/>
          <p:cNvSpPr>
            <a:spLocks noGrp="1"/>
          </p:cNvSpPr>
          <p:nvPr>
            <p:ph type="title"/>
          </p:nvPr>
        </p:nvSpPr>
        <p:spPr>
          <a:xfrm>
            <a:off x="107505" y="123478"/>
            <a:ext cx="9036496" cy="890953"/>
          </a:xfrm>
        </p:spPr>
        <p:txBody>
          <a:bodyPr/>
          <a:lstStyle/>
          <a:p>
            <a:r>
              <a:rPr lang="en-GB" sz="1800" dirty="0" smtClean="0">
                <a:latin typeface="Calibri" panose="020F0502020204030204" pitchFamily="34" charset="0"/>
                <a:cs typeface="Calibri" panose="020F0502020204030204" pitchFamily="34" charset="0"/>
              </a:rPr>
              <a:t>WITH MANY SHOPPERS STILL WORKING FROM HOME AND KIDS YET TO RETURN TO SCHOOL, SHOPPERS CONTINUE TO SPEND MORE ON HYGIENE PRODUCTS, CONVENIENT MEAL SOLUTIONS, COOKING INGREDIENTS AND ALCOHOL</a:t>
            </a:r>
            <a:endParaRPr lang="en-GB" sz="180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5th September 2020 vs year ago</a:t>
            </a:r>
          </a:p>
        </p:txBody>
      </p:sp>
      <p:sp>
        <p:nvSpPr>
          <p:cNvPr id="13" name="Oval 12"/>
          <p:cNvSpPr/>
          <p:nvPr/>
        </p:nvSpPr>
        <p:spPr>
          <a:xfrm>
            <a:off x="3329783" y="1203598"/>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03598"/>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878160"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15616" y="4083918"/>
            <a:ext cx="6984776" cy="864096"/>
          </a:xfrm>
          <a:prstGeom prst="leftRightArrow">
            <a:avLst/>
          </a:prstGeom>
          <a:solidFill>
            <a:srgbClr val="F55959">
              <a:alpha val="92157"/>
            </a:srgb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189533" y="4299942"/>
            <a:ext cx="6592854" cy="461665"/>
          </a:xfrm>
          <a:prstGeom prst="rect">
            <a:avLst/>
          </a:prstGeom>
          <a:noFill/>
        </p:spPr>
        <p:txBody>
          <a:bodyPr wrap="square" rtlCol="0">
            <a:spAutoFit/>
          </a:bodyPr>
          <a:lstStyle/>
          <a:p>
            <a:pPr algn="ctr"/>
            <a:r>
              <a:rPr lang="en-GB" sz="1200" b="1" dirty="0" smtClean="0">
                <a:latin typeface="Calibri" panose="020F0502020204030204" pitchFamily="34" charset="0"/>
                <a:cs typeface="Calibri" panose="020F0502020204030204" pitchFamily="34" charset="0"/>
              </a:rPr>
              <a:t>Shoppers spent less on Food to Go, more traditional media such as DVD’s and Newspapers &amp; Magazines and weather related categories such as </a:t>
            </a:r>
            <a:r>
              <a:rPr lang="en-GB" sz="1200" b="1" dirty="0" err="1" smtClean="0">
                <a:latin typeface="Calibri" panose="020F0502020204030204" pitchFamily="34" charset="0"/>
                <a:cs typeface="Calibri" panose="020F0502020204030204" pitchFamily="34" charset="0"/>
              </a:rPr>
              <a:t>Suncare</a:t>
            </a:r>
            <a:r>
              <a:rPr lang="en-GB" sz="1200" b="1" dirty="0" smtClean="0">
                <a:latin typeface="Calibri" panose="020F0502020204030204" pitchFamily="34" charset="0"/>
                <a:cs typeface="Calibri" panose="020F0502020204030204" pitchFamily="34" charset="0"/>
              </a:rPr>
              <a:t>, Umbrella’s, Firelighters</a:t>
            </a:r>
            <a:endParaRPr lang="en-GB" sz="1200" b="1" dirty="0">
              <a:latin typeface="Calibri" panose="020F0502020204030204" pitchFamily="34" charset="0"/>
              <a:cs typeface="Calibri" panose="020F0502020204030204" pitchFamily="34" charset="0"/>
            </a:endParaRPr>
          </a:p>
        </p:txBody>
      </p:sp>
      <p:sp>
        <p:nvSpPr>
          <p:cNvPr id="24" name="Oval 23"/>
          <p:cNvSpPr/>
          <p:nvPr/>
        </p:nvSpPr>
        <p:spPr>
          <a:xfrm>
            <a:off x="1677255"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Shape 16188"/>
          <p:cNvPicPr>
            <a:picLocks noChangeAspect="1"/>
          </p:cNvPicPr>
          <p:nvPr/>
        </p:nvPicPr>
        <p:blipFill rotWithShape="1">
          <a:blip r:embed="rId3">
            <a:alphaModFix/>
          </a:blip>
          <a:srcRect/>
          <a:stretch/>
        </p:blipFill>
        <p:spPr>
          <a:xfrm>
            <a:off x="3573076" y="1425755"/>
            <a:ext cx="647414" cy="686086"/>
          </a:xfrm>
          <a:prstGeom prst="rect">
            <a:avLst/>
          </a:prstGeom>
          <a:noFill/>
          <a:ln>
            <a:noFill/>
          </a:ln>
        </p:spPr>
      </p:pic>
      <p:pic>
        <p:nvPicPr>
          <p:cNvPr id="23" name="Shape 14733"/>
          <p:cNvPicPr preferRelativeResize="0"/>
          <p:nvPr/>
        </p:nvPicPr>
        <p:blipFill rotWithShape="1">
          <a:blip r:embed="rId4">
            <a:alphaModFix/>
          </a:blip>
          <a:srcRect/>
          <a:stretch/>
        </p:blipFill>
        <p:spPr>
          <a:xfrm>
            <a:off x="5109768" y="1454302"/>
            <a:ext cx="670784" cy="635496"/>
          </a:xfrm>
          <a:prstGeom prst="rect">
            <a:avLst/>
          </a:prstGeom>
          <a:noFill/>
          <a:ln>
            <a:noFill/>
          </a:ln>
        </p:spPr>
      </p:pic>
      <p:sp>
        <p:nvSpPr>
          <p:cNvPr id="3" name="TextBox 2"/>
          <p:cNvSpPr txBox="1"/>
          <p:nvPr/>
        </p:nvSpPr>
        <p:spPr>
          <a:xfrm>
            <a:off x="6694319" y="4824903"/>
            <a:ext cx="179408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*includes Face Masks &amp; Gloves</a:t>
            </a:r>
            <a:endParaRPr lang="en-GB" sz="1000" dirty="0">
              <a:latin typeface="Calibri" panose="020F0502020204030204" pitchFamily="34" charset="0"/>
              <a:cs typeface="Calibri" panose="020F0502020204030204" pitchFamily="34" charset="0"/>
            </a:endParaRPr>
          </a:p>
        </p:txBody>
      </p:sp>
      <p:pic>
        <p:nvPicPr>
          <p:cNvPr id="20" name="Shape 10569"/>
          <p:cNvPicPr preferRelativeResize="0"/>
          <p:nvPr/>
        </p:nvPicPr>
        <p:blipFill rotWithShape="1">
          <a:blip r:embed="rId5">
            <a:alphaModFix/>
          </a:blip>
          <a:srcRect/>
          <a:stretch/>
        </p:blipFill>
        <p:spPr>
          <a:xfrm>
            <a:off x="1997340" y="1493899"/>
            <a:ext cx="545400" cy="548700"/>
          </a:xfrm>
          <a:prstGeom prst="rect">
            <a:avLst/>
          </a:prstGeom>
          <a:noFill/>
          <a:ln>
            <a:noFill/>
          </a:ln>
        </p:spPr>
      </p:pic>
      <p:pic>
        <p:nvPicPr>
          <p:cNvPr id="26" name="Shape 16460"/>
          <p:cNvPicPr preferRelativeResize="0"/>
          <p:nvPr/>
        </p:nvPicPr>
        <p:blipFill rotWithShape="1">
          <a:blip r:embed="rId6">
            <a:alphaModFix/>
          </a:blip>
          <a:srcRect/>
          <a:stretch/>
        </p:blipFill>
        <p:spPr>
          <a:xfrm>
            <a:off x="6478769" y="1494448"/>
            <a:ext cx="431100" cy="548700"/>
          </a:xfrm>
          <a:prstGeom prst="rect">
            <a:avLst/>
          </a:prstGeom>
          <a:noFill/>
          <a:ln>
            <a:noFill/>
          </a:ln>
        </p:spPr>
      </p:pic>
      <p:pic>
        <p:nvPicPr>
          <p:cNvPr id="28" name="Shape 17684"/>
          <p:cNvPicPr preferRelativeResize="0"/>
          <p:nvPr/>
        </p:nvPicPr>
        <p:blipFill rotWithShape="1">
          <a:blip r:embed="rId7">
            <a:alphaModFix/>
          </a:blip>
          <a:srcRect/>
          <a:stretch/>
        </p:blipFill>
        <p:spPr>
          <a:xfrm>
            <a:off x="6978196" y="1504246"/>
            <a:ext cx="431100" cy="548700"/>
          </a:xfrm>
          <a:prstGeom prst="rect">
            <a:avLst/>
          </a:prstGeom>
          <a:noFill/>
          <a:ln>
            <a:noFill/>
          </a:ln>
        </p:spPr>
      </p:pic>
    </p:spTree>
    <p:extLst>
      <p:ext uri="{BB962C8B-B14F-4D97-AF65-F5344CB8AC3E}">
        <p14:creationId xmlns:p14="http://schemas.microsoft.com/office/powerpoint/2010/main" val="407486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064683"/>
            <a:ext cx="8046720" cy="939115"/>
          </a:xfrm>
        </p:spPr>
        <p:txBody>
          <a:bodyPr/>
          <a:lstStyle/>
          <a:p>
            <a:r>
              <a:rPr lang="en-GB" dirty="0" smtClean="0">
                <a:latin typeface="Calibri" panose="020F0502020204030204" pitchFamily="34" charset="0"/>
                <a:cs typeface="Calibri" panose="020F0502020204030204" pitchFamily="34" charset="0"/>
              </a:rPr>
              <a:t>A COLD FRONT IS COMING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75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901" y="843558"/>
            <a:ext cx="8856984" cy="446267"/>
          </a:xfrm>
        </p:spPr>
        <p:txBody>
          <a:bodyPr/>
          <a:lstStyle/>
          <a:p>
            <a:r>
              <a:rPr lang="en-GB" sz="2400" dirty="0" smtClean="0">
                <a:latin typeface="Calibri" panose="020F0502020204030204" pitchFamily="34" charset="0"/>
                <a:cs typeface="Calibri" panose="020F0502020204030204" pitchFamily="34" charset="0"/>
              </a:rPr>
              <a:t>AND THE TOP 4 ARE PROACTIVELY PROMOTING </a:t>
            </a:r>
            <a:r>
              <a:rPr lang="en-GB" sz="2400" dirty="0" smtClean="0">
                <a:latin typeface="Calibri" panose="020F0502020204030204" pitchFamily="34" charset="0"/>
                <a:cs typeface="Calibri" panose="020F0502020204030204" pitchFamily="34" charset="0"/>
              </a:rPr>
              <a:t>PRICE, </a:t>
            </a:r>
            <a:r>
              <a:rPr lang="en-GB" sz="2400" dirty="0" smtClean="0">
                <a:latin typeface="Calibri" panose="020F0502020204030204" pitchFamily="34" charset="0"/>
                <a:cs typeface="Calibri" panose="020F0502020204030204" pitchFamily="34" charset="0"/>
              </a:rPr>
              <a:t>IN A BID TO NULLIFY </a:t>
            </a:r>
            <a:r>
              <a:rPr lang="en-GB" sz="2400" dirty="0" smtClean="0">
                <a:latin typeface="Calibri" panose="020F0502020204030204" pitchFamily="34" charset="0"/>
                <a:cs typeface="Calibri" panose="020F0502020204030204" pitchFamily="34" charset="0"/>
              </a:rPr>
              <a:t>THE KEY </a:t>
            </a:r>
            <a:r>
              <a:rPr lang="en-GB" sz="2400" dirty="0" smtClean="0">
                <a:latin typeface="Calibri" panose="020F0502020204030204" pitchFamily="34" charset="0"/>
                <a:cs typeface="Calibri" panose="020F0502020204030204" pitchFamily="34" charset="0"/>
              </a:rPr>
              <a:t>REASON TO SHOP AT THE DISCOUNTERS</a:t>
            </a:r>
            <a:br>
              <a:rPr lang="en-GB" sz="2400" dirty="0" smtClean="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8" name="Text Placeholder 7"/>
          <p:cNvSpPr>
            <a:spLocks noGrp="1"/>
          </p:cNvSpPr>
          <p:nvPr>
            <p:ph type="body" idx="2"/>
          </p:nvPr>
        </p:nvSpPr>
        <p:spPr>
          <a:xfrm>
            <a:off x="723829" y="1459498"/>
            <a:ext cx="2698738" cy="439342"/>
          </a:xfrm>
        </p:spPr>
        <p:txBody>
          <a:bodyPr/>
          <a:lstStyle/>
          <a:p>
            <a:pPr marL="0" algn="r"/>
            <a:r>
              <a:rPr lang="en-GB" sz="1400" dirty="0" smtClean="0">
                <a:latin typeface="Calibri" panose="020F0502020204030204" pitchFamily="34" charset="0"/>
                <a:cs typeface="Calibri" panose="020F0502020204030204" pitchFamily="34" charset="0"/>
              </a:rPr>
              <a:t>PRICE LOCK, OVER 1000 PRODUCTS FOR AT LEAST 8 WEEKS</a:t>
            </a:r>
            <a:endParaRPr lang="en-GB" sz="1400" dirty="0">
              <a:latin typeface="Calibri" panose="020F0502020204030204" pitchFamily="34" charset="0"/>
              <a:cs typeface="Calibri" panose="020F0502020204030204" pitchFamily="34" charset="0"/>
            </a:endParaRPr>
          </a:p>
        </p:txBody>
      </p:sp>
      <p:pic>
        <p:nvPicPr>
          <p:cNvPr id="19"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70744" y="1376002"/>
            <a:ext cx="607997" cy="34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Morrisons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694" y="1995686"/>
            <a:ext cx="1613347" cy="209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87" y="1851670"/>
            <a:ext cx="3103240" cy="2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0374" y="1493755"/>
            <a:ext cx="831715" cy="15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3227" y="1854703"/>
            <a:ext cx="2555751" cy="175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descr="tesc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883227" y="1496357"/>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
          <p:cNvSpPr>
            <a:spLocks noGrp="1"/>
          </p:cNvSpPr>
          <p:nvPr>
            <p:ph type="body" idx="2"/>
          </p:nvPr>
        </p:nvSpPr>
        <p:spPr>
          <a:xfrm>
            <a:off x="3707904" y="1493755"/>
            <a:ext cx="2846145" cy="439342"/>
          </a:xfrm>
        </p:spPr>
        <p:txBody>
          <a:bodyPr/>
          <a:lstStyle/>
          <a:p>
            <a:pPr marL="0" algn="r"/>
            <a:r>
              <a:rPr lang="en-GB" sz="1400" dirty="0" smtClean="0">
                <a:latin typeface="Calibri" panose="020F0502020204030204" pitchFamily="34" charset="0"/>
                <a:cs typeface="Calibri" panose="020F0502020204030204" pitchFamily="34" charset="0"/>
              </a:rPr>
              <a:t>PRICE MATCHING ALDI, ON HUNDREDS OF BRANDS AND LABEL</a:t>
            </a:r>
            <a:endParaRPr lang="en-GB" sz="1400" dirty="0">
              <a:latin typeface="Calibri" panose="020F0502020204030204" pitchFamily="34" charset="0"/>
              <a:cs typeface="Calibri" panose="020F0502020204030204" pitchFamily="34" charset="0"/>
            </a:endParaRPr>
          </a:p>
        </p:txBody>
      </p:sp>
      <p:sp>
        <p:nvSpPr>
          <p:cNvPr id="13" name="Text Placeholder 7"/>
          <p:cNvSpPr>
            <a:spLocks noGrp="1"/>
          </p:cNvSpPr>
          <p:nvPr>
            <p:ph type="body" idx="2"/>
          </p:nvPr>
        </p:nvSpPr>
        <p:spPr>
          <a:xfrm>
            <a:off x="6732240" y="1515788"/>
            <a:ext cx="2336859" cy="439342"/>
          </a:xfrm>
        </p:spPr>
        <p:txBody>
          <a:bodyPr/>
          <a:lstStyle/>
          <a:p>
            <a:pPr marL="0" algn="r"/>
            <a:r>
              <a:rPr lang="en-GB" sz="1400" dirty="0" smtClean="0">
                <a:latin typeface="Calibri" panose="020F0502020204030204" pitchFamily="34" charset="0"/>
                <a:cs typeface="Calibri" panose="020F0502020204030204" pitchFamily="34" charset="0"/>
              </a:rPr>
              <a:t>              CUTTING THE PRICE OF 400 EVERYDAY ITEMS</a:t>
            </a:r>
            <a:endParaRPr lang="en-GB" sz="1400" dirty="0">
              <a:latin typeface="Calibri" panose="020F0502020204030204" pitchFamily="34" charset="0"/>
              <a:cs typeface="Calibri" panose="020F0502020204030204" pitchFamily="34" charset="0"/>
            </a:endParaRPr>
          </a:p>
        </p:txBody>
      </p:sp>
      <p:sp>
        <p:nvSpPr>
          <p:cNvPr id="14" name="Rectangle 13"/>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err="1">
                <a:latin typeface="Calibri" panose="020F0502020204030204" pitchFamily="34" charset="0"/>
                <a:cs typeface="Calibri" panose="020F0502020204030204" pitchFamily="34" charset="0"/>
              </a:rPr>
              <a:t>AdDynamix</a:t>
            </a:r>
            <a:r>
              <a:rPr lang="en-GB" altLang="en-US" sz="900" dirty="0">
                <a:latin typeface="Calibri" panose="020F0502020204030204" pitchFamily="34" charset="0"/>
                <a:cs typeface="Calibri" panose="020F0502020204030204" pitchFamily="34" charset="0"/>
              </a:rPr>
              <a:t>;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508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35567"/>
            <a:ext cx="22764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15901" y="843558"/>
            <a:ext cx="8628795" cy="446267"/>
          </a:xfrm>
        </p:spPr>
        <p:txBody>
          <a:bodyPr/>
          <a:lstStyle/>
          <a:p>
            <a:r>
              <a:rPr lang="en-GB" sz="2000" dirty="0" smtClean="0">
                <a:latin typeface="Calibri" panose="020F0502020204030204" pitchFamily="34" charset="0"/>
                <a:cs typeface="Calibri" panose="020F0502020204030204" pitchFamily="34" charset="0"/>
              </a:rPr>
              <a:t>ALREADY ASSURED OF THEIR ‘PRICE’ CREDENTIALS, THE DISCOUNTERS THIS TIME ROUND ARE MAKING THEIR OFFER MORE CONVENIENT AND RELATING TO FAMILY NEEDS.</a:t>
            </a:r>
            <a:br>
              <a:rPr lang="en-GB" sz="2000" dirty="0" smtClean="0">
                <a:latin typeface="Calibri" panose="020F0502020204030204" pitchFamily="34" charset="0"/>
                <a:cs typeface="Calibri" panose="020F0502020204030204" pitchFamily="34" charset="0"/>
              </a:rPr>
            </a:br>
            <a:endParaRPr lang="en-GB" sz="2000" dirty="0">
              <a:latin typeface="Calibri" panose="020F0502020204030204" pitchFamily="34" charset="0"/>
              <a:cs typeface="Calibri" panose="020F0502020204030204" pitchFamily="34" charset="0"/>
            </a:endParaRPr>
          </a:p>
        </p:txBody>
      </p:sp>
      <p:sp>
        <p:nvSpPr>
          <p:cNvPr id="7" name="Rectangle 6"/>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err="1">
                <a:latin typeface="Calibri" panose="020F0502020204030204" pitchFamily="34" charset="0"/>
                <a:cs typeface="Calibri" panose="020F0502020204030204" pitchFamily="34" charset="0"/>
              </a:rPr>
              <a:t>AdDynamix</a:t>
            </a:r>
            <a:r>
              <a:rPr lang="en-GB" altLang="en-US" sz="900" dirty="0">
                <a:latin typeface="Calibri" panose="020F0502020204030204" pitchFamily="34" charset="0"/>
                <a:cs typeface="Calibri" panose="020F0502020204030204" pitchFamily="34" charset="0"/>
              </a:rPr>
              <a:t>;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8" name="Picture 2" descr="Image result for aldi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2463" t="9510" r="12574" b="9477"/>
          <a:stretch/>
        </p:blipFill>
        <p:spPr bwMode="auto">
          <a:xfrm>
            <a:off x="5037550" y="1880674"/>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76056" y="1837483"/>
            <a:ext cx="3668640" cy="461665"/>
          </a:xfrm>
          <a:prstGeom prst="rect">
            <a:avLst/>
          </a:prstGeom>
        </p:spPr>
        <p:txBody>
          <a:bodyPr wrap="square">
            <a:spAutoFit/>
          </a:bodyPr>
          <a:lstStyle/>
          <a:p>
            <a:pPr algn="ctr"/>
            <a:r>
              <a:rPr lang="en-GB" sz="1200" b="1" dirty="0" smtClean="0">
                <a:latin typeface="Calibri" panose="020F0502020204030204" pitchFamily="34" charset="0"/>
                <a:cs typeface="Calibri" panose="020F0502020204030204" pitchFamily="34" charset="0"/>
              </a:rPr>
              <a:t>‘REAL LIFE’ FAMILY LIVING, ‘EASY’ MEALS FROM AROUND THE WORLD, QUALITY &amp; SAVINGS …</a:t>
            </a:r>
            <a:endParaRPr lang="en-GB" sz="12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216" y="2303856"/>
            <a:ext cx="2985129" cy="204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30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699" y="814914"/>
            <a:ext cx="7879562" cy="4185761"/>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Total Till growth slowed to 5.3%</a:t>
            </a:r>
            <a:r>
              <a:rPr lang="en-GB" dirty="0">
                <a:latin typeface="Calibri" panose="020F0502020204030204" pitchFamily="34" charset="0"/>
                <a:cs typeface="Calibri" panose="020F0502020204030204" pitchFamily="34" charset="0"/>
              </a:rPr>
              <a:t> in the 4 weeks ending 5th </a:t>
            </a:r>
            <a:r>
              <a:rPr lang="en-GB" dirty="0" smtClean="0">
                <a:latin typeface="Calibri" panose="020F0502020204030204" pitchFamily="34" charset="0"/>
                <a:cs typeface="Calibri" panose="020F0502020204030204" pitchFamily="34" charset="0"/>
              </a:rPr>
              <a:t>September, </a:t>
            </a:r>
            <a:r>
              <a:rPr lang="en-GB" dirty="0" smtClean="0">
                <a:latin typeface="Calibri" panose="020F0502020204030204" pitchFamily="34" charset="0"/>
                <a:cs typeface="Calibri" panose="020F0502020204030204" pitchFamily="34" charset="0"/>
              </a:rPr>
              <a:t>despite </a:t>
            </a:r>
            <a:r>
              <a:rPr lang="en-GB" dirty="0">
                <a:latin typeface="Calibri" panose="020F0502020204030204" pitchFamily="34" charset="0"/>
                <a:cs typeface="Calibri" panose="020F0502020204030204" pitchFamily="34" charset="0"/>
              </a:rPr>
              <a:t>supermarket demand boosted by `staycations</a:t>
            </a: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as </a:t>
            </a:r>
            <a:r>
              <a:rPr lang="en-GB" dirty="0">
                <a:latin typeface="Calibri" panose="020F0502020204030204" pitchFamily="34" charset="0"/>
                <a:cs typeface="Calibri" panose="020F0502020204030204" pitchFamily="34" charset="0"/>
              </a:rPr>
              <a:t>sales at out of home channels had momentum in August due to the government’s `Eat Out` </a:t>
            </a:r>
            <a:r>
              <a:rPr lang="en-GB" dirty="0" smtClean="0">
                <a:latin typeface="Calibri" panose="020F0502020204030204" pitchFamily="34" charset="0"/>
                <a:cs typeface="Calibri" panose="020F0502020204030204" pitchFamily="34" charset="0"/>
              </a:rPr>
              <a:t>scheme.</a:t>
            </a:r>
          </a:p>
          <a:p>
            <a:pPr marL="171450" indent="-1714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Whilst the </a:t>
            </a:r>
            <a:r>
              <a:rPr lang="en-GB" dirty="0">
                <a:latin typeface="Calibri" panose="020F0502020204030204" pitchFamily="34" charset="0"/>
                <a:cs typeface="Calibri" panose="020F0502020204030204" pitchFamily="34" charset="0"/>
              </a:rPr>
              <a:t>start of August heatwave played a big part in driving </a:t>
            </a:r>
            <a:r>
              <a:rPr lang="en-GB" b="1" dirty="0">
                <a:latin typeface="Calibri" panose="020F0502020204030204" pitchFamily="34" charset="0"/>
                <a:cs typeface="Calibri" panose="020F0502020204030204" pitchFamily="34" charset="0"/>
              </a:rPr>
              <a:t>sales to +7.2% week ending 13</a:t>
            </a:r>
            <a:r>
              <a:rPr lang="en-GB" b="1" baseline="30000" dirty="0">
                <a:latin typeface="Calibri" panose="020F0502020204030204" pitchFamily="34" charset="0"/>
                <a:cs typeface="Calibri" panose="020F0502020204030204" pitchFamily="34" charset="0"/>
              </a:rPr>
              <a:t>th</a:t>
            </a:r>
            <a:r>
              <a:rPr lang="en-GB" b="1" dirty="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August,</a:t>
            </a:r>
            <a:r>
              <a:rPr lang="en-GB" dirty="0" smtClean="0">
                <a:latin typeface="Calibri" panose="020F0502020204030204" pitchFamily="34" charset="0"/>
                <a:cs typeface="Calibri" panose="020F0502020204030204" pitchFamily="34" charset="0"/>
              </a:rPr>
              <a:t> growths </a:t>
            </a:r>
            <a:r>
              <a:rPr lang="en-GB" dirty="0">
                <a:latin typeface="Calibri" panose="020F0502020204030204" pitchFamily="34" charset="0"/>
                <a:cs typeface="Calibri" panose="020F0502020204030204" pitchFamily="34" charset="0"/>
              </a:rPr>
              <a:t>fell back to </a:t>
            </a:r>
            <a:r>
              <a:rPr lang="en-GB" b="1" dirty="0">
                <a:latin typeface="Calibri" panose="020F0502020204030204" pitchFamily="34" charset="0"/>
                <a:cs typeface="Calibri" panose="020F0502020204030204" pitchFamily="34" charset="0"/>
              </a:rPr>
              <a:t>+4.5%</a:t>
            </a:r>
            <a:r>
              <a:rPr lang="en-GB" dirty="0">
                <a:latin typeface="Calibri" panose="020F0502020204030204" pitchFamily="34" charset="0"/>
                <a:cs typeface="Calibri" panose="020F0502020204030204" pitchFamily="34" charset="0"/>
              </a:rPr>
              <a:t> by the start of September, with unusually wet and windy weather mid-month and against strong comparatives for a hot (and earlier) Bank Holiday </a:t>
            </a:r>
            <a:r>
              <a:rPr lang="en-GB" dirty="0" smtClean="0">
                <a:latin typeface="Calibri" panose="020F0502020204030204" pitchFamily="34" charset="0"/>
                <a:cs typeface="Calibri" panose="020F0502020204030204" pitchFamily="34" charset="0"/>
              </a:rPr>
              <a:t>last </a:t>
            </a:r>
            <a:r>
              <a:rPr lang="en-GB" dirty="0" smtClean="0">
                <a:latin typeface="Calibri" panose="020F0502020204030204" pitchFamily="34" charset="0"/>
                <a:cs typeface="Calibri" panose="020F0502020204030204" pitchFamily="34" charset="0"/>
              </a:rPr>
              <a:t>year.</a:t>
            </a: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The three key trends </a:t>
            </a:r>
            <a:r>
              <a:rPr lang="en-GB" dirty="0" smtClean="0">
                <a:latin typeface="Calibri" panose="020F0502020204030204" pitchFamily="34" charset="0"/>
                <a:cs typeface="Calibri" panose="020F0502020204030204" pitchFamily="34" charset="0"/>
              </a:rPr>
              <a:t>of the last 6 months:  </a:t>
            </a:r>
            <a:r>
              <a:rPr lang="en-GB" b="1" dirty="0" smtClean="0">
                <a:latin typeface="Calibri" panose="020F0502020204030204" pitchFamily="34" charset="0"/>
                <a:cs typeface="Calibri" panose="020F0502020204030204" pitchFamily="34" charset="0"/>
              </a:rPr>
              <a:t>a </a:t>
            </a:r>
            <a:r>
              <a:rPr lang="en-GB" b="1" dirty="0">
                <a:latin typeface="Calibri" panose="020F0502020204030204" pitchFamily="34" charset="0"/>
                <a:cs typeface="Calibri" panose="020F0502020204030204" pitchFamily="34" charset="0"/>
              </a:rPr>
              <a:t>shift to online</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less visits to stores</a:t>
            </a:r>
            <a:r>
              <a:rPr lang="en-GB" dirty="0">
                <a:latin typeface="Calibri" panose="020F0502020204030204" pitchFamily="34" charset="0"/>
                <a:cs typeface="Calibri" panose="020F0502020204030204" pitchFamily="34" charset="0"/>
              </a:rPr>
              <a:t> and </a:t>
            </a:r>
            <a:r>
              <a:rPr lang="en-GB" b="1" dirty="0">
                <a:latin typeface="Calibri" panose="020F0502020204030204" pitchFamily="34" charset="0"/>
                <a:cs typeface="Calibri" panose="020F0502020204030204" pitchFamily="34" charset="0"/>
              </a:rPr>
              <a:t>double digit growth in spend per visit</a:t>
            </a:r>
            <a:r>
              <a:rPr lang="en-GB" dirty="0">
                <a:latin typeface="Calibri" panose="020F0502020204030204" pitchFamily="34" charset="0"/>
                <a:cs typeface="Calibri" panose="020F0502020204030204" pitchFamily="34" charset="0"/>
              </a:rPr>
              <a:t> – all continued during the last 4 weeks. </a:t>
            </a:r>
            <a:r>
              <a:rPr lang="en-GB" dirty="0" smtClean="0">
                <a:latin typeface="Calibri" panose="020F0502020204030204" pitchFamily="34" charset="0"/>
                <a:cs typeface="Calibri" panose="020F0502020204030204" pitchFamily="34" charset="0"/>
              </a:rPr>
              <a:t> Online </a:t>
            </a:r>
            <a:r>
              <a:rPr lang="en-GB" dirty="0" smtClean="0">
                <a:latin typeface="Calibri" panose="020F0502020204030204" pitchFamily="34" charset="0"/>
                <a:cs typeface="Calibri" panose="020F0502020204030204" pitchFamily="34" charset="0"/>
              </a:rPr>
              <a:t>FMCG </a:t>
            </a:r>
            <a:r>
              <a:rPr lang="en-GB" dirty="0">
                <a:latin typeface="Calibri" panose="020F0502020204030204" pitchFamily="34" charset="0"/>
                <a:cs typeface="Calibri" panose="020F0502020204030204" pitchFamily="34" charset="0"/>
              </a:rPr>
              <a:t>sales </a:t>
            </a:r>
            <a:r>
              <a:rPr lang="en-GB" dirty="0" smtClean="0">
                <a:latin typeface="Calibri" panose="020F0502020204030204" pitchFamily="34" charset="0"/>
                <a:cs typeface="Calibri" panose="020F0502020204030204" pitchFamily="34" charset="0"/>
              </a:rPr>
              <a:t>grew</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+102% </a:t>
            </a:r>
            <a:r>
              <a:rPr lang="en-GB" dirty="0" smtClean="0">
                <a:latin typeface="Calibri" panose="020F0502020204030204" pitchFamily="34" charset="0"/>
                <a:cs typeface="Calibri" panose="020F0502020204030204" pitchFamily="34" charset="0"/>
              </a:rPr>
              <a:t>accounting </a:t>
            </a:r>
            <a:r>
              <a:rPr lang="en-GB" dirty="0" smtClean="0">
                <a:latin typeface="Calibri" panose="020F0502020204030204" pitchFamily="34" charset="0"/>
                <a:cs typeface="Calibri" panose="020F0502020204030204" pitchFamily="34" charset="0"/>
              </a:rPr>
              <a:t>for 13.3% </a:t>
            </a:r>
            <a:r>
              <a:rPr lang="en-GB" dirty="0" smtClean="0">
                <a:latin typeface="Calibri" panose="020F0502020204030204" pitchFamily="34" charset="0"/>
                <a:cs typeface="Calibri" panose="020F0502020204030204" pitchFamily="34" charset="0"/>
              </a:rPr>
              <a:t>share </a:t>
            </a:r>
            <a:r>
              <a:rPr lang="en-GB" dirty="0">
                <a:latin typeface="Calibri" panose="020F0502020204030204" pitchFamily="34" charset="0"/>
                <a:cs typeface="Calibri" panose="020F0502020204030204" pitchFamily="34" charset="0"/>
              </a:rPr>
              <a:t>of channel </a:t>
            </a:r>
            <a:r>
              <a:rPr lang="en-GB" dirty="0" smtClean="0">
                <a:latin typeface="Calibri" panose="020F0502020204030204" pitchFamily="34" charset="0"/>
                <a:cs typeface="Calibri" panose="020F0502020204030204" pitchFamily="34" charset="0"/>
              </a:rPr>
              <a:t>sales </a:t>
            </a: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Homescan</a:t>
            </a:r>
            <a:r>
              <a:rPr lang="en-GB" dirty="0">
                <a:latin typeface="Calibri" panose="020F0502020204030204" pitchFamily="34" charset="0"/>
                <a:cs typeface="Calibri" panose="020F0502020204030204" pitchFamily="34" charset="0"/>
              </a:rPr>
              <a:t> FMCG) and the impact was that `</a:t>
            </a:r>
            <a:r>
              <a:rPr lang="en-GB" b="1" dirty="0">
                <a:latin typeface="Calibri" panose="020F0502020204030204" pitchFamily="34" charset="0"/>
                <a:cs typeface="Calibri" panose="020F0502020204030204" pitchFamily="34" charset="0"/>
              </a:rPr>
              <a:t>bricks and mortar’ sales fell </a:t>
            </a:r>
            <a:r>
              <a:rPr lang="en-GB" b="1" dirty="0">
                <a:solidFill>
                  <a:srgbClr val="FF0000"/>
                </a:solidFill>
                <a:latin typeface="Calibri" panose="020F0502020204030204" pitchFamily="34" charset="0"/>
                <a:cs typeface="Calibri" panose="020F0502020204030204" pitchFamily="34" charset="0"/>
              </a:rPr>
              <a:t>1.6%</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Spend per visit</a:t>
            </a:r>
            <a:r>
              <a:rPr lang="en-GB" dirty="0" smtClean="0">
                <a:latin typeface="Calibri" panose="020F0502020204030204" pitchFamily="34" charset="0"/>
                <a:cs typeface="Calibri" panose="020F0502020204030204" pitchFamily="34" charset="0"/>
              </a:rPr>
              <a:t> across </a:t>
            </a:r>
            <a:r>
              <a:rPr lang="en-GB" b="1" dirty="0">
                <a:latin typeface="Calibri" panose="020F0502020204030204" pitchFamily="34" charset="0"/>
                <a:cs typeface="Calibri" panose="020F0502020204030204" pitchFamily="34" charset="0"/>
              </a:rPr>
              <a:t>all</a:t>
            </a:r>
            <a:r>
              <a:rPr lang="en-GB" dirty="0">
                <a:latin typeface="Calibri" panose="020F0502020204030204" pitchFamily="34" charset="0"/>
                <a:cs typeface="Calibri" panose="020F0502020204030204" pitchFamily="34" charset="0"/>
              </a:rPr>
              <a:t> formats (and including online) was </a:t>
            </a:r>
            <a:r>
              <a:rPr lang="en-GB" b="1" dirty="0">
                <a:latin typeface="Calibri" panose="020F0502020204030204" pitchFamily="34" charset="0"/>
                <a:cs typeface="Calibri" panose="020F0502020204030204" pitchFamily="34" charset="0"/>
              </a:rPr>
              <a:t>+22%</a:t>
            </a:r>
            <a:r>
              <a:rPr lang="en-GB" dirty="0">
                <a:latin typeface="Calibri" panose="020F0502020204030204" pitchFamily="34" charset="0"/>
                <a:cs typeface="Calibri" panose="020F0502020204030204" pitchFamily="34" charset="0"/>
              </a:rPr>
              <a:t> compared to a year </a:t>
            </a:r>
            <a:r>
              <a:rPr lang="en-GB" dirty="0" smtClean="0">
                <a:latin typeface="Calibri" panose="020F0502020204030204" pitchFamily="34" charset="0"/>
                <a:cs typeface="Calibri" panose="020F0502020204030204" pitchFamily="34" charset="0"/>
              </a:rPr>
              <a:t>ago.  As shoppers remain</a:t>
            </a:r>
            <a:r>
              <a:rPr lang="en-GB" b="1" dirty="0" smtClean="0">
                <a:latin typeface="Calibri" panose="020F0502020204030204" pitchFamily="34" charset="0"/>
                <a:cs typeface="Calibri" panose="020F0502020204030204" pitchFamily="34" charset="0"/>
              </a:rPr>
              <a:t> considered </a:t>
            </a:r>
            <a:r>
              <a:rPr lang="en-GB" dirty="0" smtClean="0">
                <a:latin typeface="Calibri" panose="020F0502020204030204" pitchFamily="34" charset="0"/>
                <a:cs typeface="Calibri" panose="020F0502020204030204" pitchFamily="34" charset="0"/>
              </a:rPr>
              <a:t>in their trips, </a:t>
            </a:r>
            <a:r>
              <a:rPr lang="en-GB" b="1" dirty="0" smtClean="0">
                <a:latin typeface="Calibri" panose="020F0502020204030204" pitchFamily="34" charset="0"/>
                <a:cs typeface="Calibri" panose="020F0502020204030204" pitchFamily="34" charset="0"/>
              </a:rPr>
              <a:t>shopping </a:t>
            </a:r>
            <a:r>
              <a:rPr lang="en-GB" b="1" dirty="0" smtClean="0">
                <a:latin typeface="Calibri" panose="020F0502020204030204" pitchFamily="34" charset="0"/>
                <a:cs typeface="Calibri" panose="020F0502020204030204" pitchFamily="34" charset="0"/>
              </a:rPr>
              <a:t>from lists</a:t>
            </a:r>
            <a:r>
              <a:rPr lang="en-GB" dirty="0" smtClean="0">
                <a:latin typeface="Calibri" panose="020F0502020204030204" pitchFamily="34" charset="0"/>
                <a:cs typeface="Calibri" panose="020F0502020204030204" pitchFamily="34" charset="0"/>
              </a:rPr>
              <a:t> (30% Households claim to do this Nielsen </a:t>
            </a:r>
            <a:r>
              <a:rPr lang="en-GB" dirty="0" err="1" smtClean="0">
                <a:latin typeface="Calibri" panose="020F0502020204030204" pitchFamily="34" charset="0"/>
                <a:cs typeface="Calibri" panose="020F0502020204030204" pitchFamily="34" charset="0"/>
              </a:rPr>
              <a:t>Covid</a:t>
            </a:r>
            <a:r>
              <a:rPr lang="en-GB" dirty="0" smtClean="0">
                <a:latin typeface="Calibri" panose="020F0502020204030204" pitchFamily="34" charset="0"/>
                <a:cs typeface="Calibri" panose="020F0502020204030204" pitchFamily="34" charset="0"/>
              </a:rPr>
              <a:t> survey), </a:t>
            </a:r>
            <a:r>
              <a:rPr lang="en-GB" b="1" dirty="0" smtClean="0">
                <a:latin typeface="Calibri" panose="020F0502020204030204" pitchFamily="34" charset="0"/>
                <a:cs typeface="Calibri" panose="020F0502020204030204" pitchFamily="34" charset="0"/>
              </a:rPr>
              <a:t>planning ahead</a:t>
            </a:r>
            <a:r>
              <a:rPr lang="en-GB" dirty="0" smtClean="0">
                <a:latin typeface="Calibri" panose="020F0502020204030204" pitchFamily="34" charset="0"/>
                <a:cs typeface="Calibri" panose="020F0502020204030204" pitchFamily="34" charset="0"/>
              </a:rPr>
              <a:t> and </a:t>
            </a:r>
            <a:r>
              <a:rPr lang="en-GB" b="1" dirty="0" smtClean="0">
                <a:latin typeface="Calibri" panose="020F0502020204030204" pitchFamily="34" charset="0"/>
                <a:cs typeface="Calibri" panose="020F0502020204030204" pitchFamily="34" charset="0"/>
              </a:rPr>
              <a:t>buying extra items </a:t>
            </a:r>
            <a:r>
              <a:rPr lang="en-GB" dirty="0" smtClean="0">
                <a:latin typeface="Calibri" panose="020F0502020204030204" pitchFamily="34" charset="0"/>
                <a:cs typeface="Calibri" panose="020F0502020204030204" pitchFamily="34" charset="0"/>
              </a:rPr>
              <a:t>to help</a:t>
            </a:r>
            <a:r>
              <a:rPr lang="en-GB" b="1" dirty="0" smtClean="0">
                <a:latin typeface="Calibri" panose="020F0502020204030204" pitchFamily="34" charset="0"/>
                <a:cs typeface="Calibri" panose="020F0502020204030204" pitchFamily="34" charset="0"/>
              </a:rPr>
              <a:t> reduce</a:t>
            </a:r>
            <a:r>
              <a:rPr lang="en-GB" b="1" dirty="0" smtClean="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unnecessary </a:t>
            </a:r>
            <a:r>
              <a:rPr lang="en-GB" b="1" dirty="0" smtClean="0">
                <a:latin typeface="Calibri" panose="020F0502020204030204" pitchFamily="34" charset="0"/>
                <a:cs typeface="Calibri" panose="020F0502020204030204" pitchFamily="34" charset="0"/>
              </a:rPr>
              <a:t>journeys.</a:t>
            </a:r>
            <a:r>
              <a:rPr lang="en-GB"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many retailers </a:t>
            </a:r>
            <a:r>
              <a:rPr lang="en-GB" dirty="0" smtClean="0">
                <a:latin typeface="Calibri" panose="020F0502020204030204" pitchFamily="34" charset="0"/>
                <a:cs typeface="Calibri" panose="020F0502020204030204" pitchFamily="34" charset="0"/>
              </a:rPr>
              <a:t>launching </a:t>
            </a:r>
            <a:r>
              <a:rPr lang="en-GB" dirty="0">
                <a:latin typeface="Calibri" panose="020F0502020204030204" pitchFamily="34" charset="0"/>
                <a:cs typeface="Calibri" panose="020F0502020204030204" pitchFamily="34" charset="0"/>
              </a:rPr>
              <a:t>new advertising </a:t>
            </a:r>
            <a:r>
              <a:rPr lang="en-GB" dirty="0" smtClean="0">
                <a:latin typeface="Calibri" panose="020F0502020204030204" pitchFamily="34" charset="0"/>
                <a:cs typeface="Calibri" panose="020F0502020204030204" pitchFamily="34" charset="0"/>
              </a:rPr>
              <a:t>campaigns </a:t>
            </a:r>
            <a:r>
              <a:rPr lang="en-GB" dirty="0" smtClean="0">
                <a:latin typeface="Calibri" panose="020F0502020204030204" pitchFamily="34" charset="0"/>
                <a:cs typeface="Calibri" panose="020F0502020204030204" pitchFamily="34" charset="0"/>
              </a:rPr>
              <a:t>and re </a:t>
            </a:r>
            <a:r>
              <a:rPr lang="en-GB" dirty="0">
                <a:latin typeface="Calibri" panose="020F0502020204030204" pitchFamily="34" charset="0"/>
                <a:cs typeface="Calibri" panose="020F0502020204030204" pitchFamily="34" charset="0"/>
              </a:rPr>
              <a:t>positioning strategies around price cuts, </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promotional spend on offer </a:t>
            </a:r>
            <a:r>
              <a:rPr lang="en-GB" dirty="0" smtClean="0">
                <a:latin typeface="Calibri" panose="020F0502020204030204" pitchFamily="34" charset="0"/>
                <a:cs typeface="Calibri" panose="020F0502020204030204" pitchFamily="34" charset="0"/>
              </a:rPr>
              <a:t>remains low at </a:t>
            </a:r>
            <a:r>
              <a:rPr lang="en-GB" b="1" dirty="0" smtClean="0">
                <a:latin typeface="Calibri" panose="020F0502020204030204" pitchFamily="34" charset="0"/>
                <a:cs typeface="Calibri" panose="020F0502020204030204" pitchFamily="34" charset="0"/>
              </a:rPr>
              <a:t>22</a:t>
            </a:r>
            <a:r>
              <a:rPr lang="en-GB" b="1" dirty="0">
                <a:latin typeface="Calibri" panose="020F0502020204030204" pitchFamily="34" charset="0"/>
                <a:cs typeface="Calibri" panose="020F0502020204030204" pitchFamily="34" charset="0"/>
              </a:rPr>
              <a:t>% of sales</a:t>
            </a:r>
            <a:r>
              <a:rPr lang="en-GB" dirty="0">
                <a:latin typeface="Calibri" panose="020F0502020204030204" pitchFamily="34" charset="0"/>
                <a:cs typeface="Calibri" panose="020F0502020204030204" pitchFamily="34" charset="0"/>
              </a:rPr>
              <a:t>.</a:t>
            </a:r>
            <a:endParaRPr lang="en-GB" dirty="0" smtClean="0">
              <a:latin typeface="Calibri" panose="020F0502020204030204" pitchFamily="34" charset="0"/>
              <a:cs typeface="Calibri" panose="020F0502020204030204" pitchFamily="34" charset="0"/>
            </a:endParaRPr>
          </a:p>
        </p:txBody>
      </p:sp>
      <p:sp>
        <p:nvSpPr>
          <p:cNvPr id="6" name="Title 4"/>
          <p:cNvSpPr txBox="1">
            <a:spLocks/>
          </p:cNvSpPr>
          <p:nvPr/>
        </p:nvSpPr>
        <p:spPr>
          <a:xfrm>
            <a:off x="251520" y="386289"/>
            <a:ext cx="8784976"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114300"/>
            <a:r>
              <a:rPr lang="en-GB" sz="2400" dirty="0" smtClean="0"/>
              <a:t>SALES SLOW IN </a:t>
            </a:r>
            <a:r>
              <a:rPr lang="en-GB" sz="2400" dirty="0" smtClean="0"/>
              <a:t>AUGUST, AS </a:t>
            </a:r>
            <a:r>
              <a:rPr lang="en-GB" sz="2400" dirty="0" smtClean="0"/>
              <a:t>SHOPPERS ARE TEMPTED TO CONSUME MORE CALORIES OUT OF HOME</a:t>
            </a:r>
            <a:endParaRPr lang="en-GB" sz="2400" b="0" dirty="0">
              <a:cs typeface="Calibri" panose="020F0502020204030204" pitchFamily="34" charset="0"/>
            </a:endParaRPr>
          </a:p>
        </p:txBody>
      </p:sp>
      <p:sp>
        <p:nvSpPr>
          <p:cNvPr id="7" name="Rectangle 6"/>
          <p:cNvSpPr/>
          <p:nvPr/>
        </p:nvSpPr>
        <p:spPr>
          <a:xfrm>
            <a:off x="251520" y="4912668"/>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199877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RETAILERS CONTINUE TO INNOVATE ONLINE</a:t>
            </a: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pPr marL="0"/>
            <a:r>
              <a:rPr lang="en-GB" dirty="0" smtClean="0"/>
              <a:t>Source:  Press Cuttings</a:t>
            </a:r>
            <a:endParaRPr lang="en-GB" dirty="0"/>
          </a:p>
        </p:txBody>
      </p:sp>
      <p:sp>
        <p:nvSpPr>
          <p:cNvPr id="4" name="Text Placeholder 3"/>
          <p:cNvSpPr>
            <a:spLocks noGrp="1"/>
          </p:cNvSpPr>
          <p:nvPr>
            <p:ph type="body" idx="2"/>
          </p:nvPr>
        </p:nvSpPr>
        <p:spPr/>
        <p:txBody>
          <a:bodyPr/>
          <a:lstStyle/>
          <a:p>
            <a:pPr marL="0"/>
            <a:r>
              <a:rPr lang="en-GB" dirty="0" smtClean="0">
                <a:latin typeface="Calibri" panose="020F0502020204030204" pitchFamily="34" charset="0"/>
                <a:cs typeface="Calibri" panose="020F0502020204030204" pitchFamily="34" charset="0"/>
              </a:rPr>
              <a:t>Discounters flex their stores to increase online capacity, whilst Tesco use technology to help optimise deliveries.</a:t>
            </a:r>
            <a:endParaRPr lang="en-GB"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9662"/>
            <a:ext cx="3139208" cy="2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23678"/>
            <a:ext cx="3637110" cy="216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178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901" y="843558"/>
            <a:ext cx="8856984" cy="446267"/>
          </a:xfrm>
        </p:spPr>
        <p:txBody>
          <a:bodyPr/>
          <a:lstStyle/>
          <a:p>
            <a:r>
              <a:rPr lang="en-GB" sz="2000" dirty="0" smtClean="0">
                <a:latin typeface="Calibri" panose="020F0502020204030204" pitchFamily="34" charset="0"/>
                <a:cs typeface="Calibri" panose="020F0502020204030204" pitchFamily="34" charset="0"/>
              </a:rPr>
              <a:t>AND A NEW BEGINNING FOR WAITROSE, AS OCADO PARTNERS WITH M&amp;S ….</a:t>
            </a:r>
            <a:br>
              <a:rPr lang="en-GB" sz="2000" dirty="0" smtClean="0">
                <a:latin typeface="Calibri" panose="020F0502020204030204" pitchFamily="34" charset="0"/>
                <a:cs typeface="Calibri" panose="020F0502020204030204" pitchFamily="34" charset="0"/>
              </a:rPr>
            </a:br>
            <a:endParaRPr lang="en-GB" sz="2000" dirty="0">
              <a:latin typeface="Calibri" panose="020F0502020204030204" pitchFamily="34" charset="0"/>
              <a:cs typeface="Calibri" panose="020F0502020204030204" pitchFamily="34" charset="0"/>
            </a:endParaRPr>
          </a:p>
        </p:txBody>
      </p:sp>
      <p:sp>
        <p:nvSpPr>
          <p:cNvPr id="7" name="Rectangle 6"/>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err="1">
                <a:latin typeface="Calibri" panose="020F0502020204030204" pitchFamily="34" charset="0"/>
                <a:cs typeface="Calibri" panose="020F0502020204030204" pitchFamily="34" charset="0"/>
              </a:rPr>
              <a:t>AdDynamix</a:t>
            </a:r>
            <a:r>
              <a:rPr lang="en-GB" altLang="en-US" sz="900" dirty="0">
                <a:latin typeface="Calibri" panose="020F0502020204030204" pitchFamily="34" charset="0"/>
                <a:cs typeface="Calibri" panose="020F0502020204030204" pitchFamily="34" charset="0"/>
              </a:rPr>
              <a:t>;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7654"/>
            <a:ext cx="376176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582" y="2246600"/>
            <a:ext cx="4651251" cy="117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486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012" y="0"/>
            <a:ext cx="8773484" cy="782836"/>
          </a:xfrm>
        </p:spPr>
        <p:txBody>
          <a:bodyPr/>
          <a:lstStyle/>
          <a:p>
            <a:r>
              <a:rPr lang="en-GB" sz="2000" dirty="0" smtClean="0"/>
              <a:t>EARLY INDICATORS SUGGEST A SURGE IN DEMAND FOR M&amp;S PRODUCTS, LEADING OCADO TO PLEDGE A </a:t>
            </a:r>
            <a:r>
              <a:rPr lang="en-GB" sz="2000" u="sng" dirty="0" smtClean="0"/>
              <a:t>40% INCREASE IN CAPACITY</a:t>
            </a:r>
            <a:r>
              <a:rPr lang="en-GB" sz="2000" dirty="0" smtClean="0"/>
              <a:t> BY THE END OF 2021 </a:t>
            </a:r>
            <a:endParaRPr lang="en-GB" sz="2000" dirty="0"/>
          </a:p>
        </p:txBody>
      </p:sp>
      <p:sp>
        <p:nvSpPr>
          <p:cNvPr id="6" name="Text Placeholder 5"/>
          <p:cNvSpPr>
            <a:spLocks noGrp="1"/>
          </p:cNvSpPr>
          <p:nvPr>
            <p:ph type="body" idx="2"/>
          </p:nvPr>
        </p:nvSpPr>
        <p:spPr/>
        <p:txBody>
          <a:bodyPr/>
          <a:lstStyle/>
          <a:p>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912" b="11302"/>
          <a:stretch/>
        </p:blipFill>
        <p:spPr bwMode="auto">
          <a:xfrm>
            <a:off x="259038" y="1131590"/>
            <a:ext cx="2621859" cy="211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889973"/>
            <a:ext cx="2482454" cy="13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44" y="3459142"/>
            <a:ext cx="4621841" cy="124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645" y="1059582"/>
            <a:ext cx="3384376" cy="88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427734"/>
            <a:ext cx="3027663" cy="179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0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79" y="0"/>
            <a:ext cx="8621886" cy="917435"/>
          </a:xfrm>
        </p:spPr>
        <p:txBody>
          <a:bodyPr/>
          <a:lstStyle/>
          <a:p>
            <a:r>
              <a:rPr lang="en-GB" sz="2400" dirty="0" smtClean="0">
                <a:latin typeface="Calibri" panose="020F0502020204030204" pitchFamily="34" charset="0"/>
                <a:cs typeface="Calibri" panose="020F0502020204030204" pitchFamily="34" charset="0"/>
              </a:rPr>
              <a:t>ALBEIT JUST 5 DAYS TRADING, M&amp;S IS ALMOST MATCHING WAITROSE’S CONTRIBUTION TO OCADO SALES IN WEEK 1 …</a:t>
            </a:r>
            <a:endParaRPr lang="en-GB" sz="24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36612" y="4844591"/>
            <a:ext cx="8165592" cy="274320"/>
          </a:xfrm>
        </p:spPr>
        <p:txBody>
          <a:bodyPr/>
          <a:lstStyle/>
          <a:p>
            <a:r>
              <a:rPr lang="en-GB" dirty="0" smtClean="0"/>
              <a:t>Source:  Nielsen </a:t>
            </a:r>
            <a:r>
              <a:rPr lang="en-GB" dirty="0" err="1" smtClean="0"/>
              <a:t>Homescan</a:t>
            </a:r>
            <a:r>
              <a:rPr lang="en-GB" dirty="0" smtClean="0"/>
              <a:t> </a:t>
            </a:r>
            <a:r>
              <a:rPr lang="en-GB" dirty="0" smtClean="0"/>
              <a:t>FMCG</a:t>
            </a:r>
            <a:endParaRPr lang="en-GB" dirty="0"/>
          </a:p>
        </p:txBody>
      </p:sp>
      <p:pic>
        <p:nvPicPr>
          <p:cNvPr id="17" name="Shape 8408"/>
          <p:cNvPicPr/>
          <p:nvPr/>
        </p:nvPicPr>
        <p:blipFill>
          <a:blip r:embed="rId2">
            <a:alphaModFix/>
          </a:blip>
          <a:stretch>
            <a:fillRect/>
          </a:stretch>
        </p:blipFill>
        <p:spPr>
          <a:xfrm>
            <a:off x="1619672" y="1412246"/>
            <a:ext cx="853440" cy="853440"/>
          </a:xfrm>
          <a:prstGeom prst="rect">
            <a:avLst/>
          </a:prstGeom>
          <a:noFill/>
          <a:ln>
            <a:noFill/>
          </a:ln>
        </p:spPr>
      </p:pic>
      <p:graphicFrame>
        <p:nvGraphicFramePr>
          <p:cNvPr id="5" name="Chart 4"/>
          <p:cNvGraphicFramePr/>
          <p:nvPr>
            <p:extLst>
              <p:ext uri="{D42A27DB-BD31-4B8C-83A1-F6EECF244321}">
                <p14:modId xmlns:p14="http://schemas.microsoft.com/office/powerpoint/2010/main" val="3426254427"/>
              </p:ext>
            </p:extLst>
          </p:nvPr>
        </p:nvGraphicFramePr>
        <p:xfrm>
          <a:off x="323528" y="1982317"/>
          <a:ext cx="4416152" cy="26214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31640" y="4369660"/>
            <a:ext cx="124425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y/e 8th August 2020</a:t>
            </a:r>
            <a:endParaRPr lang="en-GB" sz="1000" dirty="0">
              <a:latin typeface="Calibri" panose="020F0502020204030204" pitchFamily="34" charset="0"/>
              <a:cs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234047829"/>
              </p:ext>
            </p:extLst>
          </p:nvPr>
        </p:nvGraphicFramePr>
        <p:xfrm>
          <a:off x="3851920" y="1707654"/>
          <a:ext cx="4752528" cy="26080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499992" y="1275606"/>
            <a:ext cx="2220480"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Composition of </a:t>
            </a:r>
            <a:r>
              <a:rPr lang="en-GB" dirty="0" err="1" smtClean="0">
                <a:latin typeface="Calibri" panose="020F0502020204030204" pitchFamily="34" charset="0"/>
                <a:cs typeface="Calibri" panose="020F0502020204030204" pitchFamily="34" charset="0"/>
              </a:rPr>
              <a:t>Ocado</a:t>
            </a:r>
            <a:r>
              <a:rPr lang="en-GB" dirty="0" smtClean="0">
                <a:latin typeface="Calibri" panose="020F0502020204030204" pitchFamily="34" charset="0"/>
                <a:cs typeface="Calibri" panose="020F0502020204030204" pitchFamily="34" charset="0"/>
              </a:rPr>
              <a:t> Sales</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707903" y="4461992"/>
            <a:ext cx="5324729" cy="430887"/>
          </a:xfrm>
          <a:prstGeom prst="rect">
            <a:avLst/>
          </a:prstGeom>
          <a:solidFill>
            <a:schemeClr val="accent4"/>
          </a:solidFill>
        </p:spPr>
        <p:txBody>
          <a:bodyPr wrap="square" rtlCol="0">
            <a:spAutoFit/>
          </a:bodyPr>
          <a:lstStyle/>
          <a:p>
            <a:r>
              <a:rPr lang="en-GB" sz="1100" b="1" dirty="0" smtClean="0">
                <a:latin typeface="Calibri" panose="020F0502020204030204" pitchFamily="34" charset="0"/>
                <a:cs typeface="Calibri" panose="020F0502020204030204" pitchFamily="34" charset="0"/>
              </a:rPr>
              <a:t>With demand outstripping availability at </a:t>
            </a:r>
            <a:r>
              <a:rPr lang="en-GB" sz="1100" b="1" dirty="0" err="1" smtClean="0">
                <a:latin typeface="Calibri" panose="020F0502020204030204" pitchFamily="34" charset="0"/>
                <a:cs typeface="Calibri" panose="020F0502020204030204" pitchFamily="34" charset="0"/>
              </a:rPr>
              <a:t>Ocado</a:t>
            </a:r>
            <a:r>
              <a:rPr lang="en-GB" sz="1100" b="1" dirty="0" smtClean="0">
                <a:latin typeface="Calibri" panose="020F0502020204030204" pitchFamily="34" charset="0"/>
                <a:cs typeface="Calibri" panose="020F0502020204030204" pitchFamily="34" charset="0"/>
              </a:rPr>
              <a:t> and Waitrose Deliver growing fast  Online … the new partnership looks to be benefiting all … </a:t>
            </a:r>
            <a:endParaRPr lang="en-GB"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20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a:t>
            </a:r>
            <a:r>
              <a:rPr lang="en-GB" altLang="en-US" sz="900" dirty="0">
                <a:latin typeface="Calibri" panose="020F0502020204030204" pitchFamily="34" charset="0"/>
              </a:rPr>
              <a:t>4</a:t>
            </a:r>
            <a:r>
              <a:rPr lang="en-GB" altLang="en-US" sz="900" dirty="0" smtClean="0">
                <a:latin typeface="Calibri" panose="020F0502020204030204" pitchFamily="34" charset="0"/>
              </a:rPr>
              <a:t> weeks </a:t>
            </a:r>
            <a:r>
              <a:rPr lang="en-GB" altLang="en-US" sz="900" dirty="0" smtClean="0">
                <a:solidFill>
                  <a:schemeClr val="tx1"/>
                </a:solidFill>
                <a:latin typeface="Calibri" panose="020F0502020204030204" pitchFamily="34" charset="0"/>
              </a:rPr>
              <a:t>ending 05th</a:t>
            </a:r>
            <a:r>
              <a:rPr lang="en-US" altLang="en-US" sz="900" dirty="0" smtClean="0">
                <a:solidFill>
                  <a:schemeClr val="tx1"/>
                </a:solidFill>
                <a:latin typeface="Calibri" panose="020F0502020204030204" pitchFamily="34" charset="0"/>
                <a:cs typeface="Arial" panose="020B0604020202020204" pitchFamily="34" charset="0"/>
              </a:rPr>
              <a:t> Sep 2020</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WITH LESS RELIANCE ON NON FOOD, MORRISONS CONTINUES TO lead the top 4, FOLLOWED BY THE DISCOUNTERS, </a:t>
            </a:r>
            <a:r>
              <a:rPr lang="en-GB" sz="2000" b="1" dirty="0" smtClean="0">
                <a:solidFill>
                  <a:schemeClr val="tx1"/>
                </a:solidFill>
                <a:latin typeface="Calibri" panose="020F0502020204030204" pitchFamily="34" charset="0"/>
                <a:cs typeface="Calibri" panose="020F0502020204030204" pitchFamily="34" charset="0"/>
              </a:rPr>
              <a:t>WHILST ICELAND WINS OVERALL</a:t>
            </a:r>
            <a:endParaRPr lang="en-GB" sz="2000" b="1"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23873" y="1275606"/>
            <a:ext cx="6360495" cy="3369174"/>
          </a:xfrm>
          <a:prstGeom prst="rect">
            <a:avLst/>
          </a:prstGeom>
        </p:spPr>
      </p:pic>
    </p:spTree>
    <p:extLst>
      <p:ext uri="{BB962C8B-B14F-4D97-AF65-F5344CB8AC3E}">
        <p14:creationId xmlns:p14="http://schemas.microsoft.com/office/powerpoint/2010/main" val="3067645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8968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WITH EARLY SIGNS </a:t>
            </a:r>
            <a:r>
              <a:rPr lang="en-GB" sz="2000" b="1" dirty="0" smtClean="0">
                <a:solidFill>
                  <a:schemeClr val="tx1"/>
                </a:solidFill>
                <a:latin typeface="Calibri" panose="020F0502020204030204" pitchFamily="34" charset="0"/>
                <a:cs typeface="Calibri" panose="020F0502020204030204" pitchFamily="34" charset="0"/>
              </a:rPr>
              <a:t>CONFIDENCE IN SHOPPING IS </a:t>
            </a:r>
            <a:r>
              <a:rPr lang="en-GB" sz="2000" b="1" dirty="0" smtClean="0">
                <a:solidFill>
                  <a:schemeClr val="tx1"/>
                </a:solidFill>
                <a:latin typeface="Calibri" panose="020F0502020204030204" pitchFamily="34" charset="0"/>
                <a:cs typeface="Calibri" panose="020F0502020204030204" pitchFamily="34" charset="0"/>
              </a:rPr>
              <a:t>RETURNING, CO-OP LOST FEWER SHOPPERS THIS MONTH WHILST ALDI MAINTAINED FREQUENCY OF VISIT</a:t>
            </a:r>
            <a:endParaRPr lang="en-GB" sz="20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217568" y="4868863"/>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smtClean="0">
                <a:latin typeface="Calibri" panose="020F0502020204030204" pitchFamily="34" charset="0"/>
              </a:rPr>
              <a:t>Source:  Nielsen Total Till and Homescan FMCG 4 weeks ending 05th Sep 2020</a:t>
            </a:r>
            <a:endParaRPr lang="en-GB" altLang="en-US" sz="9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878562" y="1235985"/>
            <a:ext cx="7386876" cy="3351989"/>
          </a:xfrm>
          <a:prstGeom prst="rect">
            <a:avLst/>
          </a:prstGeom>
        </p:spPr>
      </p:pic>
    </p:spTree>
    <p:extLst>
      <p:ext uri="{BB962C8B-B14F-4D97-AF65-F5344CB8AC3E}">
        <p14:creationId xmlns:p14="http://schemas.microsoft.com/office/powerpoint/2010/main" val="823196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p:nvPr>
        </p:nvSpPr>
        <p:spPr>
          <a:xfrm>
            <a:off x="353268" y="267494"/>
            <a:ext cx="8612353" cy="634861"/>
          </a:xfrm>
        </p:spPr>
        <p:txBody>
          <a:bodyPr numCol="1" compatLnSpc="1">
            <a:prstTxWarp prst="textNoShape">
              <a:avLst/>
            </a:prstTxWarp>
          </a:bodyPr>
          <a:lstStyle/>
          <a:p>
            <a:pPr eaLnBrk="1" hangingPunct="1">
              <a:lnSpc>
                <a:spcPct val="80000"/>
              </a:lnSpc>
              <a:defRPr/>
            </a:pPr>
            <a:r>
              <a:rPr lang="en-GB" sz="2000" dirty="0" smtClean="0">
                <a:solidFill>
                  <a:schemeClr val="tx1"/>
                </a:solidFill>
                <a:latin typeface="Calibri" panose="020F0502020204030204" pitchFamily="34" charset="0"/>
                <a:ea typeface="ＭＳ Ｐゴシック"/>
                <a:cs typeface="ＭＳ Ｐゴシック"/>
              </a:rPr>
              <a:t>SPEND ON OFFER, WHILST THE HIGHEST SINCE COVID IS LOW FOR THIS TIME OF YEAR AS RETAILERS RE-POSITION STRATEGIES AROUND PRICE CUTS</a:t>
            </a:r>
            <a:br>
              <a:rPr lang="en-GB" sz="2000" dirty="0" smtClean="0">
                <a:solidFill>
                  <a:schemeClr val="tx1"/>
                </a:solidFill>
                <a:latin typeface="Calibri" panose="020F0502020204030204" pitchFamily="34" charset="0"/>
                <a:ea typeface="ＭＳ Ｐゴシック"/>
                <a:cs typeface="ＭＳ Ｐゴシック"/>
              </a:rPr>
            </a:br>
            <a:endParaRPr lang="en-GB" sz="2000" dirty="0">
              <a:solidFill>
                <a:schemeClr val="tx1"/>
              </a:solidFill>
              <a:latin typeface="Calibri" panose="020F0502020204030204" pitchFamily="34"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555666254"/>
              </p:ext>
            </p:extLst>
          </p:nvPr>
        </p:nvGraphicFramePr>
        <p:xfrm>
          <a:off x="503238" y="1688182"/>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05th Sep 2020</a:t>
            </a:r>
            <a:endParaRPr lang="en-GB" altLang="en-US" sz="900" dirty="0" smtClean="0">
              <a:latin typeface="Calibri" panose="020F0502020204030204" pitchFamily="34" charset="0"/>
            </a:endParaRPr>
          </a:p>
        </p:txBody>
      </p:sp>
      <p:sp>
        <p:nvSpPr>
          <p:cNvPr id="8" name="Oval 17"/>
          <p:cNvSpPr>
            <a:spLocks noChangeArrowheads="1"/>
          </p:cNvSpPr>
          <p:nvPr/>
        </p:nvSpPr>
        <p:spPr bwMode="auto">
          <a:xfrm>
            <a:off x="1475656" y="1764367"/>
            <a:ext cx="203200"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9" name="AutoShape 13"/>
          <p:cNvSpPr>
            <a:spLocks noChangeArrowheads="1"/>
          </p:cNvSpPr>
          <p:nvPr/>
        </p:nvSpPr>
        <p:spPr bwMode="auto">
          <a:xfrm>
            <a:off x="8594154" y="1995686"/>
            <a:ext cx="514350" cy="392906"/>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22</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0" name="AutoShape 13"/>
          <p:cNvSpPr>
            <a:spLocks noChangeArrowheads="1"/>
          </p:cNvSpPr>
          <p:nvPr/>
        </p:nvSpPr>
        <p:spPr bwMode="auto">
          <a:xfrm>
            <a:off x="1321346" y="1237186"/>
            <a:ext cx="514350" cy="47046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26</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1" name="Oval 9"/>
          <p:cNvSpPr>
            <a:spLocks noChangeArrowheads="1"/>
          </p:cNvSpPr>
          <p:nvPr/>
        </p:nvSpPr>
        <p:spPr bwMode="auto">
          <a:xfrm>
            <a:off x="5105069" y="1836375"/>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3" name="AutoShape 13"/>
          <p:cNvSpPr>
            <a:spLocks noChangeArrowheads="1"/>
          </p:cNvSpPr>
          <p:nvPr/>
        </p:nvSpPr>
        <p:spPr bwMode="auto">
          <a:xfrm>
            <a:off x="4932040" y="1308702"/>
            <a:ext cx="514350" cy="49781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26%</a:t>
            </a:r>
            <a:endParaRPr lang="en-GB" kern="0" dirty="0">
              <a:solidFill>
                <a:srgbClr val="FFFFFF"/>
              </a:solidFill>
              <a:latin typeface="Calibri" pitchFamily="34" charset="0"/>
            </a:endParaRPr>
          </a:p>
        </p:txBody>
      </p:sp>
      <p:sp>
        <p:nvSpPr>
          <p:cNvPr id="19" name="Text Box 7"/>
          <p:cNvSpPr txBox="1">
            <a:spLocks noChangeArrowheads="1"/>
          </p:cNvSpPr>
          <p:nvPr/>
        </p:nvSpPr>
        <p:spPr bwMode="auto">
          <a:xfrm>
            <a:off x="409077" y="858049"/>
            <a:ext cx="1824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Total FMCG</a:t>
            </a:r>
          </a:p>
        </p:txBody>
      </p:sp>
      <p:sp>
        <p:nvSpPr>
          <p:cNvPr id="18" name="Text Box 19"/>
          <p:cNvSpPr txBox="1">
            <a:spLocks noChangeArrowheads="1"/>
          </p:cNvSpPr>
          <p:nvPr/>
        </p:nvSpPr>
        <p:spPr bwMode="auto">
          <a:xfrm>
            <a:off x="8742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4" name="Text Box 19"/>
          <p:cNvSpPr txBox="1">
            <a:spLocks noChangeArrowheads="1"/>
          </p:cNvSpPr>
          <p:nvPr/>
        </p:nvSpPr>
        <p:spPr bwMode="auto">
          <a:xfrm>
            <a:off x="44746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21" name="Text Box 19"/>
          <p:cNvSpPr txBox="1">
            <a:spLocks noChangeArrowheads="1"/>
          </p:cNvSpPr>
          <p:nvPr/>
        </p:nvSpPr>
        <p:spPr bwMode="auto">
          <a:xfrm>
            <a:off x="8435049" y="4371950"/>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2020</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5" name="Oval 9"/>
          <p:cNvSpPr>
            <a:spLocks noChangeArrowheads="1"/>
          </p:cNvSpPr>
          <p:nvPr/>
        </p:nvSpPr>
        <p:spPr bwMode="auto">
          <a:xfrm>
            <a:off x="8770242" y="2412439"/>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Tree>
    <p:extLst>
      <p:ext uri="{BB962C8B-B14F-4D97-AF65-F5344CB8AC3E}">
        <p14:creationId xmlns:p14="http://schemas.microsoft.com/office/powerpoint/2010/main" val="422320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555" y="1421572"/>
            <a:ext cx="2667208" cy="1569660"/>
          </a:xfrm>
          <a:prstGeom prst="rect">
            <a:avLst/>
          </a:prstGeom>
          <a:noFill/>
        </p:spPr>
        <p:txBody>
          <a:bodyPr wrap="square" rtlCol="0">
            <a:spAutoFit/>
          </a:bodyPr>
          <a:lstStyle/>
          <a:p>
            <a:pPr algn="ctr"/>
            <a:r>
              <a:rPr lang="en-GB" sz="1600" b="1" dirty="0" smtClean="0">
                <a:latin typeface="Calibri" panose="020F0502020204030204" pitchFamily="34" charset="0"/>
                <a:cs typeface="Calibri" panose="020F0502020204030204" pitchFamily="34" charset="0"/>
              </a:rPr>
              <a:t>% Value Sales bought on Offer</a:t>
            </a:r>
          </a:p>
          <a:p>
            <a:pPr algn="ctr"/>
            <a:endParaRPr lang="en-GB" sz="900" b="1" dirty="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Grocery Multiples</a:t>
            </a:r>
          </a:p>
          <a:p>
            <a:pPr algn="ctr"/>
            <a:r>
              <a:rPr lang="en-GB" sz="1200" b="1" dirty="0" smtClean="0">
                <a:latin typeface="Calibri" panose="020F0502020204030204" pitchFamily="34" charset="0"/>
                <a:cs typeface="Calibri" panose="020F0502020204030204" pitchFamily="34" charset="0"/>
              </a:rPr>
              <a:t>22% (-4% points)</a:t>
            </a:r>
          </a:p>
          <a:p>
            <a:pPr algn="ctr"/>
            <a:endParaRPr lang="en-GB" b="1" dirty="0">
              <a:latin typeface="Calibri" panose="020F0502020204030204" pitchFamily="34" charset="0"/>
              <a:cs typeface="Calibri" panose="020F0502020204030204" pitchFamily="34" charset="0"/>
            </a:endParaRPr>
          </a:p>
          <a:p>
            <a:pPr algn="ctr"/>
            <a:endParaRPr lang="en-GB" b="1" dirty="0" smtClean="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09826140"/>
              </p:ext>
            </p:extLst>
          </p:nvPr>
        </p:nvGraphicFramePr>
        <p:xfrm flipV="1">
          <a:off x="690767" y="2859782"/>
          <a:ext cx="7841669" cy="1692962"/>
        </p:xfrm>
        <a:graphic>
          <a:graphicData uri="http://schemas.openxmlformats.org/drawingml/2006/table">
            <a:tbl>
              <a:tblPr firstRow="1" bandRow="1">
                <a:tableStyleId>{95A90781-DFE0-4ECC-8F90-118134CE9E34}</a:tableStyleId>
              </a:tblPr>
              <a:tblGrid>
                <a:gridCol w="712879"/>
                <a:gridCol w="712879"/>
                <a:gridCol w="712879"/>
                <a:gridCol w="712879"/>
                <a:gridCol w="712879"/>
                <a:gridCol w="712879"/>
                <a:gridCol w="712879"/>
                <a:gridCol w="712879"/>
                <a:gridCol w="712879"/>
                <a:gridCol w="712879"/>
                <a:gridCol w="712879"/>
              </a:tblGrid>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37366">
                <a:tc>
                  <a:txBody>
                    <a:bodyPr/>
                    <a:lstStyle/>
                    <a:p>
                      <a:pPr algn="ctr"/>
                      <a:r>
                        <a:rPr lang="en-GB" b="1" dirty="0" smtClean="0">
                          <a:latin typeface="Calibri" panose="020F0502020204030204" pitchFamily="34" charset="0"/>
                          <a:cs typeface="Calibri" panose="020F0502020204030204" pitchFamily="34" charset="0"/>
                        </a:rPr>
                        <a:t>39%</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33%</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32%</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32%</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30%</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24%</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21%</a:t>
                      </a:r>
                    </a:p>
                    <a:p>
                      <a:pPr algn="ct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20%</a:t>
                      </a:r>
                    </a:p>
                    <a:p>
                      <a:pPr algn="ct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20%</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11%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5%</a:t>
                      </a:r>
                      <a:endParaRPr lang="en-GB" b="1" dirty="0">
                        <a:latin typeface="Calibri" panose="020F0502020204030204" pitchFamily="34" charset="0"/>
                        <a:cs typeface="Calibri" panose="020F0502020204030204" pitchFamily="34" charset="0"/>
                      </a:endParaRPr>
                    </a:p>
                  </a:txBody>
                  <a:tcPr/>
                </a:tc>
              </a:tr>
            </a:tbl>
          </a:graphicData>
        </a:graphic>
      </p:graphicFrame>
      <p:sp>
        <p:nvSpPr>
          <p:cNvPr id="9" name="Right Arrow 8"/>
          <p:cNvSpPr/>
          <p:nvPr/>
        </p:nvSpPr>
        <p:spPr>
          <a:xfrm rot="5400000" flipV="1">
            <a:off x="791353"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32" name="Rectangle 2"/>
          <p:cNvSpPr txBox="1">
            <a:spLocks noChangeArrowheads="1"/>
          </p:cNvSpPr>
          <p:nvPr/>
        </p:nvSpPr>
        <p:spPr>
          <a:xfrm>
            <a:off x="377449" y="380653"/>
            <a:ext cx="8842956" cy="514350"/>
          </a:xfrm>
          <a:prstGeom prst="rect">
            <a:avLst/>
          </a:prstGeom>
        </p:spPr>
        <p:txBody>
          <a:bodyPr vert="horz" wrap="square" lIns="68580" tIns="0" rIns="6858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marL="0" lvl="1">
              <a:lnSpc>
                <a:spcPct val="95000"/>
              </a:lnSpc>
              <a:defRPr/>
            </a:pPr>
            <a:r>
              <a:rPr lang="en-GB" sz="2000" b="1" dirty="0" smtClean="0">
                <a:solidFill>
                  <a:schemeClr val="tx1"/>
                </a:solidFill>
                <a:ea typeface="ＭＳ Ｐゴシック"/>
              </a:rPr>
              <a:t>PROMOTIONAL SPEND REMAINS LOW, WITH MORRISONS DIFFERENTIATING FROM THE REMAINING TOP 4, WITH ALMOST A THIRD OF SALES ON PROMOTION</a:t>
            </a:r>
            <a:endParaRPr lang="en-GB" sz="2000" b="1" dirty="0">
              <a:solidFill>
                <a:schemeClr val="tx1"/>
              </a:solidFill>
              <a:ea typeface="ＭＳ Ｐゴシック"/>
              <a:cs typeface="Calibri" panose="020F0502020204030204" pitchFamily="34" charset="0"/>
            </a:endParaRPr>
          </a:p>
        </p:txBody>
      </p:sp>
      <p:pic>
        <p:nvPicPr>
          <p:cNvPr id="40" name="Picture 46" descr="Lidl logo"/>
          <p:cNvPicPr>
            <a:picLocks noChangeAspect="1" noChangeArrowheads="1"/>
          </p:cNvPicPr>
          <p:nvPr/>
        </p:nvPicPr>
        <p:blipFill>
          <a:blip r:embed="rId2"/>
          <a:srcRect/>
          <a:stretch>
            <a:fillRect/>
          </a:stretch>
        </p:blipFill>
        <p:spPr bwMode="auto">
          <a:xfrm>
            <a:off x="7312713" y="3022622"/>
            <a:ext cx="317333" cy="317333"/>
          </a:xfrm>
          <a:prstGeom prst="rect">
            <a:avLst/>
          </a:prstGeom>
          <a:noFill/>
          <a:ln w="9525">
            <a:noFill/>
            <a:miter lim="800000"/>
            <a:headEnd/>
            <a:tailEnd/>
          </a:ln>
        </p:spPr>
      </p:pic>
      <p:pic>
        <p:nvPicPr>
          <p:cNvPr id="43" name="Picture 2" descr="Image result for aldi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2463" t="9510" r="12574" b="9477"/>
          <a:stretch/>
        </p:blipFill>
        <p:spPr bwMode="auto">
          <a:xfrm>
            <a:off x="8001052" y="3013978"/>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90554" y="1440226"/>
            <a:ext cx="2700250" cy="10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707904" y="1789534"/>
            <a:ext cx="184731" cy="307777"/>
          </a:xfrm>
          <a:prstGeom prst="rect">
            <a:avLst/>
          </a:prstGeom>
          <a:noFill/>
        </p:spPr>
        <p:txBody>
          <a:bodyPr wrap="none" rtlCol="0">
            <a:spAutoFit/>
          </a:bodyPr>
          <a:lstStyle/>
          <a:p>
            <a:endParaRPr lang="en-GB" dirty="0"/>
          </a:p>
        </p:txBody>
      </p:sp>
      <p:pic>
        <p:nvPicPr>
          <p:cNvPr id="45" name="chart"/>
          <p:cNvPicPr>
            <a:picLocks noChangeAspect="1"/>
          </p:cNvPicPr>
          <p:nvPr/>
        </p:nvPicPr>
        <p:blipFill>
          <a:blip r:embed="rId4"/>
          <a:stretch>
            <a:fillRect/>
          </a:stretch>
        </p:blipFill>
        <p:spPr>
          <a:xfrm>
            <a:off x="2340700" y="2934892"/>
            <a:ext cx="288076" cy="305224"/>
          </a:xfrm>
          <a:prstGeom prst="rect">
            <a:avLst/>
          </a:prstGeom>
        </p:spPr>
      </p:pic>
      <p:pic>
        <p:nvPicPr>
          <p:cNvPr id="48" name="Picture 17" descr="W4C"/>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0650" y="3071637"/>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993732" y="3093334"/>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50" name="Picture 13" descr="tesc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320285" y="3067112"/>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843808" y="2965135"/>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544949" y="3042968"/>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 Placeholder 6"/>
          <p:cNvSpPr>
            <a:spLocks noGrp="1"/>
          </p:cNvSpPr>
          <p:nvPr>
            <p:ph type="body" idx="4294967295"/>
          </p:nvPr>
        </p:nvSpPr>
        <p:spPr>
          <a:xfrm>
            <a:off x="20806" y="4868863"/>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 Value Sales bought on Offer, </a:t>
            </a:r>
            <a:r>
              <a:rPr lang="en-GB" sz="900" dirty="0" smtClean="0">
                <a:latin typeface="Calibri" panose="020F0502020204030204" pitchFamily="34" charset="0"/>
              </a:rPr>
              <a:t>4 week </a:t>
            </a:r>
            <a:r>
              <a:rPr lang="en-GB" sz="900" dirty="0">
                <a:latin typeface="Calibri" panose="020F0502020204030204" pitchFamily="34" charset="0"/>
              </a:rPr>
              <a:t>ending </a:t>
            </a:r>
            <a:r>
              <a:rPr lang="en-GB" sz="900" dirty="0" smtClean="0">
                <a:latin typeface="Calibri" panose="020F0502020204030204" pitchFamily="34" charset="0"/>
              </a:rPr>
              <a:t>8th August (arrow vs year ago)</a:t>
            </a:r>
            <a:endParaRPr lang="en-US" sz="900" dirty="0">
              <a:latin typeface="Calibri" panose="020F0502020204030204" pitchFamily="34" charset="0"/>
            </a:endParaRPr>
          </a:p>
        </p:txBody>
      </p:sp>
      <p:pic>
        <p:nvPicPr>
          <p:cNvPr id="37" name="Shape 8408"/>
          <p:cNvPicPr/>
          <p:nvPr/>
        </p:nvPicPr>
        <p:blipFill>
          <a:blip r:embed="rId11">
            <a:alphaModFix/>
          </a:blip>
          <a:stretch>
            <a:fillRect/>
          </a:stretch>
        </p:blipFill>
        <p:spPr>
          <a:xfrm>
            <a:off x="1548494" y="2934892"/>
            <a:ext cx="426720" cy="426720"/>
          </a:xfrm>
          <a:prstGeom prst="rect">
            <a:avLst/>
          </a:prstGeom>
          <a:noFill/>
          <a:ln>
            <a:noFill/>
          </a:ln>
        </p:spPr>
      </p:pic>
      <p:sp>
        <p:nvSpPr>
          <p:cNvPr id="58" name="TextBox 57"/>
          <p:cNvSpPr txBox="1"/>
          <p:nvPr/>
        </p:nvSpPr>
        <p:spPr>
          <a:xfrm>
            <a:off x="5847073"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121532" y="4321428"/>
            <a:ext cx="657552" cy="33855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 % pts</a:t>
            </a:r>
          </a:p>
          <a:p>
            <a:pPr algn="r"/>
            <a:r>
              <a:rPr lang="en-GB" sz="800" dirty="0" smtClean="0">
                <a:latin typeface="Calibri" panose="020F0502020204030204" pitchFamily="34" charset="0"/>
                <a:cs typeface="Calibri" panose="020F0502020204030204" pitchFamily="34" charset="0"/>
              </a:rPr>
              <a:t>Vs last year</a:t>
            </a:r>
            <a:endParaRPr lang="en-GB" sz="800" dirty="0">
              <a:latin typeface="Calibri" panose="020F0502020204030204" pitchFamily="34" charset="0"/>
              <a:cs typeface="Calibri" panose="020F0502020204030204" pitchFamily="34" charset="0"/>
            </a:endParaRPr>
          </a:p>
        </p:txBody>
      </p:sp>
      <p:sp>
        <p:nvSpPr>
          <p:cNvPr id="42" name="TextBox 41"/>
          <p:cNvSpPr txBox="1"/>
          <p:nvPr/>
        </p:nvSpPr>
        <p:spPr>
          <a:xfrm>
            <a:off x="7246798" y="4292364"/>
            <a:ext cx="410690" cy="246221"/>
          </a:xfrm>
          <a:prstGeom prst="rect">
            <a:avLst/>
          </a:prstGeom>
          <a:noFill/>
        </p:spPr>
        <p:txBody>
          <a:bodyPr wrap="none" rtlCol="0">
            <a:spAutoFit/>
          </a:bodyPr>
          <a:lstStyle/>
          <a:p>
            <a:pPr algn="r"/>
            <a:r>
              <a:rPr lang="en-GB" sz="1000" b="1" dirty="0" smtClean="0">
                <a:solidFill>
                  <a:schemeClr val="accent5"/>
                </a:solidFill>
                <a:latin typeface="Calibri" panose="020F0502020204030204" pitchFamily="34" charset="0"/>
                <a:cs typeface="Calibri" panose="020F0502020204030204" pitchFamily="34" charset="0"/>
              </a:rPr>
              <a:t>-1%</a:t>
            </a:r>
            <a:r>
              <a:rPr lang="en-GB" sz="1000" b="1" dirty="0" smtClean="0">
                <a:solidFill>
                  <a:schemeClr val="accent3"/>
                </a:solidFill>
                <a:latin typeface="Calibri" panose="020F0502020204030204" pitchFamily="34" charset="0"/>
                <a:cs typeface="Calibri" panose="020F0502020204030204" pitchFamily="34" charset="0"/>
              </a:rPr>
              <a:t> </a:t>
            </a:r>
            <a:endParaRPr lang="en-GB" sz="1000" b="1" dirty="0">
              <a:solidFill>
                <a:schemeClr val="accent3"/>
              </a:solidFill>
              <a:latin typeface="Calibri" panose="020F0502020204030204" pitchFamily="34" charset="0"/>
              <a:cs typeface="Calibri" panose="020F0502020204030204" pitchFamily="34" charset="0"/>
            </a:endParaRPr>
          </a:p>
        </p:txBody>
      </p:sp>
      <p:sp>
        <p:nvSpPr>
          <p:cNvPr id="44" name="TextBox 43"/>
          <p:cNvSpPr txBox="1"/>
          <p:nvPr/>
        </p:nvSpPr>
        <p:spPr>
          <a:xfrm>
            <a:off x="1523648" y="4292364"/>
            <a:ext cx="476412"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-14% </a:t>
            </a:r>
            <a:endParaRPr lang="en-GB" sz="1000" b="1" dirty="0">
              <a:solidFill>
                <a:srgbClr val="FF0000"/>
              </a:solidFill>
              <a:latin typeface="Calibri" panose="020F0502020204030204" pitchFamily="34" charset="0"/>
              <a:cs typeface="Calibri" panose="020F0502020204030204" pitchFamily="34" charset="0"/>
            </a:endParaRPr>
          </a:p>
        </p:txBody>
      </p:sp>
      <p:sp>
        <p:nvSpPr>
          <p:cNvPr id="47" name="TextBox 46"/>
          <p:cNvSpPr txBox="1"/>
          <p:nvPr/>
        </p:nvSpPr>
        <p:spPr>
          <a:xfrm>
            <a:off x="3682183"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-5% </a:t>
            </a:r>
            <a:endParaRPr lang="en-GB" sz="1000" b="1" dirty="0">
              <a:solidFill>
                <a:srgbClr val="FF0000"/>
              </a:solidFill>
              <a:latin typeface="Calibri" panose="020F0502020204030204" pitchFamily="34" charset="0"/>
              <a:cs typeface="Calibri" panose="020F0502020204030204" pitchFamily="34" charset="0"/>
            </a:endParaRPr>
          </a:p>
        </p:txBody>
      </p:sp>
      <p:sp>
        <p:nvSpPr>
          <p:cNvPr id="60" name="TextBox 59"/>
          <p:cNvSpPr txBox="1"/>
          <p:nvPr/>
        </p:nvSpPr>
        <p:spPr>
          <a:xfrm>
            <a:off x="2964962"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-4% </a:t>
            </a:r>
            <a:endParaRPr lang="en-GB" sz="1000" b="1" dirty="0">
              <a:solidFill>
                <a:srgbClr val="FF0000"/>
              </a:solidFill>
              <a:latin typeface="Calibri" panose="020F0502020204030204" pitchFamily="34" charset="0"/>
              <a:cs typeface="Calibri" panose="020F0502020204030204" pitchFamily="34" charset="0"/>
            </a:endParaRPr>
          </a:p>
        </p:txBody>
      </p:sp>
      <p:sp>
        <p:nvSpPr>
          <p:cNvPr id="62" name="TextBox 61"/>
          <p:cNvSpPr txBox="1"/>
          <p:nvPr/>
        </p:nvSpPr>
        <p:spPr>
          <a:xfrm>
            <a:off x="5139815"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 </a:t>
            </a:r>
            <a:endParaRPr lang="en-GB" sz="1000" b="1" dirty="0">
              <a:solidFill>
                <a:srgbClr val="FF0000"/>
              </a:solidFill>
              <a:latin typeface="Calibri" panose="020F0502020204030204" pitchFamily="34" charset="0"/>
              <a:cs typeface="Calibri" panose="020F0502020204030204" pitchFamily="34" charset="0"/>
            </a:endParaRPr>
          </a:p>
        </p:txBody>
      </p:sp>
      <p:sp>
        <p:nvSpPr>
          <p:cNvPr id="63" name="TextBox 62"/>
          <p:cNvSpPr txBox="1"/>
          <p:nvPr/>
        </p:nvSpPr>
        <p:spPr>
          <a:xfrm>
            <a:off x="2279393"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65" name="TextBox 64"/>
          <p:cNvSpPr txBox="1"/>
          <p:nvPr/>
        </p:nvSpPr>
        <p:spPr>
          <a:xfrm>
            <a:off x="868900"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-0% </a:t>
            </a:r>
            <a:endParaRPr lang="en-GB" sz="1000" b="1" dirty="0">
              <a:solidFill>
                <a:srgbClr val="FF0000"/>
              </a:solidFill>
              <a:latin typeface="Calibri" panose="020F0502020204030204" pitchFamily="34" charset="0"/>
              <a:cs typeface="Calibri" panose="020F0502020204030204" pitchFamily="34" charset="0"/>
            </a:endParaRPr>
          </a:p>
        </p:txBody>
      </p:sp>
      <p:sp>
        <p:nvSpPr>
          <p:cNvPr id="53" name="Right Arrow 52"/>
          <p:cNvSpPr/>
          <p:nvPr/>
        </p:nvSpPr>
        <p:spPr>
          <a:xfrm rot="5400000" flipV="1">
            <a:off x="1478961"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4" name="Right Arrow 53"/>
          <p:cNvSpPr/>
          <p:nvPr/>
        </p:nvSpPr>
        <p:spPr>
          <a:xfrm rot="5400000" flipV="1">
            <a:off x="2201846"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9" name="Right Arrow 58"/>
          <p:cNvSpPr/>
          <p:nvPr/>
        </p:nvSpPr>
        <p:spPr>
          <a:xfrm rot="5400000" flipV="1">
            <a:off x="2887415"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6" name="Right Arrow 65"/>
          <p:cNvSpPr/>
          <p:nvPr/>
        </p:nvSpPr>
        <p:spPr>
          <a:xfrm rot="5400000" flipV="1">
            <a:off x="3604635"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7" name="Right Arrow 66"/>
          <p:cNvSpPr/>
          <p:nvPr/>
        </p:nvSpPr>
        <p:spPr>
          <a:xfrm rot="5400000" flipV="1">
            <a:off x="5062268"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8" name="Right Arrow 67"/>
          <p:cNvSpPr/>
          <p:nvPr/>
        </p:nvSpPr>
        <p:spPr>
          <a:xfrm rot="5400000" flipV="1">
            <a:off x="5769526"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9" name="Right Arrow 68"/>
          <p:cNvSpPr/>
          <p:nvPr/>
        </p:nvSpPr>
        <p:spPr>
          <a:xfrm rot="5400000" flipV="1">
            <a:off x="6499812"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0" name="Right Arrow 69"/>
          <p:cNvSpPr/>
          <p:nvPr/>
        </p:nvSpPr>
        <p:spPr>
          <a:xfrm rot="5400000" flipV="1">
            <a:off x="7876825"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pic>
        <p:nvPicPr>
          <p:cNvPr id="71" name="Picture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1828" y="3037163"/>
            <a:ext cx="406527" cy="249365"/>
          </a:xfrm>
          <a:prstGeom prst="rect">
            <a:avLst/>
          </a:prstGeom>
        </p:spPr>
      </p:pic>
      <p:sp>
        <p:nvSpPr>
          <p:cNvPr id="72" name="Right Arrow 71"/>
          <p:cNvSpPr/>
          <p:nvPr/>
        </p:nvSpPr>
        <p:spPr>
          <a:xfrm rot="5400000" flipV="1">
            <a:off x="7188486"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pic>
        <p:nvPicPr>
          <p:cNvPr id="73" name="Picture 72"/>
          <p:cNvPicPr>
            <a:picLocks noChangeAspect="1"/>
          </p:cNvPicPr>
          <p:nvPr/>
        </p:nvPicPr>
        <p:blipFill>
          <a:blip r:embed="rId13"/>
          <a:stretch>
            <a:fillRect/>
          </a:stretch>
        </p:blipFill>
        <p:spPr>
          <a:xfrm>
            <a:off x="5724128" y="3063711"/>
            <a:ext cx="602456" cy="199073"/>
          </a:xfrm>
          <a:prstGeom prst="rect">
            <a:avLst/>
          </a:prstGeom>
        </p:spPr>
      </p:pic>
      <p:sp>
        <p:nvSpPr>
          <p:cNvPr id="74" name="Right Arrow 73"/>
          <p:cNvSpPr/>
          <p:nvPr/>
        </p:nvSpPr>
        <p:spPr>
          <a:xfrm rot="5400000" flipV="1">
            <a:off x="4310690" y="3500739"/>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5" name="TextBox 74"/>
          <p:cNvSpPr txBox="1"/>
          <p:nvPr/>
        </p:nvSpPr>
        <p:spPr>
          <a:xfrm>
            <a:off x="4388237"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-8% </a:t>
            </a:r>
            <a:endParaRPr lang="en-GB" sz="1000" b="1" dirty="0">
              <a:solidFill>
                <a:srgbClr val="FF0000"/>
              </a:solidFill>
              <a:latin typeface="Calibri" panose="020F0502020204030204" pitchFamily="34" charset="0"/>
              <a:cs typeface="Calibri" panose="020F0502020204030204" pitchFamily="34" charset="0"/>
            </a:endParaRPr>
          </a:p>
        </p:txBody>
      </p:sp>
      <p:sp>
        <p:nvSpPr>
          <p:cNvPr id="76" name="TextBox 75"/>
          <p:cNvSpPr txBox="1"/>
          <p:nvPr/>
        </p:nvSpPr>
        <p:spPr>
          <a:xfrm>
            <a:off x="6577359"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77" name="TextBox 76"/>
          <p:cNvSpPr txBox="1"/>
          <p:nvPr/>
        </p:nvSpPr>
        <p:spPr>
          <a:xfrm>
            <a:off x="7992846" y="4292364"/>
            <a:ext cx="372217" cy="246221"/>
          </a:xfrm>
          <a:prstGeom prst="rect">
            <a:avLst/>
          </a:prstGeom>
          <a:noFill/>
        </p:spPr>
        <p:txBody>
          <a:bodyPr wrap="none" rtlCol="0">
            <a:spAutoFit/>
          </a:bodyPr>
          <a:lstStyle/>
          <a:p>
            <a:pPr algn="r"/>
            <a:r>
              <a:rPr lang="en-GB" sz="1000" b="1" dirty="0" smtClean="0">
                <a:solidFill>
                  <a:schemeClr val="accent3"/>
                </a:solidFill>
                <a:latin typeface="Calibri" panose="020F0502020204030204" pitchFamily="34" charset="0"/>
                <a:cs typeface="Calibri" panose="020F0502020204030204" pitchFamily="34" charset="0"/>
              </a:rPr>
              <a:t>0% </a:t>
            </a:r>
            <a:endParaRPr lang="en-GB" sz="1000" b="1" dirty="0">
              <a:solidFill>
                <a:schemeClr val="accent3"/>
              </a:solidFill>
              <a:latin typeface="Calibri" panose="020F0502020204030204" pitchFamily="34" charset="0"/>
              <a:cs typeface="Calibri" panose="020F0502020204030204" pitchFamily="34" charset="0"/>
            </a:endParaRPr>
          </a:p>
        </p:txBody>
      </p:sp>
      <p:pic>
        <p:nvPicPr>
          <p:cNvPr id="78" name="Shape 17135"/>
          <p:cNvPicPr preferRelativeResize="0"/>
          <p:nvPr/>
        </p:nvPicPr>
        <p:blipFill rotWithShape="1">
          <a:blip r:embed="rId14">
            <a:alphaModFix/>
          </a:blip>
          <a:srcRect/>
          <a:stretch/>
        </p:blipFill>
        <p:spPr>
          <a:xfrm>
            <a:off x="3655520" y="1789534"/>
            <a:ext cx="395700" cy="548700"/>
          </a:xfrm>
          <a:prstGeom prst="rect">
            <a:avLst/>
          </a:prstGeom>
          <a:noFill/>
          <a:ln>
            <a:noFill/>
          </a:ln>
        </p:spPr>
      </p:pic>
    </p:spTree>
    <p:extLst>
      <p:ext uri="{BB962C8B-B14F-4D97-AF65-F5344CB8AC3E}">
        <p14:creationId xmlns:p14="http://schemas.microsoft.com/office/powerpoint/2010/main" val="367914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48" y="20075"/>
            <a:ext cx="8907556" cy="987386"/>
          </a:xfrm>
        </p:spPr>
        <p:txBody>
          <a:bodyPr/>
          <a:lstStyle/>
          <a:p>
            <a:r>
              <a:rPr lang="en-GB" sz="1800" dirty="0" smtClean="0">
                <a:solidFill>
                  <a:srgbClr val="FF0000"/>
                </a:solidFill>
                <a:latin typeface="Calibri" panose="020F0502020204030204" pitchFamily="34" charset="0"/>
                <a:cs typeface="Calibri" panose="020F0502020204030204" pitchFamily="34" charset="0"/>
              </a:rPr>
              <a:t> ‘PRICE’ </a:t>
            </a:r>
            <a:r>
              <a:rPr lang="en-GB" sz="1800" dirty="0" smtClean="0">
                <a:solidFill>
                  <a:schemeClr val="tx1"/>
                </a:solidFill>
                <a:latin typeface="Calibri" panose="020F0502020204030204" pitchFamily="34" charset="0"/>
                <a:cs typeface="Calibri" panose="020F0502020204030204" pitchFamily="34" charset="0"/>
              </a:rPr>
              <a:t>REMAINS A KEY THEME, WITH ASDA FOCUSSING ON ‘PEOPLE’, LIDL ON PRICE,   M&amp;S RE-ESTABLISHING PRICE &amp; </a:t>
            </a:r>
            <a:r>
              <a:rPr lang="en-GB" sz="1800" dirty="0" smtClean="0">
                <a:solidFill>
                  <a:schemeClr val="tx1"/>
                </a:solidFill>
                <a:latin typeface="Calibri" panose="020F0502020204030204" pitchFamily="34" charset="0"/>
                <a:cs typeface="Calibri" panose="020F0502020204030204" pitchFamily="34" charset="0"/>
              </a:rPr>
              <a:t>QUALITY </a:t>
            </a:r>
            <a:r>
              <a:rPr lang="en-GB" sz="1800" dirty="0" smtClean="0">
                <a:solidFill>
                  <a:schemeClr val="tx1"/>
                </a:solidFill>
                <a:latin typeface="Calibri" panose="020F0502020204030204" pitchFamily="34" charset="0"/>
                <a:cs typeface="Calibri" panose="020F0502020204030204" pitchFamily="34" charset="0"/>
              </a:rPr>
              <a:t>WHILST </a:t>
            </a:r>
            <a:r>
              <a:rPr lang="en-GB" sz="1800" dirty="0" smtClean="0">
                <a:solidFill>
                  <a:schemeClr val="tx1"/>
                </a:solidFill>
                <a:latin typeface="Calibri" panose="020F0502020204030204" pitchFamily="34" charset="0"/>
                <a:cs typeface="Calibri" panose="020F0502020204030204" pitchFamily="34" charset="0"/>
              </a:rPr>
              <a:t>‘THERE’S </a:t>
            </a:r>
            <a:r>
              <a:rPr lang="en-GB" sz="1800" dirty="0" smtClean="0">
                <a:solidFill>
                  <a:schemeClr val="tx1"/>
                </a:solidFill>
                <a:latin typeface="Calibri" panose="020F0502020204030204" pitchFamily="34" charset="0"/>
                <a:cs typeface="Calibri" panose="020F0502020204030204" pitchFamily="34" charset="0"/>
              </a:rPr>
              <a:t>LOTS TO LIKE AT </a:t>
            </a:r>
            <a:r>
              <a:rPr lang="en-GB" sz="1800" dirty="0" smtClean="0">
                <a:solidFill>
                  <a:schemeClr val="tx1"/>
                </a:solidFill>
                <a:latin typeface="Calibri" panose="020F0502020204030204" pitchFamily="34" charset="0"/>
                <a:cs typeface="Calibri" panose="020F0502020204030204" pitchFamily="34" charset="0"/>
              </a:rPr>
              <a:t>ALDI’!</a:t>
            </a:r>
            <a:endParaRPr lang="en-GB" sz="1800" dirty="0">
              <a:solidFill>
                <a:schemeClr val="tx1"/>
              </a:solidFill>
              <a:latin typeface="Calibri" panose="020F0502020204030204" pitchFamily="34" charset="0"/>
              <a:cs typeface="Calibri" panose="020F0502020204030204" pitchFamily="34" charset="0"/>
            </a:endParaRPr>
          </a:p>
        </p:txBody>
      </p:sp>
      <p:sp>
        <p:nvSpPr>
          <p:cNvPr id="11" name="Text Placeholder 21"/>
          <p:cNvSpPr txBox="1">
            <a:spLocks/>
          </p:cNvSpPr>
          <p:nvPr/>
        </p:nvSpPr>
        <p:spPr>
          <a:xfrm>
            <a:off x="107504" y="4855308"/>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23" name="Picture 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2073" y="879041"/>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20" y="2543031"/>
            <a:ext cx="2873739" cy="193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6232138" y="2143335"/>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4014" y="2004413"/>
            <a:ext cx="2880320" cy="523220"/>
          </a:xfrm>
          <a:prstGeom prst="rect">
            <a:avLst/>
          </a:prstGeom>
        </p:spPr>
        <p:txBody>
          <a:bodyPr wrap="square">
            <a:spAutoFit/>
          </a:bodyPr>
          <a:lstStyle/>
          <a:p>
            <a:pPr algn="r"/>
            <a:r>
              <a:rPr lang="en-GB" b="1" dirty="0" smtClean="0">
                <a:latin typeface="Calibri" panose="020F0502020204030204" pitchFamily="34" charset="0"/>
                <a:cs typeface="Calibri" panose="020F0502020204030204" pitchFamily="34" charset="0"/>
              </a:rPr>
              <a:t> SUPER LOW PRICES … ‘THERE’S LOTS TO LIKE ABOUT ALDI’</a:t>
            </a:r>
            <a:endParaRPr lang="en-GB"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87872"/>
            <a:ext cx="270986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92386" y="699542"/>
            <a:ext cx="2222478" cy="523220"/>
          </a:xfrm>
          <a:prstGeom prst="rect">
            <a:avLst/>
          </a:prstGeom>
        </p:spPr>
        <p:txBody>
          <a:bodyPr wrap="square">
            <a:spAutoFit/>
          </a:bodyPr>
          <a:lstStyle/>
          <a:p>
            <a:pPr algn="r"/>
            <a:r>
              <a:rPr lang="en-GB" b="1" dirty="0" smtClean="0">
                <a:latin typeface="Calibri" panose="020F0502020204030204" pitchFamily="34" charset="0"/>
                <a:cs typeface="Calibri" panose="020F0502020204030204" pitchFamily="34" charset="0"/>
              </a:rPr>
              <a:t> BRINGING ASDA PRICE ‘BACK TO THE PEOPLE’ ..</a:t>
            </a:r>
            <a:endParaRPr lang="en-GB" dirty="0"/>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4903" y="1303455"/>
            <a:ext cx="2622882" cy="176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9" descr="Lidl logo"/>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463835" y="879041"/>
            <a:ext cx="375552"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3651611" y="867512"/>
            <a:ext cx="2545478" cy="461665"/>
          </a:xfrm>
          <a:prstGeom prst="rect">
            <a:avLst/>
          </a:prstGeom>
        </p:spPr>
        <p:txBody>
          <a:bodyPr wrap="square">
            <a:spAutoFit/>
          </a:bodyPr>
          <a:lstStyle/>
          <a:p>
            <a:pPr algn="r"/>
            <a:r>
              <a:rPr lang="en-GB" sz="1200" b="1" dirty="0" smtClean="0">
                <a:latin typeface="Calibri" panose="020F0502020204030204" pitchFamily="34" charset="0"/>
                <a:cs typeface="Calibri" panose="020F0502020204030204" pitchFamily="34" charset="0"/>
              </a:rPr>
              <a:t>PRICE MATCHING ….BIG ON QUALITY, ALWAYS LIDL ON PRICE ..</a:t>
            </a:r>
            <a:endParaRPr lang="en-GB" sz="1200" dirty="0"/>
          </a:p>
        </p:txBody>
      </p:sp>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512485"/>
            <a:ext cx="2262955" cy="151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856" y="3311511"/>
            <a:ext cx="406527" cy="249365"/>
          </a:xfrm>
          <a:prstGeom prst="rect">
            <a:avLst/>
          </a:prstGeom>
        </p:spPr>
      </p:pic>
      <p:sp>
        <p:nvSpPr>
          <p:cNvPr id="5" name="Rectangle 4"/>
          <p:cNvSpPr/>
          <p:nvPr/>
        </p:nvSpPr>
        <p:spPr>
          <a:xfrm>
            <a:off x="251520" y="3087099"/>
            <a:ext cx="2957314" cy="430887"/>
          </a:xfrm>
          <a:prstGeom prst="rect">
            <a:avLst/>
          </a:prstGeom>
        </p:spPr>
        <p:txBody>
          <a:bodyPr wrap="square">
            <a:spAutoFit/>
          </a:bodyPr>
          <a:lstStyle/>
          <a:p>
            <a:r>
              <a:rPr lang="en-GB" sz="1100" b="1" dirty="0" smtClean="0">
                <a:latin typeface="Calibri" panose="020F0502020204030204" pitchFamily="34" charset="0"/>
                <a:cs typeface="Calibri" panose="020F0502020204030204" pitchFamily="34" charset="0"/>
              </a:rPr>
              <a:t>NOT JUST ANY … ‘RE MARKS ABLE’ VALUE ON EVERYDAY FOODS, HERE TO STAY AT</a:t>
            </a:r>
            <a:endParaRPr lang="en-GB" sz="1100" dirty="0"/>
          </a:p>
        </p:txBody>
      </p:sp>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305" y="3507854"/>
            <a:ext cx="2264400" cy="150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529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2198"/>
            <a:ext cx="8892480" cy="562389"/>
          </a:xfrm>
        </p:spPr>
        <p:txBody>
          <a:bodyPr/>
          <a:lstStyle/>
          <a:p>
            <a:r>
              <a:rPr lang="en-GB" sz="2400" dirty="0" smtClean="0">
                <a:latin typeface="Calibri" panose="020F0502020204030204" pitchFamily="34" charset="0"/>
                <a:cs typeface="Calibri" panose="020F0502020204030204" pitchFamily="34" charset="0"/>
              </a:rPr>
              <a:t>MORRISONS ‘MAKING IT COST LESS’ ENCOURAGING SHOPPERS ‘BACK TO STORE’ WITH EXCLUSIVE DEALS NOT AVAILABLE ONLINE… </a:t>
            </a:r>
            <a:endParaRPr lang="en-GB" sz="2400" dirty="0">
              <a:latin typeface="Calibri" panose="020F0502020204030204" pitchFamily="34" charset="0"/>
              <a:cs typeface="Calibri" panose="020F0502020204030204" pitchFamily="34" charset="0"/>
            </a:endParaRPr>
          </a:p>
        </p:txBody>
      </p:sp>
      <p:sp>
        <p:nvSpPr>
          <p:cNvPr id="11" name="Text Placeholder 21"/>
          <p:cNvSpPr txBox="1">
            <a:spLocks/>
          </p:cNvSpPr>
          <p:nvPr/>
        </p:nvSpPr>
        <p:spPr>
          <a:xfrm>
            <a:off x="107504" y="4855308"/>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17"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1197327"/>
            <a:ext cx="1018359" cy="49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634445" y="1825531"/>
            <a:ext cx="3716435" cy="584775"/>
          </a:xfrm>
          <a:prstGeom prst="rect">
            <a:avLst/>
          </a:prstGeom>
        </p:spPr>
        <p:txBody>
          <a:bodyPr wrap="square">
            <a:spAutoFit/>
          </a:bodyPr>
          <a:lstStyle/>
          <a:p>
            <a:r>
              <a:rPr lang="en-GB" sz="1600" b="1" dirty="0" smtClean="0">
                <a:latin typeface="Calibri" panose="020F0502020204030204" pitchFamily="34" charset="0"/>
                <a:cs typeface="Calibri" panose="020F0502020204030204" pitchFamily="34" charset="0"/>
              </a:rPr>
              <a:t>GETTING AHEAD WITH SWEET TINS … ‘MAKING IT COST LESS’ …</a:t>
            </a:r>
            <a:endParaRPr lang="en-GB" sz="16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76" y="2410306"/>
            <a:ext cx="3668854"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51" y="2410306"/>
            <a:ext cx="3564829" cy="24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30534" y="1819698"/>
            <a:ext cx="3716435" cy="584775"/>
          </a:xfrm>
          <a:prstGeom prst="rect">
            <a:avLst/>
          </a:prstGeom>
        </p:spPr>
        <p:txBody>
          <a:bodyPr wrap="square">
            <a:spAutoFit/>
          </a:bodyPr>
          <a:lstStyle/>
          <a:p>
            <a:r>
              <a:rPr lang="en-GB" sz="1600" b="1" dirty="0" smtClean="0">
                <a:solidFill>
                  <a:srgbClr val="FF0000"/>
                </a:solidFill>
                <a:latin typeface="Calibri" panose="020F0502020204030204" pitchFamily="34" charset="0"/>
                <a:cs typeface="Calibri" panose="020F0502020204030204" pitchFamily="34" charset="0"/>
              </a:rPr>
              <a:t>IN STORES ONLY:  </a:t>
            </a:r>
            <a:r>
              <a:rPr lang="en-GB" sz="1600" b="1" dirty="0" smtClean="0">
                <a:solidFill>
                  <a:schemeClr val="tx1"/>
                </a:solidFill>
                <a:latin typeface="Calibri" panose="020F0502020204030204" pitchFamily="34" charset="0"/>
                <a:cs typeface="Calibri" panose="020F0502020204030204" pitchFamily="34" charset="0"/>
              </a:rPr>
              <a:t>SALMON £5.99 KILO</a:t>
            </a:r>
          </a:p>
          <a:p>
            <a:r>
              <a:rPr lang="en-GB" sz="1600" b="1" dirty="0" smtClean="0">
                <a:solidFill>
                  <a:schemeClr val="tx1"/>
                </a:solidFill>
                <a:latin typeface="Calibri" panose="020F0502020204030204" pitchFamily="34" charset="0"/>
                <a:cs typeface="Calibri" panose="020F0502020204030204" pitchFamily="34" charset="0"/>
              </a:rPr>
              <a:t>‘MAKING IT COST LESS’</a:t>
            </a:r>
            <a:endParaRPr lang="en-GB" sz="1600" b="1" dirty="0">
              <a:solidFill>
                <a:srgbClr val="FF0000"/>
              </a:solidFill>
            </a:endParaRPr>
          </a:p>
        </p:txBody>
      </p:sp>
      <p:sp>
        <p:nvSpPr>
          <p:cNvPr id="3" name="Oval 2"/>
          <p:cNvSpPr/>
          <p:nvPr/>
        </p:nvSpPr>
        <p:spPr>
          <a:xfrm>
            <a:off x="3779912" y="4371950"/>
            <a:ext cx="216024" cy="21602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01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806" y="987574"/>
            <a:ext cx="8239869" cy="4616648"/>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The categories driving growth remain BWS (+15%) </a:t>
            </a:r>
            <a:r>
              <a:rPr lang="en-GB" dirty="0" smtClean="0">
                <a:latin typeface="Calibri" panose="020F0502020204030204" pitchFamily="34" charset="0"/>
                <a:cs typeface="Calibri" panose="020F0502020204030204" pitchFamily="34" charset="0"/>
              </a:rPr>
              <a:t>and </a:t>
            </a:r>
            <a:r>
              <a:rPr lang="en-GB" dirty="0">
                <a:latin typeface="Calibri" panose="020F0502020204030204" pitchFamily="34" charset="0"/>
                <a:cs typeface="Calibri" panose="020F0502020204030204" pitchFamily="34" charset="0"/>
              </a:rPr>
              <a:t>the short period of alfresco dining </a:t>
            </a:r>
            <a:r>
              <a:rPr lang="en-GB" dirty="0" smtClean="0">
                <a:latin typeface="Calibri" panose="020F0502020204030204" pitchFamily="34" charset="0"/>
                <a:cs typeface="Calibri" panose="020F0502020204030204" pitchFamily="34" charset="0"/>
              </a:rPr>
              <a:t>helped</a:t>
            </a:r>
            <a:r>
              <a:rPr lang="en-GB" b="1" dirty="0" smtClean="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Frozen (+11%)</a:t>
            </a:r>
            <a:r>
              <a:rPr lang="en-GB" dirty="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and </a:t>
            </a:r>
            <a:r>
              <a:rPr lang="en-GB" b="1" dirty="0" smtClean="0">
                <a:latin typeface="Calibri" panose="020F0502020204030204" pitchFamily="34" charset="0"/>
                <a:cs typeface="Calibri" panose="020F0502020204030204" pitchFamily="34" charset="0"/>
              </a:rPr>
              <a:t>Meat/Fish/Poultry </a:t>
            </a:r>
            <a:r>
              <a:rPr lang="en-GB" b="1" dirty="0">
                <a:latin typeface="Calibri" panose="020F0502020204030204" pitchFamily="34" charset="0"/>
                <a:cs typeface="Calibri" panose="020F0502020204030204" pitchFamily="34" charset="0"/>
              </a:rPr>
              <a:t>(+7%</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With shoppers stretching their budgets further this month, spending more out of home, shoppers reduced </a:t>
            </a:r>
            <a:r>
              <a:rPr lang="en-GB" dirty="0">
                <a:latin typeface="Calibri" panose="020F0502020204030204" pitchFamily="34" charset="0"/>
                <a:cs typeface="Calibri" panose="020F0502020204030204" pitchFamily="34" charset="0"/>
              </a:rPr>
              <a:t>the amount of `extra` spend on Packaged Grocery and growths slowed to </a:t>
            </a:r>
            <a:r>
              <a:rPr lang="en-GB" b="1" dirty="0" smtClean="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7</a:t>
            </a:r>
            <a:r>
              <a:rPr lang="en-GB" b="1" dirty="0" smtClean="0">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 (from </a:t>
            </a:r>
            <a:r>
              <a:rPr lang="en-GB" dirty="0">
                <a:latin typeface="Calibri" panose="020F0502020204030204" pitchFamily="34" charset="0"/>
                <a:cs typeface="Calibri" panose="020F0502020204030204" pitchFamily="34" charset="0"/>
              </a:rPr>
              <a:t>18% in </a:t>
            </a:r>
            <a:r>
              <a:rPr lang="en-GB" dirty="0" smtClean="0">
                <a:latin typeface="Calibri" panose="020F0502020204030204" pitchFamily="34" charset="0"/>
                <a:cs typeface="Calibri" panose="020F0502020204030204" pitchFamily="34" charset="0"/>
              </a:rPr>
              <a:t>July).</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many office workers still working from home and kids not yet at school, </a:t>
            </a:r>
            <a:r>
              <a:rPr lang="en-GB" b="1" dirty="0">
                <a:latin typeface="Calibri" panose="020F0502020204030204" pitchFamily="34" charset="0"/>
                <a:cs typeface="Calibri" panose="020F0502020204030204" pitchFamily="34" charset="0"/>
              </a:rPr>
              <a:t>Delicatessen and Bakery are still in decline (-4%)</a:t>
            </a:r>
            <a:r>
              <a:rPr lang="en-GB" dirty="0">
                <a:latin typeface="Calibri" panose="020F0502020204030204" pitchFamily="34" charset="0"/>
                <a:cs typeface="Calibri" panose="020F0502020204030204" pitchFamily="34" charset="0"/>
              </a:rPr>
              <a:t> and with shoppers cancelling their hols abroad, </a:t>
            </a:r>
            <a:r>
              <a:rPr lang="en-GB" b="1" dirty="0">
                <a:latin typeface="Calibri" panose="020F0502020204030204" pitchFamily="34" charset="0"/>
                <a:cs typeface="Calibri" panose="020F0502020204030204" pitchFamily="34" charset="0"/>
              </a:rPr>
              <a:t>Health and Beauty sales fell 3% </a:t>
            </a:r>
            <a:r>
              <a:rPr lang="en-GB" dirty="0">
                <a:latin typeface="Calibri" panose="020F0502020204030204" pitchFamily="34" charset="0"/>
                <a:cs typeface="Calibri" panose="020F0502020204030204" pitchFamily="34" charset="0"/>
              </a:rPr>
              <a:t>with shoppers spending less on Cosmetics/Skincare and some Toiletries spend shifting to online.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The macro trends of </a:t>
            </a:r>
            <a:r>
              <a:rPr lang="en-GB" b="1" dirty="0" smtClean="0">
                <a:latin typeface="Calibri" panose="020F0502020204030204" pitchFamily="34" charset="0"/>
                <a:cs typeface="Calibri" panose="020F0502020204030204" pitchFamily="34" charset="0"/>
              </a:rPr>
              <a:t>Cooking, Hygiene, Convenience and Drinking more at home have continued </a:t>
            </a:r>
            <a:r>
              <a:rPr lang="en-GB" dirty="0" smtClean="0">
                <a:latin typeface="Calibri" panose="020F0502020204030204" pitchFamily="34" charset="0"/>
                <a:cs typeface="Calibri" panose="020F0502020204030204" pitchFamily="34" charset="0"/>
              </a:rPr>
              <a:t>.. the highlights this month include:  Cooking Vinegars &amp; Alcohols +29%, Herbs &amp; Spices +25%, Other First Aid which includes </a:t>
            </a:r>
            <a:r>
              <a:rPr lang="en-GB" b="1" dirty="0" smtClean="0">
                <a:latin typeface="Calibri" panose="020F0502020204030204" pitchFamily="34" charset="0"/>
                <a:cs typeface="Calibri" panose="020F0502020204030204" pitchFamily="34" charset="0"/>
              </a:rPr>
              <a:t>face masks topped £11m</a:t>
            </a: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(growth </a:t>
            </a:r>
            <a:r>
              <a:rPr lang="en-GB" dirty="0" smtClean="0">
                <a:latin typeface="Calibri" panose="020F0502020204030204" pitchFamily="34" charset="0"/>
                <a:cs typeface="Calibri" panose="020F0502020204030204" pitchFamily="34" charset="0"/>
              </a:rPr>
              <a:t>+2439</a:t>
            </a: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whilst Hand Sanitiser still has momentum at 919</a:t>
            </a:r>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Fresh Meat Sub </a:t>
            </a:r>
            <a:r>
              <a:rPr lang="en-GB" dirty="0" smtClean="0">
                <a:latin typeface="Calibri" panose="020F0502020204030204" pitchFamily="34" charset="0"/>
                <a:cs typeface="Calibri" panose="020F0502020204030204" pitchFamily="34" charset="0"/>
              </a:rPr>
              <a:t>grew at </a:t>
            </a:r>
            <a:r>
              <a:rPr lang="en-GB" b="1" dirty="0" smtClean="0">
                <a:latin typeface="Calibri" panose="020F0502020204030204" pitchFamily="34" charset="0"/>
                <a:cs typeface="Calibri" panose="020F0502020204030204" pitchFamily="34" charset="0"/>
              </a:rPr>
              <a:t>+50% </a:t>
            </a:r>
            <a:r>
              <a:rPr lang="en-GB" dirty="0" smtClean="0">
                <a:latin typeface="Calibri" panose="020F0502020204030204" pitchFamily="34" charset="0"/>
                <a:cs typeface="Calibri" panose="020F0502020204030204" pitchFamily="34" charset="0"/>
              </a:rPr>
              <a:t>and are</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 </a:t>
            </a:r>
            <a:r>
              <a:rPr lang="en-GB" dirty="0" smtClean="0">
                <a:latin typeface="Calibri" panose="020F0502020204030204" pitchFamily="34" charset="0"/>
                <a:cs typeface="Calibri" panose="020F0502020204030204" pitchFamily="34" charset="0"/>
              </a:rPr>
              <a:t>reminder that many Britain’s are actively looking to reduce the </a:t>
            </a:r>
            <a:r>
              <a:rPr lang="en-GB" dirty="0" smtClean="0">
                <a:latin typeface="Calibri" panose="020F0502020204030204" pitchFamily="34" charset="0"/>
                <a:cs typeface="Calibri" panose="020F0502020204030204" pitchFamily="34" charset="0"/>
              </a:rPr>
              <a:t>amount of meat </a:t>
            </a:r>
            <a:r>
              <a:rPr lang="en-GB" dirty="0" smtClean="0">
                <a:latin typeface="Calibri" panose="020F0502020204030204" pitchFamily="34" charset="0"/>
                <a:cs typeface="Calibri" panose="020F0502020204030204" pitchFamily="34" charset="0"/>
              </a:rPr>
              <a:t>in their diets whilst Frozen Fruit grew +40% and Frozen Bakery Products +28%.</a:t>
            </a: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Alcohol sales in the off-trade remain high.  </a:t>
            </a:r>
            <a:r>
              <a:rPr lang="en-GB" dirty="0" smtClean="0">
                <a:latin typeface="Calibri" panose="020F0502020204030204" pitchFamily="34" charset="0"/>
                <a:cs typeface="Calibri" panose="020F0502020204030204" pitchFamily="34" charset="0"/>
              </a:rPr>
              <a:t>Highlights this month </a:t>
            </a:r>
            <a:r>
              <a:rPr lang="en-GB" dirty="0" smtClean="0">
                <a:latin typeface="Calibri" panose="020F0502020204030204" pitchFamily="34" charset="0"/>
                <a:cs typeface="Calibri" panose="020F0502020204030204" pitchFamily="34" charset="0"/>
              </a:rPr>
              <a:t>include Stout </a:t>
            </a:r>
            <a:r>
              <a:rPr lang="en-GB" dirty="0" smtClean="0">
                <a:latin typeface="Calibri" panose="020F0502020204030204" pitchFamily="34" charset="0"/>
                <a:cs typeface="Calibri" panose="020F0502020204030204" pitchFamily="34" charset="0"/>
              </a:rPr>
              <a:t>+29% and Champagne +24%.   Indicating some shoppers are wanting to treat themselves.</a:t>
            </a:r>
            <a:endParaRPr lang="en-GB" b="1"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220688" y="411510"/>
            <a:ext cx="8784976"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THE SHORT SPELL OF SUNSHINE HELPED TO LIFT FROZEN WHILST OTHER CATEGORIES SAW SALES SLOW</a:t>
            </a:r>
            <a:endParaRPr lang="en-AU" sz="2400" dirty="0">
              <a:cs typeface="Calibri" panose="020F0502020204030204" pitchFamily="34" charset="0"/>
            </a:endParaRPr>
          </a:p>
        </p:txBody>
      </p:sp>
      <p:sp>
        <p:nvSpPr>
          <p:cNvPr id="7" name="Rectangle 6"/>
          <p:cNvSpPr/>
          <p:nvPr/>
        </p:nvSpPr>
        <p:spPr>
          <a:xfrm>
            <a:off x="251520" y="4912668"/>
            <a:ext cx="3222357"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6"/>
          <p:cNvSpPr>
            <a:spLocks noGrp="1"/>
          </p:cNvSpPr>
          <p:nvPr>
            <p:ph idx="1"/>
          </p:nvPr>
        </p:nvSpPr>
        <p:spPr>
          <a:xfrm>
            <a:off x="341396" y="1059582"/>
            <a:ext cx="8745938" cy="3744416"/>
          </a:xfrm>
        </p:spPr>
        <p:txBody>
          <a:bodyPr/>
          <a:lstStyle/>
          <a:p>
            <a:pPr lvl="0">
              <a:buClr>
                <a:schemeClr val="accent1"/>
              </a:buClr>
            </a:pPr>
            <a:endParaRPr lang="en-GB" sz="800" dirty="0">
              <a:latin typeface="Calibri" panose="020F0502020204030204" pitchFamily="34" charset="0"/>
              <a:cs typeface="Calibri" panose="020F0502020204030204" pitchFamily="34" charset="0"/>
            </a:endParaRPr>
          </a:p>
          <a:p>
            <a:pPr lvl="0">
              <a:buClr>
                <a:schemeClr val="accent1"/>
              </a:buClr>
            </a:pPr>
            <a:r>
              <a:rPr lang="en-IN" sz="1600" dirty="0">
                <a:latin typeface="Calibri" panose="020F0502020204030204" pitchFamily="34" charset="0"/>
                <a:cs typeface="Calibri" panose="020F0502020204030204" pitchFamily="34" charset="0"/>
              </a:rPr>
              <a:t>Overall, food retail sales are still being helped by households working from home and the continued restrictions placed on Hospitality - disruptions which are expected to continue for the foreseeable future. </a:t>
            </a:r>
            <a:endParaRPr lang="en-GB" sz="1600" dirty="0">
              <a:latin typeface="Calibri" panose="020F0502020204030204" pitchFamily="34" charset="0"/>
              <a:cs typeface="Calibri" panose="020F0502020204030204" pitchFamily="34" charset="0"/>
            </a:endParaRPr>
          </a:p>
          <a:p>
            <a:pPr lvl="0">
              <a:buClr>
                <a:schemeClr val="accent1"/>
              </a:buClr>
            </a:pPr>
            <a:r>
              <a:rPr lang="en-IN" sz="1600" dirty="0">
                <a:latin typeface="Calibri" panose="020F0502020204030204" pitchFamily="34" charset="0"/>
                <a:cs typeface="Calibri" panose="020F0502020204030204" pitchFamily="34" charset="0"/>
              </a:rPr>
              <a:t>However w</a:t>
            </a:r>
            <a:r>
              <a:rPr lang="en-GB" sz="1600" dirty="0" err="1">
                <a:latin typeface="Calibri" panose="020F0502020204030204" pitchFamily="34" charset="0"/>
                <a:cs typeface="Calibri" panose="020F0502020204030204" pitchFamily="34" charset="0"/>
              </a:rPr>
              <a:t>ith</a:t>
            </a:r>
            <a:r>
              <a:rPr lang="en-GB" sz="1600" dirty="0">
                <a:latin typeface="Calibri" panose="020F0502020204030204" pitchFamily="34" charset="0"/>
                <a:cs typeface="Calibri" panose="020F0502020204030204" pitchFamily="34" charset="0"/>
              </a:rPr>
              <a:t> more </a:t>
            </a:r>
            <a:r>
              <a:rPr lang="en-GB" sz="1600" dirty="0" err="1">
                <a:latin typeface="Calibri" panose="020F0502020204030204" pitchFamily="34" charset="0"/>
                <a:cs typeface="Calibri" panose="020F0502020204030204" pitchFamily="34" charset="0"/>
              </a:rPr>
              <a:t>Covid</a:t>
            </a:r>
            <a:r>
              <a:rPr lang="en-GB" sz="1600" dirty="0">
                <a:latin typeface="Calibri" panose="020F0502020204030204" pitchFamily="34" charset="0"/>
                <a:cs typeface="Calibri" panose="020F0502020204030204" pitchFamily="34" charset="0"/>
              </a:rPr>
              <a:t> 19 headwinds set to come and a fragile economy, the weakened shopper sentiment will start to impact overall retail sales volumes which is likely to limit some discretionary food and drink spend. However the Supermarket industry will remain more resilient and we anticipate around </a:t>
            </a:r>
            <a:r>
              <a:rPr lang="en-GB" sz="1600" b="1" dirty="0">
                <a:latin typeface="Calibri" panose="020F0502020204030204" pitchFamily="34" charset="0"/>
                <a:cs typeface="Calibri" panose="020F0502020204030204" pitchFamily="34" charset="0"/>
              </a:rPr>
              <a:t>+6%</a:t>
            </a:r>
            <a:r>
              <a:rPr lang="en-GB" sz="1600" dirty="0">
                <a:latin typeface="Calibri" panose="020F0502020204030204" pitchFamily="34" charset="0"/>
                <a:cs typeface="Calibri" panose="020F0502020204030204" pitchFamily="34" charset="0"/>
              </a:rPr>
              <a:t> sales growths for Total Till in Q4 against flat growths seen at the end of 2019</a:t>
            </a:r>
            <a:r>
              <a:rPr lang="en-GB" sz="1600" dirty="0" smtClean="0">
                <a:latin typeface="Calibri" panose="020F0502020204030204" pitchFamily="34" charset="0"/>
                <a:cs typeface="Calibri" panose="020F0502020204030204" pitchFamily="34" charset="0"/>
              </a:rPr>
              <a:t>.</a:t>
            </a:r>
          </a:p>
          <a:p>
            <a:pPr>
              <a:buClr>
                <a:schemeClr val="accent1"/>
              </a:buClr>
            </a:pPr>
            <a:r>
              <a:rPr lang="en-AU" sz="1600" dirty="0" smtClean="0">
                <a:latin typeface="Calibri" panose="020F0502020204030204" pitchFamily="34" charset="0"/>
                <a:cs typeface="Calibri" panose="020F0502020204030204" pitchFamily="34" charset="0"/>
              </a:rPr>
              <a:t>With youth returning to education, shoppers are adjusting to fewer meals at home.</a:t>
            </a:r>
          </a:p>
          <a:p>
            <a:pPr lvl="0">
              <a:buClr>
                <a:schemeClr val="accent1"/>
              </a:buClr>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other unknown is </a:t>
            </a:r>
            <a:r>
              <a:rPr lang="en-GB" sz="1600" dirty="0" smtClean="0">
                <a:latin typeface="Calibri" panose="020F0502020204030204" pitchFamily="34" charset="0"/>
                <a:cs typeface="Calibri" panose="020F0502020204030204" pitchFamily="34" charset="0"/>
              </a:rPr>
              <a:t>Brexit, </a:t>
            </a:r>
            <a:r>
              <a:rPr lang="en-GB" sz="1600" dirty="0">
                <a:latin typeface="Calibri" panose="020F0502020204030204" pitchFamily="34" charset="0"/>
                <a:cs typeface="Calibri" panose="020F0502020204030204" pitchFamily="34" charset="0"/>
              </a:rPr>
              <a:t>with a deal seemingly less likely we expect there may also be some tailwinds as some shoppers start to stockpile ambient groceries ahead of when the transition period ends on 31</a:t>
            </a:r>
            <a:r>
              <a:rPr lang="en-GB" sz="1600" baseline="30000" dirty="0">
                <a:latin typeface="Calibri" panose="020F0502020204030204" pitchFamily="34" charset="0"/>
                <a:cs typeface="Calibri" panose="020F0502020204030204" pitchFamily="34" charset="0"/>
              </a:rPr>
              <a:t>st</a:t>
            </a:r>
            <a:r>
              <a:rPr lang="en-GB" sz="1600" dirty="0">
                <a:latin typeface="Calibri" panose="020F0502020204030204" pitchFamily="34" charset="0"/>
                <a:cs typeface="Calibri" panose="020F0502020204030204" pitchFamily="34" charset="0"/>
              </a:rPr>
              <a:t> December</a:t>
            </a:r>
            <a:r>
              <a:rPr lang="en-GB" sz="1600" dirty="0" smtClean="0">
                <a:latin typeface="Calibri" panose="020F0502020204030204" pitchFamily="34" charset="0"/>
                <a:cs typeface="Calibri" panose="020F0502020204030204" pitchFamily="34" charset="0"/>
              </a:rPr>
              <a:t>.</a:t>
            </a:r>
          </a:p>
          <a:p>
            <a:pPr lvl="0">
              <a:buClr>
                <a:schemeClr val="accent1"/>
              </a:buClr>
            </a:pPr>
            <a:endParaRPr lang="en-GB" sz="1600" dirty="0">
              <a:latin typeface="Calibri" panose="020F0502020204030204" pitchFamily="34" charset="0"/>
              <a:cs typeface="Calibri" panose="020F0502020204030204" pitchFamily="34" charset="0"/>
            </a:endParaRPr>
          </a:p>
          <a:p>
            <a:pPr lvl="0">
              <a:buClr>
                <a:schemeClr val="accent1"/>
              </a:buClr>
            </a:pPr>
            <a:endParaRPr lang="en-GB" sz="1600" dirty="0">
              <a:latin typeface="Calibri" panose="020F0502020204030204" pitchFamily="34" charset="0"/>
              <a:cs typeface="Calibri" panose="020F0502020204030204" pitchFamily="34" charset="0"/>
            </a:endParaRPr>
          </a:p>
          <a:p>
            <a:pPr>
              <a:buClr>
                <a:schemeClr val="accent1"/>
              </a:buClr>
            </a:pPr>
            <a:endParaRPr lang="en-GB" sz="1600" dirty="0">
              <a:latin typeface="Calibri" panose="020F0502020204030204" pitchFamily="34" charset="0"/>
              <a:cs typeface="Calibri" panose="020F0502020204030204" pitchFamily="34" charset="0"/>
            </a:endParaRPr>
          </a:p>
        </p:txBody>
      </p:sp>
      <p:grpSp>
        <p:nvGrpSpPr>
          <p:cNvPr id="41987"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lumMod val="65000"/>
                  </a:srgbClr>
                </a:solidFill>
              </a:endParaRPr>
            </a:p>
          </p:txBody>
        </p:sp>
        <p:sp>
          <p:nvSpPr>
            <p:cNvPr id="4199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2102DA8C-BDA1-4A74-978C-7FB8E390483C}" type="slidenum">
                <a:rPr lang="en-US" altLang="en-US" sz="900">
                  <a:solidFill>
                    <a:srgbClr val="FFFFFF"/>
                  </a:solidFill>
                </a:rPr>
                <a:pPr algn="ctr" eaLnBrk="1" hangingPunct="1">
                  <a:spcBef>
                    <a:spcPct val="0"/>
                  </a:spcBef>
                  <a:buClrTx/>
                  <a:buFontTx/>
                  <a:buNone/>
                </a:pPr>
                <a:t>30</a:t>
              </a:fld>
              <a:endParaRPr lang="en-US" altLang="en-US" sz="900" dirty="0">
                <a:solidFill>
                  <a:srgbClr val="FFFFFF"/>
                </a:solidFill>
              </a:endParaRPr>
            </a:p>
          </p:txBody>
        </p:sp>
      </p:grpSp>
      <p:sp>
        <p:nvSpPr>
          <p:cNvPr id="5" name="Title 4"/>
          <p:cNvSpPr>
            <a:spLocks noGrp="1"/>
          </p:cNvSpPr>
          <p:nvPr>
            <p:ph type="title"/>
          </p:nvPr>
        </p:nvSpPr>
        <p:spPr>
          <a:xfrm>
            <a:off x="251521" y="555526"/>
            <a:ext cx="8597205" cy="428625"/>
          </a:xfrm>
        </p:spPr>
        <p:txBody>
          <a:bodyPr/>
          <a:lstStyle/>
          <a:p>
            <a:pPr>
              <a:defRPr/>
            </a:pPr>
            <a:r>
              <a:rPr lang="en-GB" sz="2200" b="1" dirty="0" smtClean="0">
                <a:solidFill>
                  <a:schemeClr val="tx1"/>
                </a:solidFill>
                <a:latin typeface="Calibri" panose="020F0502020204030204" pitchFamily="34" charset="0"/>
              </a:rPr>
              <a:t>DESPITE RECESSIONARY HEADWINDS, GROCERY SALES ARE EXPECTED TO REMAIN ROBUST AS WE ENTER Q4 ..</a:t>
            </a:r>
            <a:endParaRPr lang="en-GB" sz="2200" b="1" dirty="0">
              <a:solidFill>
                <a:schemeClr val="tx1"/>
              </a:solidFill>
            </a:endParaRPr>
          </a:p>
        </p:txBody>
      </p:sp>
    </p:spTree>
    <p:extLst>
      <p:ext uri="{BB962C8B-B14F-4D97-AF65-F5344CB8AC3E}">
        <p14:creationId xmlns:p14="http://schemas.microsoft.com/office/powerpoint/2010/main" val="3581115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067694"/>
            <a:ext cx="3672668" cy="358767"/>
          </a:xfrm>
        </p:spPr>
        <p:txBody>
          <a:bodyPr/>
          <a:lstStyle/>
          <a:p>
            <a:r>
              <a:rPr lang="en-GB" dirty="0" smtClean="0"/>
              <a:t>APPENDIX </a:t>
            </a:r>
            <a:endParaRPr lang="en-GB" dirty="0"/>
          </a:p>
        </p:txBody>
      </p:sp>
    </p:spTree>
    <p:extLst>
      <p:ext uri="{BB962C8B-B14F-4D97-AF65-F5344CB8AC3E}">
        <p14:creationId xmlns:p14="http://schemas.microsoft.com/office/powerpoint/2010/main" val="2485225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2930" y="1179992"/>
            <a:ext cx="5918139" cy="3604550"/>
          </a:xfrm>
          <a:prstGeom prst="rect">
            <a:avLst/>
          </a:prstGeom>
        </p:spPr>
      </p:pic>
      <p:sp>
        <p:nvSpPr>
          <p:cNvPr id="88066" name="Text Placeholder 10"/>
          <p:cNvSpPr txBox="1">
            <a:spLocks noGrp="1"/>
          </p:cNvSpPr>
          <p:nvPr>
            <p:ph type="body" idx="1"/>
          </p:nvPr>
        </p:nvSpPr>
        <p:spPr>
          <a:xfrm>
            <a:off x="386457"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34057" y="-346075"/>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5" y="195263"/>
            <a:ext cx="858641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2000" b="1" dirty="0" smtClean="0">
                <a:solidFill>
                  <a:schemeClr val="tx1"/>
                </a:solidFill>
                <a:latin typeface="Calibri" pitchFamily="34" charset="0"/>
              </a:rPr>
              <a:t>WITH SHOPPERS ENCOURAGED TO CONSUME MORE CALORIES OUT OF THE HOME IN AUGUST GROWTH OF MFP AND PACKAGED GROCERY SLOWED</a:t>
            </a:r>
            <a:endParaRPr lang="en-GB" altLang="en-US" sz="2000" b="1" dirty="0">
              <a:solidFill>
                <a:schemeClr val="tx1"/>
              </a:solidFill>
              <a:latin typeface="Calibri" pitchFamily="34" charset="0"/>
            </a:endParaRPr>
          </a:p>
        </p:txBody>
      </p:sp>
      <p:sp>
        <p:nvSpPr>
          <p:cNvPr id="9" name="Oval 8"/>
          <p:cNvSpPr/>
          <p:nvPr/>
        </p:nvSpPr>
        <p:spPr>
          <a:xfrm>
            <a:off x="7137111" y="2548382"/>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p:cNvSpPr/>
          <p:nvPr/>
        </p:nvSpPr>
        <p:spPr>
          <a:xfrm>
            <a:off x="6588224" y="3221984"/>
            <a:ext cx="942845" cy="35787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163525" y="175269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63525" y="405856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9272" y="3073079"/>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3" name="Rectangle 2"/>
          <p:cNvSpPr/>
          <p:nvPr/>
        </p:nvSpPr>
        <p:spPr>
          <a:xfrm>
            <a:off x="280800" y="823913"/>
            <a:ext cx="5436104" cy="276999"/>
          </a:xfrm>
          <a:prstGeom prst="rect">
            <a:avLst/>
          </a:prstGeom>
        </p:spPr>
        <p:txBody>
          <a:bodyPr wrap="none">
            <a:spAutoFit/>
          </a:bodyPr>
          <a:lstStyle/>
          <a:p>
            <a:pPr eaLnBrk="0" hangingPunct="0">
              <a:spcBef>
                <a:spcPts val="800"/>
              </a:spcBef>
              <a:buClr>
                <a:srgbClr val="5F5F5F"/>
              </a:buClr>
            </a:pPr>
            <a:r>
              <a:rPr lang="en-GB" altLang="en-US" sz="1200" dirty="0" smtClean="0">
                <a:solidFill>
                  <a:schemeClr val="tx1"/>
                </a:solidFill>
                <a:latin typeface="Calibri" pitchFamily="34" charset="0"/>
              </a:rPr>
              <a:t>Growth in BWS and Frozen were helped by better weather at the start of the month</a:t>
            </a:r>
            <a:endParaRPr lang="en-GB" altLang="en-US" sz="1200" dirty="0">
              <a:solidFill>
                <a:schemeClr val="tx1"/>
              </a:solidFill>
              <a:latin typeface="Calibri" pitchFamily="34" charset="0"/>
            </a:endParaRPr>
          </a:p>
        </p:txBody>
      </p:sp>
    </p:spTree>
    <p:extLst>
      <p:ext uri="{BB962C8B-B14F-4D97-AF65-F5344CB8AC3E}">
        <p14:creationId xmlns:p14="http://schemas.microsoft.com/office/powerpoint/2010/main" val="2743141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40250" y="1131590"/>
            <a:ext cx="5853195" cy="3628851"/>
          </a:xfrm>
          <a:prstGeom prst="rect">
            <a:avLst/>
          </a:prstGeom>
        </p:spPr>
      </p:pic>
      <p:sp>
        <p:nvSpPr>
          <p:cNvPr id="90114" name="Title 27"/>
          <p:cNvSpPr txBox="1">
            <a:spLocks/>
          </p:cNvSpPr>
          <p:nvPr/>
        </p:nvSpPr>
        <p:spPr bwMode="auto">
          <a:xfrm>
            <a:off x="143446" y="177106"/>
            <a:ext cx="9000554"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b="1" dirty="0" smtClean="0">
                <a:solidFill>
                  <a:schemeClr val="tx1"/>
                </a:solidFill>
                <a:latin typeface="Calibri" pitchFamily="34" charset="0"/>
              </a:rPr>
              <a:t>FRESH CATEGORIES SUCH AS BAKERY AND DELI, CONTINUE TO BE IMPACTED BY THE CLOSURE OF COUNTERS AND SHOPPERS WORKING FROM HOME WHICH LIMITS THE NEED FOR FOOD TO GO, WHILST SECTORS OF GM ARE BROUGHT DOWN BY LESS DEMAND FOR NEW CLOTHING &amp; NEWSPAPERS/MAGAZINES</a:t>
            </a:r>
            <a:endParaRPr lang="en-US" altLang="en-US" b="1"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0" name="Oval 9"/>
          <p:cNvSpPr/>
          <p:nvPr/>
        </p:nvSpPr>
        <p:spPr>
          <a:xfrm>
            <a:off x="7495330" y="2681982"/>
            <a:ext cx="461045" cy="177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p:cNvSpPr/>
          <p:nvPr/>
        </p:nvSpPr>
        <p:spPr>
          <a:xfrm>
            <a:off x="7448784" y="1851670"/>
            <a:ext cx="461045" cy="177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448784" y="1503710"/>
            <a:ext cx="461045" cy="177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448784" y="2355726"/>
            <a:ext cx="461045" cy="177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9418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4</a:t>
              </a:fld>
              <a:endParaRPr lang="en-US" altLang="en-US" sz="900" dirty="0">
                <a:solidFill>
                  <a:srgbClr val="FFFFFF"/>
                </a:solidFill>
              </a:endParaRPr>
            </a:p>
          </p:txBody>
        </p:sp>
      </p:grpSp>
      <p:sp>
        <p:nvSpPr>
          <p:cNvPr id="5" name="Title 4"/>
          <p:cNvSpPr>
            <a:spLocks noGrp="1"/>
          </p:cNvSpPr>
          <p:nvPr>
            <p:ph type="title"/>
          </p:nvPr>
        </p:nvSpPr>
        <p:spPr>
          <a:xfrm>
            <a:off x="332279" y="339501"/>
            <a:ext cx="8742390" cy="474825"/>
          </a:xfrm>
        </p:spPr>
        <p:txBody>
          <a:bodyPr/>
          <a:lstStyle/>
          <a:p>
            <a:pPr>
              <a:defRPr/>
            </a:pPr>
            <a:r>
              <a:rPr lang="en-GB" sz="2400" b="1" dirty="0" smtClean="0">
                <a:solidFill>
                  <a:schemeClr val="tx1"/>
                </a:solidFill>
                <a:latin typeface="Calibri" panose="020F0502020204030204" pitchFamily="34" charset="0"/>
                <a:cs typeface="Calibri" panose="020F0502020204030204" pitchFamily="34" charset="0"/>
              </a:rPr>
              <a:t>MORRISONS CONTINUES TO OUTPERFORM PEER GROUP</a:t>
            </a:r>
            <a:endParaRPr lang="en-US" sz="24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3" name="Rectangle 2"/>
          <p:cNvSpPr/>
          <p:nvPr/>
        </p:nvSpPr>
        <p:spPr>
          <a:xfrm>
            <a:off x="288269" y="987574"/>
            <a:ext cx="8218141" cy="3754874"/>
          </a:xfrm>
          <a:prstGeom prst="rect">
            <a:avLst/>
          </a:prstGeom>
        </p:spPr>
        <p:txBody>
          <a:bodyPr wrap="square">
            <a:spAutoFit/>
          </a:bodyPr>
          <a:lstStyle/>
          <a:p>
            <a:pPr marL="171450" lvl="0" indent="-1714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additional online capacity</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Morrisons</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growths</a:t>
            </a:r>
            <a:r>
              <a:rPr lang="en-GB" b="1" dirty="0">
                <a:latin typeface="Calibri" panose="020F0502020204030204" pitchFamily="34" charset="0"/>
                <a:cs typeface="Calibri" panose="020F0502020204030204" pitchFamily="34" charset="0"/>
              </a:rPr>
              <a:t> (+7.5%) </a:t>
            </a:r>
            <a:r>
              <a:rPr lang="en-GB" dirty="0">
                <a:latin typeface="Calibri" panose="020F0502020204030204" pitchFamily="34" charset="0"/>
                <a:cs typeface="Calibri" panose="020F0502020204030204" pitchFamily="34" charset="0"/>
              </a:rPr>
              <a:t>are still ahead of</a:t>
            </a:r>
            <a:r>
              <a:rPr lang="en-GB" b="1" dirty="0">
                <a:latin typeface="Calibri" panose="020F0502020204030204" pitchFamily="34" charset="0"/>
                <a:cs typeface="Calibri" panose="020F0502020204030204" pitchFamily="34" charset="0"/>
              </a:rPr>
              <a:t> ASDA (+2.8%) </a:t>
            </a:r>
            <a:r>
              <a:rPr lang="en-GB" dirty="0">
                <a:latin typeface="Calibri" panose="020F0502020204030204" pitchFamily="34" charset="0"/>
                <a:cs typeface="Calibri" panose="020F0502020204030204" pitchFamily="34" charset="0"/>
              </a:rPr>
              <a:t>but also</a:t>
            </a:r>
            <a:r>
              <a:rPr lang="en-GB" b="1" dirty="0">
                <a:latin typeface="Calibri" panose="020F0502020204030204" pitchFamily="34" charset="0"/>
                <a:cs typeface="Calibri" panose="020F0502020204030204" pitchFamily="34" charset="0"/>
              </a:rPr>
              <a:t> Tesco (+4.8%) </a:t>
            </a:r>
            <a:r>
              <a:rPr lang="en-GB" dirty="0">
                <a:latin typeface="Calibri" panose="020F0502020204030204" pitchFamily="34" charset="0"/>
                <a:cs typeface="Calibri" panose="020F0502020204030204" pitchFamily="34" charset="0"/>
              </a:rPr>
              <a:t>and</a:t>
            </a:r>
            <a:r>
              <a:rPr lang="en-GB" b="1" dirty="0">
                <a:latin typeface="Calibri" panose="020F0502020204030204" pitchFamily="34" charset="0"/>
                <a:cs typeface="Calibri" panose="020F0502020204030204" pitchFamily="34" charset="0"/>
              </a:rPr>
              <a:t> Sainsbury’s (+3.9%) </a:t>
            </a:r>
            <a:r>
              <a:rPr lang="en-GB" dirty="0">
                <a:latin typeface="Calibri" panose="020F0502020204030204" pitchFamily="34" charset="0"/>
                <a:cs typeface="Calibri" panose="020F0502020204030204" pitchFamily="34" charset="0"/>
              </a:rPr>
              <a:t>with all 4 supermarkets seeing a surge in online sales at the expense of store sales.  </a:t>
            </a:r>
            <a:endParaRPr lang="en-GB" dirty="0" smtClean="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Over </a:t>
            </a:r>
            <a:r>
              <a:rPr lang="en-GB" dirty="0">
                <a:latin typeface="Calibri" panose="020F0502020204030204" pitchFamily="34" charset="0"/>
                <a:cs typeface="Calibri" panose="020F0502020204030204" pitchFamily="34" charset="0"/>
              </a:rPr>
              <a:t>the last 12 weeks there have been </a:t>
            </a:r>
            <a:r>
              <a:rPr lang="en-GB" b="1" dirty="0">
                <a:latin typeface="Calibri" panose="020F0502020204030204" pitchFamily="34" charset="0"/>
                <a:cs typeface="Calibri" panose="020F0502020204030204" pitchFamily="34" charset="0"/>
              </a:rPr>
              <a:t>10% more online shopping occasions </a:t>
            </a:r>
            <a:r>
              <a:rPr lang="en-GB" dirty="0">
                <a:latin typeface="Calibri" panose="020F0502020204030204" pitchFamily="34" charset="0"/>
                <a:cs typeface="Calibri" panose="020F0502020204030204" pitchFamily="34" charset="0"/>
              </a:rPr>
              <a:t>compared to the 12 weeks to early June and the industry continues to add capacity and improve efficiency to meet online demand</a:t>
            </a:r>
            <a:r>
              <a:rPr lang="en-GB" dirty="0" smtClean="0">
                <a:latin typeface="Calibri" panose="020F0502020204030204" pitchFamily="34" charset="0"/>
                <a:cs typeface="Calibri" panose="020F0502020204030204" pitchFamily="34" charset="0"/>
              </a:rPr>
              <a:t>.</a:t>
            </a: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Iceland (+9.3%) </a:t>
            </a:r>
            <a:r>
              <a:rPr lang="en-GB" dirty="0">
                <a:latin typeface="Calibri" panose="020F0502020204030204" pitchFamily="34" charset="0"/>
                <a:cs typeface="Calibri" panose="020F0502020204030204" pitchFamily="34" charset="0"/>
              </a:rPr>
              <a:t>are still the fastest growing retailer ahead of </a:t>
            </a:r>
            <a:r>
              <a:rPr lang="en-GB" b="1" dirty="0">
                <a:latin typeface="Calibri" panose="020F0502020204030204" pitchFamily="34" charset="0"/>
                <a:cs typeface="Calibri" panose="020F0502020204030204" pitchFamily="34" charset="0"/>
              </a:rPr>
              <a:t>Aldi (+6.9%)</a:t>
            </a:r>
            <a:r>
              <a:rPr lang="en-GB" dirty="0">
                <a:latin typeface="Calibri" panose="020F0502020204030204" pitchFamily="34" charset="0"/>
                <a:cs typeface="Calibri" panose="020F0502020204030204" pitchFamily="34" charset="0"/>
              </a:rPr>
              <a:t> and </a:t>
            </a:r>
            <a:r>
              <a:rPr lang="en-GB" b="1" dirty="0">
                <a:latin typeface="Calibri" panose="020F0502020204030204" pitchFamily="34" charset="0"/>
                <a:cs typeface="Calibri" panose="020F0502020204030204" pitchFamily="34" charset="0"/>
              </a:rPr>
              <a:t>Lidl (+6.5%)</a:t>
            </a:r>
            <a:r>
              <a:rPr lang="en-GB" dirty="0">
                <a:latin typeface="Calibri" panose="020F0502020204030204" pitchFamily="34" charset="0"/>
                <a:cs typeface="Calibri" panose="020F0502020204030204" pitchFamily="34" charset="0"/>
              </a:rPr>
              <a:t> and all 3 are primarily store based retailers.  Sales across the Convenience channel of </a:t>
            </a:r>
            <a:r>
              <a:rPr lang="en-GB" b="1" dirty="0">
                <a:latin typeface="Calibri" panose="020F0502020204030204" pitchFamily="34" charset="0"/>
                <a:cs typeface="Calibri" panose="020F0502020204030204" pitchFamily="34" charset="0"/>
              </a:rPr>
              <a:t>+6.4%</a:t>
            </a:r>
            <a:r>
              <a:rPr lang="en-GB" dirty="0">
                <a:latin typeface="Calibri" panose="020F0502020204030204" pitchFamily="34" charset="0"/>
                <a:cs typeface="Calibri" panose="020F0502020204030204" pitchFamily="34" charset="0"/>
              </a:rPr>
              <a:t> (Nielsen </a:t>
            </a:r>
            <a:r>
              <a:rPr lang="en-GB" dirty="0" err="1">
                <a:latin typeface="Calibri" panose="020F0502020204030204" pitchFamily="34" charset="0"/>
                <a:cs typeface="Calibri" panose="020F0502020204030204" pitchFamily="34" charset="0"/>
              </a:rPr>
              <a:t>Scantrack</a:t>
            </a:r>
            <a:r>
              <a:rPr lang="en-GB" dirty="0">
                <a:latin typeface="Calibri" panose="020F0502020204030204" pitchFamily="34" charset="0"/>
                <a:cs typeface="Calibri" panose="020F0502020204030204" pitchFamily="34" charset="0"/>
              </a:rPr>
              <a:t>) slowed in line with the market and growths </a:t>
            </a:r>
            <a:r>
              <a:rPr lang="en-GB" dirty="0" smtClean="0">
                <a:latin typeface="Calibri" panose="020F0502020204030204" pitchFamily="34" charset="0"/>
                <a:cs typeface="Calibri" panose="020F0502020204030204" pitchFamily="34" charset="0"/>
              </a:rPr>
              <a:t>at the </a:t>
            </a:r>
            <a:r>
              <a:rPr lang="en-GB" b="1" dirty="0">
                <a:latin typeface="Calibri" panose="020F0502020204030204" pitchFamily="34" charset="0"/>
                <a:cs typeface="Calibri" panose="020F0502020204030204" pitchFamily="34" charset="0"/>
              </a:rPr>
              <a:t>Co-operatives was +4</a:t>
            </a:r>
            <a:r>
              <a:rPr lang="en-GB" b="1" dirty="0" smtClean="0">
                <a:latin typeface="Calibri" panose="020F0502020204030204" pitchFamily="34" charset="0"/>
                <a:cs typeface="Calibri" panose="020F0502020204030204" pitchFamily="34" charset="0"/>
              </a:rPr>
              <a:t>%.</a:t>
            </a:r>
          </a:p>
          <a:p>
            <a:pPr marL="171450" lvl="0" indent="-1714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Ahead </a:t>
            </a:r>
            <a:r>
              <a:rPr lang="en-GB" dirty="0">
                <a:latin typeface="Calibri" panose="020F0502020204030204" pitchFamily="34" charset="0"/>
                <a:cs typeface="Calibri" panose="020F0502020204030204" pitchFamily="34" charset="0"/>
              </a:rPr>
              <a:t>of the launch of M&amp;S &amp; </a:t>
            </a:r>
            <a:r>
              <a:rPr lang="en-GB" dirty="0" err="1">
                <a:latin typeface="Calibri" panose="020F0502020204030204" pitchFamily="34" charset="0"/>
                <a:cs typeface="Calibri" panose="020F0502020204030204" pitchFamily="34" charset="0"/>
              </a:rPr>
              <a:t>Ocado</a:t>
            </a:r>
            <a:r>
              <a:rPr lang="en-GB" dirty="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the store sales of</a:t>
            </a:r>
            <a:r>
              <a:rPr lang="en-GB" b="1" dirty="0">
                <a:latin typeface="Calibri" panose="020F0502020204030204" pitchFamily="34" charset="0"/>
                <a:cs typeface="Calibri" panose="020F0502020204030204" pitchFamily="34" charset="0"/>
              </a:rPr>
              <a:t> M&amp;S </a:t>
            </a:r>
            <a:r>
              <a:rPr lang="en-GB" dirty="0">
                <a:latin typeface="Calibri" panose="020F0502020204030204" pitchFamily="34" charset="0"/>
                <a:cs typeface="Calibri" panose="020F0502020204030204" pitchFamily="34" charset="0"/>
              </a:rPr>
              <a:t>were muted at</a:t>
            </a:r>
            <a:r>
              <a:rPr lang="en-GB" b="1" dirty="0">
                <a:latin typeface="Calibri" panose="020F0502020204030204" pitchFamily="34" charset="0"/>
                <a:cs typeface="Calibri" panose="020F0502020204030204" pitchFamily="34" charset="0"/>
              </a:rPr>
              <a:t> +1.9% </a:t>
            </a:r>
            <a:r>
              <a:rPr lang="en-GB" dirty="0">
                <a:latin typeface="Calibri" panose="020F0502020204030204" pitchFamily="34" charset="0"/>
                <a:cs typeface="Calibri" panose="020F0502020204030204" pitchFamily="34" charset="0"/>
              </a:rPr>
              <a:t>with</a:t>
            </a:r>
            <a:r>
              <a:rPr lang="en-GB" b="1" dirty="0">
                <a:latin typeface="Calibri" panose="020F0502020204030204" pitchFamily="34" charset="0"/>
                <a:cs typeface="Calibri" panose="020F0502020204030204" pitchFamily="34" charset="0"/>
              </a:rPr>
              <a:t> Waitrose </a:t>
            </a:r>
            <a:r>
              <a:rPr lang="en-GB" dirty="0">
                <a:latin typeface="Calibri" panose="020F0502020204030204" pitchFamily="34" charset="0"/>
                <a:cs typeface="Calibri" panose="020F0502020204030204" pitchFamily="34" charset="0"/>
              </a:rPr>
              <a:t>just ahead at </a:t>
            </a:r>
            <a:r>
              <a:rPr lang="en-GB" b="1" dirty="0">
                <a:latin typeface="Calibri" panose="020F0502020204030204" pitchFamily="34" charset="0"/>
                <a:cs typeface="Calibri" panose="020F0502020204030204" pitchFamily="34" charset="0"/>
              </a:rPr>
              <a:t>+3.8%. </a:t>
            </a:r>
            <a:r>
              <a:rPr lang="en-GB" b="1" dirty="0" err="1">
                <a:latin typeface="Calibri" panose="020F0502020204030204" pitchFamily="34" charset="0"/>
                <a:cs typeface="Calibri" panose="020F0502020204030204" pitchFamily="34" charset="0"/>
              </a:rPr>
              <a:t>Ocado</a:t>
            </a:r>
            <a:r>
              <a:rPr lang="en-GB"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fmcg</a:t>
            </a:r>
            <a:r>
              <a:rPr lang="en-GB" dirty="0">
                <a:latin typeface="Calibri" panose="020F0502020204030204" pitchFamily="34" charset="0"/>
                <a:cs typeface="Calibri" panose="020F0502020204030204" pitchFamily="34" charset="0"/>
              </a:rPr>
              <a:t> growths in contrast were</a:t>
            </a:r>
            <a:r>
              <a:rPr lang="en-GB" b="1" dirty="0">
                <a:latin typeface="Calibri" panose="020F0502020204030204" pitchFamily="34" charset="0"/>
                <a:cs typeface="Calibri" panose="020F0502020204030204" pitchFamily="34" charset="0"/>
              </a:rPr>
              <a:t> +43</a:t>
            </a:r>
            <a:r>
              <a:rPr lang="en-GB" b="1" dirty="0" smtClean="0">
                <a:latin typeface="Calibri" panose="020F0502020204030204" pitchFamily="34" charset="0"/>
                <a:cs typeface="Calibri" panose="020F0502020204030204" pitchFamily="34" charset="0"/>
              </a:rPr>
              <a:t>%.  </a:t>
            </a: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Discounter market share during the last 12 weeks increased</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to 16.2%</a:t>
            </a:r>
            <a:r>
              <a:rPr lang="en-GB" dirty="0">
                <a:latin typeface="Calibri" panose="020F0502020204030204" pitchFamily="34" charset="0"/>
                <a:cs typeface="Calibri" panose="020F0502020204030204" pitchFamily="34" charset="0"/>
              </a:rPr>
              <a:t> from 16.1% this time last year with only </a:t>
            </a:r>
            <a:r>
              <a:rPr lang="en-GB" dirty="0" err="1">
                <a:latin typeface="Calibri" panose="020F0502020204030204" pitchFamily="34" charset="0"/>
                <a:cs typeface="Calibri" panose="020F0502020204030204" pitchFamily="34" charset="0"/>
              </a:rPr>
              <a:t>Morrisons</a:t>
            </a:r>
            <a:r>
              <a:rPr lang="en-GB" dirty="0">
                <a:latin typeface="Calibri" panose="020F0502020204030204" pitchFamily="34" charset="0"/>
                <a:cs typeface="Calibri" panose="020F0502020204030204" pitchFamily="34" charset="0"/>
              </a:rPr>
              <a:t>, Iceland and Aldi (and </a:t>
            </a:r>
            <a:r>
              <a:rPr lang="en-GB" dirty="0" err="1">
                <a:latin typeface="Calibri" panose="020F0502020204030204" pitchFamily="34" charset="0"/>
                <a:cs typeface="Calibri" panose="020F0502020204030204" pitchFamily="34" charset="0"/>
              </a:rPr>
              <a:t>Ocado</a:t>
            </a:r>
            <a:r>
              <a:rPr lang="en-GB" dirty="0">
                <a:latin typeface="Calibri" panose="020F0502020204030204" pitchFamily="34" charset="0"/>
                <a:cs typeface="Calibri" panose="020F0502020204030204" pitchFamily="34" charset="0"/>
              </a:rPr>
              <a:t>) increasing market share over the last 12 weeks. </a:t>
            </a:r>
            <a:r>
              <a:rPr lang="en-GB" b="1" dirty="0">
                <a:latin typeface="Calibri" panose="020F0502020204030204" pitchFamily="34" charset="0"/>
                <a:cs typeface="Calibri" panose="020F0502020204030204" pitchFamily="34" charset="0"/>
              </a:rPr>
              <a:t>Sainsbury </a:t>
            </a:r>
            <a:r>
              <a:rPr lang="en-GB" dirty="0">
                <a:latin typeface="Calibri" panose="020F0502020204030204" pitchFamily="34" charset="0"/>
                <a:cs typeface="Calibri" panose="020F0502020204030204" pitchFamily="34" charset="0"/>
              </a:rPr>
              <a:t>and</a:t>
            </a:r>
            <a:r>
              <a:rPr lang="en-GB" b="1" dirty="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ASDA </a:t>
            </a:r>
            <a:r>
              <a:rPr lang="en-GB" b="1" dirty="0" smtClean="0">
                <a:latin typeface="Calibri" panose="020F0502020204030204" pitchFamily="34" charset="0"/>
                <a:cs typeface="Calibri" panose="020F0502020204030204" pitchFamily="34" charset="0"/>
              </a:rPr>
              <a:t>both lost </a:t>
            </a:r>
            <a:r>
              <a:rPr lang="en-GB" b="1" dirty="0">
                <a:latin typeface="Calibri" panose="020F0502020204030204" pitchFamily="34" charset="0"/>
                <a:cs typeface="Calibri" panose="020F0502020204030204" pitchFamily="34" charset="0"/>
              </a:rPr>
              <a:t>market share</a:t>
            </a:r>
            <a:r>
              <a:rPr lang="en-GB" dirty="0">
                <a:latin typeface="Calibri" panose="020F0502020204030204" pitchFamily="34" charset="0"/>
                <a:cs typeface="Calibri" panose="020F0502020204030204" pitchFamily="34" charset="0"/>
              </a:rPr>
              <a:t>.</a:t>
            </a:r>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5" y="1114661"/>
            <a:ext cx="1785665" cy="1241065"/>
          </a:xfrm>
          <a:prstGeom prst="rect">
            <a:avLst/>
          </a:prstGeom>
        </p:spPr>
      </p:pic>
      <p:sp>
        <p:nvSpPr>
          <p:cNvPr id="22" name="Google Shape;1684;p3"/>
          <p:cNvSpPr txBox="1">
            <a:spLocks/>
          </p:cNvSpPr>
          <p:nvPr/>
        </p:nvSpPr>
        <p:spPr>
          <a:xfrm>
            <a:off x="276906" y="123478"/>
            <a:ext cx="8377397" cy="66392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1800" dirty="0" smtClean="0">
                <a:latin typeface="Calibri" panose="020F0502020204030204" pitchFamily="34" charset="0"/>
                <a:cs typeface="Calibri" panose="020F0502020204030204" pitchFamily="34" charset="0"/>
              </a:rPr>
              <a:t>COMPARED TO PREVIOUS MONTHS, VALUE </a:t>
            </a:r>
            <a:r>
              <a:rPr lang="it-IT" sz="1800" dirty="0" smtClean="0">
                <a:latin typeface="Calibri" panose="020F0502020204030204" pitchFamily="34" charset="0"/>
                <a:cs typeface="Calibri" panose="020F0502020204030204" pitchFamily="34" charset="0"/>
              </a:rPr>
              <a:t>GROWTHS SLOWED AGAINST LAST YEAR’S HEATWAVE AND THE NATION SUPPORTED RISHI’S ‘EAT OUT TO HELP OUT’ SCHEME ...</a:t>
            </a:r>
            <a:endParaRPr lang="it-IT" sz="1800" dirty="0">
              <a:latin typeface="Calibri" panose="020F0502020204030204" pitchFamily="34" charset="0"/>
              <a:cs typeface="Calibri" panose="020F0502020204030204" pitchFamily="34" charset="0"/>
            </a:endParaRPr>
          </a:p>
        </p:txBody>
      </p:sp>
      <p:sp>
        <p:nvSpPr>
          <p:cNvPr id="23" name="Google Shape;2124;p20"/>
          <p:cNvSpPr txBox="1">
            <a:spLocks noGrp="1"/>
          </p:cNvSpPr>
          <p:nvPr>
            <p:ph type="body" idx="2"/>
          </p:nvPr>
        </p:nvSpPr>
        <p:spPr>
          <a:xfrm>
            <a:off x="337147" y="919600"/>
            <a:ext cx="4725530" cy="941683"/>
          </a:xfrm>
          <a:prstGeom prst="rect">
            <a:avLst/>
          </a:prstGeom>
          <a:noFill/>
          <a:ln>
            <a:noFill/>
          </a:ln>
        </p:spPr>
        <p:txBody>
          <a:bodyPr spcFirstLastPara="1" wrap="square" lIns="91425" tIns="0" rIns="91425" bIns="0" anchor="t" anchorCtr="0">
            <a:noAutofit/>
          </a:bodyPr>
          <a:lstStyle/>
          <a:p>
            <a:pPr marL="0" indent="0" fontAlgn="base"/>
            <a:r>
              <a:rPr lang="en-GB" sz="1000" b="1" dirty="0" smtClean="0">
                <a:latin typeface="Calibri" panose="020F0502020204030204" pitchFamily="34" charset="0"/>
                <a:cs typeface="Calibri" panose="020F0502020204030204" pitchFamily="34" charset="0"/>
              </a:rPr>
              <a:t>“Restaurants </a:t>
            </a:r>
            <a:r>
              <a:rPr lang="en-GB" sz="1000" b="1" dirty="0">
                <a:latin typeface="Calibri" panose="020F0502020204030204" pitchFamily="34" charset="0"/>
                <a:cs typeface="Calibri" panose="020F0502020204030204" pitchFamily="34" charset="0"/>
              </a:rPr>
              <a:t>have claimed more than 100 million meals under the Eat Out to Help Out scheme, Treasury figures show</a:t>
            </a:r>
            <a:r>
              <a:rPr lang="en-GB" sz="1000" b="1" dirty="0" smtClean="0">
                <a:latin typeface="Calibri" panose="020F0502020204030204" pitchFamily="34" charset="0"/>
                <a:cs typeface="Calibri" panose="020F0502020204030204" pitchFamily="34" charset="0"/>
              </a:rPr>
              <a:t>.  </a:t>
            </a:r>
            <a:r>
              <a:rPr lang="en-GB" sz="1000" dirty="0" smtClean="0">
                <a:latin typeface="Calibri" panose="020F0502020204030204" pitchFamily="34" charset="0"/>
                <a:cs typeface="Calibri" panose="020F0502020204030204" pitchFamily="34" charset="0"/>
              </a:rPr>
              <a:t>Diners </a:t>
            </a:r>
            <a:r>
              <a:rPr lang="en-GB" sz="1000" dirty="0">
                <a:latin typeface="Calibri" panose="020F0502020204030204" pitchFamily="34" charset="0"/>
                <a:cs typeface="Calibri" panose="020F0502020204030204" pitchFamily="34" charset="0"/>
              </a:rPr>
              <a:t>got a state-backed 50% discount on meals and soft drinks up to £10 each on Mondays, Tuesdays and Wednesdays during August.</a:t>
            </a:r>
          </a:p>
          <a:p>
            <a:pPr marL="0" indent="0" fontAlgn="base"/>
            <a:r>
              <a:rPr lang="en-GB" sz="1000" dirty="0">
                <a:latin typeface="Calibri" panose="020F0502020204030204" pitchFamily="34" charset="0"/>
                <a:cs typeface="Calibri" panose="020F0502020204030204" pitchFamily="34" charset="0"/>
              </a:rPr>
              <a:t>The Treasury said restaurants have so far made 130,000 claims worth £522m, figures likely to rise as outlets have until the end of September to claim</a:t>
            </a:r>
            <a:r>
              <a:rPr lang="en-GB" sz="1000" dirty="0" smtClean="0">
                <a:latin typeface="Calibri" panose="020F0502020204030204" pitchFamily="34" charset="0"/>
                <a:cs typeface="Calibri" panose="020F0502020204030204" pitchFamily="34" charset="0"/>
              </a:rPr>
              <a:t>.  Restaurant </a:t>
            </a:r>
            <a:r>
              <a:rPr lang="en-GB" sz="1000" dirty="0">
                <a:latin typeface="Calibri" panose="020F0502020204030204" pitchFamily="34" charset="0"/>
                <a:cs typeface="Calibri" panose="020F0502020204030204" pitchFamily="34" charset="0"/>
              </a:rPr>
              <a:t>bookings surged during the scheme, especially on the final day</a:t>
            </a:r>
            <a:r>
              <a:rPr lang="en-GB" sz="1000" dirty="0" smtClean="0">
                <a:latin typeface="Calibri" panose="020F0502020204030204" pitchFamily="34" charset="0"/>
                <a:cs typeface="Calibri" panose="020F0502020204030204" pitchFamily="34" charset="0"/>
              </a:rPr>
              <a:t>.”  BBC News</a:t>
            </a:r>
            <a:endParaRPr lang="en-GB" sz="1000" dirty="0">
              <a:latin typeface="Calibri" panose="020F0502020204030204" pitchFamily="34" charset="0"/>
              <a:cs typeface="Calibri" panose="020F0502020204030204" pitchFamily="34" charset="0"/>
            </a:endParaRPr>
          </a:p>
          <a:p>
            <a:pPr marL="0" lvl="0" indent="0"/>
            <a:endParaRPr lang="it-IT" sz="1000" dirty="0">
              <a:latin typeface="Calibri" panose="020F0502020204030204" pitchFamily="34" charset="0"/>
              <a:cs typeface="Calibri" panose="020F0502020204030204" pitchFamily="34" charset="0"/>
            </a:endParaRPr>
          </a:p>
        </p:txBody>
      </p:sp>
      <p:sp>
        <p:nvSpPr>
          <p:cNvPr id="25" name="Isosceles Triangle 13">
            <a:extLst>
              <a:ext uri="{FF2B5EF4-FFF2-40B4-BE49-F238E27FC236}">
                <a16:creationId xmlns="" xmlns:a16="http://schemas.microsoft.com/office/drawing/2014/main" id="{B72D0D4D-DA0E-7745-9510-26DE627BCAF3}"/>
              </a:ext>
            </a:extLst>
          </p:cNvPr>
          <p:cNvSpPr/>
          <p:nvPr/>
        </p:nvSpPr>
        <p:spPr>
          <a:xfrm rot="5400000">
            <a:off x="4373730" y="3003078"/>
            <a:ext cx="1377895" cy="602821"/>
          </a:xfrm>
          <a:prstGeom prst="triangle">
            <a:avLst/>
          </a:prstGeom>
          <a:solidFill>
            <a:schemeClr val="bg1">
              <a:lumMod val="85000"/>
            </a:schemeClr>
          </a:solidFill>
          <a:ln>
            <a:noFill/>
          </a:ln>
          <a:effectLst>
            <a:glow rad="228600">
              <a:schemeClr val="accent6">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Google Shape;1722;p4"/>
          <p:cNvSpPr txBox="1">
            <a:spLocks noGrp="1"/>
          </p:cNvSpPr>
          <p:nvPr>
            <p:ph type="body" idx="1"/>
          </p:nvPr>
        </p:nvSpPr>
        <p:spPr>
          <a:xfrm>
            <a:off x="273016" y="465998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Scantrack Total Store Read, *Homescan FMCG</a:t>
            </a:r>
            <a:endParaRPr lang="it-IT" sz="900" dirty="0">
              <a:latin typeface="Calibri" panose="020F0502020204030204" pitchFamily="34" charset="0"/>
              <a:cs typeface="Calibri" panose="020F0502020204030204" pitchFamily="34" charset="0"/>
            </a:endParaRPr>
          </a:p>
        </p:txBody>
      </p:sp>
      <p:pic>
        <p:nvPicPr>
          <p:cNvPr id="47" name="Google Shape;1991;p12"/>
          <p:cNvPicPr preferRelativeResize="0"/>
          <p:nvPr/>
        </p:nvPicPr>
        <p:blipFill rotWithShape="1">
          <a:blip r:embed="rId4">
            <a:alphaModFix/>
          </a:blip>
          <a:srcRect/>
          <a:stretch/>
        </p:blipFill>
        <p:spPr>
          <a:xfrm>
            <a:off x="5796136" y="3693094"/>
            <a:ext cx="518100" cy="548700"/>
          </a:xfrm>
          <a:prstGeom prst="rect">
            <a:avLst/>
          </a:prstGeom>
          <a:noFill/>
          <a:ln>
            <a:noFill/>
          </a:ln>
        </p:spPr>
      </p:pic>
      <p:pic>
        <p:nvPicPr>
          <p:cNvPr id="48" name="Google Shape;1992;p12"/>
          <p:cNvPicPr preferRelativeResize="0"/>
          <p:nvPr/>
        </p:nvPicPr>
        <p:blipFill rotWithShape="1">
          <a:blip r:embed="rId5">
            <a:alphaModFix/>
          </a:blip>
          <a:srcRect/>
          <a:stretch/>
        </p:blipFill>
        <p:spPr>
          <a:xfrm>
            <a:off x="5796136" y="2740235"/>
            <a:ext cx="545441" cy="454267"/>
          </a:xfrm>
          <a:prstGeom prst="rect">
            <a:avLst/>
          </a:prstGeom>
          <a:noFill/>
          <a:ln>
            <a:noFill/>
          </a:ln>
        </p:spPr>
      </p:pic>
      <p:pic>
        <p:nvPicPr>
          <p:cNvPr id="49" name="Google Shape;1993;p12"/>
          <p:cNvPicPr preferRelativeResize="0"/>
          <p:nvPr/>
        </p:nvPicPr>
        <p:blipFill rotWithShape="1">
          <a:blip r:embed="rId6">
            <a:alphaModFix/>
          </a:blip>
          <a:srcRect/>
          <a:stretch/>
        </p:blipFill>
        <p:spPr>
          <a:xfrm>
            <a:off x="7441524" y="2721982"/>
            <a:ext cx="514852" cy="548640"/>
          </a:xfrm>
          <a:prstGeom prst="rect">
            <a:avLst/>
          </a:prstGeom>
          <a:noFill/>
          <a:ln>
            <a:noFill/>
          </a:ln>
        </p:spPr>
      </p:pic>
      <p:pic>
        <p:nvPicPr>
          <p:cNvPr id="50" name="Google Shape;1861;p11"/>
          <p:cNvPicPr preferRelativeResize="0"/>
          <p:nvPr/>
        </p:nvPicPr>
        <p:blipFill rotWithShape="1">
          <a:blip r:embed="rId7">
            <a:alphaModFix/>
          </a:blip>
          <a:srcRect/>
          <a:stretch/>
        </p:blipFill>
        <p:spPr>
          <a:xfrm>
            <a:off x="7441524" y="1973467"/>
            <a:ext cx="450777" cy="454267"/>
          </a:xfrm>
          <a:prstGeom prst="rect">
            <a:avLst/>
          </a:prstGeom>
          <a:noFill/>
          <a:ln>
            <a:noFill/>
          </a:ln>
        </p:spPr>
      </p:pic>
      <p:sp>
        <p:nvSpPr>
          <p:cNvPr id="2" name="Rectangle 1"/>
          <p:cNvSpPr/>
          <p:nvPr/>
        </p:nvSpPr>
        <p:spPr>
          <a:xfrm>
            <a:off x="6178786" y="787400"/>
            <a:ext cx="2130711" cy="307777"/>
          </a:xfrm>
          <a:prstGeom prst="rect">
            <a:avLst/>
          </a:prstGeom>
        </p:spPr>
        <p:txBody>
          <a:bodyPr wrap="none">
            <a:spAutoFit/>
          </a:bodyPr>
          <a:lstStyle/>
          <a:p>
            <a:pPr lvl="0" algn="ctr"/>
            <a:r>
              <a:rPr lang="en-GB" b="1" dirty="0">
                <a:solidFill>
                  <a:schemeClr val="dk1"/>
                </a:solidFill>
                <a:latin typeface="Calibri" panose="020F0502020204030204" pitchFamily="34" charset="0"/>
                <a:cs typeface="Calibri" panose="020F0502020204030204" pitchFamily="34" charset="0"/>
              </a:rPr>
              <a:t>4w/e </a:t>
            </a:r>
            <a:r>
              <a:rPr lang="en-GB" b="1" dirty="0" smtClean="0">
                <a:solidFill>
                  <a:schemeClr val="dk1"/>
                </a:solidFill>
                <a:latin typeface="Calibri" panose="020F0502020204030204" pitchFamily="34" charset="0"/>
                <a:cs typeface="Calibri" panose="020F0502020204030204" pitchFamily="34" charset="0"/>
              </a:rPr>
              <a:t>5th September 2020</a:t>
            </a:r>
            <a:endParaRPr lang="en-GB" b="1" dirty="0">
              <a:solidFill>
                <a:schemeClr val="dk1"/>
              </a:solidFill>
              <a:latin typeface="Calibri" panose="020F0502020204030204" pitchFamily="34" charset="0"/>
              <a:cs typeface="Calibri" panose="020F0502020204030204" pitchFamily="34" charset="0"/>
            </a:endParaRPr>
          </a:p>
        </p:txBody>
      </p:sp>
      <p:sp>
        <p:nvSpPr>
          <p:cNvPr id="3" name="TextBox 2"/>
          <p:cNvSpPr txBox="1"/>
          <p:nvPr/>
        </p:nvSpPr>
        <p:spPr>
          <a:xfrm>
            <a:off x="5760752" y="1419469"/>
            <a:ext cx="827471" cy="553998"/>
          </a:xfrm>
          <a:prstGeom prst="rect">
            <a:avLst/>
          </a:prstGeom>
          <a:noFill/>
        </p:spPr>
        <p:txBody>
          <a:bodyPr wrap="none" rtlCol="0">
            <a:spAutoFit/>
          </a:bodyPr>
          <a:lstStyle/>
          <a:p>
            <a:r>
              <a:rPr lang="en-GB" b="1" dirty="0" smtClean="0">
                <a:solidFill>
                  <a:schemeClr val="accent1">
                    <a:lumMod val="75000"/>
                  </a:schemeClr>
                </a:solidFill>
                <a:latin typeface="Calibri" panose="020F0502020204030204" pitchFamily="34" charset="0"/>
                <a:cs typeface="Calibri" panose="020F0502020204030204" pitchFamily="34" charset="0"/>
              </a:rPr>
              <a:t>Total Till</a:t>
            </a:r>
          </a:p>
          <a:p>
            <a:pPr algn="ctr"/>
            <a:r>
              <a:rPr lang="en-GB" sz="1600" b="1" dirty="0" smtClean="0">
                <a:solidFill>
                  <a:schemeClr val="tx1"/>
                </a:solidFill>
                <a:latin typeface="Calibri" panose="020F0502020204030204" pitchFamily="34" charset="0"/>
                <a:cs typeface="Calibri" panose="020F0502020204030204" pitchFamily="34" charset="0"/>
              </a:rPr>
              <a:t>+5.3%</a:t>
            </a:r>
            <a:endParaRPr lang="en-GB" sz="1600" b="1" dirty="0">
              <a:solidFill>
                <a:schemeClr val="tx1"/>
              </a:solidFill>
              <a:latin typeface="Calibri" panose="020F0502020204030204" pitchFamily="34" charset="0"/>
              <a:cs typeface="Calibri" panose="020F0502020204030204" pitchFamily="34" charset="0"/>
            </a:endParaRPr>
          </a:p>
        </p:txBody>
      </p:sp>
      <p:sp>
        <p:nvSpPr>
          <p:cNvPr id="51" name="TextBox 50"/>
          <p:cNvSpPr txBox="1"/>
          <p:nvPr/>
        </p:nvSpPr>
        <p:spPr>
          <a:xfrm>
            <a:off x="6367227" y="2598037"/>
            <a:ext cx="893193"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Grocery</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Multiples</a:t>
            </a:r>
          </a:p>
          <a:p>
            <a:pPr algn="ctr"/>
            <a:r>
              <a:rPr lang="en-GB" sz="1600" b="1" dirty="0" smtClean="0">
                <a:solidFill>
                  <a:schemeClr val="tx1"/>
                </a:solidFill>
                <a:latin typeface="Calibri" panose="020F0502020204030204" pitchFamily="34" charset="0"/>
                <a:cs typeface="Calibri" panose="020F0502020204030204" pitchFamily="34" charset="0"/>
              </a:rPr>
              <a:t>+4.4%</a:t>
            </a:r>
            <a:endParaRPr lang="en-GB" sz="1600" b="1" dirty="0">
              <a:solidFill>
                <a:schemeClr val="tx1"/>
              </a:solidFill>
              <a:latin typeface="Calibri" panose="020F0502020204030204" pitchFamily="34" charset="0"/>
              <a:cs typeface="Calibri" panose="020F0502020204030204" pitchFamily="34" charset="0"/>
            </a:endParaRPr>
          </a:p>
        </p:txBody>
      </p:sp>
      <p:sp>
        <p:nvSpPr>
          <p:cNvPr id="52" name="TextBox 51"/>
          <p:cNvSpPr txBox="1"/>
          <p:nvPr/>
        </p:nvSpPr>
        <p:spPr>
          <a:xfrm>
            <a:off x="6230935" y="3658086"/>
            <a:ext cx="113845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Convenience</a:t>
            </a:r>
          </a:p>
          <a:p>
            <a:pPr algn="ctr"/>
            <a:r>
              <a:rPr lang="en-GB" sz="1600" b="1" dirty="0" smtClean="0">
                <a:solidFill>
                  <a:schemeClr val="tx1"/>
                </a:solidFill>
                <a:latin typeface="Calibri" panose="020F0502020204030204" pitchFamily="34" charset="0"/>
                <a:cs typeface="Calibri" panose="020F0502020204030204" pitchFamily="34" charset="0"/>
              </a:rPr>
              <a:t>6.4</a:t>
            </a:r>
            <a:r>
              <a:rPr lang="en-GB" b="1" dirty="0" smtClean="0">
                <a:solidFill>
                  <a:schemeClr val="tx1"/>
                </a:solidFill>
                <a:latin typeface="Calibri" panose="020F0502020204030204" pitchFamily="34" charset="0"/>
                <a:cs typeface="Calibri" panose="020F0502020204030204" pitchFamily="34" charset="0"/>
              </a:rPr>
              <a:t>%</a:t>
            </a:r>
            <a:endParaRPr lang="en-GB" b="1" dirty="0">
              <a:solidFill>
                <a:schemeClr val="tx1"/>
              </a:solidFill>
              <a:latin typeface="Calibri" panose="020F0502020204030204" pitchFamily="34" charset="0"/>
              <a:cs typeface="Calibri" panose="020F0502020204030204" pitchFamily="34" charset="0"/>
            </a:endParaRPr>
          </a:p>
        </p:txBody>
      </p:sp>
      <p:sp>
        <p:nvSpPr>
          <p:cNvPr id="55" name="TextBox 54"/>
          <p:cNvSpPr txBox="1"/>
          <p:nvPr/>
        </p:nvSpPr>
        <p:spPr>
          <a:xfrm>
            <a:off x="8051262" y="1898140"/>
            <a:ext cx="768159"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*Online</a:t>
            </a:r>
          </a:p>
          <a:p>
            <a:pPr algn="ctr"/>
            <a:r>
              <a:rPr lang="en-GB" b="1" dirty="0" smtClean="0">
                <a:solidFill>
                  <a:schemeClr val="tx1"/>
                </a:solidFill>
                <a:latin typeface="Calibri" panose="020F0502020204030204" pitchFamily="34" charset="0"/>
                <a:cs typeface="Calibri" panose="020F0502020204030204" pitchFamily="34" charset="0"/>
              </a:rPr>
              <a:t>+</a:t>
            </a:r>
            <a:r>
              <a:rPr lang="en-GB" sz="1600" b="1" dirty="0" smtClean="0">
                <a:solidFill>
                  <a:schemeClr val="tx1"/>
                </a:solidFill>
                <a:latin typeface="Calibri" panose="020F0502020204030204" pitchFamily="34" charset="0"/>
                <a:cs typeface="Calibri" panose="020F0502020204030204" pitchFamily="34" charset="0"/>
              </a:rPr>
              <a:t>102%</a:t>
            </a:r>
            <a:endParaRPr lang="en-GB" sz="1600" b="1" dirty="0">
              <a:solidFill>
                <a:schemeClr val="tx1"/>
              </a:solidFill>
              <a:latin typeface="Calibri" panose="020F0502020204030204" pitchFamily="34" charset="0"/>
              <a:cs typeface="Calibri" panose="020F0502020204030204" pitchFamily="34" charset="0"/>
            </a:endParaRPr>
          </a:p>
        </p:txBody>
      </p:sp>
      <p:sp>
        <p:nvSpPr>
          <p:cNvPr id="56" name="TextBox 55"/>
          <p:cNvSpPr txBox="1"/>
          <p:nvPr/>
        </p:nvSpPr>
        <p:spPr>
          <a:xfrm>
            <a:off x="7958894" y="2751726"/>
            <a:ext cx="1157688"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*Discounters</a:t>
            </a:r>
          </a:p>
          <a:p>
            <a:pPr algn="ctr"/>
            <a:r>
              <a:rPr lang="en-GB" sz="1600" b="1" dirty="0" smtClean="0">
                <a:solidFill>
                  <a:schemeClr val="tx1"/>
                </a:solidFill>
                <a:latin typeface="Calibri" panose="020F0502020204030204" pitchFamily="34" charset="0"/>
                <a:cs typeface="Calibri" panose="020F0502020204030204" pitchFamily="34" charset="0"/>
              </a:rPr>
              <a:t>+6.4%</a:t>
            </a:r>
            <a:endParaRPr lang="en-GB" sz="1600" b="1" dirty="0">
              <a:solidFill>
                <a:schemeClr val="tx1"/>
              </a:solidFill>
              <a:latin typeface="Calibri" panose="020F0502020204030204" pitchFamily="34" charset="0"/>
              <a:cs typeface="Calibri" panose="020F0502020204030204" pitchFamily="34" charset="0"/>
            </a:endParaRPr>
          </a:p>
        </p:txBody>
      </p:sp>
      <p:pic>
        <p:nvPicPr>
          <p:cNvPr id="57" name="Google Shape;1993;p12"/>
          <p:cNvPicPr preferRelativeResize="0"/>
          <p:nvPr/>
        </p:nvPicPr>
        <p:blipFill rotWithShape="1">
          <a:blip r:embed="rId6">
            <a:alphaModFix/>
          </a:blip>
          <a:srcRect/>
          <a:stretch/>
        </p:blipFill>
        <p:spPr>
          <a:xfrm>
            <a:off x="7441524" y="3633286"/>
            <a:ext cx="514852" cy="548640"/>
          </a:xfrm>
          <a:prstGeom prst="rect">
            <a:avLst/>
          </a:prstGeom>
          <a:noFill/>
          <a:ln>
            <a:noFill/>
          </a:ln>
        </p:spPr>
      </p:pic>
      <p:sp>
        <p:nvSpPr>
          <p:cNvPr id="58" name="TextBox 57"/>
          <p:cNvSpPr txBox="1"/>
          <p:nvPr/>
        </p:nvSpPr>
        <p:spPr>
          <a:xfrm>
            <a:off x="8100127" y="3633286"/>
            <a:ext cx="841897"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*Value </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Retailers</a:t>
            </a:r>
          </a:p>
          <a:p>
            <a:pPr algn="ctr"/>
            <a:r>
              <a:rPr lang="en-GB" sz="1600" b="1" dirty="0" smtClean="0">
                <a:solidFill>
                  <a:srgbClr val="FF0000"/>
                </a:solidFill>
                <a:latin typeface="Calibri" panose="020F0502020204030204" pitchFamily="34" charset="0"/>
                <a:cs typeface="Calibri" panose="020F0502020204030204" pitchFamily="34" charset="0"/>
              </a:rPr>
              <a:t>-5.4%</a:t>
            </a:r>
            <a:endParaRPr lang="en-GB" sz="1600" b="1" dirty="0">
              <a:solidFill>
                <a:srgbClr val="FF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43" y="2662435"/>
            <a:ext cx="2257554"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105" y="2996302"/>
            <a:ext cx="1641742" cy="86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5856" y="2444148"/>
            <a:ext cx="1189749" cy="307777"/>
          </a:xfrm>
          <a:prstGeom prst="rect">
            <a:avLst/>
          </a:prstGeom>
          <a:noFill/>
        </p:spPr>
        <p:txBody>
          <a:bodyPr wrap="none" rtlCol="0">
            <a:spAutoFit/>
          </a:bodyPr>
          <a:lstStyle/>
          <a:p>
            <a:r>
              <a:rPr lang="en-GB" dirty="0" smtClean="0"/>
              <a:t>convenience</a:t>
            </a:r>
            <a:endParaRPr lang="en-GB" dirty="0"/>
          </a:p>
        </p:txBody>
      </p:sp>
      <p:cxnSp>
        <p:nvCxnSpPr>
          <p:cNvPr id="6" name="Straight Arrow Connector 5"/>
          <p:cNvCxnSpPr>
            <a:stCxn id="4" idx="2"/>
          </p:cNvCxnSpPr>
          <p:nvPr/>
        </p:nvCxnSpPr>
        <p:spPr>
          <a:xfrm flipH="1">
            <a:off x="3870730" y="2751925"/>
            <a:ext cx="1" cy="518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77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2400584654"/>
              </p:ext>
            </p:extLst>
          </p:nvPr>
        </p:nvGraphicFramePr>
        <p:xfrm>
          <a:off x="251520" y="1524492"/>
          <a:ext cx="8928992" cy="3250514"/>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95486"/>
            <a:ext cx="9361040" cy="936625"/>
          </a:xfrm>
        </p:spPr>
        <p:txBody>
          <a:bodyPr/>
          <a:lstStyle/>
          <a:p>
            <a:pPr>
              <a:buClr>
                <a:srgbClr val="000000"/>
              </a:buClr>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IN TOTAL BRITISH SHOPPERS SPENT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£3.24 </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MORE PER TRIP</a:t>
            </a:r>
            <a:r>
              <a:rPr lang="en-US" altLang="en-US" sz="2000" b="1" dirty="0">
                <a:solidFill>
                  <a:schemeClr val="tx1"/>
                </a:solidFill>
                <a:latin typeface="Calibri" panose="020F0502020204030204" pitchFamily="34" charset="0"/>
                <a:cs typeface="Calibri" panose="020F0502020204030204" pitchFamily="34" charset="0"/>
                <a:sym typeface="Arial" pitchFamily="34" charset="0"/>
              </a:rPr>
              <a:t>, BUYING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1.7</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MORE ITEMS BUT MADE </a:t>
            </a:r>
            <a:r>
              <a:rPr lang="en-US" altLang="en-US" sz="2800" b="1" dirty="0" smtClean="0">
                <a:solidFill>
                  <a:schemeClr val="accent5"/>
                </a:solidFill>
                <a:latin typeface="Calibri" panose="020F0502020204030204" pitchFamily="34" charset="0"/>
                <a:cs typeface="Calibri" panose="020F0502020204030204" pitchFamily="34" charset="0"/>
                <a:sym typeface="Arial" pitchFamily="34" charset="0"/>
              </a:rPr>
              <a:t>75M</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t>
            </a:r>
            <a:r>
              <a:rPr lang="en-US" altLang="en-US" sz="2000" b="1" dirty="0" smtClean="0">
                <a:solidFill>
                  <a:schemeClr val="accent5"/>
                </a:solidFill>
                <a:latin typeface="Calibri" panose="020F0502020204030204" pitchFamily="34" charset="0"/>
                <a:cs typeface="Calibri" panose="020F0502020204030204" pitchFamily="34" charset="0"/>
                <a:sym typeface="Arial" pitchFamily="34" charset="0"/>
              </a:rPr>
              <a:t>FEWER</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SHOPPING TRIPS THAN LAST SEPTEMBER</a:t>
            </a:r>
            <a:endParaRPr lang="en-GB" altLang="en-US" sz="2000" b="1" dirty="0" smtClean="0">
              <a:solidFill>
                <a:schemeClr val="tx1"/>
              </a:solidFill>
              <a:latin typeface="Calibri" pitchFamily="34" charset="0"/>
              <a:ea typeface="MS PGothic" pitchFamily="34" charset="-128"/>
              <a:cs typeface="Calibri" pitchFamily="34" charset="0"/>
            </a:endParaRPr>
          </a:p>
        </p:txBody>
      </p:sp>
      <p:sp>
        <p:nvSpPr>
          <p:cNvPr id="75779" name="Text Placeholder 4"/>
          <p:cNvSpPr txBox="1">
            <a:spLocks noGrp="1"/>
          </p:cNvSpPr>
          <p:nvPr>
            <p:ph type="body" idx="13"/>
          </p:nvPr>
        </p:nvSpPr>
        <p:spPr>
          <a:xfrm>
            <a:off x="755576" y="1707654"/>
            <a:ext cx="8164513" cy="236537"/>
          </a:xfrm>
        </p:spPr>
        <p:txBody>
          <a:bodyPr/>
          <a:lstStyle/>
          <a:p>
            <a:pPr algn="ctr" eaLnBrk="1" hangingPunct="1">
              <a:spcBef>
                <a:spcPts val="63"/>
              </a:spcBef>
              <a:buClr>
                <a:srgbClr val="000000"/>
              </a:buClr>
            </a:pPr>
            <a:r>
              <a:rPr lang="en-GB" altLang="en-US" sz="1000" b="1" dirty="0" smtClean="0">
                <a:solidFill>
                  <a:schemeClr val="accent1"/>
                </a:solidFill>
                <a:latin typeface="Calibri" pitchFamily="34" charset="0"/>
                <a:cs typeface="Arial" pitchFamily="34" charset="0"/>
              </a:rPr>
              <a:t>Year on year growths </a:t>
            </a:r>
          </a:p>
          <a:p>
            <a:pPr eaLnBrk="1" hangingPunct="1">
              <a:spcBef>
                <a:spcPts val="63"/>
              </a:spcBef>
              <a:buClr>
                <a:srgbClr val="000000"/>
              </a:buClr>
            </a:pPr>
            <a:endParaRPr lang="en-GB" altLang="en-US" sz="1000" b="1" dirty="0" smtClean="0">
              <a:solidFill>
                <a:schemeClr val="accent1"/>
              </a:solidFill>
              <a:latin typeface="Calibri" pitchFamily="34" charset="0"/>
              <a:cs typeface="Arial"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Total GB,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251520" y="1183571"/>
            <a:ext cx="2468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rgbClr val="616365"/>
                </a:solidFill>
                <a:latin typeface="Calibri" pitchFamily="34" charset="0"/>
              </a:rPr>
              <a:t>Total GB, FMCG Shopping trips</a:t>
            </a:r>
            <a:endParaRPr lang="en-GB" altLang="en-US" b="1" dirty="0">
              <a:solidFill>
                <a:srgbClr val="616365"/>
              </a:solidFill>
              <a:latin typeface="Calibri" pitchFamily="34" charset="0"/>
            </a:endParaRPr>
          </a:p>
        </p:txBody>
      </p:sp>
    </p:spTree>
    <p:extLst>
      <p:ext uri="{BB962C8B-B14F-4D97-AF65-F5344CB8AC3E}">
        <p14:creationId xmlns:p14="http://schemas.microsoft.com/office/powerpoint/2010/main" val="337860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8"/>
          <p:cNvGraphicFramePr>
            <a:graphicFrameLocks/>
          </p:cNvGraphicFramePr>
          <p:nvPr>
            <p:extLst>
              <p:ext uri="{D42A27DB-BD31-4B8C-83A1-F6EECF244321}">
                <p14:modId xmlns:p14="http://schemas.microsoft.com/office/powerpoint/2010/main" val="3427145531"/>
              </p:ext>
            </p:extLst>
          </p:nvPr>
        </p:nvGraphicFramePr>
        <p:xfrm>
          <a:off x="307975" y="1707654"/>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Title 3"/>
          <p:cNvSpPr txBox="1">
            <a:spLocks noGrp="1"/>
          </p:cNvSpPr>
          <p:nvPr>
            <p:ph type="title"/>
          </p:nvPr>
        </p:nvSpPr>
        <p:spPr>
          <a:xfrm>
            <a:off x="307975" y="185400"/>
            <a:ext cx="8440489" cy="714375"/>
          </a:xfrm>
        </p:spPr>
        <p:txBody>
          <a:bodyPr/>
          <a:lstStyle/>
          <a:p>
            <a:pPr>
              <a:spcBef>
                <a:spcPct val="0"/>
              </a:spcBef>
              <a:buClr>
                <a:srgbClr val="000000"/>
              </a:buClr>
            </a:pPr>
            <a:r>
              <a:rPr lang="en-GB" altLang="en-US" sz="2400" dirty="0" smtClean="0">
                <a:solidFill>
                  <a:schemeClr val="tx1"/>
                </a:solidFill>
                <a:ea typeface="MS PGothic" pitchFamily="34" charset="-128"/>
                <a:cs typeface="Calibri" pitchFamily="34" charset="0"/>
              </a:rPr>
              <a:t>WEEKLY SALES DATA SLOWED AFTER </a:t>
            </a:r>
            <a:r>
              <a:rPr lang="en-GB" altLang="en-US" sz="2400" dirty="0" smtClean="0">
                <a:solidFill>
                  <a:schemeClr val="tx1"/>
                </a:solidFill>
                <a:ea typeface="MS PGothic" pitchFamily="34" charset="-128"/>
                <a:cs typeface="Calibri" pitchFamily="34" charset="0"/>
              </a:rPr>
              <a:t>EARLY AUGUST </a:t>
            </a:r>
            <a:r>
              <a:rPr lang="en-GB" altLang="en-US" sz="2400" dirty="0" smtClean="0">
                <a:solidFill>
                  <a:schemeClr val="tx1"/>
                </a:solidFill>
                <a:ea typeface="MS PGothic" pitchFamily="34" charset="-128"/>
                <a:cs typeface="Calibri" pitchFamily="34" charset="0"/>
              </a:rPr>
              <a:t>HEATWAVE</a:t>
            </a:r>
            <a:endParaRPr lang="en-US" altLang="en-US" sz="2400" dirty="0" smtClean="0">
              <a:solidFill>
                <a:schemeClr val="tx1"/>
              </a:solidFill>
              <a:cs typeface="Calibri" pitchFamily="34" charset="0"/>
              <a:sym typeface="Arial" pitchFamily="34" charset="0"/>
            </a:endParaRPr>
          </a:p>
        </p:txBody>
      </p:sp>
      <p:sp>
        <p:nvSpPr>
          <p:cNvPr id="77826" name="Text Placeholder 1"/>
          <p:cNvSpPr txBox="1">
            <a:spLocks noGrp="1"/>
          </p:cNvSpPr>
          <p:nvPr>
            <p:ph type="body" idx="2"/>
          </p:nvPr>
        </p:nvSpPr>
        <p:spPr>
          <a:xfrm>
            <a:off x="383728"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a:t>
            </a:r>
            <a:endParaRPr lang="en-GB" altLang="en-US" sz="1100" dirty="0" smtClean="0">
              <a:solidFill>
                <a:srgbClr val="000000"/>
              </a:solidFill>
              <a:cs typeface="Calibri" pitchFamily="34" charset="0"/>
              <a:sym typeface="Arial" pitchFamily="34" charset="0"/>
            </a:endParaRPr>
          </a:p>
        </p:txBody>
      </p:sp>
      <p:sp>
        <p:nvSpPr>
          <p:cNvPr id="8" name="Text Box 5"/>
          <p:cNvSpPr txBox="1">
            <a:spLocks noChangeArrowheads="1"/>
          </p:cNvSpPr>
          <p:nvPr/>
        </p:nvSpPr>
        <p:spPr bwMode="auto">
          <a:xfrm>
            <a:off x="496887" y="957411"/>
            <a:ext cx="4476304" cy="331757"/>
          </a:xfrm>
          <a:prstGeom prst="rect">
            <a:avLst/>
          </a:prstGeom>
          <a:noFill/>
          <a:ln w="9525">
            <a:noFill/>
            <a:miter lim="800000"/>
            <a:headEnd/>
            <a:tailEnd/>
          </a:ln>
        </p:spPr>
        <p:txBody>
          <a:bodyPr wrap="squar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637220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0" name="Line 5"/>
          <p:cNvSpPr>
            <a:spLocks noChangeShapeType="1"/>
          </p:cNvSpPr>
          <p:nvPr/>
        </p:nvSpPr>
        <p:spPr bwMode="auto">
          <a:xfrm flipV="1">
            <a:off x="349188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pic>
        <p:nvPicPr>
          <p:cNvPr id="10" name="Picture 5" descr="C:\Users\cowensa01\AppData\Local\Microsoft\Windows\INetCache\IE\NM0P827T\s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90" y="1188724"/>
            <a:ext cx="200889" cy="2008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2441" y="1367514"/>
            <a:ext cx="1564852" cy="415498"/>
          </a:xfrm>
          <a:prstGeom prst="rect">
            <a:avLst/>
          </a:prstGeom>
          <a:noFill/>
        </p:spPr>
        <p:txBody>
          <a:bodyPr wrap="none" rtlCol="0">
            <a:spAutoFit/>
          </a:bodyPr>
          <a:lstStyle/>
          <a:p>
            <a:pPr algn="ctr"/>
            <a:r>
              <a:rPr lang="en-GB" sz="1050" dirty="0" smtClean="0">
                <a:latin typeface="Calibri" panose="020F0502020204030204" pitchFamily="34" charset="0"/>
                <a:cs typeface="Calibri" panose="020F0502020204030204" pitchFamily="34" charset="0"/>
              </a:rPr>
              <a:t>Father’s Day (misaligned)</a:t>
            </a:r>
          </a:p>
          <a:p>
            <a:pPr algn="ctr"/>
            <a:r>
              <a:rPr lang="en-GB" sz="1050" dirty="0" smtClean="0">
                <a:latin typeface="Calibri" panose="020F0502020204030204" pitchFamily="34" charset="0"/>
                <a:cs typeface="Calibri" panose="020F0502020204030204" pitchFamily="34" charset="0"/>
              </a:rPr>
              <a:t>2020</a:t>
            </a:r>
            <a:endParaRPr lang="en-GB" sz="1050" dirty="0">
              <a:latin typeface="Calibri" panose="020F0502020204030204" pitchFamily="34" charset="0"/>
              <a:cs typeface="Calibri" panose="020F0502020204030204" pitchFamily="34" charset="0"/>
            </a:endParaRPr>
          </a:p>
        </p:txBody>
      </p:sp>
      <p:pic>
        <p:nvPicPr>
          <p:cNvPr id="13" name="Picture 5" descr="C:\Users\cowensa01\AppData\Local\Microsoft\Windows\INetCache\IE\NM0P827T\s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991" y="2205034"/>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cowensa01\AppData\Local\Microsoft\Windows\INetCache\IE\NM0P827T\s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535" y="2039487"/>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86961" y="1313478"/>
            <a:ext cx="1088620" cy="738664"/>
          </a:xfrm>
          <a:prstGeom prst="rect">
            <a:avLst/>
          </a:prstGeom>
          <a:noFill/>
        </p:spPr>
        <p:txBody>
          <a:bodyPr wrap="square" rtlCol="0">
            <a:spAutoFit/>
          </a:bodyPr>
          <a:lstStyle/>
          <a:p>
            <a:pPr algn="ctr"/>
            <a:r>
              <a:rPr lang="en-GB" sz="1050" dirty="0" smtClean="0">
                <a:latin typeface="Calibri" panose="020F0502020204030204" pitchFamily="34" charset="0"/>
                <a:cs typeface="Calibri" panose="020F0502020204030204" pitchFamily="34" charset="0"/>
              </a:rPr>
              <a:t>37.8C</a:t>
            </a:r>
          </a:p>
          <a:p>
            <a:pPr algn="ctr"/>
            <a:r>
              <a:rPr lang="en-GB" sz="1050" dirty="0" smtClean="0">
                <a:latin typeface="Calibri" panose="020F0502020204030204" pitchFamily="34" charset="0"/>
                <a:cs typeface="Calibri" panose="020F0502020204030204" pitchFamily="34" charset="0"/>
              </a:rPr>
              <a:t>31st July Hottest day so far in </a:t>
            </a:r>
            <a:r>
              <a:rPr lang="en-GB" sz="1050" dirty="0" smtClean="0">
                <a:latin typeface="Calibri" panose="020F0502020204030204" pitchFamily="34" charset="0"/>
                <a:cs typeface="Calibri" panose="020F0502020204030204" pitchFamily="34" charset="0"/>
              </a:rPr>
              <a:t>2020</a:t>
            </a:r>
            <a:endParaRPr lang="en-GB" sz="1050" dirty="0">
              <a:latin typeface="Calibri" panose="020F0502020204030204" pitchFamily="34" charset="0"/>
              <a:cs typeface="Calibri" panose="020F0502020204030204" pitchFamily="34" charset="0"/>
            </a:endParaRPr>
          </a:p>
        </p:txBody>
      </p:sp>
      <p:pic>
        <p:nvPicPr>
          <p:cNvPr id="16" name="Picture 5" descr="C:\Users\cowensa01\AppData\Local\Microsoft\Windows\INetCache\IE\NM0P827T\s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569" y="2026340"/>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005848" y="1831788"/>
            <a:ext cx="1593706" cy="415498"/>
          </a:xfrm>
          <a:prstGeom prst="rect">
            <a:avLst/>
          </a:prstGeom>
          <a:noFill/>
        </p:spPr>
        <p:txBody>
          <a:bodyPr wrap="none" rtlCol="0">
            <a:spAutoFit/>
          </a:bodyPr>
          <a:lstStyle/>
          <a:p>
            <a:pPr algn="ctr"/>
            <a:r>
              <a:rPr lang="en-GB" sz="1050" dirty="0" smtClean="0">
                <a:latin typeface="Calibri" panose="020F0502020204030204" pitchFamily="34" charset="0"/>
                <a:cs typeface="Calibri" panose="020F0502020204030204" pitchFamily="34" charset="0"/>
              </a:rPr>
              <a:t>Bank Holiday (misaligned)</a:t>
            </a:r>
          </a:p>
          <a:p>
            <a:pPr algn="ctr"/>
            <a:r>
              <a:rPr lang="en-GB" sz="1050" dirty="0" smtClean="0">
                <a:latin typeface="Calibri" panose="020F0502020204030204" pitchFamily="34" charset="0"/>
                <a:cs typeface="Calibri" panose="020F0502020204030204" pitchFamily="34" charset="0"/>
              </a:rPr>
              <a:t>2020</a:t>
            </a:r>
            <a:endParaRPr lang="en-GB" sz="1050" dirty="0">
              <a:latin typeface="Calibri" panose="020F0502020204030204" pitchFamily="34" charset="0"/>
              <a:cs typeface="Calibri" panose="020F0502020204030204" pitchFamily="34" charset="0"/>
            </a:endParaRPr>
          </a:p>
        </p:txBody>
      </p:sp>
      <p:sp>
        <p:nvSpPr>
          <p:cNvPr id="3" name="Rectangle 2"/>
          <p:cNvSpPr/>
          <p:nvPr/>
        </p:nvSpPr>
        <p:spPr>
          <a:xfrm>
            <a:off x="5862615" y="1067432"/>
            <a:ext cx="2930804" cy="507831"/>
          </a:xfrm>
          <a:prstGeom prst="rect">
            <a:avLst/>
          </a:prstGeom>
        </p:spPr>
        <p:txBody>
          <a:bodyPr wrap="square">
            <a:spAutoFit/>
          </a:bodyPr>
          <a:lstStyle/>
          <a:p>
            <a:pPr algn="ctr"/>
            <a:r>
              <a:rPr lang="en-GB" sz="900" dirty="0">
                <a:latin typeface="Calibri" panose="020F0502020204030204" pitchFamily="34" charset="0"/>
                <a:cs typeface="Calibri" panose="020F0502020204030204" pitchFamily="34" charset="0"/>
              </a:rPr>
              <a:t>From 3 to 31 August, get a 50% discount </a:t>
            </a:r>
            <a:r>
              <a:rPr lang="en-GB" sz="900" dirty="0" smtClean="0">
                <a:latin typeface="Calibri" panose="020F0502020204030204" pitchFamily="34" charset="0"/>
                <a:cs typeface="Calibri" panose="020F0502020204030204" pitchFamily="34" charset="0"/>
              </a:rPr>
              <a:t> off Food and Soft Drinks when </a:t>
            </a:r>
            <a:r>
              <a:rPr lang="en-GB" sz="900" dirty="0">
                <a:latin typeface="Calibri" panose="020F0502020204030204" pitchFamily="34" charset="0"/>
                <a:cs typeface="Calibri" panose="020F0502020204030204" pitchFamily="34" charset="0"/>
              </a:rPr>
              <a:t>you eat in at restaurants that are registered with the </a:t>
            </a:r>
            <a:r>
              <a:rPr lang="en-GB" sz="900" b="1" dirty="0">
                <a:latin typeface="Calibri" panose="020F0502020204030204" pitchFamily="34" charset="0"/>
                <a:cs typeface="Calibri" panose="020F0502020204030204" pitchFamily="34" charset="0"/>
              </a:rPr>
              <a:t>Eat Out to Help Out</a:t>
            </a:r>
            <a:r>
              <a:rPr lang="en-GB" sz="900" dirty="0">
                <a:latin typeface="Calibri" panose="020F0502020204030204" pitchFamily="34" charset="0"/>
                <a:cs typeface="Calibri" panose="020F0502020204030204" pitchFamily="34" charset="0"/>
              </a:rPr>
              <a:t> Scheme.</a:t>
            </a:r>
          </a:p>
        </p:txBody>
      </p:sp>
      <p:cxnSp>
        <p:nvCxnSpPr>
          <p:cNvPr id="5" name="Straight Connector 4"/>
          <p:cNvCxnSpPr/>
          <p:nvPr/>
        </p:nvCxnSpPr>
        <p:spPr>
          <a:xfrm flipV="1">
            <a:off x="5862615" y="1655127"/>
            <a:ext cx="2309785" cy="5664"/>
          </a:xfrm>
          <a:prstGeom prst="line">
            <a:avLst/>
          </a:prstGeom>
          <a:ln>
            <a:headEnd type="stealth"/>
            <a:tailEnd type="stealth"/>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5643620" y="1804548"/>
            <a:ext cx="1088620" cy="253916"/>
          </a:xfrm>
          <a:prstGeom prst="rect">
            <a:avLst/>
          </a:prstGeom>
          <a:noFill/>
        </p:spPr>
        <p:txBody>
          <a:bodyPr wrap="square" rtlCol="0">
            <a:spAutoFit/>
          </a:bodyPr>
          <a:lstStyle/>
          <a:p>
            <a:pPr algn="ctr"/>
            <a:r>
              <a:rPr lang="en-GB" sz="1050" dirty="0" smtClean="0">
                <a:latin typeface="Calibri" panose="020F0502020204030204" pitchFamily="34" charset="0"/>
                <a:cs typeface="Calibri" panose="020F0502020204030204" pitchFamily="34" charset="0"/>
              </a:rPr>
              <a:t>6 Day Heatwave</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319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22" name="Google Shape;1684;p3"/>
          <p:cNvSpPr txBox="1">
            <a:spLocks/>
          </p:cNvSpPr>
          <p:nvPr/>
        </p:nvSpPr>
        <p:spPr>
          <a:xfrm>
            <a:off x="107504" y="195486"/>
            <a:ext cx="9036496" cy="56859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800" dirty="0" smtClean="0">
                <a:latin typeface="Calibri" panose="020F0502020204030204" pitchFamily="34" charset="0"/>
                <a:cs typeface="Calibri" panose="020F0502020204030204" pitchFamily="34" charset="0"/>
              </a:rPr>
              <a:t>6 MONTHS ON, THE 3 MACRO TRENDS HAVE CONTINUED:  MIGRATION </a:t>
            </a:r>
            <a:r>
              <a:rPr lang="en-GB" sz="1800" dirty="0" smtClean="0">
                <a:solidFill>
                  <a:srgbClr val="FF0000"/>
                </a:solidFill>
                <a:latin typeface="Calibri" panose="020F0502020204030204" pitchFamily="34" charset="0"/>
                <a:cs typeface="Calibri" panose="020F0502020204030204" pitchFamily="34" charset="0"/>
              </a:rPr>
              <a:t>ONLINE</a:t>
            </a:r>
            <a:r>
              <a:rPr lang="en-GB" sz="1800" dirty="0" smtClean="0">
                <a:latin typeface="Calibri" panose="020F0502020204030204" pitchFamily="34" charset="0"/>
                <a:cs typeface="Calibri" panose="020F0502020204030204" pitchFamily="34" charset="0"/>
              </a:rPr>
              <a:t>, CONSIDERED SHOPPING RESULTING IN </a:t>
            </a:r>
            <a:r>
              <a:rPr lang="en-GB" sz="1800" dirty="0" smtClean="0">
                <a:solidFill>
                  <a:srgbClr val="FF0000"/>
                </a:solidFill>
                <a:latin typeface="Calibri" panose="020F0502020204030204" pitchFamily="34" charset="0"/>
                <a:cs typeface="Calibri" panose="020F0502020204030204" pitchFamily="34" charset="0"/>
              </a:rPr>
              <a:t>LESS TRIPS TO STORES </a:t>
            </a:r>
            <a:r>
              <a:rPr lang="en-GB" sz="1800" dirty="0" smtClean="0">
                <a:latin typeface="Calibri" panose="020F0502020204030204" pitchFamily="34" charset="0"/>
                <a:cs typeface="Calibri" panose="020F0502020204030204" pitchFamily="34" charset="0"/>
              </a:rPr>
              <a:t>AND </a:t>
            </a:r>
            <a:r>
              <a:rPr lang="en-GB" sz="1800" dirty="0" smtClean="0">
                <a:solidFill>
                  <a:srgbClr val="FF0000"/>
                </a:solidFill>
                <a:latin typeface="Calibri" panose="020F0502020204030204" pitchFamily="34" charset="0"/>
                <a:cs typeface="Calibri" panose="020F0502020204030204" pitchFamily="34" charset="0"/>
              </a:rPr>
              <a:t>BIGGER BASKET SPEND</a:t>
            </a:r>
            <a:endParaRPr lang="en-GB" sz="1800" dirty="0">
              <a:solidFill>
                <a:srgbClr val="FF0000"/>
              </a:solidFill>
              <a:latin typeface="Calibri" panose="020F0502020204030204" pitchFamily="34" charset="0"/>
              <a:cs typeface="Calibri" panose="020F0502020204030204" pitchFamily="34" charset="0"/>
            </a:endParaRPr>
          </a:p>
        </p:txBody>
      </p:sp>
      <p:sp>
        <p:nvSpPr>
          <p:cNvPr id="46" name="Google Shape;1722;p4"/>
          <p:cNvSpPr txBox="1">
            <a:spLocks noGrp="1"/>
          </p:cNvSpPr>
          <p:nvPr>
            <p:ph type="body" idx="1"/>
          </p:nvPr>
        </p:nvSpPr>
        <p:spPr>
          <a:xfrm>
            <a:off x="271293" y="4846054"/>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GB Total Store Read/*Nielsen Homescan GB FMCG</a:t>
            </a:r>
            <a:endParaRPr lang="it-IT"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2"/>
          </p:nvPr>
        </p:nvSpPr>
        <p:spPr>
          <a:xfrm>
            <a:off x="0" y="981066"/>
            <a:ext cx="9143999" cy="438556"/>
          </a:xfrm>
        </p:spPr>
        <p:txBody>
          <a:bodyPr/>
          <a:lstStyle/>
          <a:p>
            <a:r>
              <a:rPr lang="en-GB" sz="1500" b="1" dirty="0" smtClean="0">
                <a:latin typeface="Calibri" panose="020F0502020204030204" pitchFamily="34" charset="0"/>
                <a:cs typeface="Calibri" panose="020F0502020204030204" pitchFamily="34" charset="0"/>
              </a:rPr>
              <a:t>£11.8Bn (</a:t>
            </a:r>
            <a:r>
              <a:rPr lang="en-GB" sz="1500" b="1" dirty="0" smtClean="0">
                <a:solidFill>
                  <a:schemeClr val="tx1"/>
                </a:solidFill>
                <a:latin typeface="Calibri" panose="020F0502020204030204" pitchFamily="34" charset="0"/>
                <a:cs typeface="Calibri" panose="020F0502020204030204" pitchFamily="34" charset="0"/>
              </a:rPr>
              <a:t>+5.5%</a:t>
            </a:r>
            <a:r>
              <a:rPr lang="en-GB" sz="1500" b="1" dirty="0" smtClean="0">
                <a:latin typeface="Calibri" panose="020F0502020204030204" pitchFamily="34" charset="0"/>
                <a:cs typeface="Calibri" panose="020F0502020204030204" pitchFamily="34" charset="0"/>
              </a:rPr>
              <a:t> vs last year) </a:t>
            </a:r>
            <a:r>
              <a:rPr lang="en-GB" sz="1500" dirty="0" smtClean="0">
                <a:latin typeface="Calibri" panose="020F0502020204030204" pitchFamily="34" charset="0"/>
                <a:cs typeface="Calibri" panose="020F0502020204030204" pitchFamily="34" charset="0"/>
              </a:rPr>
              <a:t>was spent in the GB Food &amp; Drink Retailers during </a:t>
            </a:r>
            <a:r>
              <a:rPr lang="en-GB" sz="1500" b="1" dirty="0" smtClean="0">
                <a:latin typeface="Calibri" panose="020F0502020204030204" pitchFamily="34" charset="0"/>
                <a:cs typeface="Calibri" panose="020F0502020204030204" pitchFamily="34" charset="0"/>
              </a:rPr>
              <a:t>4w/e 5th September 2020, </a:t>
            </a:r>
            <a:r>
              <a:rPr lang="en-GB" sz="1500" dirty="0" smtClean="0">
                <a:latin typeface="Calibri" panose="020F0502020204030204" pitchFamily="34" charset="0"/>
                <a:cs typeface="Calibri" panose="020F0502020204030204" pitchFamily="34" charset="0"/>
              </a:rPr>
              <a:t>which ….</a:t>
            </a:r>
            <a:endParaRPr lang="en-GB" sz="1500" dirty="0">
              <a:latin typeface="Calibri" panose="020F0502020204030204" pitchFamily="34" charset="0"/>
              <a:cs typeface="Calibri" panose="020F0502020204030204" pitchFamily="34" charset="0"/>
            </a:endParaRPr>
          </a:p>
        </p:txBody>
      </p:sp>
      <p:sp>
        <p:nvSpPr>
          <p:cNvPr id="7" name="Rectangle 6"/>
          <p:cNvSpPr/>
          <p:nvPr/>
        </p:nvSpPr>
        <p:spPr>
          <a:xfrm>
            <a:off x="718900" y="14372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+102%</a:t>
            </a:r>
            <a:endParaRPr lang="en-GB" sz="200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a:xfrm>
            <a:off x="718900" y="2046847"/>
            <a:ext cx="165618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-14%</a:t>
            </a:r>
            <a:endParaRPr lang="en-GB" sz="2000" b="1" dirty="0">
              <a:solidFill>
                <a:schemeClr val="bg1"/>
              </a:solidFill>
              <a:latin typeface="Calibri" panose="020F0502020204030204" pitchFamily="34" charset="0"/>
              <a:cs typeface="Calibri" panose="020F0502020204030204" pitchFamily="34" charset="0"/>
            </a:endParaRPr>
          </a:p>
        </p:txBody>
      </p:sp>
      <p:sp>
        <p:nvSpPr>
          <p:cNvPr id="11" name="Up Arrow 10"/>
          <p:cNvSpPr/>
          <p:nvPr/>
        </p:nvSpPr>
        <p:spPr>
          <a:xfrm flipV="1">
            <a:off x="2555776" y="2118855"/>
            <a:ext cx="219854" cy="3128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879141" y="1967489"/>
            <a:ext cx="6264860" cy="615553"/>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Decline in shopping trips </a:t>
            </a:r>
            <a:r>
              <a:rPr lang="en-GB" sz="1600" dirty="0" smtClean="0">
                <a:latin typeface="Calibri" panose="020F0502020204030204" pitchFamily="34" charset="0"/>
                <a:cs typeface="Calibri" panose="020F0502020204030204" pitchFamily="34" charset="0"/>
              </a:rPr>
              <a:t>(</a:t>
            </a:r>
            <a:r>
              <a:rPr lang="en-GB" sz="1600" b="1" dirty="0" smtClean="0">
                <a:solidFill>
                  <a:srgbClr val="FF0000"/>
                </a:solidFill>
                <a:latin typeface="Calibri" panose="020F0502020204030204" pitchFamily="34" charset="0"/>
                <a:cs typeface="Calibri" panose="020F0502020204030204" pitchFamily="34" charset="0"/>
              </a:rPr>
              <a:t>75m</a:t>
            </a:r>
            <a:r>
              <a:rPr lang="en-GB" sz="1600" dirty="0" smtClean="0">
                <a:latin typeface="Calibri" panose="020F0502020204030204" pitchFamily="34" charset="0"/>
                <a:cs typeface="Calibri" panose="020F0502020204030204" pitchFamily="34" charset="0"/>
              </a:rPr>
              <a:t> fewer trips than last September </a:t>
            </a:r>
            <a:r>
              <a:rPr lang="en-GB" sz="1050" dirty="0" smtClean="0">
                <a:latin typeface="Calibri" panose="020F0502020204030204" pitchFamily="34" charset="0"/>
                <a:cs typeface="Calibri" panose="020F0502020204030204" pitchFamily="34" charset="0"/>
              </a:rPr>
              <a:t>and </a:t>
            </a:r>
            <a:r>
              <a:rPr lang="en-GB" sz="1050" b="1" dirty="0" smtClean="0">
                <a:solidFill>
                  <a:srgbClr val="FF0000"/>
                </a:solidFill>
                <a:latin typeface="Calibri" panose="020F0502020204030204" pitchFamily="34" charset="0"/>
                <a:cs typeface="Calibri" panose="020F0502020204030204" pitchFamily="34" charset="0"/>
              </a:rPr>
              <a:t>5m</a:t>
            </a:r>
            <a:r>
              <a:rPr lang="en-GB" sz="1050" dirty="0" smtClean="0">
                <a:latin typeface="Calibri" panose="020F0502020204030204" pitchFamily="34" charset="0"/>
                <a:cs typeface="Calibri" panose="020F0502020204030204" pitchFamily="34" charset="0"/>
              </a:rPr>
              <a:t> fewer trips than 4w/e 8Aug</a:t>
            </a:r>
            <a:r>
              <a:rPr lang="en-GB"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60" name="Rectangle 59"/>
          <p:cNvSpPr/>
          <p:nvPr/>
        </p:nvSpPr>
        <p:spPr>
          <a:xfrm>
            <a:off x="718900" y="26564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+22%</a:t>
            </a:r>
            <a:endParaRPr lang="en-GB" sz="2000" b="1" dirty="0">
              <a:solidFill>
                <a:schemeClr val="bg1"/>
              </a:solidFill>
              <a:latin typeface="Calibri" panose="020F0502020204030204" pitchFamily="34" charset="0"/>
              <a:cs typeface="Calibri" panose="020F0502020204030204" pitchFamily="34" charset="0"/>
            </a:endParaRPr>
          </a:p>
        </p:txBody>
      </p:sp>
      <p:sp>
        <p:nvSpPr>
          <p:cNvPr id="64" name="TextBox 63"/>
          <p:cNvSpPr txBox="1"/>
          <p:nvPr/>
        </p:nvSpPr>
        <p:spPr>
          <a:xfrm>
            <a:off x="2879141" y="1481181"/>
            <a:ext cx="4754828" cy="369332"/>
          </a:xfrm>
          <a:prstGeom prst="rect">
            <a:avLst/>
          </a:prstGeom>
          <a:noFill/>
        </p:spPr>
        <p:txBody>
          <a:bodyPr wrap="none" rtlCol="0">
            <a:spAutoFit/>
          </a:bodyPr>
          <a:lstStyle/>
          <a:p>
            <a:r>
              <a:rPr lang="en-GB" sz="1800" dirty="0" smtClean="0">
                <a:latin typeface="Calibri" panose="020F0502020204030204" pitchFamily="34" charset="0"/>
                <a:cs typeface="Calibri" panose="020F0502020204030204" pitchFamily="34" charset="0"/>
              </a:rPr>
              <a:t>Increase in Online growth (</a:t>
            </a:r>
            <a:r>
              <a:rPr lang="en-GB" sz="1800" b="1" dirty="0" smtClean="0">
                <a:latin typeface="Calibri" panose="020F0502020204030204" pitchFamily="34" charset="0"/>
                <a:cs typeface="Calibri" panose="020F0502020204030204" pitchFamily="34" charset="0"/>
              </a:rPr>
              <a:t>+2.8m</a:t>
            </a:r>
            <a:r>
              <a:rPr lang="en-GB" sz="1800" dirty="0" smtClean="0">
                <a:latin typeface="Calibri" panose="020F0502020204030204" pitchFamily="34" charset="0"/>
                <a:cs typeface="Calibri" panose="020F0502020204030204" pitchFamily="34" charset="0"/>
              </a:rPr>
              <a:t> new shoppers)</a:t>
            </a:r>
            <a:endParaRPr lang="en-GB" sz="1800" dirty="0">
              <a:latin typeface="Calibri" panose="020F0502020204030204" pitchFamily="34" charset="0"/>
              <a:cs typeface="Calibri" panose="020F0502020204030204" pitchFamily="34" charset="0"/>
            </a:endParaRPr>
          </a:p>
        </p:txBody>
      </p:sp>
      <p:sp>
        <p:nvSpPr>
          <p:cNvPr id="65" name="Rectangle 64"/>
          <p:cNvSpPr/>
          <p:nvPr/>
        </p:nvSpPr>
        <p:spPr>
          <a:xfrm>
            <a:off x="718900" y="3223765"/>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+6.4%</a:t>
            </a:r>
            <a:endParaRPr lang="en-GB" sz="2000" b="1" dirty="0">
              <a:solidFill>
                <a:schemeClr val="bg1"/>
              </a:solidFill>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9612"/>
            <a:ext cx="483141" cy="359876"/>
          </a:xfrm>
          <a:prstGeom prst="rect">
            <a:avLst/>
          </a:prstGeom>
        </p:spPr>
      </p:pic>
      <p:sp>
        <p:nvSpPr>
          <p:cNvPr id="67" name="TextBox 66"/>
          <p:cNvSpPr txBox="1"/>
          <p:nvPr/>
        </p:nvSpPr>
        <p:spPr>
          <a:xfrm>
            <a:off x="2879141" y="2674884"/>
            <a:ext cx="6085348"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average basket size (6% bigger than *Christmas)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632228" y="4352786"/>
            <a:ext cx="8456515" cy="523220"/>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Trips to bricks and mortar stores remain considered, with shoppers preferring to shop ‘local’ … helping to fuel growth at Convenience stores.</a:t>
            </a:r>
            <a:endParaRPr lang="en-GB" b="1" dirty="0">
              <a:latin typeface="Calibri" panose="020F0502020204030204" pitchFamily="34" charset="0"/>
              <a:cs typeface="Calibri" panose="020F0502020204030204" pitchFamily="34" charset="0"/>
            </a:endParaRPr>
          </a:p>
        </p:txBody>
      </p:sp>
      <p:sp>
        <p:nvSpPr>
          <p:cNvPr id="17" name="TextBox 16"/>
          <p:cNvSpPr txBox="1"/>
          <p:nvPr/>
        </p:nvSpPr>
        <p:spPr>
          <a:xfrm>
            <a:off x="6244267" y="4885195"/>
            <a:ext cx="2509020" cy="230832"/>
          </a:xfrm>
          <a:prstGeom prst="rect">
            <a:avLst/>
          </a:prstGeom>
          <a:noFill/>
        </p:spPr>
        <p:txBody>
          <a:bodyPr wrap="none" rtlCol="0">
            <a:spAutoFit/>
          </a:bodyPr>
          <a:lstStyle/>
          <a:p>
            <a:pPr algn="r"/>
            <a:r>
              <a:rPr lang="en-GB" sz="900" dirty="0" smtClean="0">
                <a:latin typeface="Calibri" panose="020F0502020204030204" pitchFamily="34" charset="0"/>
                <a:cs typeface="Calibri" panose="020F0502020204030204" pitchFamily="34" charset="0"/>
              </a:rPr>
              <a:t>*Homescan GB FMCG, Christmas = 4w/e 28Dec19</a:t>
            </a:r>
          </a:p>
        </p:txBody>
      </p:sp>
      <p:pic>
        <p:nvPicPr>
          <p:cNvPr id="20" name="Google Shape;1861;p11"/>
          <p:cNvPicPr preferRelativeResize="0"/>
          <p:nvPr/>
        </p:nvPicPr>
        <p:blipFill rotWithShape="1">
          <a:blip r:embed="rId4">
            <a:alphaModFix/>
          </a:blip>
          <a:srcRect/>
          <a:stretch/>
        </p:blipFill>
        <p:spPr>
          <a:xfrm>
            <a:off x="2447092" y="1465792"/>
            <a:ext cx="450777" cy="454267"/>
          </a:xfrm>
          <a:prstGeom prst="rect">
            <a:avLst/>
          </a:prstGeom>
          <a:noFill/>
          <a:ln>
            <a:noFill/>
          </a:ln>
        </p:spPr>
      </p:pic>
      <p:sp>
        <p:nvSpPr>
          <p:cNvPr id="21" name="Rectangle 20"/>
          <p:cNvSpPr/>
          <p:nvPr/>
        </p:nvSpPr>
        <p:spPr>
          <a:xfrm>
            <a:off x="718900" y="3824073"/>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22%</a:t>
            </a:r>
            <a:endParaRPr lang="en-GB" sz="2000" b="1" dirty="0">
              <a:solidFill>
                <a:schemeClr val="bg1"/>
              </a:solidFill>
              <a:latin typeface="Calibri" panose="020F0502020204030204" pitchFamily="34" charset="0"/>
              <a:cs typeface="Calibri" panose="020F0502020204030204" pitchFamily="34" charset="0"/>
            </a:endParaRPr>
          </a:p>
        </p:txBody>
      </p:sp>
      <p:pic>
        <p:nvPicPr>
          <p:cNvPr id="23" name="Google Shape;1991;p12"/>
          <p:cNvPicPr preferRelativeResize="0"/>
          <p:nvPr/>
        </p:nvPicPr>
        <p:blipFill rotWithShape="1">
          <a:blip r:embed="rId5">
            <a:alphaModFix/>
          </a:blip>
          <a:srcRect/>
          <a:stretch/>
        </p:blipFill>
        <p:spPr>
          <a:xfrm>
            <a:off x="2411760" y="3212910"/>
            <a:ext cx="414480" cy="438960"/>
          </a:xfrm>
          <a:prstGeom prst="rect">
            <a:avLst/>
          </a:prstGeom>
          <a:noFill/>
          <a:ln>
            <a:noFill/>
          </a:ln>
        </p:spPr>
      </p:pic>
      <p:sp>
        <p:nvSpPr>
          <p:cNvPr id="24" name="TextBox 23"/>
          <p:cNvSpPr txBox="1"/>
          <p:nvPr/>
        </p:nvSpPr>
        <p:spPr>
          <a:xfrm>
            <a:off x="2879141" y="3267699"/>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Convenience Store sales </a:t>
            </a:r>
            <a:endParaRPr lang="en-GB" sz="1800" dirty="0">
              <a:latin typeface="Calibri" panose="020F0502020204030204" pitchFamily="34" charset="0"/>
              <a:cs typeface="Calibri" panose="020F0502020204030204" pitchFamily="34" charset="0"/>
            </a:endParaRPr>
          </a:p>
        </p:txBody>
      </p:sp>
      <p:pic>
        <p:nvPicPr>
          <p:cNvPr id="25" name="Shape 17135"/>
          <p:cNvPicPr preferRelativeResize="0"/>
          <p:nvPr/>
        </p:nvPicPr>
        <p:blipFill rotWithShape="1">
          <a:blip r:embed="rId6">
            <a:alphaModFix/>
          </a:blip>
          <a:srcRect/>
          <a:stretch/>
        </p:blipFill>
        <p:spPr>
          <a:xfrm>
            <a:off x="2483768" y="3804581"/>
            <a:ext cx="306877" cy="423353"/>
          </a:xfrm>
          <a:prstGeom prst="rect">
            <a:avLst/>
          </a:prstGeom>
          <a:noFill/>
          <a:ln>
            <a:noFill/>
          </a:ln>
        </p:spPr>
      </p:pic>
      <p:sp>
        <p:nvSpPr>
          <p:cNvPr id="26" name="TextBox 25"/>
          <p:cNvSpPr txBox="1"/>
          <p:nvPr/>
        </p:nvSpPr>
        <p:spPr>
          <a:xfrm>
            <a:off x="2919641" y="3858602"/>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Spend on offer remains low </a:t>
            </a:r>
            <a:r>
              <a:rPr lang="en-GB" sz="1050" dirty="0" smtClean="0">
                <a:latin typeface="Calibri" panose="020F0502020204030204" pitchFamily="34" charset="0"/>
                <a:cs typeface="Calibri" panose="020F0502020204030204" pitchFamily="34" charset="0"/>
              </a:rPr>
              <a:t>(but has improved from the all time low of 16% in April)</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62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2067694"/>
            <a:ext cx="8046720" cy="438911"/>
          </a:xfrm>
        </p:spPr>
        <p:txBody>
          <a:bodyPr/>
          <a:lstStyle/>
          <a:p>
            <a:r>
              <a:rPr lang="en-GB" sz="2400" dirty="0">
                <a:latin typeface="Calibri" panose="020F0502020204030204" pitchFamily="34" charset="0"/>
                <a:cs typeface="Calibri" panose="020F0502020204030204" pitchFamily="34" charset="0"/>
              </a:rPr>
              <a:t>THE ‘EAT OUT SCHEME’ CO-INCIDED WITH SUMMER HOLIDAYS AND STAYCATIONS, AN ADDED INCENTIVE FOR SHOPPERS TO TREAT THEMSELVES …</a:t>
            </a:r>
            <a:endParaRPr lang="en-GB" sz="2400" dirty="0"/>
          </a:p>
        </p:txBody>
      </p:sp>
    </p:spTree>
    <p:extLst>
      <p:ext uri="{BB962C8B-B14F-4D97-AF65-F5344CB8AC3E}">
        <p14:creationId xmlns:p14="http://schemas.microsoft.com/office/powerpoint/2010/main" val="2760517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1492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9ec77eb5-b8d8-4ee2-b4db-948144e1d9d9</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D040FD43-32CC-48F5-B261-3723A22E944F}">
  <ds:schemaRefs>
    <ds:schemaRef ds:uri="http://schemas.microsoft.com/sharepoint/v3/contenttype/forms"/>
  </ds:schemaRefs>
</ds:datastoreItem>
</file>

<file path=customXml/itemProps2.xml><?xml version="1.0" encoding="utf-8"?>
<ds:datastoreItem xmlns:ds="http://schemas.openxmlformats.org/officeDocument/2006/customXml" ds:itemID="{B7B02032-6E5E-4A73-838D-79EAEA6AEFCF}"/>
</file>

<file path=customXml/itemProps3.xml><?xml version="1.0" encoding="utf-8"?>
<ds:datastoreItem xmlns:ds="http://schemas.openxmlformats.org/officeDocument/2006/customXml" ds:itemID="{04AC8A92-1EDD-4006-92C0-6EE1CA5976C9}">
  <ds:schemaRefs>
    <ds:schemaRef ds:uri="http://purl.org/dc/terms/"/>
    <ds:schemaRef ds:uri="http://schemas.microsoft.com/office/2006/metadata/properties"/>
    <ds:schemaRef ds:uri="ea7ec9a4-77ba-4264-bb3a-15d654c9cacd"/>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8c4d8c0-3e99-482a-9bb5-5670a82001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62377</TotalTime>
  <Words>3136</Words>
  <Application>Microsoft Office PowerPoint</Application>
  <PresentationFormat>On-screen Show (16:9)</PresentationFormat>
  <Paragraphs>380</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Nielsen Widescreen Texture 1</vt:lpstr>
      <vt:lpstr>NIELSEN TOTAL TILL</vt:lpstr>
      <vt:lpstr>PowerPoint Presentation</vt:lpstr>
      <vt:lpstr>PowerPoint Presentation</vt:lpstr>
      <vt:lpstr>MORRISONS CONTINUES TO OUTPERFORM PEER GROUP</vt:lpstr>
      <vt:lpstr>PowerPoint Presentation</vt:lpstr>
      <vt:lpstr>IN TOTAL BRITISH SHOPPERS SPENT £3.24 MORE PER TRIP, BUYING 1.7 MORE ITEMS BUT MADE 75M FEWER SHOPPING TRIPS THAN LAST SEPTEMBER</vt:lpstr>
      <vt:lpstr>WEEKLY SALES DATA SLOWED AFTER EARLY AUGUST HEATWAVE</vt:lpstr>
      <vt:lpstr>PowerPoint Presentation</vt:lpstr>
      <vt:lpstr>THE ‘EAT OUT SCHEME’ CO-INCIDED WITH SUMMER HOLIDAYS AND STAYCATIONS, AN ADDED INCENTIVE FOR SHOPPERS TO TREAT THEMSELVES …</vt:lpstr>
      <vt:lpstr>SHOPPERS VISITED THE SAME NUMBER OF FASCIAS AS AUGUST, TRIMMED BACK TRIPS AND AVERAGE BASKET SPEND</vt:lpstr>
      <vt:lpstr>IN THE LAST 12 WEEKS AVERAGE WEEKLY SPEND FELL TO ITS LOWEST LEVEL SINCE COVID, AS SHOPPERS CATERED FOR FEWER MEALS IN THE HOME AND TRIMMED GROCERY SPEND</vt:lpstr>
      <vt:lpstr>ALBEIT SLOWLY, CONFIDENCE IN SHOPPING IS RETURNING AND THE DECLINE IN TRIPS AND ITEMS BOUGHT IS DECELERATING, AS SHOPPERS SPREAD SPEND ACROSS VISITS</vt:lpstr>
      <vt:lpstr>SHOPPERS APPETITE FOR ONLINE CONTINUES UNABATED AND RETAILERS ARE LOOKING FOR NEW AND INNOVATIVE WAYS TO DELIVER</vt:lpstr>
      <vt:lpstr>PowerPoint Presentation</vt:lpstr>
      <vt:lpstr>PowerPoint Presentation</vt:lpstr>
      <vt:lpstr>WITH MANY SHOPPERS STILL WORKING FROM HOME AND KIDS YET TO RETURN TO SCHOOL, SHOPPERS CONTINUE TO SPEND MORE ON HYGIENE PRODUCTS, CONVENIENT MEAL SOLUTIONS, COOKING INGREDIENTS AND ALCOHOL</vt:lpstr>
      <vt:lpstr>A COLD FRONT IS COMING …</vt:lpstr>
      <vt:lpstr>AND THE TOP 4 ARE PROACTIVELY PROMOTING PRICE, IN A BID TO NULLIFY THE KEY REASON TO SHOP AT THE DISCOUNTERS </vt:lpstr>
      <vt:lpstr>ALREADY ASSURED OF THEIR ‘PRICE’ CREDENTIALS, THE DISCOUNTERS THIS TIME ROUND ARE MAKING THEIR OFFER MORE CONVENIENT AND RELATING TO FAMILY NEEDS. </vt:lpstr>
      <vt:lpstr>RETAILERS CONTINUE TO INNOVATE ONLINE</vt:lpstr>
      <vt:lpstr>AND A NEW BEGINNING FOR WAITROSE, AS OCADO PARTNERS WITH M&amp;S …. </vt:lpstr>
      <vt:lpstr>EARLY INDICATORS SUGGEST A SURGE IN DEMAND FOR M&amp;S PRODUCTS, LEADING OCADO TO PLEDGE A 40% INCREASE IN CAPACITY BY THE END OF 2021 </vt:lpstr>
      <vt:lpstr>ALBEIT JUST 5 DAYS TRADING, M&amp;S IS ALMOST MATCHING WAITROSE’S CONTRIBUTION TO OCADO SALES IN WEEK 1 …</vt:lpstr>
      <vt:lpstr>PowerPoint Presentation</vt:lpstr>
      <vt:lpstr>PowerPoint Presentation</vt:lpstr>
      <vt:lpstr>SPEND ON OFFER, WHILST THE HIGHEST SINCE COVID IS LOW FOR THIS TIME OF YEAR AS RETAILERS RE-POSITION STRATEGIES AROUND PRICE CUTS </vt:lpstr>
      <vt:lpstr>PowerPoint Presentation</vt:lpstr>
      <vt:lpstr> ‘PRICE’ REMAINS A KEY THEME, WITH ASDA FOCUSSING ON ‘PEOPLE’, LIDL ON PRICE,   M&amp;S RE-ESTABLISHING PRICE &amp; QUALITY WHILST ‘THERE’S LOTS TO LIKE AT ALDI’!</vt:lpstr>
      <vt:lpstr>MORRISONS ‘MAKING IT COST LESS’ ENCOURAGING SHOPPERS ‘BACK TO STORE’ WITH EXCLUSIVE DEALS NOT AVAILABLE ONLINE… </vt:lpstr>
      <vt:lpstr>DESPITE RECESSIONARY HEADWINDS, GROCERY SALES ARE EXPECTED TO REMAIN ROBUST AS WE ENTER Q4 ..</vt:lpstr>
      <vt:lpstr>APPENDIX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September Nielsen Total Till Exec Summary.pptx</dc:title>
  <dc:creator>Cowen, Sally F.</dc:creator>
  <cp:lastModifiedBy>Cowen, Sally F.</cp:lastModifiedBy>
  <cp:revision>2913</cp:revision>
  <cp:lastPrinted>2018-09-19T14:02:50Z</cp:lastPrinted>
  <dcterms:modified xsi:type="dcterms:W3CDTF">2020-09-17T19:18:28Z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1492;#2020|9ec77eb5-b8d8-4ee2-b4db-948144e1d9d9</vt:lpwstr>
  </property>
</Properties>
</file>