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1225" r:id="rId1"/>
    <p:sldMasterId id="2147491242" r:id="rId2"/>
  </p:sldMasterIdLst>
  <p:notesMasterIdLst>
    <p:notesMasterId r:id="rId26"/>
  </p:notesMasterIdLst>
  <p:handoutMasterIdLst>
    <p:handoutMasterId r:id="rId27"/>
  </p:handoutMasterIdLst>
  <p:sldIdLst>
    <p:sldId id="608" r:id="rId3"/>
    <p:sldId id="530" r:id="rId4"/>
    <p:sldId id="532" r:id="rId5"/>
    <p:sldId id="495" r:id="rId6"/>
    <p:sldId id="496" r:id="rId7"/>
    <p:sldId id="497" r:id="rId8"/>
    <p:sldId id="498" r:id="rId9"/>
    <p:sldId id="603" r:id="rId10"/>
    <p:sldId id="604" r:id="rId11"/>
    <p:sldId id="605" r:id="rId12"/>
    <p:sldId id="606" r:id="rId13"/>
    <p:sldId id="503" r:id="rId14"/>
    <p:sldId id="504" r:id="rId15"/>
    <p:sldId id="505" r:id="rId16"/>
    <p:sldId id="506" r:id="rId17"/>
    <p:sldId id="484" r:id="rId18"/>
    <p:sldId id="485" r:id="rId19"/>
    <p:sldId id="486" r:id="rId20"/>
    <p:sldId id="487" r:id="rId21"/>
    <p:sldId id="507" r:id="rId22"/>
    <p:sldId id="516" r:id="rId23"/>
    <p:sldId id="607" r:id="rId24"/>
    <p:sldId id="531" r:id="rId25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5BC"/>
    <a:srgbClr val="0082D1"/>
    <a:srgbClr val="D6BC38"/>
    <a:srgbClr val="ED8000"/>
    <a:srgbClr val="63B1E5"/>
    <a:srgbClr val="477F80"/>
    <a:srgbClr val="A8B400"/>
    <a:srgbClr val="007C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0" autoAdjust="0"/>
    <p:restoredTop sz="88523" autoAdjust="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E384D02-DAA6-4F66-8EBC-8C2F63D57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0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F751FEE-26C0-4BD4-904C-EF1177735B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88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4B827-D9C8-41EA-B3FD-B558FB9A6E3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113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0CE81-A24E-425A-903E-282FDC63EC2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1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CD8321-DE23-4552-9911-75B1718F04C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2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FB31CF-A03D-43D3-AD79-312CCA7C772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1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8DB839-1050-40D1-92E2-D65155EA4B3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2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CC26C8-8373-49C6-B497-663A8332F3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8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 July 2020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02882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6708203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2327607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18806642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6355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748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9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36542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535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656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40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 July 2020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78586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53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679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435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463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55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832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72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138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257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29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774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073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387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526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208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273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593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35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771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240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7/1/2020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6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531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622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8646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1806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7297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9934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 July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8639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26" r:id="rId1"/>
    <p:sldLayoutId id="2147491227" r:id="rId2"/>
    <p:sldLayoutId id="2147491228" r:id="rId3"/>
    <p:sldLayoutId id="2147491229" r:id="rId4"/>
    <p:sldLayoutId id="2147491230" r:id="rId5"/>
    <p:sldLayoutId id="2147491231" r:id="rId6"/>
    <p:sldLayoutId id="2147491232" r:id="rId7"/>
    <p:sldLayoutId id="2147491233" r:id="rId8"/>
    <p:sldLayoutId id="2147491234" r:id="rId9"/>
    <p:sldLayoutId id="2147491235" r:id="rId10"/>
    <p:sldLayoutId id="2147491236" r:id="rId11"/>
    <p:sldLayoutId id="2147491237" r:id="rId12"/>
    <p:sldLayoutId id="2147491238" r:id="rId13"/>
    <p:sldLayoutId id="2147491239" r:id="rId14"/>
    <p:sldLayoutId id="2147491240" r:id="rId15"/>
    <p:sldLayoutId id="2147491241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7/1/2020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865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43" r:id="rId1"/>
    <p:sldLayoutId id="2147491244" r:id="rId2"/>
    <p:sldLayoutId id="2147491245" r:id="rId3"/>
    <p:sldLayoutId id="2147491246" r:id="rId4"/>
    <p:sldLayoutId id="2147491247" r:id="rId5"/>
    <p:sldLayoutId id="2147491248" r:id="rId6"/>
    <p:sldLayoutId id="2147491249" r:id="rId7"/>
    <p:sldLayoutId id="2147491250" r:id="rId8"/>
    <p:sldLayoutId id="2147491251" r:id="rId9"/>
    <p:sldLayoutId id="2147491252" r:id="rId10"/>
    <p:sldLayoutId id="2147491253" r:id="rId11"/>
    <p:sldLayoutId id="2147491254" r:id="rId12"/>
    <p:sldLayoutId id="2147491255" r:id="rId13"/>
    <p:sldLayoutId id="2147491256" r:id="rId14"/>
    <p:sldLayoutId id="2147491257" r:id="rId15"/>
    <p:sldLayoutId id="2147491258" r:id="rId16"/>
    <p:sldLayoutId id="2147491259" r:id="rId17"/>
    <p:sldLayoutId id="2147491260" r:id="rId18"/>
    <p:sldLayoutId id="2147491261" r:id="rId19"/>
    <p:sldLayoutId id="2147491262" r:id="rId20"/>
    <p:sldLayoutId id="2147491263" r:id="rId21"/>
    <p:sldLayoutId id="2147491264" r:id="rId22"/>
    <p:sldLayoutId id="2147491265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61581" y="2504395"/>
            <a:ext cx="4219348" cy="101604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UK salmon report</a:t>
            </a:r>
          </a:p>
          <a:p>
            <a:r>
              <a:rPr lang="en-GB" dirty="0" smtClean="0"/>
              <a:t>Data to </a:t>
            </a:r>
            <a:r>
              <a:rPr lang="en-GB" dirty="0" smtClean="0"/>
              <a:t>13.06.20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61581" y="3669030"/>
            <a:ext cx="3656919" cy="2928321"/>
          </a:xfrm>
        </p:spPr>
        <p:txBody>
          <a:bodyPr anchor="t">
            <a:normAutofit lnSpcReduction="1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/>
          </a:p>
          <a:p>
            <a:r>
              <a:rPr lang="en-GB" dirty="0" err="1"/>
              <a:t>HomeScan</a:t>
            </a:r>
            <a:r>
              <a:rPr lang="en-GB" dirty="0"/>
              <a:t> data is based upon a GB consumer panel and should only be used for trends, not absolute values.	</a:t>
            </a:r>
          </a:p>
          <a:p>
            <a:endParaRPr lang="en-GB" dirty="0"/>
          </a:p>
          <a:p>
            <a:r>
              <a:rPr lang="en-GB" dirty="0" smtClean="0"/>
              <a:t>All </a:t>
            </a:r>
            <a:r>
              <a:rPr lang="en-GB" dirty="0"/>
              <a:t>data released after w/e 26.03.16 is coded according to refined definitions available from </a:t>
            </a:r>
            <a:r>
              <a:rPr lang="en-GB" dirty="0" smtClean="0"/>
              <a:t>Seafish.</a:t>
            </a:r>
            <a:endParaRPr lang="en-GB" dirty="0"/>
          </a:p>
          <a:p>
            <a:endParaRPr lang="en-GB" dirty="0" smtClean="0"/>
          </a:p>
          <a:p>
            <a:r>
              <a:rPr lang="en-GB" dirty="0"/>
              <a:t>Species specific data now includes </a:t>
            </a:r>
            <a:r>
              <a:rPr lang="en-GB" dirty="0" smtClean="0"/>
              <a:t>Meals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8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050" y="466535"/>
            <a:ext cx="637857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 pitchFamily="34" charset="0"/>
              </a:rPr>
              <a:t>Purchase KPI’s – Frozen Total Salmon</a:t>
            </a:r>
            <a:endParaRPr lang="en-US" sz="2800" kern="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5100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22.02.20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49664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87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540837"/>
            <a:ext cx="65786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 pitchFamily="34" charset="0"/>
              </a:rPr>
              <a:t>Purchase KPI’s – Ambient Total Salmon</a:t>
            </a:r>
            <a:endParaRPr lang="en-US" sz="2800" kern="0" dirty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620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077191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7325" y="64827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75422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50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2437" y="944563"/>
            <a:ext cx="8642351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Total Salmon</a:t>
            </a:r>
          </a:p>
        </p:txBody>
      </p:sp>
      <p:graphicFrame>
        <p:nvGraphicFramePr>
          <p:cNvPr id="1638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231851"/>
              </p:ext>
            </p:extLst>
          </p:nvPr>
        </p:nvGraphicFramePr>
        <p:xfrm>
          <a:off x="1338263" y="1820863"/>
          <a:ext cx="6538912" cy="41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3" name="Worksheet" r:id="rId4" imgW="8534362" imgH="5372219" progId="Excel.Sheet.8">
                  <p:embed/>
                </p:oleObj>
              </mc:Choice>
              <mc:Fallback>
                <p:oleObj name="Worksheet" r:id="rId4" imgW="8534362" imgH="537221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1820863"/>
                        <a:ext cx="6538912" cy="411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1014670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-22225" y="947738"/>
            <a:ext cx="86423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Chilled Total Salmon</a:t>
            </a:r>
          </a:p>
        </p:txBody>
      </p:sp>
      <p:graphicFrame>
        <p:nvGraphicFramePr>
          <p:cNvPr id="174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334368"/>
              </p:ext>
            </p:extLst>
          </p:nvPr>
        </p:nvGraphicFramePr>
        <p:xfrm>
          <a:off x="742950" y="1970088"/>
          <a:ext cx="7534275" cy="3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7" name="Worksheet" r:id="rId3" imgW="8724769" imgH="4562458" progId="Excel.Sheet.8">
                  <p:embed/>
                </p:oleObj>
              </mc:Choice>
              <mc:Fallback>
                <p:oleObj name="Worksheet" r:id="rId3" imgW="8724769" imgH="456245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970088"/>
                        <a:ext cx="7534275" cy="3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739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1051126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4946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2700" y="952500"/>
            <a:ext cx="8642350" cy="4619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Rolling Purchase KPI’s – Frozen Total Salmon</a:t>
            </a: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559364"/>
              </p:ext>
            </p:extLst>
          </p:nvPr>
        </p:nvGraphicFramePr>
        <p:xfrm>
          <a:off x="614363" y="1641475"/>
          <a:ext cx="7843837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1" name="Worksheet" r:id="rId3" imgW="8562923" imgH="4810221" progId="Excel.Sheet.8">
                  <p:embed/>
                </p:oleObj>
              </mc:Choice>
              <mc:Fallback>
                <p:oleObj name="Worksheet" r:id="rId3" imgW="8562923" imgH="481022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641475"/>
                        <a:ext cx="7843837" cy="44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095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8297412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5302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12700" y="952500"/>
            <a:ext cx="86423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Ambient Total Salmon</a:t>
            </a:r>
          </a:p>
        </p:txBody>
      </p:sp>
      <p:graphicFrame>
        <p:nvGraphicFramePr>
          <p:cNvPr id="1945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426895"/>
              </p:ext>
            </p:extLst>
          </p:nvPr>
        </p:nvGraphicFramePr>
        <p:xfrm>
          <a:off x="528638" y="1720850"/>
          <a:ext cx="7927975" cy="444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5" name="Worksheet" r:id="rId3" imgW="8534362" imgH="4781596" progId="Excel.Sheet.8">
                  <p:embed/>
                </p:oleObj>
              </mc:Choice>
              <mc:Fallback>
                <p:oleObj name="Worksheet" r:id="rId3" imgW="8534362" imgH="478159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720850"/>
                        <a:ext cx="7927975" cy="444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095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453123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5302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23813" y="944563"/>
            <a:ext cx="8642351" cy="5302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592671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025" y="1196975"/>
            <a:ext cx="8240713" cy="51466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7513486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7463" y="947738"/>
            <a:ext cx="8642351" cy="58896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Chilled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0919846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013" y="1262063"/>
            <a:ext cx="8358187" cy="50990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214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8023650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421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63" y="966788"/>
            <a:ext cx="8642350" cy="5318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Frozen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403607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3550" y="1370013"/>
            <a:ext cx="8189913" cy="50847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8134113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763" y="969963"/>
            <a:ext cx="8642350" cy="487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Retailer Share of Trade £ - Ambient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178324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7325" y="1406525"/>
            <a:ext cx="8669338" cy="509428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739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9174577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4946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4348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0" y="944563"/>
            <a:ext cx="4237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200" dirty="0" smtClean="0">
                <a:solidFill>
                  <a:srgbClr val="012E7F"/>
                </a:solidFill>
                <a:cs typeface="Arial" pitchFamily="34" charset="0"/>
              </a:rPr>
              <a:t>Executive </a:t>
            </a:r>
            <a:r>
              <a:rPr lang="en-GB" alt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Overview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1435406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408215" y="6456173"/>
            <a:ext cx="2200275" cy="247650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57336771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700" y="1952625"/>
            <a:ext cx="9123363" cy="2952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-14288" y="602600"/>
            <a:ext cx="9144001" cy="4587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459874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080438"/>
            <a:ext cx="9074150" cy="5014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579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</a:t>
            </a:r>
            <a:r>
              <a:rPr lang="en-GB" altLang="en-US" sz="1400" dirty="0" err="1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Scanrack</a:t>
            </a: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9025839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90912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288" y="534463"/>
            <a:ext cx="91043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Market</a:t>
            </a:r>
            <a:r>
              <a:rPr lang="en-GB" altLang="en-US" sz="25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Context – Total Fish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GB" altLang="en-US" sz="2800" i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continued</a:t>
            </a:r>
            <a:endParaRPr lang="en-US" sz="2800" i="1" kern="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961846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950388"/>
            <a:ext cx="9097962" cy="52847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940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632941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619187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0612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758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(including </a:t>
            </a:r>
            <a:r>
              <a:rPr lang="en-GB" altLang="en-US" sz="1000" dirty="0">
                <a:solidFill>
                  <a:srgbClr val="0062AE"/>
                </a:solidFill>
              </a:rPr>
              <a:t>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525" y="946150"/>
            <a:ext cx="37861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ea typeface="MS PGothic" pitchFamily="34" charset="-128"/>
              </a:rPr>
              <a:t>Moving Annual Trends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2597609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" y="1679575"/>
            <a:ext cx="9132888" cy="42354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09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05896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840" y="649218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22225" y="927100"/>
            <a:ext cx="7805738" cy="4810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Long Term Trends –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989881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70025"/>
            <a:ext cx="874236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63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650256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500519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28575" y="965200"/>
            <a:ext cx="8642350" cy="5746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Chilled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6906847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" y="1751013"/>
            <a:ext cx="855821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906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071184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514167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63" y="936625"/>
            <a:ext cx="8642350" cy="55403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Frozen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5268038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788" y="1716088"/>
            <a:ext cx="87979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01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487927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93963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9525" y="955675"/>
            <a:ext cx="8642350" cy="5191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Ambient Total Salmon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60847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641475"/>
            <a:ext cx="884713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620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7336403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82748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3" y="535641"/>
            <a:ext cx="505936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Purchase KPI’s –Total Salmon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008056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65450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1" y="775422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59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6988" y="427612"/>
            <a:ext cx="6324601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Purchase</a:t>
            </a:r>
            <a:r>
              <a:rPr lang="en-GB" altLang="en-US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KPI’s – Chilled Total Salmon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8583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543951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7325" y="650647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36785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9740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9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0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2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1619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06 - June 2020</TermName>
          <TermId xmlns="http://schemas.microsoft.com/office/infopath/2007/PartnerControls">2f311db6-47b8-4c84-ac13-f4780df046c4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CF71353B-17E1-464E-A4FC-D319F8652CD2}"/>
</file>

<file path=customXml/itemProps2.xml><?xml version="1.0" encoding="utf-8"?>
<ds:datastoreItem xmlns:ds="http://schemas.openxmlformats.org/officeDocument/2006/customXml" ds:itemID="{536D172F-6869-4DC0-AAB7-068B183489AF}"/>
</file>

<file path=customXml/itemProps3.xml><?xml version="1.0" encoding="utf-8"?>
<ds:datastoreItem xmlns:ds="http://schemas.openxmlformats.org/officeDocument/2006/customXml" ds:itemID="{83E7FFC3-8D75-45FE-8711-8B84A127ACCF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6241</TotalTime>
  <Words>654</Words>
  <Application>Microsoft Office PowerPoint</Application>
  <PresentationFormat>On-screen Show (4:3)</PresentationFormat>
  <Paragraphs>81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PGothic</vt:lpstr>
      <vt:lpstr>MS PGothic</vt:lpstr>
      <vt:lpstr>Arial</vt:lpstr>
      <vt:lpstr>Arial Narrow</vt:lpstr>
      <vt:lpstr>Courier New</vt:lpstr>
      <vt:lpstr>Geneva</vt:lpstr>
      <vt:lpstr>Seafish-PowerPoint-template</vt:lpstr>
      <vt:lpstr>Seafish_PPT May 19</vt:lpstr>
      <vt:lpstr>Microsoft Excel 97-2003 Worksheet</vt:lpstr>
      <vt:lpstr>PowerPoint Presentation</vt:lpstr>
      <vt:lpstr>PowerPoint Presentation</vt:lpstr>
      <vt:lpstr>PowerPoint Presentation</vt:lpstr>
      <vt:lpstr>Long Term Trends – Total Salmon</vt:lpstr>
      <vt:lpstr>Long Term Trends – Chilled Total Salmon</vt:lpstr>
      <vt:lpstr>Long Term Trends – Frozen Total Salmon</vt:lpstr>
      <vt:lpstr>Long Term Trends – Ambient Total Salmon </vt:lpstr>
      <vt:lpstr>PowerPoint Presentation</vt:lpstr>
      <vt:lpstr>PowerPoint Presentation</vt:lpstr>
      <vt:lpstr>PowerPoint Presentation</vt:lpstr>
      <vt:lpstr>PowerPoint Presentation</vt:lpstr>
      <vt:lpstr>Rolling Purchase KPI’s – Total Salmon</vt:lpstr>
      <vt:lpstr>Rolling Purchase KPI’s – Chilled Total Salmon</vt:lpstr>
      <vt:lpstr>Rolling Purchase KPI’s – Frozen Total Salmon</vt:lpstr>
      <vt:lpstr>Rolling Purchase KPI’s – Ambient Total Salmon</vt:lpstr>
      <vt:lpstr>Retailer Share of Trade £ - Total Salmon</vt:lpstr>
      <vt:lpstr>Retailer Share of Trade £ - Chilled Total Salmon</vt:lpstr>
      <vt:lpstr>Retailer Share of Trade £ - Frozen Total Salmon</vt:lpstr>
      <vt:lpstr>Retailer Share of Trade £ - Ambient Total Salmon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June Nielsen Salmon Report.pptx</dc:title>
  <dc:creator>anderi01</dc:creator>
  <cp:lastModifiedBy>Taunk, Shirish Kumar</cp:lastModifiedBy>
  <cp:revision>651</cp:revision>
  <dcterms:created xsi:type="dcterms:W3CDTF">2009-04-16T08:15:59Z</dcterms:created>
  <dcterms:modified xsi:type="dcterms:W3CDTF">2020-07-01T15:38:11Z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1619;#06 - June 2020|2f311db6-47b8-4c84-ac13-f4780df046c4</vt:lpwstr>
  </property>
</Properties>
</file>