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12"/>
  </p:notesMasterIdLst>
  <p:handoutMasterIdLst>
    <p:handoutMasterId r:id="rId13"/>
  </p:handoutMasterIdLst>
  <p:sldIdLst>
    <p:sldId id="279" r:id="rId3"/>
    <p:sldId id="299" r:id="rId4"/>
    <p:sldId id="341" r:id="rId5"/>
    <p:sldId id="343" r:id="rId6"/>
    <p:sldId id="350" r:id="rId7"/>
    <p:sldId id="349" r:id="rId8"/>
    <p:sldId id="351" r:id="rId9"/>
    <p:sldId id="354" r:id="rId10"/>
    <p:sldId id="297" r:id="rId1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768" y="82"/>
      </p:cViewPr>
      <p:guideLst>
        <p:guide pos="2880"/>
        <p:guide orient="horz"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8A5CB-2663-5A4A-BE9C-39A408ABEECC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CE7A-4043-F74B-B682-A8614A7C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8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3DC6-A49E-434F-AA3E-D5D735FBC95E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21A9-4476-1542-A90B-34947157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5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0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0"/>
            <a:ext cx="8387999" cy="350568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21680"/>
            <a:ext cx="8387999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9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046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17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4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5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33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29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616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full bleed)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43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Dark)">
    <p:bg>
      <p:bgPr>
        <a:gradFill flip="none" rotWithShape="1">
          <a:gsLst>
            <a:gs pos="0">
              <a:schemeClr val="tx2"/>
            </a:gs>
            <a:gs pos="99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1"/>
            <a:ext cx="8387999" cy="352799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43997"/>
            <a:ext cx="8387999" cy="360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60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18151"/>
            <a:ext cx="8387999" cy="3779996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accent3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white.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808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25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31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38103"/>
            <a:ext cx="8387999" cy="3779992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9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0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81" r:id="rId3"/>
    <p:sldLayoutId id="2147483682" r:id="rId4"/>
    <p:sldLayoutId id="2147483683" r:id="rId5"/>
    <p:sldLayoutId id="2147483697" r:id="rId6"/>
    <p:sldLayoutId id="2147483650" r:id="rId7"/>
    <p:sldLayoutId id="2147483652" r:id="rId8"/>
    <p:sldLayoutId id="2147483662" r:id="rId9"/>
    <p:sldLayoutId id="2147483685" r:id="rId10"/>
    <p:sldLayoutId id="2147483657" r:id="rId11"/>
    <p:sldLayoutId id="2147483654" r:id="rId12"/>
    <p:sldLayoutId id="2147483686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3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71" r:id="rId7"/>
    <p:sldLayoutId id="2147483673" r:id="rId8"/>
    <p:sldLayoutId id="2147483675" r:id="rId9"/>
    <p:sldLayoutId id="2147483694" r:id="rId10"/>
    <p:sldLayoutId id="2147483678" r:id="rId11"/>
    <p:sldLayoutId id="2147483679" r:id="rId12"/>
    <p:sldLayoutId id="2147483695" r:id="rId1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Retail Observations:</a:t>
            </a:r>
            <a:br>
              <a:rPr lang="en-GB" dirty="0"/>
            </a:br>
            <a:r>
              <a:rPr lang="en-GB" dirty="0"/>
              <a:t>On-line New and Re-launched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June | Suzi Pegg-Darlison</a:t>
            </a:r>
          </a:p>
        </p:txBody>
      </p:sp>
    </p:spTree>
    <p:extLst>
      <p:ext uri="{BB962C8B-B14F-4D97-AF65-F5344CB8AC3E}">
        <p14:creationId xmlns:p14="http://schemas.microsoft.com/office/powerpoint/2010/main" val="1712805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products summary</a:t>
            </a: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760620"/>
              </p:ext>
            </p:extLst>
          </p:nvPr>
        </p:nvGraphicFramePr>
        <p:xfrm>
          <a:off x="366713" y="1038225"/>
          <a:ext cx="8388350" cy="29667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91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4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endParaRPr lang="en-GB" sz="18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Ambient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Chilled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Frozen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Grand Total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Asda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1308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Iceland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Morrisons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Ocado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Sainsburys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Waitrose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Grand Total</a:t>
                      </a:r>
                    </a:p>
                  </a:txBody>
                  <a:tcPr marL="7620" marR="7620" marT="7620" marB="0" anchor="ctr">
                    <a:lnL w="9525" cap="flat" cmpd="sng" algn="ctr">
                      <a:noFill/>
                      <a:prstDash val="solid"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7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4130CA-A93B-415A-8643-E69C5C16E307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(12/07/2021)</a:t>
            </a:r>
          </a:p>
        </p:txBody>
      </p:sp>
    </p:spTree>
    <p:extLst>
      <p:ext uri="{BB962C8B-B14F-4D97-AF65-F5344CB8AC3E}">
        <p14:creationId xmlns:p14="http://schemas.microsoft.com/office/powerpoint/2010/main" val="1333186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E367-28B9-4252-81D5-3EA856FA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Asda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E5A5C1-D478-4E07-B57F-E8BD05D5674B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(12/07/2021)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26F8989-2B6E-4E1E-B7DE-EAFCE3C2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800706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A980040-A730-45DE-A755-E954E7AF0101}"/>
              </a:ext>
            </a:extLst>
          </p:cNvPr>
          <p:cNvSpPr txBox="1"/>
          <p:nvPr/>
        </p:nvSpPr>
        <p:spPr>
          <a:xfrm>
            <a:off x="3797291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Frozen </a:t>
            </a:r>
            <a:r>
              <a:rPr lang="en-GB" sz="1200" b="1" dirty="0">
                <a:solidFill>
                  <a:schemeClr val="bg1"/>
                </a:solidFill>
              </a:rPr>
              <a:t>(1)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02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0E367-28B9-4252-81D5-3EA856FA0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Iceland</a:t>
            </a:r>
          </a:p>
        </p:txBody>
      </p:sp>
      <p:sp>
        <p:nvSpPr>
          <p:cNvPr id="13" name="AutoShape 6" descr="Birds Eye 10 Fish Fingers Cod 280g">
            <a:extLst>
              <a:ext uri="{FF2B5EF4-FFF2-40B4-BE49-F238E27FC236}">
                <a16:creationId xmlns:a16="http://schemas.microsoft.com/office/drawing/2014/main" id="{27A5021E-C367-47A4-82FA-79CFE17BE0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4666" y="81558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120569-E870-4EA1-86E5-BB4969827E95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(12/07/2021)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19809-3779-4B95-91AC-0344D1F0D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25" y="1654722"/>
            <a:ext cx="2571750" cy="25717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4B2CC86-81A8-4E53-B474-115BDE749EA5}"/>
              </a:ext>
            </a:extLst>
          </p:cNvPr>
          <p:cNvSpPr txBox="1"/>
          <p:nvPr/>
        </p:nvSpPr>
        <p:spPr>
          <a:xfrm>
            <a:off x="3797291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Frozen </a:t>
            </a:r>
            <a:r>
              <a:rPr lang="en-GB" sz="1200" b="1" dirty="0">
                <a:solidFill>
                  <a:schemeClr val="bg1"/>
                </a:solidFill>
              </a:rPr>
              <a:t>(1)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40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2CB44-8C2C-43D6-9444-0D8FEBE16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278" y="1762536"/>
            <a:ext cx="551546" cy="80278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 err="1"/>
              <a:t>Morrisons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38CFD-B318-4367-AA80-E116D417BA47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(12/07/2021)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A8EBF-AB41-410D-AEE3-E27254B55E3E}"/>
              </a:ext>
            </a:extLst>
          </p:cNvPr>
          <p:cNvSpPr txBox="1"/>
          <p:nvPr/>
        </p:nvSpPr>
        <p:spPr>
          <a:xfrm>
            <a:off x="7048500" y="1123030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Frozen </a:t>
            </a:r>
            <a:r>
              <a:rPr lang="en-GB" sz="1200" b="1" dirty="0">
                <a:solidFill>
                  <a:schemeClr val="bg1"/>
                </a:solidFill>
              </a:rPr>
              <a:t>(1)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0B7DB-673B-4645-863A-9BC2AF307A98}"/>
              </a:ext>
            </a:extLst>
          </p:cNvPr>
          <p:cNvSpPr txBox="1"/>
          <p:nvPr/>
        </p:nvSpPr>
        <p:spPr>
          <a:xfrm>
            <a:off x="567490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Ambient </a:t>
            </a:r>
            <a:r>
              <a:rPr lang="en-GB" sz="1200" b="1" dirty="0">
                <a:solidFill>
                  <a:schemeClr val="bg1"/>
                </a:solidFill>
              </a:rPr>
              <a:t>(13)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43892-D12E-41F4-B009-94B78EDCA420}"/>
              </a:ext>
            </a:extLst>
          </p:cNvPr>
          <p:cNvSpPr txBox="1"/>
          <p:nvPr/>
        </p:nvSpPr>
        <p:spPr>
          <a:xfrm>
            <a:off x="3797291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Chilled </a:t>
            </a:r>
            <a:r>
              <a:rPr lang="en-GB" sz="1200" b="1" dirty="0">
                <a:solidFill>
                  <a:schemeClr val="bg1"/>
                </a:solidFill>
              </a:rPr>
              <a:t>(1)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02F7C7-B341-48C9-93ED-CC5293842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526" y="1800704"/>
            <a:ext cx="1893070" cy="12159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57CD823-D36A-4DBD-9517-E66C4EA65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23" y="3578716"/>
            <a:ext cx="792428" cy="712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CE33F4-DE76-4367-96D2-AE1F5DB11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38" y="2679787"/>
            <a:ext cx="827264" cy="7123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109758-1535-4E0A-9840-13056606D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05941" y="2675384"/>
            <a:ext cx="847800" cy="7123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9EA485F-D27E-411C-9390-363370D2DE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123" y="2711952"/>
            <a:ext cx="758733" cy="647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0370191-95DF-4FE0-B0E8-E79323ABF9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791" y="1844062"/>
            <a:ext cx="524510" cy="6479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58DEA8-7A08-4428-B421-6682292462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8114" y="3579125"/>
            <a:ext cx="792428" cy="7160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2EFC7E6-5F91-4A2C-B0EE-D14E8E7A7A6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119" y="3571411"/>
            <a:ext cx="792427" cy="72378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35A6380-5445-4BAD-B0BD-184CE3B1D55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6980" y="2675383"/>
            <a:ext cx="776677" cy="71232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0E9B1A-102E-4A2C-840A-B4818BB11E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772" y="1794595"/>
            <a:ext cx="467838" cy="7572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D10A6BF-8188-46BC-8BF7-28D8B12809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1217" y="1781173"/>
            <a:ext cx="489563" cy="7564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BD1A9E0-D30A-45E6-AB72-5A19F7FCCE7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8387" y="3692921"/>
            <a:ext cx="847801" cy="49956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A7F4CB-61FE-4F74-9802-AC6D6887F84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00354" y="1806385"/>
            <a:ext cx="534898" cy="74972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2B2B9CA-F49D-475A-B1DF-1B5C696DD5C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53799" y="1794595"/>
            <a:ext cx="1654969" cy="12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6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Ocado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38CFD-B318-4367-AA80-E116D417BA47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(12/07/2021)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A8EBF-AB41-410D-AEE3-E27254B55E3E}"/>
              </a:ext>
            </a:extLst>
          </p:cNvPr>
          <p:cNvSpPr txBox="1"/>
          <p:nvPr/>
        </p:nvSpPr>
        <p:spPr>
          <a:xfrm>
            <a:off x="7048500" y="1123030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Frozen </a:t>
            </a:r>
            <a:r>
              <a:rPr lang="en-GB" sz="1200" b="1" dirty="0">
                <a:solidFill>
                  <a:schemeClr val="bg1"/>
                </a:solidFill>
              </a:rPr>
              <a:t>(3)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0B7DB-673B-4645-863A-9BC2AF307A98}"/>
              </a:ext>
            </a:extLst>
          </p:cNvPr>
          <p:cNvSpPr txBox="1"/>
          <p:nvPr/>
        </p:nvSpPr>
        <p:spPr>
          <a:xfrm>
            <a:off x="567490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Ambient </a:t>
            </a:r>
            <a:r>
              <a:rPr lang="en-GB" sz="1200" b="1" dirty="0">
                <a:solidFill>
                  <a:schemeClr val="bg1"/>
                </a:solidFill>
              </a:rPr>
              <a:t>(3)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43892-D12E-41F4-B009-94B78EDCA420}"/>
              </a:ext>
            </a:extLst>
          </p:cNvPr>
          <p:cNvSpPr txBox="1"/>
          <p:nvPr/>
        </p:nvSpPr>
        <p:spPr>
          <a:xfrm>
            <a:off x="3797291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Chilled </a:t>
            </a:r>
            <a:r>
              <a:rPr lang="en-GB" sz="1200" b="1" dirty="0">
                <a:solidFill>
                  <a:schemeClr val="bg1"/>
                </a:solidFill>
              </a:rPr>
              <a:t>(6)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5300D2C-DE69-486D-B858-790CABDED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069" y="1580006"/>
            <a:ext cx="1185862" cy="118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E13383D2-81CE-4220-AF04-CBA5AAFFD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022" y="2786060"/>
            <a:ext cx="750094" cy="7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25F88843-7849-4F0D-BBDA-23E4D641A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7" y="2773046"/>
            <a:ext cx="750094" cy="7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AAA6D268-3031-468D-827D-5E3C5554E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581" y="3670283"/>
            <a:ext cx="964406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F97B4F9C-8030-4D19-9AB8-12D8468D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752" y="2779891"/>
            <a:ext cx="750094" cy="75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19F94C29-6CE2-47A9-89B2-8E1D4C8A1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034" y="3757855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BE32FBD3-A810-481A-BE97-4636DB064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196" y="2819802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>
            <a:extLst>
              <a:ext uri="{FF2B5EF4-FFF2-40B4-BE49-F238E27FC236}">
                <a16:creationId xmlns:a16="http://schemas.microsoft.com/office/drawing/2014/main" id="{D5991F66-9A17-4AEE-AB2A-FF81E062B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96" y="1703103"/>
            <a:ext cx="1189434" cy="118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>
            <a:extLst>
              <a:ext uri="{FF2B5EF4-FFF2-40B4-BE49-F238E27FC236}">
                <a16:creationId xmlns:a16="http://schemas.microsoft.com/office/drawing/2014/main" id="{044C4283-D57A-4319-B12A-5952F13C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810" y="2732727"/>
            <a:ext cx="964406" cy="96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>
            <a:extLst>
              <a:ext uri="{FF2B5EF4-FFF2-40B4-BE49-F238E27FC236}">
                <a16:creationId xmlns:a16="http://schemas.microsoft.com/office/drawing/2014/main" id="{D61A0D8A-3D47-46FB-A5F2-93DA0EE3C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32" y="3636412"/>
            <a:ext cx="1071562" cy="10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>
            <a:extLst>
              <a:ext uri="{FF2B5EF4-FFF2-40B4-BE49-F238E27FC236}">
                <a16:creationId xmlns:a16="http://schemas.microsoft.com/office/drawing/2014/main" id="{6D940649-8268-451F-A9F3-E52C7ED80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77" y="3639353"/>
            <a:ext cx="82867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>
            <a:extLst>
              <a:ext uri="{FF2B5EF4-FFF2-40B4-BE49-F238E27FC236}">
                <a16:creationId xmlns:a16="http://schemas.microsoft.com/office/drawing/2014/main" id="{F5311BF2-23A5-4308-92E6-0D7EC3182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46" y="1594330"/>
            <a:ext cx="13144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576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Sainsburys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38CFD-B318-4367-AA80-E116D417BA47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(12/07/2021)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8A8EBF-AB41-410D-AEE3-E27254B55E3E}"/>
              </a:ext>
            </a:extLst>
          </p:cNvPr>
          <p:cNvSpPr txBox="1"/>
          <p:nvPr/>
        </p:nvSpPr>
        <p:spPr>
          <a:xfrm>
            <a:off x="7048500" y="1123030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Frozen </a:t>
            </a:r>
            <a:r>
              <a:rPr lang="en-GB" sz="1200" b="1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20B7DB-673B-4645-863A-9BC2AF307A98}"/>
              </a:ext>
            </a:extLst>
          </p:cNvPr>
          <p:cNvSpPr txBox="1"/>
          <p:nvPr/>
        </p:nvSpPr>
        <p:spPr>
          <a:xfrm>
            <a:off x="567490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Ambient </a:t>
            </a:r>
            <a:r>
              <a:rPr lang="en-GB" sz="1200" b="1" dirty="0">
                <a:solidFill>
                  <a:schemeClr val="bg1"/>
                </a:solidFill>
              </a:rPr>
              <a:t>(1)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843892-D12E-41F4-B009-94B78EDCA420}"/>
              </a:ext>
            </a:extLst>
          </p:cNvPr>
          <p:cNvSpPr txBox="1"/>
          <p:nvPr/>
        </p:nvSpPr>
        <p:spPr>
          <a:xfrm>
            <a:off x="3797291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Chilled </a:t>
            </a:r>
            <a:r>
              <a:rPr lang="en-GB" sz="1200" b="1" dirty="0">
                <a:solidFill>
                  <a:schemeClr val="bg1"/>
                </a:solidFill>
              </a:rPr>
              <a:t>(7)</a:t>
            </a:r>
          </a:p>
        </p:txBody>
      </p:sp>
      <p:pic>
        <p:nvPicPr>
          <p:cNvPr id="10" name="Picture 2" descr="Young's Chunky Fish Fillet Fingers in a Golden Tempura Batter x8 320g">
            <a:extLst>
              <a:ext uri="{FF2B5EF4-FFF2-40B4-BE49-F238E27FC236}">
                <a16:creationId xmlns:a16="http://schemas.microsoft.com/office/drawing/2014/main" id="{BAA19B03-A584-469D-9EE3-936607565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955" y="1613998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Young's Smoked Haddock Loins">
            <a:extLst>
              <a:ext uri="{FF2B5EF4-FFF2-40B4-BE49-F238E27FC236}">
                <a16:creationId xmlns:a16="http://schemas.microsoft.com/office/drawing/2014/main" id="{AB771B6E-A183-47E7-A8E9-F75EAEE3A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784" y="1668159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Sainsbury's Fishmongers Plaice CW">
            <a:extLst>
              <a:ext uri="{FF2B5EF4-FFF2-40B4-BE49-F238E27FC236}">
                <a16:creationId xmlns:a16="http://schemas.microsoft.com/office/drawing/2014/main" id="{F209BE63-8DDF-4616-893A-4B021A359F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134" y="2862882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Sainsbury's Harrisa Salmon Sizzlers Summer Edition 210g">
            <a:extLst>
              <a:ext uri="{FF2B5EF4-FFF2-40B4-BE49-F238E27FC236}">
                <a16:creationId xmlns:a16="http://schemas.microsoft.com/office/drawing/2014/main" id="{F3D59201-2255-4DDE-8DD0-6410ED4150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865" y="3929062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insbury's Infused Scottish Salmon Fillets with Harissa &amp; Red Pepper Dressing x2 265g">
            <a:extLst>
              <a:ext uri="{FF2B5EF4-FFF2-40B4-BE49-F238E27FC236}">
                <a16:creationId xmlns:a16="http://schemas.microsoft.com/office/drawing/2014/main" id="{C7EE3F27-ED35-41EB-B745-B971ADFC6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090" y="3929062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Blue Earth Marinated King Prawns Tikka Masala 150g">
            <a:extLst>
              <a:ext uri="{FF2B5EF4-FFF2-40B4-BE49-F238E27FC236}">
                <a16:creationId xmlns:a16="http://schemas.microsoft.com/office/drawing/2014/main" id="{BC1A83A1-93CE-49BC-BF2B-392AD4D4DB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234" y="2862882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Blue Earth Marinated King Prawns Red Thai 150g">
            <a:extLst>
              <a:ext uri="{FF2B5EF4-FFF2-40B4-BE49-F238E27FC236}">
                <a16:creationId xmlns:a16="http://schemas.microsoft.com/office/drawing/2014/main" id="{56CCE403-ED17-42DE-BA39-16BF18E1B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2857184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8" descr="Wild Fish Discovery Swordfish Steaks 200g">
            <a:extLst>
              <a:ext uri="{FF2B5EF4-FFF2-40B4-BE49-F238E27FC236}">
                <a16:creationId xmlns:a16="http://schemas.microsoft.com/office/drawing/2014/main" id="{AACEC1DD-EA8B-40EB-878E-B7FF54E46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669693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4" descr="Heinz By Nature Pasta Bake with Tuna 7+ Months 200g">
            <a:extLst>
              <a:ext uri="{FF2B5EF4-FFF2-40B4-BE49-F238E27FC236}">
                <a16:creationId xmlns:a16="http://schemas.microsoft.com/office/drawing/2014/main" id="{2D8735C8-B268-4D3D-B4B0-A4409828C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45" y="1866900"/>
            <a:ext cx="11811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2574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John West Energy MSC Tuna Steak with Spring Water">
            <a:extLst>
              <a:ext uri="{FF2B5EF4-FFF2-40B4-BE49-F238E27FC236}">
                <a16:creationId xmlns:a16="http://schemas.microsoft.com/office/drawing/2014/main" id="{C10B21D2-0242-4837-AE78-D0619E075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7" y="1797996"/>
            <a:ext cx="1547508" cy="15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CF6F67A-E4A6-450F-B52F-3C44C3041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Waitrose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C38CFD-B318-4367-AA80-E116D417BA47}"/>
              </a:ext>
            </a:extLst>
          </p:cNvPr>
          <p:cNvSpPr txBox="1"/>
          <p:nvPr/>
        </p:nvSpPr>
        <p:spPr>
          <a:xfrm>
            <a:off x="382164" y="4540827"/>
            <a:ext cx="8388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i="1" dirty="0"/>
              <a:t>Source: Retailer website (12/07/2021)</a:t>
            </a:r>
          </a:p>
        </p:txBody>
      </p:sp>
      <p:pic>
        <p:nvPicPr>
          <p:cNvPr id="17" name="Picture 2" descr="Fish Said Fred Awesome Alaska Pollock Fillets">
            <a:extLst>
              <a:ext uri="{FF2B5EF4-FFF2-40B4-BE49-F238E27FC236}">
                <a16:creationId xmlns:a16="http://schemas.microsoft.com/office/drawing/2014/main" id="{C2C52A3B-85B9-4A2D-8065-E48B17BD7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61" y="1531654"/>
            <a:ext cx="1857600" cy="18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John West Immunity MSC Tuna Steak with Spring Water">
            <a:extLst>
              <a:ext uri="{FF2B5EF4-FFF2-40B4-BE49-F238E27FC236}">
                <a16:creationId xmlns:a16="http://schemas.microsoft.com/office/drawing/2014/main" id="{CA66AC7D-7D1D-4C50-BC70-B0A758C7F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752" y="1800706"/>
            <a:ext cx="1547508" cy="15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Waitrose Italian Recipe Tuna Pasta Bake">
            <a:extLst>
              <a:ext uri="{FF2B5EF4-FFF2-40B4-BE49-F238E27FC236}">
                <a16:creationId xmlns:a16="http://schemas.microsoft.com/office/drawing/2014/main" id="{DC0950AB-0BB8-4F23-B924-29D1C62C3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605" y="3138129"/>
            <a:ext cx="1857600" cy="18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F56A391-3D0F-4AD0-ADAC-7B7059A03B01}"/>
              </a:ext>
            </a:extLst>
          </p:cNvPr>
          <p:cNvSpPr txBox="1"/>
          <p:nvPr/>
        </p:nvSpPr>
        <p:spPr>
          <a:xfrm>
            <a:off x="1860506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Ambient </a:t>
            </a:r>
            <a:r>
              <a:rPr lang="en-GB" sz="1200" b="1" dirty="0">
                <a:solidFill>
                  <a:schemeClr val="bg1"/>
                </a:solidFill>
              </a:rPr>
              <a:t>(3)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DC95C6-FDB3-4A66-AD4A-17AF9158988B}"/>
              </a:ext>
            </a:extLst>
          </p:cNvPr>
          <p:cNvSpPr txBox="1"/>
          <p:nvPr/>
        </p:nvSpPr>
        <p:spPr>
          <a:xfrm>
            <a:off x="5783256" y="1123031"/>
            <a:ext cx="1528010" cy="408623"/>
          </a:xfrm>
          <a:prstGeom prst="round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Chilled </a:t>
            </a:r>
            <a:r>
              <a:rPr lang="en-GB" sz="1200" b="1" dirty="0">
                <a:solidFill>
                  <a:schemeClr val="bg1"/>
                </a:solidFill>
              </a:rPr>
              <a:t>(2)</a:t>
            </a:r>
          </a:p>
        </p:txBody>
      </p:sp>
      <p:pic>
        <p:nvPicPr>
          <p:cNvPr id="20" name="Picture 4" descr="John West Heart MSC Tuna Steak with Rapeseed Oil">
            <a:extLst>
              <a:ext uri="{FF2B5EF4-FFF2-40B4-BE49-F238E27FC236}">
                <a16:creationId xmlns:a16="http://schemas.microsoft.com/office/drawing/2014/main" id="{FFCE1D6F-17C0-4E18-B8D8-DF33B5358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207" y="1800511"/>
            <a:ext cx="1547508" cy="154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00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2743" y="1646312"/>
            <a:ext cx="8387999" cy="2447223"/>
          </a:xfrm>
        </p:spPr>
        <p:txBody>
          <a:bodyPr>
            <a:noAutofit/>
          </a:bodyPr>
          <a:lstStyle/>
          <a:p>
            <a:r>
              <a:rPr lang="en-US" sz="1200" dirty="0"/>
              <a:t>For further details please contact: </a:t>
            </a:r>
          </a:p>
          <a:p>
            <a:endParaRPr lang="en-US" sz="1200" dirty="0"/>
          </a:p>
          <a:p>
            <a:r>
              <a:rPr lang="en-US" sz="1200" b="1" dirty="0"/>
              <a:t>Julia Brooks </a:t>
            </a:r>
          </a:p>
          <a:p>
            <a:r>
              <a:rPr lang="en-US" sz="1200" dirty="0"/>
              <a:t>Market Insight Analyst </a:t>
            </a:r>
          </a:p>
          <a:p>
            <a:r>
              <a:rPr lang="en-US" sz="1200" dirty="0"/>
              <a:t>Julia.brooks@seafish.co.uk</a:t>
            </a:r>
          </a:p>
          <a:p>
            <a:r>
              <a:rPr lang="en-GB" sz="1200" dirty="0"/>
              <a:t>+44 (0) 1472252358 / 07944 682751</a:t>
            </a:r>
            <a:endParaRPr lang="en-US" sz="1200" dirty="0"/>
          </a:p>
          <a:p>
            <a:endParaRPr lang="en-US" sz="1200" b="1" dirty="0"/>
          </a:p>
          <a:p>
            <a:r>
              <a:rPr lang="en-US" sz="1200" b="1" dirty="0"/>
              <a:t>Suzi Pegg-Darlison	</a:t>
            </a:r>
          </a:p>
          <a:p>
            <a:r>
              <a:rPr lang="en-US" sz="1200" dirty="0"/>
              <a:t>Market Insight Analyst</a:t>
            </a:r>
          </a:p>
          <a:p>
            <a:r>
              <a:rPr lang="en-US" sz="1200" dirty="0"/>
              <a:t>Suzi.pegg-darlison@seafish.co.uk</a:t>
            </a:r>
          </a:p>
          <a:p>
            <a:r>
              <a:rPr lang="en-GB" sz="1200" dirty="0"/>
              <a:t>+44 (0) 1472 252358 / 07944 682697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27869423"/>
      </p:ext>
    </p:extLst>
  </p:cSld>
  <p:clrMapOvr>
    <a:masterClrMapping/>
  </p:clrMapOvr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afish – Dark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>2021-07-11T23:00:00+00:00</ContentEndDate>
    <DocumentSource xmlns="cebd32e3-9ab6-41ee-b1af-b8405a8d4e68">Seafish</DocumentSource>
    <PublicationDate xmlns="cebd32e3-9ab6-41ee-b1af-b8405a8d4e68">2021-07-11T23:00:00+00:00</PublicationDate>
    <DocumentAdded xmlns="cebd32e3-9ab6-41ee-b1af-b8405a8d4e68">2021-07-11T23:00:00+00:00</DocumentAdded>
    <TaxCatchAll xmlns="cebd32e3-9ab6-41ee-b1af-b8405a8d4e68">
      <Value>1516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87d9c21c-2ee8-4463-8d42-20718c68c29d</TermId>
        </TermInfo>
      </Terms>
    </j7c1b49d505545c2a69692ae734740bd>
    <DocumentSummary xmlns="cebd32e3-9ab6-41ee-b1af-b8405a8d4e68">Online retailers new product observations - summary with product images included.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2327D76D-C374-47A6-A05B-76616F413C4D}"/>
</file>

<file path=customXml/itemProps2.xml><?xml version="1.0" encoding="utf-8"?>
<ds:datastoreItem xmlns:ds="http://schemas.openxmlformats.org/officeDocument/2006/customXml" ds:itemID="{9DF279EF-EFD9-4725-9103-736A3A4B4675}"/>
</file>

<file path=customXml/itemProps3.xml><?xml version="1.0" encoding="utf-8"?>
<ds:datastoreItem xmlns:ds="http://schemas.openxmlformats.org/officeDocument/2006/customXml" ds:itemID="{43801183-D9D8-42FB-B463-8F44832B1251}"/>
</file>

<file path=docProps/app.xml><?xml version="1.0" encoding="utf-8"?>
<Properties xmlns="http://schemas.openxmlformats.org/officeDocument/2006/extended-properties" xmlns:vt="http://schemas.openxmlformats.org/officeDocument/2006/docPropsVTypes">
  <TotalTime>5336</TotalTime>
  <Words>216</Words>
  <Application>Microsoft Office PowerPoint</Application>
  <PresentationFormat>On-screen Show (16:9)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Lucida Grande</vt:lpstr>
      <vt:lpstr>Seafish - Light</vt:lpstr>
      <vt:lpstr>Seafish – Dark</vt:lpstr>
      <vt:lpstr>Retail Observations: On-line New and Re-launched Products</vt:lpstr>
      <vt:lpstr>New products summary</vt:lpstr>
      <vt:lpstr>Asda</vt:lpstr>
      <vt:lpstr>Iceland</vt:lpstr>
      <vt:lpstr>Morrisons</vt:lpstr>
      <vt:lpstr>Ocado</vt:lpstr>
      <vt:lpstr>Sainsburys</vt:lpstr>
      <vt:lpstr>Waitrose</vt:lpstr>
      <vt:lpstr>Thank you</vt:lpstr>
    </vt:vector>
  </TitlesOfParts>
  <Company>StudioLR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July Seafish Retail Observations</dc:title>
  <dc:creator>Julia.Brooks@seafish.co.uk</dc:creator>
  <cp:lastModifiedBy>Suzi Pegg-Darlison</cp:lastModifiedBy>
  <cp:revision>269</cp:revision>
  <dcterms:created xsi:type="dcterms:W3CDTF">2020-03-26T10:08:15Z</dcterms:created>
  <dcterms:modified xsi:type="dcterms:W3CDTF">2021-07-12T17:18:29Z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1516;#2021|87d9c21c-2ee8-4463-8d42-20718c68c29d</vt:lpwstr>
  </property>
</Properties>
</file>