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6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4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37.xml" ContentType="application/vnd.openxmlformats-officedocument.presentationml.tags+xml"/>
  <Override PartName="/ppt/tags/tag42.xml" ContentType="application/vnd.openxmlformats-officedocument.presentationml.tags+xml"/>
  <Override PartName="/ppt/tags/tag4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39.xml" ContentType="application/vnd.openxmlformats-officedocument.presentationml.tags+xml"/>
  <Override PartName="/ppt/tags/tag21.xml" ContentType="application/vnd.openxmlformats-officedocument.presentationml.tags+xml"/>
  <Override PartName="/ppt/tags/tag51.xml" ContentType="application/vnd.openxmlformats-officedocument.presentationml.tags+xml"/>
  <Override PartName="/ppt/tags/tag31.xml" ContentType="application/vnd.openxmlformats-officedocument.presentationml.tags+xml"/>
  <Override PartName="/ppt/tags/tag52.xml" ContentType="application/vnd.openxmlformats-officedocument.presentationml.tags+xml"/>
  <Override PartName="/ppt/tags/tag47.xml" ContentType="application/vnd.openxmlformats-officedocument.presentationml.tags+xml"/>
  <Override PartName="/ppt/tags/tag40.xml" ContentType="application/vnd.openxmlformats-officedocument.presentationml.tags+xml"/>
  <Override PartName="/ppt/tags/tag43.xml" ContentType="application/vnd.openxmlformats-officedocument.presentationml.tags+xml"/>
  <Override PartName="/ppt/tags/tag35.xml" ContentType="application/vnd.openxmlformats-officedocument.presentationml.tags+xml"/>
  <Override PartName="/ppt/tags/tag44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46.xml" ContentType="application/vnd.openxmlformats-officedocument.presentationml.tags+xml"/>
  <Override PartName="/ppt/tags/tag41.xml" ContentType="application/vnd.openxmlformats-officedocument.presentationml.tags+xml"/>
  <Override PartName="/ppt/tags/tag33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ppt/tags/tag53.xml" ContentType="application/vnd.openxmlformats-officedocument.presentationml.tags+xml"/>
  <Override PartName="/ppt/tags/tag38.xml" ContentType="application/vnd.openxmlformats-officedocument.presentationml.tags+xml"/>
  <Override PartName="/ppt/tags/tag15.xml" ContentType="application/vnd.openxmlformats-officedocument.presentationml.tags+xml"/>
  <Override PartName="/ppt/tags/tag2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26.xml" ContentType="application/vnd.openxmlformats-officedocument.presentationml.tags+xml"/>
  <Override PartName="/ppt/tags/tag16.xml" ContentType="application/vnd.openxmlformats-officedocument.presentationml.tags+xml"/>
  <Override PartName="/ppt/tags/tag24.xml" ContentType="application/vnd.openxmlformats-officedocument.presentationml.tags+xml"/>
  <Override PartName="/ppt/tags/tag17.xml" ContentType="application/vnd.openxmlformats-officedocument.presentationml.tags+xml"/>
  <Override PartName="/ppt/tags/tag22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23.xml" ContentType="application/vnd.openxmlformats-officedocument.presentationml.tags+xml"/>
  <Override PartName="/ppt/tags/tag18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27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9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28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0" r:id="rId1"/>
  </p:sldMasterIdLst>
  <p:notesMasterIdLst>
    <p:notesMasterId r:id="rId66"/>
  </p:notesMasterIdLst>
  <p:sldIdLst>
    <p:sldId id="328" r:id="rId2"/>
    <p:sldId id="329" r:id="rId3"/>
    <p:sldId id="387" r:id="rId4"/>
    <p:sldId id="271" r:id="rId5"/>
    <p:sldId id="272" r:id="rId6"/>
    <p:sldId id="273" r:id="rId7"/>
    <p:sldId id="388" r:id="rId8"/>
    <p:sldId id="275" r:id="rId9"/>
    <p:sldId id="276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89" r:id="rId24"/>
    <p:sldId id="288" r:id="rId25"/>
    <p:sldId id="289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86" r:id="rId37"/>
    <p:sldId id="359" r:id="rId38"/>
    <p:sldId id="390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85" r:id="rId65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Open Sans" panose="020B0604020202020204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7712E-E684-4832-941D-49999D5A477E}">
  <a:tblStyle styleId="{9827712E-E684-4832-941D-49999D5A477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1FC"/>
          </a:solidFill>
        </a:fill>
      </a:tcStyle>
    </a:wholeTbl>
    <a:band1H>
      <a:tcStyle>
        <a:tcBdr/>
        <a:fill>
          <a:solidFill>
            <a:srgbClr val="CAE3F9"/>
          </a:solidFill>
        </a:fill>
      </a:tcStyle>
    </a:band1H>
    <a:band1V>
      <a:tcStyle>
        <a:tcBdr/>
        <a:fill>
          <a:solidFill>
            <a:srgbClr val="CAE3F9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9640" autoAdjust="0"/>
  </p:normalViewPr>
  <p:slideViewPr>
    <p:cSldViewPr>
      <p:cViewPr varScale="1">
        <p:scale>
          <a:sx n="85" d="100"/>
          <a:sy n="85" d="100"/>
        </p:scale>
        <p:origin x="1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theme" Target="theme/theme1.xml"/><Relationship Id="rId8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702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39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7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969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534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9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9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7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8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lvl="0">
              <a:buSzPct val="25000"/>
            </a:pPr>
            <a:r>
              <a:rPr lang="en-US" sz="4000" dirty="0">
                <a:latin typeface="Calibri" panose="020F0502020204030204" pitchFamily="34" charset="0"/>
              </a:rPr>
              <a:t>Sea Fish </a:t>
            </a:r>
            <a:r>
              <a:rPr lang="en-US" sz="4000" dirty="0" smtClean="0">
                <a:latin typeface="Calibri" panose="020F0502020204030204" pitchFamily="34" charset="0"/>
              </a:rPr>
              <a:t>– Frozen fish </a:t>
            </a:r>
            <a:r>
              <a:rPr lang="en-US" sz="4000" dirty="0">
                <a:latin typeface="Calibri" panose="020F0502020204030204" pitchFamily="34" charset="0"/>
              </a:rPr>
              <a:t>by </a:t>
            </a:r>
            <a:r>
              <a:rPr lang="en-US" sz="4000" dirty="0" smtClean="0">
                <a:latin typeface="Calibri" panose="020F0502020204030204" pitchFamily="34" charset="0"/>
              </a:rPr>
              <a:t>Species</a:t>
            </a:r>
            <a:endParaRPr lang="en-US" sz="4000" i="0" u="none" strike="noStrike" cap="none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34" name="Shape 5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0" rIns="91425" bIns="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dirty="0" smtClean="0">
                <a:latin typeface="Calibri" panose="020F0502020204030204" pitchFamily="34" charset="0"/>
              </a:rPr>
              <a:t>Data to WE 26.12.2020</a:t>
            </a:r>
            <a:endParaRPr lang="en-US" sz="180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35" name="Shape 535"/>
          <p:cNvSpPr txBox="1">
            <a:spLocks noGrp="1"/>
          </p:cNvSpPr>
          <p:nvPr>
            <p:ph type="body" idx="4294967295"/>
          </p:nvPr>
        </p:nvSpPr>
        <p:spPr>
          <a:xfrm>
            <a:off x="441420" y="4981904"/>
            <a:ext cx="2890838" cy="6969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Presenter’s 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20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Date</a:t>
            </a:r>
          </a:p>
        </p:txBody>
      </p:sp>
      <p:pic>
        <p:nvPicPr>
          <p:cNvPr id="6" name="Picture 2" descr="\\Acn044oxffs03\home$\Rajre01\To Local 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384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COD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66071" y="457200"/>
            <a:ext cx="8131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Increased Penetration along with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number of buyers helped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Cod </a:t>
            </a:r>
            <a:r>
              <a:rPr lang="en-GB" altLang="en-US" sz="1600" b="0" dirty="0">
                <a:latin typeface="Calibri" panose="020F0502020204030204" pitchFamily="34" charset="0"/>
              </a:rPr>
              <a:t>to gain value TY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by +£41.3M</a:t>
            </a:r>
            <a:r>
              <a:rPr lang="en-GB" altLang="en-US" sz="1600" b="0" dirty="0">
                <a:latin typeface="Calibri" panose="020F0502020204030204" pitchFamily="34" charset="0"/>
              </a:rPr>
              <a:t>.  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2"/>
          <a:stretch/>
        </p:blipFill>
        <p:spPr bwMode="auto">
          <a:xfrm>
            <a:off x="457200" y="1143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5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POLLOCK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7338" y="609600"/>
            <a:ext cx="8475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Number of buyers, trip volume along with Price increased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sales by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3.2% compared to YA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0"/>
          <a:stretch/>
        </p:blipFill>
        <p:spPr bwMode="auto">
          <a:xfrm>
            <a:off x="457200" y="1295401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WARM WATER PRAWNS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7338" y="53340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Growth driven by penetration, increased volume and price increase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0"/>
          <a:stretch/>
        </p:blipFill>
        <p:spPr bwMode="auto">
          <a:xfrm>
            <a:off x="457200" y="1054826"/>
            <a:ext cx="8229600" cy="488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HADDOCK</a:t>
            </a:r>
            <a:endParaRPr lang="en-US" b="0" kern="0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5"/>
          <a:stretch/>
        </p:blipFill>
        <p:spPr bwMode="auto">
          <a:xfrm>
            <a:off x="457200" y="11430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7338" y="53340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Growth driven by penetration, increased volume and price increase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8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COLD WATER PRAWNS</a:t>
            </a:r>
            <a:endParaRPr lang="en-US" b="0" kern="0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5"/>
          <a:stretch/>
        </p:blipFill>
        <p:spPr bwMode="auto">
          <a:xfrm>
            <a:off x="457200" y="11430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0988" y="648199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Growth driven by penetration, increased frequency of purchase and price increase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9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TOTAL SALMON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50825" y="604435"/>
            <a:ext cx="8475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Total Salmon value is in growth by 22.8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%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0"/>
          <a:stretch/>
        </p:blipFill>
        <p:spPr bwMode="auto">
          <a:xfrm>
            <a:off x="457200" y="1355979"/>
            <a:ext cx="8269287" cy="48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SOLE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9953" y="62824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Number of buyers and trips are increased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with price declining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7"/>
          <a:stretch/>
        </p:blipFill>
        <p:spPr bwMode="auto">
          <a:xfrm>
            <a:off x="457200" y="13716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9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SCAMPI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2201" y="621305"/>
            <a:ext cx="8551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Penetration gains have predominantly aided Scampi growth.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 bwMode="auto">
          <a:xfrm>
            <a:off x="457200" y="1228507"/>
            <a:ext cx="8305800" cy="471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BASA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95145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Buyers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increased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and number of trips are reduced compared to YA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5"/>
          <a:stretch/>
        </p:blipFill>
        <p:spPr bwMode="auto">
          <a:xfrm>
            <a:off x="294435" y="1224212"/>
            <a:ext cx="857228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5294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MIXED SEAFOOD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50825" y="624449"/>
            <a:ext cx="8247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Mixed Seafood </a:t>
            </a:r>
            <a:r>
              <a:rPr lang="en-GB" altLang="en-US" sz="1600" b="0" dirty="0">
                <a:latin typeface="Calibri" panose="020F0502020204030204" pitchFamily="34" charset="0"/>
              </a:rPr>
              <a:t>is growing through increased frequency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along </a:t>
            </a:r>
            <a:r>
              <a:rPr lang="en-GB" altLang="en-US" sz="1600" b="0" dirty="0">
                <a:latin typeface="Calibri" panose="020F0502020204030204" pitchFamily="34" charset="0"/>
              </a:rPr>
              <a:t>with price rise in the latest MAT.</a:t>
            </a: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6"/>
          <a:stretch/>
        </p:blipFill>
        <p:spPr bwMode="auto">
          <a:xfrm>
            <a:off x="457200" y="1181008"/>
            <a:ext cx="8305800" cy="499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0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Contents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7900" y="1341438"/>
            <a:ext cx="8166100" cy="536416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Category Overview</a:t>
            </a:r>
          </a:p>
          <a:p>
            <a:pPr eaLnBrk="1" hangingPunct="1"/>
            <a:endParaRPr lang="en-US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KPIs of Frozen Fish by Species</a:t>
            </a:r>
          </a:p>
          <a:p>
            <a:pPr eaLnBrk="1" hangingPunct="1"/>
            <a:endParaRPr lang="en-US" altLang="en-US" sz="3200" dirty="0" smtClean="0">
              <a:latin typeface="Calibri" panose="020F0502020204030204" pitchFamily="34" charset="0"/>
            </a:endParaRPr>
          </a:p>
          <a:p>
            <a:r>
              <a:rPr lang="en-US" altLang="en-US" sz="3200" dirty="0" smtClean="0">
                <a:latin typeface="Calibri" panose="020F0502020204030204" pitchFamily="34" charset="0"/>
              </a:rPr>
              <a:t>Shifting – </a:t>
            </a:r>
            <a:r>
              <a:rPr lang="en-US" altLang="en-US" sz="3200" dirty="0">
                <a:latin typeface="Calibri" panose="020F0502020204030204" pitchFamily="34" charset="0"/>
              </a:rPr>
              <a:t>Frozen Fish by Species</a:t>
            </a:r>
          </a:p>
          <a:p>
            <a:pPr marL="0" indent="0" eaLnBrk="1" hangingPunct="1">
              <a:buNone/>
            </a:pPr>
            <a:endParaRPr lang="en-US" altLang="en-US" sz="3200" dirty="0" smtClean="0">
              <a:latin typeface="Calibri" panose="020F0502020204030204" pitchFamily="34" charset="0"/>
            </a:endParaRPr>
          </a:p>
          <a:p>
            <a:r>
              <a:rPr lang="en-US" altLang="en-US" sz="3200" dirty="0" smtClean="0">
                <a:latin typeface="Calibri" panose="020F0502020204030204" pitchFamily="34" charset="0"/>
              </a:rPr>
              <a:t>Demographics – </a:t>
            </a:r>
            <a:r>
              <a:rPr lang="en-US" altLang="en-US" sz="3200" dirty="0">
                <a:latin typeface="Calibri" panose="020F0502020204030204" pitchFamily="34" charset="0"/>
              </a:rPr>
              <a:t>Frozen Fish by </a:t>
            </a:r>
            <a:r>
              <a:rPr lang="en-US" altLang="en-US" sz="3200" dirty="0" smtClean="0">
                <a:latin typeface="Calibri" panose="020F0502020204030204" pitchFamily="34" charset="0"/>
              </a:rPr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28494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PLAICE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44464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Frequency and basket sizes are declining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whilst price sees vast increase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2"/>
          <a:stretch/>
        </p:blipFill>
        <p:spPr bwMode="auto">
          <a:xfrm>
            <a:off x="381000" y="1228507"/>
            <a:ext cx="8305800" cy="471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7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FROZEN TUNA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99798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Increase in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buyers </a:t>
            </a:r>
            <a:r>
              <a:rPr lang="en-GB" altLang="en-US" sz="1600" b="0" dirty="0">
                <a:latin typeface="Calibri" panose="020F0502020204030204" pitchFamily="34" charset="0"/>
              </a:rPr>
              <a:t>along with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price </a:t>
            </a:r>
            <a:r>
              <a:rPr lang="en-GB" altLang="en-US" sz="1600" b="0" dirty="0">
                <a:latin typeface="Calibri" panose="020F0502020204030204" pitchFamily="34" charset="0"/>
              </a:rPr>
              <a:t>rise caused </a:t>
            </a:r>
            <a:r>
              <a:rPr lang="en-GB" altLang="en-US" sz="1600" b="0" dirty="0">
                <a:latin typeface="Calibri" panose="020F0502020204030204" pitchFamily="34" charset="0"/>
              </a:rPr>
              <a:t>t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una </a:t>
            </a:r>
            <a:r>
              <a:rPr lang="en-GB" altLang="en-US" sz="1600" b="0" dirty="0">
                <a:latin typeface="Calibri" panose="020F0502020204030204" pitchFamily="34" charset="0"/>
              </a:rPr>
              <a:t>gain during the latest MAT.</a:t>
            </a: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0"/>
          <a:stretch/>
        </p:blipFill>
        <p:spPr bwMode="auto">
          <a:xfrm>
            <a:off x="457200" y="1228506"/>
            <a:ext cx="8229600" cy="486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5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7324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</a:t>
            </a:r>
            <a:r>
              <a:rPr lang="en-US" b="0" kern="0" dirty="0" smtClean="0"/>
              <a:t>LL OTHER FROZEN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45129" y="520908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Price increase and number of buyers gain aiding ‘All Other’ growth.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7"/>
          <a:stretch/>
        </p:blipFill>
        <p:spPr bwMode="auto">
          <a:xfrm>
            <a:off x="184204" y="1143001"/>
            <a:ext cx="8877244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9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SOURCE OF GROWTH AND SHIFTING BY RETAILER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5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FROZEN FISH – SOURCE OF GROWTH BY SPECIES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</a:t>
            </a:r>
            <a:r>
              <a:rPr lang="en-US" altLang="en-US" sz="1000" dirty="0" smtClean="0">
                <a:latin typeface="Calibri" panose="020F0502020204030204" pitchFamily="34" charset="0"/>
              </a:rPr>
              <a:t>26.12.2020 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vs YA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1221378"/>
            <a:ext cx="8669383" cy="4527223"/>
            <a:chOff x="152400" y="1221378"/>
            <a:chExt cx="8669383" cy="4527223"/>
          </a:xfrm>
        </p:grpSpPr>
        <p:pic>
          <p:nvPicPr>
            <p:cNvPr id="5" name="Picture 1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9" r="16735" b="85731"/>
            <a:stretch/>
          </p:blipFill>
          <p:spPr bwMode="auto">
            <a:xfrm>
              <a:off x="152400" y="1221378"/>
              <a:ext cx="7476309" cy="607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77" t="29421" r="5048" b="26498"/>
            <a:stretch/>
          </p:blipFill>
          <p:spPr bwMode="auto">
            <a:xfrm>
              <a:off x="7678783" y="2209800"/>
              <a:ext cx="1084217" cy="353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678783" y="1926312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Net Expenditure Change (£)</a:t>
              </a:r>
              <a:endParaRPr lang="en-US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6" r="16735" b="20588"/>
          <a:stretch/>
        </p:blipFill>
        <p:spPr bwMode="auto">
          <a:xfrm>
            <a:off x="-228600" y="1525089"/>
            <a:ext cx="7476309" cy="45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COD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475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 smtClean="0">
                <a:latin typeface="Calibri" panose="020F0502020204030204" pitchFamily="34" charset="0"/>
              </a:rPr>
              <a:t>COD gain is mainly from AWOP;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with major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 err="1" smtClean="0">
                <a:latin typeface="Calibri" panose="020F0502020204030204" pitchFamily="34" charset="0"/>
              </a:rPr>
              <a:t>gainins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from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all the species except Basa , Pollock and Scampi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9"/>
            <a:ext cx="9144000" cy="6566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50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POLLOCK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All the key measures are driving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Pollock </a:t>
            </a:r>
            <a:r>
              <a:rPr lang="en-GB" altLang="en-US" sz="1600" b="0" dirty="0">
                <a:latin typeface="Calibri" panose="020F0502020204030204" pitchFamily="34" charset="0"/>
              </a:rPr>
              <a:t>growth. Shifting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losses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mainly </a:t>
            </a:r>
            <a:r>
              <a:rPr lang="en-GB" altLang="en-US" sz="1600" b="0" dirty="0">
                <a:latin typeface="Calibri" panose="020F0502020204030204" pitchFamily="34" charset="0"/>
              </a:rPr>
              <a:t>from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Basa, Sole and Scampi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799"/>
            <a:ext cx="9144000" cy="6514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2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WARM WATER PRAWNS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0" dirty="0">
                <a:latin typeface="Calibri" panose="020F0502020204030204" pitchFamily="34" charset="0"/>
              </a:rPr>
              <a:t>Shifting is the major driver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for warm water prawns </a:t>
            </a:r>
            <a:r>
              <a:rPr lang="en-US" altLang="en-US" sz="1600" b="0" dirty="0">
                <a:latin typeface="Calibri" panose="020F0502020204030204" pitchFamily="34" charset="0"/>
              </a:rPr>
              <a:t>decline,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with losses </a:t>
            </a:r>
            <a:r>
              <a:rPr lang="en-US" altLang="en-US" sz="1600" b="0" dirty="0">
                <a:latin typeface="Calibri" panose="020F0502020204030204" pitchFamily="34" charset="0"/>
              </a:rPr>
              <a:t>to all the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species </a:t>
            </a:r>
            <a:r>
              <a:rPr lang="en-US" altLang="en-US" sz="1600" b="0" dirty="0">
                <a:latin typeface="Calibri" panose="020F0502020204030204" pitchFamily="34" charset="0"/>
              </a:rPr>
              <a:t>except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Mixed Seafood </a:t>
            </a:r>
            <a:r>
              <a:rPr lang="en-US" altLang="en-US" sz="1600" b="0" dirty="0">
                <a:latin typeface="Calibri" panose="020F0502020204030204" pitchFamily="34" charset="0"/>
              </a:rPr>
              <a:t>and P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laice.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632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HADDOCK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728246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Decline </a:t>
            </a:r>
            <a:r>
              <a:rPr lang="en-GB" altLang="en-US" sz="1600" b="0" dirty="0">
                <a:latin typeface="Calibri" panose="020F0502020204030204" pitchFamily="34" charset="0"/>
              </a:rPr>
              <a:t>mainly through shifting,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with losses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to </a:t>
            </a:r>
            <a:r>
              <a:rPr lang="en-GB" altLang="en-US" sz="1600" b="0" dirty="0">
                <a:latin typeface="Calibri" panose="020F0502020204030204" pitchFamily="34" charset="0"/>
              </a:rPr>
              <a:t>all the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species </a:t>
            </a:r>
            <a:r>
              <a:rPr lang="en-GB" altLang="en-US" sz="1600" b="0" dirty="0">
                <a:latin typeface="Calibri" panose="020F0502020204030204" pitchFamily="34" charset="0"/>
              </a:rPr>
              <a:t>except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Mixed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Seafood.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9144000" cy="620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8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COLD WATER PRAWNS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34425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Gaining </a:t>
            </a:r>
            <a:r>
              <a:rPr lang="en-GB" altLang="en-US" sz="1600" b="0" dirty="0">
                <a:latin typeface="Calibri" panose="020F0502020204030204" pitchFamily="34" charset="0"/>
              </a:rPr>
              <a:t>mainly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from </a:t>
            </a:r>
            <a:r>
              <a:rPr lang="en-GB" altLang="en-US" sz="1600" b="0" dirty="0">
                <a:latin typeface="Calibri" panose="020F0502020204030204" pitchFamily="34" charset="0"/>
              </a:rPr>
              <a:t>Repertoire. Shifting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gains from </a:t>
            </a:r>
            <a:r>
              <a:rPr lang="en-GB" altLang="en-US" sz="1600" b="0" dirty="0">
                <a:latin typeface="Calibri" panose="020F0502020204030204" pitchFamily="34" charset="0"/>
              </a:rPr>
              <a:t>Mixed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Seafood, Warm </a:t>
            </a:r>
            <a:r>
              <a:rPr lang="en-GB" altLang="en-US" sz="1600" b="0" dirty="0">
                <a:latin typeface="Calibri" panose="020F0502020204030204" pitchFamily="34" charset="0"/>
              </a:rPr>
              <a:t>W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ater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Prawns, Haddock, Salmon and Tuna.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49"/>
            <a:ext cx="9144000" cy="6379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8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CATEGORY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7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SOLE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 smtClean="0">
                <a:latin typeface="Calibri" panose="020F0502020204030204" pitchFamily="34" charset="0"/>
              </a:rPr>
              <a:t>Sole gains mainly from Repertoire,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with shifting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gains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from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all species except Plaice,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Cod,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Haddock and Scampi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024"/>
            <a:ext cx="9144000" cy="6431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6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SCAMPI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34425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Scampi </a:t>
            </a:r>
            <a:r>
              <a:rPr lang="en-GB" altLang="en-US" sz="1600" b="0" dirty="0">
                <a:latin typeface="Calibri" panose="020F0502020204030204" pitchFamily="34" charset="0"/>
              </a:rPr>
              <a:t>is gaining through all the key drivers mainly from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shifting.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Gains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>
                <a:latin typeface="Calibri" panose="020F0502020204030204" pitchFamily="34" charset="0"/>
              </a:rPr>
              <a:t>from all the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species except Basa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32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BASA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Basa </a:t>
            </a:r>
            <a:r>
              <a:rPr lang="en-GB" altLang="en-US" sz="1600" b="0" dirty="0">
                <a:latin typeface="Calibri" panose="020F0502020204030204" pitchFamily="34" charset="0"/>
              </a:rPr>
              <a:t>is gaining through all the key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drivers particularly </a:t>
            </a:r>
            <a:r>
              <a:rPr lang="en-GB" altLang="en-US" sz="1600" b="0" dirty="0">
                <a:latin typeface="Calibri" panose="020F0502020204030204" pitchFamily="34" charset="0"/>
              </a:rPr>
              <a:t>from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Repertoire. </a:t>
            </a:r>
            <a:r>
              <a:rPr lang="en-GB" altLang="en-US" sz="1600" b="0" dirty="0" err="1" smtClean="0">
                <a:latin typeface="Calibri" panose="020F0502020204030204" pitchFamily="34" charset="0"/>
              </a:rPr>
              <a:t>Basa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gaining </a:t>
            </a:r>
            <a:r>
              <a:rPr lang="en-GB" altLang="en-US" sz="1600" b="0" dirty="0">
                <a:latin typeface="Calibri" panose="020F0502020204030204" pitchFamily="34" charset="0"/>
              </a:rPr>
              <a:t>from all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species </a:t>
            </a:r>
            <a:r>
              <a:rPr lang="en-GB" altLang="en-US" sz="1600" b="0" dirty="0">
                <a:latin typeface="Calibri" panose="020F0502020204030204" pitchFamily="34" charset="0"/>
              </a:rPr>
              <a:t>except S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almon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49"/>
            <a:ext cx="9144000" cy="6358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MIXED SEAFOOD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Decline’s mainly from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Shiftin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g with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losses to all the species except Tuna and Plaice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04"/>
            <a:ext cx="9144000" cy="6373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</a:t>
            </a:r>
            <a:r>
              <a:rPr lang="en-US" dirty="0" smtClean="0">
                <a:latin typeface="Calibri" panose="020F0502020204030204" pitchFamily="34" charset="0"/>
              </a:rPr>
              <a:t>PLAICE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>
                <a:latin typeface="Calibri" panose="020F0502020204030204" pitchFamily="34" charset="0"/>
              </a:rPr>
              <a:t>L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osses to all the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species except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Cold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Water </a:t>
            </a:r>
            <a:r>
              <a:rPr lang="en-GB" altLang="en-US" sz="1600" b="0" dirty="0">
                <a:latin typeface="Calibri" panose="020F0502020204030204" pitchFamily="34" charset="0"/>
              </a:rPr>
              <a:t>P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rawns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, Sole and Tuna.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6431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8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FROZEN TUNA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GB" altLang="en-US" sz="1600" b="0" dirty="0" smtClean="0">
                <a:latin typeface="Calibri" panose="020F0502020204030204" pitchFamily="34" charset="0"/>
              </a:rPr>
              <a:t>Repertoire is in growth and shifting gains mainly from Warm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Water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Prawns &amp; Haddock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03"/>
            <a:ext cx="9144000" cy="6399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anose="020F0502020204030204" pitchFamily="34" charset="0"/>
              </a:rPr>
              <a:t>FROZEN TOTAL SALMON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0" dirty="0" smtClean="0">
                <a:latin typeface="Calibri" panose="020F0502020204030204" pitchFamily="34" charset="0"/>
              </a:rPr>
              <a:t>Salmon is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gaining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in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species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such as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Tuna, Warm </a:t>
            </a:r>
            <a:r>
              <a:rPr lang="en-US" altLang="en-US" sz="1600" b="0" dirty="0">
                <a:latin typeface="Calibri" panose="020F0502020204030204" pitchFamily="34" charset="0"/>
              </a:rPr>
              <a:t>W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ater </a:t>
            </a:r>
            <a:r>
              <a:rPr lang="en-US" altLang="en-US" sz="1600" b="0" dirty="0">
                <a:latin typeface="Calibri" panose="020F0502020204030204" pitchFamily="34" charset="0"/>
              </a:rPr>
              <a:t>P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rawns, Mixed </a:t>
            </a:r>
            <a:r>
              <a:rPr lang="en-US" altLang="en-US" sz="1600" b="0" dirty="0">
                <a:latin typeface="Calibri" panose="020F0502020204030204" pitchFamily="34" charset="0"/>
              </a:rPr>
              <a:t>S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eafood, Plaice and </a:t>
            </a:r>
            <a:r>
              <a:rPr lang="en-US" altLang="en-US" sz="1600" b="0" dirty="0" err="1">
                <a:latin typeface="Calibri" panose="020F0502020204030204" pitchFamily="34" charset="0"/>
              </a:rPr>
              <a:t>B</a:t>
            </a:r>
            <a:r>
              <a:rPr lang="en-US" altLang="en-US" sz="1600" b="0" dirty="0" err="1" smtClean="0">
                <a:latin typeface="Calibri" panose="020F0502020204030204" pitchFamily="34" charset="0"/>
              </a:rPr>
              <a:t>asa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647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2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115888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anose="020F0502020204030204" pitchFamily="34" charset="0"/>
              </a:rPr>
              <a:t>FROZEN – ALL OTHER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287338" y="603250"/>
            <a:ext cx="7885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0" dirty="0">
                <a:latin typeface="Calibri" panose="020F0502020204030204" pitchFamily="34" charset="0"/>
              </a:rPr>
              <a:t>Shifting is the major driver for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‘All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O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ther’s’ </a:t>
            </a:r>
            <a:r>
              <a:rPr lang="en-US" altLang="en-US" sz="1600" b="0" dirty="0">
                <a:latin typeface="Calibri" panose="020F0502020204030204" pitchFamily="34" charset="0"/>
              </a:rPr>
              <a:t>decline,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with losses </a:t>
            </a:r>
            <a:r>
              <a:rPr lang="en-US" altLang="en-US" sz="1600" b="0" dirty="0">
                <a:latin typeface="Calibri" panose="020F0502020204030204" pitchFamily="34" charset="0"/>
              </a:rPr>
              <a:t>to all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species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 </a:t>
            </a:r>
            <a:r>
              <a:rPr lang="en-US" altLang="en-US" sz="1600" b="0" dirty="0">
                <a:latin typeface="Calibri" panose="020F0502020204030204" pitchFamily="34" charset="0"/>
              </a:rPr>
              <a:t>except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Mixed Seafood, Tuna, Warm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Water </a:t>
            </a:r>
            <a:r>
              <a:rPr lang="en-US" altLang="en-US" sz="1600" b="0" dirty="0" smtClean="0">
                <a:latin typeface="Calibri" panose="020F0502020204030204" pitchFamily="34" charset="0"/>
              </a:rPr>
              <a:t>Prawns and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Plaice</a:t>
            </a:r>
            <a:endParaRPr lang="en-US" altLang="en-US" sz="1600" b="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679"/>
            <a:ext cx="9144000" cy="6183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5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87999" cy="1225639"/>
          </a:xfrm>
        </p:spPr>
        <p:txBody>
          <a:bodyPr>
            <a:normAutofit/>
          </a:bodyPr>
          <a:lstStyle/>
          <a:p>
            <a:r>
              <a:rPr lang="en-GB" dirty="0" smtClean="0"/>
              <a:t>DEMOGRAPHICS BY TOTAL GB AND RETAILERS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FROZEN FISH SALES </a:t>
            </a:r>
            <a:r>
              <a:rPr lang="en-US" altLang="en-US" b="1" dirty="0" smtClean="0"/>
              <a:t>OVERINDEX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FROM 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</a:t>
            </a:r>
            <a:r>
              <a:rPr lang="en-US" altLang="en-US" b="1" dirty="0" smtClean="0"/>
              <a:t>THOSE CLASS AB,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2 MEMBERS IN FAMILY, </a:t>
            </a:r>
            <a:r>
              <a:rPr lang="en-US" altLang="en-US" b="1" dirty="0" smtClean="0"/>
              <a:t>AND </a:t>
            </a:r>
            <a:r>
              <a:rPr lang="en-US" altLang="en-US" b="1" dirty="0" smtClean="0"/>
              <a:t>LOCATED </a:t>
            </a:r>
            <a:r>
              <a:rPr lang="en-US" altLang="en-US" b="1" dirty="0" smtClean="0"/>
              <a:t>AT LONDON AND CENTRAL.</a:t>
            </a:r>
            <a:endParaRPr lang="en-US" altLang="en-US" b="1" dirty="0"/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14710"/>
          <a:stretch/>
        </p:blipFill>
        <p:spPr bwMode="auto">
          <a:xfrm>
            <a:off x="152400" y="990600"/>
            <a:ext cx="8978900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31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318803"/>
              </p:ext>
            </p:extLst>
          </p:nvPr>
        </p:nvGraphicFramePr>
        <p:xfrm>
          <a:off x="561975" y="2327275"/>
          <a:ext cx="817880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Nielsen Report" r:id="rId3" imgW="9792000" imgH="6660000" progId="WSPReport.Document">
                  <p:embed/>
                </p:oleObj>
              </mc:Choice>
              <mc:Fallback>
                <p:oleObj name="Nielsen Report" r:id="rId3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7042" b="9406"/>
                      <a:stretch>
                        <a:fillRect/>
                      </a:stretch>
                    </p:blipFill>
                    <p:spPr bwMode="auto">
                      <a:xfrm>
                        <a:off x="561975" y="2327275"/>
                        <a:ext cx="8178800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77631"/>
              </p:ext>
            </p:extLst>
          </p:nvPr>
        </p:nvGraphicFramePr>
        <p:xfrm>
          <a:off x="468313" y="1666875"/>
          <a:ext cx="8385175" cy="35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Nielsen Report" r:id="rId5" imgW="9792000" imgH="6660000" progId="WSPReport.Document">
                  <p:embed/>
                </p:oleObj>
              </mc:Choice>
              <mc:Fallback>
                <p:oleObj name="Nielsen Report" r:id="rId5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8104" b="84826"/>
                      <a:stretch>
                        <a:fillRect/>
                      </a:stretch>
                    </p:blipFill>
                    <p:spPr bwMode="auto">
                      <a:xfrm>
                        <a:off x="468313" y="1666875"/>
                        <a:ext cx="8385175" cy="35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0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Category 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growth IN TERMS OF VOLUME is driven by </a:t>
            </a:r>
            <a:r>
              <a:rPr lang="en-US" sz="2400" b="0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all the 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segments, BUT 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largely </a:t>
            </a:r>
            <a:r>
              <a:rPr lang="en-US" sz="2400" b="0" kern="1200" cap="all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from Frozen 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(+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18.5M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). </a:t>
            </a:r>
            <a:endParaRPr lang="en-US" sz="2400" b="0" kern="1200" cap="all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457200" y="1095375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(Volume) | Total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Coverage UK including Discounters | </a:t>
            </a:r>
            <a:r>
              <a:rPr lang="en-US" altLang="en-US" sz="1200" b="0" dirty="0">
                <a:solidFill>
                  <a:srgbClr val="009DD9"/>
                </a:solidFill>
              </a:rPr>
              <a:t>MAT TY vs YA -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Data to WE </a:t>
            </a:r>
            <a:r>
              <a:rPr lang="en-US" altLang="en-US" sz="1200" dirty="0">
                <a:solidFill>
                  <a:srgbClr val="009DD9"/>
                </a:solidFill>
              </a:rPr>
              <a:t>26.12.2020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428" y="1855729"/>
            <a:ext cx="1759236" cy="17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8000"/>
                </a:solidFill>
              </a:rPr>
              <a:t>+27.5</a:t>
            </a:r>
            <a:endParaRPr lang="en-GB" sz="1000" b="1" dirty="0">
              <a:solidFill>
                <a:srgbClr val="008000"/>
              </a:solidFill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smtClean="0">
                <a:latin typeface="Calibri" panose="020F0502020204030204" pitchFamily="34" charset="0"/>
              </a:rPr>
              <a:t>Source – Nielsen Scantrack,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5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FROZEN </a:t>
            </a:r>
            <a:r>
              <a:rPr lang="en-US" altLang="en-US" dirty="0"/>
              <a:t>FISH </a:t>
            </a:r>
            <a:r>
              <a:rPr lang="en-US" altLang="en-US" dirty="0" smtClean="0"/>
              <a:t>UNDERINDEX AMONGST </a:t>
            </a:r>
            <a:r>
              <a:rPr lang="en-US" altLang="en-US" dirty="0"/>
              <a:t>YOUNGER </a:t>
            </a:r>
            <a:r>
              <a:rPr lang="en-US" altLang="en-US" dirty="0" smtClean="0"/>
              <a:t>GROUPS</a:t>
            </a:r>
            <a:endParaRPr lang="en-US" altLang="en-US" dirty="0"/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17649"/>
          <a:stretch/>
        </p:blipFill>
        <p:spPr bwMode="auto">
          <a:xfrm>
            <a:off x="152400" y="1001486"/>
            <a:ext cx="8978900" cy="50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1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COD SALES </a:t>
            </a:r>
            <a:r>
              <a:rPr lang="en-US" altLang="en-US" b="1" dirty="0" smtClean="0"/>
              <a:t>COME MORE PREDOMINANTLY </a:t>
            </a:r>
            <a:r>
              <a:rPr lang="en-US" altLang="en-US" b="1" dirty="0" smtClean="0"/>
              <a:t>FROM 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2 MEMBERS IN FAMILY, LOCATED AT LONDON AND CENTRAL.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15494"/>
          <a:stretch/>
        </p:blipFill>
        <p:spPr bwMode="auto">
          <a:xfrm>
            <a:off x="152400" y="973182"/>
            <a:ext cx="8978900" cy="51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6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COD </a:t>
            </a:r>
            <a:r>
              <a:rPr lang="en-US" altLang="en-US" dirty="0" smtClean="0"/>
              <a:t>OVERINDEX</a:t>
            </a:r>
            <a:r>
              <a:rPr lang="en-US" altLang="en-US" dirty="0" smtClean="0"/>
              <a:t> </a:t>
            </a:r>
            <a:r>
              <a:rPr lang="en-US" altLang="en-US" dirty="0"/>
              <a:t>AMONGST </a:t>
            </a:r>
            <a:r>
              <a:rPr lang="en-US" altLang="en-US" dirty="0" smtClean="0"/>
              <a:t>OLDER COUPLES, </a:t>
            </a:r>
            <a:r>
              <a:rPr lang="en-US" altLang="en-US" dirty="0" smtClean="0"/>
              <a:t>AND THOSE LIVING </a:t>
            </a:r>
            <a:r>
              <a:rPr lang="en-US" altLang="en-US" dirty="0"/>
              <a:t>IN </a:t>
            </a:r>
            <a:r>
              <a:rPr lang="en-US" altLang="en-US" dirty="0" smtClean="0"/>
              <a:t>SOUTH </a:t>
            </a:r>
            <a:r>
              <a:rPr lang="en-US" altLang="en-US" dirty="0"/>
              <a:t>&amp; SOUTH </a:t>
            </a:r>
            <a:r>
              <a:rPr lang="en-US" altLang="en-US" dirty="0" smtClean="0"/>
              <a:t>EAST, EAST OF ENGLAND, CENTRAL, SOUTH WEST, WALES &amp; WEST, NORTH EAST LANCASHIRE BORDERS.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b="18237"/>
          <a:stretch/>
        </p:blipFill>
        <p:spPr bwMode="auto">
          <a:xfrm>
            <a:off x="152400" y="1053736"/>
            <a:ext cx="8978900" cy="504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POLLOCK SALES </a:t>
            </a:r>
            <a:r>
              <a:rPr lang="en-US" altLang="en-US" b="1" dirty="0"/>
              <a:t>COME MORE PREDOMINANTLY </a:t>
            </a:r>
            <a:r>
              <a:rPr lang="en-US" altLang="en-US" b="1" dirty="0" smtClean="0"/>
              <a:t>FROM 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C1,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3-4 MEMBERS IN FAMILY, LOCATED AT LONDON AND CENTRAL.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6473"/>
          <a:stretch/>
        </p:blipFill>
        <p:spPr bwMode="auto">
          <a:xfrm>
            <a:off x="152400" y="975359"/>
            <a:ext cx="8978900" cy="512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POLLOCK OVERINDEX </a:t>
            </a:r>
            <a:r>
              <a:rPr lang="en-US" altLang="en-US" dirty="0"/>
              <a:t>AMONGST </a:t>
            </a:r>
            <a:r>
              <a:rPr lang="en-US" altLang="en-US" dirty="0" smtClean="0"/>
              <a:t>THOSE</a:t>
            </a:r>
            <a:r>
              <a:rPr lang="en-US" altLang="en-US" dirty="0" smtClean="0"/>
              <a:t> </a:t>
            </a:r>
            <a:r>
              <a:rPr lang="en-US" altLang="en-US" dirty="0"/>
              <a:t>LIVING </a:t>
            </a:r>
            <a:r>
              <a:rPr lang="en-US" altLang="en-US" dirty="0" smtClean="0"/>
              <a:t>IN YORKSHIRE, CENTRAL, NORTH EAST AND LANCASHIRE BORDERS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5690"/>
          <a:stretch/>
        </p:blipFill>
        <p:spPr bwMode="auto">
          <a:xfrm>
            <a:off x="152400" y="1075507"/>
            <a:ext cx="8978900" cy="517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FROZEN WARM WATER PRAWNS COME </a:t>
            </a:r>
            <a:r>
              <a:rPr lang="en-US" altLang="en-US" b="1" dirty="0"/>
              <a:t>MORE PREDOMINANTLY FROM </a:t>
            </a:r>
            <a:r>
              <a:rPr lang="en-US" altLang="en-US" b="1" dirty="0" smtClean="0"/>
              <a:t>THOSE AGED </a:t>
            </a:r>
            <a:r>
              <a:rPr lang="en-US" altLang="en-US" b="1" dirty="0" smtClean="0"/>
              <a:t>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WITH 2 MEMBERS IN FAMILY, </a:t>
            </a:r>
            <a:r>
              <a:rPr lang="en-US" altLang="en-US" b="1" dirty="0" smtClean="0"/>
              <a:t>AND THOSE LOCATED </a:t>
            </a:r>
            <a:r>
              <a:rPr lang="en-US" altLang="en-US" b="1" dirty="0" smtClean="0"/>
              <a:t>AT LONDON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16670"/>
          <a:stretch/>
        </p:blipFill>
        <p:spPr bwMode="auto">
          <a:xfrm>
            <a:off x="152400" y="1012371"/>
            <a:ext cx="8978900" cy="51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6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WARM WATER PRAWNS </a:t>
            </a:r>
            <a:r>
              <a:rPr lang="en-US" altLang="en-US" dirty="0" smtClean="0"/>
              <a:t>OVERINDEX FOR THOSE </a:t>
            </a:r>
            <a:r>
              <a:rPr lang="en-US" altLang="en-US" dirty="0"/>
              <a:t>LIVING IN </a:t>
            </a:r>
            <a:r>
              <a:rPr lang="en-US" altLang="en-US" dirty="0" smtClean="0"/>
              <a:t>LONDON AND EAST OF </a:t>
            </a:r>
            <a:r>
              <a:rPr lang="en-US" altLang="en-US" dirty="0" smtClean="0"/>
              <a:t>ENGLAND, CLASS </a:t>
            </a:r>
            <a:r>
              <a:rPr lang="en-US" altLang="en-US" dirty="0" smtClean="0"/>
              <a:t>AB &amp; OLDER COUPLES.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b="16865"/>
          <a:stretch/>
        </p:blipFill>
        <p:spPr bwMode="auto">
          <a:xfrm>
            <a:off x="152400" y="1051560"/>
            <a:ext cx="897890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0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HADDOCK </a:t>
            </a:r>
            <a:r>
              <a:rPr lang="en-US" altLang="en-US" b="1" dirty="0"/>
              <a:t>COME MORE PREDOMINANTLY FROM </a:t>
            </a:r>
            <a:r>
              <a:rPr lang="en-US" altLang="en-US" b="1" dirty="0" smtClean="0"/>
              <a:t> HOUSEHOLDS WITH </a:t>
            </a:r>
            <a:r>
              <a:rPr lang="en-US" altLang="en-US" b="1" dirty="0"/>
              <a:t>2 MEMBERS IN </a:t>
            </a:r>
            <a:r>
              <a:rPr lang="en-US" altLang="en-US" b="1" dirty="0" smtClean="0"/>
              <a:t>FAMILY, FROM </a:t>
            </a:r>
            <a:r>
              <a:rPr lang="en-US" altLang="en-US" b="1" dirty="0" smtClean="0"/>
              <a:t>OLDER </a:t>
            </a:r>
            <a:r>
              <a:rPr lang="en-US" altLang="en-US" b="1" dirty="0" smtClean="0"/>
              <a:t>COUPLES, CLASS </a:t>
            </a:r>
            <a:r>
              <a:rPr lang="en-US" altLang="en-US" b="1" dirty="0" smtClean="0"/>
              <a:t>AB &amp; </a:t>
            </a:r>
            <a:r>
              <a:rPr lang="en-US" altLang="en-US" b="1" dirty="0" smtClean="0"/>
              <a:t>C1, </a:t>
            </a:r>
            <a:r>
              <a:rPr lang="en-US" altLang="en-US" b="1" dirty="0" smtClean="0"/>
              <a:t>AGED 65+, </a:t>
            </a:r>
            <a:r>
              <a:rPr lang="en-US" altLang="en-US" b="1" dirty="0" smtClean="0"/>
              <a:t>AND LOCATED </a:t>
            </a:r>
            <a:r>
              <a:rPr lang="en-US" altLang="en-US" b="1" dirty="0" smtClean="0"/>
              <a:t>AT LONDON AND CENTRAL.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b="14319"/>
          <a:stretch/>
        </p:blipFill>
        <p:spPr bwMode="auto">
          <a:xfrm>
            <a:off x="152400" y="944879"/>
            <a:ext cx="8978900" cy="530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3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HADDOCK OVERINDEX AMONGST OLDER </a:t>
            </a:r>
            <a:r>
              <a:rPr lang="en-US" altLang="en-US" dirty="0" smtClean="0"/>
              <a:t>COUPLES, 2 </a:t>
            </a:r>
            <a:r>
              <a:rPr lang="en-US" altLang="en-US" dirty="0" smtClean="0"/>
              <a:t>MEMBER HOUSEHOLDS, AND THOSE AGED </a:t>
            </a:r>
            <a:r>
              <a:rPr lang="en-US" altLang="en-US" dirty="0" smtClean="0"/>
              <a:t>65+ 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5493"/>
          <a:stretch/>
        </p:blipFill>
        <p:spPr bwMode="auto">
          <a:xfrm>
            <a:off x="152400" y="1012370"/>
            <a:ext cx="8978900" cy="515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COLD WATER PRAWN SALES COME </a:t>
            </a:r>
            <a:r>
              <a:rPr lang="en-US" altLang="en-US" b="1" dirty="0"/>
              <a:t>MORE PREDOMINANTLY FROM 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WITH 2 </a:t>
            </a:r>
            <a:r>
              <a:rPr lang="en-US" altLang="en-US" b="1" dirty="0" smtClean="0"/>
              <a:t>MEMBERS, AND HOUSEHOLDS FROM </a:t>
            </a:r>
            <a:r>
              <a:rPr lang="en-US" altLang="en-US" b="1" dirty="0" smtClean="0"/>
              <a:t>LONDON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13730"/>
          <a:stretch/>
        </p:blipFill>
        <p:spPr bwMode="auto">
          <a:xfrm>
            <a:off x="152400" y="990600"/>
            <a:ext cx="8978900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6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42750"/>
              </p:ext>
            </p:extLst>
          </p:nvPr>
        </p:nvGraphicFramePr>
        <p:xfrm>
          <a:off x="628650" y="2229427"/>
          <a:ext cx="8288385" cy="407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Nielsen Report" r:id="rId3" imgW="9792000" imgH="6660000" progId="WSPReport.Document">
                  <p:embed/>
                </p:oleObj>
              </mc:Choice>
              <mc:Fallback>
                <p:oleObj name="Nielsen Report" r:id="rId3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735" t="27015" b="11346"/>
                      <a:stretch>
                        <a:fillRect/>
                      </a:stretch>
                    </p:blipFill>
                    <p:spPr bwMode="auto">
                      <a:xfrm>
                        <a:off x="628650" y="2229427"/>
                        <a:ext cx="8288385" cy="407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87265"/>
              </p:ext>
            </p:extLst>
          </p:nvPr>
        </p:nvGraphicFramePr>
        <p:xfrm>
          <a:off x="477838" y="1570038"/>
          <a:ext cx="835183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Nielsen Report" r:id="rId5" imgW="9792000" imgH="6660000" progId="WSPReport.Document">
                  <p:embed/>
                </p:oleObj>
              </mc:Choice>
              <mc:Fallback>
                <p:oleObj name="Nielsen Report" r:id="rId5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7922" b="74051"/>
                      <a:stretch>
                        <a:fillRect/>
                      </a:stretch>
                    </p:blipFill>
                    <p:spPr bwMode="auto">
                      <a:xfrm>
                        <a:off x="477838" y="1570038"/>
                        <a:ext cx="8351837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00" y="76200"/>
            <a:ext cx="8388000" cy="863999"/>
          </a:xfrm>
        </p:spPr>
        <p:txBody>
          <a:bodyPr/>
          <a:lstStyle/>
          <a:p>
            <a:pPr>
              <a:defRPr/>
            </a:pP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Same trend is followed In terms of </a:t>
            </a:r>
            <a:r>
              <a:rPr lang="en-US" sz="2400" b="0" kern="1200" cap="all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value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114300" indent="0">
              <a:spcBef>
                <a:spcPts val="63"/>
              </a:spcBef>
              <a:buNone/>
            </a:pPr>
            <a:r>
              <a:rPr lang="en-US" altLang="en-US" sz="1000" dirty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>
                <a:latin typeface="Calibri" panose="020F0502020204030204" pitchFamily="34" charset="0"/>
              </a:rPr>
              <a:t>Scantrack</a:t>
            </a:r>
            <a:r>
              <a:rPr lang="en-US" altLang="en-US" sz="1000" dirty="0">
                <a:latin typeface="Calibri" panose="020F0502020204030204" pitchFamily="34" charset="0"/>
              </a:rPr>
              <a:t>, Data to WE 26.12.2020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606425" y="1011382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Segment Trends (Value)| Total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Coverage </a:t>
            </a:r>
            <a:r>
              <a:rPr lang="en-US" altLang="en-US" sz="1200" dirty="0" smtClean="0">
                <a:solidFill>
                  <a:srgbClr val="009DD9"/>
                </a:solidFill>
              </a:rPr>
              <a:t>UK including Discounters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| </a:t>
            </a:r>
            <a:r>
              <a:rPr lang="en-US" altLang="en-US" sz="1200" b="0" dirty="0">
                <a:solidFill>
                  <a:srgbClr val="009DD9"/>
                </a:solidFill>
              </a:rPr>
              <a:t>MAT TY vs YA -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Data to WE </a:t>
            </a:r>
            <a:r>
              <a:rPr lang="en-US" altLang="en-US" sz="1200" dirty="0">
                <a:solidFill>
                  <a:srgbClr val="009DD9"/>
                </a:solidFill>
              </a:rPr>
              <a:t>26.12.2020</a:t>
            </a:r>
          </a:p>
        </p:txBody>
      </p:sp>
    </p:spTree>
    <p:extLst>
      <p:ext uri="{BB962C8B-B14F-4D97-AF65-F5344CB8AC3E}">
        <p14:creationId xmlns:p14="http://schemas.microsoft.com/office/powerpoint/2010/main" val="4136443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FROZEN WATER PRAWNS OVERINDEX AMONGST OLDER </a:t>
            </a:r>
            <a:r>
              <a:rPr lang="en-US" altLang="en-US" dirty="0" smtClean="0"/>
              <a:t>COUPLES, AGED </a:t>
            </a:r>
            <a:r>
              <a:rPr lang="en-US" altLang="en-US" dirty="0" smtClean="0"/>
              <a:t>65</a:t>
            </a:r>
            <a:r>
              <a:rPr lang="en-US" altLang="en-US" dirty="0" smtClean="0"/>
              <a:t>+ , AND THOSE </a:t>
            </a:r>
            <a:r>
              <a:rPr lang="en-US" altLang="en-US" dirty="0"/>
              <a:t>LIVING IN </a:t>
            </a:r>
            <a:r>
              <a:rPr lang="en-US" altLang="en-US" dirty="0" smtClean="0"/>
              <a:t>NORTH EAST</a:t>
            </a:r>
            <a:r>
              <a:rPr lang="en-US" altLang="en-US" dirty="0"/>
              <a:t>.</a:t>
            </a:r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7649"/>
          <a:stretch/>
        </p:blipFill>
        <p:spPr bwMode="auto">
          <a:xfrm>
            <a:off x="152400" y="1079862"/>
            <a:ext cx="8978900" cy="50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8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TOTAL SALMON SALES COME </a:t>
            </a:r>
            <a:r>
              <a:rPr lang="en-US" altLang="en-US" b="1" dirty="0"/>
              <a:t>MORE PREDOMINANTLY FROM </a:t>
            </a:r>
            <a:r>
              <a:rPr lang="en-US" altLang="en-US" b="1" dirty="0" smtClean="0"/>
              <a:t>THOSE WITH </a:t>
            </a:r>
            <a:r>
              <a:rPr lang="en-US" altLang="en-US" b="1" dirty="0" smtClean="0"/>
              <a:t>2 </a:t>
            </a:r>
            <a:r>
              <a:rPr lang="en-US" altLang="en-US" b="1" dirty="0" smtClean="0"/>
              <a:t>MEMBER HOUSEHOLDS,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AGED 45+ </a:t>
            </a:r>
            <a:r>
              <a:rPr lang="en-US" altLang="en-US" b="1" dirty="0" smtClean="0"/>
              <a:t>AND FROM </a:t>
            </a:r>
            <a:r>
              <a:rPr lang="en-US" altLang="en-US" b="1" dirty="0" smtClean="0"/>
              <a:t>OLDER COUPLES.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5885"/>
          <a:stretch/>
        </p:blipFill>
        <p:spPr bwMode="auto">
          <a:xfrm>
            <a:off x="152400" y="990600"/>
            <a:ext cx="8978900" cy="513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7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SALMON </a:t>
            </a:r>
            <a:r>
              <a:rPr lang="en-US" altLang="en-US" dirty="0"/>
              <a:t>OVERINDEX </a:t>
            </a:r>
            <a:r>
              <a:rPr lang="en-US" altLang="en-US" dirty="0" smtClean="0"/>
              <a:t>FROM OLDER COUPLES WITH THE </a:t>
            </a:r>
            <a:r>
              <a:rPr lang="en-US" altLang="en-US" dirty="0"/>
              <a:t>AGE </a:t>
            </a:r>
            <a:r>
              <a:rPr lang="en-US" altLang="en-US" dirty="0" smtClean="0"/>
              <a:t>GROUP OF 45+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8041"/>
          <a:stretch/>
        </p:blipFill>
        <p:spPr bwMode="auto">
          <a:xfrm>
            <a:off x="152400" y="990600"/>
            <a:ext cx="8978900" cy="49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0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SOLE SALES COME </a:t>
            </a:r>
            <a:r>
              <a:rPr lang="en-US" altLang="en-US" b="1" dirty="0"/>
              <a:t>MORE PREDOMINANTLY FROM AFFLUENT </a:t>
            </a:r>
            <a:r>
              <a:rPr lang="en-US" altLang="en-US" b="1" dirty="0" smtClean="0"/>
              <a:t>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AGED </a:t>
            </a:r>
            <a:r>
              <a:rPr lang="en-US" altLang="en-US" b="1" dirty="0"/>
              <a:t>6</a:t>
            </a:r>
            <a:r>
              <a:rPr lang="en-US" altLang="en-US" b="1" dirty="0" smtClean="0"/>
              <a:t>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2 MEMBERS IN FAMILY, </a:t>
            </a:r>
            <a:r>
              <a:rPr lang="en-US" altLang="en-US" b="1" dirty="0" smtClean="0"/>
              <a:t>AND THOSE LOCATED </a:t>
            </a:r>
            <a:r>
              <a:rPr lang="en-US" altLang="en-US" b="1" dirty="0" smtClean="0"/>
              <a:t>AT LONDON AND CENTRAL.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" b="15101"/>
          <a:stretch/>
        </p:blipFill>
        <p:spPr bwMode="auto">
          <a:xfrm>
            <a:off x="152400" y="990600"/>
            <a:ext cx="8978900" cy="52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SOLE OVERINDEX AMONGST OLDER </a:t>
            </a:r>
            <a:r>
              <a:rPr lang="en-US" altLang="en-US" dirty="0" smtClean="0"/>
              <a:t>COUPLES, THOSE LOCATED </a:t>
            </a:r>
            <a:r>
              <a:rPr lang="en-US" altLang="en-US" dirty="0" smtClean="0"/>
              <a:t>FROM WALES &amp; WEST, SOUTH WEST, EAST OF ENGLAND AND SOUTH &amp; SOUTH EAST 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3" b="18628"/>
          <a:stretch/>
        </p:blipFill>
        <p:spPr bwMode="auto">
          <a:xfrm>
            <a:off x="152400" y="1055914"/>
            <a:ext cx="89789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1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SCAMPI SALES COME </a:t>
            </a:r>
            <a:r>
              <a:rPr lang="en-US" altLang="en-US" b="1" dirty="0"/>
              <a:t>MORE PREDOMINANTLY FROM 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WITH </a:t>
            </a:r>
            <a:r>
              <a:rPr lang="en-US" altLang="en-US" b="1" dirty="0" smtClean="0"/>
              <a:t>2 MEMBERS IN FAMILY, LOCATED </a:t>
            </a:r>
            <a:r>
              <a:rPr lang="en-US" altLang="en-US" b="1" dirty="0" smtClean="0"/>
              <a:t>IN</a:t>
            </a:r>
            <a:r>
              <a:rPr lang="en-US" altLang="en-US" b="1" dirty="0" smtClean="0"/>
              <a:t> </a:t>
            </a:r>
            <a:r>
              <a:rPr lang="en-US" altLang="en-US" b="1" dirty="0" smtClean="0"/>
              <a:t>LONDON AND CENTRAL.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5493"/>
          <a:stretch/>
        </p:blipFill>
        <p:spPr bwMode="auto">
          <a:xfrm>
            <a:off x="152400" y="936170"/>
            <a:ext cx="8978900" cy="515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9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SCAMPI </a:t>
            </a:r>
            <a:r>
              <a:rPr lang="en-US" altLang="en-US" dirty="0" smtClean="0"/>
              <a:t>OVERINDEX</a:t>
            </a:r>
            <a:r>
              <a:rPr lang="en-US" altLang="en-US" dirty="0" smtClean="0"/>
              <a:t> </a:t>
            </a:r>
            <a:r>
              <a:rPr lang="en-US" altLang="en-US" dirty="0" smtClean="0"/>
              <a:t>FROM </a:t>
            </a:r>
            <a:r>
              <a:rPr lang="en-US" altLang="en-US" dirty="0" smtClean="0"/>
              <a:t>HOUSEHOLDS IN NORTH </a:t>
            </a:r>
            <a:r>
              <a:rPr lang="en-US" altLang="en-US" dirty="0" smtClean="0"/>
              <a:t>EAST AND EAST OF ENGLAND 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6865"/>
          <a:stretch/>
        </p:blipFill>
        <p:spPr bwMode="auto">
          <a:xfrm>
            <a:off x="152400" y="914400"/>
            <a:ext cx="8978900" cy="50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8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BASA SALES </a:t>
            </a:r>
            <a:r>
              <a:rPr lang="en-US" altLang="en-US" b="1" dirty="0"/>
              <a:t>COME MORE PREDOMINANTLY FROM AFFLUENT </a:t>
            </a:r>
            <a:r>
              <a:rPr lang="en-US" altLang="en-US" b="1" dirty="0" smtClean="0"/>
              <a:t>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C1,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2 MEMBERS IN FAMILY, LOCATED AT CENTRAL.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4710"/>
          <a:stretch/>
        </p:blipFill>
        <p:spPr bwMode="auto">
          <a:xfrm>
            <a:off x="152400" y="857793"/>
            <a:ext cx="8978900" cy="52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6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BASA OVERINDEX </a:t>
            </a:r>
            <a:r>
              <a:rPr lang="en-US" altLang="en-US" dirty="0" smtClean="0"/>
              <a:t>AMONGST </a:t>
            </a:r>
            <a:r>
              <a:rPr lang="en-US" altLang="en-US" dirty="0" smtClean="0"/>
              <a:t>OLDER </a:t>
            </a:r>
            <a:r>
              <a:rPr lang="en-US" altLang="en-US" dirty="0" smtClean="0"/>
              <a:t>GROUPS, AND THOSE BASED IN </a:t>
            </a:r>
            <a:r>
              <a:rPr lang="en-US" altLang="en-US" dirty="0" smtClean="0"/>
              <a:t>EAST OF ENGLAND.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17062"/>
          <a:stretch/>
        </p:blipFill>
        <p:spPr bwMode="auto">
          <a:xfrm>
            <a:off x="152400" y="925285"/>
            <a:ext cx="8978900" cy="50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0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MIXED SEAFOOD SALES COME </a:t>
            </a:r>
            <a:r>
              <a:rPr lang="en-US" altLang="en-US" b="1" dirty="0"/>
              <a:t>MORE PREDOMINANTLY FROM 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AB,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2 MEMBERS IN FAMILY, LOCATED AT LONDON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b="14711"/>
          <a:stretch/>
        </p:blipFill>
        <p:spPr bwMode="auto">
          <a:xfrm>
            <a:off x="152400" y="894805"/>
            <a:ext cx="8978900" cy="527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186801"/>
              </p:ext>
            </p:extLst>
          </p:nvPr>
        </p:nvGraphicFramePr>
        <p:xfrm>
          <a:off x="338252" y="1432038"/>
          <a:ext cx="8444330" cy="475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Nielsen Report" r:id="rId3" imgW="9792000" imgH="6660000" progId="WSPReport.Document">
                  <p:embed/>
                </p:oleObj>
              </mc:Choice>
              <mc:Fallback>
                <p:oleObj name="Nielsen Report" r:id="rId3" imgW="9792000" imgH="6660000" progId="WSPReport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2801" t="16468" r="-934" b="6862"/>
                      <a:stretch>
                        <a:fillRect/>
                      </a:stretch>
                    </p:blipFill>
                    <p:spPr bwMode="auto">
                      <a:xfrm>
                        <a:off x="338252" y="1432038"/>
                        <a:ext cx="8444330" cy="4758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6425" y="1135120"/>
            <a:ext cx="838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1pPr>
            <a:lvl2pPr marL="742950" indent="-285750" algn="l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2pPr>
            <a:lvl3pPr marL="11430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3pPr>
            <a:lvl4pPr marL="16002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4pPr>
            <a:lvl5pPr marL="2057400" indent="-228600" algn="l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solidFill>
                  <a:srgbClr val="009DD9"/>
                </a:solidFill>
              </a:rPr>
              <a:t>Fish|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Frozen </a:t>
            </a:r>
            <a:r>
              <a:rPr lang="en-US" altLang="en-US" sz="1200" b="0" dirty="0">
                <a:solidFill>
                  <a:srgbClr val="009DD9"/>
                </a:solidFill>
              </a:rPr>
              <a:t>Fish Trends | Total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Coverage UK including Discounters | </a:t>
            </a:r>
            <a:r>
              <a:rPr lang="en-US" altLang="en-US" sz="1200" b="0" dirty="0">
                <a:solidFill>
                  <a:srgbClr val="009DD9"/>
                </a:solidFill>
              </a:rPr>
              <a:t>3 x MAT to </a:t>
            </a:r>
            <a:r>
              <a:rPr lang="en-US" altLang="en-US" sz="1200" b="0" dirty="0" smtClean="0">
                <a:solidFill>
                  <a:srgbClr val="009DD9"/>
                </a:solidFill>
              </a:rPr>
              <a:t>26.12.2020</a:t>
            </a:r>
            <a:endParaRPr lang="en-US" altLang="en-US" sz="1200" b="0" dirty="0">
              <a:solidFill>
                <a:srgbClr val="009DD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2639" y="175867"/>
            <a:ext cx="8915400" cy="920407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DESPITE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PRICE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INCREASES VOLUME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&amp; UNITS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FROZEN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FISH SALES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IS IN GROWTH COMPARED TO YA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smtClean="0">
                <a:latin typeface="Calibri" panose="020F0502020204030204" pitchFamily="34" charset="0"/>
              </a:rPr>
              <a:t>Source – Nielsen Scantrack,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MIXED SEAFOOD OVERINDEX WITH THOSE IN CLASS </a:t>
            </a:r>
            <a:r>
              <a:rPr lang="en-US" altLang="en-US" dirty="0" smtClean="0"/>
              <a:t>AB, AND AGE </a:t>
            </a:r>
            <a:r>
              <a:rPr lang="en-US" altLang="en-US" dirty="0" smtClean="0"/>
              <a:t>GROUP 65</a:t>
            </a:r>
            <a:r>
              <a:rPr lang="en-US" altLang="en-US" dirty="0" smtClean="0"/>
              <a:t>+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16473"/>
          <a:stretch/>
        </p:blipFill>
        <p:spPr bwMode="auto">
          <a:xfrm>
            <a:off x="152400" y="938349"/>
            <a:ext cx="8978900" cy="50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4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PLAICE SALES COME </a:t>
            </a:r>
            <a:r>
              <a:rPr lang="en-US" altLang="en-US" b="1" dirty="0"/>
              <a:t>MORE PREDOMINANTLY FROM </a:t>
            </a:r>
            <a:r>
              <a:rPr lang="en-US" altLang="en-US" b="1" dirty="0" smtClean="0"/>
              <a:t>OLDER </a:t>
            </a:r>
            <a:r>
              <a:rPr lang="en-US" altLang="en-US" b="1" dirty="0" smtClean="0"/>
              <a:t>COUPLES, </a:t>
            </a:r>
            <a:r>
              <a:rPr lang="en-US" altLang="en-US" b="1" dirty="0" smtClean="0"/>
              <a:t>OF CLASS </a:t>
            </a:r>
            <a:r>
              <a:rPr lang="en-US" altLang="en-US" b="1" dirty="0" smtClean="0"/>
              <a:t>C1, </a:t>
            </a:r>
            <a:r>
              <a:rPr lang="en-US" altLang="en-US" b="1" dirty="0" smtClean="0"/>
              <a:t>WITH 2 MEMBERS IN FAMILY, LOCATED AT LONDON AND EAST OF ENGLAND.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 b="14906"/>
          <a:stretch/>
        </p:blipFill>
        <p:spPr bwMode="auto">
          <a:xfrm>
            <a:off x="152400" y="737175"/>
            <a:ext cx="8978900" cy="52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PLAICE </a:t>
            </a:r>
            <a:r>
              <a:rPr lang="en-US" altLang="en-US" dirty="0" smtClean="0"/>
              <a:t>BUYERS </a:t>
            </a:r>
            <a:r>
              <a:rPr lang="en-US" altLang="en-US" dirty="0" smtClean="0"/>
              <a:t>UNDER INDEXING IN CLASS AB, C2 AND </a:t>
            </a:r>
            <a:r>
              <a:rPr lang="en-US" altLang="en-US" dirty="0" smtClean="0"/>
              <a:t>E,  </a:t>
            </a:r>
            <a:r>
              <a:rPr lang="en-US" altLang="en-US" dirty="0" smtClean="0"/>
              <a:t>ALONG WITH ALL HOUSEHOLD </a:t>
            </a:r>
            <a:r>
              <a:rPr lang="en-US" altLang="en-US" dirty="0" smtClean="0"/>
              <a:t>SIZES </a:t>
            </a:r>
            <a:r>
              <a:rPr lang="en-US" altLang="en-US" dirty="0" smtClean="0"/>
              <a:t>EXCEPT 2 MEMBERS.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6865"/>
          <a:stretch/>
        </p:blipFill>
        <p:spPr bwMode="auto">
          <a:xfrm>
            <a:off x="152400" y="692980"/>
            <a:ext cx="8978900" cy="52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8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8075" y="152400"/>
            <a:ext cx="8628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smtClean="0"/>
              <a:t>TUNA SALES COME </a:t>
            </a:r>
            <a:r>
              <a:rPr lang="en-US" altLang="en-US" b="1" dirty="0"/>
              <a:t>MORE PREDOMINANTLY FROM OLDER </a:t>
            </a:r>
            <a:r>
              <a:rPr lang="en-US" altLang="en-US" b="1" dirty="0" smtClean="0"/>
              <a:t>COUPLES, OF </a:t>
            </a:r>
            <a:r>
              <a:rPr lang="en-US" altLang="en-US" b="1" dirty="0" smtClean="0"/>
              <a:t>CLASS </a:t>
            </a:r>
            <a:r>
              <a:rPr lang="en-US" altLang="en-US" b="1" dirty="0" smtClean="0"/>
              <a:t>C1, </a:t>
            </a:r>
            <a:r>
              <a:rPr lang="en-US" altLang="en-US" b="1" dirty="0" smtClean="0"/>
              <a:t>AGED 45</a:t>
            </a:r>
            <a:r>
              <a:rPr lang="en-US" altLang="en-US" b="1" dirty="0" smtClean="0"/>
              <a:t>+, </a:t>
            </a:r>
            <a:r>
              <a:rPr lang="en-US" altLang="en-US" b="1" dirty="0" smtClean="0"/>
              <a:t>WITH 2 MEMBERS IN FAMILY, LOCATED AT LONDON.</a:t>
            </a:r>
            <a:endParaRPr lang="en-US" altLang="en-US" b="1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14318"/>
          <a:stretch/>
        </p:blipFill>
        <p:spPr bwMode="auto">
          <a:xfrm>
            <a:off x="152400" y="751763"/>
            <a:ext cx="8978900" cy="54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7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53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 smtClean="0"/>
              <a:t>TUNA OVERINDEX AMONGST HOUSEHOLDS IN THE EAST OF ENGLAND AND ESTABLISHED FAMILES</a:t>
            </a:r>
            <a:endParaRPr lang="en-US" altLang="en-US" dirty="0"/>
          </a:p>
        </p:txBody>
      </p:sp>
      <p:pic>
        <p:nvPicPr>
          <p:cNvPr id="4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17257"/>
          <a:stretch/>
        </p:blipFill>
        <p:spPr bwMode="auto">
          <a:xfrm>
            <a:off x="152400" y="862148"/>
            <a:ext cx="8978900" cy="50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215900" y="6631286"/>
            <a:ext cx="8166100" cy="226714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908050" indent="-4572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2pPr>
            <a:lvl3pPr marL="13716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3pPr>
            <a:lvl4pPr marL="1825625" indent="-454025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4pPr>
            <a:lvl5pPr marL="2286000" indent="-4572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7432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6pPr>
            <a:lvl7pPr marL="32004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7pPr>
            <a:lvl8pPr marL="36576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8pPr>
            <a:lvl9pPr marL="4114800" indent="-457200" algn="l" defTabSz="457200" rtl="0" fontAlgn="base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63"/>
              </a:spcBef>
              <a:buFont typeface="Arial" charset="0"/>
              <a:buNone/>
              <a:defRPr/>
            </a:pPr>
            <a:r>
              <a:rPr lang="en-US" altLang="en-US" sz="1000" b="0" kern="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b="0" kern="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b="0" kern="0" dirty="0" smtClean="0">
                <a:latin typeface="Calibri" panose="020F0502020204030204" pitchFamily="34" charset="0"/>
              </a:rPr>
              <a:t> Data to 52 WE 26.12.2020 vs YA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5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MARKET SUMMARY’S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366712" y="304800"/>
            <a:ext cx="8167688" cy="48796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>
                <a:latin typeface="Calibri" panose="020F0502020204030204" pitchFamily="34" charset="0"/>
              </a:rPr>
              <a:t>TOTAL FROZEN FISH – KPI’S BY SPECIES SUMMARY</a:t>
            </a:r>
            <a:endParaRPr lang="en-US" b="0" kern="0" dirty="0">
              <a:latin typeface="Calibri" panose="020F0502020204030204" pitchFamily="34" charset="0"/>
            </a:endParaRP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09093" y="804040"/>
            <a:ext cx="8453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>
                <a:latin typeface="Calibri" panose="020F0502020204030204" pitchFamily="34" charset="0"/>
              </a:rPr>
              <a:t>Category growing through increased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Penetration and Trip Volume. Shoppers </a:t>
            </a:r>
            <a:r>
              <a:rPr lang="en-GB" altLang="en-US" sz="1600" b="0" dirty="0">
                <a:latin typeface="Calibri" panose="020F0502020204030204" pitchFamily="34" charset="0"/>
              </a:rPr>
              <a:t>are buying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more often and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price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led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to an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increase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in sales for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most of the Species.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1" b="17257"/>
          <a:stretch/>
        </p:blipFill>
        <p:spPr bwMode="auto">
          <a:xfrm>
            <a:off x="152400" y="2038672"/>
            <a:ext cx="8978900" cy="42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093" y="1534924"/>
            <a:ext cx="860630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HomeScan Multi Product KPI – Volume 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G.B. – 29/12/2019 – 26/12/2020 – Total Outlet – Total Panel -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29/12/2019 – 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26/12/2020 vs 30/12/2018 – 28/12/2019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0825" y="76699"/>
            <a:ext cx="8167688" cy="571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kern="0" dirty="0" smtClean="0"/>
              <a:t>TOTAL FROZEN FISH</a:t>
            </a:r>
            <a:endParaRPr lang="en-US" b="0" kern="0" dirty="0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80988" y="599799"/>
            <a:ext cx="7885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600" b="0" dirty="0" smtClean="0">
                <a:latin typeface="Calibri" panose="020F0502020204030204" pitchFamily="34" charset="0"/>
              </a:rPr>
              <a:t>Increased Basket Size (+2.5%) and Penetration adds £36m onto </a:t>
            </a:r>
            <a:r>
              <a:rPr lang="en-GB" altLang="en-US" sz="1600" b="0" dirty="0">
                <a:latin typeface="Calibri" panose="020F0502020204030204" pitchFamily="34" charset="0"/>
              </a:rPr>
              <a:t>the </a:t>
            </a:r>
            <a:r>
              <a:rPr lang="en-GB" altLang="en-US" sz="1600" b="0" dirty="0" smtClean="0">
                <a:latin typeface="Calibri" panose="020F0502020204030204" pitchFamily="34" charset="0"/>
              </a:rPr>
              <a:t>category growth. </a:t>
            </a:r>
            <a:endParaRPr lang="en-GB" altLang="en-US" sz="1600" b="0" dirty="0"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4"/>
          <a:stretch/>
        </p:blipFill>
        <p:spPr bwMode="auto">
          <a:xfrm>
            <a:off x="457200" y="1295399"/>
            <a:ext cx="822960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0" y="6600825"/>
            <a:ext cx="8166100" cy="227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3"/>
              </a:spcBef>
              <a:buFont typeface="Lucida Grande"/>
              <a:buNone/>
            </a:pPr>
            <a:r>
              <a:rPr lang="en-US" altLang="en-US" sz="1000" dirty="0" smtClean="0">
                <a:latin typeface="Calibri" panose="020F0502020204030204" pitchFamily="34" charset="0"/>
              </a:rPr>
              <a:t>Source – Nielsen </a:t>
            </a:r>
            <a:r>
              <a:rPr lang="en-US" altLang="en-US" sz="1000" dirty="0" err="1" smtClean="0">
                <a:latin typeface="Calibri" panose="020F0502020204030204" pitchFamily="34" charset="0"/>
              </a:rPr>
              <a:t>Homescan</a:t>
            </a:r>
            <a:r>
              <a:rPr lang="en-US" altLang="en-US" sz="1000" dirty="0" smtClean="0">
                <a:latin typeface="Calibri" panose="020F0502020204030204" pitchFamily="34" charset="0"/>
              </a:rPr>
              <a:t>, Data to WE 26.12.2020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0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22736569-222C-4527-7374-61626C697368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9718790-8E18-0971-A094-710988756A09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220036-000A-0022-2700-48004F005500}"/>
  <p:tag name="WSP_FILE_NAME" val="N/A"/>
  <p:tag name="REPORT_BOOK_NAME" val="N/A"/>
  <p:tag name="PORTFOLIO_PATH" val="N/A"/>
  <p:tag name="REPORT_NAME" val="N/A"/>
  <p:tag name="ANALYSIS_NAME" val="N/A"/>
  <p:tag name="OLAP_PAGE_TAGS" val="N/A"/>
  <p:tag name="LOCAL_PAGE_PANEL_TAG" val="N/A"/>
  <p:tag name="WSP_FILE_DATA_TYPE" val="2"/>
  <p:tag name="DC COUNTRY" val="N/A"/>
  <p:tag name="DC CATEGORY" val="N/A"/>
  <p:tag name="IS APPENDED" val="0"/>
  <p:tag name="CONVERSION" val="N/A"/>
  <p:tag name="EVOLUTION" val="N/A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 xsi:nil="true"/>
    <DocumentAdded xmlns="cebd32e3-9ab6-41ee-b1af-b8405a8d4e68">2021-02-18T00:00:00+00:00</DocumentAdded>
    <TaxCatchAll xmlns="cebd32e3-9ab6-41ee-b1af-b8405a8d4e68">
      <Value>1501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94ea4188-1175-4a3e-86cb-db9bd2315860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3D32929-606D-4577-8AC9-62713F9E50BE}"/>
</file>

<file path=customXml/itemProps2.xml><?xml version="1.0" encoding="utf-8"?>
<ds:datastoreItem xmlns:ds="http://schemas.openxmlformats.org/officeDocument/2006/customXml" ds:itemID="{BB6E8325-F92E-4425-B5F9-DF31C2B7C068}"/>
</file>

<file path=customXml/itemProps3.xml><?xml version="1.0" encoding="utf-8"?>
<ds:datastoreItem xmlns:ds="http://schemas.openxmlformats.org/officeDocument/2006/customXml" ds:itemID="{02D40670-21A1-4602-8466-3828B29C0E91}"/>
</file>

<file path=docProps/app.xml><?xml version="1.0" encoding="utf-8"?>
<Properties xmlns="http://schemas.openxmlformats.org/officeDocument/2006/extended-properties" xmlns:vt="http://schemas.openxmlformats.org/officeDocument/2006/docPropsVTypes">
  <TotalTime>3061</TotalTime>
  <Words>1900</Words>
  <Application>Microsoft Office PowerPoint</Application>
  <PresentationFormat>On-screen Show (4:3)</PresentationFormat>
  <Paragraphs>167</Paragraphs>
  <Slides>64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ＭＳ Ｐゴシック</vt:lpstr>
      <vt:lpstr>Mangal</vt:lpstr>
      <vt:lpstr>Arial</vt:lpstr>
      <vt:lpstr>Lucida Grande</vt:lpstr>
      <vt:lpstr>Calibri</vt:lpstr>
      <vt:lpstr>Open Sans</vt:lpstr>
      <vt:lpstr>Seafish - Light</vt:lpstr>
      <vt:lpstr>Nielsen Report</vt:lpstr>
      <vt:lpstr>Sea Fish – Frozen fish by Species</vt:lpstr>
      <vt:lpstr>Contents</vt:lpstr>
      <vt:lpstr>CATEGORY OVERVIEW</vt:lpstr>
      <vt:lpstr>Category growth IN TERMS OF VOLUME is driven by all the segments, BUT largely from Frozen (+18.5M). </vt:lpstr>
      <vt:lpstr>Same trend is followed In terms of value</vt:lpstr>
      <vt:lpstr>PowerPoint Presentation</vt:lpstr>
      <vt:lpstr>MARKET SUMMARY’S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OF GROWTH AND SHIFTING BY RETAILER</vt:lpstr>
      <vt:lpstr>FROZEN FISH – SOURCE OF GROWTH BY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BY TOTAL GB AND RETAILERS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Q4 Nielsen Frozen Fish by Species Report</dc:title>
  <dc:creator>Sharma, Amrita</dc:creator>
  <cp:lastModifiedBy>Rowley, Scott</cp:lastModifiedBy>
  <cp:revision>209</cp:revision>
  <dcterms:modified xsi:type="dcterms:W3CDTF">2021-01-15T15:39:09Z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1501;#2019|94ea4188-1175-4a3e-86cb-db9bd2315860</vt:lpwstr>
  </property>
</Properties>
</file>