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15" r:id="rId1"/>
  </p:sldMasterIdLst>
  <p:notesMasterIdLst>
    <p:notesMasterId r:id="rId34"/>
  </p:notesMasterIdLst>
  <p:handoutMasterIdLst>
    <p:handoutMasterId r:id="rId35"/>
  </p:handoutMasterIdLst>
  <p:sldIdLst>
    <p:sldId id="611" r:id="rId2"/>
    <p:sldId id="447" r:id="rId3"/>
    <p:sldId id="450" r:id="rId4"/>
    <p:sldId id="599" r:id="rId5"/>
    <p:sldId id="578" r:id="rId6"/>
    <p:sldId id="451" r:id="rId7"/>
    <p:sldId id="586" r:id="rId8"/>
    <p:sldId id="600" r:id="rId9"/>
    <p:sldId id="581" r:id="rId10"/>
    <p:sldId id="582" r:id="rId11"/>
    <p:sldId id="601" r:id="rId12"/>
    <p:sldId id="452" r:id="rId13"/>
    <p:sldId id="602" r:id="rId14"/>
    <p:sldId id="454" r:id="rId15"/>
    <p:sldId id="603" r:id="rId16"/>
    <p:sldId id="453" r:id="rId17"/>
    <p:sldId id="604" r:id="rId18"/>
    <p:sldId id="455" r:id="rId19"/>
    <p:sldId id="605" r:id="rId20"/>
    <p:sldId id="456" r:id="rId21"/>
    <p:sldId id="464" r:id="rId22"/>
    <p:sldId id="606" r:id="rId23"/>
    <p:sldId id="593" r:id="rId24"/>
    <p:sldId id="465" r:id="rId25"/>
    <p:sldId id="607" r:id="rId26"/>
    <p:sldId id="466" r:id="rId27"/>
    <p:sldId id="608" r:id="rId28"/>
    <p:sldId id="467" r:id="rId29"/>
    <p:sldId id="596" r:id="rId30"/>
    <p:sldId id="597" r:id="rId31"/>
    <p:sldId id="610" r:id="rId32"/>
    <p:sldId id="612" r:id="rId3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8480" autoAdjust="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6C1BEE-0170-4455-9413-F0CC4C5211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6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D8FED1-473A-46D4-A033-AFB54D3B6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85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4F20F-AC2C-455C-A9D7-153C1EE5E1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2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DC5797-6A87-4B7B-A1B5-E0489DA73C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57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0EAC3-624B-4876-B045-E5E61B21FF9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8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A8A2C-7773-499A-922D-84C0D7CB77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9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C7212-DBC1-4E40-BE04-7FE9F7E52E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43B2A-F9BB-46A0-A0E0-D4724747CCA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6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288861-6FE6-4E6A-A76C-2CDE79D0D97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5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7CF75-35C3-4D2C-8C46-B6E3A58A21C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C620E-95F8-4D75-B569-0D01C8BD19C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22742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F863D-B52E-44DB-83A1-71C33CF245F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0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0134B-4495-46E3-A595-D50790403A4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5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A533-B20E-4C17-A0F8-FC66025FF26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E8DCC9-E298-4D07-B67C-6AD9EB2787F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0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7A863-F4C9-468A-97ED-03E86C2F244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FF1C45-7E63-4DF1-A227-75502F22B2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1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3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0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29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1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68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067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2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3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8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1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4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2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9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3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7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  <p:sldLayoutId id="2147485717" r:id="rId2"/>
    <p:sldLayoutId id="2147485718" r:id="rId3"/>
    <p:sldLayoutId id="2147485719" r:id="rId4"/>
    <p:sldLayoutId id="2147485720" r:id="rId5"/>
    <p:sldLayoutId id="2147485721" r:id="rId6"/>
    <p:sldLayoutId id="2147485722" r:id="rId7"/>
    <p:sldLayoutId id="2147485723" r:id="rId8"/>
    <p:sldLayoutId id="2147485724" r:id="rId9"/>
    <p:sldLayoutId id="2147485725" r:id="rId10"/>
    <p:sldLayoutId id="2147485726" r:id="rId11"/>
    <p:sldLayoutId id="2147485727" r:id="rId12"/>
    <p:sldLayoutId id="2147485728" r:id="rId13"/>
    <p:sldLayoutId id="2147485729" r:id="rId14"/>
    <p:sldLayoutId id="2147485730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</a:t>
            </a:r>
            <a:r>
              <a:rPr lang="en-GB" dirty="0" smtClean="0"/>
              <a:t>Smoked Report Data </a:t>
            </a:r>
            <a:r>
              <a:rPr lang="en-GB" dirty="0"/>
              <a:t>to </a:t>
            </a:r>
            <a:r>
              <a:rPr lang="en-GB" dirty="0" smtClean="0"/>
              <a:t>19</a:t>
            </a:r>
            <a:r>
              <a:rPr lang="en-GB" dirty="0" smtClean="0"/>
              <a:t>.06.21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1709" y="1901560"/>
            <a:ext cx="8387999" cy="365760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41620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88" y="671124"/>
            <a:ext cx="9142412" cy="61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4080235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316913"/>
            <a:ext cx="8818562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48636127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794438"/>
            <a:ext cx="864235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Haddock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48847812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A878EA-782F-48EC-8D90-D9BBE918341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063"/>
            <a:ext cx="9144000" cy="54583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1113" y="767769"/>
            <a:ext cx="9155113" cy="65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Smoked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141600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58635"/>
            <a:ext cx="88582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81526466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1113" y="803483"/>
            <a:ext cx="8642351" cy="56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Mackerel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89628126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2C7D9B-72B1-4475-A3E6-80FAEB16807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796"/>
            <a:ext cx="9144000" cy="50406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2226" y="729212"/>
            <a:ext cx="9166225" cy="6492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Smoked Mackerel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10909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06098"/>
            <a:ext cx="8942388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61868755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3175" y="721274"/>
            <a:ext cx="8642350" cy="55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4109519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EB420C-547B-4A18-AE78-83863C6A350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255"/>
            <a:ext cx="9144000" cy="55128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4763" y="678742"/>
            <a:ext cx="9148763" cy="5778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Retailer Share of Trade £ - Chilled Smoked Kippers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717401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697" y="1326795"/>
            <a:ext cx="8946833" cy="506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83199147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9525" y="701916"/>
            <a:ext cx="86423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Salmon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5986741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2D463A-5010-4E25-B106-530A9A8B338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564"/>
            <a:ext cx="9144000" cy="53507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938" y="736510"/>
            <a:ext cx="9056404" cy="63817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Chilled Smoked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452727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60073"/>
            <a:ext cx="89281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97020285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88222"/>
            <a:ext cx="864235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Trout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45797883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93802C-C0F9-4C33-A4EF-D0D4C07F5AB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763"/>
            <a:ext cx="9144000" cy="51933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3175" y="735082"/>
            <a:ext cx="8642350" cy="5953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Executive Overview –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2728866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127" y="1555491"/>
            <a:ext cx="9048997" cy="458571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8215172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7463" y="703183"/>
            <a:ext cx="9161463" cy="5953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Chilled Smoked Trout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164374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000" y="1370557"/>
            <a:ext cx="87757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15734484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763" y="638118"/>
            <a:ext cx="8642350" cy="568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Frozen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142198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8" y="1269288"/>
            <a:ext cx="87471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364795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99889"/>
            <a:ext cx="8642351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49985768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CD83EC-BE31-4FB9-BE49-C0227E0D55C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731"/>
            <a:ext cx="9144000" cy="51933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763" y="670017"/>
            <a:ext cx="8804275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Frozen Total Smoked</a:t>
            </a:r>
          </a:p>
        </p:txBody>
      </p:sp>
      <p:graphicFrame>
        <p:nvGraphicFramePr>
          <p:cNvPr id="2560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113959"/>
              </p:ext>
            </p:extLst>
          </p:nvPr>
        </p:nvGraphicFramePr>
        <p:xfrm>
          <a:off x="600075" y="1584325"/>
          <a:ext cx="7847013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70" name="Worksheet" r:id="rId3" imgW="8515297" imgH="4705445" progId="Excel.Sheet.8">
                  <p:embed/>
                </p:oleObj>
              </mc:Choice>
              <mc:Fallback>
                <p:oleObj name="Worksheet" r:id="rId3" imgW="8515297" imgH="470544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584325"/>
                        <a:ext cx="7847013" cy="433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75231273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-19050" y="723182"/>
            <a:ext cx="9105900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Total Smoked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7053398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90489"/>
            <a:ext cx="876776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1574011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786980"/>
            <a:ext cx="864235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Haddock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85361265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975F92-4754-459A-A16A-6DD87618E70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247"/>
            <a:ext cx="9144000" cy="51933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-19050" y="754761"/>
            <a:ext cx="9271000" cy="709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Haddock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2743235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9563" y="1466850"/>
            <a:ext cx="843915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32238041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7938" y="723182"/>
            <a:ext cx="8642351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9013823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93C61A-318D-4F5D-A370-94707C3FEA5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053"/>
            <a:ext cx="9144000" cy="49907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-17463" y="671124"/>
            <a:ext cx="9144001" cy="6508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Kippers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1556988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81113"/>
            <a:ext cx="876776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3864920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97014"/>
            <a:ext cx="889317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3228922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" y="1304091"/>
            <a:ext cx="911383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6195602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619547"/>
            <a:ext cx="8642350" cy="62071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Long Term Trends –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729376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477" y="1395532"/>
            <a:ext cx="9001347" cy="471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618126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18266"/>
            <a:ext cx="8893175" cy="68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 </a:t>
            </a:r>
            <a:r>
              <a:rPr lang="en-GB" altLang="en-US" sz="2800" dirty="0" smtClean="0">
                <a:latin typeface="+mj-lt"/>
              </a:rPr>
              <a:t>continued</a:t>
            </a:r>
            <a:endParaRPr lang="en-GB" altLang="en-US" sz="2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628276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988" y="1447595"/>
            <a:ext cx="90455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6471765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256264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826030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6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634763"/>
            <a:ext cx="864235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941389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87DBC5-1ED8-448C-87D5-38D062E0D64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158"/>
            <a:ext cx="9144000" cy="51933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654619"/>
            <a:ext cx="8642350" cy="628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Total Smoked</a:t>
            </a:r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351499"/>
              </p:ext>
            </p:extLst>
          </p:nvPr>
        </p:nvGraphicFramePr>
        <p:xfrm>
          <a:off x="812800" y="1227138"/>
          <a:ext cx="7470775" cy="49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4" name="Worksheet" r:id="rId4" imgW="7943950" imgH="5314950" progId="Excel.Sheet.8">
                  <p:embed/>
                </p:oleObj>
              </mc:Choice>
              <mc:Fallback>
                <p:oleObj name="Worksheet" r:id="rId4" imgW="7943950" imgH="531495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227138"/>
                        <a:ext cx="7470775" cy="499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86306572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588" y="928064"/>
            <a:ext cx="8642351" cy="62865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717454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9225" y="1294953"/>
            <a:ext cx="87677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83755893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88" y="624310"/>
            <a:ext cx="8642350" cy="5572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460437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" y="1281210"/>
            <a:ext cx="873125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19321375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459847"/>
            <a:ext cx="8642350" cy="60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4937084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F2B9D5-DD43-4696-8ACA-A92D1211B7D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016"/>
            <a:ext cx="9144000" cy="53507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9525" y="642561"/>
            <a:ext cx="8642350" cy="639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dirty="0"/>
              <a:t>Rolling Purchase KPI’s – Chilled Total Smoked</a:t>
            </a: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0547"/>
              </p:ext>
            </p:extLst>
          </p:nvPr>
        </p:nvGraphicFramePr>
        <p:xfrm>
          <a:off x="693738" y="1282700"/>
          <a:ext cx="7689850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2" name="Worksheet" r:id="rId3" imgW="8543893" imgH="5372100" progId="Excel.Sheet.8">
                  <p:embed/>
                </p:oleObj>
              </mc:Choice>
              <mc:Fallback>
                <p:oleObj name="Worksheet" r:id="rId3" imgW="8543893" imgH="537210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1282700"/>
                        <a:ext cx="7689850" cy="483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26485996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59" y="6539751"/>
            <a:ext cx="98107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88028268-FB40-453A-868D-FCB7DF51F3D4}"/>
</file>

<file path=customXml/itemProps2.xml><?xml version="1.0" encoding="utf-8"?>
<ds:datastoreItem xmlns:ds="http://schemas.openxmlformats.org/officeDocument/2006/customXml" ds:itemID="{64FC9641-BCCC-4E59-949D-3AB9433594A4}"/>
</file>

<file path=customXml/itemProps3.xml><?xml version="1.0" encoding="utf-8"?>
<ds:datastoreItem xmlns:ds="http://schemas.openxmlformats.org/officeDocument/2006/customXml" ds:itemID="{6B3B52A9-0E0B-41B1-8B8D-0F5A536DCE5B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10132</TotalTime>
  <Words>769</Words>
  <Application>Microsoft Office PowerPoint</Application>
  <PresentationFormat>On-screen Show (4:3)</PresentationFormat>
  <Paragraphs>104</Paragraphs>
  <Slides>32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Geneva</vt:lpstr>
      <vt:lpstr>Lucida Grande</vt:lpstr>
      <vt:lpstr>Mangal</vt:lpstr>
      <vt:lpstr>Seafish - Light</vt:lpstr>
      <vt:lpstr>Microsoft Excel 97-2003 Worksheet</vt:lpstr>
      <vt:lpstr>UK Smoked Report Data to 19.06.21 </vt:lpstr>
      <vt:lpstr>Executive Overview – Smoked</vt:lpstr>
      <vt:lpstr>PowerPoint Presentation</vt:lpstr>
      <vt:lpstr>PowerPoint Presentation</vt:lpstr>
      <vt:lpstr>Rolling Purchase KPI’s – Total Smoked</vt:lpstr>
      <vt:lpstr>PowerPoint Presentation</vt:lpstr>
      <vt:lpstr>Long Term Trends – Chilled Total Smoked</vt:lpstr>
      <vt:lpstr>PowerPoint Presentation</vt:lpstr>
      <vt:lpstr>Rolling Purchase KPI’s – Chilled Total Smoked</vt:lpstr>
      <vt:lpstr>Retailer Share of Trade £ - Chilled Total Smoked</vt:lpstr>
      <vt:lpstr>PowerPoint Presentation</vt:lpstr>
      <vt:lpstr>Retailer Share of Trade £ - Chilled Smoked Haddock</vt:lpstr>
      <vt:lpstr>PowerPoint Presentation</vt:lpstr>
      <vt:lpstr>Retailer Share of Trade £ - Chilled Smoked Mackerel</vt:lpstr>
      <vt:lpstr>PowerPoint Presentation</vt:lpstr>
      <vt:lpstr>Retailer Share of Trade £ - Chilled Smoked Kippers</vt:lpstr>
      <vt:lpstr>PowerPoint Presentation</vt:lpstr>
      <vt:lpstr>PowerPoint Presentation</vt:lpstr>
      <vt:lpstr>PowerPoint Presentation</vt:lpstr>
      <vt:lpstr>Retailer Share of Trade £ - Chilled Smoked Trout</vt:lpstr>
      <vt:lpstr>Long Term Trends – Frozen Total Smoked</vt:lpstr>
      <vt:lpstr>PowerPoint Presentation</vt:lpstr>
      <vt:lpstr>Rolling Purchase KPI’s – Frozen Total Smoked</vt:lpstr>
      <vt:lpstr>Retailer Share of Trade £ - Frozen Total Smoked</vt:lpstr>
      <vt:lpstr>PowerPoint Presentation</vt:lpstr>
      <vt:lpstr>Retailer Share of Trade £ - Frozen Smoked Haddock</vt:lpstr>
      <vt:lpstr>PowerPoint Presentation</vt:lpstr>
      <vt:lpstr>Retailer Share of Trade £ - Frozen Smoked Kippers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June NielsenIQ Smoked Report</dc:title>
  <dc:creator>anderi01</dc:creator>
  <cp:lastModifiedBy>Bhatt, Ashutosh Rashmikant</cp:lastModifiedBy>
  <cp:revision>864</cp:revision>
  <dcterms:created xsi:type="dcterms:W3CDTF">2009-04-16T08:15:59Z</dcterms:created>
  <dcterms:modified xsi:type="dcterms:W3CDTF">2021-07-07T10:27:16Z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