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charts/chart8.xml" ContentType="application/vnd.openxmlformats-officedocument.drawingml.chart+xml"/>
  <Override PartName="/ppt/charts/style1.xml" ContentType="application/vnd.ms-office.chartstyle+xml"/>
  <Override PartName="/ppt/charts/style2.xml" ContentType="application/vnd.ms-office.chartstyle+xml"/>
  <Override PartName="/ppt/charts/chart9.xml" ContentType="application/vnd.openxmlformats-officedocument.drawingml.chart+xml"/>
  <Override PartName="/ppt/metadata" ContentType="application/binary"/>
  <Override PartName="/ppt/charts/chart14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olors6.xml" ContentType="application/vnd.ms-office.chartcolorstyle+xml"/>
  <Override PartName="/ppt/charts/chart3.xml" ContentType="application/vnd.openxmlformats-officedocument.drawingml.chart+xml"/>
  <Override PartName="/ppt/charts/colors4.xml" ContentType="application/vnd.ms-office.chartcolorstyle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style5.xml" ContentType="application/vnd.ms-office.chartstyle+xml"/>
  <Override PartName="/ppt/charts/chart13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olors5.xml" ContentType="application/vnd.ms-office.chartcolorstyle+xml"/>
  <Override PartName="/ppt/charts/chart1.xml" ContentType="application/vnd.openxmlformats-officedocument.drawingml.chart+xml"/>
  <Override PartName="/ppt/charts/style6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olors1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11.xml" ContentType="application/vnd.openxmlformats-officedocument.drawingml.chart+xml"/>
  <Override PartName="/ppt/charts/chart10.xml" ContentType="application/vnd.openxmlformats-officedocument.drawingml.chart+xml"/>
  <Override PartName="/ppt/charts/style4.xml" ContentType="application/vnd.ms-office.chartstyl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  <p:sldMasterId id="2147483665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4" roundtripDataSignature="AMtx7mhK1Dg74jMi7ZmFfQVQ+hNfkqnQ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1BFB45E-352E-4486-ACAB-6326DB905678}">
  <a:tblStyle styleId="{01BFB45E-352E-4486-ACAB-6326DB90567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13" Type="http://schemas.openxmlformats.org/officeDocument/2006/relationships/slide" Target="slides/slide6.xml"/><Relationship Id="rId39" Type="http://schemas.openxmlformats.org/officeDocument/2006/relationships/slide" Target="slides/slide32.xml"/><Relationship Id="rId18" Type="http://schemas.openxmlformats.org/officeDocument/2006/relationships/slide" Target="slides/slide11.xml"/><Relationship Id="rId42" Type="http://schemas.openxmlformats.org/officeDocument/2006/relationships/slide" Target="slides/slide35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7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viewProps" Target="viewProps.xml"/><Relationship Id="rId29" Type="http://schemas.openxmlformats.org/officeDocument/2006/relationships/slide" Target="slides/slide22.xml"/><Relationship Id="rId16" Type="http://schemas.openxmlformats.org/officeDocument/2006/relationships/slide" Target="slides/slide9.xml"/><Relationship Id="rId40" Type="http://schemas.openxmlformats.org/officeDocument/2006/relationships/slide" Target="slides/slide33.xml"/><Relationship Id="rId24" Type="http://schemas.openxmlformats.org/officeDocument/2006/relationships/slide" Target="slides/slide17.xml"/><Relationship Id="rId1" Type="http://schemas.openxmlformats.org/officeDocument/2006/relationships/theme" Target="theme/theme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5" Type="http://schemas.openxmlformats.org/officeDocument/2006/relationships/customXml" Target="../customXml/item1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36" Type="http://schemas.openxmlformats.org/officeDocument/2006/relationships/slide" Target="slides/slide29.xml"/><Relationship Id="rId44" Type="http://customschemas.google.com/relationships/presentationmetadata" Target="metadata"/><Relationship Id="rId31" Type="http://schemas.openxmlformats.org/officeDocument/2006/relationships/slide" Target="slides/slide2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22" Type="http://schemas.openxmlformats.org/officeDocument/2006/relationships/slide" Target="slides/slide15.xml"/><Relationship Id="rId43" Type="http://schemas.openxmlformats.org/officeDocument/2006/relationships/slide" Target="slides/slide36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14" Type="http://schemas.openxmlformats.org/officeDocument/2006/relationships/slide" Target="slides/slide7.xml"/><Relationship Id="rId8" Type="http://schemas.openxmlformats.org/officeDocument/2006/relationships/slide" Target="slides/slide1.xml"/><Relationship Id="rId3" Type="http://schemas.openxmlformats.org/officeDocument/2006/relationships/presProps" Target="presProps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38" Type="http://schemas.openxmlformats.org/officeDocument/2006/relationships/slide" Target="slides/slide31.xml"/><Relationship Id="rId46" Type="http://schemas.openxmlformats.org/officeDocument/2006/relationships/customXml" Target="../customXml/item2.xml"/><Relationship Id="rId20" Type="http://schemas.openxmlformats.org/officeDocument/2006/relationships/slide" Target="slides/slide13.xml"/><Relationship Id="rId41" Type="http://schemas.openxmlformats.org/officeDocument/2006/relationships/slide" Target="slides/slide34.xml"/></Relationships>
</file>

<file path=ppt/charts/_rels/chart1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Sheet10.xlsx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Sheet11.xlsx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Sheet12.xlsx"/></Relationships>
</file>

<file path=ppt/charts/_rels/chart13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14.xlsx"/><Relationship Id="rId2" Type="http://schemas.openxmlformats.org/officeDocument/2006/relationships/chartUserShapes" Target="../drawings/drawing2.xml"/></Relationships>
</file>

<file path=ppt/charts/_rels/chart2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openxmlformats.org/officeDocument/2006/relationships/chartUserShapes" Target="../drawings/drawing1.xm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Sheet4.xlsx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Sheet5.xlsx"/></Relationships>
</file>

<file path=ppt/charts/_rels/chart6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56020018162291E-2"/>
          <c:y val="5.0961189324794931E-2"/>
          <c:w val="0.97294397998183768"/>
          <c:h val="0.831570430826277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Store Value Sales</c:v>
                </c:pt>
              </c:strCache>
            </c:strRef>
          </c:tx>
          <c:spPr>
            <a:ln w="19050" cap="rnd">
              <a:solidFill>
                <a:srgbClr val="17A24B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-3.2778292704378396E-2"/>
                  <c:y val="-5.281693046592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6F-480A-817D-AC37DCD21D7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Montserrat" panose="00000500000000000000" pitchFamily="2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Sheet1!$A$2:$A$278</c:f>
              <c:strCache>
                <c:ptCount val="12"/>
                <c:pt idx="0">
                  <c:v>01-May-21</c:v>
                </c:pt>
                <c:pt idx="1">
                  <c:v>08-May-21</c:v>
                </c:pt>
                <c:pt idx="2">
                  <c:v>15-May-21</c:v>
                </c:pt>
                <c:pt idx="3">
                  <c:v>22-May-21</c:v>
                </c:pt>
                <c:pt idx="4">
                  <c:v>29-May-21</c:v>
                </c:pt>
                <c:pt idx="5">
                  <c:v>05-Jun-21</c:v>
                </c:pt>
                <c:pt idx="6">
                  <c:v>12-Jun-21</c:v>
                </c:pt>
                <c:pt idx="7">
                  <c:v> 19-Jun-21</c:v>
                </c:pt>
                <c:pt idx="8">
                  <c:v>26-Jun-21</c:v>
                </c:pt>
                <c:pt idx="9">
                  <c:v>03-Jul-21</c:v>
                </c:pt>
                <c:pt idx="10">
                  <c:v>10-Jul-21</c:v>
                </c:pt>
                <c:pt idx="11">
                  <c:v>17-Jul-21</c:v>
                </c:pt>
              </c:strCache>
            </c:strRef>
          </c:cat>
          <c:val>
            <c:numRef>
              <c:f>Sheet1!$B$2:$B$278</c:f>
              <c:numCache>
                <c:formatCode>0.0%</c:formatCode>
                <c:ptCount val="12"/>
                <c:pt idx="0">
                  <c:v>5.2770931853906022E-2</c:v>
                </c:pt>
                <c:pt idx="1">
                  <c:v>-6.934978246270318E-3</c:v>
                </c:pt>
                <c:pt idx="2">
                  <c:v>-2.8687731170388142E-3</c:v>
                </c:pt>
                <c:pt idx="3">
                  <c:v>-6.6339642009869526E-2</c:v>
                </c:pt>
                <c:pt idx="4">
                  <c:v>-3.0411701478506359E-2</c:v>
                </c:pt>
                <c:pt idx="5">
                  <c:v>9.7349412581271277E-3</c:v>
                </c:pt>
                <c:pt idx="6">
                  <c:v>3.1934305462617329E-2</c:v>
                </c:pt>
                <c:pt idx="7">
                  <c:v>-3.9242348082938472E-3</c:v>
                </c:pt>
                <c:pt idx="8">
                  <c:v>-5.1083994413288036E-2</c:v>
                </c:pt>
                <c:pt idx="9">
                  <c:v>-2.1134110384262161E-3</c:v>
                </c:pt>
                <c:pt idx="10">
                  <c:v>2.0092706651515524E-3</c:v>
                </c:pt>
                <c:pt idx="11">
                  <c:v>1.5232564713220098E-2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B7F-4242-9281-CF9A63A045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Store Unit Sales</c:v>
                </c:pt>
              </c:strCache>
            </c:strRef>
          </c:tx>
          <c:spPr>
            <a:ln w="19050" cap="rnd">
              <a:solidFill>
                <a:srgbClr val="0056FF"/>
              </a:solidFill>
              <a:round/>
            </a:ln>
            <a:effectLst/>
          </c:spPr>
          <c:marker>
            <c:symbol val="none"/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Montserrat" panose="00000500000000000000" pitchFamily="2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Sheet1!$A$2:$A$278</c:f>
              <c:strCache>
                <c:ptCount val="12"/>
                <c:pt idx="0">
                  <c:v>01-May-21</c:v>
                </c:pt>
                <c:pt idx="1">
                  <c:v>08-May-21</c:v>
                </c:pt>
                <c:pt idx="2">
                  <c:v>15-May-21</c:v>
                </c:pt>
                <c:pt idx="3">
                  <c:v>22-May-21</c:v>
                </c:pt>
                <c:pt idx="4">
                  <c:v>29-May-21</c:v>
                </c:pt>
                <c:pt idx="5">
                  <c:v>05-Jun-21</c:v>
                </c:pt>
                <c:pt idx="6">
                  <c:v>12-Jun-21</c:v>
                </c:pt>
                <c:pt idx="7">
                  <c:v> 19-Jun-21</c:v>
                </c:pt>
                <c:pt idx="8">
                  <c:v>26-Jun-21</c:v>
                </c:pt>
                <c:pt idx="9">
                  <c:v>03-Jul-21</c:v>
                </c:pt>
                <c:pt idx="10">
                  <c:v>10-Jul-21</c:v>
                </c:pt>
                <c:pt idx="11">
                  <c:v>17-Jul-21</c:v>
                </c:pt>
              </c:strCache>
            </c:strRef>
          </c:cat>
          <c:val>
            <c:numRef>
              <c:f>Sheet1!$C$2:$C$278</c:f>
              <c:numCache>
                <c:formatCode>0.0%</c:formatCode>
                <c:ptCount val="12"/>
                <c:pt idx="0">
                  <c:v>2.9940612612540551E-2</c:v>
                </c:pt>
                <c:pt idx="1">
                  <c:v>2.060012653797294E-4</c:v>
                </c:pt>
                <c:pt idx="2">
                  <c:v>-8.920851656229245E-3</c:v>
                </c:pt>
                <c:pt idx="3">
                  <c:v>-5.8733496920778006E-2</c:v>
                </c:pt>
                <c:pt idx="4">
                  <c:v>-2.6369491827521907E-2</c:v>
                </c:pt>
                <c:pt idx="5">
                  <c:v>-1.6484406756394288E-2</c:v>
                </c:pt>
                <c:pt idx="6">
                  <c:v>1.3981910351606786E-2</c:v>
                </c:pt>
                <c:pt idx="7">
                  <c:v>-1.4405993709825426E-2</c:v>
                </c:pt>
                <c:pt idx="8">
                  <c:v>-4.7814726587533607E-2</c:v>
                </c:pt>
                <c:pt idx="9">
                  <c:v>-9.6189466863140227E-3</c:v>
                </c:pt>
                <c:pt idx="10">
                  <c:v>-3.4882895946453107E-3</c:v>
                </c:pt>
                <c:pt idx="11">
                  <c:v>3.5343615027210173E-3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B7F-4242-9281-CF9A63A045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5898368"/>
        <c:axId val="45912448"/>
      </c:lineChart>
      <c:catAx>
        <c:axId val="4589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45912448"/>
        <c:crosses val="autoZero"/>
        <c:auto val="1"/>
        <c:lblAlgn val="ctr"/>
        <c:lblOffset val="100"/>
        <c:noMultiLvlLbl val="0"/>
      </c:catAx>
      <c:valAx>
        <c:axId val="459124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4589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9.0443504322594171E-3"/>
          <c:y val="0.67001023288055583"/>
          <c:w val="0.21564746213983871"/>
          <c:h val="0.15780092095925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Online % GB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14"/>
                <c:pt idx="0">
                  <c:v>18-Jul-20</c:v>
                </c:pt>
                <c:pt idx="1">
                  <c:v>15-Aug-20</c:v>
                </c:pt>
                <c:pt idx="2">
                  <c:v>12-Sep-20</c:v>
                </c:pt>
                <c:pt idx="3">
                  <c:v>10-Oct-20</c:v>
                </c:pt>
                <c:pt idx="4">
                  <c:v>07-Nov-20</c:v>
                </c:pt>
                <c:pt idx="5">
                  <c:v>05-Dec-20</c:v>
                </c:pt>
                <c:pt idx="6">
                  <c:v>02-Jan-21</c:v>
                </c:pt>
                <c:pt idx="7">
                  <c:v>30-Jan-21</c:v>
                </c:pt>
                <c:pt idx="8">
                  <c:v> 27-Feb-21</c:v>
                </c:pt>
                <c:pt idx="9">
                  <c:v>27-Mar-21</c:v>
                </c:pt>
                <c:pt idx="10">
                  <c:v>24-Apr-21</c:v>
                </c:pt>
                <c:pt idx="11">
                  <c:v>22-May-21</c:v>
                </c:pt>
                <c:pt idx="12">
                  <c:v>19-Jun-21</c:v>
                </c:pt>
                <c:pt idx="13">
                  <c:v> 17-Jul-21</c:v>
                </c:pt>
              </c:strCache>
            </c:strRef>
          </c:cat>
          <c:val>
            <c:numRef>
              <c:f>Sheet1!$B$2:$B$21</c:f>
              <c:numCache>
                <c:formatCode>0.0%</c:formatCode>
                <c:ptCount val="14"/>
                <c:pt idx="0">
                  <c:v>0.13594404364211876</c:v>
                </c:pt>
                <c:pt idx="1">
                  <c:v>0.13990702797380514</c:v>
                </c:pt>
                <c:pt idx="2">
                  <c:v>0.12999846934725659</c:v>
                </c:pt>
                <c:pt idx="3">
                  <c:v>0.12935133138351643</c:v>
                </c:pt>
                <c:pt idx="4">
                  <c:v>0.1301553515192567</c:v>
                </c:pt>
                <c:pt idx="5">
                  <c:v>0.14049648411732482</c:v>
                </c:pt>
                <c:pt idx="6">
                  <c:v>0.12135924699446944</c:v>
                </c:pt>
                <c:pt idx="7">
                  <c:v>0.16054521719623641</c:v>
                </c:pt>
                <c:pt idx="8">
                  <c:v>0.15484616089706174</c:v>
                </c:pt>
                <c:pt idx="9">
                  <c:v>0.14795819590749965</c:v>
                </c:pt>
                <c:pt idx="10">
                  <c:v>0.14188284435536214</c:v>
                </c:pt>
                <c:pt idx="11">
                  <c:v>0.13755871512630938</c:v>
                </c:pt>
                <c:pt idx="12">
                  <c:v>0.13111552188885892</c:v>
                </c:pt>
                <c:pt idx="13">
                  <c:v>0.13365357594973737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DA-4848-BCD9-6A098ECFF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9234192"/>
        <c:axId val="55923386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%Growth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2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F6-47D5-9F8C-E99AE87A683A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F9B-4E19-9F84-00239FD8E77D}"/>
              </c:ext>
            </c:extLst>
          </c:dPt>
          <c:cat>
            <c:strRef>
              <c:f>Sheet1!$A$2:$A$21</c:f>
              <c:strCache>
                <c:ptCount val="14"/>
                <c:pt idx="0">
                  <c:v>18-Jul-20</c:v>
                </c:pt>
                <c:pt idx="1">
                  <c:v>15-Aug-20</c:v>
                </c:pt>
                <c:pt idx="2">
                  <c:v>12-Sep-20</c:v>
                </c:pt>
                <c:pt idx="3">
                  <c:v>10-Oct-20</c:v>
                </c:pt>
                <c:pt idx="4">
                  <c:v>07-Nov-20</c:v>
                </c:pt>
                <c:pt idx="5">
                  <c:v>05-Dec-20</c:v>
                </c:pt>
                <c:pt idx="6">
                  <c:v>02-Jan-21</c:v>
                </c:pt>
                <c:pt idx="7">
                  <c:v>30-Jan-21</c:v>
                </c:pt>
                <c:pt idx="8">
                  <c:v> 27-Feb-21</c:v>
                </c:pt>
                <c:pt idx="9">
                  <c:v>27-Mar-21</c:v>
                </c:pt>
                <c:pt idx="10">
                  <c:v>24-Apr-21</c:v>
                </c:pt>
                <c:pt idx="11">
                  <c:v>22-May-21</c:v>
                </c:pt>
                <c:pt idx="12">
                  <c:v>19-Jun-21</c:v>
                </c:pt>
                <c:pt idx="13">
                  <c:v> 17-Jul-21</c:v>
                </c:pt>
              </c:strCache>
            </c:strRef>
          </c:cat>
          <c:val>
            <c:numRef>
              <c:f>Sheet1!$C$2:$C$21</c:f>
              <c:numCache>
                <c:formatCode>0.0%</c:formatCode>
                <c:ptCount val="14"/>
                <c:pt idx="0">
                  <c:v>1.0248738773155095</c:v>
                </c:pt>
                <c:pt idx="1">
                  <c:v>1.1520752723147711</c:v>
                </c:pt>
                <c:pt idx="2">
                  <c:v>0.8896832198274105</c:v>
                </c:pt>
                <c:pt idx="3">
                  <c:v>0.85884999593041922</c:v>
                </c:pt>
                <c:pt idx="4">
                  <c:v>0.89329229398980114</c:v>
                </c:pt>
                <c:pt idx="5">
                  <c:v>1.005373392779719</c:v>
                </c:pt>
                <c:pt idx="6">
                  <c:v>0.86513174388660885</c:v>
                </c:pt>
                <c:pt idx="7">
                  <c:v>1.1960360398396563</c:v>
                </c:pt>
                <c:pt idx="8">
                  <c:v>1.1343622976005996</c:v>
                </c:pt>
                <c:pt idx="9">
                  <c:v>0.91767568039937952</c:v>
                </c:pt>
                <c:pt idx="10">
                  <c:v>0.25318379348416142</c:v>
                </c:pt>
                <c:pt idx="11">
                  <c:v>3.3973905772171076E-3</c:v>
                </c:pt>
                <c:pt idx="12">
                  <c:v>-6.8346051014575249E-2</c:v>
                </c:pt>
                <c:pt idx="13">
                  <c:v>-3.642212227591568E-2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EDA-4848-BCD9-6A098ECFF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67584"/>
        <c:axId val="214566272"/>
      </c:lineChart>
      <c:catAx>
        <c:axId val="55923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559233864"/>
        <c:crosses val="autoZero"/>
        <c:auto val="1"/>
        <c:lblAlgn val="ctr"/>
        <c:lblOffset val="100"/>
        <c:noMultiLvlLbl val="0"/>
      </c:catAx>
      <c:valAx>
        <c:axId val="559233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r>
                  <a:rPr lang="en-GB" sz="1000" dirty="0">
                    <a:solidFill>
                      <a:schemeClr val="bg1"/>
                    </a:solidFill>
                  </a:rPr>
                  <a:t>Online % GB</a:t>
                </a:r>
              </a:p>
            </c:rich>
          </c:tx>
          <c:layout>
            <c:manualLayout>
              <c:xMode val="edge"/>
              <c:yMode val="edge"/>
              <c:x val="1.8296293343846901E-2"/>
              <c:y val="0.314405540096908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Montserrat" panose="00000500000000000000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559234192"/>
        <c:crosses val="autoZero"/>
        <c:crossBetween val="between"/>
      </c:valAx>
      <c:valAx>
        <c:axId val="21456627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r>
                  <a:rPr lang="en-GB" sz="1000" dirty="0">
                    <a:solidFill>
                      <a:schemeClr val="bg1"/>
                    </a:solidFill>
                  </a:rPr>
                  <a:t>Online Growth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Montserrat" panose="00000500000000000000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214567584"/>
        <c:crosses val="max"/>
        <c:crossBetween val="between"/>
      </c:valAx>
      <c:catAx>
        <c:axId val="214567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566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1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Growth v last year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GB</c:v>
                </c:pt>
                <c:pt idx="1">
                  <c:v>Supermarkets</c:v>
                </c:pt>
                <c:pt idx="2">
                  <c:v>Convenience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-1.5262823204959197E-2</c:v>
                </c:pt>
                <c:pt idx="1">
                  <c:v>-1.1207087667056248E-2</c:v>
                </c:pt>
                <c:pt idx="2">
                  <c:v>-2.5418594361264035E-2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B4-4466-BC10-F066DD93ED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Growth v 2 years ago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GB</c:v>
                </c:pt>
                <c:pt idx="1">
                  <c:v>Supermarkets</c:v>
                </c:pt>
                <c:pt idx="2">
                  <c:v>Convenience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5.8344712796967402E-2</c:v>
                </c:pt>
                <c:pt idx="1">
                  <c:v>5.4637205147856527E-2</c:v>
                </c:pt>
                <c:pt idx="2">
                  <c:v>6.7882174483097968E-2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B4-4466-BC10-F066DD93ED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8603520"/>
        <c:axId val="218605056"/>
      </c:barChart>
      <c:catAx>
        <c:axId val="21860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218605056"/>
        <c:crosses val="autoZero"/>
        <c:auto val="1"/>
        <c:lblAlgn val="ctr"/>
        <c:lblOffset val="100"/>
        <c:noMultiLvlLbl val="0"/>
      </c:catAx>
      <c:valAx>
        <c:axId val="218605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crossAx val="21860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bg2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62336984872195E-2"/>
          <c:y val="9.1348888025657646E-2"/>
          <c:w val="0.96687532603025561"/>
          <c:h val="0.64750450736586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Shoppers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Lidl</c:v>
                </c:pt>
                <c:pt idx="1">
                  <c:v>Aldi </c:v>
                </c:pt>
                <c:pt idx="2">
                  <c:v>Iceland</c:v>
                </c:pt>
                <c:pt idx="3">
                  <c:v>Marks &amp; Spencer</c:v>
                </c:pt>
                <c:pt idx="4">
                  <c:v>Waitrose</c:v>
                </c:pt>
                <c:pt idx="5">
                  <c:v>Tesco</c:v>
                </c:pt>
                <c:pt idx="6">
                  <c:v>Sainsburys</c:v>
                </c:pt>
                <c:pt idx="7">
                  <c:v>Morrisons</c:v>
                </c:pt>
                <c:pt idx="8">
                  <c:v>Co-op</c:v>
                </c:pt>
                <c:pt idx="9">
                  <c:v>ASDA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5.9220544644642548E-3</c:v>
                </c:pt>
                <c:pt idx="1">
                  <c:v>1.9555146213754648E-2</c:v>
                </c:pt>
                <c:pt idx="2">
                  <c:v>-3.429337043833669E-2</c:v>
                </c:pt>
                <c:pt idx="3">
                  <c:v>-5.836767186867986E-3</c:v>
                </c:pt>
                <c:pt idx="4">
                  <c:v>-3.5690310629838295E-2</c:v>
                </c:pt>
                <c:pt idx="5">
                  <c:v>-1.1334597843919991E-2</c:v>
                </c:pt>
                <c:pt idx="6">
                  <c:v>-5.8952218016485425E-2</c:v>
                </c:pt>
                <c:pt idx="7">
                  <c:v>9.4046850947626659E-4</c:v>
                </c:pt>
                <c:pt idx="8">
                  <c:v>-4.8802088944832622E-3</c:v>
                </c:pt>
                <c:pt idx="9">
                  <c:v>-4.3151092332043617E-2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B4-4466-BC10-F066DD93ED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Visits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2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Lidl</c:v>
                </c:pt>
                <c:pt idx="1">
                  <c:v>Aldi </c:v>
                </c:pt>
                <c:pt idx="2">
                  <c:v>Iceland</c:v>
                </c:pt>
                <c:pt idx="3">
                  <c:v>Marks &amp; Spencer</c:v>
                </c:pt>
                <c:pt idx="4">
                  <c:v>Waitrose</c:v>
                </c:pt>
                <c:pt idx="5">
                  <c:v>Tesco</c:v>
                </c:pt>
                <c:pt idx="6">
                  <c:v>Sainsburys</c:v>
                </c:pt>
                <c:pt idx="7">
                  <c:v>Morrisons</c:v>
                </c:pt>
                <c:pt idx="8">
                  <c:v>Co-op</c:v>
                </c:pt>
                <c:pt idx="9">
                  <c:v>ASDA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4.3104654989496227E-2</c:v>
                </c:pt>
                <c:pt idx="1">
                  <c:v>0.10639716094645624</c:v>
                </c:pt>
                <c:pt idx="2">
                  <c:v>-0.16860223179954992</c:v>
                </c:pt>
                <c:pt idx="3">
                  <c:v>-0.13681186796442812</c:v>
                </c:pt>
                <c:pt idx="4">
                  <c:v>-0.15482288625565144</c:v>
                </c:pt>
                <c:pt idx="5">
                  <c:v>-5.7081710407648756E-2</c:v>
                </c:pt>
                <c:pt idx="6">
                  <c:v>-7.2463910129372477E-2</c:v>
                </c:pt>
                <c:pt idx="7">
                  <c:v>-7.4203906298306421E-2</c:v>
                </c:pt>
                <c:pt idx="8">
                  <c:v>-8.1314775723161481E-2</c:v>
                </c:pt>
                <c:pt idx="9">
                  <c:v>-8.4653623392431432E-2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B4-4466-BC10-F066DD93ED8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Spend Per Visit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Sheet1!$A$2:$A$11</c:f>
              <c:strCache>
                <c:ptCount val="10"/>
                <c:pt idx="0">
                  <c:v>Lidl</c:v>
                </c:pt>
                <c:pt idx="1">
                  <c:v>Aldi </c:v>
                </c:pt>
                <c:pt idx="2">
                  <c:v>Iceland</c:v>
                </c:pt>
                <c:pt idx="3">
                  <c:v>Marks &amp; Spencer</c:v>
                </c:pt>
                <c:pt idx="4">
                  <c:v>Waitrose</c:v>
                </c:pt>
                <c:pt idx="5">
                  <c:v>Tesco</c:v>
                </c:pt>
                <c:pt idx="6">
                  <c:v>Sainsburys</c:v>
                </c:pt>
                <c:pt idx="7">
                  <c:v>Morrisons</c:v>
                </c:pt>
                <c:pt idx="8">
                  <c:v>Co-op</c:v>
                </c:pt>
                <c:pt idx="9">
                  <c:v>ASDA</c:v>
                </c:pt>
              </c:strCache>
            </c:strRef>
          </c:cat>
          <c:val>
            <c:numRef>
              <c:f>Sheet1!$D$2:$D$11</c:f>
              <c:numCache>
                <c:formatCode>0.0%</c:formatCode>
                <c:ptCount val="10"/>
                <c:pt idx="0">
                  <c:v>0.11433087460484703</c:v>
                </c:pt>
                <c:pt idx="1">
                  <c:v>4.3346337234503762E-2</c:v>
                </c:pt>
                <c:pt idx="2">
                  <c:v>0.38548601864181098</c:v>
                </c:pt>
                <c:pt idx="3">
                  <c:v>0.25568181818181812</c:v>
                </c:pt>
                <c:pt idx="4">
                  <c:v>0.27708978328173384</c:v>
                </c:pt>
                <c:pt idx="5">
                  <c:v>0.13596307175828803</c:v>
                </c:pt>
                <c:pt idx="6">
                  <c:v>0.1423390752493201</c:v>
                </c:pt>
                <c:pt idx="7">
                  <c:v>0.13747810858143605</c:v>
                </c:pt>
                <c:pt idx="8">
                  <c:v>0.11032863849765273</c:v>
                </c:pt>
                <c:pt idx="9">
                  <c:v>0.11102139685102941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54-4BCC-9B4F-7C0E2B6397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8603520"/>
        <c:axId val="218605056"/>
      </c:barChart>
      <c:catAx>
        <c:axId val="21860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218605056"/>
        <c:crosses val="autoZero"/>
        <c:auto val="1"/>
        <c:lblAlgn val="ctr"/>
        <c:lblOffset val="100"/>
        <c:noMultiLvlLbl val="0"/>
      </c:catAx>
      <c:valAx>
        <c:axId val="218605056"/>
        <c:scaling>
          <c:orientation val="minMax"/>
          <c:max val="0.5"/>
          <c:min val="-0.2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860352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6513444302176696"/>
          <c:y val="1.9993380144605662E-2"/>
          <c:w val="0.4147824489021672"/>
          <c:h val="9.63472330618090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bg2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051460970687542E-2"/>
          <c:y val="5.122148193014335E-2"/>
          <c:w val="0.9085414728063852"/>
          <c:h val="0.5723849315386424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on Offer</c:v>
                </c:pt>
              </c:strCache>
            </c:strRef>
          </c:tx>
          <c:spPr>
            <a:ln w="38100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numRef>
              <c:f>Sheet1!$A$2:$A$169</c:f>
              <c:numCache>
                <c:formatCode>d\-mmm\-yy</c:formatCode>
                <c:ptCount val="28"/>
                <c:pt idx="0">
                  <c:v>43638</c:v>
                </c:pt>
                <c:pt idx="1">
                  <c:v>43666</c:v>
                </c:pt>
                <c:pt idx="2">
                  <c:v>43694</c:v>
                </c:pt>
                <c:pt idx="3">
                  <c:v>43722</c:v>
                </c:pt>
                <c:pt idx="4">
                  <c:v>43750</c:v>
                </c:pt>
                <c:pt idx="5">
                  <c:v>43778</c:v>
                </c:pt>
                <c:pt idx="6">
                  <c:v>43806</c:v>
                </c:pt>
                <c:pt idx="7">
                  <c:v>43834</c:v>
                </c:pt>
                <c:pt idx="8">
                  <c:v>43862</c:v>
                </c:pt>
                <c:pt idx="9">
                  <c:v>43890</c:v>
                </c:pt>
                <c:pt idx="10">
                  <c:v>43918</c:v>
                </c:pt>
                <c:pt idx="11">
                  <c:v>43946</c:v>
                </c:pt>
                <c:pt idx="12">
                  <c:v>43974</c:v>
                </c:pt>
                <c:pt idx="13">
                  <c:v>44002</c:v>
                </c:pt>
                <c:pt idx="14">
                  <c:v>44030</c:v>
                </c:pt>
                <c:pt idx="15">
                  <c:v>44058</c:v>
                </c:pt>
                <c:pt idx="16">
                  <c:v>44086</c:v>
                </c:pt>
                <c:pt idx="17">
                  <c:v>44114</c:v>
                </c:pt>
                <c:pt idx="18">
                  <c:v>44142</c:v>
                </c:pt>
                <c:pt idx="19">
                  <c:v>44170</c:v>
                </c:pt>
                <c:pt idx="20">
                  <c:v>44198</c:v>
                </c:pt>
                <c:pt idx="21">
                  <c:v>44226</c:v>
                </c:pt>
                <c:pt idx="22">
                  <c:v>44254</c:v>
                </c:pt>
                <c:pt idx="23">
                  <c:v>44282</c:v>
                </c:pt>
                <c:pt idx="24">
                  <c:v>44310</c:v>
                </c:pt>
                <c:pt idx="25">
                  <c:v>44338</c:v>
                </c:pt>
                <c:pt idx="26">
                  <c:v>44366</c:v>
                </c:pt>
                <c:pt idx="27">
                  <c:v>44394</c:v>
                </c:pt>
              </c:numCache>
            </c:numRef>
          </c:cat>
          <c:val>
            <c:numRef>
              <c:f>Sheet1!$B$2:$B$169</c:f>
              <c:numCache>
                <c:formatCode>0.0%</c:formatCode>
                <c:ptCount val="28"/>
                <c:pt idx="0">
                  <c:v>0.25440226568142488</c:v>
                </c:pt>
                <c:pt idx="1">
                  <c:v>0.25534973293128077</c:v>
                </c:pt>
                <c:pt idx="2">
                  <c:v>0.24941835990807881</c:v>
                </c:pt>
                <c:pt idx="3">
                  <c:v>0.25707965675000966</c:v>
                </c:pt>
                <c:pt idx="4">
                  <c:v>0.25930361538504892</c:v>
                </c:pt>
                <c:pt idx="5">
                  <c:v>0.26019250309156167</c:v>
                </c:pt>
                <c:pt idx="6">
                  <c:v>0.26719726019892681</c:v>
                </c:pt>
                <c:pt idx="7">
                  <c:v>0.26027653630519926</c:v>
                </c:pt>
                <c:pt idx="8">
                  <c:v>0.24935139687902197</c:v>
                </c:pt>
                <c:pt idx="9">
                  <c:v>0.25071579986412745</c:v>
                </c:pt>
                <c:pt idx="10">
                  <c:v>0.20264596545169855</c:v>
                </c:pt>
                <c:pt idx="11">
                  <c:v>0.16067121455801192</c:v>
                </c:pt>
                <c:pt idx="12">
                  <c:v>0.16515736226810898</c:v>
                </c:pt>
                <c:pt idx="13">
                  <c:v>0.18800072253949787</c:v>
                </c:pt>
                <c:pt idx="14">
                  <c:v>0.20023853306102332</c:v>
                </c:pt>
                <c:pt idx="15">
                  <c:v>0.20422627436079036</c:v>
                </c:pt>
                <c:pt idx="16">
                  <c:v>0.21636714185502476</c:v>
                </c:pt>
                <c:pt idx="17">
                  <c:v>0.21561998282273565</c:v>
                </c:pt>
                <c:pt idx="18">
                  <c:v>0.21600022011719194</c:v>
                </c:pt>
                <c:pt idx="19">
                  <c:v>0.23019641124563575</c:v>
                </c:pt>
                <c:pt idx="20">
                  <c:v>0.2205709434935656</c:v>
                </c:pt>
                <c:pt idx="21">
                  <c:v>0.1928176196722394</c:v>
                </c:pt>
                <c:pt idx="22">
                  <c:v>0.20168651991255868</c:v>
                </c:pt>
                <c:pt idx="23">
                  <c:v>0.20571746287933335</c:v>
                </c:pt>
                <c:pt idx="24">
                  <c:v>0.21309876720291776</c:v>
                </c:pt>
                <c:pt idx="25">
                  <c:v>0.20679934218718915</c:v>
                </c:pt>
                <c:pt idx="26">
                  <c:v>0.21376787486096194</c:v>
                </c:pt>
                <c:pt idx="27">
                  <c:v>0.20845381744682881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609-4901-B44B-2F88843737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Annual Average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Sheet1!$A$2:$A$169</c:f>
              <c:numCache>
                <c:formatCode>d\-mmm\-yy</c:formatCode>
                <c:ptCount val="28"/>
                <c:pt idx="0">
                  <c:v>43638</c:v>
                </c:pt>
                <c:pt idx="1">
                  <c:v>43666</c:v>
                </c:pt>
                <c:pt idx="2">
                  <c:v>43694</c:v>
                </c:pt>
                <c:pt idx="3">
                  <c:v>43722</c:v>
                </c:pt>
                <c:pt idx="4">
                  <c:v>43750</c:v>
                </c:pt>
                <c:pt idx="5">
                  <c:v>43778</c:v>
                </c:pt>
                <c:pt idx="6">
                  <c:v>43806</c:v>
                </c:pt>
                <c:pt idx="7">
                  <c:v>43834</c:v>
                </c:pt>
                <c:pt idx="8">
                  <c:v>43862</c:v>
                </c:pt>
                <c:pt idx="9">
                  <c:v>43890</c:v>
                </c:pt>
                <c:pt idx="10">
                  <c:v>43918</c:v>
                </c:pt>
                <c:pt idx="11">
                  <c:v>43946</c:v>
                </c:pt>
                <c:pt idx="12">
                  <c:v>43974</c:v>
                </c:pt>
                <c:pt idx="13">
                  <c:v>44002</c:v>
                </c:pt>
                <c:pt idx="14">
                  <c:v>44030</c:v>
                </c:pt>
                <c:pt idx="15">
                  <c:v>44058</c:v>
                </c:pt>
                <c:pt idx="16">
                  <c:v>44086</c:v>
                </c:pt>
                <c:pt idx="17">
                  <c:v>44114</c:v>
                </c:pt>
                <c:pt idx="18">
                  <c:v>44142</c:v>
                </c:pt>
                <c:pt idx="19">
                  <c:v>44170</c:v>
                </c:pt>
                <c:pt idx="20">
                  <c:v>44198</c:v>
                </c:pt>
                <c:pt idx="21">
                  <c:v>44226</c:v>
                </c:pt>
                <c:pt idx="22">
                  <c:v>44254</c:v>
                </c:pt>
                <c:pt idx="23">
                  <c:v>44282</c:v>
                </c:pt>
                <c:pt idx="24">
                  <c:v>44310</c:v>
                </c:pt>
                <c:pt idx="25">
                  <c:v>44338</c:v>
                </c:pt>
                <c:pt idx="26">
                  <c:v>44366</c:v>
                </c:pt>
                <c:pt idx="27">
                  <c:v>44394</c:v>
                </c:pt>
              </c:numCache>
            </c:numRef>
          </c:cat>
          <c:val>
            <c:numRef>
              <c:f>Sheet1!$C$2:$C$169</c:f>
              <c:numCache>
                <c:formatCode>0.0%</c:formatCode>
                <c:ptCount val="28"/>
                <c:pt idx="0">
                  <c:v>0.25444545137812558</c:v>
                </c:pt>
                <c:pt idx="1">
                  <c:v>0.25444545137812558</c:v>
                </c:pt>
                <c:pt idx="2">
                  <c:v>0.25444545137812558</c:v>
                </c:pt>
                <c:pt idx="3">
                  <c:v>0.25444545137812558</c:v>
                </c:pt>
                <c:pt idx="4">
                  <c:v>0.25444545137812558</c:v>
                </c:pt>
                <c:pt idx="5">
                  <c:v>0.25444545137812558</c:v>
                </c:pt>
                <c:pt idx="6">
                  <c:v>0.25444545137812558</c:v>
                </c:pt>
                <c:pt idx="7">
                  <c:v>0.20825243545141056</c:v>
                </c:pt>
                <c:pt idx="8">
                  <c:v>0.20825243545141056</c:v>
                </c:pt>
                <c:pt idx="9">
                  <c:v>0.20825243545141056</c:v>
                </c:pt>
                <c:pt idx="10">
                  <c:v>0.20825243545141056</c:v>
                </c:pt>
                <c:pt idx="11">
                  <c:v>0.20825243545141056</c:v>
                </c:pt>
                <c:pt idx="12">
                  <c:v>0.20825243545141056</c:v>
                </c:pt>
                <c:pt idx="13">
                  <c:v>0.20825243545141056</c:v>
                </c:pt>
                <c:pt idx="14">
                  <c:v>0.20825243545141056</c:v>
                </c:pt>
                <c:pt idx="15">
                  <c:v>0.20825243545141056</c:v>
                </c:pt>
                <c:pt idx="16">
                  <c:v>0.20825243545141056</c:v>
                </c:pt>
                <c:pt idx="17">
                  <c:v>0.20825243545141056</c:v>
                </c:pt>
                <c:pt idx="18">
                  <c:v>0.20825243545141056</c:v>
                </c:pt>
                <c:pt idx="19">
                  <c:v>0.20825243545141056</c:v>
                </c:pt>
                <c:pt idx="20">
                  <c:v>0.20825243545141056</c:v>
                </c:pt>
                <c:pt idx="21">
                  <c:v>0.20597254740261872</c:v>
                </c:pt>
                <c:pt idx="22">
                  <c:v>0.20597254740261872</c:v>
                </c:pt>
                <c:pt idx="23">
                  <c:v>0.20597254740261872</c:v>
                </c:pt>
                <c:pt idx="24">
                  <c:v>0.20597254740261872</c:v>
                </c:pt>
                <c:pt idx="25">
                  <c:v>0.20597254740261872</c:v>
                </c:pt>
                <c:pt idx="26">
                  <c:v>0.20597254740261872</c:v>
                </c:pt>
                <c:pt idx="27">
                  <c:v>0.20597254740261872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09-4901-B44B-2F88843737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4072608"/>
        <c:axId val="394073000"/>
      </c:lineChart>
      <c:catAx>
        <c:axId val="394072608"/>
        <c:scaling>
          <c:orientation val="minMax"/>
        </c:scaling>
        <c:delete val="0"/>
        <c:axPos val="b"/>
        <c:numFmt formatCode="d\-mmm\-yy" sourceLinked="1"/>
        <c:majorTickMark val="out"/>
        <c:minorTickMark val="none"/>
        <c:tickLblPos val="low"/>
        <c:txPr>
          <a:bodyPr/>
          <a:lstStyle/>
          <a:p>
            <a:pPr>
              <a:defRPr sz="900">
                <a:latin typeface="Montserrat" panose="00000500000000000000" pitchFamily="2" charset="0"/>
              </a:defRPr>
            </a:pPr>
            <a:endParaRPr lang="en-US"/>
          </a:p>
        </c:txPr>
        <c:crossAx val="394073000"/>
        <c:crosses val="autoZero"/>
        <c:auto val="0"/>
        <c:lblAlgn val="ctr"/>
        <c:lblOffset val="100"/>
        <c:noMultiLvlLbl val="1"/>
      </c:catAx>
      <c:valAx>
        <c:axId val="394073000"/>
        <c:scaling>
          <c:orientation val="minMax"/>
          <c:min val="0.1400000000000000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Montserrat" panose="00000500000000000000" pitchFamily="2" charset="0"/>
              </a:defRPr>
            </a:pPr>
            <a:endParaRPr lang="en-US"/>
          </a:p>
        </c:txPr>
        <c:crossAx val="394072608"/>
        <c:crosses val="autoZero"/>
        <c:crossBetween val="between"/>
        <c:majorUnit val="2.0000000000000004E-2"/>
      </c:valAx>
    </c:plotArea>
    <c:legend>
      <c:legendPos val="r"/>
      <c:layout>
        <c:manualLayout>
          <c:xMode val="edge"/>
          <c:yMode val="edge"/>
          <c:x val="0.59430730761939732"/>
          <c:y val="3.9030217376674068E-3"/>
          <c:w val="0.33612394369848397"/>
          <c:h val="0.13142421218227704"/>
        </c:manualLayout>
      </c:layout>
      <c:overlay val="0"/>
      <c:txPr>
        <a:bodyPr/>
        <a:lstStyle/>
        <a:p>
          <a:pPr>
            <a:defRPr sz="1000">
              <a:latin typeface="Montserrat" panose="00000500000000000000" pitchFamily="2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876635878802996E-2"/>
          <c:y val="0.11947103639011568"/>
          <c:w val="0.97294397998183768"/>
          <c:h val="0.7442333454367404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 SPI</c:v>
                </c:pt>
              </c:strCache>
            </c:strRef>
          </c:tx>
          <c:spPr>
            <a:ln w="19050" cap="rnd">
              <a:solidFill>
                <a:srgbClr val="17A24B"/>
              </a:solidFill>
              <a:round/>
            </a:ln>
            <a:effectLst/>
          </c:spPr>
          <c:marker>
            <c:symbol val="none"/>
          </c:marker>
          <c:cat>
            <c:strRef>
              <c:f>Sheet1!$B$1:$DX$1</c:f>
              <c:strCache>
                <c:ptCount val="13"/>
                <c:pt idx="0">
                  <c:v>Jul-20</c:v>
                </c:pt>
                <c:pt idx="1">
                  <c:v>Aug-20</c:v>
                </c:pt>
                <c:pt idx="2">
                  <c:v>Sep-20</c:v>
                </c:pt>
                <c:pt idx="3">
                  <c:v>Oct-20</c:v>
                </c:pt>
                <c:pt idx="4">
                  <c:v>Nov-20</c:v>
                </c:pt>
                <c:pt idx="5">
                  <c:v> Dec-20</c:v>
                </c:pt>
                <c:pt idx="6">
                  <c:v>Jan-21</c:v>
                </c:pt>
                <c:pt idx="7">
                  <c:v>Feb-21</c:v>
                </c:pt>
                <c:pt idx="8">
                  <c:v>Mar-21</c:v>
                </c:pt>
                <c:pt idx="9">
                  <c:v>Apr-21</c:v>
                </c:pt>
                <c:pt idx="10">
                  <c:v>May-21</c:v>
                </c:pt>
                <c:pt idx="11">
                  <c:v>Jun-21</c:v>
                </c:pt>
                <c:pt idx="12">
                  <c:v>Jul-21</c:v>
                </c:pt>
              </c:strCache>
            </c:strRef>
          </c:cat>
          <c:val>
            <c:numRef>
              <c:f>Sheet1!$B$2:$DX$2</c:f>
            </c:numRef>
          </c:val>
          <c:smooth val="1"/>
          <c:extLst>
            <c:ext xmlns:c16="http://schemas.microsoft.com/office/drawing/2014/chart" uri="{C3380CC4-5D6E-409C-BE32-E72D297353CC}">
              <c16:uniqueId val="{00000000-2B7F-4242-9281-CF9A63A0457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Food</c:v>
                </c:pt>
              </c:strCache>
            </c:strRef>
          </c:tx>
          <c:marker>
            <c:symbol val="none"/>
          </c:marker>
          <c:dLbls>
            <c:dLbl>
              <c:idx val="10"/>
              <c:layout>
                <c:manualLayout>
                  <c:x val="-3.3416830485433875E-2"/>
                  <c:y val="2.2592611919411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5-4847-8067-BB1208C3ECDA}"/>
                </c:ext>
              </c:extLst>
            </c:dLbl>
            <c:dLbl>
              <c:idx val="11"/>
              <c:layout>
                <c:manualLayout>
                  <c:x val="-3.7853790405528234E-2"/>
                  <c:y val="3.765435319901897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9F-4779-B3EB-E03891469346}"/>
                </c:ext>
              </c:extLst>
            </c:dLbl>
            <c:dLbl>
              <c:idx val="12"/>
              <c:layout>
                <c:manualLayout>
                  <c:x val="-2.1413184575519766E-2"/>
                  <c:y val="2.447547782484736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t" anchorCtr="0">
                  <a:no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  <a:latin typeface="Montserrat" panose="00000500000000000000" pitchFamily="2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074607653426156E-2"/>
                      <c:h val="0.132505668907347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89F-4779-B3EB-E0389146934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t" anchorCtr="0">
                <a:spAutoFit/>
              </a:bodyPr>
              <a:lstStyle/>
              <a:p>
                <a:pPr>
                  <a:defRPr>
                    <a:latin typeface="Montserrat" panose="00000500000000000000" pitchFamily="2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Sheet1!$B$1:$DX$1</c:f>
              <c:strCache>
                <c:ptCount val="13"/>
                <c:pt idx="0">
                  <c:v>Jul-20</c:v>
                </c:pt>
                <c:pt idx="1">
                  <c:v>Aug-20</c:v>
                </c:pt>
                <c:pt idx="2">
                  <c:v>Sep-20</c:v>
                </c:pt>
                <c:pt idx="3">
                  <c:v>Oct-20</c:v>
                </c:pt>
                <c:pt idx="4">
                  <c:v>Nov-20</c:v>
                </c:pt>
                <c:pt idx="5">
                  <c:v> Dec-20</c:v>
                </c:pt>
                <c:pt idx="6">
                  <c:v>Jan-21</c:v>
                </c:pt>
                <c:pt idx="7">
                  <c:v>Feb-21</c:v>
                </c:pt>
                <c:pt idx="8">
                  <c:v>Mar-21</c:v>
                </c:pt>
                <c:pt idx="9">
                  <c:v>Apr-21</c:v>
                </c:pt>
                <c:pt idx="10">
                  <c:v>May-21</c:v>
                </c:pt>
                <c:pt idx="11">
                  <c:v>Jun-21</c:v>
                </c:pt>
                <c:pt idx="12">
                  <c:v>Jul-21</c:v>
                </c:pt>
              </c:strCache>
            </c:strRef>
          </c:cat>
          <c:val>
            <c:numRef>
              <c:f>Sheet1!$B$3:$DX$3</c:f>
              <c:numCache>
                <c:formatCode>0.0%</c:formatCode>
                <c:ptCount val="13"/>
                <c:pt idx="0">
                  <c:v>1.4929813206988163E-2</c:v>
                </c:pt>
                <c:pt idx="1">
                  <c:v>1.2880367145404525E-2</c:v>
                </c:pt>
                <c:pt idx="2">
                  <c:v>1.1517189525525495E-2</c:v>
                </c:pt>
                <c:pt idx="3">
                  <c:v>1.220375073317026E-2</c:v>
                </c:pt>
                <c:pt idx="4">
                  <c:v>1.3432835692822165E-2</c:v>
                </c:pt>
                <c:pt idx="5">
                  <c:v>4.296394955290328E-3</c:v>
                </c:pt>
                <c:pt idx="6" formatCode="0.00%">
                  <c:v>2E-3</c:v>
                </c:pt>
                <c:pt idx="7" formatCode="0.00%">
                  <c:v>2E-3</c:v>
                </c:pt>
                <c:pt idx="8" formatCode="0.00%">
                  <c:v>3.0000000000000001E-3</c:v>
                </c:pt>
                <c:pt idx="9" formatCode="0.00%">
                  <c:v>-6.0000000000000001E-3</c:v>
                </c:pt>
                <c:pt idx="10" formatCode="0.00%">
                  <c:v>-3.0000000000000001E-3</c:v>
                </c:pt>
                <c:pt idx="11" formatCode="0.00%">
                  <c:v>-2E-3</c:v>
                </c:pt>
                <c:pt idx="12" formatCode="0.00%">
                  <c:v>-4.0000000000000001E-3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FC6-4238-80D7-E3D752151CA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Fresh</c:v>
                </c:pt>
              </c:strCache>
            </c:strRef>
          </c:tx>
          <c:spPr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Sheet1!$B$1:$DX$1</c:f>
              <c:strCache>
                <c:ptCount val="13"/>
                <c:pt idx="0">
                  <c:v>Jul-20</c:v>
                </c:pt>
                <c:pt idx="1">
                  <c:v>Aug-20</c:v>
                </c:pt>
                <c:pt idx="2">
                  <c:v>Sep-20</c:v>
                </c:pt>
                <c:pt idx="3">
                  <c:v>Oct-20</c:v>
                </c:pt>
                <c:pt idx="4">
                  <c:v>Nov-20</c:v>
                </c:pt>
                <c:pt idx="5">
                  <c:v> Dec-20</c:v>
                </c:pt>
                <c:pt idx="6">
                  <c:v>Jan-21</c:v>
                </c:pt>
                <c:pt idx="7">
                  <c:v>Feb-21</c:v>
                </c:pt>
                <c:pt idx="8">
                  <c:v>Mar-21</c:v>
                </c:pt>
                <c:pt idx="9">
                  <c:v>Apr-21</c:v>
                </c:pt>
                <c:pt idx="10">
                  <c:v>May-21</c:v>
                </c:pt>
                <c:pt idx="11">
                  <c:v>Jun-21</c:v>
                </c:pt>
                <c:pt idx="12">
                  <c:v>Jul-21</c:v>
                </c:pt>
              </c:strCache>
            </c:strRef>
          </c:cat>
          <c:val>
            <c:numRef>
              <c:f>Sheet1!$B$4:$DX$4</c:f>
              <c:numCache>
                <c:formatCode>0.0%</c:formatCode>
                <c:ptCount val="13"/>
                <c:pt idx="0">
                  <c:v>9.0238874964252425E-3</c:v>
                </c:pt>
                <c:pt idx="1">
                  <c:v>2.0809118707965091E-3</c:v>
                </c:pt>
                <c:pt idx="2">
                  <c:v>2.06440053089052E-3</c:v>
                </c:pt>
                <c:pt idx="3">
                  <c:v>4.2406947576436593E-3</c:v>
                </c:pt>
                <c:pt idx="4">
                  <c:v>4.9229992404173917E-3</c:v>
                </c:pt>
                <c:pt idx="5">
                  <c:v>-8.5581253736369822E-3</c:v>
                </c:pt>
                <c:pt idx="6" formatCode="0.00%">
                  <c:v>-8.0000000000000002E-3</c:v>
                </c:pt>
                <c:pt idx="7" formatCode="0.00%">
                  <c:v>-8.0000000000000002E-3</c:v>
                </c:pt>
                <c:pt idx="8" formatCode="0.00%">
                  <c:v>-8.0000000000000002E-3</c:v>
                </c:pt>
                <c:pt idx="9" formatCode="0.00%">
                  <c:v>-1.4999999999999999E-2</c:v>
                </c:pt>
                <c:pt idx="10" formatCode="0%">
                  <c:v>-0.01</c:v>
                </c:pt>
                <c:pt idx="11" formatCode="0.00%">
                  <c:v>-7.0000000000000001E-3</c:v>
                </c:pt>
                <c:pt idx="12" formatCode="0.00%">
                  <c:v>-0.01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FC6-4238-80D7-E3D752151CA6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Ambient</c:v>
                </c:pt>
              </c:strCache>
            </c:strRef>
          </c:tx>
          <c:marker>
            <c:symbol val="none"/>
          </c:marker>
          <c:cat>
            <c:strRef>
              <c:f>Sheet1!$B$1:$DX$1</c:f>
              <c:strCache>
                <c:ptCount val="13"/>
                <c:pt idx="0">
                  <c:v>Jul-20</c:v>
                </c:pt>
                <c:pt idx="1">
                  <c:v>Aug-20</c:v>
                </c:pt>
                <c:pt idx="2">
                  <c:v>Sep-20</c:v>
                </c:pt>
                <c:pt idx="3">
                  <c:v>Oct-20</c:v>
                </c:pt>
                <c:pt idx="4">
                  <c:v>Nov-20</c:v>
                </c:pt>
                <c:pt idx="5">
                  <c:v> Dec-20</c:v>
                </c:pt>
                <c:pt idx="6">
                  <c:v>Jan-21</c:v>
                </c:pt>
                <c:pt idx="7">
                  <c:v>Feb-21</c:v>
                </c:pt>
                <c:pt idx="8">
                  <c:v>Mar-21</c:v>
                </c:pt>
                <c:pt idx="9">
                  <c:v>Apr-21</c:v>
                </c:pt>
                <c:pt idx="10">
                  <c:v>May-21</c:v>
                </c:pt>
                <c:pt idx="11">
                  <c:v>Jun-21</c:v>
                </c:pt>
                <c:pt idx="12">
                  <c:v>Jul-21</c:v>
                </c:pt>
              </c:strCache>
            </c:strRef>
          </c:cat>
          <c:val>
            <c:numRef>
              <c:f>Sheet1!$B$5:$DX$5</c:f>
              <c:numCache>
                <c:formatCode>0.0%</c:formatCode>
                <c:ptCount val="13"/>
                <c:pt idx="0">
                  <c:v>2.3174707095453995E-2</c:v>
                </c:pt>
                <c:pt idx="1">
                  <c:v>2.8135598817386587E-2</c:v>
                </c:pt>
                <c:pt idx="2">
                  <c:v>2.4832821293914398E-2</c:v>
                </c:pt>
                <c:pt idx="3">
                  <c:v>2.3375204780748282E-2</c:v>
                </c:pt>
                <c:pt idx="4">
                  <c:v>2.5378470482837256E-2</c:v>
                </c:pt>
                <c:pt idx="5">
                  <c:v>2.2584576174643933E-2</c:v>
                </c:pt>
                <c:pt idx="6" formatCode="0.00%">
                  <c:v>1.7000000000000001E-2</c:v>
                </c:pt>
                <c:pt idx="7" formatCode="0.00%">
                  <c:v>1.6E-2</c:v>
                </c:pt>
                <c:pt idx="8" formatCode="0.00%">
                  <c:v>1.7000000000000001E-2</c:v>
                </c:pt>
                <c:pt idx="9" formatCode="0.00%">
                  <c:v>6.0000000000000001E-3</c:v>
                </c:pt>
                <c:pt idx="10" formatCode="0.00%">
                  <c:v>7.0000000000000001E-3</c:v>
                </c:pt>
                <c:pt idx="11" formatCode="0.00%">
                  <c:v>6.0000000000000001E-3</c:v>
                </c:pt>
                <c:pt idx="12" formatCode="0.00%">
                  <c:v>5.0000000000000001E-3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4FC6-4238-80D7-E3D752151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624448"/>
        <c:axId val="121625984"/>
      </c:lineChart>
      <c:catAx>
        <c:axId val="12162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121625984"/>
        <c:crosses val="autoZero"/>
        <c:auto val="1"/>
        <c:lblAlgn val="ctr"/>
        <c:lblOffset val="100"/>
        <c:noMultiLvlLbl val="0"/>
      </c:catAx>
      <c:valAx>
        <c:axId val="121625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 algn="l">
                  <a:defRPr sz="900">
                    <a:latin typeface="Montserrat" panose="00000500000000000000" pitchFamily="2" charset="0"/>
                  </a:defRPr>
                </a:pPr>
                <a:r>
                  <a:rPr lang="en-GB" sz="900" dirty="0">
                    <a:effectLst/>
                    <a:latin typeface="Montserrat" panose="00000500000000000000" pitchFamily="2" charset="0"/>
                  </a:rPr>
                  <a:t>Year on year</a:t>
                </a:r>
                <a:r>
                  <a:rPr lang="en-GB" sz="900" baseline="0" dirty="0">
                    <a:effectLst/>
                    <a:latin typeface="Montserrat" panose="00000500000000000000" pitchFamily="2" charset="0"/>
                  </a:rPr>
                  <a:t> % changes in shop prices</a:t>
                </a:r>
                <a:endParaRPr lang="en-GB" sz="900" dirty="0">
                  <a:effectLst/>
                  <a:latin typeface="Montserrat" panose="000005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2.0096157951413427E-3"/>
            </c:manualLayout>
          </c:layout>
          <c:overlay val="0"/>
        </c:title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Montserrat" panose="00000500000000000000" pitchFamily="2" charset="0"/>
              </a:defRPr>
            </a:pPr>
            <a:endParaRPr lang="en-US"/>
          </a:p>
        </c:txPr>
        <c:crossAx val="1216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186438008396055"/>
          <c:y val="7.634701777522665E-2"/>
          <c:w val="0.28404684593708668"/>
          <c:h val="6.4250482687299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56020018162291E-2"/>
          <c:y val="0.13829827471433209"/>
          <c:w val="0.97294397998183768"/>
          <c:h val="0.7442333454367404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Average Weekly Spend </c:v>
                </c:pt>
              </c:strCache>
            </c:strRef>
          </c:tx>
          <c:spPr>
            <a:ln w="19050" cap="rnd">
              <a:solidFill>
                <a:srgbClr val="17A24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Sheet1!$A$2:$A$59</c:f>
              <c:strCache>
                <c:ptCount val="13"/>
                <c:pt idx="0">
                  <c:v>15-Aug-20</c:v>
                </c:pt>
                <c:pt idx="1">
                  <c:v>12-Sep-20</c:v>
                </c:pt>
                <c:pt idx="2">
                  <c:v>10-Oct-20</c:v>
                </c:pt>
                <c:pt idx="3">
                  <c:v>07-Nov-20</c:v>
                </c:pt>
                <c:pt idx="4">
                  <c:v>05-Dec-20</c:v>
                </c:pt>
                <c:pt idx="5">
                  <c:v>02-Jan-21</c:v>
                </c:pt>
                <c:pt idx="6">
                  <c:v>30-Jan-21</c:v>
                </c:pt>
                <c:pt idx="7">
                  <c:v>27-Feb-21</c:v>
                </c:pt>
                <c:pt idx="8">
                  <c:v>27-Mar-21</c:v>
                </c:pt>
                <c:pt idx="9">
                  <c:v>24-Apr-21</c:v>
                </c:pt>
                <c:pt idx="10">
                  <c:v>22-May-21</c:v>
                </c:pt>
                <c:pt idx="11">
                  <c:v>19-Jun-21</c:v>
                </c:pt>
                <c:pt idx="12">
                  <c:v> 17-Jul-21</c:v>
                </c:pt>
              </c:strCache>
            </c:strRef>
          </c:cat>
          <c:val>
            <c:numRef>
              <c:f>Sheet1!$B$2:$B$59</c:f>
              <c:numCache>
                <c:formatCode>0.00</c:formatCode>
                <c:ptCount val="13"/>
                <c:pt idx="0">
                  <c:v>81.531666666666666</c:v>
                </c:pt>
                <c:pt idx="1">
                  <c:v>79.115833333333327</c:v>
                </c:pt>
                <c:pt idx="2">
                  <c:v>78.193333333333342</c:v>
                </c:pt>
                <c:pt idx="3">
                  <c:v>79.010833333333338</c:v>
                </c:pt>
                <c:pt idx="4">
                  <c:v>81.200833333333335</c:v>
                </c:pt>
                <c:pt idx="5">
                  <c:v>84.959166666666661</c:v>
                </c:pt>
                <c:pt idx="6">
                  <c:v>83.403333333333336</c:v>
                </c:pt>
                <c:pt idx="7">
                  <c:v>82.185833333333335</c:v>
                </c:pt>
                <c:pt idx="8">
                  <c:v>79.518333333333331</c:v>
                </c:pt>
                <c:pt idx="9">
                  <c:v>81.412500000000009</c:v>
                </c:pt>
                <c:pt idx="10">
                  <c:v>81.495833333333337</c:v>
                </c:pt>
                <c:pt idx="11">
                  <c:v>81.100833333333341</c:v>
                </c:pt>
                <c:pt idx="12">
                  <c:v>80.181666666666658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B7F-4242-9281-CF9A63A045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5238912"/>
        <c:axId val="45244800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Year on Year Growth</c:v>
                </c:pt>
              </c:strCache>
            </c:strRef>
          </c:tx>
          <c:spPr>
            <a:ln w="19050" cap="rnd">
              <a:solidFill>
                <a:srgbClr val="0056FF"/>
              </a:solidFill>
              <a:round/>
            </a:ln>
            <a:effectLst/>
          </c:spPr>
          <c:marker>
            <c:symbol val="none"/>
          </c:marker>
          <c:cat>
            <c:strRef>
              <c:f>Sheet1!$A$2:$A$59</c:f>
              <c:strCache>
                <c:ptCount val="13"/>
                <c:pt idx="0">
                  <c:v>15-Aug-20</c:v>
                </c:pt>
                <c:pt idx="1">
                  <c:v>12-Sep-20</c:v>
                </c:pt>
                <c:pt idx="2">
                  <c:v>10-Oct-20</c:v>
                </c:pt>
                <c:pt idx="3">
                  <c:v>07-Nov-20</c:v>
                </c:pt>
                <c:pt idx="4">
                  <c:v>05-Dec-20</c:v>
                </c:pt>
                <c:pt idx="5">
                  <c:v>02-Jan-21</c:v>
                </c:pt>
                <c:pt idx="6">
                  <c:v>30-Jan-21</c:v>
                </c:pt>
                <c:pt idx="7">
                  <c:v>27-Feb-21</c:v>
                </c:pt>
                <c:pt idx="8">
                  <c:v>27-Mar-21</c:v>
                </c:pt>
                <c:pt idx="9">
                  <c:v>24-Apr-21</c:v>
                </c:pt>
                <c:pt idx="10">
                  <c:v>22-May-21</c:v>
                </c:pt>
                <c:pt idx="11">
                  <c:v>19-Jun-21</c:v>
                </c:pt>
                <c:pt idx="12">
                  <c:v> 17-Jul-21</c:v>
                </c:pt>
              </c:strCache>
            </c:strRef>
          </c:cat>
          <c:val>
            <c:numRef>
              <c:f>Sheet1!$C$2:$C$59</c:f>
              <c:numCache>
                <c:formatCode>0.0%</c:formatCode>
                <c:ptCount val="13"/>
                <c:pt idx="0">
                  <c:v>0.10235031660544891</c:v>
                </c:pt>
                <c:pt idx="1">
                  <c:v>7.2369312790855123E-2</c:v>
                </c:pt>
                <c:pt idx="2">
                  <c:v>7.1655359875739455E-2</c:v>
                </c:pt>
                <c:pt idx="3">
                  <c:v>7.7751128187057317E-2</c:v>
                </c:pt>
                <c:pt idx="4">
                  <c:v>8.629877369007799E-2</c:v>
                </c:pt>
                <c:pt idx="5">
                  <c:v>8.0493026410615176E-2</c:v>
                </c:pt>
                <c:pt idx="6">
                  <c:v>7.8898291381447772E-2</c:v>
                </c:pt>
                <c:pt idx="7">
                  <c:v>8.4341190957867962E-2</c:v>
                </c:pt>
                <c:pt idx="8">
                  <c:v>2.9341330284136324E-2</c:v>
                </c:pt>
                <c:pt idx="9">
                  <c:v>7.9858854118302069E-3</c:v>
                </c:pt>
                <c:pt idx="10">
                  <c:v>-2.9040905480540058E-2</c:v>
                </c:pt>
                <c:pt idx="11">
                  <c:v>-1.6522494846194169E-2</c:v>
                </c:pt>
                <c:pt idx="12">
                  <c:v>-3.2080235798283896E-2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B7F-4242-9281-CF9A63A045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 years ago growth</c:v>
                </c:pt>
              </c:strCache>
            </c:strRef>
          </c:tx>
          <c:spPr>
            <a:ln w="19050">
              <a:solidFill>
                <a:schemeClr val="bg1">
                  <a:lumMod val="50000"/>
                  <a:alpha val="76000"/>
                </a:schemeClr>
              </a:solidFill>
              <a:prstDash val="dash"/>
            </a:ln>
          </c:spPr>
          <c:marker>
            <c:symbol val="none"/>
          </c:marker>
          <c:cat>
            <c:strRef>
              <c:f>Sheet1!$A$2:$A$59</c:f>
              <c:strCache>
                <c:ptCount val="13"/>
                <c:pt idx="0">
                  <c:v>15-Aug-20</c:v>
                </c:pt>
                <c:pt idx="1">
                  <c:v>12-Sep-20</c:v>
                </c:pt>
                <c:pt idx="2">
                  <c:v>10-Oct-20</c:v>
                </c:pt>
                <c:pt idx="3">
                  <c:v>07-Nov-20</c:v>
                </c:pt>
                <c:pt idx="4">
                  <c:v>05-Dec-20</c:v>
                </c:pt>
                <c:pt idx="5">
                  <c:v>02-Jan-21</c:v>
                </c:pt>
                <c:pt idx="6">
                  <c:v>30-Jan-21</c:v>
                </c:pt>
                <c:pt idx="7">
                  <c:v>27-Feb-21</c:v>
                </c:pt>
                <c:pt idx="8">
                  <c:v>27-Mar-21</c:v>
                </c:pt>
                <c:pt idx="9">
                  <c:v>24-Apr-21</c:v>
                </c:pt>
                <c:pt idx="10">
                  <c:v>22-May-21</c:v>
                </c:pt>
                <c:pt idx="11">
                  <c:v>19-Jun-21</c:v>
                </c:pt>
                <c:pt idx="12">
                  <c:v> 17-Jul-21</c:v>
                </c:pt>
              </c:strCache>
            </c:strRef>
          </c:cat>
          <c:val>
            <c:numRef>
              <c:f>Sheet1!$D$2:$D$59</c:f>
              <c:numCache>
                <c:formatCode>0.0%</c:formatCode>
                <c:ptCount val="13"/>
                <c:pt idx="0">
                  <c:v>9.9439256537324772E-2</c:v>
                </c:pt>
                <c:pt idx="1">
                  <c:v>7.3909846728126061E-2</c:v>
                </c:pt>
                <c:pt idx="2">
                  <c:v>8.3272723074614197E-2</c:v>
                </c:pt>
                <c:pt idx="3">
                  <c:v>9.1661677336158043E-2</c:v>
                </c:pt>
                <c:pt idx="4">
                  <c:v>9.2363399923768741E-2</c:v>
                </c:pt>
                <c:pt idx="5">
                  <c:v>8.648066840018731E-2</c:v>
                </c:pt>
                <c:pt idx="6">
                  <c:v>8.4145760214914045E-2</c:v>
                </c:pt>
                <c:pt idx="7">
                  <c:v>9.5543311634933792E-2</c:v>
                </c:pt>
                <c:pt idx="8">
                  <c:v>0.11015194173627751</c:v>
                </c:pt>
                <c:pt idx="9">
                  <c:v>0.10911175695926634</c:v>
                </c:pt>
                <c:pt idx="10">
                  <c:v>0.10248692279942273</c:v>
                </c:pt>
                <c:pt idx="11">
                  <c:v>9.3740166329512542E-2</c:v>
                </c:pt>
                <c:pt idx="12">
                  <c:v>8.1392735119582671E-2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0541-4D41-A3C0-A88729B5B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252992"/>
        <c:axId val="45246720"/>
      </c:lineChart>
      <c:catAx>
        <c:axId val="4523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45244800"/>
        <c:crosses val="autoZero"/>
        <c:auto val="1"/>
        <c:lblAlgn val="ctr"/>
        <c:lblOffset val="100"/>
        <c:noMultiLvlLbl val="0"/>
      </c:catAx>
      <c:valAx>
        <c:axId val="4524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 algn="l">
                  <a:defRPr sz="1000">
                    <a:latin typeface="Montserrat" panose="00000500000000000000" pitchFamily="2" charset="0"/>
                  </a:defRPr>
                </a:pPr>
                <a:r>
                  <a:rPr lang="en-GB" sz="1000" dirty="0">
                    <a:latin typeface="Montserrat" panose="00000500000000000000" pitchFamily="2" charset="0"/>
                  </a:rPr>
                  <a:t>GB Average</a:t>
                </a:r>
                <a:r>
                  <a:rPr lang="en-GB" sz="1000" baseline="0" dirty="0">
                    <a:latin typeface="Montserrat" panose="00000500000000000000" pitchFamily="2" charset="0"/>
                  </a:rPr>
                  <a:t> weekly Basket £Spend</a:t>
                </a:r>
                <a:endParaRPr lang="en-GB" sz="1000" dirty="0">
                  <a:latin typeface="Montserrat" panose="00000500000000000000" pitchFamily="2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2.083679239465082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ontserrat" panose="00000500000000000000" pitchFamily="2" charset="0"/>
              </a:defRPr>
            </a:pPr>
            <a:endParaRPr lang="en-US"/>
          </a:p>
        </c:txPr>
        <c:crossAx val="45238912"/>
        <c:crosses val="autoZero"/>
        <c:crossBetween val="between"/>
      </c:valAx>
      <c:valAx>
        <c:axId val="45246720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000">
                    <a:latin typeface="Montserrat" panose="00000500000000000000" pitchFamily="2" charset="0"/>
                  </a:defRPr>
                </a:pPr>
                <a:r>
                  <a:rPr lang="en-GB" sz="1000" dirty="0">
                    <a:latin typeface="Montserrat" panose="00000500000000000000" pitchFamily="2" charset="0"/>
                  </a:rPr>
                  <a:t>12w/e Growth</a:t>
                </a:r>
              </a:p>
            </c:rich>
          </c:tx>
          <c:layout>
            <c:manualLayout>
              <c:xMode val="edge"/>
              <c:yMode val="edge"/>
              <c:x val="0.92092222938727841"/>
              <c:y val="2.4602238030005438E-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ontserrat" panose="00000500000000000000" pitchFamily="2" charset="0"/>
              </a:defRPr>
            </a:pPr>
            <a:endParaRPr lang="en-US"/>
          </a:p>
        </c:txPr>
        <c:crossAx val="45252992"/>
        <c:crosses val="max"/>
        <c:crossBetween val="between"/>
      </c:valAx>
      <c:catAx>
        <c:axId val="45252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246720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4.1222891132251742E-2"/>
          <c:y val="0.79931059919639091"/>
          <c:w val="0.7506267248211278"/>
          <c:h val="6.80340039563755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056020018162291E-2"/>
          <c:y val="0.13829827471433209"/>
          <c:w val="0.97294397998183768"/>
          <c:h val="0.7442333454367404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Average Weekly Trips </c:v>
                </c:pt>
              </c:strCache>
            </c:strRef>
          </c:tx>
          <c:spPr>
            <a:ln w="19050" cap="rnd">
              <a:solidFill>
                <a:srgbClr val="17A24B"/>
              </a:solidFill>
              <a:round/>
            </a:ln>
            <a:effectLst/>
          </c:spPr>
          <c:marker>
            <c:symbol val="none"/>
          </c:marker>
          <c:cat>
            <c:strRef>
              <c:f>Sheet1!$A$2:$A$56</c:f>
              <c:strCache>
                <c:ptCount val="14"/>
                <c:pt idx="0">
                  <c:v>18-Jul-20</c:v>
                </c:pt>
                <c:pt idx="1">
                  <c:v>15-Aug-20</c:v>
                </c:pt>
                <c:pt idx="2">
                  <c:v>12-Sep-20</c:v>
                </c:pt>
                <c:pt idx="3">
                  <c:v>10-Oct-20</c:v>
                </c:pt>
                <c:pt idx="4">
                  <c:v>07-Nov-20</c:v>
                </c:pt>
                <c:pt idx="5">
                  <c:v>05-Dec-20</c:v>
                </c:pt>
                <c:pt idx="6">
                  <c:v>02-Jan-21</c:v>
                </c:pt>
                <c:pt idx="7">
                  <c:v> 30-Jan-21</c:v>
                </c:pt>
                <c:pt idx="8">
                  <c:v>27-Feb-21</c:v>
                </c:pt>
                <c:pt idx="9">
                  <c:v>27-Mar-21</c:v>
                </c:pt>
                <c:pt idx="10">
                  <c:v>24-Apr-21</c:v>
                </c:pt>
                <c:pt idx="11">
                  <c:v>22-May-21</c:v>
                </c:pt>
                <c:pt idx="12">
                  <c:v>19-Jun-21</c:v>
                </c:pt>
                <c:pt idx="13">
                  <c:v> 17-Jul-21</c:v>
                </c:pt>
              </c:strCache>
            </c:strRef>
          </c:cat>
          <c:val>
            <c:numRef>
              <c:f>Sheet1!$B$2:$B$56</c:f>
              <c:numCache>
                <c:formatCode>0.0%</c:formatCode>
                <c:ptCount val="14"/>
                <c:pt idx="0">
                  <c:v>-0.17997043606799701</c:v>
                </c:pt>
                <c:pt idx="1">
                  <c:v>-0.15330624307351304</c:v>
                </c:pt>
                <c:pt idx="2">
                  <c:v>-0.14758316485940071</c:v>
                </c:pt>
                <c:pt idx="3">
                  <c:v>-0.12840466926070038</c:v>
                </c:pt>
                <c:pt idx="4">
                  <c:v>-0.11620568034156298</c:v>
                </c:pt>
                <c:pt idx="5">
                  <c:v>-0.10308894678079639</c:v>
                </c:pt>
                <c:pt idx="6">
                  <c:v>-0.10403120936280885</c:v>
                </c:pt>
                <c:pt idx="7">
                  <c:v>-0.1209223847019123</c:v>
                </c:pt>
                <c:pt idx="8">
                  <c:v>-0.13285525570862422</c:v>
                </c:pt>
                <c:pt idx="9">
                  <c:v>-0.1581063790897459</c:v>
                </c:pt>
                <c:pt idx="10">
                  <c:v>-5.562106918239007E-2</c:v>
                </c:pt>
                <c:pt idx="11">
                  <c:v>4.7387349270149981E-2</c:v>
                </c:pt>
                <c:pt idx="12">
                  <c:v>0.18299271787643878</c:v>
                </c:pt>
                <c:pt idx="13">
                  <c:v>0.13857593510590349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B7F-4242-9281-CF9A63A045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 Items in Basket</c:v>
                </c:pt>
              </c:strCache>
            </c:strRef>
          </c:tx>
          <c:spPr>
            <a:ln w="19050" cap="rnd">
              <a:solidFill>
                <a:srgbClr val="0056FF"/>
              </a:solidFill>
              <a:round/>
            </a:ln>
            <a:effectLst/>
          </c:spPr>
          <c:marker>
            <c:symbol val="none"/>
          </c:marker>
          <c:cat>
            <c:strRef>
              <c:f>Sheet1!$A$2:$A$56</c:f>
              <c:strCache>
                <c:ptCount val="14"/>
                <c:pt idx="0">
                  <c:v>18-Jul-20</c:v>
                </c:pt>
                <c:pt idx="1">
                  <c:v>15-Aug-20</c:v>
                </c:pt>
                <c:pt idx="2">
                  <c:v>12-Sep-20</c:v>
                </c:pt>
                <c:pt idx="3">
                  <c:v>10-Oct-20</c:v>
                </c:pt>
                <c:pt idx="4">
                  <c:v>07-Nov-20</c:v>
                </c:pt>
                <c:pt idx="5">
                  <c:v>05-Dec-20</c:v>
                </c:pt>
                <c:pt idx="6">
                  <c:v>02-Jan-21</c:v>
                </c:pt>
                <c:pt idx="7">
                  <c:v> 30-Jan-21</c:v>
                </c:pt>
                <c:pt idx="8">
                  <c:v>27-Feb-21</c:v>
                </c:pt>
                <c:pt idx="9">
                  <c:v>27-Mar-21</c:v>
                </c:pt>
                <c:pt idx="10">
                  <c:v>24-Apr-21</c:v>
                </c:pt>
                <c:pt idx="11">
                  <c:v>22-May-21</c:v>
                </c:pt>
                <c:pt idx="12">
                  <c:v>19-Jun-21</c:v>
                </c:pt>
                <c:pt idx="13">
                  <c:v> 17-Jul-21</c:v>
                </c:pt>
              </c:strCache>
            </c:strRef>
          </c:cat>
          <c:val>
            <c:numRef>
              <c:f>Sheet1!$C$2:$C$56</c:f>
              <c:numCache>
                <c:formatCode>0.0%</c:formatCode>
                <c:ptCount val="14"/>
                <c:pt idx="0">
                  <c:v>0.2959850606909431</c:v>
                </c:pt>
                <c:pt idx="1">
                  <c:v>0.23970037453183535</c:v>
                </c:pt>
                <c:pt idx="2">
                  <c:v>0.20679886685552407</c:v>
                </c:pt>
                <c:pt idx="3">
                  <c:v>0.18602455146364494</c:v>
                </c:pt>
                <c:pt idx="4">
                  <c:v>0.18361581920903958</c:v>
                </c:pt>
                <c:pt idx="5">
                  <c:v>0.18071161048689133</c:v>
                </c:pt>
                <c:pt idx="6">
                  <c:v>0.18122676579925656</c:v>
                </c:pt>
                <c:pt idx="7">
                  <c:v>0.20167286245353155</c:v>
                </c:pt>
                <c:pt idx="8">
                  <c:v>0.22109158186864009</c:v>
                </c:pt>
                <c:pt idx="9">
                  <c:v>0.18828828828828836</c:v>
                </c:pt>
                <c:pt idx="10">
                  <c:v>4.6606704824202705E-2</c:v>
                </c:pt>
                <c:pt idx="11">
                  <c:v>-7.7951002227171551E-2</c:v>
                </c:pt>
                <c:pt idx="12">
                  <c:v>-0.16204986149584488</c:v>
                </c:pt>
                <c:pt idx="13">
                  <c:v>-0.14121037463976949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B7F-4242-9281-CF9A63A045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216704"/>
        <c:axId val="51524736"/>
      </c:lineChart>
      <c:catAx>
        <c:axId val="4621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51524736"/>
        <c:crosses val="autoZero"/>
        <c:auto val="1"/>
        <c:lblAlgn val="ctr"/>
        <c:lblOffset val="100"/>
        <c:noMultiLvlLbl val="0"/>
      </c:catAx>
      <c:valAx>
        <c:axId val="5152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 algn="l">
                  <a:defRPr sz="900">
                    <a:latin typeface="Montserrat" panose="00000500000000000000" pitchFamily="2" charset="0"/>
                  </a:defRPr>
                </a:pPr>
                <a:r>
                  <a:rPr lang="en-GB" sz="900" dirty="0">
                    <a:effectLst/>
                    <a:latin typeface="Montserrat" panose="00000500000000000000" pitchFamily="2" charset="0"/>
                  </a:rPr>
                  <a:t>12w/e % Growth</a:t>
                </a:r>
              </a:p>
            </c:rich>
          </c:tx>
          <c:layout>
            <c:manualLayout>
              <c:xMode val="edge"/>
              <c:yMode val="edge"/>
              <c:x val="1.8088700864518834E-2"/>
              <c:y val="2.0836792394650829E-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Montserrat" panose="00000500000000000000" pitchFamily="2" charset="0"/>
              </a:defRPr>
            </a:pPr>
            <a:endParaRPr lang="en-US"/>
          </a:p>
        </c:txPr>
        <c:crossAx val="4621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49478044839325"/>
          <c:y val="0.17424833609267593"/>
          <c:w val="0.41352574298685996"/>
          <c:h val="6.4250482687299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year ago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 STORE</c:v>
                </c:pt>
                <c:pt idx="1">
                  <c:v>TSR excl GM# &amp; Tobacco</c:v>
                </c:pt>
                <c:pt idx="2">
                  <c:v>Food &amp; Drink</c:v>
                </c:pt>
                <c:pt idx="3">
                  <c:v>Non Food/Tobacco</c:v>
                </c:pt>
                <c:pt idx="4">
                  <c:v>Household/Pet/Health &amp; Beauty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-9.4578311473965115E-3</c:v>
                </c:pt>
                <c:pt idx="1">
                  <c:v>-1.7929243532783801E-2</c:v>
                </c:pt>
                <c:pt idx="2">
                  <c:v>-2.2668279492694676E-2</c:v>
                </c:pt>
                <c:pt idx="3">
                  <c:v>4.9140643818613938E-2</c:v>
                </c:pt>
                <c:pt idx="4">
                  <c:v>9.8077873081288125E-3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8B-4F84-BFC8-078DAC5BA2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vs 2 years ago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 STORE</c:v>
                </c:pt>
                <c:pt idx="1">
                  <c:v>TSR excl GM# &amp; Tobacco</c:v>
                </c:pt>
                <c:pt idx="2">
                  <c:v>Food &amp; Drink</c:v>
                </c:pt>
                <c:pt idx="3">
                  <c:v>Non Food/Tobacco</c:v>
                </c:pt>
                <c:pt idx="4">
                  <c:v>Household/Pet/Health &amp; Beauty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5.1892541325525787E-2</c:v>
                </c:pt>
                <c:pt idx="1">
                  <c:v>5.7552836341385527E-2</c:v>
                </c:pt>
                <c:pt idx="2">
                  <c:v>6.8932917555104556E-2</c:v>
                </c:pt>
                <c:pt idx="3">
                  <c:v>1.6659347880163766E-2</c:v>
                </c:pt>
                <c:pt idx="4">
                  <c:v>-2.5975714210700884E-3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8B-4F84-BFC8-078DAC5BA2F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556417247"/>
        <c:axId val="556403935"/>
      </c:barChart>
      <c:catAx>
        <c:axId val="556417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556403935"/>
        <c:crosses val="autoZero"/>
        <c:auto val="1"/>
        <c:lblAlgn val="ctr"/>
        <c:lblOffset val="100"/>
        <c:noMultiLvlLbl val="0"/>
      </c:catAx>
      <c:valAx>
        <c:axId val="556403935"/>
        <c:scaling>
          <c:orientation val="minMax"/>
          <c:min val="-0.1"/>
        </c:scaling>
        <c:delete val="1"/>
        <c:axPos val="l"/>
        <c:numFmt formatCode="0.0%" sourceLinked="1"/>
        <c:majorTickMark val="out"/>
        <c:minorTickMark val="none"/>
        <c:tickLblPos val="nextTo"/>
        <c:crossAx val="556417247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983223581059892"/>
          <c:y val="6.0542272160327378E-2"/>
          <c:w val="0.52706072959130346"/>
          <c:h val="7.29112149962322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41742447998329"/>
          <c:y val="3.2193983160531341E-2"/>
          <c:w val="0.68612077976377128"/>
          <c:h val="0.920237088713497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year ago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Tobacco</c:v>
                </c:pt>
                <c:pt idx="1">
                  <c:v>BWS</c:v>
                </c:pt>
                <c:pt idx="2">
                  <c:v>Impulse*</c:v>
                </c:pt>
                <c:pt idx="3">
                  <c:v>Pet</c:v>
                </c:pt>
                <c:pt idx="4">
                  <c:v>Frozen</c:v>
                </c:pt>
                <c:pt idx="5">
                  <c:v>Soft Drinks</c:v>
                </c:pt>
                <c:pt idx="6">
                  <c:v>Meat, Fish &amp; Poultry</c:v>
                </c:pt>
                <c:pt idx="7">
                  <c:v>Dairy</c:v>
                </c:pt>
                <c:pt idx="8">
                  <c:v>Packaged Grocery</c:v>
                </c:pt>
                <c:pt idx="9">
                  <c:v>Household</c:v>
                </c:pt>
                <c:pt idx="10">
                  <c:v>Bakery</c:v>
                </c:pt>
                <c:pt idx="11">
                  <c:v>Convenience</c:v>
                </c:pt>
                <c:pt idx="12">
                  <c:v>Produce </c:v>
                </c:pt>
                <c:pt idx="13">
                  <c:v>HBA~</c:v>
                </c:pt>
                <c:pt idx="14">
                  <c:v>Non Food#</c:v>
                </c:pt>
              </c:strCache>
            </c:strRef>
          </c:cat>
          <c:val>
            <c:numRef>
              <c:f>Sheet1!$B$2:$B$16</c:f>
              <c:numCache>
                <c:formatCode>0.0%</c:formatCode>
                <c:ptCount val="15"/>
                <c:pt idx="0">
                  <c:v>8.2888825830221835E-2</c:v>
                </c:pt>
                <c:pt idx="1">
                  <c:v>-6.0236913085249144E-2</c:v>
                </c:pt>
                <c:pt idx="2">
                  <c:v>5.1317939299152515E-2</c:v>
                </c:pt>
                <c:pt idx="3">
                  <c:v>0.10508043784758758</c:v>
                </c:pt>
                <c:pt idx="4">
                  <c:v>-7.5109944264271977E-2</c:v>
                </c:pt>
                <c:pt idx="5">
                  <c:v>6.1185869993412023E-2</c:v>
                </c:pt>
                <c:pt idx="6">
                  <c:v>-5.6143999378773568E-2</c:v>
                </c:pt>
                <c:pt idx="7">
                  <c:v>-3.1972527561608621E-2</c:v>
                </c:pt>
                <c:pt idx="8">
                  <c:v>-9.3412584034894275E-2</c:v>
                </c:pt>
                <c:pt idx="9">
                  <c:v>-3.3329187242476355E-2</c:v>
                </c:pt>
                <c:pt idx="10">
                  <c:v>6.631907322874353E-2</c:v>
                </c:pt>
                <c:pt idx="11">
                  <c:v>9.3904902389036149E-2</c:v>
                </c:pt>
                <c:pt idx="12">
                  <c:v>-3.2875384799485818E-2</c:v>
                </c:pt>
                <c:pt idx="13">
                  <c:v>1.7701071483728237E-2</c:v>
                </c:pt>
                <c:pt idx="14">
                  <c:v>2.4231718973472871E-2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3E-4612-908A-DE664A6E66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vs 2 years ago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Tobacco</c:v>
                </c:pt>
                <c:pt idx="1">
                  <c:v>BWS</c:v>
                </c:pt>
                <c:pt idx="2">
                  <c:v>Impulse*</c:v>
                </c:pt>
                <c:pt idx="3">
                  <c:v>Pet</c:v>
                </c:pt>
                <c:pt idx="4">
                  <c:v>Frozen</c:v>
                </c:pt>
                <c:pt idx="5">
                  <c:v>Soft Drinks</c:v>
                </c:pt>
                <c:pt idx="6">
                  <c:v>Meat, Fish &amp; Poultry</c:v>
                </c:pt>
                <c:pt idx="7">
                  <c:v>Dairy</c:v>
                </c:pt>
                <c:pt idx="8">
                  <c:v>Packaged Grocery</c:v>
                </c:pt>
                <c:pt idx="9">
                  <c:v>Household</c:v>
                </c:pt>
                <c:pt idx="10">
                  <c:v>Bakery</c:v>
                </c:pt>
                <c:pt idx="11">
                  <c:v>Convenience</c:v>
                </c:pt>
                <c:pt idx="12">
                  <c:v>Produce </c:v>
                </c:pt>
                <c:pt idx="13">
                  <c:v>HBA~</c:v>
                </c:pt>
                <c:pt idx="14">
                  <c:v>Non Food#</c:v>
                </c:pt>
              </c:strCache>
            </c:strRef>
          </c:cat>
          <c:val>
            <c:numRef>
              <c:f>Sheet1!$C$2:$C$16</c:f>
              <c:numCache>
                <c:formatCode>0.0%</c:formatCode>
                <c:ptCount val="15"/>
                <c:pt idx="0">
                  <c:v>0.19108428877988826</c:v>
                </c:pt>
                <c:pt idx="1">
                  <c:v>0.16322657111063998</c:v>
                </c:pt>
                <c:pt idx="2">
                  <c:v>0.10618858070354764</c:v>
                </c:pt>
                <c:pt idx="3">
                  <c:v>9.9134148852292103E-2</c:v>
                </c:pt>
                <c:pt idx="4">
                  <c:v>7.7062326201847497E-2</c:v>
                </c:pt>
                <c:pt idx="5">
                  <c:v>6.8153908805435259E-2</c:v>
                </c:pt>
                <c:pt idx="6">
                  <c:v>6.7737714013160755E-2</c:v>
                </c:pt>
                <c:pt idx="7">
                  <c:v>6.2103255497269583E-2</c:v>
                </c:pt>
                <c:pt idx="8">
                  <c:v>5.8811277228075332E-2</c:v>
                </c:pt>
                <c:pt idx="9">
                  <c:v>5.4264887269496631E-2</c:v>
                </c:pt>
                <c:pt idx="10">
                  <c:v>3.682786568393337E-2</c:v>
                </c:pt>
                <c:pt idx="11">
                  <c:v>2.9548063728816798E-2</c:v>
                </c:pt>
                <c:pt idx="12">
                  <c:v>8.7313703362639217E-3</c:v>
                </c:pt>
                <c:pt idx="13">
                  <c:v>-5.2208892262444073E-2</c:v>
                </c:pt>
                <c:pt idx="14">
                  <c:v>-8.7605733536228136E-2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3E-4612-908A-DE664A6E660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556417247"/>
        <c:axId val="556403935"/>
      </c:barChart>
      <c:catAx>
        <c:axId val="55641724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556403935"/>
        <c:crosses val="autoZero"/>
        <c:auto val="1"/>
        <c:lblAlgn val="ctr"/>
        <c:lblOffset val="100"/>
        <c:noMultiLvlLbl val="0"/>
      </c:catAx>
      <c:valAx>
        <c:axId val="556403935"/>
        <c:scaling>
          <c:orientation val="minMax"/>
          <c:max val="0.2"/>
          <c:min val="-0.15000000000000002"/>
        </c:scaling>
        <c:delete val="1"/>
        <c:axPos val="t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556417247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6741768579492009"/>
          <c:y val="0.83894291422167933"/>
          <c:w val="0.20603271663008257"/>
          <c:h val="0.124930238481390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b" anchorCtr="0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69523224503754E-3"/>
          <c:y val="6.3148087548359405E-2"/>
          <c:w val="0.96107340978121836"/>
          <c:h val="0.584830225807243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GB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B65-4B0C-BC93-826B78D9983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B65-4B0C-BC93-826B78D9983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B65-4B0C-BC93-826B78D9983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B65-4B0C-BC93-826B78D9983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B65-4B0C-BC93-826B78D99838}"/>
              </c:ext>
            </c:extLst>
          </c:dPt>
          <c:dPt>
            <c:idx val="5"/>
            <c:invertIfNegative val="1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B-6B65-4B0C-BC93-826B78D9983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6B65-4B0C-BC93-826B78D9983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6B65-4B0C-BC93-826B78D9983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6B65-4B0C-BC93-826B78D99838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6B65-4B0C-BC93-826B78D9983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15-812A-480B-B333-94C132AA3928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E-B289-473F-BFAB-6E51048588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Sheet1!$A$2:$A$17</c:f>
              <c:strCache>
                <c:ptCount val="16"/>
                <c:pt idx="0">
                  <c:v>GB</c:v>
                </c:pt>
                <c:pt idx="1">
                  <c:v>Supermarkets</c:v>
                </c:pt>
                <c:pt idx="2">
                  <c:v>Convenience</c:v>
                </c:pt>
                <c:pt idx="4">
                  <c:v>Grocery Multiples</c:v>
                </c:pt>
                <c:pt idx="5">
                  <c:v>Chemists</c:v>
                </c:pt>
                <c:pt idx="7">
                  <c:v>Independents</c:v>
                </c:pt>
                <c:pt idx="8">
                  <c:v>Symbols</c:v>
                </c:pt>
                <c:pt idx="9">
                  <c:v>Convenience Multiples</c:v>
                </c:pt>
                <c:pt idx="10">
                  <c:v>Multiple Forecourts</c:v>
                </c:pt>
                <c:pt idx="12">
                  <c:v>*Discounters</c:v>
                </c:pt>
                <c:pt idx="13">
                  <c:v>* Bargain Stores</c:v>
                </c:pt>
                <c:pt idx="14">
                  <c:v>*Online</c:v>
                </c:pt>
                <c:pt idx="15">
                  <c:v>*Bricks &amp; Mortar</c:v>
                </c:pt>
              </c:strCache>
            </c:strRef>
          </c:cat>
          <c:val>
            <c:numRef>
              <c:f>Sheet1!$B$2:$B$17</c:f>
              <c:numCache>
                <c:formatCode>0.0%</c:formatCode>
                <c:ptCount val="16"/>
                <c:pt idx="0">
                  <c:v>-1.4999999999999999E-2</c:v>
                </c:pt>
                <c:pt idx="1">
                  <c:v>-1.0999999999999999E-2</c:v>
                </c:pt>
                <c:pt idx="2">
                  <c:v>-2.5000000000000001E-2</c:v>
                </c:pt>
                <c:pt idx="4">
                  <c:v>-8.9999999999999993E-3</c:v>
                </c:pt>
                <c:pt idx="5">
                  <c:v>0.19800000000000001</c:v>
                </c:pt>
                <c:pt idx="7">
                  <c:v>-4.4999999999999998E-2</c:v>
                </c:pt>
                <c:pt idx="8">
                  <c:v>-7.6999999999999999E-2</c:v>
                </c:pt>
                <c:pt idx="9">
                  <c:v>-7.4999999999999997E-2</c:v>
                </c:pt>
                <c:pt idx="10">
                  <c:v>2.3E-2</c:v>
                </c:pt>
                <c:pt idx="12">
                  <c:v>7.5698111036075266E-2</c:v>
                </c:pt>
                <c:pt idx="13">
                  <c:v>-8.708074695908341E-2</c:v>
                </c:pt>
                <c:pt idx="14">
                  <c:v>-3.642212227591568E-2</c:v>
                </c:pt>
                <c:pt idx="15">
                  <c:v>-1.731089697533772E-2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B65-4B0C-BC93-826B78D99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45143296"/>
        <c:axId val="145151104"/>
      </c:barChart>
      <c:catAx>
        <c:axId val="14514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145151104"/>
        <c:crosses val="autoZero"/>
        <c:auto val="1"/>
        <c:lblAlgn val="ctr"/>
        <c:lblOffset val="100"/>
        <c:noMultiLvlLbl val="0"/>
      </c:catAx>
      <c:valAx>
        <c:axId val="145151104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14514329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775618579602996E-3"/>
          <c:y val="3.0579585702551999E-2"/>
          <c:w val="0.96107340978121836"/>
          <c:h val="0.584830225807243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B65-4B0C-BC93-826B78D9983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B65-4B0C-BC93-826B78D9983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B65-4B0C-BC93-826B78D9983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B65-4B0C-BC93-826B78D9983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B65-4B0C-BC93-826B78D9983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B65-4B0C-BC93-826B78D9983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6B65-4B0C-BC93-826B78D9983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6B65-4B0C-BC93-826B78D9983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B65-4B0C-BC93-826B78D9983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B65-4B0C-BC93-826B78D99838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812A-480B-B333-94C132AA3928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AB0-4945-8308-219870CA889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FF0-4755-AB65-8F2F3B6CE5B2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F0-4755-AB65-8F2F3B6CE5B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4DC9-4137-9BDB-B15A818FADC8}"/>
              </c:ext>
            </c:extLst>
          </c:dPt>
          <c:dLbls>
            <c:dLbl>
              <c:idx val="1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FF0-4755-AB65-8F2F3B6CE5B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6"/>
                <c:pt idx="0">
                  <c:v>GB</c:v>
                </c:pt>
                <c:pt idx="1">
                  <c:v>Supermarkets</c:v>
                </c:pt>
                <c:pt idx="2">
                  <c:v>Convenience</c:v>
                </c:pt>
                <c:pt idx="3">
                  <c:v> </c:v>
                </c:pt>
                <c:pt idx="4">
                  <c:v>Grocery Multiples</c:v>
                </c:pt>
                <c:pt idx="5">
                  <c:v>Chemists</c:v>
                </c:pt>
                <c:pt idx="7">
                  <c:v>Independents</c:v>
                </c:pt>
                <c:pt idx="8">
                  <c:v>Symbols</c:v>
                </c:pt>
                <c:pt idx="9">
                  <c:v>Convenience Multiples</c:v>
                </c:pt>
                <c:pt idx="10">
                  <c:v>Multiple Forecourts</c:v>
                </c:pt>
                <c:pt idx="12">
                  <c:v>*Discounters</c:v>
                </c:pt>
                <c:pt idx="13">
                  <c:v>* Bargain Stores</c:v>
                </c:pt>
                <c:pt idx="14">
                  <c:v>*Online</c:v>
                </c:pt>
                <c:pt idx="15">
                  <c:v>*Bricks &amp; Mortar</c:v>
                </c:pt>
              </c:strCache>
            </c:strRef>
          </c:cat>
          <c:val>
            <c:numRef>
              <c:f>Sheet1!$B$2:$B$18</c:f>
              <c:numCache>
                <c:formatCode>0.0%</c:formatCode>
                <c:ptCount val="17"/>
                <c:pt idx="0">
                  <c:v>2.1000000000000001E-2</c:v>
                </c:pt>
                <c:pt idx="1">
                  <c:v>3.7999999999999999E-2</c:v>
                </c:pt>
                <c:pt idx="2">
                  <c:v>-2.308832187565002E-2</c:v>
                </c:pt>
                <c:pt idx="4">
                  <c:v>0.03</c:v>
                </c:pt>
                <c:pt idx="5">
                  <c:v>-4.8000000000000001E-2</c:v>
                </c:pt>
                <c:pt idx="7">
                  <c:v>4.0000000000000001E-3</c:v>
                </c:pt>
                <c:pt idx="8">
                  <c:v>-3.9E-2</c:v>
                </c:pt>
                <c:pt idx="9">
                  <c:v>-9.1999999999999998E-2</c:v>
                </c:pt>
                <c:pt idx="10">
                  <c:v>9.6000000000000002E-2</c:v>
                </c:pt>
                <c:pt idx="12">
                  <c:v>0.10299999999999999</c:v>
                </c:pt>
                <c:pt idx="13">
                  <c:v>-9.0999999999999998E-2</c:v>
                </c:pt>
                <c:pt idx="14">
                  <c:v>0.33600000000000002</c:v>
                </c:pt>
                <c:pt idx="15">
                  <c:v>-0.03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B65-4B0C-BC93-826B78D99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45143296"/>
        <c:axId val="145151104"/>
      </c:barChart>
      <c:catAx>
        <c:axId val="14514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5151104"/>
        <c:crosses val="autoZero"/>
        <c:auto val="1"/>
        <c:lblAlgn val="ctr"/>
        <c:lblOffset val="100"/>
        <c:noMultiLvlLbl val="0"/>
      </c:catAx>
      <c:valAx>
        <c:axId val="145151104"/>
        <c:scaling>
          <c:orientation val="minMax"/>
          <c:min val="-0.25"/>
        </c:scaling>
        <c:delete val="1"/>
        <c:axPos val="r"/>
        <c:numFmt formatCode="0.0%" sourceLinked="1"/>
        <c:majorTickMark val="out"/>
        <c:minorTickMark val="none"/>
        <c:tickLblPos val="nextTo"/>
        <c:crossAx val="14514329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69523224503754E-3"/>
          <c:y val="6.3148087548359405E-2"/>
          <c:w val="0.96107340978121836"/>
          <c:h val="0.584830225807243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B65-4B0C-BC93-826B78D9983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B65-4B0C-BC93-826B78D9983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B65-4B0C-BC93-826B78D9983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B65-4B0C-BC93-826B78D9983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B65-4B0C-BC93-826B78D9983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B65-4B0C-BC93-826B78D9983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6B65-4B0C-BC93-826B78D99838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6B65-4B0C-BC93-826B78D9983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6B65-4B0C-BC93-826B78D9983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B65-4B0C-BC93-826B78D99838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812A-480B-B333-94C132AA3928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AB0-4945-8308-219870CA889A}"/>
              </c:ext>
            </c:extLst>
          </c:dPt>
          <c:dLbls>
            <c:dLbl>
              <c:idx val="1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A5B-4B01-AD77-9BB57C16BE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GB</c:v>
                </c:pt>
                <c:pt idx="1">
                  <c:v>Supermarkets</c:v>
                </c:pt>
                <c:pt idx="2">
                  <c:v>Convenience</c:v>
                </c:pt>
                <c:pt idx="3">
                  <c:v> </c:v>
                </c:pt>
                <c:pt idx="4">
                  <c:v>Grocery Multiples</c:v>
                </c:pt>
                <c:pt idx="5">
                  <c:v>Chemists</c:v>
                </c:pt>
                <c:pt idx="7">
                  <c:v>Independents</c:v>
                </c:pt>
                <c:pt idx="8">
                  <c:v>Symbols</c:v>
                </c:pt>
                <c:pt idx="9">
                  <c:v>Convenience Multiples</c:v>
                </c:pt>
                <c:pt idx="10">
                  <c:v>Multiple Forecourts</c:v>
                </c:pt>
                <c:pt idx="12">
                  <c:v>*Discounters</c:v>
                </c:pt>
                <c:pt idx="13">
                  <c:v>* Bargain Stores</c:v>
                </c:pt>
                <c:pt idx="14">
                  <c:v>*Online</c:v>
                </c:pt>
                <c:pt idx="15">
                  <c:v>*Bricks &amp; Mortar</c:v>
                </c:pt>
              </c:strCache>
            </c:strRef>
          </c:cat>
          <c:val>
            <c:numRef>
              <c:f>Sheet1!$B$2:$B$17</c:f>
              <c:numCache>
                <c:formatCode>0.0%</c:formatCode>
                <c:ptCount val="16"/>
                <c:pt idx="0">
                  <c:v>8.8999999999999996E-2</c:v>
                </c:pt>
                <c:pt idx="1">
                  <c:v>9.9000000000000005E-2</c:v>
                </c:pt>
                <c:pt idx="2">
                  <c:v>6.3E-2</c:v>
                </c:pt>
                <c:pt idx="4">
                  <c:v>0.09</c:v>
                </c:pt>
                <c:pt idx="5">
                  <c:v>-9.0999999999999998E-2</c:v>
                </c:pt>
                <c:pt idx="7">
                  <c:v>0.16200000000000001</c:v>
                </c:pt>
                <c:pt idx="8">
                  <c:v>0.12228408684757364</c:v>
                </c:pt>
                <c:pt idx="9">
                  <c:v>-0.10901621879573098</c:v>
                </c:pt>
                <c:pt idx="10">
                  <c:v>0.22338622631950167</c:v>
                </c:pt>
                <c:pt idx="12">
                  <c:v>0.22283855662565055</c:v>
                </c:pt>
                <c:pt idx="13">
                  <c:v>-4.2868197367564975E-2</c:v>
                </c:pt>
                <c:pt idx="14">
                  <c:v>1.1348435789686411</c:v>
                </c:pt>
                <c:pt idx="15">
                  <c:v>3.1718364074998284E-2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B65-4B0C-BC93-826B78D99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145143296"/>
        <c:axId val="145151104"/>
      </c:barChart>
      <c:catAx>
        <c:axId val="14514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45151104"/>
        <c:crosses val="autoZero"/>
        <c:auto val="1"/>
        <c:lblAlgn val="ctr"/>
        <c:lblOffset val="100"/>
        <c:noMultiLvlLbl val="0"/>
      </c:catAx>
      <c:valAx>
        <c:axId val="145151104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14514329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890239527773143E-2"/>
          <c:y val="0.15053309773546641"/>
          <c:w val="0.87967786038055329"/>
          <c:h val="0.5523379167884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Sheet1!$A$2:$A$29</c:f>
              <c:strCache>
                <c:ptCount val="28"/>
                <c:pt idx="0">
                  <c:v>09-Jan-21</c:v>
                </c:pt>
                <c:pt idx="1">
                  <c:v>16-Jan-21</c:v>
                </c:pt>
                <c:pt idx="2">
                  <c:v>23-Jan-21</c:v>
                </c:pt>
                <c:pt idx="3">
                  <c:v>30-Jan-21</c:v>
                </c:pt>
                <c:pt idx="4">
                  <c:v>06-Feb-21</c:v>
                </c:pt>
                <c:pt idx="5">
                  <c:v>13-Feb-21</c:v>
                </c:pt>
                <c:pt idx="6">
                  <c:v>20-Feb-21</c:v>
                </c:pt>
                <c:pt idx="7">
                  <c:v>27-Feb-21</c:v>
                </c:pt>
                <c:pt idx="8">
                  <c:v>06-Mar-21</c:v>
                </c:pt>
                <c:pt idx="9">
                  <c:v>13-Mar-21</c:v>
                </c:pt>
                <c:pt idx="10">
                  <c:v>20-Mar-21</c:v>
                </c:pt>
                <c:pt idx="11">
                  <c:v>27-Mar-21</c:v>
                </c:pt>
                <c:pt idx="12">
                  <c:v>03-Apr-21</c:v>
                </c:pt>
                <c:pt idx="13">
                  <c:v>10-Apr-21</c:v>
                </c:pt>
                <c:pt idx="14">
                  <c:v>17-Apr-21</c:v>
                </c:pt>
                <c:pt idx="15">
                  <c:v>24-Apr-21</c:v>
                </c:pt>
                <c:pt idx="16">
                  <c:v>01-May-21</c:v>
                </c:pt>
                <c:pt idx="17">
                  <c:v>08-May-21</c:v>
                </c:pt>
                <c:pt idx="18">
                  <c:v>15-May-21</c:v>
                </c:pt>
                <c:pt idx="19">
                  <c:v>22-May-21</c:v>
                </c:pt>
                <c:pt idx="20">
                  <c:v>29-May-21</c:v>
                </c:pt>
                <c:pt idx="21">
                  <c:v>05-Jun-21</c:v>
                </c:pt>
                <c:pt idx="22">
                  <c:v>12-Jun-21</c:v>
                </c:pt>
                <c:pt idx="23">
                  <c:v> 19-Jun-21</c:v>
                </c:pt>
                <c:pt idx="24">
                  <c:v>26-Jun-21</c:v>
                </c:pt>
                <c:pt idx="25">
                  <c:v>03-Jul-21</c:v>
                </c:pt>
                <c:pt idx="26">
                  <c:v>10-Jul-21</c:v>
                </c:pt>
                <c:pt idx="27">
                  <c:v>17-Jul-21</c:v>
                </c:pt>
              </c:strCache>
            </c:strRef>
          </c:cat>
          <c:val>
            <c:numRef>
              <c:f>Sheet1!$B$2:$B$29</c:f>
              <c:numCache>
                <c:formatCode>0.0%</c:formatCode>
                <c:ptCount val="28"/>
                <c:pt idx="0">
                  <c:v>6.1797506606739105E-2</c:v>
                </c:pt>
                <c:pt idx="1">
                  <c:v>6.4375206221574555E-2</c:v>
                </c:pt>
                <c:pt idx="2">
                  <c:v>6.5414196850048789E-2</c:v>
                </c:pt>
                <c:pt idx="3">
                  <c:v>6.1333316576712704E-2</c:v>
                </c:pt>
                <c:pt idx="4">
                  <c:v>6.4711633826269432E-2</c:v>
                </c:pt>
                <c:pt idx="5">
                  <c:v>6.7612676313382858E-2</c:v>
                </c:pt>
                <c:pt idx="6">
                  <c:v>7.0714200342417266E-2</c:v>
                </c:pt>
                <c:pt idx="7">
                  <c:v>7.2420533349742966E-2</c:v>
                </c:pt>
                <c:pt idx="8">
                  <c:v>8.0562493251465694E-2</c:v>
                </c:pt>
                <c:pt idx="9">
                  <c:v>0.1141202372502188</c:v>
                </c:pt>
                <c:pt idx="10">
                  <c:v>9.185595278498937E-2</c:v>
                </c:pt>
                <c:pt idx="11">
                  <c:v>9.4023721788717873E-2</c:v>
                </c:pt>
                <c:pt idx="12">
                  <c:v>0.10975712772383606</c:v>
                </c:pt>
                <c:pt idx="13">
                  <c:v>0.10707348714403531</c:v>
                </c:pt>
                <c:pt idx="14">
                  <c:v>0.13555297906321639</c:v>
                </c:pt>
                <c:pt idx="15">
                  <c:v>6.3893540016595418E-2</c:v>
                </c:pt>
                <c:pt idx="16">
                  <c:v>9.790276836284062E-2</c:v>
                </c:pt>
                <c:pt idx="17">
                  <c:v>9.8634235066543008E-2</c:v>
                </c:pt>
                <c:pt idx="18">
                  <c:v>9.6106135184419461E-2</c:v>
                </c:pt>
                <c:pt idx="19">
                  <c:v>9.2157877498444618E-2</c:v>
                </c:pt>
                <c:pt idx="20">
                  <c:v>8.9953418643957672E-2</c:v>
                </c:pt>
                <c:pt idx="21">
                  <c:v>8.5635674552573482E-2</c:v>
                </c:pt>
                <c:pt idx="22">
                  <c:v>8.7557206715988656E-2</c:v>
                </c:pt>
                <c:pt idx="23">
                  <c:v>9.4390969241566536E-2</c:v>
                </c:pt>
                <c:pt idx="24">
                  <c:v>7.3380343021556049E-2</c:v>
                </c:pt>
                <c:pt idx="25">
                  <c:v>7.4993399362731417E-2</c:v>
                </c:pt>
                <c:pt idx="26">
                  <c:v>8.7433032289487622E-2</c:v>
                </c:pt>
                <c:pt idx="27">
                  <c:v>8.433295092426274E-2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8-460B-B70D-3027C22FF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59234192"/>
        <c:axId val="55923386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Grocery Multiples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Sheet1!$A$2:$A$29</c:f>
              <c:strCache>
                <c:ptCount val="28"/>
                <c:pt idx="0">
                  <c:v>09-Jan-21</c:v>
                </c:pt>
                <c:pt idx="1">
                  <c:v>16-Jan-21</c:v>
                </c:pt>
                <c:pt idx="2">
                  <c:v>23-Jan-21</c:v>
                </c:pt>
                <c:pt idx="3">
                  <c:v>30-Jan-21</c:v>
                </c:pt>
                <c:pt idx="4">
                  <c:v>06-Feb-21</c:v>
                </c:pt>
                <c:pt idx="5">
                  <c:v>13-Feb-21</c:v>
                </c:pt>
                <c:pt idx="6">
                  <c:v>20-Feb-21</c:v>
                </c:pt>
                <c:pt idx="7">
                  <c:v>27-Feb-21</c:v>
                </c:pt>
                <c:pt idx="8">
                  <c:v>06-Mar-21</c:v>
                </c:pt>
                <c:pt idx="9">
                  <c:v>13-Mar-21</c:v>
                </c:pt>
                <c:pt idx="10">
                  <c:v>20-Mar-21</c:v>
                </c:pt>
                <c:pt idx="11">
                  <c:v>27-Mar-21</c:v>
                </c:pt>
                <c:pt idx="12">
                  <c:v>03-Apr-21</c:v>
                </c:pt>
                <c:pt idx="13">
                  <c:v>10-Apr-21</c:v>
                </c:pt>
                <c:pt idx="14">
                  <c:v>17-Apr-21</c:v>
                </c:pt>
                <c:pt idx="15">
                  <c:v>24-Apr-21</c:v>
                </c:pt>
                <c:pt idx="16">
                  <c:v>01-May-21</c:v>
                </c:pt>
                <c:pt idx="17">
                  <c:v>08-May-21</c:v>
                </c:pt>
                <c:pt idx="18">
                  <c:v>15-May-21</c:v>
                </c:pt>
                <c:pt idx="19">
                  <c:v>22-May-21</c:v>
                </c:pt>
                <c:pt idx="20">
                  <c:v>29-May-21</c:v>
                </c:pt>
                <c:pt idx="21">
                  <c:v>05-Jun-21</c:v>
                </c:pt>
                <c:pt idx="22">
                  <c:v>12-Jun-21</c:v>
                </c:pt>
                <c:pt idx="23">
                  <c:v> 19-Jun-21</c:v>
                </c:pt>
                <c:pt idx="24">
                  <c:v>26-Jun-21</c:v>
                </c:pt>
                <c:pt idx="25">
                  <c:v>03-Jul-21</c:v>
                </c:pt>
                <c:pt idx="26">
                  <c:v>10-Jul-21</c:v>
                </c:pt>
                <c:pt idx="27">
                  <c:v>17-Jul-21</c:v>
                </c:pt>
              </c:strCache>
            </c:strRef>
          </c:cat>
          <c:val>
            <c:numRef>
              <c:f>Sheet1!$C$2:$C$29</c:f>
              <c:numCache>
                <c:formatCode>0.0%</c:formatCode>
                <c:ptCount val="28"/>
                <c:pt idx="0">
                  <c:v>6.1838155853755072E-2</c:v>
                </c:pt>
                <c:pt idx="1">
                  <c:v>6.4878403200694379E-2</c:v>
                </c:pt>
                <c:pt idx="2">
                  <c:v>6.6339446171741923E-2</c:v>
                </c:pt>
                <c:pt idx="3">
                  <c:v>6.1980123606423687E-2</c:v>
                </c:pt>
                <c:pt idx="4">
                  <c:v>6.5787949234778376E-2</c:v>
                </c:pt>
                <c:pt idx="5">
                  <c:v>6.9304578335962708E-2</c:v>
                </c:pt>
                <c:pt idx="6">
                  <c:v>7.3306816958553345E-2</c:v>
                </c:pt>
                <c:pt idx="7">
                  <c:v>7.5640857326110034E-2</c:v>
                </c:pt>
                <c:pt idx="8">
                  <c:v>8.4894019715711755E-2</c:v>
                </c:pt>
                <c:pt idx="9">
                  <c:v>0.12391073529006702</c:v>
                </c:pt>
                <c:pt idx="10">
                  <c:v>9.8897458597037247E-2</c:v>
                </c:pt>
                <c:pt idx="11">
                  <c:v>0.10195043582405661</c:v>
                </c:pt>
                <c:pt idx="12">
                  <c:v>0.11943495349973143</c:v>
                </c:pt>
                <c:pt idx="13">
                  <c:v>0.1155608399574688</c:v>
                </c:pt>
                <c:pt idx="14">
                  <c:v>0.1413359463968118</c:v>
                </c:pt>
                <c:pt idx="15">
                  <c:v>7.3135681821802523E-2</c:v>
                </c:pt>
                <c:pt idx="16">
                  <c:v>0.10351945279229868</c:v>
                </c:pt>
                <c:pt idx="17">
                  <c:v>0.10338785889431445</c:v>
                </c:pt>
                <c:pt idx="18">
                  <c:v>9.9515409960723833E-2</c:v>
                </c:pt>
                <c:pt idx="19">
                  <c:v>9.4747817221370711E-2</c:v>
                </c:pt>
                <c:pt idx="20">
                  <c:v>9.1834861739236384E-2</c:v>
                </c:pt>
                <c:pt idx="21">
                  <c:v>8.4935825103532592E-2</c:v>
                </c:pt>
                <c:pt idx="22">
                  <c:v>8.5109205631574758E-2</c:v>
                </c:pt>
                <c:pt idx="23">
                  <c:v>9.1111926861341619E-2</c:v>
                </c:pt>
                <c:pt idx="24">
                  <c:v>6.6965050644565594E-2</c:v>
                </c:pt>
                <c:pt idx="25">
                  <c:v>6.9264010402933618E-2</c:v>
                </c:pt>
                <c:pt idx="26">
                  <c:v>8.3529489679425417E-2</c:v>
                </c:pt>
                <c:pt idx="27">
                  <c:v>7.8947363673602222E-2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08-460B-B70D-3027C22FFF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67584"/>
        <c:axId val="214566272"/>
      </c:lineChart>
      <c:catAx>
        <c:axId val="55923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559233864"/>
        <c:crosses val="autoZero"/>
        <c:auto val="1"/>
        <c:lblAlgn val="ctr"/>
        <c:lblOffset val="100"/>
        <c:noMultiLvlLbl val="0"/>
      </c:catAx>
      <c:valAx>
        <c:axId val="559233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t" anchorCtr="0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r>
                  <a:rPr lang="en-GB" sz="1000" dirty="0">
                    <a:solidFill>
                      <a:schemeClr val="tx1"/>
                    </a:solidFill>
                  </a:rPr>
                  <a:t>12 w/e growth vs 2 years ago</a:t>
                </a:r>
              </a:p>
            </c:rich>
          </c:tx>
          <c:layout>
            <c:manualLayout>
              <c:xMode val="edge"/>
              <c:yMode val="edge"/>
              <c:x val="4.5740733359617251E-3"/>
              <c:y val="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t" anchorCtr="0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Montserrat" panose="00000500000000000000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559234192"/>
        <c:crosses val="autoZero"/>
        <c:crossBetween val="between"/>
      </c:valAx>
      <c:valAx>
        <c:axId val="214566272"/>
        <c:scaling>
          <c:orientation val="minMax"/>
          <c:max val="0.12000000000000001"/>
        </c:scaling>
        <c:delete val="1"/>
        <c:axPos val="r"/>
        <c:numFmt formatCode="0%" sourceLinked="0"/>
        <c:majorTickMark val="out"/>
        <c:minorTickMark val="none"/>
        <c:tickLblPos val="nextTo"/>
        <c:crossAx val="214567584"/>
        <c:crosses val="max"/>
        <c:crossBetween val="between"/>
      </c:valAx>
      <c:catAx>
        <c:axId val="214567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566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0.13769</cdr:x>
      <cdr:y>0.36004</cdr:y>
    </cdr:from>
    <cdr:to>
      <cdr:x>0.15962</cdr:x>
      <cdr:y>0.43304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1160063" y="1214328"/>
          <a:ext cx="18473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algn="ctr"/>
          <a:endParaRPr lang="en-GB" sz="1000" dirty="0">
            <a:latin typeface="Montserrat"/>
            <a:cs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0.13769</cdr:x>
      <cdr:y>0.36004</cdr:y>
    </cdr:from>
    <cdr:to>
      <cdr:x>0.15962</cdr:x>
      <cdr:y>0.43304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1160063" y="1214328"/>
          <a:ext cx="18473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algn="ctr"/>
          <a:endParaRPr lang="en-GB" sz="1000" dirty="0">
            <a:latin typeface="Montserrat"/>
            <a:cs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0" name="Google Shape;27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8" name="Google Shape;27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3" name="Google Shape;28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8" name="Google Shape;30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5" name="Google Shape;31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47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28" name="Google Shape;328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1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2" name="Google Shape;35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2" name="Google Shape;36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2" name="Google Shape;37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2" name="Google Shape;38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4" name="Google Shape;39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4" name="Google Shape;404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9" name="Google Shape;41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2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5" name="Google Shape;445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5" name="Google Shape;45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6" name="Google Shape;49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6" name="Google Shape;506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4" name="Google Shape;514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9" name="Google Shape;52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5" name="Google Shape;535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34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7" name="Google Shape;547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1" lang="en-GB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Numbers in this slide may change due to NDH00TSR data later</a:t>
            </a:r>
            <a:endParaRPr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35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8" name="Google Shape;558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5" name="Google Shape;19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1" name="Google Shape;26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- Black/grid 1">
  <p:cSld name="TITLE_2_2_1_1_2">
    <p:bg>
      <p:bgPr>
        <a:solidFill>
          <a:srgbClr val="000000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4643" y="4382014"/>
            <a:ext cx="1714500" cy="3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38"/>
          <p:cNvSpPr/>
          <p:nvPr/>
        </p:nvSpPr>
        <p:spPr>
          <a:xfrm>
            <a:off x="4009290" y="2573712"/>
            <a:ext cx="2574000" cy="2574300"/>
          </a:xfrm>
          <a:prstGeom prst="rtTriangl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8"/>
          <p:cNvSpPr/>
          <p:nvPr/>
        </p:nvSpPr>
        <p:spPr>
          <a:xfrm>
            <a:off x="6583326" y="2573712"/>
            <a:ext cx="2574000" cy="25743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8"/>
          <p:cNvSpPr/>
          <p:nvPr/>
        </p:nvSpPr>
        <p:spPr>
          <a:xfrm rot="10800000">
            <a:off x="6583362" y="-49"/>
            <a:ext cx="2574000" cy="25743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8"/>
          <p:cNvSpPr/>
          <p:nvPr/>
        </p:nvSpPr>
        <p:spPr>
          <a:xfrm rot="10800000">
            <a:off x="4009326" y="-49"/>
            <a:ext cx="2574000" cy="25743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8"/>
          <p:cNvSpPr txBox="1"/>
          <p:nvPr>
            <p:ph type="ctrTitle"/>
          </p:nvPr>
        </p:nvSpPr>
        <p:spPr>
          <a:xfrm>
            <a:off x="354650" y="826025"/>
            <a:ext cx="41262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7" name="Google Shape;17;p38"/>
          <p:cNvSpPr txBox="1"/>
          <p:nvPr>
            <p:ph idx="1" type="subTitle"/>
          </p:nvPr>
        </p:nvSpPr>
        <p:spPr>
          <a:xfrm>
            <a:off x="354650" y="1984625"/>
            <a:ext cx="41262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None/>
              <a:def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None/>
              <a:def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None/>
              <a:def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None/>
              <a:def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None/>
              <a:def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None/>
              <a:def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None/>
              <a:def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None/>
              <a:def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Arial"/>
              <a:buNone/>
              <a:defRPr sz="18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38"/>
          <p:cNvSpPr txBox="1"/>
          <p:nvPr>
            <p:ph idx="2" type="subTitle"/>
          </p:nvPr>
        </p:nvSpPr>
        <p:spPr>
          <a:xfrm>
            <a:off x="354650" y="3059300"/>
            <a:ext cx="41262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200"/>
              <a:buNone/>
              <a:defRPr b="1" sz="1200">
                <a:solidFill>
                  <a:srgbClr val="CBCBC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9pPr>
          </a:lstStyle>
          <a:p/>
        </p:txBody>
      </p:sp>
      <p:sp>
        <p:nvSpPr>
          <p:cNvPr id="19" name="Google Shape;19;p38"/>
          <p:cNvSpPr txBox="1"/>
          <p:nvPr>
            <p:ph idx="3" type="subTitle"/>
          </p:nvPr>
        </p:nvSpPr>
        <p:spPr>
          <a:xfrm>
            <a:off x="354650" y="3214400"/>
            <a:ext cx="41262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200"/>
              <a:buNone/>
              <a:defRPr sz="1200">
                <a:solidFill>
                  <a:srgbClr val="CBCBC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9pPr>
          </a:lstStyle>
          <a:p/>
        </p:txBody>
      </p:sp>
      <p:sp>
        <p:nvSpPr>
          <p:cNvPr id="20" name="Google Shape;20;p38"/>
          <p:cNvSpPr txBox="1"/>
          <p:nvPr>
            <p:ph idx="4" type="subTitle"/>
          </p:nvPr>
        </p:nvSpPr>
        <p:spPr>
          <a:xfrm>
            <a:off x="354650" y="3642975"/>
            <a:ext cx="41262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000"/>
              <a:buNone/>
              <a:defRPr sz="1000">
                <a:solidFill>
                  <a:srgbClr val="CBCBC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 - Black">
  <p:cSld name="TITLE_AND_BODY_1_1_1"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9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49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49"/>
          <p:cNvSpPr txBox="1"/>
          <p:nvPr/>
        </p:nvSpPr>
        <p:spPr>
          <a:xfrm>
            <a:off x="354650" y="1959975"/>
            <a:ext cx="2952300" cy="12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en-GB" sz="1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Thank you.</a:t>
            </a:r>
            <a:endParaRPr b="1" i="0" sz="19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49"/>
          <p:cNvSpPr txBox="1"/>
          <p:nvPr>
            <p:ph idx="1" type="subTitle"/>
          </p:nvPr>
        </p:nvSpPr>
        <p:spPr>
          <a:xfrm>
            <a:off x="354650" y="3305475"/>
            <a:ext cx="27162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200"/>
              <a:buNone/>
              <a:defRPr b="1" sz="1200">
                <a:solidFill>
                  <a:srgbClr val="CBCBC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9pPr>
          </a:lstStyle>
          <a:p/>
        </p:txBody>
      </p:sp>
      <p:sp>
        <p:nvSpPr>
          <p:cNvPr id="88" name="Google Shape;88;p49"/>
          <p:cNvSpPr txBox="1"/>
          <p:nvPr>
            <p:ph idx="2" type="subTitle"/>
          </p:nvPr>
        </p:nvSpPr>
        <p:spPr>
          <a:xfrm>
            <a:off x="354650" y="3460575"/>
            <a:ext cx="27162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200"/>
              <a:buNone/>
              <a:defRPr sz="1200">
                <a:solidFill>
                  <a:srgbClr val="CBCBC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9pPr>
          </a:lstStyle>
          <a:p/>
        </p:txBody>
      </p:sp>
      <p:pic>
        <p:nvPicPr>
          <p:cNvPr id="89" name="Google Shape;89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49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Black blank">
  <p:cSld name="BLANK_1">
    <p:bg>
      <p:bgPr>
        <a:solidFill>
          <a:srgbClr val="000000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0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0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9pPr>
          </a:lstStyle>
          <a:p/>
        </p:txBody>
      </p:sp>
      <p:pic>
        <p:nvPicPr>
          <p:cNvPr id="94" name="Google Shape;94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50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White/grey right">
  <p:cSld name="BLANK_2_4">
    <p:bg>
      <p:bgPr>
        <a:solidFill>
          <a:srgbClr val="FFFFFF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1"/>
          <p:cNvSpPr/>
          <p:nvPr/>
        </p:nvSpPr>
        <p:spPr>
          <a:xfrm>
            <a:off x="3007550" y="-13750"/>
            <a:ext cx="6139500" cy="5172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1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1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51"/>
          <p:cNvSpPr txBox="1"/>
          <p:nvPr>
            <p:ph type="title"/>
          </p:nvPr>
        </p:nvSpPr>
        <p:spPr>
          <a:xfrm>
            <a:off x="354650" y="292625"/>
            <a:ext cx="2026500" cy="1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01" name="Google Shape;101;p51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9pPr>
          </a:lstStyle>
          <a:p/>
        </p:txBody>
      </p:sp>
      <p:pic>
        <p:nvPicPr>
          <p:cNvPr id="102" name="Google Shape;10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51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Black/side photo">
  <p:cSld name="BLANK_2_2_2">
    <p:bg>
      <p:bgPr>
        <a:solidFill>
          <a:srgbClr val="000000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2"/>
          <p:cNvSpPr/>
          <p:nvPr/>
        </p:nvSpPr>
        <p:spPr>
          <a:xfrm>
            <a:off x="6057900" y="125"/>
            <a:ext cx="3086100" cy="5158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Image placeholder</a:t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52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52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52"/>
          <p:cNvSpPr txBox="1"/>
          <p:nvPr>
            <p:ph type="title"/>
          </p:nvPr>
        </p:nvSpPr>
        <p:spPr>
          <a:xfrm>
            <a:off x="354650" y="292625"/>
            <a:ext cx="5550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09" name="Google Shape;109;p52"/>
          <p:cNvSpPr txBox="1"/>
          <p:nvPr>
            <p:ph idx="1" type="subTitle"/>
          </p:nvPr>
        </p:nvSpPr>
        <p:spPr>
          <a:xfrm>
            <a:off x="354650" y="620550"/>
            <a:ext cx="55509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500"/>
              <a:buNone/>
              <a:defRPr sz="15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110" name="Google Shape;110;p52"/>
          <p:cNvSpPr txBox="1"/>
          <p:nvPr>
            <p:ph idx="2" type="subTitle"/>
          </p:nvPr>
        </p:nvSpPr>
        <p:spPr>
          <a:xfrm>
            <a:off x="354650" y="4857000"/>
            <a:ext cx="5550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9pPr>
          </a:lstStyle>
          <a:p/>
        </p:txBody>
      </p:sp>
      <p:pic>
        <p:nvPicPr>
          <p:cNvPr id="111" name="Google Shape;111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52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Black/side bar">
  <p:cSld name="BLANK_2_2_2_1">
    <p:bg>
      <p:bgPr>
        <a:solidFill>
          <a:srgbClr val="000000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3"/>
          <p:cNvSpPr/>
          <p:nvPr/>
        </p:nvSpPr>
        <p:spPr>
          <a:xfrm>
            <a:off x="6057900" y="-17575"/>
            <a:ext cx="3132900" cy="5176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53"/>
          <p:cNvSpPr txBox="1"/>
          <p:nvPr>
            <p:ph type="ctrTitle"/>
          </p:nvPr>
        </p:nvSpPr>
        <p:spPr>
          <a:xfrm>
            <a:off x="6277650" y="1359650"/>
            <a:ext cx="2693400" cy="157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16" name="Google Shape;116;p53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53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53"/>
          <p:cNvSpPr txBox="1"/>
          <p:nvPr>
            <p:ph idx="2" type="title"/>
          </p:nvPr>
        </p:nvSpPr>
        <p:spPr>
          <a:xfrm>
            <a:off x="354650" y="292625"/>
            <a:ext cx="5550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19" name="Google Shape;119;p53"/>
          <p:cNvSpPr txBox="1"/>
          <p:nvPr>
            <p:ph idx="1" type="subTitle"/>
          </p:nvPr>
        </p:nvSpPr>
        <p:spPr>
          <a:xfrm>
            <a:off x="354650" y="620550"/>
            <a:ext cx="55509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500"/>
              <a:buNone/>
              <a:defRPr sz="15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120" name="Google Shape;120;p53"/>
          <p:cNvSpPr txBox="1"/>
          <p:nvPr>
            <p:ph idx="3" type="subTitle"/>
          </p:nvPr>
        </p:nvSpPr>
        <p:spPr>
          <a:xfrm>
            <a:off x="354650" y="4857000"/>
            <a:ext cx="5550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9pPr>
          </a:lstStyle>
          <a:p/>
        </p:txBody>
      </p:sp>
      <p:pic>
        <p:nvPicPr>
          <p:cNvPr id="121" name="Google Shape;121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53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 - black">
  <p:cSld name="TITLE_AND_BODY_1_1_1_2">
    <p:bg>
      <p:bgPr>
        <a:solidFill>
          <a:srgbClr val="0000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4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54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54"/>
          <p:cNvSpPr txBox="1"/>
          <p:nvPr>
            <p:ph idx="1" type="subTitle"/>
          </p:nvPr>
        </p:nvSpPr>
        <p:spPr>
          <a:xfrm>
            <a:off x="354650" y="3305475"/>
            <a:ext cx="27162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200"/>
              <a:buNone/>
              <a:defRPr b="1" sz="1200">
                <a:solidFill>
                  <a:srgbClr val="CBCBC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9pPr>
          </a:lstStyle>
          <a:p/>
        </p:txBody>
      </p:sp>
      <p:sp>
        <p:nvSpPr>
          <p:cNvPr id="127" name="Google Shape;127;p54"/>
          <p:cNvSpPr txBox="1"/>
          <p:nvPr>
            <p:ph idx="2" type="subTitle"/>
          </p:nvPr>
        </p:nvSpPr>
        <p:spPr>
          <a:xfrm>
            <a:off x="354650" y="3460575"/>
            <a:ext cx="27162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200"/>
              <a:buNone/>
              <a:defRPr sz="1200">
                <a:solidFill>
                  <a:srgbClr val="CBCBC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800"/>
              <a:buNone/>
              <a:defRPr b="1" sz="1800">
                <a:solidFill>
                  <a:srgbClr val="CBCBCB"/>
                </a:solidFill>
              </a:defRPr>
            </a:lvl9pPr>
          </a:lstStyle>
          <a:p/>
        </p:txBody>
      </p:sp>
      <p:pic>
        <p:nvPicPr>
          <p:cNvPr id="128" name="Google Shape;128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4643" y="4382014"/>
            <a:ext cx="1714500" cy="3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54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 - white">
  <p:cSld name="TITLE_AND_BODY_1_1_1_1_1">
    <p:bg>
      <p:bgPr>
        <a:solidFill>
          <a:srgbClr val="FFFFFF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5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5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5"/>
          <p:cNvSpPr txBox="1"/>
          <p:nvPr>
            <p:ph idx="1" type="subTitle"/>
          </p:nvPr>
        </p:nvSpPr>
        <p:spPr>
          <a:xfrm>
            <a:off x="354650" y="3305475"/>
            <a:ext cx="27162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1" sz="12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9pPr>
          </a:lstStyle>
          <a:p/>
        </p:txBody>
      </p:sp>
      <p:sp>
        <p:nvSpPr>
          <p:cNvPr id="134" name="Google Shape;134;p55"/>
          <p:cNvSpPr txBox="1"/>
          <p:nvPr>
            <p:ph idx="2" type="subTitle"/>
          </p:nvPr>
        </p:nvSpPr>
        <p:spPr>
          <a:xfrm>
            <a:off x="354650" y="3460575"/>
            <a:ext cx="27162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 sz="1800"/>
            </a:lvl9pPr>
          </a:lstStyle>
          <a:p/>
        </p:txBody>
      </p:sp>
      <p:pic>
        <p:nvPicPr>
          <p:cNvPr id="135" name="Google Shape;135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4643" y="4382014"/>
            <a:ext cx="1714500" cy="3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55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White/title/body text">
  <p:cSld name="TITLE_AND_BODY_1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43"/>
            <a:ext cx="9143995" cy="5142212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5"/>
          <p:cNvSpPr txBox="1"/>
          <p:nvPr>
            <p:ph type="title"/>
          </p:nvPr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43" name="Google Shape;143;p45"/>
          <p:cNvSpPr txBox="1"/>
          <p:nvPr>
            <p:ph idx="1" type="body"/>
          </p:nvPr>
        </p:nvSpPr>
        <p:spPr>
          <a:xfrm>
            <a:off x="354650" y="1152475"/>
            <a:ext cx="8434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indent="-31115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⎼"/>
              <a:defRPr/>
            </a:lvl2pPr>
            <a:lvl3pPr indent="-2921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○"/>
              <a:defRPr/>
            </a:lvl3pPr>
            <a:lvl4pPr indent="-2921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■"/>
              <a:defRPr/>
            </a:lvl4pPr>
            <a:lvl5pPr indent="-2921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⎼"/>
              <a:defRPr/>
            </a:lvl5pPr>
            <a:lvl6pPr indent="-2921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○"/>
              <a:defRPr/>
            </a:lvl6pPr>
            <a:lvl7pPr indent="-2921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■"/>
              <a:defRPr/>
            </a:lvl7pPr>
            <a:lvl8pPr indent="-2921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⎼"/>
              <a:defRPr/>
            </a:lvl8pPr>
            <a:lvl9pPr indent="-2921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000"/>
              <a:buChar char="○"/>
              <a:defRPr/>
            </a:lvl9pPr>
          </a:lstStyle>
          <a:p/>
        </p:txBody>
      </p:sp>
      <p:sp>
        <p:nvSpPr>
          <p:cNvPr id="144" name="Google Shape;144;p45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45"/>
          <p:cNvSpPr txBox="1"/>
          <p:nvPr>
            <p:ph idx="2" type="subTitle"/>
          </p:nvPr>
        </p:nvSpPr>
        <p:spPr>
          <a:xfrm>
            <a:off x="354650" y="620550"/>
            <a:ext cx="84348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500"/>
              <a:buNone/>
              <a:defRPr sz="15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146" name="Google Shape;146;p45"/>
          <p:cNvSpPr txBox="1"/>
          <p:nvPr>
            <p:ph idx="3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9pPr>
          </a:lstStyle>
          <a:p/>
        </p:txBody>
      </p:sp>
      <p:pic>
        <p:nvPicPr>
          <p:cNvPr id="147" name="Google Shape;147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3876"/>
            <a:ext cx="354650" cy="35594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45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White/title/body text">
  <p:cSld name="TITLE_AND_BODY_1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9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9"/>
          <p:cNvSpPr txBox="1"/>
          <p:nvPr>
            <p:ph type="title"/>
          </p:nvPr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24" name="Google Shape;24;p39"/>
          <p:cNvSpPr txBox="1"/>
          <p:nvPr>
            <p:ph idx="1" type="body"/>
          </p:nvPr>
        </p:nvSpPr>
        <p:spPr>
          <a:xfrm>
            <a:off x="354650" y="1152475"/>
            <a:ext cx="8434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indent="-31115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Char char="⎼"/>
              <a:defRPr/>
            </a:lvl2pPr>
            <a:lvl3pPr indent="-292100" lvl="2" marL="1371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○"/>
              <a:defRPr/>
            </a:lvl3pPr>
            <a:lvl4pPr indent="-292100" lvl="3" marL="18288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■"/>
              <a:defRPr/>
            </a:lvl4pPr>
            <a:lvl5pPr indent="-292100" lvl="4" marL="22860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⎼"/>
              <a:defRPr/>
            </a:lvl5pPr>
            <a:lvl6pPr indent="-292100" lvl="5" marL="27432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○"/>
              <a:defRPr/>
            </a:lvl6pPr>
            <a:lvl7pPr indent="-292100" lvl="6" marL="32004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■"/>
              <a:defRPr/>
            </a:lvl7pPr>
            <a:lvl8pPr indent="-292100" lvl="7" marL="3657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Char char="⎼"/>
              <a:defRPr/>
            </a:lvl8pPr>
            <a:lvl9pPr indent="-292100" lvl="8" marL="411480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000"/>
              <a:buChar char="○"/>
              <a:defRPr/>
            </a:lvl9pPr>
          </a:lstStyle>
          <a:p/>
        </p:txBody>
      </p:sp>
      <p:sp>
        <p:nvSpPr>
          <p:cNvPr id="25" name="Google Shape;25;p39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9"/>
          <p:cNvSpPr txBox="1"/>
          <p:nvPr>
            <p:ph idx="2" type="subTitle"/>
          </p:nvPr>
        </p:nvSpPr>
        <p:spPr>
          <a:xfrm>
            <a:off x="354650" y="620550"/>
            <a:ext cx="84348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500"/>
              <a:buNone/>
              <a:defRPr sz="15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9pPr>
          </a:lstStyle>
          <a:p/>
        </p:txBody>
      </p:sp>
      <p:pic>
        <p:nvPicPr>
          <p:cNvPr id="27" name="Google Shape;27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39"/>
          <p:cNvSpPr txBox="1"/>
          <p:nvPr>
            <p:ph idx="3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29" name="Google Shape;29;p39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Black/photo right">
  <p:cSld name="BLANK_2_3">
    <p:bg>
      <p:bgPr>
        <a:solidFill>
          <a:srgbClr val="000000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40"/>
          <p:cNvPicPr preferRelativeResize="0"/>
          <p:nvPr/>
        </p:nvPicPr>
        <p:blipFill rotWithShape="1">
          <a:blip r:embed="rId2">
            <a:alphaModFix/>
          </a:blip>
          <a:srcRect b="0" l="16719" r="16851" t="12617"/>
          <a:stretch/>
        </p:blipFill>
        <p:spPr>
          <a:xfrm>
            <a:off x="3017125" y="50"/>
            <a:ext cx="6126880" cy="512257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40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40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0"/>
          <p:cNvSpPr txBox="1"/>
          <p:nvPr>
            <p:ph type="title"/>
          </p:nvPr>
        </p:nvSpPr>
        <p:spPr>
          <a:xfrm>
            <a:off x="354650" y="292625"/>
            <a:ext cx="2026500" cy="1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35" name="Google Shape;35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40"/>
          <p:cNvSpPr/>
          <p:nvPr/>
        </p:nvSpPr>
        <p:spPr>
          <a:xfrm>
            <a:off x="3007548" y="3047807"/>
            <a:ext cx="2100000" cy="21003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0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40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Black/title only">
  <p:cSld name="TITLE_AND_BODY_1_1">
    <p:bg>
      <p:bgPr>
        <a:solidFill>
          <a:srgbClr val="000000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1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41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41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3" name="Google Shape;43;p41"/>
          <p:cNvSpPr txBox="1"/>
          <p:nvPr>
            <p:ph type="title"/>
          </p:nvPr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pic>
        <p:nvPicPr>
          <p:cNvPr id="44" name="Google Shape;44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41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White/side bar">
  <p:cSld name="BLANK_2_2_1">
    <p:bg>
      <p:bgPr>
        <a:solidFill>
          <a:srgbClr val="FFFFFF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2"/>
          <p:cNvSpPr/>
          <p:nvPr/>
        </p:nvSpPr>
        <p:spPr>
          <a:xfrm>
            <a:off x="6057900" y="-17575"/>
            <a:ext cx="3132900" cy="5176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42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42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42"/>
          <p:cNvSpPr txBox="1"/>
          <p:nvPr>
            <p:ph type="title"/>
          </p:nvPr>
        </p:nvSpPr>
        <p:spPr>
          <a:xfrm>
            <a:off x="354650" y="292625"/>
            <a:ext cx="5550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51" name="Google Shape;51;p42"/>
          <p:cNvSpPr txBox="1"/>
          <p:nvPr>
            <p:ph idx="1" type="subTitle"/>
          </p:nvPr>
        </p:nvSpPr>
        <p:spPr>
          <a:xfrm>
            <a:off x="354650" y="620550"/>
            <a:ext cx="55509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500"/>
              <a:buNone/>
              <a:defRPr sz="15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2" name="Google Shape;52;p42"/>
          <p:cNvSpPr txBox="1"/>
          <p:nvPr>
            <p:ph idx="2" type="ctrTitle"/>
          </p:nvPr>
        </p:nvSpPr>
        <p:spPr>
          <a:xfrm>
            <a:off x="6277650" y="1359650"/>
            <a:ext cx="2693400" cy="157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3" name="Google Shape;53;p42"/>
          <p:cNvSpPr txBox="1"/>
          <p:nvPr>
            <p:ph idx="3" type="subTitle"/>
          </p:nvPr>
        </p:nvSpPr>
        <p:spPr>
          <a:xfrm>
            <a:off x="354650" y="4857000"/>
            <a:ext cx="5550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9pPr>
          </a:lstStyle>
          <a:p/>
        </p:txBody>
      </p:sp>
      <p:pic>
        <p:nvPicPr>
          <p:cNvPr id="54" name="Google Shape;54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42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- Black">
  <p:cSld name="TITLE_AND_BODY_1_2_2_1">
    <p:bg>
      <p:bgPr>
        <a:solidFill>
          <a:srgbClr val="000000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3"/>
          <p:cNvSpPr/>
          <p:nvPr/>
        </p:nvSpPr>
        <p:spPr>
          <a:xfrm>
            <a:off x="-19050" y="2514600"/>
            <a:ext cx="2618100" cy="26442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43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GB" sz="55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5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55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55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43"/>
          <p:cNvSpPr/>
          <p:nvPr/>
        </p:nvSpPr>
        <p:spPr>
          <a:xfrm rot="10800000">
            <a:off x="6525900" y="-19050"/>
            <a:ext cx="2618100" cy="26442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43"/>
          <p:cNvSpPr txBox="1"/>
          <p:nvPr/>
        </p:nvSpPr>
        <p:spPr>
          <a:xfrm>
            <a:off x="1308261" y="500178"/>
            <a:ext cx="645300" cy="5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rPr b="0" i="0" lang="en-GB" sz="15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50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43"/>
          <p:cNvSpPr txBox="1"/>
          <p:nvPr>
            <p:ph type="ctrTitle"/>
          </p:nvPr>
        </p:nvSpPr>
        <p:spPr>
          <a:xfrm>
            <a:off x="1444900" y="1565050"/>
            <a:ext cx="5081100" cy="1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1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None/>
              <a:defRPr sz="5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2" name="Google Shape;62;p43"/>
          <p:cNvSpPr txBox="1"/>
          <p:nvPr>
            <p:ph idx="1" type="subTitle"/>
          </p:nvPr>
        </p:nvSpPr>
        <p:spPr>
          <a:xfrm>
            <a:off x="1444900" y="2801950"/>
            <a:ext cx="5064000" cy="3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500"/>
              <a:buNone/>
              <a:defRPr sz="15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None/>
              <a:defRPr sz="1400">
                <a:solidFill>
                  <a:schemeClr val="accent5"/>
                </a:solidFill>
              </a:defRPr>
            </a:lvl9pPr>
          </a:lstStyle>
          <a:p/>
        </p:txBody>
      </p:sp>
      <p:pic>
        <p:nvPicPr>
          <p:cNvPr id="63" name="Google Shape;63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43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Black/grey right">
  <p:cSld name="BLANK_2_3_1">
    <p:bg>
      <p:bgPr>
        <a:solidFill>
          <a:srgbClr val="000000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6"/>
          <p:cNvSpPr/>
          <p:nvPr/>
        </p:nvSpPr>
        <p:spPr>
          <a:xfrm>
            <a:off x="3007550" y="-13750"/>
            <a:ext cx="6139500" cy="5172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46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46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46"/>
          <p:cNvSpPr txBox="1"/>
          <p:nvPr>
            <p:ph type="title"/>
          </p:nvPr>
        </p:nvSpPr>
        <p:spPr>
          <a:xfrm>
            <a:off x="354650" y="292625"/>
            <a:ext cx="2026500" cy="1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0" name="Google Shape;70;p46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9pPr>
          </a:lstStyle>
          <a:p/>
        </p:txBody>
      </p:sp>
      <p:pic>
        <p:nvPicPr>
          <p:cNvPr id="71" name="Google Shape;71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46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White/title/body text">
  <p:cSld name="1_Inside - White/title/body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7"/>
          <p:cNvSpPr/>
          <p:nvPr/>
        </p:nvSpPr>
        <p:spPr>
          <a:xfrm>
            <a:off x="0" y="50"/>
            <a:ext cx="5107500" cy="5158800"/>
          </a:xfrm>
          <a:prstGeom prst="rtTriangle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47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47"/>
          <p:cNvSpPr txBox="1"/>
          <p:nvPr>
            <p:ph idx="12" type="sldNum"/>
          </p:nvPr>
        </p:nvSpPr>
        <p:spPr>
          <a:xfrm>
            <a:off x="8396258" y="47498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7" name="Google Shape;77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ide - White 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8"/>
          <p:cNvSpPr/>
          <p:nvPr/>
        </p:nvSpPr>
        <p:spPr>
          <a:xfrm>
            <a:off x="354650" y="4966350"/>
            <a:ext cx="5064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-GB" sz="5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2021 NielsenIQ Consumer LLC. All Rights Reserved.</a:t>
            </a:r>
            <a:endParaRPr b="0" i="0" sz="5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48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  <a:defRPr sz="600">
                <a:solidFill>
                  <a:schemeClr val="accent5"/>
                </a:solidFill>
              </a:defRPr>
            </a:lvl9pPr>
          </a:lstStyle>
          <a:p/>
        </p:txBody>
      </p:sp>
      <p:pic>
        <p:nvPicPr>
          <p:cNvPr id="81" name="Google Shape;81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54650" cy="35595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48"/>
          <p:cNvSpPr txBox="1"/>
          <p:nvPr/>
        </p:nvSpPr>
        <p:spPr>
          <a:xfrm>
            <a:off x="6732050" y="480937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7"/>
          <p:cNvSpPr txBox="1"/>
          <p:nvPr>
            <p:ph type="title"/>
          </p:nvPr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7"/>
          <p:cNvSpPr txBox="1"/>
          <p:nvPr>
            <p:ph idx="1" type="body"/>
          </p:nvPr>
        </p:nvSpPr>
        <p:spPr>
          <a:xfrm>
            <a:off x="354650" y="1152475"/>
            <a:ext cx="8434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■"/>
              <a:def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⎼"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2100" lvl="2" marL="13716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○"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100" lvl="3" marL="18288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■"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⎼"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2100" lvl="5" marL="27432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○"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2100" lvl="6" marL="32004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■"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2100" lvl="7" marL="365760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⎼"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2100" lvl="8" marL="4114800" marR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000"/>
              <a:buFont typeface="Arial"/>
              <a:buChar char="○"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7"/>
          <p:cNvSpPr txBox="1"/>
          <p:nvPr>
            <p:ph idx="11" type="ftr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4"/>
          <p:cNvSpPr txBox="1"/>
          <p:nvPr>
            <p:ph type="title"/>
          </p:nvPr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p44"/>
          <p:cNvSpPr txBox="1"/>
          <p:nvPr>
            <p:ph idx="1" type="body"/>
          </p:nvPr>
        </p:nvSpPr>
        <p:spPr>
          <a:xfrm>
            <a:off x="354650" y="1370013"/>
            <a:ext cx="8434800" cy="3262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3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4.xml"/><Relationship Id="rId4" Type="http://schemas.openxmlformats.org/officeDocument/2006/relationships/chart" Target="../charts/chart5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Relationship Id="rId4" Type="http://schemas.openxmlformats.org/officeDocument/2006/relationships/image" Target="../media/image7.png"/><Relationship Id="rId5" Type="http://schemas.openxmlformats.org/officeDocument/2006/relationships/image" Target="../media/image13.png"/><Relationship Id="rId6" Type="http://schemas.openxmlformats.org/officeDocument/2006/relationships/image" Target="../media/image1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6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7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9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0.xml"/><Relationship Id="rId4" Type="http://schemas.openxmlformats.org/officeDocument/2006/relationships/image" Target="../media/image1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1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4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0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12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1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0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14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1.xml"/><Relationship Id="rId4" Type="http://schemas.openxmlformats.org/officeDocument/2006/relationships/image" Target="../media/image18.png"/><Relationship Id="rId5" Type="http://schemas.openxmlformats.org/officeDocument/2006/relationships/image" Target="../media/image16.png"/><Relationship Id="rId6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"/>
          <p:cNvSpPr txBox="1"/>
          <p:nvPr>
            <p:ph type="ctrTitle"/>
          </p:nvPr>
        </p:nvSpPr>
        <p:spPr>
          <a:xfrm>
            <a:off x="354650" y="826025"/>
            <a:ext cx="41262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NielsenIQ Total Till Executive Summary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"/>
          <p:cNvSpPr txBox="1"/>
          <p:nvPr>
            <p:ph idx="1" type="subTitle"/>
          </p:nvPr>
        </p:nvSpPr>
        <p:spPr>
          <a:xfrm>
            <a:off x="354650" y="1984625"/>
            <a:ext cx="41262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4 weeks ending 17</a:t>
            </a:r>
            <a:r>
              <a:rPr baseline="30000" lang="en-GB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July 2021</a:t>
            </a:r>
            <a:endParaRPr/>
          </a:p>
        </p:txBody>
      </p:sp>
      <p:sp>
        <p:nvSpPr>
          <p:cNvPr id="155" name="Google Shape;155;p1"/>
          <p:cNvSpPr txBox="1"/>
          <p:nvPr>
            <p:ph idx="2" type="subTitle"/>
          </p:nvPr>
        </p:nvSpPr>
        <p:spPr>
          <a:xfrm>
            <a:off x="354650" y="3417109"/>
            <a:ext cx="41262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-311150" lvl="0" marL="3111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BCBCB"/>
              </a:buClr>
              <a:buSzPts val="12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Retailer &amp; Business Insights Team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"/>
          <p:cNvSpPr txBox="1"/>
          <p:nvPr>
            <p:ph idx="4" type="subTitle"/>
          </p:nvPr>
        </p:nvSpPr>
        <p:spPr>
          <a:xfrm>
            <a:off x="354650" y="3642975"/>
            <a:ext cx="41262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11150" lvl="0" marL="3111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29</a:t>
            </a:r>
            <a:r>
              <a:rPr baseline="30000" lang="en-GB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 July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0"/>
          <p:cNvSpPr txBox="1"/>
          <p:nvPr>
            <p:ph type="title"/>
          </p:nvPr>
        </p:nvSpPr>
        <p:spPr>
          <a:xfrm>
            <a:off x="386975" y="353900"/>
            <a:ext cx="8581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shoppers adjust to post pandemic living, we are seeing the return of more and smaller shopper trips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0"/>
          <p:cNvSpPr txBox="1"/>
          <p:nvPr>
            <p:ph idx="3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Homescan GB FMCG, based on rolling 12w/e</a:t>
            </a:r>
            <a:endParaRPr/>
          </a:p>
        </p:txBody>
      </p:sp>
      <p:graphicFrame>
        <p:nvGraphicFramePr>
          <p:cNvPr id="274" name="Google Shape;274;p10"/>
          <p:cNvGraphicFramePr/>
          <p:nvPr/>
        </p:nvGraphicFramePr>
        <p:xfrm>
          <a:off x="354650" y="1377108"/>
          <a:ext cx="8425149" cy="3372784"/>
        </p:xfrm>
        <a:graphic>
          <a:graphicData uri="http://schemas.openxmlformats.org/drawingml/2006/chart">
            <c:chart r:id="rId3"/>
          </a:graphicData>
        </a:graphic>
      </p:graphicFrame>
      <p:cxnSp>
        <p:nvCxnSpPr>
          <p:cNvPr id="275" name="Google Shape;275;p10"/>
          <p:cNvCxnSpPr/>
          <p:nvPr/>
        </p:nvCxnSpPr>
        <p:spPr>
          <a:xfrm flipH="1" rot="10800000">
            <a:off x="870676" y="989475"/>
            <a:ext cx="768300" cy="10200"/>
          </a:xfrm>
          <a:prstGeom prst="straightConnector1">
            <a:avLst/>
          </a:prstGeom>
          <a:noFill/>
          <a:ln cap="flat" cmpd="sng" w="28575">
            <a:solidFill>
              <a:srgbClr val="00EF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1"/>
          <p:cNvSpPr txBox="1"/>
          <p:nvPr>
            <p:ph type="ctrTitle"/>
          </p:nvPr>
        </p:nvSpPr>
        <p:spPr>
          <a:xfrm>
            <a:off x="1444899" y="1565050"/>
            <a:ext cx="6196872" cy="1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b="0" lang="en-GB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Another heatwave, more travel, staycations and an impassioned Euro Championship all helped to build confidence and </a:t>
            </a:r>
            <a:r>
              <a:rPr lang="en-GB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boost </a:t>
            </a:r>
            <a:r>
              <a:rPr b="0" lang="en-GB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sales</a:t>
            </a:r>
            <a:r>
              <a:rPr lang="en-GB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lang="en-GB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July ..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2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*NielsenIQ Scantrack GB Total Store Read/Homescan FMCG 4w/e 17</a:t>
            </a:r>
            <a:r>
              <a:rPr baseline="30000" lang="en-GB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July 2021</a:t>
            </a:r>
            <a:endParaRPr/>
          </a:p>
        </p:txBody>
      </p:sp>
      <p:sp>
        <p:nvSpPr>
          <p:cNvPr id="286" name="Google Shape;286;p12"/>
          <p:cNvSpPr txBox="1"/>
          <p:nvPr>
            <p:ph type="title"/>
          </p:nvPr>
        </p:nvSpPr>
        <p:spPr>
          <a:xfrm>
            <a:off x="354650" y="292624"/>
            <a:ext cx="8644570" cy="7745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Post Covid behaviours have started to normalize, with online penetration and spend on offer stabilizing</a:t>
            </a:r>
            <a:endParaRPr/>
          </a:p>
        </p:txBody>
      </p:sp>
      <p:cxnSp>
        <p:nvCxnSpPr>
          <p:cNvPr id="287" name="Google Shape;287;p12"/>
          <p:cNvCxnSpPr/>
          <p:nvPr/>
        </p:nvCxnSpPr>
        <p:spPr>
          <a:xfrm>
            <a:off x="354650" y="3284119"/>
            <a:ext cx="84054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8" name="Google Shape;288;p12"/>
          <p:cNvSpPr txBox="1"/>
          <p:nvPr/>
        </p:nvSpPr>
        <p:spPr>
          <a:xfrm>
            <a:off x="5124932" y="2313875"/>
            <a:ext cx="6858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Online</a:t>
            </a:r>
            <a:endParaRPr b="0" i="0" sz="14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2"/>
          <p:cNvSpPr txBox="1"/>
          <p:nvPr/>
        </p:nvSpPr>
        <p:spPr>
          <a:xfrm>
            <a:off x="2695553" y="2313875"/>
            <a:ext cx="6858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4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Basket spend</a:t>
            </a:r>
            <a:endParaRPr/>
          </a:p>
        </p:txBody>
      </p:sp>
      <p:sp>
        <p:nvSpPr>
          <p:cNvPr id="290" name="Google Shape;290;p12"/>
          <p:cNvSpPr txBox="1"/>
          <p:nvPr/>
        </p:nvSpPr>
        <p:spPr>
          <a:xfrm>
            <a:off x="3935827" y="2313875"/>
            <a:ext cx="6858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4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Trips</a:t>
            </a:r>
            <a:endParaRPr b="0" i="0" sz="1400" u="none" cap="none" strike="noStrike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2"/>
          <p:cNvSpPr txBox="1"/>
          <p:nvPr/>
        </p:nvSpPr>
        <p:spPr>
          <a:xfrm>
            <a:off x="6475862" y="2313875"/>
            <a:ext cx="1296537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4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Convenience Stores*</a:t>
            </a:r>
            <a:endParaRPr b="0" i="0" sz="1400" u="none" cap="none" strike="noStrike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2"/>
          <p:cNvSpPr txBox="1"/>
          <p:nvPr/>
        </p:nvSpPr>
        <p:spPr>
          <a:xfrm>
            <a:off x="7902561" y="2313875"/>
            <a:ext cx="887893" cy="38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4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Offer Spend</a:t>
            </a:r>
            <a:endParaRPr b="0" i="0" sz="1400" u="none" cap="none" strike="noStrike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2"/>
          <p:cNvSpPr txBox="1"/>
          <p:nvPr/>
        </p:nvSpPr>
        <p:spPr>
          <a:xfrm>
            <a:off x="284027" y="1027218"/>
            <a:ext cx="6767439" cy="1180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DAC"/>
              </a:buClr>
              <a:buSzPts val="6000"/>
              <a:buFont typeface="Arial"/>
              <a:buNone/>
            </a:pPr>
            <a:r>
              <a:rPr b="1" i="0" lang="en-GB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£12.2b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21DAC"/>
              </a:buClr>
              <a:buSzPts val="6000"/>
              <a:buFont typeface="Arial"/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was spent in GB food &amp; drink retailers</a:t>
            </a: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i="0" lang="en-GB" sz="14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-1.5% </a:t>
            </a:r>
            <a:r>
              <a:rPr b="0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vs last year)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2"/>
          <p:cNvSpPr txBox="1"/>
          <p:nvPr/>
        </p:nvSpPr>
        <p:spPr>
          <a:xfrm>
            <a:off x="5079069" y="2783950"/>
            <a:ext cx="9144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-3.6%</a:t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12"/>
          <p:cNvSpPr txBox="1"/>
          <p:nvPr/>
        </p:nvSpPr>
        <p:spPr>
          <a:xfrm>
            <a:off x="2695553" y="2783950"/>
            <a:ext cx="835278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-11%</a:t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2"/>
          <p:cNvSpPr txBox="1"/>
          <p:nvPr/>
        </p:nvSpPr>
        <p:spPr>
          <a:xfrm>
            <a:off x="3981690" y="2783950"/>
            <a:ext cx="83034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+10%</a:t>
            </a:r>
            <a:endParaRPr b="1" i="0" sz="20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2"/>
          <p:cNvSpPr txBox="1"/>
          <p:nvPr/>
        </p:nvSpPr>
        <p:spPr>
          <a:xfrm>
            <a:off x="6524985" y="2783950"/>
            <a:ext cx="1052962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-2.5%</a:t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2"/>
          <p:cNvSpPr txBox="1"/>
          <p:nvPr/>
        </p:nvSpPr>
        <p:spPr>
          <a:xfrm>
            <a:off x="7902561" y="2783950"/>
            <a:ext cx="887893" cy="3884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2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21%</a:t>
            </a:r>
            <a:endParaRPr b="1" i="0" sz="20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2"/>
          <p:cNvSpPr txBox="1"/>
          <p:nvPr/>
        </p:nvSpPr>
        <p:spPr>
          <a:xfrm>
            <a:off x="5124932" y="3345953"/>
            <a:ext cx="1156771" cy="905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28%</a:t>
            </a:r>
            <a:r>
              <a:rPr b="1" i="0" lang="en-GB" sz="11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 shoppers bought groceries online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13.4%</a:t>
            </a:r>
            <a:r>
              <a:rPr b="1" i="0" lang="en-GB" sz="11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 share of GB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2"/>
          <p:cNvSpPr txBox="1"/>
          <p:nvPr/>
        </p:nvSpPr>
        <p:spPr>
          <a:xfrm>
            <a:off x="2695554" y="3345953"/>
            <a:ext cx="1021814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i="0" lang="en-GB" sz="11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Continues to shrink and is the lowest average basket spend since Mar20</a:t>
            </a:r>
            <a:endParaRPr/>
          </a:p>
        </p:txBody>
      </p:sp>
      <p:sp>
        <p:nvSpPr>
          <p:cNvPr id="301" name="Google Shape;301;p12"/>
          <p:cNvSpPr txBox="1"/>
          <p:nvPr/>
        </p:nvSpPr>
        <p:spPr>
          <a:xfrm>
            <a:off x="3981691" y="3345953"/>
            <a:ext cx="967500" cy="12709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45m more</a:t>
            </a:r>
            <a:r>
              <a:rPr b="1" i="0" lang="en-GB" sz="11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 GB trips than last year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6m FEWER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GB" sz="11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trips than last month (June)</a:t>
            </a:r>
            <a:endParaRPr/>
          </a:p>
        </p:txBody>
      </p:sp>
      <p:sp>
        <p:nvSpPr>
          <p:cNvPr id="302" name="Google Shape;302;p12"/>
          <p:cNvSpPr txBox="1"/>
          <p:nvPr/>
        </p:nvSpPr>
        <p:spPr>
          <a:xfrm>
            <a:off x="6570847" y="3345953"/>
            <a:ext cx="1050796" cy="299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Against tough year ago comparatives (+9.6%)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V 2 years ago 4w/e 20Jul19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+6.8%</a:t>
            </a:r>
            <a:endParaRPr b="1" i="0" sz="11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2"/>
          <p:cNvSpPr txBox="1"/>
          <p:nvPr/>
        </p:nvSpPr>
        <p:spPr>
          <a:xfrm>
            <a:off x="7948424" y="3345952"/>
            <a:ext cx="1050796" cy="1399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No change for 5 months, indicating a new level of spend may have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normalised</a:t>
            </a:r>
            <a:r>
              <a:rPr b="1" i="0" lang="en-GB" sz="110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1" i="0" sz="1100" u="none" cap="none" strike="noStrike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2"/>
          <p:cNvSpPr txBox="1"/>
          <p:nvPr/>
        </p:nvSpPr>
        <p:spPr>
          <a:xfrm>
            <a:off x="377024" y="3499916"/>
            <a:ext cx="1306633" cy="8208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2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Sales in Bricks &amp; Mortar stores declined -1.7%.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5" name="Google Shape;305;p12"/>
          <p:cNvCxnSpPr/>
          <p:nvPr/>
        </p:nvCxnSpPr>
        <p:spPr>
          <a:xfrm>
            <a:off x="308787" y="1575444"/>
            <a:ext cx="137487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3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Homescan GB FMCG</a:t>
            </a:r>
            <a:endParaRPr/>
          </a:p>
        </p:txBody>
      </p:sp>
      <p:sp>
        <p:nvSpPr>
          <p:cNvPr id="311" name="Google Shape;311;p13"/>
          <p:cNvSpPr txBox="1"/>
          <p:nvPr>
            <p:ph type="title"/>
          </p:nvPr>
        </p:nvSpPr>
        <p:spPr>
          <a:xfrm>
            <a:off x="354650" y="292625"/>
            <a:ext cx="8434800" cy="6755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July saw a decline in visits vs June, as better weather and leisure activities encourage different eating occasions and more travel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12" name="Google Shape;312;p13"/>
          <p:cNvGraphicFramePr/>
          <p:nvPr/>
        </p:nvGraphicFramePr>
        <p:xfrm>
          <a:off x="354650" y="103893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{01BFB45E-352E-4486-ACAB-6326DB905678}</a:tableStyleId>
              </a:tblPr>
              <a:tblGrid>
                <a:gridCol w="2182650"/>
                <a:gridCol w="3215550"/>
                <a:gridCol w="3173150"/>
              </a:tblGrid>
              <a:tr h="791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Timely injection of sunshine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A5A5A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4w/e 19</a:t>
                      </a:r>
                      <a:r>
                        <a:rPr baseline="30000" lang="en-GB" sz="1400" u="none" cap="none" strike="noStrike">
                          <a:solidFill>
                            <a:srgbClr val="A5A5A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r>
                        <a:rPr lang="en-GB" sz="1400" u="none" cap="none" strike="noStrike">
                          <a:solidFill>
                            <a:srgbClr val="A5A5A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June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Changing meal occasions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rgbClr val="A5A5A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4w/e 17</a:t>
                      </a:r>
                      <a:r>
                        <a:rPr baseline="30000" lang="en-GB" sz="1400" u="none" cap="none" strike="noStrike">
                          <a:solidFill>
                            <a:srgbClr val="A5A5A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r>
                        <a:rPr lang="en-GB" sz="1400" u="none" cap="none" strike="noStrike">
                          <a:solidFill>
                            <a:srgbClr val="A5A5A5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July</a:t>
                      </a:r>
                      <a:endParaRPr/>
                    </a:p>
                  </a:txBody>
                  <a:tcPr marT="91425" marB="91425" marR="91425" marL="91425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7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Stores visited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+2.4%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increase in visits vs last month and </a:t>
                      </a: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+26% 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vs the </a:t>
                      </a: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all time low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of last year.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-1.2% decline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 visits vs last month and </a:t>
                      </a: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+25% 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vs the </a:t>
                      </a: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all time low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of last year.</a:t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  <a:tr h="76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Online penetration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28%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of GB shoppers</a:t>
                      </a:r>
                      <a:endParaRPr/>
                    </a:p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+1%/+106k more  shoppers vs last year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28%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of GB shoppers</a:t>
                      </a:r>
                      <a:endParaRPr/>
                    </a:p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+1%/+141k more  shoppers vs last year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  <a:tr h="76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Bricks &amp; mortar shopping trips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464m shopping occasions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+15%/61m </a:t>
                      </a: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more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than last year and </a:t>
                      </a: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+2.6% </a:t>
                      </a:r>
                      <a:r>
                        <a:rPr b="0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vs last month.</a:t>
                      </a:r>
                      <a:endParaRPr b="0" sz="1000" u="none" cap="none" strike="noStrike">
                        <a:solidFill>
                          <a:schemeClr val="accen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459m shopping occasions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+11%/44m </a:t>
                      </a: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more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than last year and </a:t>
                      </a: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-1.3% decline </a:t>
                      </a:r>
                      <a:r>
                        <a:rPr b="0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vs last month.</a:t>
                      </a:r>
                      <a:endParaRPr b="0" sz="1000" u="none" cap="none" strike="noStrike">
                        <a:solidFill>
                          <a:schemeClr val="accen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  <a:tr h="61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Basket Size</a:t>
                      </a:r>
                      <a:endParaRPr b="1" sz="12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£18.98</a:t>
                      </a:r>
                      <a:endParaRPr/>
                    </a:p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-£4.34/</a:t>
                      </a: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-18% 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vs last year and </a:t>
                      </a: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-1.5% 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vs last month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£18.85</a:t>
                      </a:r>
                      <a:endParaRPr/>
                    </a:p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-£2.39/</a:t>
                      </a: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-11% 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vs last year and </a:t>
                      </a: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-0.7% </a:t>
                      </a: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vs last month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4"/>
          <p:cNvSpPr txBox="1"/>
          <p:nvPr>
            <p:ph type="title"/>
          </p:nvPr>
        </p:nvSpPr>
        <p:spPr>
          <a:xfrm>
            <a:off x="354650" y="292625"/>
            <a:ext cx="87894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 sz="1800"/>
              <a:t>Whilst growths vs pre-Covid have begun to slow, most are still enjoying uplifts vs 2 years ago, indicating spend has yet to shift back into hospitality</a:t>
            </a:r>
            <a:endParaRPr sz="1800"/>
          </a:p>
        </p:txBody>
      </p:sp>
      <p:cxnSp>
        <p:nvCxnSpPr>
          <p:cNvPr id="318" name="Google Shape;318;p14"/>
          <p:cNvCxnSpPr/>
          <p:nvPr/>
        </p:nvCxnSpPr>
        <p:spPr>
          <a:xfrm>
            <a:off x="354650" y="1745725"/>
            <a:ext cx="3826800" cy="0"/>
          </a:xfrm>
          <a:prstGeom prst="straightConnector1">
            <a:avLst/>
          </a:pr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9" name="Google Shape;319;p14"/>
          <p:cNvSpPr txBox="1"/>
          <p:nvPr/>
        </p:nvSpPr>
        <p:spPr>
          <a:xfrm>
            <a:off x="354650" y="1225620"/>
            <a:ext cx="38043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Category overview</a:t>
            </a:r>
            <a:b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4w/e 17</a:t>
            </a:r>
            <a:r>
              <a:rPr b="0" baseline="3000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July 2021 Value Growth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0" name="Google Shape;320;p14"/>
          <p:cNvCxnSpPr/>
          <p:nvPr/>
        </p:nvCxnSpPr>
        <p:spPr>
          <a:xfrm>
            <a:off x="4962650" y="1745725"/>
            <a:ext cx="3826800" cy="0"/>
          </a:xfrm>
          <a:prstGeom prst="straightConnector1">
            <a:avLst/>
          </a:pr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1" name="Google Shape;321;p14"/>
          <p:cNvSpPr txBox="1"/>
          <p:nvPr/>
        </p:nvSpPr>
        <p:spPr>
          <a:xfrm>
            <a:off x="4962650" y="1225620"/>
            <a:ext cx="38043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Super-category performance</a:t>
            </a:r>
            <a:b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GB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4w/e 17</a:t>
            </a:r>
            <a:r>
              <a:rPr b="0" baseline="30000" i="0" lang="en-GB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GB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July 2021 Value Growth</a:t>
            </a:r>
            <a:endParaRPr b="1" i="0" sz="1800" u="none" cap="none" strike="noStrike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22" name="Google Shape;322;p14"/>
          <p:cNvGraphicFramePr/>
          <p:nvPr/>
        </p:nvGraphicFramePr>
        <p:xfrm>
          <a:off x="365060" y="1750779"/>
          <a:ext cx="3826800" cy="2936791"/>
        </p:xfrm>
        <a:graphic>
          <a:graphicData uri="http://schemas.openxmlformats.org/drawingml/2006/chart">
            <c:chart r:id="rId3"/>
          </a:graphicData>
        </a:graphic>
      </p:graphicFrame>
      <p:graphicFrame>
        <p:nvGraphicFramePr>
          <p:cNvPr id="323" name="Google Shape;323;p14"/>
          <p:cNvGraphicFramePr/>
          <p:nvPr/>
        </p:nvGraphicFramePr>
        <p:xfrm>
          <a:off x="4962650" y="1750779"/>
          <a:ext cx="3826800" cy="2936791"/>
        </p:xfrm>
        <a:graphic>
          <a:graphicData uri="http://schemas.openxmlformats.org/drawingml/2006/chart">
            <c:chart r:id="rId4"/>
          </a:graphicData>
        </a:graphic>
      </p:graphicFrame>
      <p:sp>
        <p:nvSpPr>
          <p:cNvPr id="324" name="Google Shape;324;p14"/>
          <p:cNvSpPr txBox="1"/>
          <p:nvPr/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Font typeface="Arial"/>
              <a:buNone/>
            </a:pPr>
            <a:r>
              <a:rPr b="0" i="0" lang="en-GB" sz="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Source:  NielsenIQ Scantrack Grocery Multiples</a:t>
            </a:r>
            <a:endParaRPr/>
          </a:p>
        </p:txBody>
      </p:sp>
      <p:sp>
        <p:nvSpPr>
          <p:cNvPr id="325" name="Google Shape;325;p14"/>
          <p:cNvSpPr txBox="1"/>
          <p:nvPr/>
        </p:nvSpPr>
        <p:spPr>
          <a:xfrm>
            <a:off x="5117021" y="4700194"/>
            <a:ext cx="34884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~Health, Beauty, Toiletries &amp; Baby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*Confectionery, Crisps &amp; Snacks, Nuts &amp; Seeds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#Clothing, Entertainment, Electrical, Home, Sports &amp; Leisure, Seasonal, Stationery, Toys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5"/>
          <p:cNvSpPr txBox="1"/>
          <p:nvPr>
            <p:ph type="title"/>
          </p:nvPr>
        </p:nvSpPr>
        <p:spPr>
          <a:xfrm>
            <a:off x="326179" y="521251"/>
            <a:ext cx="8817821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GB" sz="1800">
                <a:latin typeface="Arial"/>
                <a:ea typeface="Arial"/>
                <a:cs typeface="Arial"/>
                <a:sym typeface="Arial"/>
              </a:rPr>
              <a:t>As shoppers focus more on ‘wellbeing’, leisure activities are on the rise bringing a welcome boost to discretionary &amp; healthcare categories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15"/>
          <p:cNvSpPr/>
          <p:nvPr/>
        </p:nvSpPr>
        <p:spPr>
          <a:xfrm>
            <a:off x="6637030" y="1554159"/>
            <a:ext cx="2103168" cy="24189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9D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9D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9D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Sushi +74%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Rotisserie +43%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Sandwiches +31%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Fresh Prep Fruit +27%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Frozen Desserts &amp; Cakes +25%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Fresh Meat Subs +21%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 Salad +20%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Re-usable shopping bags +19%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Cake Chilled +15%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Morning Goods &amp; Speciality Breads +13%</a:t>
            </a:r>
            <a:b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900" u="none" cap="none" strike="noStrike">
              <a:solidFill>
                <a:srgbClr val="009DD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DD9"/>
              </a:buClr>
              <a:buSzPts val="135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9D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5"/>
          <p:cNvSpPr/>
          <p:nvPr/>
        </p:nvSpPr>
        <p:spPr>
          <a:xfrm>
            <a:off x="4572363" y="1554159"/>
            <a:ext cx="2000100" cy="24189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Children’s Medicine +127%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Cough/Cold &amp; Flu +125%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Throatcare +54%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Glasses &amp; Lenses +35%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 Smoking +31%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Hayfever +25%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Women’s Health +18%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Stomach +15%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Incontinence +15%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Adult Oral Analgesics +14%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Family Planning +13%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rgbClr val="009D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15"/>
          <p:cNvSpPr/>
          <p:nvPr/>
        </p:nvSpPr>
        <p:spPr>
          <a:xfrm>
            <a:off x="2498007" y="1538720"/>
            <a:ext cx="2000100" cy="24189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Suncare +31%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Pools &amp; Inflatables +30%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Mineral Water +18%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Flavoured Non Carbs +18%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rgbClr val="009DD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15"/>
          <p:cNvSpPr/>
          <p:nvPr/>
        </p:nvSpPr>
        <p:spPr>
          <a:xfrm>
            <a:off x="6637029" y="1101767"/>
            <a:ext cx="2055300" cy="332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DD9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Convenience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15"/>
          <p:cNvSpPr/>
          <p:nvPr/>
        </p:nvSpPr>
        <p:spPr>
          <a:xfrm>
            <a:off x="403589" y="4157043"/>
            <a:ext cx="8523879" cy="51192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Better weather, more travel and staycations also encouraged more spend on ‘food to go’ and convenience foods</a:t>
            </a:r>
            <a:endParaRPr b="1" i="0" sz="105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15"/>
          <p:cNvSpPr/>
          <p:nvPr/>
        </p:nvSpPr>
        <p:spPr>
          <a:xfrm>
            <a:off x="424704" y="1554159"/>
            <a:ext cx="2000100" cy="24189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Football Equipment +98%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Umbrellas +98%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Rucksack/Suitcase/Holdalls </a:t>
            </a: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+59%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Party Accessories +29%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Protein Bars +23%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Champagne +22%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Sports &amp; Energy Drinks +18%</a:t>
            </a:r>
            <a:r>
              <a:rPr b="0" i="0" lang="en-GB" sz="10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Clothing +18%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Electrical +17%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Petcare +16%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Cut Flowers +15%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Bird Food +15%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Books +14%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15"/>
          <p:cNvSpPr/>
          <p:nvPr/>
        </p:nvSpPr>
        <p:spPr>
          <a:xfrm>
            <a:off x="418333" y="1101767"/>
            <a:ext cx="1997100" cy="332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DD9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Leisure &amp; Personal	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5"/>
          <p:cNvSpPr/>
          <p:nvPr/>
        </p:nvSpPr>
        <p:spPr>
          <a:xfrm>
            <a:off x="2519349" y="1101767"/>
            <a:ext cx="1997100" cy="332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DD9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Heatwave		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5"/>
          <p:cNvSpPr/>
          <p:nvPr/>
        </p:nvSpPr>
        <p:spPr>
          <a:xfrm>
            <a:off x="4571271" y="1101767"/>
            <a:ext cx="1997100" cy="332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DD9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5"/>
          <p:cNvSpPr txBox="1"/>
          <p:nvPr>
            <p:ph idx="3" type="subTitle"/>
          </p:nvPr>
        </p:nvSpPr>
        <p:spPr>
          <a:xfrm>
            <a:off x="326179" y="4852949"/>
            <a:ext cx="8159100" cy="13885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t/>
            </a:r>
            <a:endParaRPr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Scantrack Grocery Multiples 4w/e 17</a:t>
            </a:r>
            <a:r>
              <a:rPr baseline="30000" lang="en-GB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July 2021 vs year ago</a:t>
            </a:r>
            <a:endParaRPr/>
          </a:p>
        </p:txBody>
      </p:sp>
      <p:pic>
        <p:nvPicPr>
          <p:cNvPr id="341" name="Google Shape;34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4704" y="1566833"/>
            <a:ext cx="585788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65208" y="1542065"/>
            <a:ext cx="6096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45666" y="1538720"/>
            <a:ext cx="6191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33685" y="1538719"/>
            <a:ext cx="619125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6"/>
          <p:cNvSpPr txBox="1"/>
          <p:nvPr>
            <p:ph type="title"/>
          </p:nvPr>
        </p:nvSpPr>
        <p:spPr>
          <a:xfrm>
            <a:off x="359313" y="3371726"/>
            <a:ext cx="3228300" cy="1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</a:pPr>
            <a:r>
              <a:rPr lang="en-GB" sz="2800">
                <a:latin typeface="Arial"/>
                <a:ea typeface="Arial"/>
                <a:cs typeface="Arial"/>
                <a:sym typeface="Arial"/>
              </a:rPr>
              <a:t>What happened by channel?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7"/>
          <p:cNvSpPr txBox="1"/>
          <p:nvPr/>
        </p:nvSpPr>
        <p:spPr>
          <a:xfrm>
            <a:off x="354650" y="1288924"/>
            <a:ext cx="3804300" cy="452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Total Store Channel growth</a:t>
            </a:r>
            <a:b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4w/e 17</a:t>
            </a:r>
            <a:r>
              <a:rPr b="0" baseline="3000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July 2021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17"/>
          <p:cNvSpPr txBox="1"/>
          <p:nvPr>
            <p:ph type="title"/>
          </p:nvPr>
        </p:nvSpPr>
        <p:spPr>
          <a:xfrm>
            <a:off x="354650" y="317925"/>
            <a:ext cx="8739000" cy="3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 sz="1700">
                <a:latin typeface="Arial"/>
                <a:ea typeface="Arial"/>
                <a:cs typeface="Arial"/>
                <a:sym typeface="Arial"/>
              </a:rPr>
              <a:t>The Euros and mid July heatwave were not enough to lift supermarket sales</a:t>
            </a:r>
            <a:endParaRPr/>
          </a:p>
        </p:txBody>
      </p:sp>
      <p:sp>
        <p:nvSpPr>
          <p:cNvPr id="356" name="Google Shape;356;p17"/>
          <p:cNvSpPr txBox="1"/>
          <p:nvPr>
            <p:ph idx="3" type="subTitle"/>
          </p:nvPr>
        </p:nvSpPr>
        <p:spPr>
          <a:xfrm>
            <a:off x="354650" y="4850775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Scantrack Total Store Read</a:t>
            </a:r>
            <a:endParaRPr/>
          </a:p>
        </p:txBody>
      </p:sp>
      <p:graphicFrame>
        <p:nvGraphicFramePr>
          <p:cNvPr id="357" name="Google Shape;357;p17"/>
          <p:cNvGraphicFramePr/>
          <p:nvPr/>
        </p:nvGraphicFramePr>
        <p:xfrm>
          <a:off x="753025" y="1559230"/>
          <a:ext cx="7177613" cy="3217833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358" name="Google Shape;358;p17"/>
          <p:cNvSpPr txBox="1"/>
          <p:nvPr/>
        </p:nvSpPr>
        <p:spPr>
          <a:xfrm>
            <a:off x="4899472" y="4863066"/>
            <a:ext cx="371447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Nb.  Supermarkets include Dark Stores and Pick stores</a:t>
            </a:r>
            <a:endParaRPr/>
          </a:p>
        </p:txBody>
      </p:sp>
      <p:sp>
        <p:nvSpPr>
          <p:cNvPr id="359" name="Google Shape;359;p17"/>
          <p:cNvSpPr txBox="1"/>
          <p:nvPr/>
        </p:nvSpPr>
        <p:spPr>
          <a:xfrm>
            <a:off x="302636" y="672700"/>
            <a:ext cx="8639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and more travel continue to boost sales at Chemists and Forecourts … other channels will need to work harder to maintain sales as consumer demand for recreation and leisure increases and spend shifts out of fmcg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8"/>
          <p:cNvSpPr txBox="1"/>
          <p:nvPr/>
        </p:nvSpPr>
        <p:spPr>
          <a:xfrm>
            <a:off x="354650" y="1288924"/>
            <a:ext cx="3804300" cy="452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Total Store Channel growth</a:t>
            </a:r>
            <a:b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YTD 28w/e 17</a:t>
            </a:r>
            <a:r>
              <a:rPr b="0" baseline="3000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July 2021 vs Last Year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18"/>
          <p:cNvSpPr txBox="1"/>
          <p:nvPr>
            <p:ph type="title"/>
          </p:nvPr>
        </p:nvSpPr>
        <p:spPr>
          <a:xfrm>
            <a:off x="354650" y="288388"/>
            <a:ext cx="8719012" cy="3978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 sz="1700">
                <a:latin typeface="Arial"/>
                <a:ea typeface="Arial"/>
                <a:cs typeface="Arial"/>
                <a:sym typeface="Arial"/>
              </a:rPr>
              <a:t>YTD Larger Formats, Online &amp; Discounters continue to outperform most smaller stores, with travel re-opening, Forecourts are the exception</a:t>
            </a:r>
            <a:endParaRPr/>
          </a:p>
        </p:txBody>
      </p:sp>
      <p:sp>
        <p:nvSpPr>
          <p:cNvPr id="366" name="Google Shape;366;p18"/>
          <p:cNvSpPr txBox="1"/>
          <p:nvPr>
            <p:ph idx="3" type="subTitle"/>
          </p:nvPr>
        </p:nvSpPr>
        <p:spPr>
          <a:xfrm>
            <a:off x="354650" y="4850775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Scantrack Total Store Read, *Homescan FMCG</a:t>
            </a:r>
            <a:endParaRPr/>
          </a:p>
        </p:txBody>
      </p:sp>
      <p:graphicFrame>
        <p:nvGraphicFramePr>
          <p:cNvPr id="367" name="Google Shape;367;p18"/>
          <p:cNvGraphicFramePr/>
          <p:nvPr/>
        </p:nvGraphicFramePr>
        <p:xfrm>
          <a:off x="753025" y="1522493"/>
          <a:ext cx="7177613" cy="3217833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368" name="Google Shape;368;p18"/>
          <p:cNvSpPr txBox="1"/>
          <p:nvPr/>
        </p:nvSpPr>
        <p:spPr>
          <a:xfrm>
            <a:off x="5747657" y="4927853"/>
            <a:ext cx="298831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Nb.  Supermarkets include Dark Stores and Pick stores</a:t>
            </a:r>
            <a:endParaRPr/>
          </a:p>
        </p:txBody>
      </p:sp>
      <p:sp>
        <p:nvSpPr>
          <p:cNvPr id="369" name="Google Shape;369;p18"/>
          <p:cNvSpPr txBox="1"/>
          <p:nvPr/>
        </p:nvSpPr>
        <p:spPr>
          <a:xfrm>
            <a:off x="8135257" y="1190171"/>
            <a:ext cx="798617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Vs last year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9"/>
          <p:cNvSpPr txBox="1"/>
          <p:nvPr/>
        </p:nvSpPr>
        <p:spPr>
          <a:xfrm>
            <a:off x="354650" y="1288924"/>
            <a:ext cx="3804300" cy="452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Total Store Channel growth</a:t>
            </a:r>
            <a:b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YTD 28w/e 17</a:t>
            </a:r>
            <a:r>
              <a:rPr b="0" baseline="3000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July 2021 vs 2 years ago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19"/>
          <p:cNvSpPr txBox="1"/>
          <p:nvPr>
            <p:ph type="title"/>
          </p:nvPr>
        </p:nvSpPr>
        <p:spPr>
          <a:xfrm>
            <a:off x="354650" y="288388"/>
            <a:ext cx="8719012" cy="3978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 sz="1700">
                <a:latin typeface="Arial"/>
                <a:ea typeface="Arial"/>
                <a:cs typeface="Arial"/>
                <a:sym typeface="Arial"/>
              </a:rPr>
              <a:t>Against 2 years ago, growths are robust for most channels, the next 24 weeks are expected to be more challenging as sales shift back to hospitality</a:t>
            </a:r>
            <a:endParaRPr/>
          </a:p>
        </p:txBody>
      </p:sp>
      <p:sp>
        <p:nvSpPr>
          <p:cNvPr id="376" name="Google Shape;376;p19"/>
          <p:cNvSpPr txBox="1"/>
          <p:nvPr>
            <p:ph idx="3" type="subTitle"/>
          </p:nvPr>
        </p:nvSpPr>
        <p:spPr>
          <a:xfrm>
            <a:off x="354650" y="4850775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Scantrack Total Store Read, *Homescan FMCG</a:t>
            </a:r>
            <a:endParaRPr/>
          </a:p>
        </p:txBody>
      </p:sp>
      <p:graphicFrame>
        <p:nvGraphicFramePr>
          <p:cNvPr id="377" name="Google Shape;377;p19"/>
          <p:cNvGraphicFramePr/>
          <p:nvPr/>
        </p:nvGraphicFramePr>
        <p:xfrm>
          <a:off x="753025" y="1515236"/>
          <a:ext cx="7177613" cy="3217833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378" name="Google Shape;378;p19"/>
          <p:cNvSpPr txBox="1"/>
          <p:nvPr/>
        </p:nvSpPr>
        <p:spPr>
          <a:xfrm>
            <a:off x="5747657" y="4927853"/>
            <a:ext cx="298831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Nb.  Supermarkets include Dark Stores and Pick stores</a:t>
            </a:r>
            <a:endParaRPr/>
          </a:p>
        </p:txBody>
      </p:sp>
      <p:sp>
        <p:nvSpPr>
          <p:cNvPr id="379" name="Google Shape;379;p19"/>
          <p:cNvSpPr txBox="1"/>
          <p:nvPr/>
        </p:nvSpPr>
        <p:spPr>
          <a:xfrm>
            <a:off x="8135257" y="1190171"/>
            <a:ext cx="952505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Vs 2 years ago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"/>
          <p:cNvSpPr txBox="1"/>
          <p:nvPr>
            <p:ph type="title"/>
          </p:nvPr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/>
              <a:t>Five take outs from Total Till for the 4 weeks to 17</a:t>
            </a:r>
            <a:r>
              <a:rPr baseline="30000" lang="en-GB"/>
              <a:t>th</a:t>
            </a:r>
            <a:r>
              <a:rPr lang="en-GB"/>
              <a:t> July 2021</a:t>
            </a:r>
            <a:endParaRPr/>
          </a:p>
        </p:txBody>
      </p:sp>
      <p:sp>
        <p:nvSpPr>
          <p:cNvPr id="162" name="Google Shape;162;p2"/>
          <p:cNvSpPr txBox="1"/>
          <p:nvPr/>
        </p:nvSpPr>
        <p:spPr>
          <a:xfrm>
            <a:off x="354646" y="1836675"/>
            <a:ext cx="5487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GB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"/>
          <p:cNvSpPr txBox="1"/>
          <p:nvPr/>
        </p:nvSpPr>
        <p:spPr>
          <a:xfrm>
            <a:off x="932375" y="3189225"/>
            <a:ext cx="7501050" cy="6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Discounters </a:t>
            </a: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remain the </a:t>
            </a: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</a:t>
            </a: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retailers to report </a:t>
            </a: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stronger </a:t>
            </a: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shopping KPI’s than </a:t>
            </a: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</a:t>
            </a: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-pandemic.</a:t>
            </a:r>
            <a:endParaRPr b="1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"/>
          <p:cNvSpPr txBox="1"/>
          <p:nvPr/>
        </p:nvSpPr>
        <p:spPr>
          <a:xfrm>
            <a:off x="354646" y="2503425"/>
            <a:ext cx="5487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GB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"/>
          <p:cNvSpPr txBox="1"/>
          <p:nvPr/>
        </p:nvSpPr>
        <p:spPr>
          <a:xfrm>
            <a:off x="880921" y="1092643"/>
            <a:ext cx="75459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July sales were upbeat </a:t>
            </a: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helped by the </a:t>
            </a: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goodwill factor </a:t>
            </a: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the Euro championship</a:t>
            </a: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another </a:t>
            </a: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heatwave</a:t>
            </a:r>
            <a:endParaRPr b="1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"/>
          <p:cNvSpPr txBox="1"/>
          <p:nvPr/>
        </p:nvSpPr>
        <p:spPr>
          <a:xfrm>
            <a:off x="354646" y="3189225"/>
            <a:ext cx="5487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GB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"/>
          <p:cNvSpPr txBox="1"/>
          <p:nvPr/>
        </p:nvSpPr>
        <p:spPr>
          <a:xfrm>
            <a:off x="903346" y="4072394"/>
            <a:ext cx="7775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Headwinds are </a:t>
            </a: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fast </a:t>
            </a: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approaching, </a:t>
            </a: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fmcg </a:t>
            </a: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 an </a:t>
            </a: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extended</a:t>
            </a: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summer </a:t>
            </a:r>
            <a:r>
              <a:rPr b="1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heatwave </a:t>
            </a:r>
            <a:r>
              <a:rPr b="0" i="0" lang="en-GB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help boost sales.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354646" y="3875025"/>
            <a:ext cx="5487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GB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903346" y="1888790"/>
            <a:ext cx="750105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shoppers </a:t>
            </a:r>
            <a:r>
              <a:rPr b="1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adjust</a:t>
            </a: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b="1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 pandemic living</a:t>
            </a: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shopping behaviours are </a:t>
            </a:r>
            <a:r>
              <a:rPr b="1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starting</a:t>
            </a: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b="1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normalise</a:t>
            </a:r>
            <a:endParaRPr/>
          </a:p>
        </p:txBody>
      </p:sp>
      <p:sp>
        <p:nvSpPr>
          <p:cNvPr id="170" name="Google Shape;170;p2"/>
          <p:cNvSpPr txBox="1"/>
          <p:nvPr/>
        </p:nvSpPr>
        <p:spPr>
          <a:xfrm>
            <a:off x="354659" y="1120344"/>
            <a:ext cx="5487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GB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932375" y="2571750"/>
            <a:ext cx="750105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Growth in </a:t>
            </a:r>
            <a:r>
              <a:rPr b="1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BWS </a:t>
            </a: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has started to </a:t>
            </a:r>
            <a:r>
              <a:rPr b="1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slow</a:t>
            </a: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will </a:t>
            </a:r>
            <a:r>
              <a:rPr b="1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disproportionately </a:t>
            </a: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impact </a:t>
            </a:r>
            <a:r>
              <a:rPr b="1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 </a:t>
            </a:r>
            <a:r>
              <a:rPr b="0" i="0" lang="en-GB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sales at the retailers.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0"/>
          <p:cNvSpPr txBox="1"/>
          <p:nvPr/>
        </p:nvSpPr>
        <p:spPr>
          <a:xfrm>
            <a:off x="6277641" y="1664742"/>
            <a:ext cx="2866350" cy="31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b="1" i="0" lang="en-GB" sz="1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economic activity </a:t>
            </a:r>
            <a:r>
              <a:rPr b="1" i="0" lang="en-GB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expected to </a:t>
            </a:r>
            <a:r>
              <a:rPr b="1" i="0" lang="en-GB" sz="1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return</a:t>
            </a:r>
            <a:r>
              <a:rPr b="1" i="0" lang="en-GB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to pre-Covid levels by the </a:t>
            </a:r>
            <a:r>
              <a:rPr b="1" i="0" lang="en-GB" sz="1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end of the summer</a:t>
            </a:r>
            <a:r>
              <a:rPr b="1" i="0" lang="en-GB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we should expect a further </a:t>
            </a:r>
            <a:r>
              <a:rPr b="1" i="0" lang="en-GB" sz="1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normalisation</a:t>
            </a:r>
            <a:r>
              <a:rPr b="1" i="0" lang="en-GB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food &amp; drink spend and shopper activity.</a:t>
            </a:r>
            <a:endParaRPr b="1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20"/>
          <p:cNvGrpSpPr/>
          <p:nvPr/>
        </p:nvGrpSpPr>
        <p:grpSpPr>
          <a:xfrm rot="5400000">
            <a:off x="6094527" y="1112028"/>
            <a:ext cx="674029" cy="307799"/>
            <a:chOff x="3272278" y="2468250"/>
            <a:chExt cx="674029" cy="307799"/>
          </a:xfrm>
        </p:grpSpPr>
        <p:sp>
          <p:nvSpPr>
            <p:cNvPr id="386" name="Google Shape;386;p20"/>
            <p:cNvSpPr/>
            <p:nvPr/>
          </p:nvSpPr>
          <p:spPr>
            <a:xfrm rot="-8100000">
              <a:off x="3317354" y="2513326"/>
              <a:ext cx="217647" cy="217647"/>
            </a:xfrm>
            <a:prstGeom prst="rtTriangle">
              <a:avLst/>
            </a:prstGeom>
            <a:solidFill>
              <a:srgbClr val="00F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20"/>
            <p:cNvSpPr/>
            <p:nvPr/>
          </p:nvSpPr>
          <p:spPr>
            <a:xfrm rot="-8100000">
              <a:off x="3500468" y="2513326"/>
              <a:ext cx="217647" cy="217647"/>
            </a:xfrm>
            <a:prstGeom prst="rtTriangle">
              <a:avLst/>
            </a:prstGeom>
            <a:solidFill>
              <a:srgbClr val="00F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20"/>
            <p:cNvSpPr/>
            <p:nvPr/>
          </p:nvSpPr>
          <p:spPr>
            <a:xfrm rot="-8100000">
              <a:off x="3683583" y="2513326"/>
              <a:ext cx="217647" cy="217647"/>
            </a:xfrm>
            <a:prstGeom prst="rtTriangle">
              <a:avLst/>
            </a:prstGeom>
            <a:solidFill>
              <a:srgbClr val="00F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9" name="Google Shape;389;p20"/>
          <p:cNvSpPr txBox="1"/>
          <p:nvPr>
            <p:ph type="title"/>
          </p:nvPr>
        </p:nvSpPr>
        <p:spPr>
          <a:xfrm>
            <a:off x="351200" y="317025"/>
            <a:ext cx="5694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 sz="1400">
                <a:latin typeface="Arial"/>
                <a:ea typeface="Arial"/>
                <a:cs typeface="Arial"/>
                <a:sym typeface="Arial"/>
              </a:rPr>
              <a:t>After a strong start to 2021, spend is expected to drift back into hospitality &amp; leisure when restrictions ease on 19</a:t>
            </a:r>
            <a:r>
              <a:rPr baseline="30000" lang="en-GB" sz="14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 sz="1400">
                <a:latin typeface="Arial"/>
                <a:ea typeface="Arial"/>
                <a:cs typeface="Arial"/>
                <a:sym typeface="Arial"/>
              </a:rPr>
              <a:t> July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20"/>
          <p:cNvSpPr txBox="1"/>
          <p:nvPr>
            <p:ph idx="3" type="subTitle"/>
          </p:nvPr>
        </p:nvSpPr>
        <p:spPr>
          <a:xfrm>
            <a:off x="351200" y="4828425"/>
            <a:ext cx="5550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*Nielsen Scantrack Total GB and Grocery Multiples 12w/e growth vs 2019</a:t>
            </a:r>
            <a:endParaRPr/>
          </a:p>
        </p:txBody>
      </p:sp>
      <p:graphicFrame>
        <p:nvGraphicFramePr>
          <p:cNvPr id="391" name="Google Shape;391;p20"/>
          <p:cNvGraphicFramePr/>
          <p:nvPr/>
        </p:nvGraphicFramePr>
        <p:xfrm>
          <a:off x="404125" y="1419828"/>
          <a:ext cx="5111304" cy="321502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1"/>
          <p:cNvSpPr txBox="1"/>
          <p:nvPr>
            <p:ph type="title"/>
          </p:nvPr>
        </p:nvSpPr>
        <p:spPr>
          <a:xfrm>
            <a:off x="386677" y="334071"/>
            <a:ext cx="8906400" cy="8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13% share is expected to be the new normal for Online </a:t>
            </a:r>
            <a:endParaRPr/>
          </a:p>
        </p:txBody>
      </p:sp>
      <p:sp>
        <p:nvSpPr>
          <p:cNvPr id="397" name="Google Shape;397;p21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solidFill>
                  <a:schemeClr val="lt1"/>
                </a:solidFill>
              </a:rPr>
              <a:t>Source:  NielsenIQ </a:t>
            </a:r>
            <a:r>
              <a:rPr lang="en-GB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Homescan</a:t>
            </a:r>
            <a:r>
              <a:rPr lang="en-GB">
                <a:solidFill>
                  <a:schemeClr val="lt1"/>
                </a:solidFill>
              </a:rPr>
              <a:t> </a:t>
            </a:r>
            <a:r>
              <a:rPr lang="en-GB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Online</a:t>
            </a:r>
            <a:r>
              <a:rPr lang="en-GB">
                <a:solidFill>
                  <a:schemeClr val="lt1"/>
                </a:solidFill>
              </a:rPr>
              <a:t> FMCG</a:t>
            </a:r>
            <a:endParaRPr/>
          </a:p>
        </p:txBody>
      </p:sp>
      <p:graphicFrame>
        <p:nvGraphicFramePr>
          <p:cNvPr id="398" name="Google Shape;398;p21"/>
          <p:cNvGraphicFramePr/>
          <p:nvPr/>
        </p:nvGraphicFramePr>
        <p:xfrm>
          <a:off x="621839" y="1420905"/>
          <a:ext cx="8329556" cy="3213951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399" name="Google Shape;399;p21"/>
          <p:cNvSpPr txBox="1"/>
          <p:nvPr/>
        </p:nvSpPr>
        <p:spPr>
          <a:xfrm>
            <a:off x="823613" y="4135564"/>
            <a:ext cx="43794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4w/e</a:t>
            </a:r>
            <a:endParaRPr/>
          </a:p>
        </p:txBody>
      </p:sp>
      <p:pic>
        <p:nvPicPr>
          <p:cNvPr id="400" name="Google Shape;40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79787" y="24111"/>
            <a:ext cx="619125" cy="619125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21"/>
          <p:cNvSpPr txBox="1"/>
          <p:nvPr/>
        </p:nvSpPr>
        <p:spPr>
          <a:xfrm>
            <a:off x="319845" y="659563"/>
            <a:ext cx="8159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 retailers continue to innovate with faster delivery slots, online shopping will become more convenient, adding a further boost to sales as shoppers shop more missions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2"/>
          <p:cNvSpPr txBox="1"/>
          <p:nvPr>
            <p:ph type="title"/>
          </p:nvPr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The trading environment is getting tougher for food &amp; drink retailers and 2 years ago growth has started to slow</a:t>
            </a:r>
            <a:endParaRPr/>
          </a:p>
        </p:txBody>
      </p:sp>
      <p:sp>
        <p:nvSpPr>
          <p:cNvPr id="407" name="Google Shape;407;p22"/>
          <p:cNvSpPr txBox="1"/>
          <p:nvPr>
            <p:ph idx="3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Scantrack (FMCG = Total Store Read excluding General Merchandise, Tobacco and Medicines</a:t>
            </a:r>
            <a:endParaRPr/>
          </a:p>
        </p:txBody>
      </p:sp>
      <p:sp>
        <p:nvSpPr>
          <p:cNvPr id="408" name="Google Shape;408;p22"/>
          <p:cNvSpPr/>
          <p:nvPr/>
        </p:nvSpPr>
        <p:spPr>
          <a:xfrm>
            <a:off x="4552485" y="4397621"/>
            <a:ext cx="359548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*Supermarkets include Online Dark Stores, Depots and Picking stores</a:t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09" name="Google Shape;409;p22"/>
          <p:cNvGraphicFramePr/>
          <p:nvPr/>
        </p:nvGraphicFramePr>
        <p:xfrm>
          <a:off x="4370748" y="1728776"/>
          <a:ext cx="4425859" cy="2540841"/>
        </p:xfrm>
        <a:graphic>
          <a:graphicData uri="http://schemas.openxmlformats.org/drawingml/2006/chart">
            <c:chart r:id="rId3"/>
          </a:graphicData>
        </a:graphic>
      </p:graphicFrame>
      <p:cxnSp>
        <p:nvCxnSpPr>
          <p:cNvPr id="410" name="Google Shape;410;p22"/>
          <p:cNvCxnSpPr/>
          <p:nvPr/>
        </p:nvCxnSpPr>
        <p:spPr>
          <a:xfrm>
            <a:off x="354650" y="1745725"/>
            <a:ext cx="3826800" cy="0"/>
          </a:xfrm>
          <a:prstGeom prst="straightConnector1">
            <a:avLst/>
          </a:pr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1" name="Google Shape;411;p22"/>
          <p:cNvSpPr txBox="1"/>
          <p:nvPr/>
        </p:nvSpPr>
        <p:spPr>
          <a:xfrm>
            <a:off x="354650" y="1462675"/>
            <a:ext cx="38043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GB" sz="13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GB Total Coverage </a:t>
            </a:r>
            <a:r>
              <a:rPr b="1" i="0" lang="en-GB" sz="13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FMCG</a:t>
            </a:r>
            <a:r>
              <a:rPr b="0" i="0" lang="en-GB" sz="13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Sales</a:t>
            </a:r>
            <a:b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22"/>
          <p:cNvSpPr txBox="1"/>
          <p:nvPr/>
        </p:nvSpPr>
        <p:spPr>
          <a:xfrm>
            <a:off x="354650" y="2079624"/>
            <a:ext cx="2775125" cy="59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-£189m</a:t>
            </a:r>
            <a:br>
              <a:rPr b="1" i="0" lang="en-GB" sz="14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GB" sz="12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Shoppers spent less on groceries than last year</a:t>
            </a:r>
            <a:endParaRPr b="1" i="0" sz="1500" u="none" cap="none" strike="noStrike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22"/>
          <p:cNvSpPr txBox="1"/>
          <p:nvPr/>
        </p:nvSpPr>
        <p:spPr>
          <a:xfrm>
            <a:off x="364202" y="3144039"/>
            <a:ext cx="2639402" cy="59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GB" sz="2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+£674m</a:t>
            </a:r>
            <a:br>
              <a:rPr b="1" i="0" lang="en-GB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GB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more than 4w/e 20</a:t>
            </a:r>
            <a:r>
              <a:rPr b="1" baseline="30000" i="0" lang="en-GB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1" i="0" lang="en-GB" sz="12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July 2019</a:t>
            </a:r>
            <a:endParaRPr b="1" i="0" sz="1500" u="none" cap="none" strike="noStrik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4" name="Google Shape;414;p22"/>
          <p:cNvCxnSpPr/>
          <p:nvPr/>
        </p:nvCxnSpPr>
        <p:spPr>
          <a:xfrm>
            <a:off x="354650" y="3386636"/>
            <a:ext cx="1191121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5" name="Google Shape;415;p22"/>
          <p:cNvSpPr txBox="1"/>
          <p:nvPr/>
        </p:nvSpPr>
        <p:spPr>
          <a:xfrm>
            <a:off x="5998900" y="4864180"/>
            <a:ext cx="271399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Supermarkets &gt; 3,000sqft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Convenience &lt; 3,000sqft</a:t>
            </a:r>
            <a:endParaRPr/>
          </a:p>
        </p:txBody>
      </p:sp>
      <p:cxnSp>
        <p:nvCxnSpPr>
          <p:cNvPr id="416" name="Google Shape;416;p22"/>
          <p:cNvCxnSpPr/>
          <p:nvPr/>
        </p:nvCxnSpPr>
        <p:spPr>
          <a:xfrm>
            <a:off x="1603829" y="2532743"/>
            <a:ext cx="268514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23"/>
          <p:cNvSpPr txBox="1"/>
          <p:nvPr>
            <p:ph type="ctrTitle"/>
          </p:nvPr>
        </p:nvSpPr>
        <p:spPr>
          <a:xfrm>
            <a:off x="1466671" y="1594079"/>
            <a:ext cx="6719386" cy="13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Headwinds are approaching </a:t>
            </a:r>
            <a:r>
              <a:rPr b="0" lang="en-GB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food &amp; drink retailers need sustained sunny weather to boost sales and encourage spend on added value categories during staycations …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24"/>
          <p:cNvSpPr txBox="1"/>
          <p:nvPr>
            <p:ph type="title"/>
          </p:nvPr>
        </p:nvSpPr>
        <p:spPr>
          <a:xfrm>
            <a:off x="283113" y="3371726"/>
            <a:ext cx="3228300" cy="1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</a:pPr>
            <a:r>
              <a:rPr lang="en-GB" sz="2800">
                <a:latin typeface="Arial"/>
                <a:ea typeface="Arial"/>
                <a:cs typeface="Arial"/>
                <a:sym typeface="Arial"/>
              </a:rPr>
              <a:t>Retailer News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Google Shape;431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6796" y="1203598"/>
            <a:ext cx="6390409" cy="3506932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Google Shape;432;p25"/>
          <p:cNvSpPr txBox="1"/>
          <p:nvPr>
            <p:ph idx="4294967295" type="body"/>
          </p:nvPr>
        </p:nvSpPr>
        <p:spPr>
          <a:xfrm>
            <a:off x="-108520" y="4692241"/>
            <a:ext cx="3884613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11150" lvl="0" marL="457200" rtl="0" algn="l">
              <a:lnSpc>
                <a:spcPct val="100000"/>
              </a:lnSpc>
              <a:spcBef>
                <a:spcPts val="63"/>
              </a:spcBef>
              <a:spcAft>
                <a:spcPts val="0"/>
              </a:spcAft>
              <a:buSzPts val="1300"/>
              <a:buChar char="■"/>
            </a:pPr>
            <a:r>
              <a:rPr lang="en-GB" sz="9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Source:  NielsenIQ Homescan Total Till 4 weeks ending 17th Jul 2021</a:t>
            </a:r>
            <a:endParaRPr/>
          </a:p>
        </p:txBody>
      </p:sp>
      <p:sp>
        <p:nvSpPr>
          <p:cNvPr id="433" name="Google Shape;433;p25"/>
          <p:cNvSpPr txBox="1"/>
          <p:nvPr/>
        </p:nvSpPr>
        <p:spPr>
          <a:xfrm>
            <a:off x="229046" y="483791"/>
            <a:ext cx="8708615" cy="57579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Discounters, M&amp;S &amp; Waitrose continue to attract more sales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25"/>
          <p:cNvSpPr txBox="1"/>
          <p:nvPr/>
        </p:nvSpPr>
        <p:spPr>
          <a:xfrm>
            <a:off x="6701969" y="4866635"/>
            <a:ext cx="1986441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Ocado FMCG 12w/e growth -2%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26"/>
          <p:cNvSpPr txBox="1"/>
          <p:nvPr/>
        </p:nvSpPr>
        <p:spPr>
          <a:xfrm>
            <a:off x="217568" y="339502"/>
            <a:ext cx="8846603" cy="6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shoppers start to travel more, all retailers are attracting more  shoppers and most an increase in visits</a:t>
            </a:r>
            <a:endParaRPr/>
          </a:p>
        </p:txBody>
      </p:sp>
      <p:sp>
        <p:nvSpPr>
          <p:cNvPr id="440" name="Google Shape;440;p26"/>
          <p:cNvSpPr txBox="1"/>
          <p:nvPr/>
        </p:nvSpPr>
        <p:spPr>
          <a:xfrm>
            <a:off x="160418" y="4707607"/>
            <a:ext cx="81661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r>
              <a:rPr b="0" i="0" lang="en-GB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Source:  NielsenIQ Total Till and Homescan FMCG 4 weeks ending 17</a:t>
            </a:r>
            <a:r>
              <a:rPr b="0" baseline="30000" i="0" lang="en-GB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GB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July 2021</a:t>
            </a:r>
            <a:endParaRPr/>
          </a:p>
        </p:txBody>
      </p:sp>
      <p:sp>
        <p:nvSpPr>
          <p:cNvPr id="441" name="Google Shape;441;p26"/>
          <p:cNvSpPr txBox="1"/>
          <p:nvPr/>
        </p:nvSpPr>
        <p:spPr>
          <a:xfrm>
            <a:off x="7634217" y="4803998"/>
            <a:ext cx="1122423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*Discounters 12w/e</a:t>
            </a:r>
            <a:endParaRPr/>
          </a:p>
        </p:txBody>
      </p:sp>
      <p:pic>
        <p:nvPicPr>
          <p:cNvPr id="442" name="Google Shape;44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777" y="1105793"/>
            <a:ext cx="7408862" cy="3331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27"/>
          <p:cNvSpPr/>
          <p:nvPr/>
        </p:nvSpPr>
        <p:spPr>
          <a:xfrm>
            <a:off x="1023257" y="1821541"/>
            <a:ext cx="1480457" cy="2360799"/>
          </a:xfrm>
          <a:prstGeom prst="roundRect">
            <a:avLst>
              <a:gd fmla="val 16667" name="adj"/>
            </a:avLst>
          </a:prstGeom>
          <a:solidFill>
            <a:schemeClr val="accent1">
              <a:alpha val="17647"/>
            </a:schemeClr>
          </a:solidFill>
          <a:ln cap="flat" cmpd="sng" w="25400">
            <a:solidFill>
              <a:srgbClr val="00A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27"/>
          <p:cNvSpPr txBox="1"/>
          <p:nvPr>
            <p:ph type="title"/>
          </p:nvPr>
        </p:nvSpPr>
        <p:spPr>
          <a:xfrm>
            <a:off x="354650" y="292625"/>
            <a:ext cx="8651464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Discounters are reporting stronger shopper KPI’s than pre-pandemic with more shoppers, visits and bigger basket spends</a:t>
            </a:r>
            <a:endParaRPr/>
          </a:p>
        </p:txBody>
      </p:sp>
      <p:sp>
        <p:nvSpPr>
          <p:cNvPr id="449" name="Google Shape;449;p27"/>
          <p:cNvSpPr txBox="1"/>
          <p:nvPr>
            <p:ph idx="3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Homescan FMCG</a:t>
            </a:r>
            <a:endParaRPr/>
          </a:p>
        </p:txBody>
      </p:sp>
      <p:graphicFrame>
        <p:nvGraphicFramePr>
          <p:cNvPr id="450" name="Google Shape;450;p27"/>
          <p:cNvGraphicFramePr/>
          <p:nvPr/>
        </p:nvGraphicFramePr>
        <p:xfrm>
          <a:off x="477923" y="1641499"/>
          <a:ext cx="8434800" cy="2540841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451" name="Google Shape;451;p27"/>
          <p:cNvSpPr txBox="1"/>
          <p:nvPr/>
        </p:nvSpPr>
        <p:spPr>
          <a:xfrm>
            <a:off x="0" y="3819672"/>
            <a:ext cx="8836073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FMCG Growth          +16%               +15%                 +15%                 +8%                +8%                   +7%                +6%                  +5%                  +2%                +2%</a:t>
            </a:r>
            <a:endParaRPr/>
          </a:p>
        </p:txBody>
      </p:sp>
      <p:sp>
        <p:nvSpPr>
          <p:cNvPr id="452" name="Google Shape;452;p27"/>
          <p:cNvSpPr txBox="1"/>
          <p:nvPr/>
        </p:nvSpPr>
        <p:spPr>
          <a:xfrm>
            <a:off x="158707" y="1426468"/>
            <a:ext cx="2723823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4w/e 17</a:t>
            </a:r>
            <a:r>
              <a:rPr b="0" baseline="3000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July 2021 vs 4w/e 18</a:t>
            </a:r>
            <a:r>
              <a:rPr b="0" baseline="3000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July 2019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28"/>
          <p:cNvSpPr txBox="1"/>
          <p:nvPr/>
        </p:nvSpPr>
        <p:spPr>
          <a:xfrm>
            <a:off x="4617739" y="1422516"/>
            <a:ext cx="4331842" cy="16158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∙"/>
            </a:pP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decline in sales, against the surge of last year, at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Co-operatives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-6.3%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and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Iceland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-5.8%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), have now slowed and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Lidl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sales growth (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+15.2%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remains comfortably ahead of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Aldi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+6.1%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∙"/>
            </a:pP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Only the Discounters are emerging post pandemic in a stronger position than the same period 2 years ago, attracting more shoppers, visits and higher basket spends.</a:t>
            </a:r>
            <a:endParaRPr/>
          </a:p>
        </p:txBody>
      </p:sp>
      <p:sp>
        <p:nvSpPr>
          <p:cNvPr id="458" name="Google Shape;458;p28"/>
          <p:cNvSpPr txBox="1"/>
          <p:nvPr/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Two column numbered list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59" name="Google Shape;459;p28"/>
          <p:cNvGrpSpPr/>
          <p:nvPr/>
        </p:nvGrpSpPr>
        <p:grpSpPr>
          <a:xfrm>
            <a:off x="274680" y="1214355"/>
            <a:ext cx="3853350" cy="2996527"/>
            <a:chOff x="4364315" y="1174794"/>
            <a:chExt cx="3682800" cy="3341813"/>
          </a:xfrm>
        </p:grpSpPr>
        <p:grpSp>
          <p:nvGrpSpPr>
            <p:cNvPr id="460" name="Google Shape;460;p28"/>
            <p:cNvGrpSpPr/>
            <p:nvPr/>
          </p:nvGrpSpPr>
          <p:grpSpPr>
            <a:xfrm>
              <a:off x="4364315" y="1174794"/>
              <a:ext cx="3682800" cy="1381388"/>
              <a:chOff x="4364165" y="1667294"/>
              <a:chExt cx="3682800" cy="1381388"/>
            </a:xfrm>
          </p:grpSpPr>
          <p:sp>
            <p:nvSpPr>
              <p:cNvPr id="461" name="Google Shape;461;p28"/>
              <p:cNvSpPr txBox="1"/>
              <p:nvPr/>
            </p:nvSpPr>
            <p:spPr>
              <a:xfrm>
                <a:off x="4364165" y="1667294"/>
                <a:ext cx="3682800" cy="13813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0" spcFirstLastPara="1" rIns="0" wrap="square" tIns="45700">
                <a:noAutofit/>
              </a:bodyPr>
              <a:lstStyle/>
              <a:p>
                <a:pPr indent="-342900" lvl="0" marL="34290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Noto Sans Symbols"/>
                  <a:buChar char="∙"/>
                </a:pP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Tesco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(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-1.5%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)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and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Sainsbury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(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-1.1%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)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continue to have the 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best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performance within the 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top4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,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with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ASDA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sales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down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4.2%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and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Morrisons -6.0% 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(where the year ago comparatives are still the toughest within peer group).</a:t>
                </a:r>
                <a:endParaRPr/>
              </a:p>
            </p:txBody>
          </p:sp>
          <p:sp>
            <p:nvSpPr>
              <p:cNvPr id="462" name="Google Shape;462;p28"/>
              <p:cNvSpPr txBox="1"/>
              <p:nvPr/>
            </p:nvSpPr>
            <p:spPr>
              <a:xfrm>
                <a:off x="4455450" y="1766806"/>
                <a:ext cx="548700" cy="53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-GB" sz="12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endParaRPr b="1" i="0" sz="1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3" name="Google Shape;463;p28"/>
            <p:cNvGrpSpPr/>
            <p:nvPr/>
          </p:nvGrpSpPr>
          <p:grpSpPr>
            <a:xfrm>
              <a:off x="4382615" y="2386374"/>
              <a:ext cx="3646200" cy="2130233"/>
              <a:chOff x="4382465" y="1998082"/>
              <a:chExt cx="3646200" cy="2130233"/>
            </a:xfrm>
          </p:grpSpPr>
          <p:sp>
            <p:nvSpPr>
              <p:cNvPr id="464" name="Google Shape;464;p28"/>
              <p:cNvSpPr txBox="1"/>
              <p:nvPr/>
            </p:nvSpPr>
            <p:spPr>
              <a:xfrm>
                <a:off x="4382465" y="2590225"/>
                <a:ext cx="3646200" cy="15380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0" spcFirstLastPara="1" rIns="0" wrap="square" tIns="45700">
                <a:noAutofit/>
              </a:bodyPr>
              <a:lstStyle/>
              <a:p>
                <a:pPr indent="-342900" lvl="0" marL="34290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Noto Sans Symbols"/>
                  <a:buChar char="∙"/>
                </a:pP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In contrast, sales at 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M&amp;S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food stores (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+3.2%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) continue to rally strongly now all shops are open and there is more travel.  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Waitrose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(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+1.0%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) are also re gaining some of the market share lost during the lockdown a year ago.</a:t>
                </a:r>
                <a:endParaRPr/>
              </a:p>
              <a:p>
                <a:pPr indent="-273050" lvl="0" marL="34290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Noto Sans Symbols"/>
                  <a:buNone/>
                </a:pPr>
                <a:r>
                  <a:t/>
                </a:r>
                <a:endParaRPr b="0" i="0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-342900" lvl="0" marL="34290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Noto Sans Symbols"/>
                  <a:buChar char="∙"/>
                </a:pP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Both these retailers are seeing the biggest uplifts in new shoppers 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+25% 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for 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M&amp;S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and 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+20% 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for 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Waitrose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, though penetration has not yet reached pre-pandemic levels</a:t>
                </a:r>
                <a:endParaRPr b="0" i="0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5" name="Google Shape;465;p28"/>
              <p:cNvSpPr txBox="1"/>
              <p:nvPr/>
            </p:nvSpPr>
            <p:spPr>
              <a:xfrm>
                <a:off x="4440596" y="1998082"/>
                <a:ext cx="548700" cy="5300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t/>
                </a:r>
                <a:endParaRPr b="1" i="0" sz="1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t/>
                </a:r>
                <a:endParaRPr b="1" i="0" sz="1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t/>
                </a:r>
                <a:endParaRPr b="1" i="0" sz="1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-GB" sz="12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endParaRPr b="1" i="0" sz="1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466" name="Google Shape;466;p28"/>
          <p:cNvGrpSpPr/>
          <p:nvPr/>
        </p:nvGrpSpPr>
        <p:grpSpPr>
          <a:xfrm>
            <a:off x="4455885" y="2661695"/>
            <a:ext cx="4078494" cy="1550267"/>
            <a:chOff x="4353245" y="2453823"/>
            <a:chExt cx="3935368" cy="1024138"/>
          </a:xfrm>
        </p:grpSpPr>
        <p:grpSp>
          <p:nvGrpSpPr>
            <p:cNvPr id="467" name="Google Shape;467;p28"/>
            <p:cNvGrpSpPr/>
            <p:nvPr/>
          </p:nvGrpSpPr>
          <p:grpSpPr>
            <a:xfrm>
              <a:off x="4642413" y="2453823"/>
              <a:ext cx="3646200" cy="911109"/>
              <a:chOff x="4642263" y="2946323"/>
              <a:chExt cx="3646200" cy="911109"/>
            </a:xfrm>
          </p:grpSpPr>
          <p:sp>
            <p:nvSpPr>
              <p:cNvPr id="468" name="Google Shape;468;p28"/>
              <p:cNvSpPr txBox="1"/>
              <p:nvPr/>
            </p:nvSpPr>
            <p:spPr>
              <a:xfrm>
                <a:off x="4642263" y="2946323"/>
                <a:ext cx="3646200" cy="9111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0" spcFirstLastPara="1" rIns="0" wrap="square" tIns="45700">
                <a:noAutofit/>
              </a:bodyPr>
              <a:lstStyle/>
              <a:p>
                <a:pPr indent="-342900" lvl="0" marL="34290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Noto Sans Symbols"/>
                  <a:buChar char="∙"/>
                </a:pP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Over the full 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12 weeks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, 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Discounters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, 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Waitrose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, 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M&amp;S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and also </a:t>
                </a:r>
                <a:r>
                  <a:rPr b="1" i="0" lang="en-GB" sz="1100" u="none" cap="none" strike="noStrike">
                    <a:solidFill>
                      <a:schemeClr val="accent1"/>
                    </a:solidFill>
                    <a:latin typeface="Arial"/>
                    <a:ea typeface="Arial"/>
                    <a:cs typeface="Arial"/>
                    <a:sym typeface="Arial"/>
                  </a:rPr>
                  <a:t>Sainsbury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have 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all gained</a:t>
                </a:r>
                <a:r>
                  <a:rPr b="0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 in market share</a:t>
                </a:r>
                <a:r>
                  <a:rPr b="1" i="0" lang="en-GB" sz="1100" u="none" cap="none" strike="noStrik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. </a:t>
                </a:r>
                <a:endParaRPr b="0" i="0" sz="1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28"/>
              <p:cNvSpPr txBox="1"/>
              <p:nvPr/>
            </p:nvSpPr>
            <p:spPr>
              <a:xfrm>
                <a:off x="4642263" y="3057928"/>
                <a:ext cx="548700" cy="53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en-GB" sz="12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4</a:t>
                </a:r>
                <a:endParaRPr b="1" i="0" sz="1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70" name="Google Shape;470;p28"/>
            <p:cNvSpPr txBox="1"/>
            <p:nvPr/>
          </p:nvSpPr>
          <p:spPr>
            <a:xfrm>
              <a:off x="4353245" y="2947861"/>
              <a:ext cx="548700" cy="53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0" sz="1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1" name="Google Shape;471;p28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Total Till, Nielsen Homescan FMCG</a:t>
            </a:r>
            <a:endParaRPr/>
          </a:p>
        </p:txBody>
      </p:sp>
      <p:sp>
        <p:nvSpPr>
          <p:cNvPr id="472" name="Google Shape;472;p28"/>
          <p:cNvSpPr txBox="1"/>
          <p:nvPr>
            <p:ph type="title"/>
          </p:nvPr>
        </p:nvSpPr>
        <p:spPr>
          <a:xfrm>
            <a:off x="354650" y="292625"/>
            <a:ext cx="8698516" cy="484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b="1" lang="en-GB" sz="18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Sainsbury’s and Tesco hold market share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28"/>
          <p:cNvSpPr txBox="1"/>
          <p:nvPr/>
        </p:nvSpPr>
        <p:spPr>
          <a:xfrm>
            <a:off x="4805526" y="1303585"/>
            <a:ext cx="5487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8" name="Google Shape;478;p29"/>
          <p:cNvGraphicFramePr/>
          <p:nvPr/>
        </p:nvGraphicFramePr>
        <p:xfrm>
          <a:off x="293563" y="1707654"/>
          <a:ext cx="8640762" cy="2971800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479" name="Google Shape;479;p29"/>
          <p:cNvSpPr txBox="1"/>
          <p:nvPr>
            <p:ph idx="4294967295" type="body"/>
          </p:nvPr>
        </p:nvSpPr>
        <p:spPr>
          <a:xfrm>
            <a:off x="197858" y="4710504"/>
            <a:ext cx="4572000" cy="522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-GB" sz="600">
                <a:latin typeface="Arial"/>
                <a:ea typeface="Arial"/>
                <a:cs typeface="Arial"/>
                <a:sym typeface="Arial"/>
              </a:rPr>
              <a:t>Source:  Nielsen Homescan Grocery Multiples 4w/e</a:t>
            </a:r>
            <a:endParaRPr/>
          </a:p>
        </p:txBody>
      </p:sp>
      <p:sp>
        <p:nvSpPr>
          <p:cNvPr id="480" name="Google Shape;480;p29"/>
          <p:cNvSpPr txBox="1"/>
          <p:nvPr>
            <p:ph idx="4294967295" type="title"/>
          </p:nvPr>
        </p:nvSpPr>
        <p:spPr>
          <a:xfrm>
            <a:off x="120637" y="339502"/>
            <a:ext cx="9061028" cy="633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Promotional spend may have reached a new normal at 21% with little fluctuation over the last 12 months</a:t>
            </a:r>
            <a:endParaRPr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29"/>
          <p:cNvSpPr/>
          <p:nvPr/>
        </p:nvSpPr>
        <p:spPr>
          <a:xfrm>
            <a:off x="1111407" y="1991029"/>
            <a:ext cx="203200" cy="519351"/>
          </a:xfrm>
          <a:prstGeom prst="ellipse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29"/>
          <p:cNvSpPr/>
          <p:nvPr/>
        </p:nvSpPr>
        <p:spPr>
          <a:xfrm>
            <a:off x="8180809" y="1936042"/>
            <a:ext cx="514350" cy="519351"/>
          </a:xfrm>
          <a:prstGeom prst="downArrow">
            <a:avLst>
              <a:gd fmla="val 50000" name="adj1"/>
              <a:gd fmla="val 25540" name="adj2"/>
            </a:avLst>
          </a:prstGeom>
          <a:solidFill>
            <a:schemeClr val="dk1"/>
          </a:solidFill>
          <a:ln cap="flat" cmpd="sng" w="9525">
            <a:solidFill>
              <a:srgbClr val="61636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29"/>
          <p:cNvSpPr txBox="1"/>
          <p:nvPr/>
        </p:nvSpPr>
        <p:spPr>
          <a:xfrm rot="5400000">
            <a:off x="8211141" y="2034272"/>
            <a:ext cx="453669" cy="257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F000"/>
                </a:solidFill>
                <a:latin typeface="Arial"/>
                <a:ea typeface="Arial"/>
                <a:cs typeface="Arial"/>
                <a:sym typeface="Arial"/>
              </a:rPr>
              <a:t>21%</a:t>
            </a:r>
            <a:endParaRPr/>
          </a:p>
        </p:txBody>
      </p:sp>
      <p:sp>
        <p:nvSpPr>
          <p:cNvPr id="484" name="Google Shape;484;p29"/>
          <p:cNvSpPr/>
          <p:nvPr/>
        </p:nvSpPr>
        <p:spPr>
          <a:xfrm>
            <a:off x="955832" y="1465574"/>
            <a:ext cx="514350" cy="470468"/>
          </a:xfrm>
          <a:prstGeom prst="downArrow">
            <a:avLst>
              <a:gd fmla="val 50000" name="adj1"/>
              <a:gd fmla="val 25540" name="adj2"/>
            </a:avLst>
          </a:prstGeom>
          <a:solidFill>
            <a:schemeClr val="dk1"/>
          </a:solidFill>
          <a:ln cap="flat" cmpd="sng" w="9525">
            <a:solidFill>
              <a:srgbClr val="61636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29"/>
          <p:cNvSpPr txBox="1"/>
          <p:nvPr/>
        </p:nvSpPr>
        <p:spPr>
          <a:xfrm rot="5400000">
            <a:off x="1007805" y="1542157"/>
            <a:ext cx="410389" cy="257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26%</a:t>
            </a:r>
            <a:endParaRPr/>
          </a:p>
        </p:txBody>
      </p:sp>
      <p:sp>
        <p:nvSpPr>
          <p:cNvPr id="486" name="Google Shape;486;p29"/>
          <p:cNvSpPr/>
          <p:nvPr/>
        </p:nvSpPr>
        <p:spPr>
          <a:xfrm>
            <a:off x="4651151" y="2643758"/>
            <a:ext cx="188912" cy="519351"/>
          </a:xfrm>
          <a:prstGeom prst="ellipse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29"/>
          <p:cNvSpPr/>
          <p:nvPr/>
        </p:nvSpPr>
        <p:spPr>
          <a:xfrm>
            <a:off x="4489698" y="2139702"/>
            <a:ext cx="514350" cy="497818"/>
          </a:xfrm>
          <a:prstGeom prst="downArrow">
            <a:avLst>
              <a:gd fmla="val 50000" name="adj1"/>
              <a:gd fmla="val 25540" name="adj2"/>
            </a:avLst>
          </a:prstGeom>
          <a:solidFill>
            <a:schemeClr val="dk1"/>
          </a:solidFill>
          <a:ln cap="flat" cmpd="sng" w="9525">
            <a:solidFill>
              <a:srgbClr val="61636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29"/>
          <p:cNvSpPr txBox="1"/>
          <p:nvPr/>
        </p:nvSpPr>
        <p:spPr>
          <a:xfrm rot="5400000">
            <a:off x="4529727" y="2228236"/>
            <a:ext cx="434247" cy="257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20%</a:t>
            </a:r>
            <a:endParaRPr/>
          </a:p>
        </p:txBody>
      </p:sp>
      <p:sp>
        <p:nvSpPr>
          <p:cNvPr id="489" name="Google Shape;489;p29"/>
          <p:cNvSpPr txBox="1"/>
          <p:nvPr/>
        </p:nvSpPr>
        <p:spPr>
          <a:xfrm>
            <a:off x="193444" y="1116714"/>
            <a:ext cx="1524776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% Exp On Offer: FMCG</a:t>
            </a:r>
            <a:endParaRPr/>
          </a:p>
        </p:txBody>
      </p:sp>
      <p:sp>
        <p:nvSpPr>
          <p:cNvPr id="490" name="Google Shape;490;p29"/>
          <p:cNvSpPr txBox="1"/>
          <p:nvPr/>
        </p:nvSpPr>
        <p:spPr>
          <a:xfrm>
            <a:off x="611560" y="4363642"/>
            <a:ext cx="659155" cy="338554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2019</a:t>
            </a:r>
            <a:endParaRPr/>
          </a:p>
        </p:txBody>
      </p:sp>
      <p:sp>
        <p:nvSpPr>
          <p:cNvPr id="491" name="Google Shape;491;p29"/>
          <p:cNvSpPr txBox="1"/>
          <p:nvPr/>
        </p:nvSpPr>
        <p:spPr>
          <a:xfrm>
            <a:off x="4211960" y="4363642"/>
            <a:ext cx="691215" cy="338554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2020</a:t>
            </a:r>
            <a:endParaRPr/>
          </a:p>
        </p:txBody>
      </p:sp>
      <p:sp>
        <p:nvSpPr>
          <p:cNvPr id="492" name="Google Shape;492;p29"/>
          <p:cNvSpPr txBox="1"/>
          <p:nvPr/>
        </p:nvSpPr>
        <p:spPr>
          <a:xfrm>
            <a:off x="7930993" y="4371950"/>
            <a:ext cx="628698" cy="338554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2021</a:t>
            </a:r>
            <a:endParaRPr/>
          </a:p>
        </p:txBody>
      </p:sp>
      <p:sp>
        <p:nvSpPr>
          <p:cNvPr id="493" name="Google Shape;493;p29"/>
          <p:cNvSpPr/>
          <p:nvPr/>
        </p:nvSpPr>
        <p:spPr>
          <a:xfrm>
            <a:off x="8343528" y="2530211"/>
            <a:ext cx="188912" cy="519351"/>
          </a:xfrm>
          <a:prstGeom prst="ellipse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"/>
          <p:cNvSpPr txBox="1"/>
          <p:nvPr>
            <p:ph type="title"/>
          </p:nvPr>
        </p:nvSpPr>
        <p:spPr>
          <a:xfrm>
            <a:off x="359313" y="3371726"/>
            <a:ext cx="4124100" cy="11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</a:pPr>
            <a:r>
              <a:rPr lang="en-GB" sz="2800"/>
              <a:t>What happened? Overview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0"/>
          <p:cNvSpPr txBox="1"/>
          <p:nvPr>
            <p:ph idx="1" type="subTitle"/>
          </p:nvPr>
        </p:nvSpPr>
        <p:spPr>
          <a:xfrm>
            <a:off x="357979" y="4943475"/>
            <a:ext cx="8159100" cy="1364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Homescan % Value fmcg sales bought on offer, 4w/e 19</a:t>
            </a:r>
            <a:r>
              <a:rPr baseline="30000" lang="en-GB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June 2021</a:t>
            </a:r>
            <a:endParaRPr/>
          </a:p>
        </p:txBody>
      </p:sp>
      <p:sp>
        <p:nvSpPr>
          <p:cNvPr id="499" name="Google Shape;499;p30"/>
          <p:cNvSpPr txBox="1"/>
          <p:nvPr>
            <p:ph type="title"/>
          </p:nvPr>
        </p:nvSpPr>
        <p:spPr>
          <a:xfrm>
            <a:off x="357979" y="260729"/>
            <a:ext cx="8655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At retailer level promotional offer remains a differentiator with Iceland and ASDA seeing the biggest uplift this month</a:t>
            </a:r>
            <a:endParaRPr/>
          </a:p>
        </p:txBody>
      </p:sp>
      <p:graphicFrame>
        <p:nvGraphicFramePr>
          <p:cNvPr id="500" name="Google Shape;500;p30"/>
          <p:cNvGraphicFramePr/>
          <p:nvPr/>
        </p:nvGraphicFramePr>
        <p:xfrm>
          <a:off x="3807620" y="95247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{01BFB45E-352E-4486-ACAB-6326DB905678}</a:tableStyleId>
              </a:tblPr>
              <a:tblGrid>
                <a:gridCol w="1039625"/>
                <a:gridCol w="2359100"/>
                <a:gridCol w="1807025"/>
              </a:tblGrid>
              <a:tr h="139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%Value sales bought on offer</a:t>
                      </a:r>
                      <a:endParaRPr b="1" sz="11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+/- % pts vs last year</a:t>
                      </a:r>
                      <a:endParaRPr b="1" sz="11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Waitrose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34%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0" lang="en-GB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+0%</a:t>
                      </a:r>
                      <a:endParaRPr b="0"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  <a:tr h="32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Ocado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32%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-2%</a:t>
                      </a:r>
                      <a:endParaRPr b="1"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  <a:tr h="32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Co-op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31%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0" lang="en-GB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+0%</a:t>
                      </a:r>
                      <a:endParaRPr b="0"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  <a:tr h="219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Morrisons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30%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-1%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2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Tesco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24%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+2%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  <a:tr h="32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Iceland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23%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+5%</a:t>
                      </a:r>
                      <a:endParaRPr b="1" sz="1000" u="none" cap="none" strike="noStrike">
                        <a:solidFill>
                          <a:schemeClr val="accen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2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M&amp;S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21%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-3%</a:t>
                      </a:r>
                      <a:endParaRPr b="1"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  <a:tr h="32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Sainsbury’s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20%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0" lang="en-GB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+2%</a:t>
                      </a:r>
                      <a:endParaRPr b="0"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2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ASDA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19%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chemeClr val="accen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+3%</a:t>
                      </a:r>
                      <a:endParaRPr b="1" sz="1000" u="none" cap="none" strike="noStrike">
                        <a:solidFill>
                          <a:schemeClr val="accen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  <a:tr h="32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Lidl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9%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0" lang="en-GB" sz="10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+0%</a:t>
                      </a:r>
                      <a:endParaRPr b="0" sz="10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322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Aldi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4%</a:t>
                      </a:r>
                      <a:endParaRPr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-292100" lvl="0" marL="3657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000"/>
                        <a:buFont typeface="Arial"/>
                        <a:buChar char="■"/>
                      </a:pPr>
                      <a:r>
                        <a:rPr b="1" lang="en-GB" sz="10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-0%</a:t>
                      </a:r>
                      <a:endParaRPr b="1" sz="10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grpSp>
        <p:nvGrpSpPr>
          <p:cNvPr id="501" name="Google Shape;501;p30"/>
          <p:cNvGrpSpPr/>
          <p:nvPr/>
        </p:nvGrpSpPr>
        <p:grpSpPr>
          <a:xfrm>
            <a:off x="1203522" y="1904908"/>
            <a:ext cx="1268700" cy="1477200"/>
            <a:chOff x="1087408" y="1542051"/>
            <a:chExt cx="1268700" cy="1477200"/>
          </a:xfrm>
        </p:grpSpPr>
        <p:sp>
          <p:nvSpPr>
            <p:cNvPr id="502" name="Google Shape;502;p30"/>
            <p:cNvSpPr txBox="1"/>
            <p:nvPr/>
          </p:nvSpPr>
          <p:spPr>
            <a:xfrm>
              <a:off x="1087408" y="1542051"/>
              <a:ext cx="1268700" cy="1477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% Value sales bought on offer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Grocery Multiples 21% </a:t>
              </a:r>
              <a:r>
                <a:rPr b="0" i="0" lang="en-GB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</a:t>
              </a:r>
              <a:r>
                <a:rPr b="1" i="0" lang="en-GB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+1%</a:t>
              </a:r>
              <a:r>
                <a:rPr b="0" i="0" lang="en-GB" sz="1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0" i="0" lang="en-GB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points)</a:t>
              </a:r>
              <a:endParaRPr/>
            </a:p>
          </p:txBody>
        </p:sp>
        <p:pic>
          <p:nvPicPr>
            <p:cNvPr id="503" name="Google Shape;503;p3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448925" y="1993424"/>
              <a:ext cx="413675" cy="6181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31"/>
          <p:cNvSpPr txBox="1"/>
          <p:nvPr>
            <p:ph type="title"/>
          </p:nvPr>
        </p:nvSpPr>
        <p:spPr>
          <a:xfrm>
            <a:off x="354650" y="321650"/>
            <a:ext cx="8542500" cy="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July is the fourth month of cheaper food driven by fresh, the decline has accelerated slightly indicating the focus by retailers to keep prices low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31"/>
          <p:cNvSpPr txBox="1"/>
          <p:nvPr>
            <p:ph idx="3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BRC-NielsenIQ Shop Price Index</a:t>
            </a:r>
            <a:endParaRPr/>
          </a:p>
        </p:txBody>
      </p:sp>
      <p:graphicFrame>
        <p:nvGraphicFramePr>
          <p:cNvPr id="510" name="Google Shape;510;p31"/>
          <p:cNvGraphicFramePr/>
          <p:nvPr/>
        </p:nvGraphicFramePr>
        <p:xfrm>
          <a:off x="354650" y="1377108"/>
          <a:ext cx="8644207" cy="3372784"/>
        </p:xfrm>
        <a:graphic>
          <a:graphicData uri="http://schemas.openxmlformats.org/drawingml/2006/chart">
            <c:chart r:id="rId3"/>
          </a:graphicData>
        </a:graphic>
      </p:graphicFrame>
      <p:cxnSp>
        <p:nvCxnSpPr>
          <p:cNvPr id="511" name="Google Shape;511;p31"/>
          <p:cNvCxnSpPr/>
          <p:nvPr/>
        </p:nvCxnSpPr>
        <p:spPr>
          <a:xfrm flipH="1" rot="10800000">
            <a:off x="370379" y="959325"/>
            <a:ext cx="1225800" cy="9900"/>
          </a:xfrm>
          <a:prstGeom prst="straightConnector1">
            <a:avLst/>
          </a:prstGeom>
          <a:noFill/>
          <a:ln cap="flat" cmpd="sng" w="25400">
            <a:solidFill>
              <a:srgbClr val="00EF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32"/>
          <p:cNvSpPr txBox="1"/>
          <p:nvPr/>
        </p:nvSpPr>
        <p:spPr>
          <a:xfrm>
            <a:off x="356660" y="1265369"/>
            <a:ext cx="15549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1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32"/>
          <p:cNvSpPr txBox="1"/>
          <p:nvPr/>
        </p:nvSpPr>
        <p:spPr>
          <a:xfrm>
            <a:off x="3225111" y="1265369"/>
            <a:ext cx="15549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32"/>
          <p:cNvSpPr txBox="1"/>
          <p:nvPr/>
        </p:nvSpPr>
        <p:spPr>
          <a:xfrm>
            <a:off x="6093575" y="1265369"/>
            <a:ext cx="15549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1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32"/>
          <p:cNvSpPr txBox="1"/>
          <p:nvPr/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Three column numbered list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32"/>
          <p:cNvSpPr txBox="1"/>
          <p:nvPr/>
        </p:nvSpPr>
        <p:spPr>
          <a:xfrm>
            <a:off x="151231" y="1842175"/>
            <a:ext cx="2899193" cy="2930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∙"/>
            </a:pP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The year to date growth, at the Grocery Multiples +3%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good summer weather over the next 6 weeks will help retailers gain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incremental sales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as will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staycations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with fresh, chilled and drinks categories expected to benefit the most.  </a:t>
            </a:r>
            <a:endParaRPr/>
          </a:p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∙"/>
            </a:pP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Sales at Convenience stores are currently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-2.5%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but should benefit from the better weather helping sales to stabilise. </a:t>
            </a:r>
            <a:endParaRPr/>
          </a:p>
          <a:p>
            <a:pPr indent="-27305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1" name="Google Shape;521;p32"/>
          <p:cNvCxnSpPr/>
          <p:nvPr/>
        </p:nvCxnSpPr>
        <p:spPr>
          <a:xfrm>
            <a:off x="338424" y="1795575"/>
            <a:ext cx="27120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2" name="Google Shape;522;p32"/>
          <p:cNvCxnSpPr/>
          <p:nvPr/>
        </p:nvCxnSpPr>
        <p:spPr>
          <a:xfrm>
            <a:off x="3215999" y="1795575"/>
            <a:ext cx="27120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23" name="Google Shape;523;p32"/>
          <p:cNvCxnSpPr/>
          <p:nvPr/>
        </p:nvCxnSpPr>
        <p:spPr>
          <a:xfrm>
            <a:off x="6093574" y="1795575"/>
            <a:ext cx="27120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24" name="Google Shape;524;p32"/>
          <p:cNvSpPr txBox="1"/>
          <p:nvPr/>
        </p:nvSpPr>
        <p:spPr>
          <a:xfrm>
            <a:off x="3225110" y="1856583"/>
            <a:ext cx="2868464" cy="31581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There are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 headwinds on the horizon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consumer demand increases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recreation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leisure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this will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dampen fmcg spend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and whilst we are not yet seeing the return of inflation in food retailing (BRC NielsenIQ Jul-21 SPI for food is currently -0.4%), the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recent increase in CPI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likely to lead to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different shopping behaviours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later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 the year.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in 10 households watching their spend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more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than they did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before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the pandemic (NielsenIQ Homescan Survey) this is a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watch out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especially with furlough ending later in Q3 and many roles in hospitality channels still uncertain.</a:t>
            </a:r>
            <a:endParaRPr/>
          </a:p>
        </p:txBody>
      </p:sp>
      <p:sp>
        <p:nvSpPr>
          <p:cNvPr id="525" name="Google Shape;525;p32"/>
          <p:cNvSpPr txBox="1"/>
          <p:nvPr/>
        </p:nvSpPr>
        <p:spPr>
          <a:xfrm>
            <a:off x="6268260" y="1842175"/>
            <a:ext cx="2658026" cy="2903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summary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as economic activity edges closer to pre Covid levels, we can expect further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normalisation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 Total Till spend.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Nielsen are now projecting full year growths in the range of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-1.5% to +1.5%.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1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With GB Total Store YTD growths currently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+2.1%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the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final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24 weeks to 1</a:t>
            </a:r>
            <a:r>
              <a:rPr b="0" baseline="3000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January 2022 will be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challenging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with the above projections could average between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+0.9%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-5.5%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which is significantly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lower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than the first half of 2021.</a:t>
            </a:r>
            <a:endParaRPr b="1" i="0" sz="11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32"/>
          <p:cNvSpPr txBox="1"/>
          <p:nvPr>
            <p:ph type="title"/>
          </p:nvPr>
        </p:nvSpPr>
        <p:spPr>
          <a:xfrm>
            <a:off x="338424" y="292625"/>
            <a:ext cx="8805575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FMCG will need an extended summer heatwave to help mitigate incoming winds</a:t>
            </a:r>
            <a:endParaRPr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33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t/>
            </a:r>
            <a:endParaRPr/>
          </a:p>
        </p:txBody>
      </p:sp>
      <p:sp>
        <p:nvSpPr>
          <p:cNvPr id="532" name="Google Shape;532;p33"/>
          <p:cNvSpPr txBox="1"/>
          <p:nvPr/>
        </p:nvSpPr>
        <p:spPr>
          <a:xfrm>
            <a:off x="354650" y="1933300"/>
            <a:ext cx="7351200" cy="8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Appendix</a:t>
            </a:r>
            <a:endParaRPr b="1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8" name="Google Shape;538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6777" y="1078006"/>
            <a:ext cx="5809463" cy="3502995"/>
          </a:xfrm>
          <a:prstGeom prst="rect">
            <a:avLst/>
          </a:prstGeom>
          <a:noFill/>
          <a:ln>
            <a:noFill/>
          </a:ln>
        </p:spPr>
      </p:pic>
      <p:sp>
        <p:nvSpPr>
          <p:cNvPr id="539" name="Google Shape;539;p34"/>
          <p:cNvSpPr txBox="1"/>
          <p:nvPr>
            <p:ph idx="4294967295" type="body"/>
          </p:nvPr>
        </p:nvSpPr>
        <p:spPr>
          <a:xfrm>
            <a:off x="227702" y="4696942"/>
            <a:ext cx="6977100" cy="2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11150" lvl="0" marL="457200" rtl="0" algn="l">
              <a:lnSpc>
                <a:spcPct val="100000"/>
              </a:lnSpc>
              <a:spcBef>
                <a:spcPts val="63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600">
                <a:solidFill>
                  <a:srgbClr val="7F7F7F"/>
                </a:solidFill>
              </a:rPr>
              <a:t>Source:  NielsenIQ Scantrack Total Store Read Grocery Multiples</a:t>
            </a:r>
            <a:endParaRPr/>
          </a:p>
        </p:txBody>
      </p:sp>
      <p:sp>
        <p:nvSpPr>
          <p:cNvPr id="540" name="Google Shape;540;p34"/>
          <p:cNvSpPr txBox="1"/>
          <p:nvPr/>
        </p:nvSpPr>
        <p:spPr>
          <a:xfrm>
            <a:off x="234057" y="-346075"/>
            <a:ext cx="9251950" cy="108267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5F5F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34"/>
          <p:cNvSpPr txBox="1"/>
          <p:nvPr/>
        </p:nvSpPr>
        <p:spPr>
          <a:xfrm>
            <a:off x="234057" y="380973"/>
            <a:ext cx="8888983" cy="628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Bakery and Delicatessen were the fastest growing categories in July helped by warmer weather, the Euro’s and more food on the go</a:t>
            </a:r>
            <a:endParaRPr b="1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34"/>
          <p:cNvSpPr/>
          <p:nvPr/>
        </p:nvSpPr>
        <p:spPr>
          <a:xfrm>
            <a:off x="7163525" y="1462345"/>
            <a:ext cx="459225" cy="141796"/>
          </a:xfrm>
          <a:prstGeom prst="ellipse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34"/>
          <p:cNvSpPr/>
          <p:nvPr/>
        </p:nvSpPr>
        <p:spPr>
          <a:xfrm>
            <a:off x="7140334" y="3404030"/>
            <a:ext cx="459225" cy="141796"/>
          </a:xfrm>
          <a:prstGeom prst="ellipse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34"/>
          <p:cNvSpPr/>
          <p:nvPr/>
        </p:nvSpPr>
        <p:spPr>
          <a:xfrm>
            <a:off x="7144375" y="2282721"/>
            <a:ext cx="459225" cy="141796"/>
          </a:xfrm>
          <a:prstGeom prst="ellipse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" name="Google Shape;550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0336" y="1011122"/>
            <a:ext cx="5667768" cy="3526612"/>
          </a:xfrm>
          <a:prstGeom prst="rect">
            <a:avLst/>
          </a:prstGeom>
          <a:noFill/>
          <a:ln>
            <a:noFill/>
          </a:ln>
        </p:spPr>
      </p:pic>
      <p:sp>
        <p:nvSpPr>
          <p:cNvPr id="551" name="Google Shape;551;p35"/>
          <p:cNvSpPr txBox="1"/>
          <p:nvPr/>
        </p:nvSpPr>
        <p:spPr>
          <a:xfrm>
            <a:off x="259956" y="249663"/>
            <a:ext cx="9000600" cy="689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more meals consumed out of the home, Packaged Grocery, Frozen and BWS will continue to normalise and be a drag on store sales.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35"/>
          <p:cNvSpPr txBox="1"/>
          <p:nvPr>
            <p:ph idx="4294967295" type="body"/>
          </p:nvPr>
        </p:nvSpPr>
        <p:spPr>
          <a:xfrm>
            <a:off x="212476" y="4731990"/>
            <a:ext cx="67692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-311150" lvl="0" marL="457200" rtl="0" algn="l">
              <a:lnSpc>
                <a:spcPct val="100000"/>
              </a:lnSpc>
              <a:spcBef>
                <a:spcPts val="63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700">
                <a:solidFill>
                  <a:srgbClr val="7F7F7F"/>
                </a:solidFill>
              </a:rPr>
              <a:t>Source:  NielsenIQ Scantrack Total Store Read Grocery Multiples</a:t>
            </a:r>
            <a:endParaRPr/>
          </a:p>
        </p:txBody>
      </p:sp>
      <p:sp>
        <p:nvSpPr>
          <p:cNvPr id="553" name="Google Shape;553;p35"/>
          <p:cNvSpPr/>
          <p:nvPr/>
        </p:nvSpPr>
        <p:spPr>
          <a:xfrm>
            <a:off x="7465117" y="2365606"/>
            <a:ext cx="459225" cy="141796"/>
          </a:xfrm>
          <a:prstGeom prst="ellipse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35"/>
          <p:cNvSpPr/>
          <p:nvPr/>
        </p:nvSpPr>
        <p:spPr>
          <a:xfrm>
            <a:off x="7446226" y="3196557"/>
            <a:ext cx="459225" cy="141796"/>
          </a:xfrm>
          <a:prstGeom prst="ellipse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35"/>
          <p:cNvSpPr/>
          <p:nvPr/>
        </p:nvSpPr>
        <p:spPr>
          <a:xfrm>
            <a:off x="7465116" y="1591039"/>
            <a:ext cx="459225" cy="141796"/>
          </a:xfrm>
          <a:prstGeom prst="ellipse">
            <a:avLst/>
          </a:prstGeom>
          <a:noFill/>
          <a:ln cap="flat" cmpd="sng" w="95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"/>
          <p:cNvSpPr txBox="1"/>
          <p:nvPr/>
        </p:nvSpPr>
        <p:spPr>
          <a:xfrm>
            <a:off x="338424" y="1142834"/>
            <a:ext cx="15549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1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4"/>
          <p:cNvSpPr txBox="1"/>
          <p:nvPr/>
        </p:nvSpPr>
        <p:spPr>
          <a:xfrm>
            <a:off x="3206875" y="1142834"/>
            <a:ext cx="15549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4"/>
          <p:cNvSpPr txBox="1"/>
          <p:nvPr/>
        </p:nvSpPr>
        <p:spPr>
          <a:xfrm>
            <a:off x="6093575" y="1142834"/>
            <a:ext cx="15549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GB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1" i="0" sz="3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4"/>
          <p:cNvSpPr txBox="1"/>
          <p:nvPr/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Three column numbered list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4"/>
          <p:cNvSpPr txBox="1"/>
          <p:nvPr/>
        </p:nvSpPr>
        <p:spPr>
          <a:xfrm>
            <a:off x="207794" y="1733185"/>
            <a:ext cx="2693700" cy="11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0" marL="1714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Noto Sans Symbols"/>
              <a:buChar char="▪"/>
            </a:pP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Against softer comparatives (Lockdown 1.0 ended 3</a:t>
            </a:r>
            <a:r>
              <a:rPr b="0" baseline="3000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July) sales declines slowed to just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1.3%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/>
          </a:p>
        </p:txBody>
      </p:sp>
      <p:cxnSp>
        <p:nvCxnSpPr>
          <p:cNvPr id="186" name="Google Shape;186;p4"/>
          <p:cNvCxnSpPr/>
          <p:nvPr/>
        </p:nvCxnSpPr>
        <p:spPr>
          <a:xfrm>
            <a:off x="338424" y="1673040"/>
            <a:ext cx="27120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7" name="Google Shape;187;p4"/>
          <p:cNvCxnSpPr/>
          <p:nvPr/>
        </p:nvCxnSpPr>
        <p:spPr>
          <a:xfrm>
            <a:off x="3215999" y="1673040"/>
            <a:ext cx="27120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8" name="Google Shape;188;p4"/>
          <p:cNvCxnSpPr/>
          <p:nvPr/>
        </p:nvCxnSpPr>
        <p:spPr>
          <a:xfrm>
            <a:off x="6093574" y="1673040"/>
            <a:ext cx="27120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9" name="Google Shape;189;p4"/>
          <p:cNvSpPr txBox="1"/>
          <p:nvPr/>
        </p:nvSpPr>
        <p:spPr>
          <a:xfrm>
            <a:off x="3225200" y="1746394"/>
            <a:ext cx="2536971" cy="25674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0" marL="1714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Noto Sans Symbols"/>
              <a:buChar char="▪"/>
            </a:pP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Convenient foods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Bakery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out performed this month with more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meals on the go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the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2nd heatwave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 the end of the month as well as the Euro’s which would have changed meal time for supporters (Delicatessen +9.4%, Soft Drinks and Crisps &amp; Snacks both +6.1%).  </a:t>
            </a:r>
            <a:endParaRPr/>
          </a:p>
          <a:p>
            <a:pPr indent="-101600" lvl="0" marL="1714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4"/>
          <p:cNvSpPr txBox="1"/>
          <p:nvPr/>
        </p:nvSpPr>
        <p:spPr>
          <a:xfrm>
            <a:off x="6093750" y="1746393"/>
            <a:ext cx="2693700" cy="2332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Noto Sans Symbols"/>
              <a:buChar char="▪"/>
            </a:pP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Promotional spend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has stabilised at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21%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 sales, this level of promotional activity is becoming the ‘new’ normal.</a:t>
            </a:r>
            <a:endParaRPr/>
          </a:p>
          <a:p>
            <a:pPr indent="-27305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Noto Sans Symbols"/>
              <a:buChar char="▪"/>
            </a:pP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Food prices are still lower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 a year ago, reflecting nervousness in the industry with the furlough scheme ending  in Q4 a concern for many.  Retailers continue to promote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everyday low prices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whilst the  </a:t>
            </a:r>
            <a:r>
              <a:rPr b="1" i="0" lang="en-GB" sz="11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Discounter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channel invest in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new store openings </a:t>
            </a:r>
            <a:r>
              <a:rPr b="0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1" i="0" lang="en-GB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making their offer increasingly attractive to promiscuous shoppers.</a:t>
            </a:r>
            <a:endParaRPr b="0" i="0" sz="11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4"/>
          <p:cNvSpPr txBox="1"/>
          <p:nvPr>
            <p:ph idx="1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Source:  NielsenIQ Homescan FMCG, NielsenIQ Scantrack</a:t>
            </a:r>
            <a:endParaRPr/>
          </a:p>
        </p:txBody>
      </p:sp>
      <p:sp>
        <p:nvSpPr>
          <p:cNvPr id="192" name="Google Shape;192;p4"/>
          <p:cNvSpPr txBox="1"/>
          <p:nvPr>
            <p:ph type="title"/>
          </p:nvPr>
        </p:nvSpPr>
        <p:spPr>
          <a:xfrm>
            <a:off x="354650" y="292625"/>
            <a:ext cx="8237807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None/>
            </a:pPr>
            <a:r>
              <a:rPr b="1" lang="en-GB" sz="1900">
                <a:latin typeface="Arial"/>
                <a:ea typeface="Arial"/>
                <a:cs typeface="Arial"/>
                <a:sym typeface="Arial"/>
              </a:rPr>
              <a:t>More travel, better weather and different family meal occasions have all helped to ease the decline in sales in July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"/>
          <p:cNvSpPr txBox="1"/>
          <p:nvPr>
            <p:ph type="title"/>
          </p:nvPr>
        </p:nvSpPr>
        <p:spPr>
          <a:xfrm>
            <a:off x="354651" y="360974"/>
            <a:ext cx="5550900" cy="56866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Despite the softer comparatives only the Discounters reported positive growth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5"/>
          <p:cNvSpPr txBox="1"/>
          <p:nvPr>
            <p:ph idx="3" type="subTitle"/>
          </p:nvPr>
        </p:nvSpPr>
        <p:spPr>
          <a:xfrm>
            <a:off x="354650" y="4857000"/>
            <a:ext cx="5550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Scantrack Total Store Read, *Homescan FMCG 4w/e 17</a:t>
            </a:r>
            <a:r>
              <a:rPr baseline="30000" lang="en-GB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July 2021</a:t>
            </a:r>
            <a:endParaRPr/>
          </a:p>
        </p:txBody>
      </p:sp>
      <p:sp>
        <p:nvSpPr>
          <p:cNvPr id="199" name="Google Shape;199;p5"/>
          <p:cNvSpPr txBox="1"/>
          <p:nvPr/>
        </p:nvSpPr>
        <p:spPr>
          <a:xfrm>
            <a:off x="354650" y="2148350"/>
            <a:ext cx="2242982" cy="11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Tailwinds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*Discounters +7.6%</a:t>
            </a:r>
            <a:endParaRPr/>
          </a:p>
          <a:p>
            <a:pPr indent="-304800" lvl="0" marL="36576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Grocery Multiples -0.9%</a:t>
            </a:r>
            <a:endParaRPr/>
          </a:p>
          <a:p>
            <a:pPr indent="-304800" lvl="0" marL="36576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</a:pP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Supermarkets -1.1%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6576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6576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36576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5"/>
          <p:cNvSpPr txBox="1"/>
          <p:nvPr/>
        </p:nvSpPr>
        <p:spPr>
          <a:xfrm>
            <a:off x="3217224" y="2102620"/>
            <a:ext cx="2242981" cy="11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Headwinds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360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*Value Retailers -</a:t>
            </a: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8.7%</a:t>
            </a:r>
            <a:endParaRPr/>
          </a:p>
          <a:p>
            <a:pPr indent="-304800" lvl="0" marL="3600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*Online -3.6%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3600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■"/>
            </a:pPr>
            <a:r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Convenience </a:t>
            </a: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-2.5%</a:t>
            </a:r>
            <a:endParaRPr/>
          </a:p>
          <a:p>
            <a:pPr indent="-228600" lvl="0" marL="360000" marR="0" rtl="0" algn="l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5"/>
          <p:cNvSpPr txBox="1"/>
          <p:nvPr/>
        </p:nvSpPr>
        <p:spPr>
          <a:xfrm>
            <a:off x="6277650" y="2287850"/>
            <a:ext cx="2511600" cy="101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-1.3%</a:t>
            </a:r>
            <a:endParaRPr b="0" i="0" sz="3600" u="none" cap="none" strike="noStrik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Total Till</a:t>
            </a:r>
            <a:endParaRPr/>
          </a:p>
        </p:txBody>
      </p:sp>
      <p:pic>
        <p:nvPicPr>
          <p:cNvPr id="202" name="Google Shape;202;p5"/>
          <p:cNvPicPr preferRelativeResize="0"/>
          <p:nvPr/>
        </p:nvPicPr>
        <p:blipFill rotWithShape="1">
          <a:blip r:embed="rId3">
            <a:alphaModFix/>
          </a:blip>
          <a:srcRect b="0" l="258" r="247" t="0"/>
          <a:stretch/>
        </p:blipFill>
        <p:spPr>
          <a:xfrm>
            <a:off x="6277650" y="1443196"/>
            <a:ext cx="722376" cy="666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"/>
          <p:cNvSpPr txBox="1"/>
          <p:nvPr/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Three column numbered list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6"/>
          <p:cNvSpPr txBox="1"/>
          <p:nvPr/>
        </p:nvSpPr>
        <p:spPr>
          <a:xfrm>
            <a:off x="356649" y="2283425"/>
            <a:ext cx="2913391" cy="11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Spend per visit fell to </a:t>
            </a:r>
            <a:r>
              <a:rPr b="1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£18.85</a:t>
            </a:r>
            <a:r>
              <a:rPr b="0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from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£21.20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9" name="Google Shape;209;p6"/>
          <p:cNvCxnSpPr/>
          <p:nvPr/>
        </p:nvCxnSpPr>
        <p:spPr>
          <a:xfrm>
            <a:off x="338424" y="2210070"/>
            <a:ext cx="27120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0" name="Google Shape;210;p6"/>
          <p:cNvCxnSpPr/>
          <p:nvPr/>
        </p:nvCxnSpPr>
        <p:spPr>
          <a:xfrm>
            <a:off x="3215999" y="2210070"/>
            <a:ext cx="27120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1" name="Google Shape;211;p6"/>
          <p:cNvCxnSpPr/>
          <p:nvPr/>
        </p:nvCxnSpPr>
        <p:spPr>
          <a:xfrm>
            <a:off x="6093574" y="2210070"/>
            <a:ext cx="2712000" cy="0"/>
          </a:xfrm>
          <a:prstGeom prst="straightConnector1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2" name="Google Shape;212;p6"/>
          <p:cNvSpPr txBox="1"/>
          <p:nvPr/>
        </p:nvSpPr>
        <p:spPr>
          <a:xfrm>
            <a:off x="3225200" y="2283425"/>
            <a:ext cx="2693700" cy="11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Items in basket fell to </a:t>
            </a:r>
            <a:r>
              <a:rPr b="1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11.8</a:t>
            </a:r>
            <a:r>
              <a:rPr b="0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from 13.2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6"/>
          <p:cNvSpPr txBox="1"/>
          <p:nvPr/>
        </p:nvSpPr>
        <p:spPr>
          <a:xfrm>
            <a:off x="6093749" y="2283425"/>
            <a:ext cx="2890593" cy="11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Frequency of visit </a:t>
            </a:r>
            <a:r>
              <a:rPr b="1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increased</a:t>
            </a:r>
            <a:r>
              <a:rPr b="0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b="1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16 trips</a:t>
            </a:r>
            <a:r>
              <a:rPr b="0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from 15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GB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6"/>
          <p:cNvSpPr txBox="1"/>
          <p:nvPr>
            <p:ph idx="1" type="subTitle"/>
          </p:nvPr>
        </p:nvSpPr>
        <p:spPr>
          <a:xfrm>
            <a:off x="354650" y="4850875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Homescan GB FMCG 4w/e 17</a:t>
            </a:r>
            <a:r>
              <a:rPr baseline="30000" lang="en-GB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July 2021 vs 4we 18</a:t>
            </a:r>
            <a:r>
              <a:rPr baseline="30000" lang="en-GB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July 2020</a:t>
            </a:r>
            <a:endParaRPr/>
          </a:p>
        </p:txBody>
      </p:sp>
      <p:sp>
        <p:nvSpPr>
          <p:cNvPr id="215" name="Google Shape;215;p6"/>
          <p:cNvSpPr txBox="1"/>
          <p:nvPr>
            <p:ph type="title"/>
          </p:nvPr>
        </p:nvSpPr>
        <p:spPr>
          <a:xfrm>
            <a:off x="354650" y="292625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/>
              <a:t>In 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total,</a:t>
            </a:r>
            <a:r>
              <a:rPr lang="en-GB"/>
              <a:t> British shoppers made </a:t>
            </a:r>
            <a:r>
              <a:rPr lang="en-GB">
                <a:solidFill>
                  <a:schemeClr val="accent1"/>
                </a:solidFill>
              </a:rPr>
              <a:t>45m</a:t>
            </a:r>
            <a:r>
              <a:rPr lang="en-GB"/>
              <a:t> </a:t>
            </a:r>
            <a:r>
              <a:rPr lang="en-GB">
                <a:solidFill>
                  <a:schemeClr val="accent1"/>
                </a:solidFill>
              </a:rPr>
              <a:t>MORE</a:t>
            </a:r>
            <a:r>
              <a:rPr lang="en-GB">
                <a:solidFill>
                  <a:schemeClr val="lt1"/>
                </a:solidFill>
              </a:rPr>
              <a:t> </a:t>
            </a:r>
            <a:r>
              <a:rPr lang="en-GB"/>
              <a:t>shopping trips than last July but </a:t>
            </a:r>
            <a:r>
              <a:rPr lang="en-GB">
                <a:solidFill>
                  <a:schemeClr val="lt1"/>
                </a:solidFill>
              </a:rPr>
              <a:t>spent </a:t>
            </a:r>
            <a:r>
              <a:rPr lang="en-GB">
                <a:solidFill>
                  <a:schemeClr val="accent1"/>
                </a:solidFill>
              </a:rPr>
              <a:t>£2.39 LESS </a:t>
            </a:r>
            <a:r>
              <a:rPr lang="en-GB"/>
              <a:t>per trip, buying </a:t>
            </a:r>
            <a:r>
              <a:rPr lang="en-GB">
                <a:solidFill>
                  <a:schemeClr val="accent1"/>
                </a:solidFill>
              </a:rPr>
              <a:t>1.4 FEWER </a:t>
            </a:r>
            <a:r>
              <a:rPr lang="en-GB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fmcg items</a:t>
            </a:r>
            <a:endParaRPr/>
          </a:p>
        </p:txBody>
      </p:sp>
      <p:pic>
        <p:nvPicPr>
          <p:cNvPr id="216" name="Google Shape;216;p6"/>
          <p:cNvPicPr preferRelativeResize="0"/>
          <p:nvPr/>
        </p:nvPicPr>
        <p:blipFill rotWithShape="1">
          <a:blip r:embed="rId3">
            <a:alphaModFix/>
          </a:blip>
          <a:srcRect b="0" l="258" r="247" t="0"/>
          <a:stretch/>
        </p:blipFill>
        <p:spPr>
          <a:xfrm>
            <a:off x="6093750" y="2825503"/>
            <a:ext cx="356616" cy="332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25200" y="2825503"/>
            <a:ext cx="356616" cy="273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3785" y="2825503"/>
            <a:ext cx="356616" cy="309067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6"/>
          <p:cNvSpPr/>
          <p:nvPr/>
        </p:nvSpPr>
        <p:spPr>
          <a:xfrm>
            <a:off x="338424" y="1676500"/>
            <a:ext cx="91884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-11%</a:t>
            </a:r>
            <a:endParaRPr/>
          </a:p>
        </p:txBody>
      </p:sp>
      <p:sp>
        <p:nvSpPr>
          <p:cNvPr id="220" name="Google Shape;220;p6"/>
          <p:cNvSpPr/>
          <p:nvPr/>
        </p:nvSpPr>
        <p:spPr>
          <a:xfrm>
            <a:off x="3174281" y="1676500"/>
            <a:ext cx="91884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-11%</a:t>
            </a:r>
            <a:endParaRPr/>
          </a:p>
        </p:txBody>
      </p:sp>
      <p:sp>
        <p:nvSpPr>
          <p:cNvPr id="221" name="Google Shape;221;p6"/>
          <p:cNvSpPr/>
          <p:nvPr/>
        </p:nvSpPr>
        <p:spPr>
          <a:xfrm>
            <a:off x="6093574" y="1676500"/>
            <a:ext cx="9428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+9%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7"/>
          <p:cNvSpPr txBox="1"/>
          <p:nvPr/>
        </p:nvSpPr>
        <p:spPr>
          <a:xfrm>
            <a:off x="338424" y="223449"/>
            <a:ext cx="84348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Against weaker comparatives, July sales were an improvement</a:t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7" name="Google Shape;227;p7"/>
          <p:cNvCxnSpPr/>
          <p:nvPr/>
        </p:nvCxnSpPr>
        <p:spPr>
          <a:xfrm>
            <a:off x="354650" y="1397270"/>
            <a:ext cx="1960379" cy="0"/>
          </a:xfrm>
          <a:prstGeom prst="straightConnector1">
            <a:avLst/>
          </a:pr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8" name="Google Shape;228;p7"/>
          <p:cNvCxnSpPr/>
          <p:nvPr/>
        </p:nvCxnSpPr>
        <p:spPr>
          <a:xfrm>
            <a:off x="2508025" y="1397270"/>
            <a:ext cx="1969291" cy="0"/>
          </a:xfrm>
          <a:prstGeom prst="straightConnector1">
            <a:avLst/>
          </a:pr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9" name="Google Shape;229;p7"/>
          <p:cNvCxnSpPr/>
          <p:nvPr/>
        </p:nvCxnSpPr>
        <p:spPr>
          <a:xfrm>
            <a:off x="4818798" y="1397270"/>
            <a:ext cx="1807293" cy="0"/>
          </a:xfrm>
          <a:prstGeom prst="straightConnector1">
            <a:avLst/>
          </a:pr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0" name="Google Shape;230;p7"/>
          <p:cNvCxnSpPr/>
          <p:nvPr/>
        </p:nvCxnSpPr>
        <p:spPr>
          <a:xfrm>
            <a:off x="6810166" y="1397270"/>
            <a:ext cx="1964700" cy="0"/>
          </a:xfrm>
          <a:prstGeom prst="straightConnector1">
            <a:avLst/>
          </a:pr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1" name="Google Shape;231;p7"/>
          <p:cNvSpPr txBox="1"/>
          <p:nvPr/>
        </p:nvSpPr>
        <p:spPr>
          <a:xfrm>
            <a:off x="-106326" y="1470624"/>
            <a:ext cx="2508703" cy="30134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0" marL="628650" marR="0" rtl="0" algn="l">
              <a:lnSpc>
                <a:spcPct val="10681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▪"/>
            </a:pPr>
            <a:r>
              <a:rPr b="0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Against the </a:t>
            </a:r>
            <a:r>
              <a:rPr b="1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final week of Lockdown 1.0</a:t>
            </a:r>
            <a:r>
              <a:rPr b="0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, sales for the first week of the reporting period </a:t>
            </a:r>
            <a:r>
              <a:rPr b="1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slumped by more than 5%,</a:t>
            </a:r>
            <a:r>
              <a:rPr b="0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as this year shoppers were allowed </a:t>
            </a:r>
            <a:r>
              <a:rPr b="1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more freedom </a:t>
            </a:r>
            <a:r>
              <a:rPr b="0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to travel, to do more leisure activities and eat outside of the home.</a:t>
            </a:r>
            <a:endParaRPr/>
          </a:p>
          <a:p>
            <a:pPr indent="-171450" lvl="0" marL="628650" marR="0" rtl="0" algn="l">
              <a:lnSpc>
                <a:spcPct val="106818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ts val="1100"/>
              <a:buFont typeface="Noto Sans Symbols"/>
              <a:buChar char="▪"/>
            </a:pPr>
            <a:r>
              <a:rPr b="0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The higher value </a:t>
            </a:r>
            <a:r>
              <a:rPr b="1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BWS</a:t>
            </a:r>
            <a:r>
              <a:rPr b="0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category will be </a:t>
            </a:r>
            <a:r>
              <a:rPr b="1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disproportionately</a:t>
            </a:r>
            <a:r>
              <a:rPr b="0" i="0" lang="en-GB" sz="11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impacting Total Store sales, meaning lower value categories will have to work harder to make up the shortfall as sales migrate back to the ontrade.</a:t>
            </a:r>
            <a:endParaRPr/>
          </a:p>
        </p:txBody>
      </p:sp>
      <p:sp>
        <p:nvSpPr>
          <p:cNvPr id="232" name="Google Shape;232;p7"/>
          <p:cNvSpPr txBox="1"/>
          <p:nvPr/>
        </p:nvSpPr>
        <p:spPr>
          <a:xfrm flipH="1">
            <a:off x="338424" y="1079019"/>
            <a:ext cx="1996681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Wk 1:  </a:t>
            </a:r>
            <a:endParaRPr b="1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Covid Distortions</a:t>
            </a:r>
            <a:endParaRPr b="1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"/>
          <p:cNvSpPr txBox="1"/>
          <p:nvPr/>
        </p:nvSpPr>
        <p:spPr>
          <a:xfrm>
            <a:off x="2508025" y="1470624"/>
            <a:ext cx="1964700" cy="30134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0" marL="18669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Noto Sans Symbols"/>
              <a:buChar char="▪"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 more leisure and recreational activities </a:t>
            </a: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fewer meals will be consumed in the home</a:t>
            </a: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increasing </a:t>
            </a: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demand </a:t>
            </a: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Delicatessen, Bakery </a:t>
            </a: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Food to Go</a:t>
            </a: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101600" lvl="0" marL="18669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8669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100"/>
              <a:buFont typeface="Noto Sans Symbols"/>
              <a:buChar char="▪"/>
            </a:pPr>
            <a:r>
              <a:rPr b="0" i="0" lang="en-GB" sz="11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Many of these categories are now enjoying double digit growth such as Sushi, Rotisserie, Sandwiches and Freshly Prepared Fruit and Salad.</a:t>
            </a:r>
            <a:endParaRPr/>
          </a:p>
        </p:txBody>
      </p:sp>
      <p:sp>
        <p:nvSpPr>
          <p:cNvPr id="234" name="Google Shape;234;p7"/>
          <p:cNvSpPr txBox="1"/>
          <p:nvPr/>
        </p:nvSpPr>
        <p:spPr>
          <a:xfrm flipH="1">
            <a:off x="2528102" y="1087376"/>
            <a:ext cx="231935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Wk 2: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Different meal occasions</a:t>
            </a:r>
            <a:endParaRPr b="1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7"/>
          <p:cNvSpPr txBox="1"/>
          <p:nvPr/>
        </p:nvSpPr>
        <p:spPr>
          <a:xfrm>
            <a:off x="4661400" y="1470624"/>
            <a:ext cx="2144166" cy="3273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▪"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 England making it to the Euro’s final, there was an appetite for larger social gatherings.</a:t>
            </a:r>
            <a:endParaRPr b="0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▪"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Retailers sold out of England merchandise including T’Shirts and Flags.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▪"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Shoppers celebrated with Convenience Food, Beer &amp; Cider and participation increased with an uplift in football equipment.</a:t>
            </a:r>
            <a:endParaRPr/>
          </a:p>
          <a:p>
            <a:pPr indent="-1016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▪"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Against </a:t>
            </a: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slightly weaker comparatives </a:t>
            </a: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(easing of rules Lockdown 1.0)</a:t>
            </a: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was a </a:t>
            </a: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slight increase in sales </a:t>
            </a: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vs year ago.</a:t>
            </a:r>
            <a:endParaRPr/>
          </a:p>
          <a:p>
            <a:pPr indent="-1016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7"/>
          <p:cNvSpPr txBox="1"/>
          <p:nvPr/>
        </p:nvSpPr>
        <p:spPr>
          <a:xfrm flipH="1">
            <a:off x="4818798" y="1080128"/>
            <a:ext cx="2148766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Wk 3: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Euro’s Boost</a:t>
            </a:r>
            <a:endParaRPr b="1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7"/>
          <p:cNvSpPr txBox="1"/>
          <p:nvPr/>
        </p:nvSpPr>
        <p:spPr>
          <a:xfrm>
            <a:off x="6810175" y="1470625"/>
            <a:ext cx="1964700" cy="3273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-213359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■"/>
            </a:pPr>
            <a:r>
              <a:rPr b="0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 temperatures soaring in the final week of the trading period shoppers bought more discretionary items.</a:t>
            </a:r>
            <a:endParaRPr/>
          </a:p>
          <a:p>
            <a:pPr indent="-137159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3359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Char char="■"/>
            </a:pPr>
            <a:r>
              <a:rPr b="0" i="0" lang="en-GB" sz="11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Demand for Soft Drinks, Convenience and prepared foods increased, as well as Sun Preps, Ice-creams, Ice Cubes, Inflatables and Paddling Pools.</a:t>
            </a:r>
            <a:endParaRPr/>
          </a:p>
          <a:p>
            <a:pPr indent="-137159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7159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7159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7"/>
          <p:cNvSpPr txBox="1"/>
          <p:nvPr/>
        </p:nvSpPr>
        <p:spPr>
          <a:xfrm flipH="1">
            <a:off x="6839164" y="1079019"/>
            <a:ext cx="231935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Wk 4: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Another heatwave</a:t>
            </a:r>
            <a:endParaRPr b="1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7"/>
          <p:cNvSpPr txBox="1"/>
          <p:nvPr>
            <p:ph idx="3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NielsenIQ Scantrack, NielsenIQ Homescan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4" name="Google Shape;244;p8"/>
          <p:cNvCxnSpPr/>
          <p:nvPr/>
        </p:nvCxnSpPr>
        <p:spPr>
          <a:xfrm>
            <a:off x="354650" y="1745725"/>
            <a:ext cx="8397300" cy="0"/>
          </a:xfrm>
          <a:prstGeom prst="straightConnector1">
            <a:avLst/>
          </a:prstGeom>
          <a:noFill/>
          <a:ln cap="flat" cmpd="sng" w="9525">
            <a:solidFill>
              <a:srgbClr val="333333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5" name="Google Shape;245;p8"/>
          <p:cNvSpPr txBox="1"/>
          <p:nvPr/>
        </p:nvSpPr>
        <p:spPr>
          <a:xfrm>
            <a:off x="354649" y="1242164"/>
            <a:ext cx="3804300" cy="4923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300" u="none" cap="none" strike="noStrike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Grocery Multiples</a:t>
            </a:r>
            <a:br>
              <a:rPr b="1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Weekly year on year value growth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8"/>
          <p:cNvSpPr txBox="1"/>
          <p:nvPr>
            <p:ph type="title"/>
          </p:nvPr>
        </p:nvSpPr>
        <p:spPr>
          <a:xfrm>
            <a:off x="354649" y="292625"/>
            <a:ext cx="8658721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Spend increased in the final 2 weeks as England united to watch the Euros and better weather encouraged alfresco dining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8"/>
          <p:cNvSpPr txBox="1"/>
          <p:nvPr>
            <p:ph idx="3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Scantrack Total Store Read  Grocery Multiples</a:t>
            </a:r>
            <a:endParaRPr/>
          </a:p>
        </p:txBody>
      </p:sp>
      <p:graphicFrame>
        <p:nvGraphicFramePr>
          <p:cNvPr id="248" name="Google Shape;248;p8"/>
          <p:cNvGraphicFramePr/>
          <p:nvPr/>
        </p:nvGraphicFramePr>
        <p:xfrm>
          <a:off x="354650" y="1841620"/>
          <a:ext cx="8425149" cy="2908272"/>
        </p:xfrm>
        <a:graphic>
          <a:graphicData uri="http://schemas.openxmlformats.org/drawingml/2006/chart">
            <c:chart r:id="rId3"/>
          </a:graphicData>
        </a:graphic>
      </p:graphicFrame>
      <p:pic>
        <p:nvPicPr>
          <p:cNvPr id="249" name="Google Shape;24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12531" y="2933118"/>
            <a:ext cx="342458" cy="342458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8"/>
          <p:cNvSpPr txBox="1"/>
          <p:nvPr/>
        </p:nvSpPr>
        <p:spPr>
          <a:xfrm>
            <a:off x="2197965" y="2476482"/>
            <a:ext cx="15715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00" u="none" cap="none" strike="noStrike">
                <a:solidFill>
                  <a:schemeClr val="accent1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From 17</a:t>
            </a:r>
            <a:r>
              <a:rPr b="1" baseline="30000" i="0" lang="en-GB" sz="600" u="none" cap="none" strike="noStrike">
                <a:solidFill>
                  <a:schemeClr val="accent1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1" i="0" lang="en-GB" sz="600" u="none" cap="none" strike="noStrike">
                <a:solidFill>
                  <a:schemeClr val="accent1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 May upto 6 people can meet indoors  allowing the majority of Hospitaility to re-open</a:t>
            </a:r>
            <a:endParaRPr/>
          </a:p>
        </p:txBody>
      </p:sp>
      <p:pic>
        <p:nvPicPr>
          <p:cNvPr id="251" name="Google Shape;251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58520" y="2167497"/>
            <a:ext cx="253546" cy="253546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8"/>
          <p:cNvSpPr txBox="1"/>
          <p:nvPr/>
        </p:nvSpPr>
        <p:spPr>
          <a:xfrm>
            <a:off x="3799498" y="1890498"/>
            <a:ext cx="157159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00" u="none" cap="none" strike="noStrike">
                <a:solidFill>
                  <a:schemeClr val="accent1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Late May Bank Holiday, Half Term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00" u="none" cap="none" strike="noStrike">
                <a:solidFill>
                  <a:schemeClr val="accent1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And 2 week mini heatwave</a:t>
            </a:r>
            <a:endParaRPr/>
          </a:p>
        </p:txBody>
      </p:sp>
      <p:sp>
        <p:nvSpPr>
          <p:cNvPr id="253" name="Google Shape;253;p8"/>
          <p:cNvSpPr txBox="1"/>
          <p:nvPr/>
        </p:nvSpPr>
        <p:spPr>
          <a:xfrm>
            <a:off x="5161907" y="2283084"/>
            <a:ext cx="15715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00" u="none" cap="none" strike="noStrike">
                <a:solidFill>
                  <a:schemeClr val="accent1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14June UK Vaccine programme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00" u="none" cap="none" strike="noStrike">
                <a:solidFill>
                  <a:schemeClr val="accent1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Accelerated to respond to the rapid spread of the Delta Variant</a:t>
            </a:r>
            <a:endParaRPr/>
          </a:p>
        </p:txBody>
      </p:sp>
      <p:sp>
        <p:nvSpPr>
          <p:cNvPr id="254" name="Google Shape;254;p8"/>
          <p:cNvSpPr txBox="1"/>
          <p:nvPr/>
        </p:nvSpPr>
        <p:spPr>
          <a:xfrm>
            <a:off x="6934581" y="2513917"/>
            <a:ext cx="157159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00" u="none" cap="none" strike="noStrike">
                <a:solidFill>
                  <a:schemeClr val="accent1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Euro 2020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00" u="none" cap="none" strike="noStrike">
                <a:solidFill>
                  <a:schemeClr val="accent1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Final</a:t>
            </a:r>
            <a:endParaRPr/>
          </a:p>
        </p:txBody>
      </p:sp>
      <p:pic>
        <p:nvPicPr>
          <p:cNvPr id="255" name="Google Shape;255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96551" y="2266267"/>
            <a:ext cx="24765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35030" y="2255682"/>
            <a:ext cx="253546" cy="253546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8"/>
          <p:cNvSpPr txBox="1"/>
          <p:nvPr/>
        </p:nvSpPr>
        <p:spPr>
          <a:xfrm>
            <a:off x="7727955" y="2075164"/>
            <a:ext cx="157159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00" u="none" cap="none" strike="noStrike">
                <a:solidFill>
                  <a:schemeClr val="accent1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End of July mini heatwave</a:t>
            </a:r>
            <a:endParaRPr b="1" i="0" sz="600" u="none" cap="none" strike="noStrike">
              <a:solidFill>
                <a:schemeClr val="accent1"/>
              </a:solidFill>
              <a:highlight>
                <a:srgbClr val="0000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8"/>
          <p:cNvSpPr txBox="1"/>
          <p:nvPr/>
        </p:nvSpPr>
        <p:spPr>
          <a:xfrm>
            <a:off x="5630640" y="3447238"/>
            <a:ext cx="1571590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600" u="none" cap="none" strike="noStrike">
                <a:solidFill>
                  <a:schemeClr val="accent1"/>
                </a:solidFill>
                <a:highlight>
                  <a:srgbClr val="000000"/>
                </a:highlight>
                <a:latin typeface="Arial"/>
                <a:ea typeface="Arial"/>
                <a:cs typeface="Arial"/>
                <a:sym typeface="Arial"/>
              </a:rPr>
              <a:t>Covid Distortions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3" name="Google Shape;263;p9"/>
          <p:cNvCxnSpPr/>
          <p:nvPr/>
        </p:nvCxnSpPr>
        <p:spPr>
          <a:xfrm>
            <a:off x="354650" y="890163"/>
            <a:ext cx="1423350" cy="0"/>
          </a:xfrm>
          <a:prstGeom prst="straightConnector1">
            <a:avLst/>
          </a:prstGeom>
          <a:noFill/>
          <a:ln cap="flat" cmpd="sng" w="28575">
            <a:solidFill>
              <a:srgbClr val="00EF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4" name="Google Shape;264;p9"/>
          <p:cNvSpPr txBox="1"/>
          <p:nvPr>
            <p:ph type="title"/>
          </p:nvPr>
        </p:nvSpPr>
        <p:spPr>
          <a:xfrm>
            <a:off x="326570" y="276370"/>
            <a:ext cx="8817430" cy="6628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Average weekly fmcg spend has continued to slow but remains comfortably ahead of 2 years ago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9"/>
          <p:cNvSpPr txBox="1"/>
          <p:nvPr>
            <p:ph idx="3" type="subTitle"/>
          </p:nvPr>
        </p:nvSpPr>
        <p:spPr>
          <a:xfrm>
            <a:off x="354650" y="4857012"/>
            <a:ext cx="8159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Source:  NielsenIQ Homescan GB FMCG, based on rolling 12w/e</a:t>
            </a:r>
            <a:endParaRPr/>
          </a:p>
        </p:txBody>
      </p:sp>
      <p:graphicFrame>
        <p:nvGraphicFramePr>
          <p:cNvPr id="266" name="Google Shape;266;p9"/>
          <p:cNvGraphicFramePr/>
          <p:nvPr/>
        </p:nvGraphicFramePr>
        <p:xfrm>
          <a:off x="326570" y="1377108"/>
          <a:ext cx="8425149" cy="3372784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267" name="Google Shape;267;p9"/>
          <p:cNvSpPr txBox="1"/>
          <p:nvPr/>
        </p:nvSpPr>
        <p:spPr>
          <a:xfrm>
            <a:off x="268513" y="955476"/>
            <a:ext cx="4572000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Macro view based on 12 week trends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IQ-presentation-template-v1">
  <a:themeElements>
    <a:clrScheme name="Simple Light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00F000"/>
      </a:accent1>
      <a:accent2>
        <a:srgbClr val="00A346"/>
      </a:accent2>
      <a:accent3>
        <a:srgbClr val="1A1A1A"/>
      </a:accent3>
      <a:accent4>
        <a:srgbClr val="333333"/>
      </a:accent4>
      <a:accent5>
        <a:srgbClr val="666666"/>
      </a:accent5>
      <a:accent6>
        <a:srgbClr val="BDFFBB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NIQ-presentation-template-v2">
  <a:themeElements>
    <a:clrScheme name="Simple Light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00F000"/>
      </a:accent1>
      <a:accent2>
        <a:srgbClr val="00A346"/>
      </a:accent2>
      <a:accent3>
        <a:srgbClr val="1A1A1A"/>
      </a:accent3>
      <a:accent4>
        <a:srgbClr val="333333"/>
      </a:accent4>
      <a:accent5>
        <a:srgbClr val="666666"/>
      </a:accent5>
      <a:accent6>
        <a:srgbClr val="BDFFBB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 xsi:nil="true"/>
    <DocumentAdded xmlns="cebd32e3-9ab6-41ee-b1af-b8405a8d4e68" xsi:nil="true"/>
    <TaxCatchAll xmlns="cebd32e3-9ab6-41ee-b1af-b8405a8d4e68">
      <Value>1493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5f934ce9-eb2e-4973-9463-7815e15faf86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BD8BD3D2-A3B3-478D-98E0-0F6AD8CF0DD8}"/>
</file>

<file path=customXml/itemProps2.xml><?xml version="1.0" encoding="utf-8"?>
<ds:datastoreItem xmlns:ds="http://schemas.openxmlformats.org/officeDocument/2006/customXml" ds:itemID="{89F3A31B-2623-43DC-837C-A3A1FD45DAE4}"/>
</file>

<file path=customXml/itemProps3.xml><?xml version="1.0" encoding="utf-8"?>
<ds:datastoreItem xmlns:ds="http://schemas.openxmlformats.org/officeDocument/2006/customXml" ds:itemID="{DBB643AC-8917-409C-AB19-A367DEE04A93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July NielsenIQ NielsenIQTotalTillExecSummary</dc:title>
  <dc:creator>Cowen, Sally F.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1493;#2021|5f934ce9-eb2e-4973-9463-7815e15faf86</vt:lpwstr>
  </property>
</Properties>
</file>