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8" r:id="rId1"/>
  </p:sldMasterIdLst>
  <p:notesMasterIdLst>
    <p:notesMasterId r:id="rId21"/>
  </p:notesMasterIdLst>
  <p:handoutMasterIdLst>
    <p:handoutMasterId r:id="rId22"/>
  </p:handoutMasterIdLst>
  <p:sldIdLst>
    <p:sldId id="502" r:id="rId2"/>
    <p:sldId id="479" r:id="rId3"/>
    <p:sldId id="494" r:id="rId4"/>
    <p:sldId id="449" r:id="rId5"/>
    <p:sldId id="471" r:id="rId6"/>
    <p:sldId id="472" r:id="rId7"/>
    <p:sldId id="501" r:id="rId8"/>
    <p:sldId id="499" r:id="rId9"/>
    <p:sldId id="500" r:id="rId10"/>
    <p:sldId id="470" r:id="rId11"/>
    <p:sldId id="473" r:id="rId12"/>
    <p:sldId id="474" r:id="rId13"/>
    <p:sldId id="450" r:id="rId14"/>
    <p:sldId id="455" r:id="rId15"/>
    <p:sldId id="453" r:id="rId16"/>
    <p:sldId id="475" r:id="rId17"/>
    <p:sldId id="480" r:id="rId18"/>
    <p:sldId id="503" r:id="rId19"/>
    <p:sldId id="493" r:id="rId20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C38"/>
    <a:srgbClr val="ED8000"/>
    <a:srgbClr val="63B1E5"/>
    <a:srgbClr val="477F80"/>
    <a:srgbClr val="A8B400"/>
    <a:srgbClr val="007C92"/>
    <a:srgbClr val="0082D2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3" autoAdjust="0"/>
    <p:restoredTop sz="97680" autoAdjust="0"/>
  </p:normalViewPr>
  <p:slideViewPr>
    <p:cSldViewPr snapToGrid="0">
      <p:cViewPr>
        <p:scale>
          <a:sx n="70" d="100"/>
          <a:sy n="70" d="100"/>
        </p:scale>
        <p:origin x="-1380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customXml" Target="../customXml/item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B0651194-EF1D-4CE1-8686-89CC46BE55B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8987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B87D5CAD-AB5C-441F-9141-7981B331097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75706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3431EA8-21BA-4B9B-BE20-5298E49D4DA9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07CE83E-B11F-4A99-9944-D23CFE46CD16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D85457B-2281-4233-8C21-9E1EC0506AC0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7E717DB-EBD2-456F-BE3B-FE60AB9D04F2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276115B-1701-445F-9A6D-5C65B501519D}" type="slidenum">
              <a:rPr lang="en-GB" altLang="en-US" smtClean="0">
                <a:ea typeface="Geneva"/>
                <a:cs typeface="Geneva"/>
              </a:rPr>
              <a:pPr eaLnBrk="1" hangingPunct="1">
                <a:spcBef>
                  <a:spcPct val="0"/>
                </a:spcBef>
              </a:pPr>
              <a:t>10</a:t>
            </a:fld>
            <a:endParaRPr lang="en-GB" altLang="en-US" smtClean="0">
              <a:ea typeface="Geneva"/>
              <a:cs typeface="Geneva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7A20074-DC9B-4625-84CA-72FD4BFFF403}" type="slidenum">
              <a:rPr lang="en-GB" altLang="en-US" smtClean="0">
                <a:ea typeface="Geneva"/>
                <a:cs typeface="Geneva"/>
              </a:rPr>
              <a:pPr eaLnBrk="1" hangingPunct="1">
                <a:spcBef>
                  <a:spcPct val="0"/>
                </a:spcBef>
              </a:pPr>
              <a:t>11</a:t>
            </a:fld>
            <a:endParaRPr lang="en-GB" altLang="en-US" smtClean="0">
              <a:ea typeface="Geneva"/>
              <a:cs typeface="Geneva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46D5A80-FCEA-4399-A2A4-C364D83D7A31}" type="slidenum">
              <a:rPr lang="en-GB" altLang="en-US" smtClean="0">
                <a:ea typeface="Geneva"/>
                <a:cs typeface="Geneva"/>
              </a:rPr>
              <a:pPr eaLnBrk="1" hangingPunct="1">
                <a:spcBef>
                  <a:spcPct val="0"/>
                </a:spcBef>
              </a:pPr>
              <a:t>12</a:t>
            </a:fld>
            <a:endParaRPr lang="en-GB" altLang="en-US" smtClean="0">
              <a:ea typeface="Geneva"/>
              <a:cs typeface="Geneva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F637067-9457-4616-A709-BA8F156A1D3B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0BEBC01-F556-4AFA-81FF-6619EA77BF66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27FC9FE-EFCC-4565-B02E-8B6BF2260FC2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/>
            </a:lvl1pPr>
          </a:lstStyle>
          <a:p>
            <a:fld id="{ADDB6B5F-43D6-41FE-AC16-7E33290B0982}" type="datetime3">
              <a:rPr lang="en-US" smtClean="0"/>
              <a:pPr/>
              <a:t>20 November 2019</a:t>
            </a:fld>
            <a:endParaRPr lang="en-GB" dirty="0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xmlns="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xmlns="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xmlns="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xmlns="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xmlns="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xmlns="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xmlns="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xmlns="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xmlns="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xmlns="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xmlns="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xmlns="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xmlns="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xmlns="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4277274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xmlns="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xmlns="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xmlns="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xmlns="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xmlns="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xmlns="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xmlns="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xmlns="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xmlns="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xmlns="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xmlns="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764102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xmlns="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xmlns="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xmlns="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xmlns="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xmlns="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xmlns="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xmlns="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xmlns="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xmlns="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xmlns="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xmlns="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6087522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053100" y="5839200"/>
            <a:ext cx="1494000" cy="508893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AEA2F3C-4123-4163-946A-C1ABED99E969}"/>
              </a:ext>
            </a:extLst>
          </p:cNvPr>
          <p:cNvSpPr txBox="1"/>
          <p:nvPr userDrawn="1"/>
        </p:nvSpPr>
        <p:spPr>
          <a:xfrm>
            <a:off x="2717223" y="6044400"/>
            <a:ext cx="4248777" cy="3999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ts val="1340"/>
              </a:lnSpc>
            </a:pPr>
            <a:r>
              <a:rPr lang="en-GB" sz="950" dirty="0">
                <a:solidFill>
                  <a:schemeClr val="bg1"/>
                </a:solidFill>
              </a:rPr>
              <a:t>18 </a:t>
            </a:r>
            <a:r>
              <a:rPr lang="en-GB" sz="950" dirty="0" err="1">
                <a:solidFill>
                  <a:schemeClr val="bg1"/>
                </a:solidFill>
              </a:rPr>
              <a:t>Logie</a:t>
            </a:r>
            <a:r>
              <a:rPr lang="en-GB" sz="950" dirty="0">
                <a:solidFill>
                  <a:schemeClr val="bg1"/>
                </a:solidFill>
              </a:rPr>
              <a:t> Mill, </a:t>
            </a:r>
            <a:r>
              <a:rPr lang="en-GB" sz="950" dirty="0" err="1">
                <a:solidFill>
                  <a:schemeClr val="bg1"/>
                </a:solidFill>
              </a:rPr>
              <a:t>Logie</a:t>
            </a:r>
            <a:r>
              <a:rPr lang="en-GB" sz="950" dirty="0">
                <a:solidFill>
                  <a:schemeClr val="bg1"/>
                </a:solidFill>
              </a:rPr>
              <a:t> Green Road, Edinburgh EH7 4HS</a:t>
            </a:r>
          </a:p>
          <a:p>
            <a:pPr algn="r">
              <a:lnSpc>
                <a:spcPts val="1340"/>
              </a:lnSpc>
            </a:pPr>
            <a:r>
              <a:rPr lang="en-GB" sz="950" dirty="0">
                <a:solidFill>
                  <a:schemeClr val="bg1"/>
                </a:solidFill>
              </a:rPr>
              <a:t>TEL +44 (0)131 558 3331   FAX +44(0)131 558 1442  seafish@seafish.co.uk</a:t>
            </a:r>
          </a:p>
        </p:txBody>
      </p:sp>
    </p:spTree>
    <p:extLst>
      <p:ext uri="{BB962C8B-B14F-4D97-AF65-F5344CB8AC3E}">
        <p14:creationId xmlns:p14="http://schemas.microsoft.com/office/powerpoint/2010/main" val="1272332359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75876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503331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86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2703546"/>
            <a:ext cx="9144000" cy="4154454"/>
          </a:xfrm>
          <a:prstGeom prst="rect">
            <a:avLst/>
          </a:prstGeom>
          <a:solidFill>
            <a:srgbClr val="518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354320" y="307848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endParaRPr lang="en-US" sz="2800" dirty="0" smtClean="0">
              <a:solidFill>
                <a:srgbClr val="18A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6" y="286042"/>
            <a:ext cx="1592708" cy="316930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747" y="1789477"/>
            <a:ext cx="6400800" cy="548973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62626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2747" y="644999"/>
            <a:ext cx="8394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336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217488"/>
            <a:ext cx="8629650" cy="8683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295400"/>
            <a:ext cx="8648700" cy="4038600"/>
          </a:xfrm>
        </p:spPr>
        <p:txBody>
          <a:bodyPr rtlCol="0">
            <a:normAutofit/>
          </a:bodyPr>
          <a:lstStyle/>
          <a:p>
            <a:pPr lvl="0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343272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lt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>
                <a:solidFill>
                  <a:schemeClr val="bg1"/>
                </a:solidFill>
              </a:defRPr>
            </a:lvl1pPr>
          </a:lstStyle>
          <a:p>
            <a:fld id="{D076B4B0-0E40-4883-BED4-303E971F3015}" type="datetime3">
              <a:rPr lang="en-US" smtClean="0"/>
              <a:pPr/>
              <a:t>20 November 2019</a:t>
            </a:fld>
            <a:endParaRPr lang="en-GB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xmlns="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  <a:solidFill>
            <a:schemeClr val="bg1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xmlns="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xmlns="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xmlns="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xmlns="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xmlns="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xmlns="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xmlns="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xmlns="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xmlns="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xmlns="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xmlns="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xmlns="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xmlns="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280550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43939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304925"/>
            <a:ext cx="7950200" cy="4722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35476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1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27070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49854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538436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473528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os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175368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6900" y="527050"/>
            <a:ext cx="6731667" cy="777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900" y="1855787"/>
            <a:ext cx="7950200" cy="41719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6900" y="6212667"/>
            <a:ext cx="1506200" cy="2770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F690C12-BAD4-4AF6-81CC-E798817215F4}" type="datetime3">
              <a:rPr lang="en-US" smtClean="0"/>
              <a:t>20 November 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900" y="6552074"/>
            <a:ext cx="7950200" cy="2124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7100" y="6231601"/>
            <a:ext cx="290900" cy="25813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3F17AC1C-9FE1-42FA-99A3-80DA8DDB6D2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BA690F1-BF49-47B1-B953-55E8388BEBE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00" y="6231600"/>
            <a:ext cx="6444000" cy="258133"/>
          </a:xfrm>
          <a:prstGeom prst="rect">
            <a:avLst/>
          </a:prstGeom>
        </p:spPr>
      </p:pic>
      <p:grpSp>
        <p:nvGrpSpPr>
          <p:cNvPr id="12" name="Group 4">
            <a:extLst>
              <a:ext uri="{FF2B5EF4-FFF2-40B4-BE49-F238E27FC236}">
                <a16:creationId xmlns:a16="http://schemas.microsoft.com/office/drawing/2014/main" xmlns="" id="{5175D0F3-A7E4-4BFD-8553-0D26E0BB7BF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62700" y="471600"/>
            <a:ext cx="1184400" cy="403436"/>
            <a:chOff x="134" y="-75"/>
            <a:chExt cx="5760" cy="1962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xmlns="" id="{7DFCE972-EAA5-4B92-BA49-CD32C6DC93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xmlns="" id="{1A77D11B-9455-4FB8-9F9F-889262CAFD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xmlns="" id="{719E90E0-B605-4752-90BB-52F1C0818D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xmlns="" id="{FF8933A7-22F5-4C93-BFB8-CC701FF6C7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xmlns="" id="{8AB74FF3-49A4-4132-8720-66A2CA737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xmlns="" id="{A9532494-F208-400B-B2D0-EBE14034D7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xmlns="" id="{9F7F3F3C-A874-45EB-8829-6DBFF4D0BD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xmlns="" id="{B72883E8-82FC-41A5-9094-CE4889AB31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xmlns="" id="{F7F58AD2-8B06-4C2D-BAA2-CA87C64DA6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xmlns="" id="{D35B62C9-EE8F-45F7-9561-7384B2AAE6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xmlns="" id="{F8332340-5CE5-4249-B2D0-A7EE26F9C9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xmlns="" id="{252E8A71-FE3C-4C28-A170-42EC748ECE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xmlns="" id="{387437AA-6487-4B95-B4F0-ABAA6962C3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743537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79" r:id="rId1"/>
    <p:sldLayoutId id="2147485480" r:id="rId2"/>
    <p:sldLayoutId id="2147485481" r:id="rId3"/>
    <p:sldLayoutId id="2147485482" r:id="rId4"/>
    <p:sldLayoutId id="2147485483" r:id="rId5"/>
    <p:sldLayoutId id="2147485484" r:id="rId6"/>
    <p:sldLayoutId id="2147485485" r:id="rId7"/>
    <p:sldLayoutId id="2147485486" r:id="rId8"/>
    <p:sldLayoutId id="2147485487" r:id="rId9"/>
    <p:sldLayoutId id="2147485488" r:id="rId10"/>
    <p:sldLayoutId id="2147485489" r:id="rId11"/>
    <p:sldLayoutId id="2147485490" r:id="rId12"/>
    <p:sldLayoutId id="2147485491" r:id="rId13"/>
    <p:sldLayoutId id="2147485492" r:id="rId14"/>
    <p:sldLayoutId id="2147485493" r:id="rId15"/>
    <p:sldLayoutId id="2147485494" r:id="rId16"/>
  </p:sldLayoutIdLst>
  <p:transition>
    <p:fade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1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8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332" userDrawn="1">
          <p15:clr>
            <a:srgbClr val="F26B43"/>
          </p15:clr>
        </p15:guide>
        <p15:guide id="4" orient="horz" pos="822" userDrawn="1">
          <p15:clr>
            <a:srgbClr val="F26B43"/>
          </p15:clr>
        </p15:guide>
        <p15:guide id="5" orient="horz" pos="1169" userDrawn="1">
          <p15:clr>
            <a:srgbClr val="F26B43"/>
          </p15:clr>
        </p15:guide>
        <p15:guide id="6" pos="376" userDrawn="1">
          <p15:clr>
            <a:srgbClr val="F26B43"/>
          </p15:clr>
        </p15:guide>
        <p15:guide id="7" pos="5384" userDrawn="1">
          <p15:clr>
            <a:srgbClr val="F26B43"/>
          </p15:clr>
        </p15:guide>
        <p15:guide id="8" orient="horz" pos="379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image" Target="../media/image16.emf"/><Relationship Id="rId4" Type="http://schemas.openxmlformats.org/officeDocument/2006/relationships/oleObject" Target="../embeddings/Microsoft_Excel_97-2003_Worksheet1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image" Target="../media/image17.emf"/><Relationship Id="rId4" Type="http://schemas.openxmlformats.org/officeDocument/2006/relationships/oleObject" Target="../embeddings/Microsoft_Excel_97-2003_Worksheet2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emf"/><Relationship Id="rId5" Type="http://schemas.openxmlformats.org/officeDocument/2006/relationships/oleObject" Target="../embeddings/Microsoft_Excel_97-2003_Worksheet3.xls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Pollock Report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2323" y="2196384"/>
            <a:ext cx="6858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i="1" dirty="0">
                <a:solidFill>
                  <a:prstClr val="white"/>
                </a:solidFill>
                <a:ea typeface="+mn-ea"/>
                <a:cs typeface="Arial" panose="020B0604020202020204" pitchFamily="34" charset="0"/>
              </a:rPr>
              <a:t>supporting a profitable, sustainable and socially responsible future for the seafood industry</a:t>
            </a:r>
            <a:endParaRPr lang="en-GB" sz="1200" dirty="0">
              <a:solidFill>
                <a:prstClr val="white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19600" y="5352216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altLang="en-US" sz="1400" kern="0" dirty="0">
                <a:solidFill>
                  <a:schemeClr val="bg1"/>
                </a:solidFill>
                <a:cs typeface="Arial"/>
              </a:rPr>
              <a:t>ScanTrack data does not include the discounters and Species specific data now includes Meals.</a:t>
            </a:r>
          </a:p>
          <a:p>
            <a:pPr>
              <a:defRPr/>
            </a:pPr>
            <a:endParaRPr lang="en-GB" altLang="en-US" sz="1400" kern="0" dirty="0">
              <a:solidFill>
                <a:schemeClr val="bg1"/>
              </a:solidFill>
              <a:cs typeface="Arial"/>
            </a:endParaRPr>
          </a:p>
          <a:p>
            <a:pPr>
              <a:defRPr/>
            </a:pPr>
            <a:r>
              <a:rPr lang="en-GB" altLang="en-US" sz="1400" kern="0" dirty="0">
                <a:solidFill>
                  <a:schemeClr val="bg1"/>
                </a:solidFill>
                <a:cs typeface="Arial"/>
              </a:rPr>
              <a:t>HomeScan data is based upon a consumer panel and should only be used for trends, not absolute values.	</a:t>
            </a:r>
            <a:endParaRPr lang="en-GB" kern="0" dirty="0">
              <a:solidFill>
                <a:schemeClr val="bg1"/>
              </a:solidFill>
              <a:latin typeface="Calibri"/>
              <a:ea typeface="+mn-ea"/>
            </a:endParaRPr>
          </a:p>
        </p:txBody>
      </p:sp>
      <p:pic>
        <p:nvPicPr>
          <p:cNvPr id="5" name="Picture 4"/>
          <p:cNvPicPr/>
          <p:nvPr>
            <p:extLst>
              <p:ext uri="{D42A27DB-BD31-4B8C-83A1-F6EECF244321}">
                <p14:modId xmlns:p14="http://schemas.microsoft.com/office/powerpoint/2010/main" val="35100092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271267" y="5957036"/>
            <a:ext cx="3257550" cy="4476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571046"/>
            <a:ext cx="9143999" cy="28695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ctr" defTabSz="457200"/>
            <a:r>
              <a:rPr lang="en-US" sz="1400" b="1" kern="0" dirty="0">
                <a:solidFill>
                  <a:schemeClr val="bg1"/>
                </a:solidFill>
                <a:cs typeface="Arial"/>
              </a:rPr>
              <a:t>All data released after w/e 26.03.16 is coded according to refined definitions available from Seafish</a:t>
            </a:r>
          </a:p>
        </p:txBody>
      </p:sp>
    </p:spTree>
    <p:extLst>
      <p:ext uri="{BB962C8B-B14F-4D97-AF65-F5344CB8AC3E}">
        <p14:creationId xmlns:p14="http://schemas.microsoft.com/office/powerpoint/2010/main" val="17620999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175" y="981068"/>
            <a:ext cx="9140825" cy="52546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GB" altLang="en-US" sz="3200" dirty="0"/>
              <a:t>Rolling Purchase KPI’s – Total Pollock</a:t>
            </a:r>
          </a:p>
        </p:txBody>
      </p:sp>
      <p:graphicFrame>
        <p:nvGraphicFramePr>
          <p:cNvPr id="1229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2029063"/>
              </p:ext>
            </p:extLst>
          </p:nvPr>
        </p:nvGraphicFramePr>
        <p:xfrm>
          <a:off x="554038" y="1720850"/>
          <a:ext cx="8054975" cy="441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25" name="Worksheet" r:id="rId4" imgW="7924911" imgH="4343501" progId="Excel.Sheet.8">
                  <p:embed/>
                </p:oleObj>
              </mc:Choice>
              <mc:Fallback>
                <p:oleObj name="Worksheet" r:id="rId4" imgW="7924911" imgH="4343501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038" y="1720850"/>
                        <a:ext cx="8054975" cy="441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54601" y="6458759"/>
            <a:ext cx="51435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1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17968931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5021263" y="6473825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175" y="793412"/>
            <a:ext cx="9140825" cy="506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GB" altLang="en-US" sz="3200" dirty="0"/>
              <a:t>Rolling Purchase KPI’s – Frozen Pollock</a:t>
            </a:r>
          </a:p>
        </p:txBody>
      </p:sp>
      <p:graphicFrame>
        <p:nvGraphicFramePr>
          <p:cNvPr id="1331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3438255"/>
              </p:ext>
            </p:extLst>
          </p:nvPr>
        </p:nvGraphicFramePr>
        <p:xfrm>
          <a:off x="644525" y="1284288"/>
          <a:ext cx="7920038" cy="491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3" name="Worksheet" r:id="rId4" imgW="7915187" imgH="4914951" progId="Excel.Sheet.8">
                  <p:embed/>
                </p:oleObj>
              </mc:Choice>
              <mc:Fallback>
                <p:oleObj name="Worksheet" r:id="rId4" imgW="7915187" imgH="4914951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25" y="1284288"/>
                        <a:ext cx="7920038" cy="491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54601" y="6458759"/>
            <a:ext cx="51435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1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217835324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5021263" y="6473825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175" y="557637"/>
            <a:ext cx="9140825" cy="42068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GB" altLang="en-US" sz="3200" dirty="0"/>
              <a:t>Rolling Purchase KPI’s – Chilled Pollock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54601" y="6458759"/>
            <a:ext cx="51435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1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144683727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21263" y="6468423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906103"/>
              </p:ext>
            </p:extLst>
          </p:nvPr>
        </p:nvGraphicFramePr>
        <p:xfrm>
          <a:off x="0" y="1143000"/>
          <a:ext cx="8909050" cy="5101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84" name="Worksheet" r:id="rId5" imgW="6667567" imgH="4324336" progId="Excel.Sheet.8">
                  <p:embed/>
                </p:oleObj>
              </mc:Choice>
              <mc:Fallback>
                <p:oleObj name="Worksheet" r:id="rId5" imgW="6667567" imgH="4324336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43000"/>
                        <a:ext cx="8909050" cy="51011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 txBox="1">
            <a:spLocks/>
          </p:cNvSpPr>
          <p:nvPr/>
        </p:nvSpPr>
        <p:spPr bwMode="auto">
          <a:xfrm>
            <a:off x="3175" y="932450"/>
            <a:ext cx="9140825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457200"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  <a:lvl2pPr defTabSz="457200">
              <a:defRPr sz="3600">
                <a:solidFill>
                  <a:srgbClr val="012E7F"/>
                </a:solidFill>
              </a:defRPr>
            </a:lvl2pPr>
            <a:lvl3pPr defTabSz="457200">
              <a:defRPr sz="3600">
                <a:solidFill>
                  <a:srgbClr val="012E7F"/>
                </a:solidFill>
              </a:defRPr>
            </a:lvl3pPr>
            <a:lvl4pPr defTabSz="457200">
              <a:defRPr sz="3600">
                <a:solidFill>
                  <a:srgbClr val="012E7F"/>
                </a:solidFill>
              </a:defRPr>
            </a:lvl4pPr>
            <a:lvl5pPr defTabSz="457200">
              <a:defRPr sz="3600">
                <a:solidFill>
                  <a:srgbClr val="012E7F"/>
                </a:solidFill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9pPr>
          </a:lstStyle>
          <a:p>
            <a:r>
              <a:rPr lang="en-GB" altLang="en-US" dirty="0"/>
              <a:t>Retailer Share of Trade £ - Total Pollock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54601" y="6458759"/>
            <a:ext cx="51435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1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5115482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21263" y="6473825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>
            <p:extLst>
              <p:ext uri="{D42A27DB-BD31-4B8C-83A1-F6EECF244321}">
                <p14:modId xmlns:p14="http://schemas.microsoft.com/office/powerpoint/2010/main" val="1397413989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7663" y="1379538"/>
            <a:ext cx="8451850" cy="518477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 txBox="1">
            <a:spLocks/>
          </p:cNvSpPr>
          <p:nvPr/>
        </p:nvSpPr>
        <p:spPr bwMode="auto">
          <a:xfrm>
            <a:off x="3175" y="955623"/>
            <a:ext cx="9140825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457200"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  <a:lvl2pPr defTabSz="457200">
              <a:defRPr sz="3600">
                <a:solidFill>
                  <a:srgbClr val="012E7F"/>
                </a:solidFill>
              </a:defRPr>
            </a:lvl2pPr>
            <a:lvl3pPr defTabSz="457200">
              <a:defRPr sz="3600">
                <a:solidFill>
                  <a:srgbClr val="012E7F"/>
                </a:solidFill>
              </a:defRPr>
            </a:lvl3pPr>
            <a:lvl4pPr defTabSz="457200">
              <a:defRPr sz="3600">
                <a:solidFill>
                  <a:srgbClr val="012E7F"/>
                </a:solidFill>
              </a:defRPr>
            </a:lvl4pPr>
            <a:lvl5pPr defTabSz="457200">
              <a:defRPr sz="3600">
                <a:solidFill>
                  <a:srgbClr val="012E7F"/>
                </a:solidFill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9pPr>
          </a:lstStyle>
          <a:p>
            <a:r>
              <a:rPr lang="en-GB" altLang="en-US" dirty="0"/>
              <a:t>Retailer Share of Trade £ - Frozen Pollock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54601" y="6458759"/>
            <a:ext cx="51435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1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86665822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21263" y="6473825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>
            <p:extLst>
              <p:ext uri="{D42A27DB-BD31-4B8C-83A1-F6EECF244321}">
                <p14:modId xmlns:p14="http://schemas.microsoft.com/office/powerpoint/2010/main" val="3202824525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7663" y="1339850"/>
            <a:ext cx="8451850" cy="518636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 txBox="1">
            <a:spLocks/>
          </p:cNvSpPr>
          <p:nvPr/>
        </p:nvSpPr>
        <p:spPr bwMode="auto">
          <a:xfrm>
            <a:off x="3175" y="967212"/>
            <a:ext cx="914082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457200"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  <a:lvl2pPr defTabSz="457200">
              <a:defRPr sz="3600">
                <a:solidFill>
                  <a:srgbClr val="012E7F"/>
                </a:solidFill>
              </a:defRPr>
            </a:lvl2pPr>
            <a:lvl3pPr defTabSz="457200">
              <a:defRPr sz="3600">
                <a:solidFill>
                  <a:srgbClr val="012E7F"/>
                </a:solidFill>
              </a:defRPr>
            </a:lvl3pPr>
            <a:lvl4pPr defTabSz="457200">
              <a:defRPr sz="3600">
                <a:solidFill>
                  <a:srgbClr val="012E7F"/>
                </a:solidFill>
              </a:defRPr>
            </a:lvl4pPr>
            <a:lvl5pPr defTabSz="457200">
              <a:defRPr sz="3600">
                <a:solidFill>
                  <a:srgbClr val="012E7F"/>
                </a:solidFill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9pPr>
          </a:lstStyle>
          <a:p>
            <a:r>
              <a:rPr lang="en-GB" altLang="en-US" dirty="0"/>
              <a:t>Retailer Share of Trade £ - Chilled Pollock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54601" y="6458759"/>
            <a:ext cx="51435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1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75883572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21263" y="6473825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>
            <p:extLst>
              <p:ext uri="{D42A27DB-BD31-4B8C-83A1-F6EECF244321}">
                <p14:modId xmlns:p14="http://schemas.microsoft.com/office/powerpoint/2010/main" val="18428378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9900" y="1636713"/>
            <a:ext cx="8158163" cy="457517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-1588" y="825163"/>
            <a:ext cx="9145588" cy="533400"/>
          </a:xfrm>
        </p:spPr>
        <p:txBody>
          <a:bodyPr>
            <a:noAutofit/>
          </a:bodyPr>
          <a:lstStyle/>
          <a:p>
            <a:r>
              <a:rPr lang="en-GB" altLang="en-US" sz="3200" dirty="0" smtClean="0"/>
              <a:t>Market Context – Total Fish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28438684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813" y="1549770"/>
            <a:ext cx="9061450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13648" y="6527099"/>
            <a:ext cx="5143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ScanTrack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MAT</a:t>
            </a:r>
            <a:r>
              <a:rPr lang="en-GB" altLang="en-US" sz="14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433996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48250" y="6573838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1588" y="710223"/>
            <a:ext cx="9145588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457200"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  <a:lvl2pPr defTabSz="457200">
              <a:defRPr sz="3600">
                <a:solidFill>
                  <a:srgbClr val="012E7F"/>
                </a:solidFill>
              </a:defRPr>
            </a:lvl2pPr>
            <a:lvl3pPr defTabSz="457200">
              <a:defRPr sz="3600">
                <a:solidFill>
                  <a:srgbClr val="012E7F"/>
                </a:solidFill>
              </a:defRPr>
            </a:lvl3pPr>
            <a:lvl4pPr defTabSz="457200">
              <a:defRPr sz="3600">
                <a:solidFill>
                  <a:srgbClr val="012E7F"/>
                </a:solidFill>
              </a:defRPr>
            </a:lvl4pPr>
            <a:lvl5pPr defTabSz="457200">
              <a:defRPr sz="3600">
                <a:solidFill>
                  <a:srgbClr val="012E7F"/>
                </a:solidFill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9pPr>
          </a:lstStyle>
          <a:p>
            <a:r>
              <a:rPr lang="en-GB" altLang="en-US" dirty="0"/>
              <a:t>Market Context – Total Fish continued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6764113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4613" y="1438291"/>
            <a:ext cx="9021762" cy="462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13648" y="6527099"/>
            <a:ext cx="5143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ScanTrack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MAT</a:t>
            </a:r>
            <a:r>
              <a:rPr lang="en-GB" altLang="en-US" sz="14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0068838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48250" y="6573838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9525" y="428627"/>
            <a:ext cx="6481763" cy="65087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998393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Scantrack – EPOS from key retailers (excluding discounters) and 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8568007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 txBox="1">
            <a:spLocks/>
          </p:cNvSpPr>
          <p:nvPr/>
        </p:nvSpPr>
        <p:spPr bwMode="auto">
          <a:xfrm>
            <a:off x="-1588" y="966450"/>
            <a:ext cx="9145588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457200"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  <a:lvl2pPr defTabSz="457200">
              <a:defRPr sz="3600">
                <a:solidFill>
                  <a:srgbClr val="012E7F"/>
                </a:solidFill>
              </a:defRPr>
            </a:lvl2pPr>
            <a:lvl3pPr defTabSz="457200">
              <a:defRPr sz="3600">
                <a:solidFill>
                  <a:srgbClr val="012E7F"/>
                </a:solidFill>
              </a:defRPr>
            </a:lvl3pPr>
            <a:lvl4pPr defTabSz="457200">
              <a:defRPr sz="3600">
                <a:solidFill>
                  <a:srgbClr val="012E7F"/>
                </a:solidFill>
              </a:defRPr>
            </a:lvl4pPr>
            <a:lvl5pPr defTabSz="457200">
              <a:defRPr sz="3600">
                <a:solidFill>
                  <a:srgbClr val="012E7F"/>
                </a:solidFill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9pPr>
          </a:lstStyle>
          <a:p>
            <a:r>
              <a:rPr lang="en-US" altLang="en-US" dirty="0"/>
              <a:t>Moving Annual Trends – Total Pollock</a:t>
            </a:r>
          </a:p>
        </p:txBody>
      </p:sp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-13648" y="6527099"/>
            <a:ext cx="5143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ScanTrack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MAT</a:t>
            </a:r>
            <a:r>
              <a:rPr lang="en-GB" altLang="en-US" sz="14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5" name="Picture 4"/>
          <p:cNvPicPr/>
          <p:nvPr>
            <p:extLst>
              <p:ext uri="{D42A27DB-BD31-4B8C-83A1-F6EECF244321}">
                <p14:modId xmlns:p14="http://schemas.microsoft.com/office/powerpoint/2010/main" val="185447981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047964" y="6573776"/>
            <a:ext cx="1323975" cy="247650"/>
          </a:xfrm>
          <a:prstGeom prst="rect">
            <a:avLst/>
          </a:prstGeom>
        </p:spPr>
      </p:pic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522945660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0" y="1606550"/>
            <a:ext cx="9144000" cy="486339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 txBox="1">
            <a:spLocks/>
          </p:cNvSpPr>
          <p:nvPr/>
        </p:nvSpPr>
        <p:spPr bwMode="auto">
          <a:xfrm>
            <a:off x="-1588" y="1029311"/>
            <a:ext cx="914558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457200"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  <a:lvl2pPr defTabSz="457200">
              <a:defRPr sz="3600">
                <a:solidFill>
                  <a:srgbClr val="012E7F"/>
                </a:solidFill>
              </a:defRPr>
            </a:lvl2pPr>
            <a:lvl3pPr defTabSz="457200">
              <a:defRPr sz="3600">
                <a:solidFill>
                  <a:srgbClr val="012E7F"/>
                </a:solidFill>
              </a:defRPr>
            </a:lvl3pPr>
            <a:lvl4pPr defTabSz="457200">
              <a:defRPr sz="3600">
                <a:solidFill>
                  <a:srgbClr val="012E7F"/>
                </a:solidFill>
              </a:defRPr>
            </a:lvl4pPr>
            <a:lvl5pPr defTabSz="457200">
              <a:defRPr sz="3600">
                <a:solidFill>
                  <a:srgbClr val="012E7F"/>
                </a:solidFill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9pPr>
          </a:lstStyle>
          <a:p>
            <a:r>
              <a:rPr lang="en-US" altLang="en-US" dirty="0"/>
              <a:t>Moving Annual Trends – Total Pollock Continued</a:t>
            </a: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-13648" y="6527099"/>
            <a:ext cx="5143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ScanTrack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MAT</a:t>
            </a:r>
            <a:r>
              <a:rPr lang="en-GB" altLang="en-US" sz="14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5459619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48250" y="6573838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269823880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1275" y="1639888"/>
            <a:ext cx="8985250" cy="44545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175" y="768960"/>
            <a:ext cx="9140825" cy="47783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GB" altLang="en-US" sz="3200" dirty="0"/>
              <a:t>Long Term Trends – Total Pollock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63851136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2550" y="1204026"/>
            <a:ext cx="8977313" cy="490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13648" y="6527099"/>
            <a:ext cx="5143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ScanTrack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MAT</a:t>
            </a:r>
            <a:r>
              <a:rPr lang="en-GB" altLang="en-US" sz="14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49438384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48250" y="6573838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175" y="868333"/>
            <a:ext cx="9140825" cy="47783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GB" altLang="en-US" sz="3200" dirty="0"/>
              <a:t>Long Term Trends – Frozen Pollock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92978407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2550" y="1238025"/>
            <a:ext cx="8977313" cy="490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13648" y="6527099"/>
            <a:ext cx="5143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ScanTrack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MAT</a:t>
            </a:r>
            <a:r>
              <a:rPr lang="en-GB" altLang="en-US" sz="14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28429076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48250" y="6573838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-10473" y="877858"/>
            <a:ext cx="9140825" cy="506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GB" altLang="en-US" sz="3200" dirty="0"/>
              <a:t>Long Term Trends – Chilled Pollock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4443898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4138" y="1360857"/>
            <a:ext cx="8975725" cy="490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13648" y="6527099"/>
            <a:ext cx="5143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ScanTrack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MAT</a:t>
            </a:r>
            <a:r>
              <a:rPr lang="en-GB" altLang="en-US" sz="14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20979773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48250" y="6573838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-54601" y="6458759"/>
            <a:ext cx="51435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1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763" y="523207"/>
            <a:ext cx="9139237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457200"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  <a:lvl2pPr defTabSz="457200">
              <a:defRPr sz="3600">
                <a:solidFill>
                  <a:srgbClr val="012E7F"/>
                </a:solidFill>
              </a:defRPr>
            </a:lvl2pPr>
            <a:lvl3pPr defTabSz="457200">
              <a:defRPr sz="3600">
                <a:solidFill>
                  <a:srgbClr val="012E7F"/>
                </a:solidFill>
              </a:defRPr>
            </a:lvl3pPr>
            <a:lvl4pPr defTabSz="457200">
              <a:defRPr sz="3600">
                <a:solidFill>
                  <a:srgbClr val="012E7F"/>
                </a:solidFill>
              </a:defRPr>
            </a:lvl4pPr>
            <a:lvl5pPr defTabSz="457200">
              <a:defRPr sz="3600">
                <a:solidFill>
                  <a:srgbClr val="012E7F"/>
                </a:solidFill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9pPr>
          </a:lstStyle>
          <a:p>
            <a:r>
              <a:rPr lang="en-GB" altLang="en-US" dirty="0"/>
              <a:t>Purchase KPI’s – Total Pollock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0058508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021594" y="6474180"/>
            <a:ext cx="1323975" cy="24765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649708"/>
            <a:ext cx="8877300" cy="566776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0" y="535267"/>
            <a:ext cx="91440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457200"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  <a:lvl2pPr defTabSz="457200">
              <a:defRPr sz="3600">
                <a:solidFill>
                  <a:srgbClr val="012E7F"/>
                </a:solidFill>
              </a:defRPr>
            </a:lvl2pPr>
            <a:lvl3pPr defTabSz="457200">
              <a:defRPr sz="3600">
                <a:solidFill>
                  <a:srgbClr val="012E7F"/>
                </a:solidFill>
              </a:defRPr>
            </a:lvl3pPr>
            <a:lvl4pPr defTabSz="457200">
              <a:defRPr sz="3600">
                <a:solidFill>
                  <a:srgbClr val="012E7F"/>
                </a:solidFill>
              </a:defRPr>
            </a:lvl4pPr>
            <a:lvl5pPr defTabSz="457200">
              <a:defRPr sz="3600">
                <a:solidFill>
                  <a:srgbClr val="012E7F"/>
                </a:solidFill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9pPr>
          </a:lstStyle>
          <a:p>
            <a:r>
              <a:rPr lang="en-GB" altLang="en-US" dirty="0"/>
              <a:t>Purchase KPI’s – Frozen Pollock</a:t>
            </a:r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-54601" y="6458759"/>
            <a:ext cx="51435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1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4170934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21263" y="6473825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690652"/>
            <a:ext cx="8877300" cy="566776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1588" y="521619"/>
            <a:ext cx="914558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457200"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  <a:lvl2pPr defTabSz="457200">
              <a:defRPr sz="3600">
                <a:solidFill>
                  <a:srgbClr val="012E7F"/>
                </a:solidFill>
              </a:defRPr>
            </a:lvl2pPr>
            <a:lvl3pPr defTabSz="457200">
              <a:defRPr sz="3600">
                <a:solidFill>
                  <a:srgbClr val="012E7F"/>
                </a:solidFill>
              </a:defRPr>
            </a:lvl3pPr>
            <a:lvl4pPr defTabSz="457200">
              <a:defRPr sz="3600">
                <a:solidFill>
                  <a:srgbClr val="012E7F"/>
                </a:solidFill>
              </a:defRPr>
            </a:lvl4pPr>
            <a:lvl5pPr defTabSz="457200">
              <a:defRPr sz="3600">
                <a:solidFill>
                  <a:srgbClr val="012E7F"/>
                </a:solidFill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9pPr>
          </a:lstStyle>
          <a:p>
            <a:r>
              <a:rPr lang="en-GB" altLang="en-US" dirty="0"/>
              <a:t>Purchase KPI’s – Chilled Pollock</a:t>
            </a:r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-54601" y="6458759"/>
            <a:ext cx="51435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1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63396756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21263" y="6473825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663356"/>
            <a:ext cx="8877300" cy="566776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afish-PowerPoint-template">
  <a:themeElements>
    <a:clrScheme name="Seafish colour theme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0075BF"/>
      </a:accent1>
      <a:accent2>
        <a:srgbClr val="00A0DE"/>
      </a:accent2>
      <a:accent3>
        <a:srgbClr val="706F6F"/>
      </a:accent3>
      <a:accent4>
        <a:srgbClr val="8AB5E1"/>
      </a:accent4>
      <a:accent5>
        <a:srgbClr val="A2CFF1"/>
      </a:accent5>
      <a:accent6>
        <a:srgbClr val="AEABAB"/>
      </a:accent6>
      <a:hlink>
        <a:srgbClr val="0563C1"/>
      </a:hlink>
      <a:folHlink>
        <a:srgbClr val="954F72"/>
      </a:folHlink>
    </a:clrScheme>
    <a:fontScheme name="Seafish font them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defRPr sz="1600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esentation4" id="{2FCA762D-6EA3-3449-9E2C-593BCAAD23B0}" vid="{CCF4CBAF-3210-6445-9D43-BAFE3CCF933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>
      <Value>Retail</Value>
    </DocumentTopic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 xsi:nil="true"/>
    <PublicationDate xmlns="cebd32e3-9ab6-41ee-b1af-b8405a8d4e68" xsi:nil="true"/>
    <DocumentAdded xmlns="cebd32e3-9ab6-41ee-b1af-b8405a8d4e68">2000-01-01T00:00:00+00:00</DocumentAdded>
    <TaxCatchAll xmlns="cebd32e3-9ab6-41ee-b1af-b8405a8d4e68">
      <Value>1602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11 - November 2019 (1)</TermName>
          <TermId xmlns="http://schemas.microsoft.com/office/infopath/2007/PartnerControls">85978bb8-507e-4373-b9fb-a2163b0d8016</TermId>
        </TermInfo>
      </Terms>
    </j7c1b49d505545c2a69692ae734740bd>
    <DocumentSummary xmlns="cebd32e3-9ab6-41ee-b1af-b8405a8d4e68" xsi:nil="true"/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2E48AED8-777D-4DA1-BF18-4D8FD0ED148F}"/>
</file>

<file path=customXml/itemProps2.xml><?xml version="1.0" encoding="utf-8"?>
<ds:datastoreItem xmlns:ds="http://schemas.openxmlformats.org/officeDocument/2006/customXml" ds:itemID="{2F0839F0-5F4C-4955-9D08-7CC5BEC91142}"/>
</file>

<file path=customXml/itemProps3.xml><?xml version="1.0" encoding="utf-8"?>
<ds:datastoreItem xmlns:ds="http://schemas.openxmlformats.org/officeDocument/2006/customXml" ds:itemID="{93D328C5-F7AB-44DE-8613-0874E363C5F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8865</TotalTime>
  <Words>632</Words>
  <Application>Microsoft Office PowerPoint</Application>
  <PresentationFormat>On-screen Show (4:3)</PresentationFormat>
  <Paragraphs>71</Paragraphs>
  <Slides>19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Seafish-PowerPoint-template</vt:lpstr>
      <vt:lpstr>Worksheet</vt:lpstr>
      <vt:lpstr>Pollock Report</vt:lpstr>
      <vt:lpstr>PowerPoint Presentation</vt:lpstr>
      <vt:lpstr>PowerPoint Presentation</vt:lpstr>
      <vt:lpstr>Long Term Trends – Total Pollock</vt:lpstr>
      <vt:lpstr>Long Term Trends – Frozen Pollock</vt:lpstr>
      <vt:lpstr>Long Term Trends – Chilled Pollock</vt:lpstr>
      <vt:lpstr>PowerPoint Presentation</vt:lpstr>
      <vt:lpstr>PowerPoint Presentation</vt:lpstr>
      <vt:lpstr>PowerPoint Presentation</vt:lpstr>
      <vt:lpstr>Rolling Purchase KPI’s – Total Pollock</vt:lpstr>
      <vt:lpstr>Rolling Purchase KPI’s – Frozen Pollock</vt:lpstr>
      <vt:lpstr>Rolling Purchase KPI’s – Chilled Pollock</vt:lpstr>
      <vt:lpstr>PowerPoint Presentation</vt:lpstr>
      <vt:lpstr>PowerPoint Presentation</vt:lpstr>
      <vt:lpstr>PowerPoint Presentation</vt:lpstr>
      <vt:lpstr>Market Context – Total Fish</vt:lpstr>
      <vt:lpstr>PowerPoint Presentation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November 1 Nielsen Pollock Report.pptx</dc:title>
  <dc:creator>anderi01</dc:creator>
  <cp:lastModifiedBy>Trivedi, Yash Nikhil</cp:lastModifiedBy>
  <cp:revision>737</cp:revision>
  <dcterms:created xsi:type="dcterms:W3CDTF">2009-04-16T08:15:59Z</dcterms:created>
  <dcterms:modified xsi:type="dcterms:W3CDTF">2019-11-20T11:48:32Z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1602;#11 - November 2019 (1)|85978bb8-507e-4373-b9fb-a2163b0d8016</vt:lpwstr>
  </property>
</Properties>
</file>