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33" r:id="rId4"/>
  </p:sldMasterIdLst>
  <p:notesMasterIdLst>
    <p:notesMasterId r:id="rId45"/>
  </p:notesMasterIdLst>
  <p:handoutMasterIdLst>
    <p:handoutMasterId r:id="rId46"/>
  </p:handoutMasterIdLst>
  <p:sldIdLst>
    <p:sldId id="1718" r:id="rId5"/>
    <p:sldId id="1714" r:id="rId6"/>
    <p:sldId id="802" r:id="rId7"/>
    <p:sldId id="803" r:id="rId8"/>
    <p:sldId id="1582" r:id="rId9"/>
    <p:sldId id="1662" r:id="rId10"/>
    <p:sldId id="1751" r:id="rId11"/>
    <p:sldId id="1598" r:id="rId12"/>
    <p:sldId id="1623" r:id="rId13"/>
    <p:sldId id="1701" r:id="rId14"/>
    <p:sldId id="1702" r:id="rId15"/>
    <p:sldId id="1615" r:id="rId16"/>
    <p:sldId id="1728" r:id="rId17"/>
    <p:sldId id="1660" r:id="rId18"/>
    <p:sldId id="1609" r:id="rId19"/>
    <p:sldId id="1752" r:id="rId20"/>
    <p:sldId id="1276" r:id="rId21"/>
    <p:sldId id="1755" r:id="rId22"/>
    <p:sldId id="1766" r:id="rId23"/>
    <p:sldId id="1767" r:id="rId24"/>
    <p:sldId id="1713" r:id="rId25"/>
    <p:sldId id="1750" r:id="rId26"/>
    <p:sldId id="1739" r:id="rId27"/>
    <p:sldId id="1743" r:id="rId28"/>
    <p:sldId id="1741" r:id="rId29"/>
    <p:sldId id="1740" r:id="rId30"/>
    <p:sldId id="1756" r:id="rId31"/>
    <p:sldId id="1757" r:id="rId32"/>
    <p:sldId id="1758" r:id="rId33"/>
    <p:sldId id="1759" r:id="rId34"/>
    <p:sldId id="1760" r:id="rId35"/>
    <p:sldId id="1761" r:id="rId36"/>
    <p:sldId id="1762" r:id="rId37"/>
    <p:sldId id="1763" r:id="rId38"/>
    <p:sldId id="1764" r:id="rId39"/>
    <p:sldId id="1765" r:id="rId40"/>
    <p:sldId id="1500" r:id="rId41"/>
    <p:sldId id="1619" r:id="rId42"/>
    <p:sldId id="1753" r:id="rId43"/>
    <p:sldId id="1768" r:id="rId44"/>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AEEF"/>
    <a:srgbClr val="F76F09"/>
    <a:srgbClr val="CC6600"/>
    <a:srgbClr val="3FFFFF"/>
    <a:srgbClr val="F88936"/>
    <a:srgbClr val="3FCD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5A90781-DFE0-4ECC-8F90-118134CE9E34}">
  <a:tblStyle styleId="{95A90781-DFE0-4ECC-8F90-118134CE9E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1FC"/>
          </a:solidFill>
        </a:fill>
      </a:tcStyle>
    </a:wholeTbl>
    <a:band1H>
      <a:tcStyle>
        <a:tcBdr/>
        <a:fill>
          <a:solidFill>
            <a:srgbClr val="CAE3F9"/>
          </a:solidFill>
        </a:fill>
      </a:tcStyle>
    </a:band1H>
    <a:band1V>
      <a:tcStyle>
        <a:tcBdr/>
        <a:fill>
          <a:solidFill>
            <a:srgbClr val="CAE3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86477" autoAdjust="0"/>
  </p:normalViewPr>
  <p:slideViewPr>
    <p:cSldViewPr>
      <p:cViewPr varScale="1">
        <p:scale>
          <a:sx n="93" d="100"/>
          <a:sy n="93" d="100"/>
        </p:scale>
        <p:origin x="-660" y="-102"/>
      </p:cViewPr>
      <p:guideLst>
        <p:guide orient="horz" pos="1620"/>
        <p:guide pos="2880"/>
      </p:guideLst>
    </p:cSldViewPr>
  </p:slideViewPr>
  <p:outlineViewPr>
    <p:cViewPr>
      <p:scale>
        <a:sx n="33" d="100"/>
        <a:sy n="33" d="100"/>
      </p:scale>
      <p:origin x="48" y="17052"/>
    </p:cViewPr>
  </p:outlineViewPr>
  <p:notesTextViewPr>
    <p:cViewPr>
      <p:scale>
        <a:sx n="150" d="100"/>
        <a:sy n="150" d="100"/>
      </p:scale>
      <p:origin x="0" y="0"/>
    </p:cViewPr>
  </p:notesTextViewPr>
  <p:sorterViewPr>
    <p:cViewPr>
      <p:scale>
        <a:sx n="125" d="100"/>
        <a:sy n="125" d="100"/>
      </p:scale>
      <p:origin x="0" y="1398"/>
    </p:cViewPr>
  </p:sorterViewPr>
  <p:notesViewPr>
    <p:cSldViewPr>
      <p:cViewPr varScale="1">
        <p:scale>
          <a:sx n="61" d="100"/>
          <a:sy n="61" d="100"/>
        </p:scale>
        <p:origin x="-2610" y="-72"/>
      </p:cViewPr>
      <p:guideLst>
        <p:guide orient="horz" pos="2880"/>
        <p:guide orient="horz" pos="2932"/>
        <p:guide pos="2160"/>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42446821922451E-2"/>
          <c:y val="0.22305039475636654"/>
          <c:w val="0.95860414734171295"/>
          <c:h val="0.54264443273279883"/>
        </c:manualLayout>
      </c:layout>
      <c:barChart>
        <c:barDir val="col"/>
        <c:grouping val="clustered"/>
        <c:varyColors val="0"/>
        <c:ser>
          <c:idx val="0"/>
          <c:order val="0"/>
          <c:tx>
            <c:strRef>
              <c:f>Sheet1!$B$1</c:f>
              <c:strCache>
                <c:ptCount val="1"/>
                <c:pt idx="0">
                  <c:v>4w/e 2Nov19</c:v>
                </c:pt>
              </c:strCache>
            </c:strRef>
          </c:tx>
          <c:spPr>
            <a:solidFill>
              <a:schemeClr val="bg1">
                <a:lumMod val="75000"/>
              </a:schemeClr>
            </a:solidFill>
          </c:spPr>
          <c:invertIfNegative val="0"/>
          <c:dLbls>
            <c:dLbl>
              <c:idx val="0"/>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dLbl>
            <c:dLbl>
              <c:idx val="1"/>
              <c:layout>
                <c:manualLayout>
                  <c:x val="-6.2051576586425513E-3"/>
                  <c:y val="-3.0662907925323507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Sheet1!$B$2:$B$4</c:f>
              <c:numCache>
                <c:formatCode>General</c:formatCode>
                <c:ptCount val="3"/>
                <c:pt idx="0" formatCode="0.0">
                  <c:v>14.71</c:v>
                </c:pt>
                <c:pt idx="1">
                  <c:v>9.81</c:v>
                </c:pt>
                <c:pt idx="2">
                  <c:v>19.97</c:v>
                </c:pt>
              </c:numCache>
            </c:numRef>
          </c:val>
        </c:ser>
        <c:ser>
          <c:idx val="1"/>
          <c:order val="1"/>
          <c:tx>
            <c:strRef>
              <c:f>Sheet1!$C$1</c:f>
              <c:strCache>
                <c:ptCount val="1"/>
                <c:pt idx="0">
                  <c:v>4w/e 31Oct20</c:v>
                </c:pt>
              </c:strCache>
            </c:strRef>
          </c:tx>
          <c:spPr>
            <a:solidFill>
              <a:schemeClr val="accent1"/>
            </a:solidFill>
          </c:spPr>
          <c:invertIfNegative val="0"/>
          <c:dLbls>
            <c:dLbl>
              <c:idx val="0"/>
              <c:layout>
                <c:manualLayout>
                  <c:x val="1.2410315317285103E-2"/>
                  <c:y val="6.132823025284586E-3"/>
                </c:manualLayout>
              </c:layout>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38682439818844E-3"/>
                  <c:y val="-6.13258158506470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077364879638261E-3"/>
                  <c:y val="1.2265163170129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564470733031887E-3"/>
                  <c:y val="3.0674979936317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53868243981913E-3"/>
                  <c:y val="1.533145396266175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Sheet1!$C$2:$C$4</c:f>
              <c:numCache>
                <c:formatCode>General</c:formatCode>
                <c:ptCount val="3"/>
                <c:pt idx="0">
                  <c:v>17.72</c:v>
                </c:pt>
                <c:pt idx="1">
                  <c:v>11.46</c:v>
                </c:pt>
                <c:pt idx="2">
                  <c:v>17.7</c:v>
                </c:pt>
              </c:numCache>
            </c:numRef>
          </c:val>
        </c:ser>
        <c:dLbls>
          <c:showLegendKey val="0"/>
          <c:showVal val="0"/>
          <c:showCatName val="0"/>
          <c:showSerName val="0"/>
          <c:showPercent val="0"/>
          <c:showBubbleSize val="0"/>
        </c:dLbls>
        <c:gapWidth val="150"/>
        <c:axId val="207071872"/>
        <c:axId val="207085952"/>
      </c:barChart>
      <c:catAx>
        <c:axId val="207071872"/>
        <c:scaling>
          <c:orientation val="minMax"/>
        </c:scaling>
        <c:delete val="0"/>
        <c:axPos val="b"/>
        <c:numFmt formatCode="General" sourceLinked="0"/>
        <c:majorTickMark val="out"/>
        <c:minorTickMark val="none"/>
        <c:tickLblPos val="low"/>
        <c:txPr>
          <a:bodyPr/>
          <a:lstStyle/>
          <a:p>
            <a:pPr>
              <a:defRPr sz="1100" baseline="0">
                <a:latin typeface="Calibri" panose="020F0502020204030204" pitchFamily="34" charset="0"/>
              </a:defRPr>
            </a:pPr>
            <a:endParaRPr lang="en-US"/>
          </a:p>
        </c:txPr>
        <c:crossAx val="207085952"/>
        <c:crosses val="autoZero"/>
        <c:auto val="1"/>
        <c:lblAlgn val="ctr"/>
        <c:lblOffset val="100"/>
        <c:noMultiLvlLbl val="0"/>
      </c:catAx>
      <c:valAx>
        <c:axId val="207085952"/>
        <c:scaling>
          <c:orientation val="minMax"/>
        </c:scaling>
        <c:delete val="1"/>
        <c:axPos val="l"/>
        <c:numFmt formatCode="0.0" sourceLinked="1"/>
        <c:majorTickMark val="out"/>
        <c:minorTickMark val="none"/>
        <c:tickLblPos val="nextTo"/>
        <c:crossAx val="207071872"/>
        <c:crosses val="autoZero"/>
        <c:crossBetween val="between"/>
      </c:valAx>
    </c:plotArea>
    <c:legend>
      <c:legendPos val="r"/>
      <c:layout>
        <c:manualLayout>
          <c:xMode val="edge"/>
          <c:yMode val="edge"/>
          <c:x val="0.27334727284837579"/>
          <c:y val="0.91675911025004031"/>
          <c:w val="0.41958205263222353"/>
          <c:h val="8.3240792364209878E-2"/>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0515247108307045E-3"/>
          <c:y val="3.8626609442060089E-2"/>
          <c:w val="0.98422712933753942"/>
          <c:h val="0.77467811158798283"/>
        </c:manualLayout>
      </c:layout>
      <c:barChart>
        <c:barDir val="col"/>
        <c:grouping val="clustered"/>
        <c:varyColors val="0"/>
        <c:ser>
          <c:idx val="0"/>
          <c:order val="0"/>
          <c:tx>
            <c:strRef>
              <c:f>Sheet1!$B$1</c:f>
              <c:strCache>
                <c:ptCount val="1"/>
                <c:pt idx="0">
                  <c:v>Value Sales</c:v>
                </c:pt>
              </c:strCache>
            </c:strRef>
          </c:tx>
          <c:spPr>
            <a:solidFill>
              <a:schemeClr val="accent4">
                <a:lumMod val="40000"/>
                <a:lumOff val="60000"/>
              </a:schemeClr>
            </a:solidFill>
          </c:spPr>
          <c:invertIfNegative val="0"/>
          <c:dLbls>
            <c:numFmt formatCode="0.0,,&quot;m&quot;" sourceLinked="0"/>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Halloween 2015</c:v>
                </c:pt>
                <c:pt idx="1">
                  <c:v>Halloween 2016</c:v>
                </c:pt>
                <c:pt idx="2">
                  <c:v>Halloween 2017</c:v>
                </c:pt>
                <c:pt idx="3">
                  <c:v>Halloween 2018</c:v>
                </c:pt>
                <c:pt idx="4">
                  <c:v>Halloween 2019</c:v>
                </c:pt>
                <c:pt idx="5">
                  <c:v>Halloween 2020</c:v>
                </c:pt>
              </c:strCache>
            </c:strRef>
          </c:cat>
          <c:val>
            <c:numRef>
              <c:f>Sheet1!$B$2:$B$7</c:f>
              <c:numCache>
                <c:formatCode>_-* #,##0_-;\-* #,##0_-;_-* "-"??_-;_-@_-</c:formatCode>
                <c:ptCount val="6"/>
                <c:pt idx="0">
                  <c:v>54123041.399999999</c:v>
                </c:pt>
                <c:pt idx="1">
                  <c:v>50718750.5</c:v>
                </c:pt>
                <c:pt idx="2">
                  <c:v>50372853.199999996</c:v>
                </c:pt>
                <c:pt idx="3">
                  <c:v>48587774.300000004</c:v>
                </c:pt>
                <c:pt idx="4">
                  <c:v>49059688.899999991</c:v>
                </c:pt>
                <c:pt idx="5">
                  <c:v>38893701.700000003</c:v>
                </c:pt>
              </c:numCache>
            </c:numRef>
          </c:val>
        </c:ser>
        <c:ser>
          <c:idx val="1"/>
          <c:order val="1"/>
          <c:tx>
            <c:strRef>
              <c:f>Sheet1!$C$1</c:f>
              <c:strCache>
                <c:ptCount val="1"/>
                <c:pt idx="0">
                  <c:v>Unit Sales</c:v>
                </c:pt>
              </c:strCache>
            </c:strRef>
          </c:tx>
          <c:spPr>
            <a:solidFill>
              <a:schemeClr val="accent4"/>
            </a:solidFill>
          </c:spPr>
          <c:invertIfNegative val="0"/>
          <c:dLbls>
            <c:dLbl>
              <c:idx val="3"/>
              <c:layout>
                <c:manualLayout>
                  <c:x val="3.1344215721091991E-3"/>
                  <c:y val="1.5422531327552927E-2"/>
                </c:manualLayout>
              </c:layout>
              <c:dLblPos val="outEnd"/>
              <c:showLegendKey val="0"/>
              <c:showVal val="1"/>
              <c:showCatName val="0"/>
              <c:showSerName val="0"/>
              <c:showPercent val="0"/>
              <c:showBubbleSize val="0"/>
            </c:dLbl>
            <c:dLbl>
              <c:idx val="5"/>
              <c:layout>
                <c:manualLayout>
                  <c:x val="7.9336525391557784E-3"/>
                  <c:y val="7.5953413931886113E-3"/>
                </c:manualLayout>
              </c:layout>
              <c:dLblPos val="outEnd"/>
              <c:showLegendKey val="0"/>
              <c:showVal val="1"/>
              <c:showCatName val="0"/>
              <c:showSerName val="0"/>
              <c:showPercent val="0"/>
              <c:showBubbleSize val="0"/>
            </c:dLbl>
            <c:dLbl>
              <c:idx val="6"/>
              <c:layout>
                <c:manualLayout>
                  <c:xMode val="edge"/>
                  <c:yMode val="edge"/>
                  <c:x val="0.59726603575184012"/>
                  <c:y val="0.56008583690987124"/>
                </c:manualLayout>
              </c:layout>
              <c:dLblPos val="outEnd"/>
              <c:showLegendKey val="0"/>
              <c:showVal val="1"/>
              <c:showCatName val="0"/>
              <c:showSerName val="0"/>
              <c:showPercent val="0"/>
              <c:showBubbleSize val="0"/>
            </c:dLbl>
            <c:dLbl>
              <c:idx val="7"/>
              <c:layout>
                <c:manualLayout>
                  <c:xMode val="edge"/>
                  <c:yMode val="edge"/>
                  <c:x val="0.68769716088328081"/>
                  <c:y val="0.53433476394849788"/>
                </c:manualLayout>
              </c:layout>
              <c:dLblPos val="outEnd"/>
              <c:showLegendKey val="0"/>
              <c:showVal val="1"/>
              <c:showCatName val="0"/>
              <c:showSerName val="0"/>
              <c:showPercent val="0"/>
              <c:showBubbleSize val="0"/>
            </c:dLbl>
            <c:dLbl>
              <c:idx val="8"/>
              <c:layout>
                <c:manualLayout>
                  <c:xMode val="edge"/>
                  <c:yMode val="edge"/>
                  <c:x val="0.60252365930599372"/>
                  <c:y val="0.35193133047210301"/>
                </c:manualLayout>
              </c:layout>
              <c:dLblPos val="outEnd"/>
              <c:showLegendKey val="0"/>
              <c:showVal val="1"/>
              <c:showCatName val="0"/>
              <c:showSerName val="0"/>
              <c:showPercent val="0"/>
              <c:showBubbleSize val="0"/>
            </c:dLbl>
            <c:numFmt formatCode="0.0,,&quot;m&quot;" sourceLinked="0"/>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Halloween 2015</c:v>
                </c:pt>
                <c:pt idx="1">
                  <c:v>Halloween 2016</c:v>
                </c:pt>
                <c:pt idx="2">
                  <c:v>Halloween 2017</c:v>
                </c:pt>
                <c:pt idx="3">
                  <c:v>Halloween 2018</c:v>
                </c:pt>
                <c:pt idx="4">
                  <c:v>Halloween 2019</c:v>
                </c:pt>
                <c:pt idx="5">
                  <c:v>Halloween 2020</c:v>
                </c:pt>
              </c:strCache>
            </c:strRef>
          </c:cat>
          <c:val>
            <c:numRef>
              <c:f>Sheet1!$C$2:$C$7</c:f>
              <c:numCache>
                <c:formatCode>_-* #,##0_-;\-* #,##0_-;_-* "-"??_-;_-@_-</c:formatCode>
                <c:ptCount val="6"/>
                <c:pt idx="0">
                  <c:v>30009674.900000002</c:v>
                </c:pt>
                <c:pt idx="1">
                  <c:v>28737947.199999999</c:v>
                </c:pt>
                <c:pt idx="2">
                  <c:v>26727373.300000001</c:v>
                </c:pt>
                <c:pt idx="3">
                  <c:v>26428610.600000001</c:v>
                </c:pt>
                <c:pt idx="4">
                  <c:v>25151152</c:v>
                </c:pt>
                <c:pt idx="5">
                  <c:v>20865134.199999999</c:v>
                </c:pt>
              </c:numCache>
            </c:numRef>
          </c:val>
        </c:ser>
        <c:dLbls>
          <c:showLegendKey val="0"/>
          <c:showVal val="0"/>
          <c:showCatName val="0"/>
          <c:showSerName val="0"/>
          <c:showPercent val="0"/>
          <c:showBubbleSize val="0"/>
        </c:dLbls>
        <c:gapWidth val="100"/>
        <c:axId val="333777152"/>
        <c:axId val="333791232"/>
      </c:barChart>
      <c:catAx>
        <c:axId val="333777152"/>
        <c:scaling>
          <c:orientation val="minMax"/>
        </c:scaling>
        <c:delete val="0"/>
        <c:axPos val="b"/>
        <c:numFmt formatCode="General" sourceLinked="1"/>
        <c:majorTickMark val="out"/>
        <c:minorTickMark val="none"/>
        <c:tickLblPos val="low"/>
        <c:txPr>
          <a:bodyPr rot="0" vert="horz"/>
          <a:lstStyle/>
          <a:p>
            <a:pPr>
              <a:defRPr sz="1200">
                <a:latin typeface="Calibri" panose="020F0502020204030204" pitchFamily="34" charset="0"/>
              </a:defRPr>
            </a:pPr>
            <a:endParaRPr lang="en-US"/>
          </a:p>
        </c:txPr>
        <c:crossAx val="333791232"/>
        <c:crosses val="autoZero"/>
        <c:auto val="1"/>
        <c:lblAlgn val="ctr"/>
        <c:lblOffset val="100"/>
        <c:tickLblSkip val="1"/>
        <c:tickMarkSkip val="1"/>
        <c:noMultiLvlLbl val="0"/>
      </c:catAx>
      <c:valAx>
        <c:axId val="333791232"/>
        <c:scaling>
          <c:orientation val="minMax"/>
        </c:scaling>
        <c:delete val="1"/>
        <c:axPos val="l"/>
        <c:numFmt formatCode="_-* #,##0_-;\-* #,##0_-;_-* &quot;-&quot;??_-;_-@_-" sourceLinked="1"/>
        <c:majorTickMark val="out"/>
        <c:minorTickMark val="none"/>
        <c:tickLblPos val="nextTo"/>
        <c:crossAx val="333777152"/>
        <c:crosses val="autoZero"/>
        <c:crossBetween val="between"/>
      </c:valAx>
    </c:plotArea>
    <c:legend>
      <c:legendPos val="r"/>
      <c:layout>
        <c:manualLayout>
          <c:xMode val="edge"/>
          <c:yMode val="edge"/>
          <c:x val="0.25631971367987855"/>
          <c:y val="0.92918453217072083"/>
          <c:w val="0.46534189389987934"/>
          <c:h val="7.0815450643776826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8048780487805E-2"/>
          <c:y val="7.7583160512169708E-2"/>
          <c:w val="0.93631436314363148"/>
          <c:h val="0.62313937811894915"/>
        </c:manualLayout>
      </c:layout>
      <c:barChart>
        <c:barDir val="col"/>
        <c:grouping val="clustered"/>
        <c:varyColors val="0"/>
        <c:ser>
          <c:idx val="1"/>
          <c:order val="0"/>
          <c:tx>
            <c:strRef>
              <c:f>Sheet1!$B$1</c:f>
              <c:strCache>
                <c:ptCount val="1"/>
                <c:pt idx="0">
                  <c:v>2015</c:v>
                </c:pt>
              </c:strCache>
            </c:strRef>
          </c:tx>
          <c:spPr>
            <a:solidFill>
              <a:srgbClr val="FFC000"/>
            </a:solidFill>
            <a:ln w="14847">
              <a:noFill/>
              <a:prstDash val="solid"/>
            </a:ln>
          </c:spPr>
          <c:invertIfNegative val="0"/>
          <c:dPt>
            <c:idx val="0"/>
            <c:invertIfNegative val="0"/>
            <c:bubble3D val="0"/>
            <c:spPr>
              <a:solidFill>
                <a:schemeClr val="bg1">
                  <a:lumMod val="65000"/>
                </a:schemeClr>
              </a:solidFill>
              <a:ln w="14847">
                <a:noFill/>
                <a:prstDash val="solid"/>
              </a:ln>
            </c:spPr>
          </c:dPt>
          <c:dPt>
            <c:idx val="1"/>
            <c:invertIfNegative val="0"/>
            <c:bubble3D val="0"/>
            <c:spPr>
              <a:solidFill>
                <a:schemeClr val="bg1">
                  <a:lumMod val="65000"/>
                </a:schemeClr>
              </a:solidFill>
              <a:ln w="14847">
                <a:noFill/>
                <a:prstDash val="solid"/>
              </a:ln>
            </c:spPr>
          </c:dPt>
          <c:dPt>
            <c:idx val="2"/>
            <c:invertIfNegative val="0"/>
            <c:bubble3D val="0"/>
            <c:spPr>
              <a:solidFill>
                <a:schemeClr val="bg1">
                  <a:lumMod val="65000"/>
                </a:schemeClr>
              </a:solidFill>
              <a:ln w="14847">
                <a:noFill/>
                <a:prstDash val="solid"/>
              </a:ln>
            </c:spPr>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11"/>
            <c:invertIfNegative val="0"/>
            <c:bubble3D val="0"/>
          </c:dPt>
          <c:dPt>
            <c:idx val="17"/>
            <c:invertIfNegative val="0"/>
            <c:bubble3D val="0"/>
          </c:dPt>
          <c:dLbls>
            <c:numFmt formatCode="0%" sourceLinked="0"/>
            <c:spPr>
              <a:noFill/>
              <a:ln w="29694">
                <a:noFill/>
              </a:ln>
            </c:spPr>
            <c:txPr>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dLbls>
          <c:cat>
            <c:strRef>
              <c:f>Sheet1!$A$2:$A$9</c:f>
              <c:strCache>
                <c:ptCount val="8"/>
                <c:pt idx="0">
                  <c:v>Christmas</c:v>
                </c:pt>
                <c:pt idx="1">
                  <c:v>Easter</c:v>
                </c:pt>
                <c:pt idx="2">
                  <c:v>New Year</c:v>
                </c:pt>
                <c:pt idx="3">
                  <c:v>Halloween</c:v>
                </c:pt>
                <c:pt idx="4">
                  <c:v>Pancake Day</c:v>
                </c:pt>
                <c:pt idx="5">
                  <c:v>Mothering Sunday</c:v>
                </c:pt>
                <c:pt idx="6">
                  <c:v>Father's Day</c:v>
                </c:pt>
                <c:pt idx="7">
                  <c:v>Valentine's Day</c:v>
                </c:pt>
              </c:strCache>
            </c:strRef>
          </c:cat>
          <c:val>
            <c:numRef>
              <c:f>Sheet1!$B$2:$B$9</c:f>
            </c:numRef>
          </c:val>
        </c:ser>
        <c:ser>
          <c:idx val="0"/>
          <c:order val="1"/>
          <c:tx>
            <c:strRef>
              <c:f>Sheet1!$C$1</c:f>
              <c:strCache>
                <c:ptCount val="1"/>
                <c:pt idx="0">
                  <c:v>2016</c:v>
                </c:pt>
              </c:strCache>
            </c:strRef>
          </c:tx>
          <c:spPr>
            <a:solidFill>
              <a:schemeClr val="bg1">
                <a:lumMod val="85000"/>
              </a:schemeClr>
            </a:solidFill>
          </c:spPr>
          <c:invertIfNegative val="0"/>
          <c:dPt>
            <c:idx val="3"/>
            <c:invertIfNegative val="0"/>
            <c:bubble3D val="0"/>
          </c:dPt>
          <c:dLbls>
            <c:txPr>
              <a:bodyPr/>
              <a:lstStyle/>
              <a:p>
                <a:pPr>
                  <a:defRPr sz="1000" b="0">
                    <a:solidFill>
                      <a:schemeClr val="tx1"/>
                    </a:solidFill>
                  </a:defRPr>
                </a:pPr>
                <a:endParaRPr lang="en-US"/>
              </a:p>
            </c:txPr>
            <c:showLegendKey val="0"/>
            <c:showVal val="1"/>
            <c:showCatName val="0"/>
            <c:showSerName val="0"/>
            <c:showPercent val="0"/>
            <c:showBubbleSize val="0"/>
            <c:showLeaderLines val="0"/>
          </c:dLbls>
          <c:cat>
            <c:strRef>
              <c:f>Sheet1!$A$2:$A$9</c:f>
              <c:strCache>
                <c:ptCount val="8"/>
                <c:pt idx="0">
                  <c:v>Christmas</c:v>
                </c:pt>
                <c:pt idx="1">
                  <c:v>Easter</c:v>
                </c:pt>
                <c:pt idx="2">
                  <c:v>New Year</c:v>
                </c:pt>
                <c:pt idx="3">
                  <c:v>Halloween</c:v>
                </c:pt>
                <c:pt idx="4">
                  <c:v>Pancake Day</c:v>
                </c:pt>
                <c:pt idx="5">
                  <c:v>Mothering Sunday</c:v>
                </c:pt>
                <c:pt idx="6">
                  <c:v>Father's Day</c:v>
                </c:pt>
                <c:pt idx="7">
                  <c:v>Valentine's Day</c:v>
                </c:pt>
              </c:strCache>
            </c:strRef>
          </c:cat>
          <c:val>
            <c:numRef>
              <c:f>Sheet1!$C$2:$C$9</c:f>
              <c:numCache>
                <c:formatCode>0%</c:formatCode>
                <c:ptCount val="8"/>
                <c:pt idx="0">
                  <c:v>0.84</c:v>
                </c:pt>
                <c:pt idx="1">
                  <c:v>0.4</c:v>
                </c:pt>
                <c:pt idx="2">
                  <c:v>0.38</c:v>
                </c:pt>
                <c:pt idx="3">
                  <c:v>0.23</c:v>
                </c:pt>
                <c:pt idx="4">
                  <c:v>0.19</c:v>
                </c:pt>
                <c:pt idx="5">
                  <c:v>0.2</c:v>
                </c:pt>
                <c:pt idx="6">
                  <c:v>0.16</c:v>
                </c:pt>
                <c:pt idx="7">
                  <c:v>0.17</c:v>
                </c:pt>
              </c:numCache>
            </c:numRef>
          </c:val>
        </c:ser>
        <c:ser>
          <c:idx val="2"/>
          <c:order val="2"/>
          <c:tx>
            <c:strRef>
              <c:f>Sheet1!$D$1</c:f>
              <c:strCache>
                <c:ptCount val="1"/>
                <c:pt idx="0">
                  <c:v>2017</c:v>
                </c:pt>
              </c:strCache>
            </c:strRef>
          </c:tx>
          <c:spPr>
            <a:solidFill>
              <a:schemeClr val="bg1">
                <a:lumMod val="65000"/>
              </a:schemeClr>
            </a:solidFill>
            <a:ln>
              <a:noFill/>
            </a:ln>
          </c:spPr>
          <c:invertIfNegative val="0"/>
          <c:dLbls>
            <c:txPr>
              <a:bodyPr/>
              <a:lstStyle/>
              <a:p>
                <a:pPr>
                  <a:defRPr sz="1000" b="0">
                    <a:solidFill>
                      <a:schemeClr val="tx1"/>
                    </a:solidFill>
                  </a:defRPr>
                </a:pPr>
                <a:endParaRPr lang="en-US"/>
              </a:p>
            </c:txPr>
            <c:showLegendKey val="0"/>
            <c:showVal val="1"/>
            <c:showCatName val="0"/>
            <c:showSerName val="0"/>
            <c:showPercent val="0"/>
            <c:showBubbleSize val="0"/>
            <c:showLeaderLines val="0"/>
          </c:dLbls>
          <c:cat>
            <c:strRef>
              <c:f>Sheet1!$A$2:$A$9</c:f>
              <c:strCache>
                <c:ptCount val="8"/>
                <c:pt idx="0">
                  <c:v>Christmas</c:v>
                </c:pt>
                <c:pt idx="1">
                  <c:v>Easter</c:v>
                </c:pt>
                <c:pt idx="2">
                  <c:v>New Year</c:v>
                </c:pt>
                <c:pt idx="3">
                  <c:v>Halloween</c:v>
                </c:pt>
                <c:pt idx="4">
                  <c:v>Pancake Day</c:v>
                </c:pt>
                <c:pt idx="5">
                  <c:v>Mothering Sunday</c:v>
                </c:pt>
                <c:pt idx="6">
                  <c:v>Father's Day</c:v>
                </c:pt>
                <c:pt idx="7">
                  <c:v>Valentine's Day</c:v>
                </c:pt>
              </c:strCache>
            </c:strRef>
          </c:cat>
          <c:val>
            <c:numRef>
              <c:f>Sheet1!$D$2:$D$9</c:f>
            </c:numRef>
          </c:val>
        </c:ser>
        <c:ser>
          <c:idx val="3"/>
          <c:order val="3"/>
          <c:tx>
            <c:strRef>
              <c:f>Sheet1!$E$1</c:f>
              <c:strCache>
                <c:ptCount val="1"/>
                <c:pt idx="0">
                  <c:v>2018</c:v>
                </c:pt>
              </c:strCache>
            </c:strRef>
          </c:tx>
          <c:spPr>
            <a:solidFill>
              <a:schemeClr val="tx1">
                <a:lumMod val="50000"/>
                <a:lumOff val="50000"/>
              </a:schemeClr>
            </a:solidFill>
          </c:spPr>
          <c:invertIfNegative val="0"/>
          <c:dLbls>
            <c:txPr>
              <a:bodyPr/>
              <a:lstStyle/>
              <a:p>
                <a:pPr>
                  <a:defRPr sz="1000" b="0">
                    <a:solidFill>
                      <a:schemeClr val="tx1"/>
                    </a:solidFill>
                  </a:defRPr>
                </a:pPr>
                <a:endParaRPr lang="en-US"/>
              </a:p>
            </c:txPr>
            <c:showLegendKey val="0"/>
            <c:showVal val="1"/>
            <c:showCatName val="0"/>
            <c:showSerName val="0"/>
            <c:showPercent val="0"/>
            <c:showBubbleSize val="0"/>
            <c:showLeaderLines val="0"/>
          </c:dLbls>
          <c:cat>
            <c:strRef>
              <c:f>Sheet1!$A$2:$A$9</c:f>
              <c:strCache>
                <c:ptCount val="8"/>
                <c:pt idx="0">
                  <c:v>Christmas</c:v>
                </c:pt>
                <c:pt idx="1">
                  <c:v>Easter</c:v>
                </c:pt>
                <c:pt idx="2">
                  <c:v>New Year</c:v>
                </c:pt>
                <c:pt idx="3">
                  <c:v>Halloween</c:v>
                </c:pt>
                <c:pt idx="4">
                  <c:v>Pancake Day</c:v>
                </c:pt>
                <c:pt idx="5">
                  <c:v>Mothering Sunday</c:v>
                </c:pt>
                <c:pt idx="6">
                  <c:v>Father's Day</c:v>
                </c:pt>
                <c:pt idx="7">
                  <c:v>Valentine's Day</c:v>
                </c:pt>
              </c:strCache>
            </c:strRef>
          </c:cat>
          <c:val>
            <c:numRef>
              <c:f>Sheet1!$E$2:$E$9</c:f>
            </c:numRef>
          </c:val>
        </c:ser>
        <c:ser>
          <c:idx val="4"/>
          <c:order val="4"/>
          <c:tx>
            <c:strRef>
              <c:f>Sheet1!$F$1</c:f>
              <c:strCache>
                <c:ptCount val="1"/>
                <c:pt idx="0">
                  <c:v>2019</c:v>
                </c:pt>
              </c:strCache>
            </c:strRef>
          </c:tx>
          <c:spPr>
            <a:solidFill>
              <a:schemeClr val="tx1">
                <a:lumMod val="65000"/>
                <a:lumOff val="35000"/>
              </a:schemeClr>
            </a:solidFill>
          </c:spPr>
          <c:invertIfNegative val="0"/>
          <c:dLbls>
            <c:txPr>
              <a:bodyPr/>
              <a:lstStyle/>
              <a:p>
                <a:pPr>
                  <a:defRPr b="1">
                    <a:solidFill>
                      <a:schemeClr val="bg2"/>
                    </a:solidFill>
                  </a:defRPr>
                </a:pPr>
                <a:endParaRPr lang="en-US"/>
              </a:p>
            </c:txPr>
            <c:showLegendKey val="0"/>
            <c:showVal val="1"/>
            <c:showCatName val="0"/>
            <c:showSerName val="0"/>
            <c:showPercent val="0"/>
            <c:showBubbleSize val="0"/>
            <c:showLeaderLines val="0"/>
          </c:dLbls>
          <c:cat>
            <c:strRef>
              <c:f>Sheet1!$A$2:$A$9</c:f>
              <c:strCache>
                <c:ptCount val="8"/>
                <c:pt idx="0">
                  <c:v>Christmas</c:v>
                </c:pt>
                <c:pt idx="1">
                  <c:v>Easter</c:v>
                </c:pt>
                <c:pt idx="2">
                  <c:v>New Year</c:v>
                </c:pt>
                <c:pt idx="3">
                  <c:v>Halloween</c:v>
                </c:pt>
                <c:pt idx="4">
                  <c:v>Pancake Day</c:v>
                </c:pt>
                <c:pt idx="5">
                  <c:v>Mothering Sunday</c:v>
                </c:pt>
                <c:pt idx="6">
                  <c:v>Father's Day</c:v>
                </c:pt>
                <c:pt idx="7">
                  <c:v>Valentine's Day</c:v>
                </c:pt>
              </c:strCache>
            </c:strRef>
          </c:cat>
          <c:val>
            <c:numRef>
              <c:f>Sheet1!$F$2:$F$9</c:f>
              <c:numCache>
                <c:formatCode>0%</c:formatCode>
                <c:ptCount val="8"/>
                <c:pt idx="0">
                  <c:v>0.75</c:v>
                </c:pt>
                <c:pt idx="1">
                  <c:v>0.36</c:v>
                </c:pt>
                <c:pt idx="2">
                  <c:v>0.31</c:v>
                </c:pt>
                <c:pt idx="3">
                  <c:v>0.2</c:v>
                </c:pt>
                <c:pt idx="4">
                  <c:v>0.16</c:v>
                </c:pt>
                <c:pt idx="5">
                  <c:v>0.16</c:v>
                </c:pt>
                <c:pt idx="6">
                  <c:v>0.14000000000000001</c:v>
                </c:pt>
                <c:pt idx="7">
                  <c:v>0.14000000000000001</c:v>
                </c:pt>
              </c:numCache>
            </c:numRef>
          </c:val>
        </c:ser>
        <c:ser>
          <c:idx val="5"/>
          <c:order val="5"/>
          <c:tx>
            <c:strRef>
              <c:f>Sheet1!$G$1</c:f>
              <c:strCache>
                <c:ptCount val="1"/>
                <c:pt idx="0">
                  <c:v>2020</c:v>
                </c:pt>
              </c:strCache>
            </c:strRef>
          </c:tx>
          <c:spPr>
            <a:solidFill>
              <a:schemeClr val="accent1"/>
            </a:solidFill>
          </c:spPr>
          <c:invertIfNegative val="0"/>
          <c:dLbls>
            <c:showLegendKey val="0"/>
            <c:showVal val="1"/>
            <c:showCatName val="0"/>
            <c:showSerName val="0"/>
            <c:showPercent val="0"/>
            <c:showBubbleSize val="0"/>
            <c:showLeaderLines val="0"/>
          </c:dLbls>
          <c:cat>
            <c:strRef>
              <c:f>Sheet1!$A$2:$A$9</c:f>
              <c:strCache>
                <c:ptCount val="8"/>
                <c:pt idx="0">
                  <c:v>Christmas</c:v>
                </c:pt>
                <c:pt idx="1">
                  <c:v>Easter</c:v>
                </c:pt>
                <c:pt idx="2">
                  <c:v>New Year</c:v>
                </c:pt>
                <c:pt idx="3">
                  <c:v>Halloween</c:v>
                </c:pt>
                <c:pt idx="4">
                  <c:v>Pancake Day</c:v>
                </c:pt>
                <c:pt idx="5">
                  <c:v>Mothering Sunday</c:v>
                </c:pt>
                <c:pt idx="6">
                  <c:v>Father's Day</c:v>
                </c:pt>
                <c:pt idx="7">
                  <c:v>Valentine's Day</c:v>
                </c:pt>
              </c:strCache>
            </c:strRef>
          </c:cat>
          <c:val>
            <c:numRef>
              <c:f>Sheet1!$G$2:$G$9</c:f>
              <c:numCache>
                <c:formatCode>0%</c:formatCode>
                <c:ptCount val="8"/>
                <c:pt idx="0">
                  <c:v>0.79486859085999995</c:v>
                </c:pt>
                <c:pt idx="1">
                  <c:v>0.39148687554</c:v>
                </c:pt>
                <c:pt idx="2">
                  <c:v>0.38876495415999995</c:v>
                </c:pt>
                <c:pt idx="3">
                  <c:v>0.21699584080000001</c:v>
                </c:pt>
                <c:pt idx="4">
                  <c:v>0.19810627636</c:v>
                </c:pt>
                <c:pt idx="5">
                  <c:v>0.18076469924000002</c:v>
                </c:pt>
                <c:pt idx="6">
                  <c:v>0.15911810659</c:v>
                </c:pt>
                <c:pt idx="7">
                  <c:v>0.15151283559000001</c:v>
                </c:pt>
              </c:numCache>
            </c:numRef>
          </c:val>
        </c:ser>
        <c:dLbls>
          <c:showLegendKey val="0"/>
          <c:showVal val="0"/>
          <c:showCatName val="0"/>
          <c:showSerName val="0"/>
          <c:showPercent val="0"/>
          <c:showBubbleSize val="0"/>
        </c:dLbls>
        <c:gapWidth val="72"/>
        <c:axId val="334874496"/>
        <c:axId val="334876032"/>
      </c:barChart>
      <c:catAx>
        <c:axId val="334874496"/>
        <c:scaling>
          <c:orientation val="minMax"/>
        </c:scaling>
        <c:delete val="0"/>
        <c:axPos val="b"/>
        <c:numFmt formatCode="General" sourceLinked="1"/>
        <c:majorTickMark val="out"/>
        <c:minorTickMark val="none"/>
        <c:tickLblPos val="nextTo"/>
        <c:spPr>
          <a:ln w="3712">
            <a:solidFill>
              <a:schemeClr val="tx1"/>
            </a:solidFill>
            <a:prstDash val="solid"/>
          </a:ln>
        </c:spPr>
        <c:txPr>
          <a:bodyPr rot="-2700000" vert="horz"/>
          <a:lstStyle/>
          <a:p>
            <a:pPr>
              <a:defRPr sz="1100" b="0" i="0" u="none" strike="noStrike" baseline="0">
                <a:solidFill>
                  <a:schemeClr val="tx1"/>
                </a:solidFill>
                <a:latin typeface="Calibri"/>
                <a:ea typeface="Calibri"/>
                <a:cs typeface="Calibri"/>
              </a:defRPr>
            </a:pPr>
            <a:endParaRPr lang="en-US"/>
          </a:p>
        </c:txPr>
        <c:crossAx val="334876032"/>
        <c:crosses val="autoZero"/>
        <c:auto val="0"/>
        <c:lblAlgn val="ctr"/>
        <c:lblOffset val="100"/>
        <c:tickLblSkip val="1"/>
        <c:tickMarkSkip val="1"/>
        <c:noMultiLvlLbl val="0"/>
      </c:catAx>
      <c:valAx>
        <c:axId val="334876032"/>
        <c:scaling>
          <c:orientation val="minMax"/>
        </c:scaling>
        <c:delete val="1"/>
        <c:axPos val="l"/>
        <c:numFmt formatCode="0%" sourceLinked="1"/>
        <c:majorTickMark val="out"/>
        <c:minorTickMark val="none"/>
        <c:tickLblPos val="nextTo"/>
        <c:crossAx val="334874496"/>
        <c:crosses val="autoZero"/>
        <c:crossBetween val="between"/>
      </c:valAx>
      <c:spPr>
        <a:noFill/>
        <a:ln w="29694">
          <a:noFill/>
        </a:ln>
      </c:spPr>
    </c:plotArea>
    <c:legend>
      <c:legendPos val="t"/>
      <c:layout>
        <c:manualLayout>
          <c:xMode val="edge"/>
          <c:yMode val="edge"/>
          <c:x val="0.79817514089907327"/>
          <c:y val="9.8275915436283154E-2"/>
          <c:w val="0.15092402081481676"/>
          <c:h val="6.2972248876232526E-2"/>
        </c:manualLayout>
      </c:layout>
      <c:overlay val="0"/>
    </c:legend>
    <c:plotVisOnly val="1"/>
    <c:dispBlanksAs val="gap"/>
    <c:showDLblsOverMax val="0"/>
  </c:chart>
  <c:spPr>
    <a:noFill/>
    <a:ln>
      <a:noFill/>
    </a:ln>
  </c:spPr>
  <c:txPr>
    <a:bodyPr/>
    <a:lstStyle/>
    <a:p>
      <a:pPr>
        <a:defRPr sz="935"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7298063502524"/>
          <c:y val="4.5356424996672376E-3"/>
          <c:w val="0.57442698534364556"/>
          <c:h val="0.94021739130434756"/>
        </c:manualLayout>
      </c:layout>
      <c:barChart>
        <c:barDir val="bar"/>
        <c:grouping val="clustered"/>
        <c:varyColors val="0"/>
        <c:ser>
          <c:idx val="0"/>
          <c:order val="0"/>
          <c:tx>
            <c:strRef>
              <c:f>Sheet1!$B$1</c:f>
              <c:strCache>
                <c:ptCount val="1"/>
                <c:pt idx="0">
                  <c:v>Jan-11</c:v>
                </c:pt>
              </c:strCache>
            </c:strRef>
          </c:tx>
          <c:invertIfNegative val="0"/>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Sheet1!$B$2:$B$11</c:f>
            </c:numRef>
          </c:val>
        </c:ser>
        <c:ser>
          <c:idx val="1"/>
          <c:order val="1"/>
          <c:tx>
            <c:strRef>
              <c:f>Sheet1!$C$1</c:f>
              <c:strCache>
                <c:ptCount val="1"/>
                <c:pt idx="0">
                  <c:v>2017</c:v>
                </c:pt>
              </c:strCache>
            </c:strRef>
          </c:tx>
          <c:spPr>
            <a:solidFill>
              <a:schemeClr val="bg1">
                <a:lumMod val="75000"/>
              </a:schemeClr>
            </a:solidFill>
          </c:spPr>
          <c:invertIfNegative val="0"/>
          <c:dLbls>
            <c:txPr>
              <a:bodyPr/>
              <a:lstStyle/>
              <a:p>
                <a:pPr>
                  <a:defRPr sz="1000" b="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Sheet1!$C$2:$C$11</c:f>
            </c:numRef>
          </c:val>
        </c:ser>
        <c:ser>
          <c:idx val="2"/>
          <c:order val="2"/>
          <c:tx>
            <c:strRef>
              <c:f>Sheet1!$D$1</c:f>
              <c:strCache>
                <c:ptCount val="1"/>
                <c:pt idx="0">
                  <c:v>2018</c:v>
                </c:pt>
              </c:strCache>
            </c:strRef>
          </c:tx>
          <c:spPr>
            <a:solidFill>
              <a:schemeClr val="bg1">
                <a:lumMod val="65000"/>
              </a:schemeClr>
            </a:solidFill>
          </c:spPr>
          <c:invertIfNegative val="0"/>
          <c:dLbls>
            <c:numFmt formatCode="0%" sourceLinked="0"/>
            <c:txPr>
              <a:bodyPr/>
              <a:lstStyle/>
              <a:p>
                <a:pPr>
                  <a:defRPr sz="11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Sheet1!$D$2:$D$11</c:f>
            </c:numRef>
          </c:val>
        </c:ser>
        <c:ser>
          <c:idx val="3"/>
          <c:order val="3"/>
          <c:tx>
            <c:strRef>
              <c:f>Sheet1!$E$1</c:f>
              <c:strCache>
                <c:ptCount val="1"/>
                <c:pt idx="0">
                  <c:v>2019</c:v>
                </c:pt>
              </c:strCache>
            </c:strRef>
          </c:tx>
          <c:spPr>
            <a:solidFill>
              <a:schemeClr val="tx2"/>
            </a:solidFill>
          </c:spPr>
          <c:invertIfNegative val="0"/>
          <c:dLbls>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Sheet1!$E$2:$E$11</c:f>
              <c:numCache>
                <c:formatCode>0%</c:formatCode>
                <c:ptCount val="10"/>
                <c:pt idx="0">
                  <c:v>0.13325630483000001</c:v>
                </c:pt>
                <c:pt idx="1">
                  <c:v>0.4</c:v>
                </c:pt>
                <c:pt idx="3">
                  <c:v>0.17530909193999999</c:v>
                </c:pt>
                <c:pt idx="4">
                  <c:v>0.34921063694999999</c:v>
                </c:pt>
                <c:pt idx="5">
                  <c:v>0.47291842216000002</c:v>
                </c:pt>
                <c:pt idx="6">
                  <c:v>0.27311809303000001</c:v>
                </c:pt>
                <c:pt idx="7">
                  <c:v>0.17728174092999999</c:v>
                </c:pt>
                <c:pt idx="8">
                  <c:v>0.11973332510000001</c:v>
                </c:pt>
                <c:pt idx="9">
                  <c:v>6.7860601031000001E-2</c:v>
                </c:pt>
              </c:numCache>
            </c:numRef>
          </c:val>
        </c:ser>
        <c:ser>
          <c:idx val="4"/>
          <c:order val="4"/>
          <c:tx>
            <c:strRef>
              <c:f>Sheet1!$F$1</c:f>
              <c:strCache>
                <c:ptCount val="1"/>
                <c:pt idx="0">
                  <c:v>2020</c:v>
                </c:pt>
              </c:strCache>
            </c:strRef>
          </c:tx>
          <c:spPr>
            <a:solidFill>
              <a:schemeClr val="accent4"/>
            </a:solidFill>
          </c:spPr>
          <c:invertIfNegative val="0"/>
          <c:dLbls>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Sheet1!$A$2:$A$11</c:f>
              <c:strCache>
                <c:ptCount val="10"/>
                <c:pt idx="0">
                  <c:v>Households without Children </c:v>
                </c:pt>
                <c:pt idx="1">
                  <c:v>Households with Children</c:v>
                </c:pt>
                <c:pt idx="2">
                  <c:v> </c:v>
                </c:pt>
                <c:pt idx="3">
                  <c:v>Pre Family</c:v>
                </c:pt>
                <c:pt idx="4">
                  <c:v>New Family</c:v>
                </c:pt>
                <c:pt idx="5">
                  <c:v>Maturing Family</c:v>
                </c:pt>
                <c:pt idx="6">
                  <c:v>Established Family</c:v>
                </c:pt>
                <c:pt idx="7">
                  <c:v>Post Family</c:v>
                </c:pt>
                <c:pt idx="8">
                  <c:v>Older Couple</c:v>
                </c:pt>
                <c:pt idx="9">
                  <c:v>Older Single</c:v>
                </c:pt>
              </c:strCache>
            </c:strRef>
          </c:cat>
          <c:val>
            <c:numRef>
              <c:f>Sheet1!$F$2:$F$11</c:f>
              <c:numCache>
                <c:formatCode>0%</c:formatCode>
                <c:ptCount val="10"/>
                <c:pt idx="0">
                  <c:v>0.14217511790000001</c:v>
                </c:pt>
                <c:pt idx="1">
                  <c:v>0.44325664080000005</c:v>
                </c:pt>
                <c:pt idx="3">
                  <c:v>0.29791472754000003</c:v>
                </c:pt>
                <c:pt idx="4">
                  <c:v>0.44996713817</c:v>
                </c:pt>
                <c:pt idx="5">
                  <c:v>0.47247242902999997</c:v>
                </c:pt>
                <c:pt idx="6">
                  <c:v>0.36308624549999996</c:v>
                </c:pt>
                <c:pt idx="7">
                  <c:v>0.15464229316</c:v>
                </c:pt>
                <c:pt idx="8">
                  <c:v>0.11245843713999999</c:v>
                </c:pt>
                <c:pt idx="9">
                  <c:v>6.1031471361999996E-2</c:v>
                </c:pt>
              </c:numCache>
            </c:numRef>
          </c:val>
        </c:ser>
        <c:dLbls>
          <c:showLegendKey val="0"/>
          <c:showVal val="0"/>
          <c:showCatName val="0"/>
          <c:showSerName val="0"/>
          <c:showPercent val="0"/>
          <c:showBubbleSize val="0"/>
        </c:dLbls>
        <c:gapWidth val="71"/>
        <c:axId val="335032320"/>
        <c:axId val="335033856"/>
      </c:barChart>
      <c:catAx>
        <c:axId val="335032320"/>
        <c:scaling>
          <c:orientation val="maxMin"/>
        </c:scaling>
        <c:delete val="0"/>
        <c:axPos val="l"/>
        <c:majorTickMark val="out"/>
        <c:minorTickMark val="none"/>
        <c:tickLblPos val="nextTo"/>
        <c:txPr>
          <a:bodyPr/>
          <a:lstStyle/>
          <a:p>
            <a:pPr>
              <a:defRPr sz="1200" b="0">
                <a:latin typeface="Calibri" panose="020F0502020204030204" pitchFamily="34" charset="0"/>
              </a:defRPr>
            </a:pPr>
            <a:endParaRPr lang="en-US"/>
          </a:p>
        </c:txPr>
        <c:crossAx val="335033856"/>
        <c:crosses val="autoZero"/>
        <c:auto val="1"/>
        <c:lblAlgn val="ctr"/>
        <c:lblOffset val="100"/>
        <c:noMultiLvlLbl val="0"/>
      </c:catAx>
      <c:valAx>
        <c:axId val="335033856"/>
        <c:scaling>
          <c:orientation val="minMax"/>
        </c:scaling>
        <c:delete val="1"/>
        <c:axPos val="t"/>
        <c:numFmt formatCode="0%" sourceLinked="1"/>
        <c:majorTickMark val="out"/>
        <c:minorTickMark val="none"/>
        <c:tickLblPos val="none"/>
        <c:crossAx val="335032320"/>
        <c:crosses val="autoZero"/>
        <c:crossBetween val="between"/>
      </c:valAx>
    </c:plotArea>
    <c:legend>
      <c:legendPos val="r"/>
      <c:layout>
        <c:manualLayout>
          <c:xMode val="edge"/>
          <c:yMode val="edge"/>
          <c:x val="0.91958952305639463"/>
          <c:y val="0.81816535344023522"/>
          <c:w val="7.0664744634315699E-2"/>
          <c:h val="0.14578269004459779"/>
        </c:manualLayout>
      </c:layout>
      <c:overlay val="0"/>
      <c:txPr>
        <a:bodyPr/>
        <a:lstStyle/>
        <a:p>
          <a:pPr>
            <a:defRPr sz="1200" b="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b="1">
          <a:solidFill>
            <a:schemeClr val="accent6"/>
          </a:solidFill>
          <a:latin typeface="+mn-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0515247108307045E-3"/>
          <c:y val="3.8626609442060089E-2"/>
          <c:w val="0.98422712933753942"/>
          <c:h val="0.68056300744508103"/>
        </c:manualLayout>
      </c:layout>
      <c:barChart>
        <c:barDir val="col"/>
        <c:grouping val="clustered"/>
        <c:varyColors val="0"/>
        <c:ser>
          <c:idx val="0"/>
          <c:order val="0"/>
          <c:tx>
            <c:strRef>
              <c:f>Sheet1!$B$1</c:f>
              <c:strCache>
                <c:ptCount val="1"/>
                <c:pt idx="0">
                  <c:v>Value Sales</c:v>
                </c:pt>
              </c:strCache>
            </c:strRef>
          </c:tx>
          <c:spPr>
            <a:solidFill>
              <a:schemeClr val="accent4"/>
            </a:solidFill>
          </c:spPr>
          <c:invertIfNegative val="0"/>
          <c:dLbls>
            <c:numFmt formatCode="0.0,,&quot;m&quot;" sourceLinked="0"/>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dLbls>
          <c:cat>
            <c:strRef>
              <c:f>Sheet1!$A$2:$A$4</c:f>
              <c:strCache>
                <c:ptCount val="3"/>
                <c:pt idx="0">
                  <c:v>Halloween Merchandise</c:v>
                </c:pt>
                <c:pt idx="1">
                  <c:v>Pumpkins</c:v>
                </c:pt>
                <c:pt idx="2">
                  <c:v>Halloween Confectionery</c:v>
                </c:pt>
              </c:strCache>
            </c:strRef>
          </c:cat>
          <c:val>
            <c:numRef>
              <c:f>Sheet1!$B$2:$B$4</c:f>
              <c:numCache>
                <c:formatCode>_-* #,##0_-;\-* #,##0_-;_-* "-"??_-;_-@_-</c:formatCode>
                <c:ptCount val="3"/>
                <c:pt idx="0">
                  <c:v>24907537.800000001</c:v>
                </c:pt>
                <c:pt idx="1">
                  <c:v>9227953.6999999993</c:v>
                </c:pt>
                <c:pt idx="2">
                  <c:v>4758210.2</c:v>
                </c:pt>
              </c:numCache>
            </c:numRef>
          </c:val>
        </c:ser>
        <c:ser>
          <c:idx val="1"/>
          <c:order val="1"/>
          <c:tx>
            <c:strRef>
              <c:f>Sheet1!$C$1</c:f>
              <c:strCache>
                <c:ptCount val="1"/>
                <c:pt idx="0">
                  <c:v>Unit Sales</c:v>
                </c:pt>
              </c:strCache>
            </c:strRef>
          </c:tx>
          <c:spPr>
            <a:solidFill>
              <a:schemeClr val="accent4">
                <a:lumMod val="40000"/>
                <a:lumOff val="60000"/>
              </a:schemeClr>
            </a:solidFill>
          </c:spPr>
          <c:invertIfNegative val="0"/>
          <c:dLbls>
            <c:dLbl>
              <c:idx val="3"/>
              <c:layout>
                <c:manualLayout>
                  <c:x val="-7.1919276031398094E-4"/>
                  <c:y val="-1.7682894696528693E-2"/>
                </c:manualLayout>
              </c:layout>
              <c:dLblPos val="outEnd"/>
              <c:showLegendKey val="0"/>
              <c:showVal val="1"/>
              <c:showCatName val="0"/>
              <c:showSerName val="0"/>
              <c:showPercent val="0"/>
              <c:showBubbleSize val="0"/>
            </c:dLbl>
            <c:dLbl>
              <c:idx val="5"/>
              <c:layout>
                <c:manualLayout>
                  <c:xMode val="edge"/>
                  <c:yMode val="edge"/>
                  <c:x val="0.47528916929547843"/>
                  <c:y val="0.42060085836909872"/>
                </c:manualLayout>
              </c:layout>
              <c:dLblPos val="outEnd"/>
              <c:showLegendKey val="0"/>
              <c:showVal val="1"/>
              <c:showCatName val="0"/>
              <c:showSerName val="0"/>
              <c:showPercent val="0"/>
              <c:showBubbleSize val="0"/>
            </c:dLbl>
            <c:dLbl>
              <c:idx val="6"/>
              <c:layout>
                <c:manualLayout>
                  <c:xMode val="edge"/>
                  <c:yMode val="edge"/>
                  <c:x val="0.56046267087276547"/>
                  <c:y val="0.43133047210300429"/>
                </c:manualLayout>
              </c:layout>
              <c:dLblPos val="outEnd"/>
              <c:showLegendKey val="0"/>
              <c:showVal val="1"/>
              <c:showCatName val="0"/>
              <c:showSerName val="0"/>
              <c:showPercent val="0"/>
              <c:showBubbleSize val="0"/>
            </c:dLbl>
            <c:dLbl>
              <c:idx val="7"/>
              <c:layout>
                <c:manualLayout>
                  <c:xMode val="edge"/>
                  <c:yMode val="edge"/>
                  <c:x val="0.64037854889589907"/>
                  <c:y val="0.43133047210300429"/>
                </c:manualLayout>
              </c:layout>
              <c:dLblPos val="outEnd"/>
              <c:showLegendKey val="0"/>
              <c:showVal val="1"/>
              <c:showCatName val="0"/>
              <c:showSerName val="0"/>
              <c:showPercent val="0"/>
              <c:showBubbleSize val="0"/>
            </c:dLbl>
            <c:dLbl>
              <c:idx val="8"/>
              <c:layout>
                <c:manualLayout>
                  <c:xMode val="edge"/>
                  <c:yMode val="edge"/>
                  <c:x val="0.72450052576235546"/>
                  <c:y val="0.42060085836909872"/>
                </c:manualLayout>
              </c:layout>
              <c:dLblPos val="outEnd"/>
              <c:showLegendKey val="0"/>
              <c:showVal val="1"/>
              <c:showCatName val="0"/>
              <c:showSerName val="0"/>
              <c:showPercent val="0"/>
              <c:showBubbleSize val="0"/>
            </c:dLbl>
            <c:numFmt formatCode="0.0,,&quot;m&quot;" sourceLinked="0"/>
            <c:txPr>
              <a:bodyPr/>
              <a:lstStyle/>
              <a:p>
                <a:pPr>
                  <a:defRPr>
                    <a:latin typeface="Calibri" panose="020F0502020204030204" pitchFamily="34" charset="0"/>
                  </a:defRPr>
                </a:pPr>
                <a:endParaRPr lang="en-US"/>
              </a:p>
            </c:txPr>
            <c:showLegendKey val="0"/>
            <c:showVal val="1"/>
            <c:showCatName val="0"/>
            <c:showSerName val="0"/>
            <c:showPercent val="0"/>
            <c:showBubbleSize val="0"/>
            <c:showLeaderLines val="0"/>
          </c:dLbls>
          <c:cat>
            <c:strRef>
              <c:f>Sheet1!$A$2:$A$4</c:f>
              <c:strCache>
                <c:ptCount val="3"/>
                <c:pt idx="0">
                  <c:v>Halloween Merchandise</c:v>
                </c:pt>
                <c:pt idx="1">
                  <c:v>Pumpkins</c:v>
                </c:pt>
                <c:pt idx="2">
                  <c:v>Halloween Confectionery</c:v>
                </c:pt>
              </c:strCache>
            </c:strRef>
          </c:cat>
          <c:val>
            <c:numRef>
              <c:f>Sheet1!$C$2:$C$4</c:f>
              <c:numCache>
                <c:formatCode>_-* #,##0_-;\-* #,##0_-;_-* "-"??_-;_-@_-</c:formatCode>
                <c:ptCount val="3"/>
                <c:pt idx="0">
                  <c:v>10816059</c:v>
                </c:pt>
                <c:pt idx="1">
                  <c:v>6275451.1999999993</c:v>
                </c:pt>
                <c:pt idx="2">
                  <c:v>3773624</c:v>
                </c:pt>
              </c:numCache>
            </c:numRef>
          </c:val>
        </c:ser>
        <c:dLbls>
          <c:showLegendKey val="0"/>
          <c:showVal val="0"/>
          <c:showCatName val="0"/>
          <c:showSerName val="0"/>
          <c:showPercent val="0"/>
          <c:showBubbleSize val="0"/>
        </c:dLbls>
        <c:gapWidth val="100"/>
        <c:axId val="335148928"/>
        <c:axId val="335150464"/>
      </c:barChart>
      <c:catAx>
        <c:axId val="335148928"/>
        <c:scaling>
          <c:orientation val="minMax"/>
        </c:scaling>
        <c:delete val="0"/>
        <c:axPos val="b"/>
        <c:numFmt formatCode="General" sourceLinked="1"/>
        <c:majorTickMark val="out"/>
        <c:minorTickMark val="none"/>
        <c:tickLblPos val="low"/>
        <c:txPr>
          <a:bodyPr rot="0" vert="horz"/>
          <a:lstStyle/>
          <a:p>
            <a:pPr>
              <a:defRPr sz="1200">
                <a:latin typeface="Calibri" panose="020F0502020204030204" pitchFamily="34" charset="0"/>
              </a:defRPr>
            </a:pPr>
            <a:endParaRPr lang="en-US"/>
          </a:p>
        </c:txPr>
        <c:crossAx val="335150464"/>
        <c:crosses val="autoZero"/>
        <c:auto val="1"/>
        <c:lblAlgn val="ctr"/>
        <c:lblOffset val="100"/>
        <c:tickLblSkip val="1"/>
        <c:tickMarkSkip val="1"/>
        <c:noMultiLvlLbl val="0"/>
      </c:catAx>
      <c:valAx>
        <c:axId val="335150464"/>
        <c:scaling>
          <c:orientation val="minMax"/>
        </c:scaling>
        <c:delete val="1"/>
        <c:axPos val="l"/>
        <c:numFmt formatCode="_-* #,##0_-;\-* #,##0_-;_-* &quot;-&quot;??_-;_-@_-" sourceLinked="1"/>
        <c:majorTickMark val="out"/>
        <c:minorTickMark val="none"/>
        <c:tickLblPos val="nextTo"/>
        <c:crossAx val="335148928"/>
        <c:crosses val="autoZero"/>
        <c:crossBetween val="between"/>
      </c:valAx>
    </c:plotArea>
    <c:legend>
      <c:legendPos val="b"/>
      <c:layout>
        <c:manualLayout>
          <c:xMode val="edge"/>
          <c:yMode val="edge"/>
          <c:x val="0.28964242704956"/>
          <c:y val="0.92717281101193083"/>
          <c:w val="0.38262355257063452"/>
          <c:h val="7.0815450643776826E-2"/>
        </c:manualLayout>
      </c:layout>
      <c:overlay val="0"/>
      <c:txPr>
        <a:bodyPr/>
        <a:lstStyle/>
        <a:p>
          <a:pPr>
            <a:defRPr>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7670999518566E-2"/>
          <c:y val="5.1221396230261042E-2"/>
          <c:w val="0.9085414728063852"/>
          <c:h val="0.59801568521398152"/>
        </c:manualLayout>
      </c:layout>
      <c:lineChart>
        <c:grouping val="standard"/>
        <c:varyColors val="0"/>
        <c:ser>
          <c:idx val="0"/>
          <c:order val="0"/>
          <c:tx>
            <c:strRef>
              <c:f>Sheet1!$B$1</c:f>
              <c:strCache>
                <c:ptCount val="1"/>
                <c:pt idx="0">
                  <c:v>GB Value Sales</c:v>
                </c:pt>
              </c:strCache>
            </c:strRef>
          </c:tx>
          <c:marker>
            <c:symbol val="none"/>
          </c:marker>
          <c:cat>
            <c:numRef>
              <c:f>Sheet1!$A$2:$A$241</c:f>
              <c:numCache>
                <c:formatCode>d\-mmm\-yy</c:formatCode>
                <c:ptCount val="12"/>
                <c:pt idx="0">
                  <c:v>44058</c:v>
                </c:pt>
                <c:pt idx="1">
                  <c:v>44065</c:v>
                </c:pt>
                <c:pt idx="2">
                  <c:v>44072</c:v>
                </c:pt>
                <c:pt idx="3">
                  <c:v>44079</c:v>
                </c:pt>
                <c:pt idx="4">
                  <c:v>44086</c:v>
                </c:pt>
                <c:pt idx="5">
                  <c:v>44093</c:v>
                </c:pt>
                <c:pt idx="6">
                  <c:v>44100</c:v>
                </c:pt>
                <c:pt idx="7">
                  <c:v>44107</c:v>
                </c:pt>
                <c:pt idx="8">
                  <c:v>44114</c:v>
                </c:pt>
                <c:pt idx="9">
                  <c:v>44121</c:v>
                </c:pt>
                <c:pt idx="10">
                  <c:v>44128</c:v>
                </c:pt>
                <c:pt idx="11">
                  <c:v>44135</c:v>
                </c:pt>
              </c:numCache>
            </c:numRef>
          </c:cat>
          <c:val>
            <c:numRef>
              <c:f>Sheet1!$B$2:$B$241</c:f>
            </c:numRef>
          </c:val>
          <c:smooth val="0"/>
        </c:ser>
        <c:ser>
          <c:idx val="1"/>
          <c:order val="1"/>
          <c:tx>
            <c:strRef>
              <c:f>Sheet1!$C$1</c:f>
              <c:strCache>
                <c:ptCount val="1"/>
                <c:pt idx="0">
                  <c:v>GB Unit Sales</c:v>
                </c:pt>
              </c:strCache>
            </c:strRef>
          </c:tx>
          <c:marker>
            <c:symbol val="none"/>
          </c:marker>
          <c:cat>
            <c:numRef>
              <c:f>Sheet1!$A$2:$A$241</c:f>
              <c:numCache>
                <c:formatCode>d\-mmm\-yy</c:formatCode>
                <c:ptCount val="12"/>
                <c:pt idx="0">
                  <c:v>44058</c:v>
                </c:pt>
                <c:pt idx="1">
                  <c:v>44065</c:v>
                </c:pt>
                <c:pt idx="2">
                  <c:v>44072</c:v>
                </c:pt>
                <c:pt idx="3">
                  <c:v>44079</c:v>
                </c:pt>
                <c:pt idx="4">
                  <c:v>44086</c:v>
                </c:pt>
                <c:pt idx="5">
                  <c:v>44093</c:v>
                </c:pt>
                <c:pt idx="6">
                  <c:v>44100</c:v>
                </c:pt>
                <c:pt idx="7">
                  <c:v>44107</c:v>
                </c:pt>
                <c:pt idx="8">
                  <c:v>44114</c:v>
                </c:pt>
                <c:pt idx="9">
                  <c:v>44121</c:v>
                </c:pt>
                <c:pt idx="10">
                  <c:v>44128</c:v>
                </c:pt>
                <c:pt idx="11">
                  <c:v>44135</c:v>
                </c:pt>
              </c:numCache>
            </c:numRef>
          </c:cat>
          <c:val>
            <c:numRef>
              <c:f>Sheet1!$C$2:$C$241</c:f>
            </c:numRef>
          </c:val>
          <c:smooth val="0"/>
        </c:ser>
        <c:ser>
          <c:idx val="2"/>
          <c:order val="2"/>
          <c:tx>
            <c:strRef>
              <c:f>Sheet1!$D$1</c:f>
              <c:strCache>
                <c:ptCount val="1"/>
                <c:pt idx="0">
                  <c:v>Total Store Value Sales</c:v>
                </c:pt>
              </c:strCache>
            </c:strRef>
          </c:tx>
          <c:spPr>
            <a:ln w="38100">
              <a:solidFill>
                <a:schemeClr val="accent1"/>
              </a:solidFill>
            </a:ln>
          </c:spPr>
          <c:marker>
            <c:symbol val="none"/>
          </c:marker>
          <c:dLbls>
            <c:dLbl>
              <c:idx val="1"/>
              <c:layout>
                <c:manualLayout>
                  <c:x val="-3.1192387893567708E-2"/>
                  <c:y val="3.7053018307735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011170311136914E-2"/>
                  <c:y val="4.98666840654499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131943455912798E-2"/>
                  <c:y val="-5.6913863915506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92387893567722E-2"/>
                  <c:y val="-4.83714200770300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313276768877558E-2"/>
                  <c:y val="-3.982897623855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119250362410167E-2"/>
                  <c:y val="3.705301830773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64387863014859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4420387924120584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2425293047071543E-2"/>
                  <c:y val="-6.5456307753982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009DD9"/>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Sheet1!$A$2:$A$241</c:f>
              <c:numCache>
                <c:formatCode>d\-mmm\-yy</c:formatCode>
                <c:ptCount val="12"/>
                <c:pt idx="0">
                  <c:v>44058</c:v>
                </c:pt>
                <c:pt idx="1">
                  <c:v>44065</c:v>
                </c:pt>
                <c:pt idx="2">
                  <c:v>44072</c:v>
                </c:pt>
                <c:pt idx="3">
                  <c:v>44079</c:v>
                </c:pt>
                <c:pt idx="4">
                  <c:v>44086</c:v>
                </c:pt>
                <c:pt idx="5">
                  <c:v>44093</c:v>
                </c:pt>
                <c:pt idx="6">
                  <c:v>44100</c:v>
                </c:pt>
                <c:pt idx="7">
                  <c:v>44107</c:v>
                </c:pt>
                <c:pt idx="8">
                  <c:v>44114</c:v>
                </c:pt>
                <c:pt idx="9">
                  <c:v>44121</c:v>
                </c:pt>
                <c:pt idx="10">
                  <c:v>44128</c:v>
                </c:pt>
                <c:pt idx="11">
                  <c:v>44135</c:v>
                </c:pt>
              </c:numCache>
            </c:numRef>
          </c:cat>
          <c:val>
            <c:numRef>
              <c:f>Sheet1!$D$2:$D$241</c:f>
              <c:numCache>
                <c:formatCode>0.0%</c:formatCode>
                <c:ptCount val="12"/>
                <c:pt idx="0">
                  <c:v>7.195287725986832E-2</c:v>
                </c:pt>
                <c:pt idx="1">
                  <c:v>7.0043979864597983E-3</c:v>
                </c:pt>
                <c:pt idx="2">
                  <c:v>5.4106456309897411E-2</c:v>
                </c:pt>
                <c:pt idx="3">
                  <c:v>4.5184615910476733E-2</c:v>
                </c:pt>
                <c:pt idx="4">
                  <c:v>6.1722088138824072E-2</c:v>
                </c:pt>
                <c:pt idx="5">
                  <c:v>5.3438647030633613E-2</c:v>
                </c:pt>
                <c:pt idx="6">
                  <c:v>8.5127387284157807E-2</c:v>
                </c:pt>
                <c:pt idx="7">
                  <c:v>6.1672954714312445E-2</c:v>
                </c:pt>
                <c:pt idx="8">
                  <c:v>5.4693764850092474E-2</c:v>
                </c:pt>
                <c:pt idx="9">
                  <c:v>4.5274116064375702E-2</c:v>
                </c:pt>
                <c:pt idx="10">
                  <c:v>4.5049583585176967E-2</c:v>
                </c:pt>
                <c:pt idx="11">
                  <c:v>6.0904153935816829E-2</c:v>
                </c:pt>
              </c:numCache>
            </c:numRef>
          </c:val>
          <c:smooth val="1"/>
        </c:ser>
        <c:ser>
          <c:idx val="3"/>
          <c:order val="3"/>
          <c:tx>
            <c:strRef>
              <c:f>Sheet1!$E$1</c:f>
              <c:strCache>
                <c:ptCount val="1"/>
                <c:pt idx="0">
                  <c:v>Total Store Unit Sales</c:v>
                </c:pt>
              </c:strCache>
            </c:strRef>
          </c:tx>
          <c:spPr>
            <a:ln w="38100"/>
          </c:spPr>
          <c:marker>
            <c:symbol val="none"/>
          </c:marker>
          <c:dLbls>
            <c:dLbl>
              <c:idx val="1"/>
              <c:layout>
                <c:manualLayout>
                  <c:x val="-3.560172123708534E-2"/>
                  <c:y val="6.97278659899078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192387893567722E-2"/>
                  <c:y val="-4.13239039102868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192387893567722E-2"/>
                  <c:y val="4.41005344744782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52832331222638E-2"/>
                  <c:y val="4.83717563937165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1170311136914E-2"/>
                  <c:y val="9.930759120572223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071499018257882E-2"/>
                  <c:y val="-1.14253504756190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3074298308412003E-3"/>
                  <c:y val="2.701564679752521E-2"/>
                </c:manualLayout>
              </c:layout>
              <c:dLblPos val="r"/>
              <c:showLegendKey val="0"/>
              <c:showVal val="1"/>
              <c:showCatName val="0"/>
              <c:showSerName val="0"/>
              <c:showPercent val="0"/>
              <c:showBubbleSize val="0"/>
            </c:dLbl>
            <c:numFmt formatCode="0.0%" sourceLinked="0"/>
            <c:spPr>
              <a:noFill/>
              <a:ln>
                <a:noFill/>
              </a:ln>
              <a:effectLst/>
            </c:spPr>
            <c:txPr>
              <a:bodyPr/>
              <a:lstStyle/>
              <a:p>
                <a:pPr algn="ctr">
                  <a:defRPr lang="de-DE" sz="1200" b="0" i="0" u="none" strike="noStrike" kern="1200" baseline="0">
                    <a:solidFill>
                      <a:srgbClr val="FF0000"/>
                    </a:solidFill>
                    <a:latin typeface="Calibri" panose="020F050202020403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Sheet1!$A$2:$A$241</c:f>
              <c:numCache>
                <c:formatCode>d\-mmm\-yy</c:formatCode>
                <c:ptCount val="12"/>
                <c:pt idx="0">
                  <c:v>44058</c:v>
                </c:pt>
                <c:pt idx="1">
                  <c:v>44065</c:v>
                </c:pt>
                <c:pt idx="2">
                  <c:v>44072</c:v>
                </c:pt>
                <c:pt idx="3">
                  <c:v>44079</c:v>
                </c:pt>
                <c:pt idx="4">
                  <c:v>44086</c:v>
                </c:pt>
                <c:pt idx="5">
                  <c:v>44093</c:v>
                </c:pt>
                <c:pt idx="6">
                  <c:v>44100</c:v>
                </c:pt>
                <c:pt idx="7">
                  <c:v>44107</c:v>
                </c:pt>
                <c:pt idx="8">
                  <c:v>44114</c:v>
                </c:pt>
                <c:pt idx="9">
                  <c:v>44121</c:v>
                </c:pt>
                <c:pt idx="10">
                  <c:v>44128</c:v>
                </c:pt>
                <c:pt idx="11">
                  <c:v>44135</c:v>
                </c:pt>
              </c:numCache>
            </c:numRef>
          </c:cat>
          <c:val>
            <c:numRef>
              <c:f>Sheet1!$E$2:$E$241</c:f>
              <c:numCache>
                <c:formatCode>0.0%</c:formatCode>
                <c:ptCount val="12"/>
                <c:pt idx="0">
                  <c:v>2.6198853555954749E-2</c:v>
                </c:pt>
                <c:pt idx="1">
                  <c:v>-2.9046723872643176E-2</c:v>
                </c:pt>
                <c:pt idx="2">
                  <c:v>-1.2652063262189595E-3</c:v>
                </c:pt>
                <c:pt idx="3">
                  <c:v>-3.0256550831831985E-3</c:v>
                </c:pt>
                <c:pt idx="4">
                  <c:v>2.1116818735932741E-2</c:v>
                </c:pt>
                <c:pt idx="5">
                  <c:v>1.8529526890223247E-2</c:v>
                </c:pt>
                <c:pt idx="6">
                  <c:v>4.8185708520027459E-2</c:v>
                </c:pt>
                <c:pt idx="7">
                  <c:v>2.1197929199076704E-2</c:v>
                </c:pt>
                <c:pt idx="8">
                  <c:v>1.5818944513444455E-2</c:v>
                </c:pt>
                <c:pt idx="9">
                  <c:v>1.6947363730852594E-2</c:v>
                </c:pt>
                <c:pt idx="10">
                  <c:v>1.5925917674333379E-2</c:v>
                </c:pt>
                <c:pt idx="11">
                  <c:v>3.0402606422213818E-2</c:v>
                </c:pt>
              </c:numCache>
            </c:numRef>
          </c:val>
          <c:smooth val="1"/>
        </c:ser>
        <c:dLbls>
          <c:showLegendKey val="0"/>
          <c:showVal val="0"/>
          <c:showCatName val="0"/>
          <c:showSerName val="0"/>
          <c:showPercent val="0"/>
          <c:showBubbleSize val="0"/>
        </c:dLbls>
        <c:marker val="1"/>
        <c:smooth val="0"/>
        <c:axId val="218710400"/>
        <c:axId val="218711936"/>
      </c:lineChart>
      <c:dateAx>
        <c:axId val="218710400"/>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218711936"/>
        <c:crosses val="autoZero"/>
        <c:auto val="1"/>
        <c:lblOffset val="100"/>
        <c:baseTimeUnit val="days"/>
      </c:dateAx>
      <c:valAx>
        <c:axId val="218711936"/>
        <c:scaling>
          <c:orientation val="minMax"/>
        </c:scaling>
        <c:delete val="0"/>
        <c:axPos val="l"/>
        <c:numFmt formatCode="0%" sourceLinked="0"/>
        <c:majorTickMark val="out"/>
        <c:minorTickMark val="none"/>
        <c:tickLblPos val="nextTo"/>
        <c:txPr>
          <a:bodyPr/>
          <a:lstStyle/>
          <a:p>
            <a:pPr>
              <a:defRPr sz="1200" b="0">
                <a:latin typeface="Calibri" panose="020F0502020204030204" pitchFamily="34" charset="0"/>
              </a:defRPr>
            </a:pPr>
            <a:endParaRPr lang="en-US"/>
          </a:p>
        </c:txPr>
        <c:crossAx val="218710400"/>
        <c:crosses val="autoZero"/>
        <c:crossBetween val="between"/>
      </c:valAx>
    </c:plotArea>
    <c:legend>
      <c:legendPos val="r"/>
      <c:layout>
        <c:manualLayout>
          <c:xMode val="edge"/>
          <c:yMode val="edge"/>
          <c:x val="0.13575018036603717"/>
          <c:y val="0.8614681299581487"/>
          <c:w val="0.47506979129849891"/>
          <c:h val="0.13853187004185125"/>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24952151210741E-2"/>
          <c:y val="2.868142334602816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marker>
            <c:symbol val="none"/>
          </c:marker>
          <c:cat>
            <c:strRef>
              <c:f>Sheet1!$A$2:$A$48</c:f>
              <c:strCache>
                <c:ptCount val="14"/>
                <c:pt idx="0">
                  <c:v>02-Nov-19</c:v>
                </c:pt>
                <c:pt idx="1">
                  <c:v>30-Nov-19</c:v>
                </c:pt>
                <c:pt idx="2">
                  <c:v>28-Dec-19</c:v>
                </c:pt>
                <c:pt idx="3">
                  <c:v>25-Jan-20</c:v>
                </c:pt>
                <c:pt idx="4">
                  <c:v> 22-Feb-20</c:v>
                </c:pt>
                <c:pt idx="5">
                  <c:v>21-Mar-20</c:v>
                </c:pt>
                <c:pt idx="6">
                  <c:v>18-Apr-20</c:v>
                </c:pt>
                <c:pt idx="7">
                  <c:v>16-May-20</c:v>
                </c:pt>
                <c:pt idx="8">
                  <c:v>13-Jun-20</c:v>
                </c:pt>
                <c:pt idx="9">
                  <c:v>11-Jul-20</c:v>
                </c:pt>
                <c:pt idx="10">
                  <c:v>08-Aug-20</c:v>
                </c:pt>
                <c:pt idx="11">
                  <c:v>05-Sep-20</c:v>
                </c:pt>
                <c:pt idx="12">
                  <c:v>03-Oct-20</c:v>
                </c:pt>
                <c:pt idx="13">
                  <c:v>31-Oct-20</c:v>
                </c:pt>
              </c:strCache>
            </c:strRef>
          </c:cat>
          <c:val>
            <c:numRef>
              <c:f>Sheet1!$B$2:$B$48</c:f>
            </c:numRef>
          </c:val>
          <c:smooth val="1"/>
        </c:ser>
        <c:ser>
          <c:idx val="1"/>
          <c:order val="1"/>
          <c:tx>
            <c:strRef>
              <c:f>Sheet1!$C$1</c:f>
              <c:strCache>
                <c:ptCount val="1"/>
                <c:pt idx="0">
                  <c:v>Average Weekly Spend</c:v>
                </c:pt>
              </c:strCache>
            </c:strRef>
          </c:tx>
          <c:spPr>
            <a:ln>
              <a:solidFill>
                <a:srgbClr val="00B0F0"/>
              </a:solidFill>
            </a:ln>
          </c:spPr>
          <c:marker>
            <c:symbol val="none"/>
          </c:marker>
          <c:cat>
            <c:strRef>
              <c:f>Sheet1!$A$2:$A$48</c:f>
              <c:strCache>
                <c:ptCount val="14"/>
                <c:pt idx="0">
                  <c:v>02-Nov-19</c:v>
                </c:pt>
                <c:pt idx="1">
                  <c:v>30-Nov-19</c:v>
                </c:pt>
                <c:pt idx="2">
                  <c:v>28-Dec-19</c:v>
                </c:pt>
                <c:pt idx="3">
                  <c:v>25-Jan-20</c:v>
                </c:pt>
                <c:pt idx="4">
                  <c:v> 22-Feb-20</c:v>
                </c:pt>
                <c:pt idx="5">
                  <c:v>21-Mar-20</c:v>
                </c:pt>
                <c:pt idx="6">
                  <c:v>18-Apr-20</c:v>
                </c:pt>
                <c:pt idx="7">
                  <c:v>16-May-20</c:v>
                </c:pt>
                <c:pt idx="8">
                  <c:v>13-Jun-20</c:v>
                </c:pt>
                <c:pt idx="9">
                  <c:v>11-Jul-20</c:v>
                </c:pt>
                <c:pt idx="10">
                  <c:v>08-Aug-20</c:v>
                </c:pt>
                <c:pt idx="11">
                  <c:v>05-Sep-20</c:v>
                </c:pt>
                <c:pt idx="12">
                  <c:v>03-Oct-20</c:v>
                </c:pt>
                <c:pt idx="13">
                  <c:v>31-Oct-20</c:v>
                </c:pt>
              </c:strCache>
            </c:strRef>
          </c:cat>
          <c:val>
            <c:numRef>
              <c:f>Sheet1!$C$2:$C$48</c:f>
              <c:numCache>
                <c:formatCode>0.00</c:formatCode>
                <c:ptCount val="14"/>
                <c:pt idx="0">
                  <c:v>73.009166666666673</c:v>
                </c:pt>
                <c:pt idx="1">
                  <c:v>74.166666666666671</c:v>
                </c:pt>
                <c:pt idx="2">
                  <c:v>78.845833333333331</c:v>
                </c:pt>
                <c:pt idx="3">
                  <c:v>77.77</c:v>
                </c:pt>
                <c:pt idx="4">
                  <c:v>76.62833333333333</c:v>
                </c:pt>
                <c:pt idx="5">
                  <c:v>77.640833333333333</c:v>
                </c:pt>
                <c:pt idx="6">
                  <c:v>80.33</c:v>
                </c:pt>
                <c:pt idx="7">
                  <c:v>83.413333333333341</c:v>
                </c:pt>
                <c:pt idx="8">
                  <c:v>81.72</c:v>
                </c:pt>
                <c:pt idx="9">
                  <c:v>83.308333333333337</c:v>
                </c:pt>
                <c:pt idx="10">
                  <c:v>82.287500000000009</c:v>
                </c:pt>
                <c:pt idx="11">
                  <c:v>79.579166666666666</c:v>
                </c:pt>
                <c:pt idx="12">
                  <c:v>78.045833333333334</c:v>
                </c:pt>
                <c:pt idx="13">
                  <c:v>77.779166666666669</c:v>
                </c:pt>
              </c:numCache>
            </c:numRef>
          </c:val>
          <c:smooth val="1"/>
        </c:ser>
        <c:dLbls>
          <c:showLegendKey val="0"/>
          <c:showVal val="0"/>
          <c:showCatName val="0"/>
          <c:showSerName val="0"/>
          <c:showPercent val="0"/>
          <c:showBubbleSize val="0"/>
        </c:dLbls>
        <c:marker val="1"/>
        <c:smooth val="0"/>
        <c:axId val="234782720"/>
        <c:axId val="234784256"/>
      </c:lineChart>
      <c:lineChart>
        <c:grouping val="standard"/>
        <c:varyColors val="0"/>
        <c:ser>
          <c:idx val="2"/>
          <c:order val="2"/>
          <c:tx>
            <c:strRef>
              <c:f>Sheet1!$D$1</c:f>
              <c:strCache>
                <c:ptCount val="1"/>
                <c:pt idx="0">
                  <c:v>Year on Year Growth</c:v>
                </c:pt>
              </c:strCache>
            </c:strRef>
          </c:tx>
          <c:spPr>
            <a:ln w="38100">
              <a:solidFill>
                <a:schemeClr val="tx1"/>
              </a:solidFill>
            </a:ln>
          </c:spPr>
          <c:marker>
            <c:symbol val="none"/>
          </c:marker>
          <c:cat>
            <c:strRef>
              <c:f>Sheet1!$A$2:$A$48</c:f>
              <c:strCache>
                <c:ptCount val="14"/>
                <c:pt idx="0">
                  <c:v>02-Nov-19</c:v>
                </c:pt>
                <c:pt idx="1">
                  <c:v>30-Nov-19</c:v>
                </c:pt>
                <c:pt idx="2">
                  <c:v>28-Dec-19</c:v>
                </c:pt>
                <c:pt idx="3">
                  <c:v>25-Jan-20</c:v>
                </c:pt>
                <c:pt idx="4">
                  <c:v> 22-Feb-20</c:v>
                </c:pt>
                <c:pt idx="5">
                  <c:v>21-Mar-20</c:v>
                </c:pt>
                <c:pt idx="6">
                  <c:v>18-Apr-20</c:v>
                </c:pt>
                <c:pt idx="7">
                  <c:v>16-May-20</c:v>
                </c:pt>
                <c:pt idx="8">
                  <c:v>13-Jun-20</c:v>
                </c:pt>
                <c:pt idx="9">
                  <c:v>11-Jul-20</c:v>
                </c:pt>
                <c:pt idx="10">
                  <c:v>08-Aug-20</c:v>
                </c:pt>
                <c:pt idx="11">
                  <c:v>05-Sep-20</c:v>
                </c:pt>
                <c:pt idx="12">
                  <c:v>03-Oct-20</c:v>
                </c:pt>
                <c:pt idx="13">
                  <c:v>31-Oct-20</c:v>
                </c:pt>
              </c:strCache>
            </c:strRef>
          </c:cat>
          <c:val>
            <c:numRef>
              <c:f>Sheet1!$D$2:$D$48</c:f>
              <c:numCache>
                <c:formatCode>0.0%</c:formatCode>
                <c:ptCount val="14"/>
                <c:pt idx="0">
                  <c:v>9.3549464855586795E-3</c:v>
                </c:pt>
                <c:pt idx="1">
                  <c:v>3.9707607616641383E-3</c:v>
                </c:pt>
                <c:pt idx="2">
                  <c:v>2.0970799750044122E-3</c:v>
                </c:pt>
                <c:pt idx="3">
                  <c:v>4.7911799222644103E-3</c:v>
                </c:pt>
                <c:pt idx="4">
                  <c:v>8.8206253428413373E-3</c:v>
                </c:pt>
                <c:pt idx="5">
                  <c:v>8.4432287726241118E-2</c:v>
                </c:pt>
                <c:pt idx="6">
                  <c:v>8.4709906828104753E-2</c:v>
                </c:pt>
                <c:pt idx="7">
                  <c:v>0.12318499068650568</c:v>
                </c:pt>
                <c:pt idx="8">
                  <c:v>9.3780672793789543E-2</c:v>
                </c:pt>
                <c:pt idx="9">
                  <c:v>0.12281686977031514</c:v>
                </c:pt>
                <c:pt idx="10">
                  <c:v>0.10610150885486092</c:v>
                </c:pt>
                <c:pt idx="11">
                  <c:v>7.8004176779364442E-2</c:v>
                </c:pt>
                <c:pt idx="12">
                  <c:v>6.8657431707706662E-2</c:v>
                </c:pt>
                <c:pt idx="13">
                  <c:v>6.533426167946943E-2</c:v>
                </c:pt>
              </c:numCache>
            </c:numRef>
          </c:val>
          <c:smooth val="1"/>
        </c:ser>
        <c:dLbls>
          <c:showLegendKey val="0"/>
          <c:showVal val="0"/>
          <c:showCatName val="0"/>
          <c:showSerName val="0"/>
          <c:showPercent val="0"/>
          <c:showBubbleSize val="0"/>
        </c:dLbls>
        <c:marker val="1"/>
        <c:smooth val="0"/>
        <c:axId val="234799872"/>
        <c:axId val="234785792"/>
      </c:lineChart>
      <c:catAx>
        <c:axId val="234782720"/>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234784256"/>
        <c:crosses val="autoZero"/>
        <c:auto val="1"/>
        <c:lblAlgn val="ctr"/>
        <c:lblOffset val="100"/>
        <c:noMultiLvlLbl val="1"/>
      </c:catAx>
      <c:valAx>
        <c:axId val="234784256"/>
        <c:scaling>
          <c:orientation val="minMax"/>
          <c:min val="70"/>
        </c:scaling>
        <c:delete val="0"/>
        <c:axPos val="l"/>
        <c:numFmt formatCode="#,##0" sourceLinked="0"/>
        <c:majorTickMark val="out"/>
        <c:minorTickMark val="none"/>
        <c:tickLblPos val="nextTo"/>
        <c:txPr>
          <a:bodyPr/>
          <a:lstStyle/>
          <a:p>
            <a:pPr>
              <a:defRPr sz="1100">
                <a:latin typeface="Calibri" panose="020F0502020204030204" pitchFamily="34" charset="0"/>
              </a:defRPr>
            </a:pPr>
            <a:endParaRPr lang="en-US"/>
          </a:p>
        </c:txPr>
        <c:crossAx val="234782720"/>
        <c:crosses val="autoZero"/>
        <c:crossBetween val="between"/>
      </c:valAx>
      <c:valAx>
        <c:axId val="234785792"/>
        <c:scaling>
          <c:orientation val="minMax"/>
          <c:min val="-2.0000000000000004E-2"/>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234799872"/>
        <c:crosses val="max"/>
        <c:crossBetween val="between"/>
        <c:minorUnit val="2.0000000000000005E-3"/>
      </c:valAx>
      <c:catAx>
        <c:axId val="234799872"/>
        <c:scaling>
          <c:orientation val="minMax"/>
        </c:scaling>
        <c:delete val="1"/>
        <c:axPos val="b"/>
        <c:numFmt formatCode="General" sourceLinked="1"/>
        <c:majorTickMark val="out"/>
        <c:minorTickMark val="none"/>
        <c:tickLblPos val="nextTo"/>
        <c:crossAx val="234785792"/>
        <c:crossesAt val="0"/>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34285494728359E-2"/>
          <c:y val="3.128686871676350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cat>
            <c:strRef>
              <c:f>Sheet1!$A$2:$A$46</c:f>
              <c:strCache>
                <c:ptCount val="14"/>
                <c:pt idx="0">
                  <c:v> 02-Nov-19</c:v>
                </c:pt>
                <c:pt idx="1">
                  <c:v>30-Nov-19</c:v>
                </c:pt>
                <c:pt idx="2">
                  <c:v>28-Dec-19</c:v>
                </c:pt>
                <c:pt idx="3">
                  <c:v>25-Jan-20</c:v>
                </c:pt>
                <c:pt idx="4">
                  <c:v> 22-Feb-20</c:v>
                </c:pt>
                <c:pt idx="5">
                  <c:v>21-Mar-20</c:v>
                </c:pt>
                <c:pt idx="6">
                  <c:v>18-Apr-20</c:v>
                </c:pt>
                <c:pt idx="7">
                  <c:v>16-May-20</c:v>
                </c:pt>
                <c:pt idx="8">
                  <c:v>13-Jun-20</c:v>
                </c:pt>
                <c:pt idx="9">
                  <c:v>11-Jul-20</c:v>
                </c:pt>
                <c:pt idx="10">
                  <c:v>08-Aug-20</c:v>
                </c:pt>
                <c:pt idx="11">
                  <c:v>05-Sep-20</c:v>
                </c:pt>
                <c:pt idx="12">
                  <c:v>03-Oct-20</c:v>
                </c:pt>
                <c:pt idx="13">
                  <c:v>31-Oct-20</c:v>
                </c:pt>
              </c:strCache>
            </c:strRef>
          </c:cat>
          <c:val>
            <c:numRef>
              <c:f>Sheet1!$B$2:$B$46</c:f>
            </c:numRef>
          </c:val>
          <c:smooth val="0"/>
        </c:ser>
        <c:ser>
          <c:idx val="1"/>
          <c:order val="1"/>
          <c:tx>
            <c:strRef>
              <c:f>Sheet1!$C$1</c:f>
              <c:strCache>
                <c:ptCount val="1"/>
                <c:pt idx="0">
                  <c:v>Average Weekly Trips</c:v>
                </c:pt>
              </c:strCache>
            </c:strRef>
          </c:tx>
          <c:marker>
            <c:symbol val="none"/>
          </c:marker>
          <c:cat>
            <c:strRef>
              <c:f>Sheet1!$A$2:$A$46</c:f>
              <c:strCache>
                <c:ptCount val="14"/>
                <c:pt idx="0">
                  <c:v> 02-Nov-19</c:v>
                </c:pt>
                <c:pt idx="1">
                  <c:v>30-Nov-19</c:v>
                </c:pt>
                <c:pt idx="2">
                  <c:v>28-Dec-19</c:v>
                </c:pt>
                <c:pt idx="3">
                  <c:v>25-Jan-20</c:v>
                </c:pt>
                <c:pt idx="4">
                  <c:v> 22-Feb-20</c:v>
                </c:pt>
                <c:pt idx="5">
                  <c:v>21-Mar-20</c:v>
                </c:pt>
                <c:pt idx="6">
                  <c:v>18-Apr-20</c:v>
                </c:pt>
                <c:pt idx="7">
                  <c:v>16-May-20</c:v>
                </c:pt>
                <c:pt idx="8">
                  <c:v>13-Jun-20</c:v>
                </c:pt>
                <c:pt idx="9">
                  <c:v>11-Jul-20</c:v>
                </c:pt>
                <c:pt idx="10">
                  <c:v>08-Aug-20</c:v>
                </c:pt>
                <c:pt idx="11">
                  <c:v>05-Sep-20</c:v>
                </c:pt>
                <c:pt idx="12">
                  <c:v>03-Oct-20</c:v>
                </c:pt>
                <c:pt idx="13">
                  <c:v>31-Oct-20</c:v>
                </c:pt>
              </c:strCache>
            </c:strRef>
          </c:cat>
          <c:val>
            <c:numRef>
              <c:f>Sheet1!$C$2:$C$46</c:f>
              <c:numCache>
                <c:formatCode>0.0%</c:formatCode>
                <c:ptCount val="14"/>
                <c:pt idx="0">
                  <c:v>2.4243466299862515E-2</c:v>
                </c:pt>
                <c:pt idx="1">
                  <c:v>2.1509047456469865E-2</c:v>
                </c:pt>
                <c:pt idx="2">
                  <c:v>1.9208087615838254E-2</c:v>
                </c:pt>
                <c:pt idx="3">
                  <c:v>1.8101092896174675E-2</c:v>
                </c:pt>
                <c:pt idx="4">
                  <c:v>1.4234265134625224E-2</c:v>
                </c:pt>
                <c:pt idx="5">
                  <c:v>5.6218647292855861E-2</c:v>
                </c:pt>
                <c:pt idx="6">
                  <c:v>-3.8260576436878413E-2</c:v>
                </c:pt>
                <c:pt idx="7">
                  <c:v>-0.11488645920941976</c:v>
                </c:pt>
                <c:pt idx="8">
                  <c:v>-0.21513477314582274</c:v>
                </c:pt>
                <c:pt idx="9">
                  <c:v>-0.18661325321315303</c:v>
                </c:pt>
                <c:pt idx="10">
                  <c:v>-0.15590682196339445</c:v>
                </c:pt>
                <c:pt idx="11">
                  <c:v>-0.14647981314647984</c:v>
                </c:pt>
                <c:pt idx="12">
                  <c:v>-0.12361064331424731</c:v>
                </c:pt>
                <c:pt idx="13">
                  <c:v>-0.11767668289407418</c:v>
                </c:pt>
              </c:numCache>
            </c:numRef>
          </c:val>
          <c:smooth val="1"/>
        </c:ser>
        <c:dLbls>
          <c:showLegendKey val="0"/>
          <c:showVal val="0"/>
          <c:showCatName val="0"/>
          <c:showSerName val="0"/>
          <c:showPercent val="0"/>
          <c:showBubbleSize val="0"/>
        </c:dLbls>
        <c:marker val="1"/>
        <c:smooth val="0"/>
        <c:axId val="328363008"/>
        <c:axId val="328763264"/>
      </c:lineChart>
      <c:lineChart>
        <c:grouping val="standard"/>
        <c:varyColors val="0"/>
        <c:ser>
          <c:idx val="2"/>
          <c:order val="2"/>
          <c:tx>
            <c:strRef>
              <c:f>Sheet1!$D$1</c:f>
              <c:strCache>
                <c:ptCount val="1"/>
                <c:pt idx="0">
                  <c:v>Av Items in Basket</c:v>
                </c:pt>
              </c:strCache>
            </c:strRef>
          </c:tx>
          <c:spPr>
            <a:ln w="38100">
              <a:solidFill>
                <a:schemeClr val="accent3"/>
              </a:solidFill>
            </a:ln>
          </c:spPr>
          <c:marker>
            <c:symbol val="none"/>
          </c:marker>
          <c:cat>
            <c:strRef>
              <c:f>Sheet1!$A$2:$A$46</c:f>
              <c:strCache>
                <c:ptCount val="14"/>
                <c:pt idx="0">
                  <c:v> 02-Nov-19</c:v>
                </c:pt>
                <c:pt idx="1">
                  <c:v>30-Nov-19</c:v>
                </c:pt>
                <c:pt idx="2">
                  <c:v>28-Dec-19</c:v>
                </c:pt>
                <c:pt idx="3">
                  <c:v>25-Jan-20</c:v>
                </c:pt>
                <c:pt idx="4">
                  <c:v> 22-Feb-20</c:v>
                </c:pt>
                <c:pt idx="5">
                  <c:v>21-Mar-20</c:v>
                </c:pt>
                <c:pt idx="6">
                  <c:v>18-Apr-20</c:v>
                </c:pt>
                <c:pt idx="7">
                  <c:v>16-May-20</c:v>
                </c:pt>
                <c:pt idx="8">
                  <c:v>13-Jun-20</c:v>
                </c:pt>
                <c:pt idx="9">
                  <c:v>11-Jul-20</c:v>
                </c:pt>
                <c:pt idx="10">
                  <c:v>08-Aug-20</c:v>
                </c:pt>
                <c:pt idx="11">
                  <c:v>05-Sep-20</c:v>
                </c:pt>
                <c:pt idx="12">
                  <c:v>03-Oct-20</c:v>
                </c:pt>
                <c:pt idx="13">
                  <c:v>31-Oct-20</c:v>
                </c:pt>
              </c:strCache>
            </c:strRef>
          </c:cat>
          <c:val>
            <c:numRef>
              <c:f>Sheet1!$D$2:$D$46</c:f>
              <c:numCache>
                <c:formatCode>0.0%</c:formatCode>
                <c:ptCount val="14"/>
                <c:pt idx="0">
                  <c:v>-1.4042126379137487E-2</c:v>
                </c:pt>
                <c:pt idx="1">
                  <c:v>-1.4970059880239583E-2</c:v>
                </c:pt>
                <c:pt idx="2">
                  <c:v>-1.4866204162537255E-2</c:v>
                </c:pt>
                <c:pt idx="3">
                  <c:v>-1.2884043607532147E-2</c:v>
                </c:pt>
                <c:pt idx="4">
                  <c:v>-5.9642147117296984E-3</c:v>
                </c:pt>
                <c:pt idx="5">
                  <c:v>2.4950099800399306E-2</c:v>
                </c:pt>
                <c:pt idx="6">
                  <c:v>0.11565304087736794</c:v>
                </c:pt>
                <c:pt idx="7">
                  <c:v>0.23676323676323685</c:v>
                </c:pt>
                <c:pt idx="8">
                  <c:v>0.3313313313313313</c:v>
                </c:pt>
                <c:pt idx="9">
                  <c:v>0.30815709969788529</c:v>
                </c:pt>
                <c:pt idx="10">
                  <c:v>0.24068479355488415</c:v>
                </c:pt>
                <c:pt idx="11">
                  <c:v>0.20364741641337414</c:v>
                </c:pt>
                <c:pt idx="12">
                  <c:v>0.17105263157894735</c:v>
                </c:pt>
                <c:pt idx="13">
                  <c:v>0.16785350966429302</c:v>
                </c:pt>
              </c:numCache>
            </c:numRef>
          </c:val>
          <c:smooth val="1"/>
        </c:ser>
        <c:dLbls>
          <c:showLegendKey val="0"/>
          <c:showVal val="0"/>
          <c:showCatName val="0"/>
          <c:showSerName val="0"/>
          <c:showPercent val="0"/>
          <c:showBubbleSize val="0"/>
        </c:dLbls>
        <c:marker val="1"/>
        <c:smooth val="0"/>
        <c:axId val="329137152"/>
        <c:axId val="329134080"/>
      </c:lineChart>
      <c:catAx>
        <c:axId val="328363008"/>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328763264"/>
        <c:crosses val="autoZero"/>
        <c:auto val="1"/>
        <c:lblAlgn val="ctr"/>
        <c:lblOffset val="100"/>
        <c:noMultiLvlLbl val="1"/>
      </c:catAx>
      <c:valAx>
        <c:axId val="328763264"/>
        <c:scaling>
          <c:orientation val="minMax"/>
          <c:max val="0.45"/>
        </c:scaling>
        <c:delete val="0"/>
        <c:axPos val="l"/>
        <c:numFmt formatCode="0%" sourceLinked="0"/>
        <c:majorTickMark val="out"/>
        <c:minorTickMark val="none"/>
        <c:tickLblPos val="nextTo"/>
        <c:txPr>
          <a:bodyPr/>
          <a:lstStyle/>
          <a:p>
            <a:pPr>
              <a:defRPr sz="1000">
                <a:latin typeface="Calibri" panose="020F0502020204030204" pitchFamily="34" charset="0"/>
              </a:defRPr>
            </a:pPr>
            <a:endParaRPr lang="en-US"/>
          </a:p>
        </c:txPr>
        <c:crossAx val="328363008"/>
        <c:crosses val="autoZero"/>
        <c:crossBetween val="between"/>
      </c:valAx>
      <c:valAx>
        <c:axId val="329134080"/>
        <c:scaling>
          <c:orientation val="minMax"/>
          <c:min val="-0.25"/>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329137152"/>
        <c:crosses val="max"/>
        <c:crossBetween val="between"/>
        <c:majorUnit val="0.1"/>
      </c:valAx>
      <c:catAx>
        <c:axId val="329137152"/>
        <c:scaling>
          <c:orientation val="minMax"/>
        </c:scaling>
        <c:delete val="1"/>
        <c:axPos val="b"/>
        <c:numFmt formatCode="General" sourceLinked="1"/>
        <c:majorTickMark val="out"/>
        <c:minorTickMark val="none"/>
        <c:tickLblPos val="nextTo"/>
        <c:crossAx val="329134080"/>
        <c:crosses val="autoZero"/>
        <c:auto val="1"/>
        <c:lblAlgn val="ctr"/>
        <c:lblOffset val="100"/>
        <c:noMultiLvlLbl val="0"/>
      </c:catAx>
    </c:plotArea>
    <c:legend>
      <c:legendPos val="b"/>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0">
                <a:latin typeface="Calibri" panose="020F0502020204030204" pitchFamily="34" charset="0"/>
                <a:cs typeface="Calibri" panose="020F0502020204030204" pitchFamily="34" charset="0"/>
              </a:defRPr>
            </a:pPr>
            <a:r>
              <a:rPr lang="en-GB" dirty="0">
                <a:latin typeface="Calibri" panose="020F0502020204030204" pitchFamily="34" charset="0"/>
                <a:cs typeface="Calibri" panose="020F0502020204030204" pitchFamily="34" charset="0"/>
              </a:rPr>
              <a:t>Source:  Nielsen Homescan </a:t>
            </a:r>
            <a:r>
              <a:rPr lang="en-GB" dirty="0" smtClean="0">
                <a:latin typeface="Calibri" panose="020F0502020204030204" pitchFamily="34" charset="0"/>
                <a:cs typeface="Calibri" panose="020F0502020204030204" pitchFamily="34" charset="0"/>
              </a:rPr>
              <a:t>Fmcg 4w/e 31st October 2020 vs year ago</a:t>
            </a:r>
            <a:endParaRPr lang="en-GB" dirty="0">
              <a:latin typeface="Calibri" panose="020F0502020204030204" pitchFamily="34" charset="0"/>
              <a:cs typeface="Calibri" panose="020F0502020204030204" pitchFamily="34" charset="0"/>
            </a:endParaRPr>
          </a:p>
        </c:rich>
      </c:tx>
      <c:layout>
        <c:manualLayout>
          <c:xMode val="edge"/>
          <c:yMode val="edge"/>
          <c:x val="1.0614561345035738E-2"/>
          <c:y val="0.35891197274376924"/>
        </c:manualLayout>
      </c:layout>
      <c:overlay val="0"/>
    </c:title>
    <c:autoTitleDeleted val="0"/>
    <c:plotArea>
      <c:layout>
        <c:manualLayout>
          <c:layoutTarget val="inner"/>
          <c:xMode val="edge"/>
          <c:yMode val="edge"/>
          <c:x val="0.11796524772860735"/>
          <c:y val="5.4901307262155983E-3"/>
          <c:w val="0.75338562670525788"/>
          <c:h val="0.52964624301003593"/>
        </c:manualLayout>
      </c:layout>
      <c:lineChart>
        <c:grouping val="percentStacked"/>
        <c:varyColors val="0"/>
        <c:ser>
          <c:idx val="0"/>
          <c:order val="0"/>
          <c:tx>
            <c:strRef>
              <c:f>Sheet1!$F$2</c:f>
              <c:strCache>
                <c:ptCount val="1"/>
                <c:pt idx="0">
                  <c:v>Source:  Nielsen Homescan Total Fmcg 4 W/E 05 OCT 2019 vs year ago</c:v>
                </c:pt>
              </c:strCache>
            </c:strRef>
          </c:tx>
          <c:marker>
            <c:symbol val="none"/>
          </c:marker>
          <c:val>
            <c:numRef>
              <c:f>Sheet1!$F$2</c:f>
              <c:numCache>
                <c:formatCode>General</c:formatCode>
                <c:ptCount val="1"/>
                <c:pt idx="0">
                  <c:v>0</c:v>
                </c:pt>
              </c:numCache>
            </c:numRef>
          </c:val>
          <c:smooth val="0"/>
          <c:extLst/>
        </c:ser>
        <c:dLbls>
          <c:showLegendKey val="0"/>
          <c:showVal val="0"/>
          <c:showCatName val="0"/>
          <c:showSerName val="0"/>
          <c:showPercent val="0"/>
          <c:showBubbleSize val="0"/>
        </c:dLbls>
        <c:marker val="1"/>
        <c:smooth val="0"/>
        <c:axId val="329198976"/>
        <c:axId val="329254016"/>
      </c:lineChart>
      <c:catAx>
        <c:axId val="329198976"/>
        <c:scaling>
          <c:orientation val="maxMin"/>
        </c:scaling>
        <c:delete val="0"/>
        <c:axPos val="b"/>
        <c:numFmt formatCode="General" sourceLinked="0"/>
        <c:majorTickMark val="none"/>
        <c:minorTickMark val="none"/>
        <c:tickLblPos val="none"/>
        <c:spPr>
          <a:ln>
            <a:noFill/>
          </a:ln>
        </c:spPr>
        <c:txPr>
          <a:bodyPr/>
          <a:lstStyle/>
          <a:p>
            <a:pPr>
              <a:defRPr sz="1200"/>
            </a:pPr>
            <a:endParaRPr lang="en-US"/>
          </a:p>
        </c:txPr>
        <c:crossAx val="329254016"/>
        <c:crosses val="autoZero"/>
        <c:auto val="1"/>
        <c:lblAlgn val="ctr"/>
        <c:lblOffset val="100"/>
        <c:noMultiLvlLbl val="0"/>
      </c:catAx>
      <c:valAx>
        <c:axId val="329254016"/>
        <c:scaling>
          <c:orientation val="minMax"/>
        </c:scaling>
        <c:delete val="0"/>
        <c:axPos val="l"/>
        <c:numFmt formatCode="0%" sourceLinked="0"/>
        <c:majorTickMark val="none"/>
        <c:minorTickMark val="none"/>
        <c:tickLblPos val="none"/>
        <c:spPr>
          <a:noFill/>
          <a:ln>
            <a:noFill/>
          </a:ln>
        </c:spPr>
        <c:txPr>
          <a:bodyPr/>
          <a:lstStyle/>
          <a:p>
            <a:pPr>
              <a:defRPr sz="1050" baseline="0"/>
            </a:pPr>
            <a:endParaRPr lang="en-US"/>
          </a:p>
        </c:txPr>
        <c:crossAx val="329198976"/>
        <c:crosses val="max"/>
        <c:crossBetween val="between"/>
      </c:valAx>
      <c:spPr>
        <a:noFill/>
        <a:ln w="25400">
          <a:no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42048173181899E-2"/>
          <c:y val="0.14190356798457088"/>
          <c:w val="0.75807710396304762"/>
          <c:h val="0.74545194471231113"/>
        </c:manualLayout>
      </c:layout>
      <c:barChart>
        <c:barDir val="col"/>
        <c:grouping val="clustered"/>
        <c:varyColors val="0"/>
        <c:ser>
          <c:idx val="0"/>
          <c:order val="2"/>
          <c:tx>
            <c:strRef>
              <c:f>Sheet1!$D$1</c:f>
              <c:strCache>
                <c:ptCount val="1"/>
                <c:pt idx="0">
                  <c:v>Online % GB</c:v>
                </c:pt>
              </c:strCache>
            </c:strRef>
          </c:tx>
          <c:invertIfNegative val="0"/>
          <c:cat>
            <c:strRef>
              <c:f>Sheet1!$A$2:$A$45</c:f>
              <c:strCache>
                <c:ptCount val="4"/>
                <c:pt idx="0">
                  <c:v>10-Oct-20</c:v>
                </c:pt>
                <c:pt idx="1">
                  <c:v>17-Oct-20</c:v>
                </c:pt>
                <c:pt idx="2">
                  <c:v>24-Oct-20</c:v>
                </c:pt>
                <c:pt idx="3">
                  <c:v> 31-Oct-20</c:v>
                </c:pt>
              </c:strCache>
            </c:strRef>
          </c:cat>
          <c:val>
            <c:numRef>
              <c:f>Sheet1!$D$2:$D$45</c:f>
              <c:numCache>
                <c:formatCode>0.0%</c:formatCode>
                <c:ptCount val="4"/>
                <c:pt idx="0">
                  <c:v>0.13270743248391847</c:v>
                </c:pt>
                <c:pt idx="1">
                  <c:v>0.12578931731865262</c:v>
                </c:pt>
                <c:pt idx="2">
                  <c:v>0.12586123524519294</c:v>
                </c:pt>
                <c:pt idx="3">
                  <c:v>0.1247802890537099</c:v>
                </c:pt>
              </c:numCache>
            </c:numRef>
          </c:val>
        </c:ser>
        <c:dLbls>
          <c:showLegendKey val="0"/>
          <c:showVal val="0"/>
          <c:showCatName val="0"/>
          <c:showSerName val="0"/>
          <c:showPercent val="0"/>
          <c:showBubbleSize val="0"/>
        </c:dLbls>
        <c:gapWidth val="26"/>
        <c:axId val="329802496"/>
        <c:axId val="329796608"/>
      </c:barChart>
      <c:lineChart>
        <c:grouping val="standard"/>
        <c:varyColors val="0"/>
        <c:ser>
          <c:idx val="1"/>
          <c:order val="0"/>
          <c:tx>
            <c:strRef>
              <c:f>Sheet1!$B$1</c:f>
              <c:strCache>
                <c:ptCount val="1"/>
                <c:pt idx="0">
                  <c:v>Bricks &amp; Mortar</c:v>
                </c:pt>
              </c:strCache>
            </c:strRef>
          </c:tx>
          <c:spPr>
            <a:ln>
              <a:solidFill>
                <a:schemeClr val="accent3"/>
              </a:solidFill>
            </a:ln>
          </c:spPr>
          <c:marker>
            <c:symbol val="circle"/>
            <c:size val="5"/>
            <c:spPr>
              <a:solidFill>
                <a:schemeClr val="accent3"/>
              </a:solidFill>
              <a:ln>
                <a:solidFill>
                  <a:schemeClr val="accent3"/>
                </a:solidFill>
              </a:ln>
            </c:spPr>
          </c:marker>
          <c:cat>
            <c:strRef>
              <c:f>Sheet1!$A$2:$A$45</c:f>
              <c:strCache>
                <c:ptCount val="4"/>
                <c:pt idx="0">
                  <c:v>10-Oct-20</c:v>
                </c:pt>
                <c:pt idx="1">
                  <c:v>17-Oct-20</c:v>
                </c:pt>
                <c:pt idx="2">
                  <c:v>24-Oct-20</c:v>
                </c:pt>
                <c:pt idx="3">
                  <c:v> 31-Oct-20</c:v>
                </c:pt>
              </c:strCache>
            </c:strRef>
          </c:cat>
          <c:val>
            <c:numRef>
              <c:f>Sheet1!$B$2:$B$45</c:f>
              <c:numCache>
                <c:formatCode>0.0%</c:formatCode>
                <c:ptCount val="4"/>
                <c:pt idx="0">
                  <c:v>3.5422450971114294E-3</c:v>
                </c:pt>
                <c:pt idx="1">
                  <c:v>6.5431596260778768E-4</c:v>
                </c:pt>
                <c:pt idx="2">
                  <c:v>2.977323599398618E-3</c:v>
                </c:pt>
                <c:pt idx="3">
                  <c:v>5.0721800961741836E-2</c:v>
                </c:pt>
              </c:numCache>
            </c:numRef>
          </c:val>
          <c:smooth val="1"/>
          <c:extLst xmlns:c16r2="http://schemas.microsoft.com/office/drawing/2015/06/chart">
            <c:ext xmlns:c16="http://schemas.microsoft.com/office/drawing/2014/chart" uri="{C3380CC4-5D6E-409C-BE32-E72D297353CC}">
              <c16:uniqueId val="{00000009-DE47-4F50-B7B0-255583809340}"/>
            </c:ext>
          </c:extLst>
        </c:ser>
        <c:ser>
          <c:idx val="2"/>
          <c:order val="1"/>
          <c:tx>
            <c:strRef>
              <c:f>Sheet1!$C$1</c:f>
              <c:strCache>
                <c:ptCount val="1"/>
                <c:pt idx="0">
                  <c:v>Online</c:v>
                </c:pt>
              </c:strCache>
            </c:strRef>
          </c:tx>
          <c:spPr>
            <a:ln>
              <a:solidFill>
                <a:schemeClr val="accent1"/>
              </a:solidFill>
            </a:ln>
          </c:spPr>
          <c:marker>
            <c:symbol val="circle"/>
            <c:size val="5"/>
            <c:spPr>
              <a:solidFill>
                <a:schemeClr val="accent1"/>
              </a:solidFill>
              <a:ln>
                <a:solidFill>
                  <a:schemeClr val="accent1"/>
                </a:solidFill>
              </a:ln>
            </c:spPr>
          </c:marker>
          <c:dLbls>
            <c:dLbl>
              <c:idx val="11"/>
              <c:layout>
                <c:manualLayout>
                  <c:x val="-4.8494125867924995E-2"/>
                  <c:y val="-8.1645773063323684E-3"/>
                </c:manualLayout>
              </c:layout>
              <c:spPr>
                <a:solidFill>
                  <a:srgbClr val="00B0F0"/>
                </a:solidFill>
              </c:spPr>
              <c:txPr>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E47-4F50-B7B0-25558380934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Sheet1!$A$2:$A$45</c:f>
              <c:strCache>
                <c:ptCount val="4"/>
                <c:pt idx="0">
                  <c:v>10-Oct-20</c:v>
                </c:pt>
                <c:pt idx="1">
                  <c:v>17-Oct-20</c:v>
                </c:pt>
                <c:pt idx="2">
                  <c:v>24-Oct-20</c:v>
                </c:pt>
                <c:pt idx="3">
                  <c:v> 31-Oct-20</c:v>
                </c:pt>
              </c:strCache>
            </c:strRef>
          </c:cat>
          <c:val>
            <c:numRef>
              <c:f>Sheet1!$C$2:$C$45</c:f>
              <c:numCache>
                <c:formatCode>0.0%</c:formatCode>
                <c:ptCount val="4"/>
                <c:pt idx="0">
                  <c:v>0.90159103075561497</c:v>
                </c:pt>
                <c:pt idx="1">
                  <c:v>0.87989176403614566</c:v>
                </c:pt>
                <c:pt idx="2">
                  <c:v>0.80096592025886038</c:v>
                </c:pt>
                <c:pt idx="3">
                  <c:v>0.89414452304829428</c:v>
                </c:pt>
              </c:numCache>
            </c:numRef>
          </c:val>
          <c:smooth val="1"/>
          <c:extLst xmlns:c16r2="http://schemas.microsoft.com/office/drawing/2015/06/chart">
            <c:ext xmlns:c16="http://schemas.microsoft.com/office/drawing/2014/chart" uri="{C3380CC4-5D6E-409C-BE32-E72D297353CC}">
              <c16:uniqueId val="{0000000B-DE47-4F50-B7B0-255583809340}"/>
            </c:ext>
          </c:extLst>
        </c:ser>
        <c:dLbls>
          <c:showLegendKey val="0"/>
          <c:showVal val="0"/>
          <c:showCatName val="0"/>
          <c:showSerName val="0"/>
          <c:showPercent val="0"/>
          <c:showBubbleSize val="0"/>
        </c:dLbls>
        <c:marker val="1"/>
        <c:smooth val="0"/>
        <c:axId val="329793536"/>
        <c:axId val="329795072"/>
      </c:lineChart>
      <c:catAx>
        <c:axId val="329793536"/>
        <c:scaling>
          <c:orientation val="minMax"/>
        </c:scaling>
        <c:delete val="0"/>
        <c:axPos val="b"/>
        <c:numFmt formatCode="d\-mmm\-yy" sourceLinked="0"/>
        <c:majorTickMark val="out"/>
        <c:minorTickMark val="none"/>
        <c:tickLblPos val="low"/>
        <c:txPr>
          <a:bodyPr rot="0" vert="horz"/>
          <a:lstStyle/>
          <a:p>
            <a:pPr>
              <a:defRPr sz="800">
                <a:uFillTx/>
                <a:latin typeface="Calibri" panose="020F0502020204030204" pitchFamily="34" charset="0"/>
                <a:cs typeface="Calibri" panose="020F0502020204030204" pitchFamily="34" charset="0"/>
              </a:defRPr>
            </a:pPr>
            <a:endParaRPr lang="en-US"/>
          </a:p>
        </c:txPr>
        <c:crossAx val="329795072"/>
        <c:crosses val="autoZero"/>
        <c:auto val="1"/>
        <c:lblAlgn val="ctr"/>
        <c:lblOffset val="300"/>
        <c:noMultiLvlLbl val="1"/>
      </c:catAx>
      <c:valAx>
        <c:axId val="329795072"/>
        <c:scaling>
          <c:orientation val="minMax"/>
          <c:min val="-5.000000000000001E-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329793536"/>
        <c:crosses val="autoZero"/>
        <c:crossBetween val="between"/>
      </c:valAx>
      <c:valAx>
        <c:axId val="329796608"/>
        <c:scaling>
          <c:orientation val="minMax"/>
          <c:max val="0.13500000000000001"/>
          <c:min val="0.12000000000000001"/>
        </c:scaling>
        <c:delete val="0"/>
        <c:axPos val="r"/>
        <c:numFmt formatCode="0.0%" sourceLinked="1"/>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329802496"/>
        <c:crosses val="max"/>
        <c:crossBetween val="between"/>
        <c:majorUnit val="5.000000000000001E-3"/>
      </c:valAx>
      <c:catAx>
        <c:axId val="329802496"/>
        <c:scaling>
          <c:orientation val="minMax"/>
        </c:scaling>
        <c:delete val="1"/>
        <c:axPos val="b"/>
        <c:numFmt formatCode="d\-mmm\-yy" sourceLinked="1"/>
        <c:majorTickMark val="out"/>
        <c:minorTickMark val="none"/>
        <c:tickLblPos val="nextTo"/>
        <c:crossAx val="329796608"/>
        <c:crosses val="autoZero"/>
        <c:auto val="1"/>
        <c:lblAlgn val="ctr"/>
        <c:lblOffset val="100"/>
        <c:noMultiLvlLbl val="1"/>
      </c:catAx>
    </c:plotArea>
    <c:legend>
      <c:legendPos val="r"/>
      <c:layout>
        <c:manualLayout>
          <c:xMode val="edge"/>
          <c:yMode val="edge"/>
          <c:x val="0.11541326180697259"/>
          <c:y val="2.4026036644165864E-2"/>
          <c:w val="0.71485729765529005"/>
          <c:h val="9.8749276759884264E-2"/>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5022797951691E-2"/>
          <c:y val="0.15415043394406944"/>
          <c:w val="0.90615471625318589"/>
          <c:h val="0.74953423336547731"/>
        </c:manualLayout>
      </c:layout>
      <c:lineChart>
        <c:grouping val="standard"/>
        <c:varyColors val="0"/>
        <c:ser>
          <c:idx val="0"/>
          <c:order val="0"/>
          <c:tx>
            <c:strRef>
              <c:f>Sheet1!$B$1</c:f>
              <c:strCache>
                <c:ptCount val="1"/>
                <c:pt idx="0">
                  <c:v>Supermarkets</c:v>
                </c:pt>
              </c:strCache>
            </c:strRef>
          </c:tx>
          <c:marker>
            <c:symbol val="circle"/>
            <c:size val="5"/>
          </c:marker>
          <c:cat>
            <c:strRef>
              <c:f>Sheet1!$A$2:$A$45</c:f>
              <c:strCache>
                <c:ptCount val="34"/>
                <c:pt idx="0">
                  <c:v>14-Mar-20</c:v>
                </c:pt>
                <c:pt idx="1">
                  <c:v>21-Mar-20</c:v>
                </c:pt>
                <c:pt idx="2">
                  <c:v>28-Mar-20</c:v>
                </c:pt>
                <c:pt idx="3">
                  <c:v>04-Apr-20</c:v>
                </c:pt>
                <c:pt idx="4">
                  <c:v>11-Apr-20</c:v>
                </c:pt>
                <c:pt idx="5">
                  <c:v>18-Apr-20</c:v>
                </c:pt>
                <c:pt idx="6">
                  <c:v>25-Apr-20</c:v>
                </c:pt>
                <c:pt idx="7">
                  <c:v>02-May-20</c:v>
                </c:pt>
                <c:pt idx="8">
                  <c:v>09-May-20</c:v>
                </c:pt>
                <c:pt idx="9">
                  <c:v>16-May-20</c:v>
                </c:pt>
                <c:pt idx="10">
                  <c:v>23-May-20</c:v>
                </c:pt>
                <c:pt idx="11">
                  <c:v>30-May-20</c:v>
                </c:pt>
                <c:pt idx="12">
                  <c:v>06-Jun-20</c:v>
                </c:pt>
                <c:pt idx="13">
                  <c:v>13-Jun-20</c:v>
                </c:pt>
                <c:pt idx="14">
                  <c:v>20-Jun-20</c:v>
                </c:pt>
                <c:pt idx="15">
                  <c:v>27-Jun-20</c:v>
                </c:pt>
                <c:pt idx="16">
                  <c:v>04-Jul-20</c:v>
                </c:pt>
                <c:pt idx="17">
                  <c:v>11-Jul-20</c:v>
                </c:pt>
                <c:pt idx="18">
                  <c:v>18-Jul-20</c:v>
                </c:pt>
                <c:pt idx="19">
                  <c:v>25-Jul-20</c:v>
                </c:pt>
                <c:pt idx="20">
                  <c:v>01-Aug-20</c:v>
                </c:pt>
                <c:pt idx="21">
                  <c:v>08-Aug-20</c:v>
                </c:pt>
                <c:pt idx="22">
                  <c:v>15-Aug-20</c:v>
                </c:pt>
                <c:pt idx="23">
                  <c:v>22-Aug-20</c:v>
                </c:pt>
                <c:pt idx="24">
                  <c:v>29-Aug-20</c:v>
                </c:pt>
                <c:pt idx="25">
                  <c:v>05-Sep-20</c:v>
                </c:pt>
                <c:pt idx="26">
                  <c:v>12-Sep-20</c:v>
                </c:pt>
                <c:pt idx="27">
                  <c:v>19-Sep-20</c:v>
                </c:pt>
                <c:pt idx="28">
                  <c:v>26-Sep-20</c:v>
                </c:pt>
                <c:pt idx="29">
                  <c:v> 03-Oct-20</c:v>
                </c:pt>
                <c:pt idx="30">
                  <c:v>10-Oct-20</c:v>
                </c:pt>
                <c:pt idx="31">
                  <c:v>17-Oct-20</c:v>
                </c:pt>
                <c:pt idx="32">
                  <c:v>24-Oct-20</c:v>
                </c:pt>
                <c:pt idx="33">
                  <c:v> 31-Oct-20</c:v>
                </c:pt>
              </c:strCache>
            </c:strRef>
          </c:cat>
          <c:val>
            <c:numRef>
              <c:f>Sheet1!$B$2:$B$45</c:f>
              <c:numCache>
                <c:formatCode>0.0%</c:formatCode>
                <c:ptCount val="34"/>
                <c:pt idx="0">
                  <c:v>0.23937345095026363</c:v>
                </c:pt>
                <c:pt idx="1">
                  <c:v>0.44251013097792025</c:v>
                </c:pt>
                <c:pt idx="2">
                  <c:v>-0.14093319986929931</c:v>
                </c:pt>
                <c:pt idx="3">
                  <c:v>-2.9253821840117822E-2</c:v>
                </c:pt>
                <c:pt idx="4">
                  <c:v>8.2971209646389044E-2</c:v>
                </c:pt>
                <c:pt idx="5">
                  <c:v>-0.18528465359002499</c:v>
                </c:pt>
                <c:pt idx="6">
                  <c:v>0.13620081915149873</c:v>
                </c:pt>
                <c:pt idx="7">
                  <c:v>4.7375834364568492E-2</c:v>
                </c:pt>
                <c:pt idx="8">
                  <c:v>0.11603920992818817</c:v>
                </c:pt>
                <c:pt idx="9">
                  <c:v>8.6171251431376605E-2</c:v>
                </c:pt>
                <c:pt idx="10">
                  <c:v>0.10420129975996884</c:v>
                </c:pt>
                <c:pt idx="11">
                  <c:v>0.11165867268199348</c:v>
                </c:pt>
                <c:pt idx="12">
                  <c:v>0.10884606020854748</c:v>
                </c:pt>
                <c:pt idx="13">
                  <c:v>7.4452582911169962E-2</c:v>
                </c:pt>
                <c:pt idx="14">
                  <c:v>0.15988161118874489</c:v>
                </c:pt>
                <c:pt idx="15">
                  <c:v>7.165889875455167E-2</c:v>
                </c:pt>
                <c:pt idx="16">
                  <c:v>6.3828979918781892E-2</c:v>
                </c:pt>
                <c:pt idx="17">
                  <c:v>6.7436252560289622E-2</c:v>
                </c:pt>
                <c:pt idx="18">
                  <c:v>6.586434179514189E-2</c:v>
                </c:pt>
                <c:pt idx="19">
                  <c:v>2.3108003120341003E-2</c:v>
                </c:pt>
                <c:pt idx="20">
                  <c:v>6.8145296848601156E-2</c:v>
                </c:pt>
                <c:pt idx="21">
                  <c:v>8.2431274603340432E-2</c:v>
                </c:pt>
                <c:pt idx="22">
                  <c:v>7.1956591499357403E-2</c:v>
                </c:pt>
                <c:pt idx="23">
                  <c:v>1.2308899307697407E-2</c:v>
                </c:pt>
                <c:pt idx="24">
                  <c:v>7.3074568590312472E-2</c:v>
                </c:pt>
                <c:pt idx="25">
                  <c:v>4.9505713216168257E-2</c:v>
                </c:pt>
                <c:pt idx="26">
                  <c:v>7.0933257695044771E-2</c:v>
                </c:pt>
                <c:pt idx="27">
                  <c:v>6.0157299476370163E-2</c:v>
                </c:pt>
                <c:pt idx="28">
                  <c:v>9.257505634599239E-2</c:v>
                </c:pt>
                <c:pt idx="29">
                  <c:v>6.6318325746831608E-2</c:v>
                </c:pt>
                <c:pt idx="30">
                  <c:v>6.3586879864592882E-2</c:v>
                </c:pt>
                <c:pt idx="31">
                  <c:v>5.1739795527740551E-2</c:v>
                </c:pt>
                <c:pt idx="32">
                  <c:v>5.2314017793499978E-2</c:v>
                </c:pt>
                <c:pt idx="33">
                  <c:v>7.2123039694071966E-2</c:v>
                </c:pt>
              </c:numCache>
            </c:numRef>
          </c:val>
          <c:smooth val="1"/>
        </c:ser>
        <c:ser>
          <c:idx val="1"/>
          <c:order val="1"/>
          <c:tx>
            <c:strRef>
              <c:f>Sheet1!$C$1</c:f>
              <c:strCache>
                <c:ptCount val="1"/>
                <c:pt idx="0">
                  <c:v>Convenience Stores</c:v>
                </c:pt>
              </c:strCache>
            </c:strRef>
          </c:tx>
          <c:spPr>
            <a:ln>
              <a:solidFill>
                <a:schemeClr val="accent3"/>
              </a:solidFill>
            </a:ln>
          </c:spPr>
          <c:marker>
            <c:symbol val="circle"/>
            <c:size val="5"/>
            <c:spPr>
              <a:solidFill>
                <a:srgbClr val="92D050"/>
              </a:solidFill>
              <a:ln>
                <a:noFill/>
              </a:ln>
            </c:spPr>
          </c:marker>
          <c:cat>
            <c:strRef>
              <c:f>Sheet1!$A$2:$A$45</c:f>
              <c:strCache>
                <c:ptCount val="34"/>
                <c:pt idx="0">
                  <c:v>14-Mar-20</c:v>
                </c:pt>
                <c:pt idx="1">
                  <c:v>21-Mar-20</c:v>
                </c:pt>
                <c:pt idx="2">
                  <c:v>28-Mar-20</c:v>
                </c:pt>
                <c:pt idx="3">
                  <c:v>04-Apr-20</c:v>
                </c:pt>
                <c:pt idx="4">
                  <c:v>11-Apr-20</c:v>
                </c:pt>
                <c:pt idx="5">
                  <c:v>18-Apr-20</c:v>
                </c:pt>
                <c:pt idx="6">
                  <c:v>25-Apr-20</c:v>
                </c:pt>
                <c:pt idx="7">
                  <c:v>02-May-20</c:v>
                </c:pt>
                <c:pt idx="8">
                  <c:v>09-May-20</c:v>
                </c:pt>
                <c:pt idx="9">
                  <c:v>16-May-20</c:v>
                </c:pt>
                <c:pt idx="10">
                  <c:v>23-May-20</c:v>
                </c:pt>
                <c:pt idx="11">
                  <c:v>30-May-20</c:v>
                </c:pt>
                <c:pt idx="12">
                  <c:v>06-Jun-20</c:v>
                </c:pt>
                <c:pt idx="13">
                  <c:v>13-Jun-20</c:v>
                </c:pt>
                <c:pt idx="14">
                  <c:v>20-Jun-20</c:v>
                </c:pt>
                <c:pt idx="15">
                  <c:v>27-Jun-20</c:v>
                </c:pt>
                <c:pt idx="16">
                  <c:v>04-Jul-20</c:v>
                </c:pt>
                <c:pt idx="17">
                  <c:v>11-Jul-20</c:v>
                </c:pt>
                <c:pt idx="18">
                  <c:v>18-Jul-20</c:v>
                </c:pt>
                <c:pt idx="19">
                  <c:v>25-Jul-20</c:v>
                </c:pt>
                <c:pt idx="20">
                  <c:v>01-Aug-20</c:v>
                </c:pt>
                <c:pt idx="21">
                  <c:v>08-Aug-20</c:v>
                </c:pt>
                <c:pt idx="22">
                  <c:v>15-Aug-20</c:v>
                </c:pt>
                <c:pt idx="23">
                  <c:v>22-Aug-20</c:v>
                </c:pt>
                <c:pt idx="24">
                  <c:v>29-Aug-20</c:v>
                </c:pt>
                <c:pt idx="25">
                  <c:v>05-Sep-20</c:v>
                </c:pt>
                <c:pt idx="26">
                  <c:v>12-Sep-20</c:v>
                </c:pt>
                <c:pt idx="27">
                  <c:v>19-Sep-20</c:v>
                </c:pt>
                <c:pt idx="28">
                  <c:v>26-Sep-20</c:v>
                </c:pt>
                <c:pt idx="29">
                  <c:v> 03-Oct-20</c:v>
                </c:pt>
                <c:pt idx="30">
                  <c:v>10-Oct-20</c:v>
                </c:pt>
                <c:pt idx="31">
                  <c:v>17-Oct-20</c:v>
                </c:pt>
                <c:pt idx="32">
                  <c:v>24-Oct-20</c:v>
                </c:pt>
                <c:pt idx="33">
                  <c:v> 31-Oct-20</c:v>
                </c:pt>
              </c:strCache>
            </c:strRef>
          </c:cat>
          <c:val>
            <c:numRef>
              <c:f>Sheet1!$C$2:$C$45</c:f>
              <c:numCache>
                <c:formatCode>0.0%</c:formatCode>
                <c:ptCount val="34"/>
                <c:pt idx="0">
                  <c:v>8.1805757012277658E-2</c:v>
                </c:pt>
                <c:pt idx="1">
                  <c:v>0.35426540133981455</c:v>
                </c:pt>
                <c:pt idx="2">
                  <c:v>7.4364737393264102E-2</c:v>
                </c:pt>
                <c:pt idx="3">
                  <c:v>6.3846765561783592E-2</c:v>
                </c:pt>
                <c:pt idx="4">
                  <c:v>0.18801115317477057</c:v>
                </c:pt>
                <c:pt idx="5">
                  <c:v>5.8013547264954335E-2</c:v>
                </c:pt>
                <c:pt idx="6">
                  <c:v>8.3688130080143308E-2</c:v>
                </c:pt>
                <c:pt idx="7">
                  <c:v>7.7464571002961335E-2</c:v>
                </c:pt>
                <c:pt idx="8">
                  <c:v>0.16853575754434202</c:v>
                </c:pt>
                <c:pt idx="9">
                  <c:v>8.4635708593058245E-2</c:v>
                </c:pt>
                <c:pt idx="10">
                  <c:v>0.13864099359197635</c:v>
                </c:pt>
                <c:pt idx="11">
                  <c:v>0.22842238515655278</c:v>
                </c:pt>
                <c:pt idx="12">
                  <c:v>0.17400911116183981</c:v>
                </c:pt>
                <c:pt idx="13">
                  <c:v>0.14153833182739572</c:v>
                </c:pt>
                <c:pt idx="14">
                  <c:v>0.1501608027523218</c:v>
                </c:pt>
                <c:pt idx="15">
                  <c:v>0.15390795278691161</c:v>
                </c:pt>
                <c:pt idx="16">
                  <c:v>6.0242728633781661E-2</c:v>
                </c:pt>
                <c:pt idx="17">
                  <c:v>6.3542889791118551E-2</c:v>
                </c:pt>
                <c:pt idx="18">
                  <c:v>0.10592689133798738</c:v>
                </c:pt>
                <c:pt idx="19">
                  <c:v>3.61138252294948E-2</c:v>
                </c:pt>
                <c:pt idx="20">
                  <c:v>8.176759407635581E-2</c:v>
                </c:pt>
                <c:pt idx="21">
                  <c:v>0.1061965173926942</c:v>
                </c:pt>
                <c:pt idx="22">
                  <c:v>0.14147579438969782</c:v>
                </c:pt>
                <c:pt idx="23">
                  <c:v>4.7466770287572624E-2</c:v>
                </c:pt>
                <c:pt idx="24">
                  <c:v>5.298113894075529E-3</c:v>
                </c:pt>
                <c:pt idx="25">
                  <c:v>6.5637710768062796E-2</c:v>
                </c:pt>
                <c:pt idx="26">
                  <c:v>6.6389645656036E-2</c:v>
                </c:pt>
                <c:pt idx="27">
                  <c:v>7.6830821430908358E-2</c:v>
                </c:pt>
                <c:pt idx="28">
                  <c:v>7.197006722514887E-2</c:v>
                </c:pt>
                <c:pt idx="29">
                  <c:v>5.8198379360630881E-2</c:v>
                </c:pt>
                <c:pt idx="30">
                  <c:v>5.3861562736760904E-2</c:v>
                </c:pt>
                <c:pt idx="31">
                  <c:v>5.7918842157751449E-2</c:v>
                </c:pt>
                <c:pt idx="32">
                  <c:v>5.08680177730787E-2</c:v>
                </c:pt>
                <c:pt idx="33">
                  <c:v>4.6669473599201261E-2</c:v>
                </c:pt>
              </c:numCache>
            </c:numRef>
          </c:val>
          <c:smooth val="1"/>
        </c:ser>
        <c:dLbls>
          <c:showLegendKey val="0"/>
          <c:showVal val="0"/>
          <c:showCatName val="0"/>
          <c:showSerName val="0"/>
          <c:showPercent val="0"/>
          <c:showBubbleSize val="0"/>
        </c:dLbls>
        <c:marker val="1"/>
        <c:smooth val="0"/>
        <c:axId val="333572352"/>
        <c:axId val="333316096"/>
      </c:lineChart>
      <c:catAx>
        <c:axId val="333572352"/>
        <c:scaling>
          <c:orientation val="minMax"/>
        </c:scaling>
        <c:delete val="0"/>
        <c:axPos val="b"/>
        <c:numFmt formatCode="0.0" sourceLinked="0"/>
        <c:majorTickMark val="out"/>
        <c:minorTickMark val="none"/>
        <c:tickLblPos val="low"/>
        <c:txPr>
          <a:bodyPr rot="0" vert="horz"/>
          <a:lstStyle/>
          <a:p>
            <a:pPr>
              <a:defRPr sz="800">
                <a:uFillTx/>
              </a:defRPr>
            </a:pPr>
            <a:endParaRPr lang="en-US"/>
          </a:p>
        </c:txPr>
        <c:crossAx val="333316096"/>
        <c:crosses val="autoZero"/>
        <c:auto val="1"/>
        <c:lblAlgn val="ctr"/>
        <c:lblOffset val="300"/>
        <c:noMultiLvlLbl val="0"/>
      </c:catAx>
      <c:valAx>
        <c:axId val="333316096"/>
        <c:scaling>
          <c:orientation val="minMax"/>
          <c:min val="-0.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333572352"/>
        <c:crosses val="autoZero"/>
        <c:crossBetween val="between"/>
      </c:valAx>
    </c:plotArea>
    <c:legend>
      <c:legendPos val="t"/>
      <c:layout>
        <c:manualLayout>
          <c:xMode val="edge"/>
          <c:yMode val="edge"/>
          <c:x val="0.15784456126498814"/>
          <c:y val="2.2274509803921563E-2"/>
          <c:w val="0.53345730937405011"/>
          <c:h val="9.3561877209900349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5022797951691E-2"/>
          <c:y val="0.15415043394406944"/>
          <c:w val="0.90615471625318589"/>
          <c:h val="0.74953423336547731"/>
        </c:manualLayout>
      </c:layout>
      <c:lineChart>
        <c:grouping val="standard"/>
        <c:varyColors val="0"/>
        <c:ser>
          <c:idx val="0"/>
          <c:order val="0"/>
          <c:tx>
            <c:strRef>
              <c:f>Sheet1!$B$1</c:f>
              <c:strCache>
                <c:ptCount val="1"/>
                <c:pt idx="0">
                  <c:v>Supermarkets</c:v>
                </c:pt>
              </c:strCache>
            </c:strRef>
          </c:tx>
          <c:marker>
            <c:symbol val="circle"/>
            <c:size val="5"/>
          </c:marker>
          <c:cat>
            <c:strRef>
              <c:f>Sheet1!$A$2:$A$13</c:f>
              <c:strCache>
                <c:ptCount val="12"/>
                <c:pt idx="0">
                  <c:v>15-Aug-20</c:v>
                </c:pt>
                <c:pt idx="1">
                  <c:v>22-Aug-20</c:v>
                </c:pt>
                <c:pt idx="2">
                  <c:v>29-Aug-20</c:v>
                </c:pt>
                <c:pt idx="3">
                  <c:v>05-Sep-20</c:v>
                </c:pt>
                <c:pt idx="4">
                  <c:v>12-Sep-20</c:v>
                </c:pt>
                <c:pt idx="5">
                  <c:v>19-Sep-20</c:v>
                </c:pt>
                <c:pt idx="6">
                  <c:v>26-Sep-20</c:v>
                </c:pt>
                <c:pt idx="7">
                  <c:v> 03-Oct-20</c:v>
                </c:pt>
                <c:pt idx="8">
                  <c:v>10-Oct-20</c:v>
                </c:pt>
                <c:pt idx="9">
                  <c:v>17-Oct-20</c:v>
                </c:pt>
                <c:pt idx="10">
                  <c:v>24-Oct-20</c:v>
                </c:pt>
                <c:pt idx="11">
                  <c:v> 31-Oct-20</c:v>
                </c:pt>
              </c:strCache>
            </c:strRef>
          </c:cat>
          <c:val>
            <c:numRef>
              <c:f>Sheet1!$B$2:$B$13</c:f>
              <c:numCache>
                <c:formatCode>0.0%</c:formatCode>
                <c:ptCount val="12"/>
                <c:pt idx="0">
                  <c:v>9.0995398889628598E-2</c:v>
                </c:pt>
                <c:pt idx="1">
                  <c:v>1.7441389376800842E-2</c:v>
                </c:pt>
                <c:pt idx="2">
                  <c:v>7.3947019212341702E-2</c:v>
                </c:pt>
                <c:pt idx="3">
                  <c:v>5.6642981165015982E-2</c:v>
                </c:pt>
                <c:pt idx="4">
                  <c:v>7.7282944652657504E-2</c:v>
                </c:pt>
                <c:pt idx="5">
                  <c:v>7.4679797810206061E-2</c:v>
                </c:pt>
                <c:pt idx="6">
                  <c:v>0.11209792086347448</c:v>
                </c:pt>
                <c:pt idx="7">
                  <c:v>7.9621379628982414E-2</c:v>
                </c:pt>
                <c:pt idx="8">
                  <c:v>7.3398324658084491E-2</c:v>
                </c:pt>
                <c:pt idx="9">
                  <c:v>7.2114616526227637E-2</c:v>
                </c:pt>
                <c:pt idx="10">
                  <c:v>7.2088147726684593E-2</c:v>
                </c:pt>
                <c:pt idx="11">
                  <c:v>9.3988790492557373E-2</c:v>
                </c:pt>
              </c:numCache>
            </c:numRef>
          </c:val>
          <c:smooth val="1"/>
        </c:ser>
        <c:ser>
          <c:idx val="1"/>
          <c:order val="1"/>
          <c:tx>
            <c:strRef>
              <c:f>Sheet1!$C$1</c:f>
              <c:strCache>
                <c:ptCount val="1"/>
                <c:pt idx="0">
                  <c:v>Convenience Stores</c:v>
                </c:pt>
              </c:strCache>
            </c:strRef>
          </c:tx>
          <c:spPr>
            <a:ln>
              <a:solidFill>
                <a:schemeClr val="accent3"/>
              </a:solidFill>
            </a:ln>
          </c:spPr>
          <c:marker>
            <c:symbol val="circle"/>
            <c:size val="5"/>
            <c:spPr>
              <a:solidFill>
                <a:srgbClr val="92D050"/>
              </a:solidFill>
              <a:ln>
                <a:noFill/>
              </a:ln>
            </c:spPr>
          </c:marker>
          <c:cat>
            <c:strRef>
              <c:f>Sheet1!$A$2:$A$13</c:f>
              <c:strCache>
                <c:ptCount val="12"/>
                <c:pt idx="0">
                  <c:v>15-Aug-20</c:v>
                </c:pt>
                <c:pt idx="1">
                  <c:v>22-Aug-20</c:v>
                </c:pt>
                <c:pt idx="2">
                  <c:v>29-Aug-20</c:v>
                </c:pt>
                <c:pt idx="3">
                  <c:v>05-Sep-20</c:v>
                </c:pt>
                <c:pt idx="4">
                  <c:v>12-Sep-20</c:v>
                </c:pt>
                <c:pt idx="5">
                  <c:v>19-Sep-20</c:v>
                </c:pt>
                <c:pt idx="6">
                  <c:v>26-Sep-20</c:v>
                </c:pt>
                <c:pt idx="7">
                  <c:v> 03-Oct-20</c:v>
                </c:pt>
                <c:pt idx="8">
                  <c:v>10-Oct-20</c:v>
                </c:pt>
                <c:pt idx="9">
                  <c:v>17-Oct-20</c:v>
                </c:pt>
                <c:pt idx="10">
                  <c:v>24-Oct-20</c:v>
                </c:pt>
                <c:pt idx="11">
                  <c:v> 31-Oct-20</c:v>
                </c:pt>
              </c:strCache>
            </c:strRef>
          </c:cat>
          <c:val>
            <c:numRef>
              <c:f>Sheet1!$C$2:$C$13</c:f>
              <c:numCache>
                <c:formatCode>0.0%</c:formatCode>
                <c:ptCount val="12"/>
                <c:pt idx="0">
                  <c:v>0.11553437022921775</c:v>
                </c:pt>
                <c:pt idx="1">
                  <c:v>1.2039917541305067E-2</c:v>
                </c:pt>
                <c:pt idx="2">
                  <c:v>-3.7058236227649255E-2</c:v>
                </c:pt>
                <c:pt idx="3">
                  <c:v>4.3728241632772225E-2</c:v>
                </c:pt>
                <c:pt idx="4">
                  <c:v>3.2387507376451463E-2</c:v>
                </c:pt>
                <c:pt idx="5">
                  <c:v>4.4156619897930183E-2</c:v>
                </c:pt>
                <c:pt idx="6">
                  <c:v>4.5782883404801078E-2</c:v>
                </c:pt>
                <c:pt idx="7">
                  <c:v>3.2224300415270024E-2</c:v>
                </c:pt>
                <c:pt idx="8">
                  <c:v>2.430958600831068E-2</c:v>
                </c:pt>
                <c:pt idx="9">
                  <c:v>3.0703615501453063E-2</c:v>
                </c:pt>
                <c:pt idx="10">
                  <c:v>2.4691110551851247E-2</c:v>
                </c:pt>
                <c:pt idx="11">
                  <c:v>2.5341745459882326E-2</c:v>
                </c:pt>
              </c:numCache>
            </c:numRef>
          </c:val>
          <c:smooth val="1"/>
        </c:ser>
        <c:dLbls>
          <c:showLegendKey val="0"/>
          <c:showVal val="0"/>
          <c:showCatName val="0"/>
          <c:showSerName val="0"/>
          <c:showPercent val="0"/>
          <c:showBubbleSize val="0"/>
        </c:dLbls>
        <c:marker val="1"/>
        <c:smooth val="0"/>
        <c:axId val="333406592"/>
        <c:axId val="333408512"/>
      </c:lineChart>
      <c:catAx>
        <c:axId val="333406592"/>
        <c:scaling>
          <c:orientation val="minMax"/>
        </c:scaling>
        <c:delete val="0"/>
        <c:axPos val="b"/>
        <c:numFmt formatCode="0.0" sourceLinked="0"/>
        <c:majorTickMark val="out"/>
        <c:minorTickMark val="none"/>
        <c:tickLblPos val="low"/>
        <c:txPr>
          <a:bodyPr rot="0" vert="horz"/>
          <a:lstStyle/>
          <a:p>
            <a:pPr>
              <a:defRPr sz="800">
                <a:uFillTx/>
              </a:defRPr>
            </a:pPr>
            <a:endParaRPr lang="en-US"/>
          </a:p>
        </c:txPr>
        <c:crossAx val="333408512"/>
        <c:crosses val="autoZero"/>
        <c:auto val="1"/>
        <c:lblAlgn val="ctr"/>
        <c:lblOffset val="300"/>
        <c:noMultiLvlLbl val="0"/>
      </c:catAx>
      <c:valAx>
        <c:axId val="333408512"/>
        <c:scaling>
          <c:orientation val="minMax"/>
          <c:min val="-5.000000000000001E-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333406592"/>
        <c:crosses val="autoZero"/>
        <c:crossBetween val="between"/>
      </c:valAx>
    </c:plotArea>
    <c:legend>
      <c:legendPos val="t"/>
      <c:layout>
        <c:manualLayout>
          <c:xMode val="edge"/>
          <c:yMode val="edge"/>
          <c:x val="0.36200312156569309"/>
          <c:y val="5.9015107682417217E-2"/>
          <c:w val="0.53345730937405011"/>
          <c:h val="9.3561877209900349E-2"/>
        </c:manualLayout>
      </c:layout>
      <c:overlay val="0"/>
      <c:txPr>
        <a:bodyPr/>
        <a:lstStyle/>
        <a:p>
          <a:pPr>
            <a:defRPr sz="10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9338938170487E-2"/>
          <c:y val="5.1221396230261042E-2"/>
          <c:w val="0.9085414728063852"/>
          <c:h val="0.57238493153864245"/>
        </c:manualLayout>
      </c:layout>
      <c:lineChart>
        <c:grouping val="standard"/>
        <c:varyColors val="0"/>
        <c:ser>
          <c:idx val="0"/>
          <c:order val="0"/>
          <c:tx>
            <c:strRef>
              <c:f>Sheet1!$B$1</c:f>
              <c:strCache>
                <c:ptCount val="1"/>
                <c:pt idx="0">
                  <c:v>% on Offer</c:v>
                </c:pt>
              </c:strCache>
            </c:strRef>
          </c:tx>
          <c:spPr>
            <a:ln w="38100"/>
          </c:spPr>
          <c:marker>
            <c:symbol val="none"/>
          </c:marker>
          <c:cat>
            <c:numRef>
              <c:f>Sheet1!$A$2:$A$160</c:f>
              <c:numCache>
                <c:formatCode>d\-mmm\-yy</c:formatCode>
                <c:ptCount val="28"/>
                <c:pt idx="0">
                  <c:v>43379</c:v>
                </c:pt>
                <c:pt idx="1">
                  <c:v>43407</c:v>
                </c:pt>
                <c:pt idx="2">
                  <c:v>43435</c:v>
                </c:pt>
                <c:pt idx="3">
                  <c:v>43463</c:v>
                </c:pt>
                <c:pt idx="4">
                  <c:v>43491</c:v>
                </c:pt>
                <c:pt idx="5">
                  <c:v>43519</c:v>
                </c:pt>
                <c:pt idx="6">
                  <c:v>43547</c:v>
                </c:pt>
                <c:pt idx="7">
                  <c:v>43575</c:v>
                </c:pt>
                <c:pt idx="8">
                  <c:v>43603</c:v>
                </c:pt>
                <c:pt idx="9">
                  <c:v>43631</c:v>
                </c:pt>
                <c:pt idx="10">
                  <c:v>43659</c:v>
                </c:pt>
                <c:pt idx="11">
                  <c:v>43687</c:v>
                </c:pt>
                <c:pt idx="12">
                  <c:v>43715</c:v>
                </c:pt>
                <c:pt idx="13">
                  <c:v>43743</c:v>
                </c:pt>
                <c:pt idx="14">
                  <c:v>43771</c:v>
                </c:pt>
                <c:pt idx="15">
                  <c:v>43799</c:v>
                </c:pt>
                <c:pt idx="16">
                  <c:v>43827</c:v>
                </c:pt>
                <c:pt idx="17">
                  <c:v>43855</c:v>
                </c:pt>
                <c:pt idx="18">
                  <c:v>43883</c:v>
                </c:pt>
                <c:pt idx="19">
                  <c:v>43911</c:v>
                </c:pt>
                <c:pt idx="20">
                  <c:v>43939</c:v>
                </c:pt>
                <c:pt idx="21">
                  <c:v>43967</c:v>
                </c:pt>
                <c:pt idx="22">
                  <c:v>43995</c:v>
                </c:pt>
                <c:pt idx="23">
                  <c:v>44023</c:v>
                </c:pt>
                <c:pt idx="24">
                  <c:v>44051</c:v>
                </c:pt>
                <c:pt idx="25">
                  <c:v>44079</c:v>
                </c:pt>
                <c:pt idx="26">
                  <c:v>44107</c:v>
                </c:pt>
                <c:pt idx="27">
                  <c:v>44135</c:v>
                </c:pt>
              </c:numCache>
            </c:numRef>
          </c:cat>
          <c:val>
            <c:numRef>
              <c:f>Sheet1!$B$2:$B$160</c:f>
              <c:numCache>
                <c:formatCode>0.0%</c:formatCode>
                <c:ptCount val="28"/>
                <c:pt idx="0">
                  <c:v>0.26445502886624539</c:v>
                </c:pt>
                <c:pt idx="1">
                  <c:v>0.2691074010662895</c:v>
                </c:pt>
                <c:pt idx="2">
                  <c:v>0.2705098618195213</c:v>
                </c:pt>
                <c:pt idx="3">
                  <c:v>0.26443810959804881</c:v>
                </c:pt>
                <c:pt idx="4">
                  <c:v>0.2565230391340434</c:v>
                </c:pt>
                <c:pt idx="5">
                  <c:v>0.24990353265569204</c:v>
                </c:pt>
                <c:pt idx="6">
                  <c:v>0.2471375946839193</c:v>
                </c:pt>
                <c:pt idx="7">
                  <c:v>0.26367349625116582</c:v>
                </c:pt>
                <c:pt idx="8">
                  <c:v>0.26678477731311484</c:v>
                </c:pt>
                <c:pt idx="9">
                  <c:v>0.26686626087086091</c:v>
                </c:pt>
                <c:pt idx="10">
                  <c:v>0.26231741000397241</c:v>
                </c:pt>
                <c:pt idx="11">
                  <c:v>0.25753373978825944</c:v>
                </c:pt>
                <c:pt idx="12">
                  <c:v>0.26250170158087238</c:v>
                </c:pt>
                <c:pt idx="13">
                  <c:v>0.26861931091061786</c:v>
                </c:pt>
                <c:pt idx="14">
                  <c:v>0.26736760899620593</c:v>
                </c:pt>
                <c:pt idx="15">
                  <c:v>0.27202009212926831</c:v>
                </c:pt>
                <c:pt idx="16">
                  <c:v>0.26693894180530559</c:v>
                </c:pt>
                <c:pt idx="17">
                  <c:v>0.26372241093292664</c:v>
                </c:pt>
                <c:pt idx="18">
                  <c:v>0.25957385314174536</c:v>
                </c:pt>
                <c:pt idx="19">
                  <c:v>0.22932685567738734</c:v>
                </c:pt>
                <c:pt idx="20">
                  <c:v>0.1613104669997027</c:v>
                </c:pt>
                <c:pt idx="21">
                  <c:v>0.16996034723726058</c:v>
                </c:pt>
                <c:pt idx="22">
                  <c:v>0.18667283795984266</c:v>
                </c:pt>
                <c:pt idx="23">
                  <c:v>0.20427555088918048</c:v>
                </c:pt>
                <c:pt idx="24">
                  <c:v>0.21190175403431638</c:v>
                </c:pt>
                <c:pt idx="25">
                  <c:v>0.2228973446565824</c:v>
                </c:pt>
                <c:pt idx="26">
                  <c:v>0.22430073608880313</c:v>
                </c:pt>
                <c:pt idx="27">
                  <c:v>0.22397264759167032</c:v>
                </c:pt>
              </c:numCache>
            </c:numRef>
          </c:val>
          <c:smooth val="1"/>
        </c:ser>
        <c:ser>
          <c:idx val="1"/>
          <c:order val="1"/>
          <c:tx>
            <c:strRef>
              <c:f>Sheet1!$C$1</c:f>
              <c:strCache>
                <c:ptCount val="1"/>
                <c:pt idx="0">
                  <c:v>Annual Average</c:v>
                </c:pt>
              </c:strCache>
            </c:strRef>
          </c:tx>
          <c:spPr>
            <a:ln w="12700">
              <a:solidFill>
                <a:srgbClr val="FF0000"/>
              </a:solidFill>
            </a:ln>
          </c:spPr>
          <c:marker>
            <c:symbol val="none"/>
          </c:marker>
          <c:cat>
            <c:numRef>
              <c:f>Sheet1!$A$2:$A$160</c:f>
              <c:numCache>
                <c:formatCode>d\-mmm\-yy</c:formatCode>
                <c:ptCount val="28"/>
                <c:pt idx="0">
                  <c:v>43379</c:v>
                </c:pt>
                <c:pt idx="1">
                  <c:v>43407</c:v>
                </c:pt>
                <c:pt idx="2">
                  <c:v>43435</c:v>
                </c:pt>
                <c:pt idx="3">
                  <c:v>43463</c:v>
                </c:pt>
                <c:pt idx="4">
                  <c:v>43491</c:v>
                </c:pt>
                <c:pt idx="5">
                  <c:v>43519</c:v>
                </c:pt>
                <c:pt idx="6">
                  <c:v>43547</c:v>
                </c:pt>
                <c:pt idx="7">
                  <c:v>43575</c:v>
                </c:pt>
                <c:pt idx="8">
                  <c:v>43603</c:v>
                </c:pt>
                <c:pt idx="9">
                  <c:v>43631</c:v>
                </c:pt>
                <c:pt idx="10">
                  <c:v>43659</c:v>
                </c:pt>
                <c:pt idx="11">
                  <c:v>43687</c:v>
                </c:pt>
                <c:pt idx="12">
                  <c:v>43715</c:v>
                </c:pt>
                <c:pt idx="13">
                  <c:v>43743</c:v>
                </c:pt>
                <c:pt idx="14">
                  <c:v>43771</c:v>
                </c:pt>
                <c:pt idx="15">
                  <c:v>43799</c:v>
                </c:pt>
                <c:pt idx="16">
                  <c:v>43827</c:v>
                </c:pt>
                <c:pt idx="17">
                  <c:v>43855</c:v>
                </c:pt>
                <c:pt idx="18">
                  <c:v>43883</c:v>
                </c:pt>
                <c:pt idx="19">
                  <c:v>43911</c:v>
                </c:pt>
                <c:pt idx="20">
                  <c:v>43939</c:v>
                </c:pt>
                <c:pt idx="21">
                  <c:v>43967</c:v>
                </c:pt>
                <c:pt idx="22">
                  <c:v>43995</c:v>
                </c:pt>
                <c:pt idx="23">
                  <c:v>44023</c:v>
                </c:pt>
                <c:pt idx="24">
                  <c:v>44051</c:v>
                </c:pt>
                <c:pt idx="25">
                  <c:v>44079</c:v>
                </c:pt>
                <c:pt idx="26">
                  <c:v>44107</c:v>
                </c:pt>
                <c:pt idx="27">
                  <c:v>44135</c:v>
                </c:pt>
              </c:numCache>
            </c:numRef>
          </c:cat>
          <c:val>
            <c:numRef>
              <c:f>Sheet1!$C$2:$C$160</c:f>
              <c:numCache>
                <c:formatCode>0.0%</c:formatCode>
                <c:ptCount val="28"/>
                <c:pt idx="0">
                  <c:v>0.26826597444900951</c:v>
                </c:pt>
                <c:pt idx="1">
                  <c:v>0.26826597444900951</c:v>
                </c:pt>
                <c:pt idx="2">
                  <c:v>0.26826597444900951</c:v>
                </c:pt>
                <c:pt idx="3">
                  <c:v>0.26826597444900951</c:v>
                </c:pt>
                <c:pt idx="4" formatCode="0.00%">
                  <c:v>0.2624895167437345</c:v>
                </c:pt>
                <c:pt idx="5" formatCode="0.00%">
                  <c:v>0.2624895167437345</c:v>
                </c:pt>
                <c:pt idx="6" formatCode="0.00%">
                  <c:v>0.2624895167437345</c:v>
                </c:pt>
                <c:pt idx="7" formatCode="0.00%">
                  <c:v>0.2624895167437345</c:v>
                </c:pt>
                <c:pt idx="8" formatCode="0.00%">
                  <c:v>0.2624895167437345</c:v>
                </c:pt>
                <c:pt idx="9" formatCode="0.00%">
                  <c:v>0.2624895167437345</c:v>
                </c:pt>
                <c:pt idx="10" formatCode="0.00%">
                  <c:v>0.2624895167437345</c:v>
                </c:pt>
                <c:pt idx="11" formatCode="0.00%">
                  <c:v>0.2624895167437345</c:v>
                </c:pt>
                <c:pt idx="12" formatCode="0.00%">
                  <c:v>0.2624895167437345</c:v>
                </c:pt>
                <c:pt idx="13" formatCode="0.00%">
                  <c:v>0.2624895167437345</c:v>
                </c:pt>
                <c:pt idx="14" formatCode="0.00%">
                  <c:v>0.2624895167437345</c:v>
                </c:pt>
                <c:pt idx="15" formatCode="0.00%">
                  <c:v>0.2624895167437345</c:v>
                </c:pt>
                <c:pt idx="16" formatCode="0.00%">
                  <c:v>0.2624895167437345</c:v>
                </c:pt>
                <c:pt idx="17" formatCode="0.00%">
                  <c:v>0.21348113714994246</c:v>
                </c:pt>
                <c:pt idx="18" formatCode="0.00%">
                  <c:v>0.21348113714994246</c:v>
                </c:pt>
                <c:pt idx="19" formatCode="0.00%">
                  <c:v>0.21348113714994246</c:v>
                </c:pt>
                <c:pt idx="20" formatCode="0.00%">
                  <c:v>0.21348113714994246</c:v>
                </c:pt>
                <c:pt idx="21" formatCode="0.00%">
                  <c:v>0.21348113714994246</c:v>
                </c:pt>
                <c:pt idx="22" formatCode="0.00%">
                  <c:v>0.21348113714994246</c:v>
                </c:pt>
                <c:pt idx="23" formatCode="0.00%">
                  <c:v>0.21348113714994246</c:v>
                </c:pt>
                <c:pt idx="24" formatCode="0.00%">
                  <c:v>0.21348113714994246</c:v>
                </c:pt>
                <c:pt idx="25" formatCode="0.00%">
                  <c:v>0.21348113714994246</c:v>
                </c:pt>
                <c:pt idx="26" formatCode="0.00%">
                  <c:v>0.21348113714994246</c:v>
                </c:pt>
                <c:pt idx="27" formatCode="0.00%">
                  <c:v>0.21348113714994246</c:v>
                </c:pt>
              </c:numCache>
            </c:numRef>
          </c:val>
          <c:smooth val="0"/>
        </c:ser>
        <c:dLbls>
          <c:showLegendKey val="0"/>
          <c:showVal val="0"/>
          <c:showCatName val="0"/>
          <c:showSerName val="0"/>
          <c:showPercent val="0"/>
          <c:showBubbleSize val="0"/>
        </c:dLbls>
        <c:marker val="1"/>
        <c:smooth val="0"/>
        <c:axId val="333313152"/>
        <c:axId val="333314688"/>
      </c:lineChart>
      <c:catAx>
        <c:axId val="333313152"/>
        <c:scaling>
          <c:orientation val="minMax"/>
        </c:scaling>
        <c:delete val="0"/>
        <c:axPos val="b"/>
        <c:numFmt formatCode="d\-mmm\-yy" sourceLinked="1"/>
        <c:majorTickMark val="out"/>
        <c:minorTickMark val="none"/>
        <c:tickLblPos val="low"/>
        <c:txPr>
          <a:bodyPr/>
          <a:lstStyle/>
          <a:p>
            <a:pPr>
              <a:defRPr sz="1200">
                <a:latin typeface="Calibri" panose="020F0502020204030204" pitchFamily="34" charset="0"/>
              </a:defRPr>
            </a:pPr>
            <a:endParaRPr lang="en-US"/>
          </a:p>
        </c:txPr>
        <c:crossAx val="333314688"/>
        <c:crosses val="autoZero"/>
        <c:auto val="0"/>
        <c:lblAlgn val="ctr"/>
        <c:lblOffset val="100"/>
        <c:noMultiLvlLbl val="1"/>
      </c:catAx>
      <c:valAx>
        <c:axId val="333314688"/>
        <c:scaling>
          <c:orientation val="minMax"/>
          <c:min val="0.14000000000000001"/>
        </c:scaling>
        <c:delete val="0"/>
        <c:axPos val="l"/>
        <c:numFmt formatCode="0%" sourceLinked="0"/>
        <c:majorTickMark val="out"/>
        <c:minorTickMark val="none"/>
        <c:tickLblPos val="nextTo"/>
        <c:txPr>
          <a:bodyPr/>
          <a:lstStyle/>
          <a:p>
            <a:pPr>
              <a:defRPr sz="1200">
                <a:latin typeface="Calibri" panose="020F0502020204030204" pitchFamily="34" charset="0"/>
              </a:defRPr>
            </a:pPr>
            <a:endParaRPr lang="en-US"/>
          </a:p>
        </c:txPr>
        <c:crossAx val="333313152"/>
        <c:crosses val="autoZero"/>
        <c:crossBetween val="between"/>
        <c:majorUnit val="2.0000000000000004E-2"/>
      </c:valAx>
    </c:plotArea>
    <c:legend>
      <c:legendPos val="r"/>
      <c:layout>
        <c:manualLayout>
          <c:xMode val="edge"/>
          <c:yMode val="edge"/>
          <c:x val="0.55168375196539376"/>
          <c:y val="3.9030217376674068E-3"/>
          <c:w val="0.39932438062437503"/>
          <c:h val="0.13142421218227704"/>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0.26613</cdr:x>
      <cdr:y>0.21142</cdr:y>
    </cdr:from>
    <cdr:to>
      <cdr:x>0.37022</cdr:x>
      <cdr:y>0.29081</cdr:y>
    </cdr:to>
    <cdr:sp macro="" textlink="">
      <cdr:nvSpPr>
        <cdr:cNvPr id="2" name="TextBox 1"/>
        <cdr:cNvSpPr txBox="1"/>
      </cdr:nvSpPr>
      <cdr:spPr>
        <a:xfrm xmlns:a="http://schemas.openxmlformats.org/drawingml/2006/main">
          <a:off x="2376264" y="687218"/>
          <a:ext cx="929419" cy="258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+20%</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0.58065</cdr:x>
      <cdr:y>0.36649</cdr:y>
    </cdr:from>
    <cdr:to>
      <cdr:x>0.68474</cdr:x>
      <cdr:y>0.43528</cdr:y>
    </cdr:to>
    <cdr:sp macro="" textlink="">
      <cdr:nvSpPr>
        <cdr:cNvPr id="3" name="TextBox 1"/>
        <cdr:cNvSpPr txBox="1"/>
      </cdr:nvSpPr>
      <cdr:spPr>
        <a:xfrm xmlns:a="http://schemas.openxmlformats.org/drawingml/2006/main">
          <a:off x="5184576" y="119127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+16%</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0.8629</cdr:x>
      <cdr:y>0.25572</cdr:y>
    </cdr:from>
    <cdr:to>
      <cdr:x>0.96699</cdr:x>
      <cdr:y>0.32451</cdr:y>
    </cdr:to>
    <cdr:sp macro="" textlink="">
      <cdr:nvSpPr>
        <cdr:cNvPr id="4" name="TextBox 1"/>
        <cdr:cNvSpPr txBox="1"/>
      </cdr:nvSpPr>
      <cdr:spPr>
        <a:xfrm xmlns:a="http://schemas.openxmlformats.org/drawingml/2006/main">
          <a:off x="7704856" y="83123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smtClean="0">
              <a:solidFill>
                <a:schemeClr val="accent5"/>
              </a:solidFill>
              <a:latin typeface="Calibri" panose="020F0502020204030204" pitchFamily="34" charset="0"/>
              <a:cs typeface="Calibri" panose="020F0502020204030204" pitchFamily="34" charset="0"/>
            </a:rPr>
            <a:t>-</a:t>
          </a:r>
          <a:r>
            <a:rPr lang="en-GB" b="1" dirty="0" smtClean="0">
              <a:solidFill>
                <a:schemeClr val="accent5"/>
              </a:solidFill>
              <a:latin typeface="Calibri" panose="020F0502020204030204" pitchFamily="34" charset="0"/>
              <a:cs typeface="Calibri" panose="020F0502020204030204" pitchFamily="34" charset="0"/>
            </a:rPr>
            <a:t>10</a:t>
          </a:r>
          <a:r>
            <a:rPr lang="en-GB" sz="1100" b="1" dirty="0" smtClean="0">
              <a:solidFill>
                <a:schemeClr val="accent5"/>
              </a:solidFill>
              <a:latin typeface="Calibri" panose="020F0502020204030204" pitchFamily="34" charset="0"/>
              <a:cs typeface="Calibri" panose="020F0502020204030204" pitchFamily="34" charset="0"/>
            </a:rPr>
            <a:t>%</a:t>
          </a:r>
          <a:endParaRPr lang="en-GB" sz="1100" b="1" dirty="0">
            <a:solidFill>
              <a:schemeClr val="accent5"/>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0.0484</cdr:x>
      <cdr:y>0.54832</cdr:y>
    </cdr:from>
    <cdr:to>
      <cdr:x>0.95129</cdr:x>
      <cdr:y>0.54832</cdr:y>
    </cdr:to>
    <cdr:cxnSp macro="">
      <cdr:nvCxnSpPr>
        <cdr:cNvPr id="3" name="Straight Connector 2"/>
        <cdr:cNvCxnSpPr/>
      </cdr:nvCxnSpPr>
      <cdr:spPr>
        <a:xfrm xmlns:a="http://schemas.openxmlformats.org/drawingml/2006/main" flipH="1">
          <a:off x="418182" y="1630358"/>
          <a:ext cx="7801658" cy="0"/>
        </a:xfrm>
        <a:prstGeom xmlns:a="http://schemas.openxmlformats.org/drawingml/2006/main" prst="line">
          <a:avLst/>
        </a:prstGeom>
        <a:ln xmlns:a="http://schemas.openxmlformats.org/drawingml/2006/main" w="31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0.40074</cdr:x>
      <cdr:y>0.28585</cdr:y>
    </cdr:from>
    <cdr:to>
      <cdr:x>0.50644</cdr:x>
      <cdr:y>0.90498</cdr:y>
    </cdr:to>
    <cdr:sp macro="" textlink="">
      <cdr:nvSpPr>
        <cdr:cNvPr id="2" name="Rounded Rectangle 1"/>
        <cdr:cNvSpPr/>
      </cdr:nvSpPr>
      <cdr:spPr>
        <a:xfrm xmlns:a="http://schemas.openxmlformats.org/drawingml/2006/main">
          <a:off x="3548868" y="997367"/>
          <a:ext cx="936104" cy="2160240"/>
        </a:xfrm>
        <a:prstGeom xmlns:a="http://schemas.openxmlformats.org/drawingml/2006/main" prst="roundRect">
          <a:avLst/>
        </a:prstGeom>
        <a:noFill xmlns:a="http://schemas.openxmlformats.org/drawingml/2006/main"/>
        <a:ln xmlns:a="http://schemas.openxmlformats.org/drawingml/2006/main" w="38100">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1AF0CD-BC41-4F04-B4EA-2199DCC1D7F5}" type="datetimeFigureOut">
              <a:rPr lang="en-US" smtClean="0"/>
              <a:t>11/13/2020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179AC90-8781-4E50-A662-E5F10E6DF2FA}" type="slidenum">
              <a:rPr lang="en-US" smtClean="0"/>
              <a:t>‹#›</a:t>
            </a:fld>
            <a:endParaRPr lang="en-US" dirty="0"/>
          </a:p>
        </p:txBody>
      </p:sp>
    </p:spTree>
    <p:extLst>
      <p:ext uri="{BB962C8B-B14F-4D97-AF65-F5344CB8AC3E}">
        <p14:creationId xmlns:p14="http://schemas.microsoft.com/office/powerpoint/2010/main" val="13534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62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65538" name="Shape 544"/>
          <p:cNvSpPr>
            <a:spLocks noGrp="1" noRot="1" noChangeAspect="1"/>
          </p:cNvSpPr>
          <p:nvPr>
            <p:ph type="sldImg" idx="2"/>
          </p:nvPr>
        </p:nvSpPr>
        <p:spPr>
          <a:noFill/>
          <a:ln>
            <a:headEnd/>
            <a:tailEnd/>
          </a:ln>
        </p:spPr>
      </p:sp>
    </p:spTree>
    <p:extLst>
      <p:ext uri="{BB962C8B-B14F-4D97-AF65-F5344CB8AC3E}">
        <p14:creationId xmlns:p14="http://schemas.microsoft.com/office/powerpoint/2010/main" val="413256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17</a:t>
            </a:fld>
            <a:endParaRPr lang="en-US" dirty="0"/>
          </a:p>
        </p:txBody>
      </p:sp>
    </p:spTree>
    <p:extLst>
      <p:ext uri="{BB962C8B-B14F-4D97-AF65-F5344CB8AC3E}">
        <p14:creationId xmlns:p14="http://schemas.microsoft.com/office/powerpoint/2010/main" val="313050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2083" name="Slide Number Placeholder 3"/>
          <p:cNvSpPr txBox="1">
            <a:spLocks noGrp="1"/>
          </p:cNvSpPr>
          <p:nvPr/>
        </p:nvSpPr>
        <p:spPr bwMode="auto">
          <a:xfrm>
            <a:off x="3978132" y="8842030"/>
            <a:ext cx="3043344" cy="465455"/>
          </a:xfrm>
          <a:prstGeom prst="rect">
            <a:avLst/>
          </a:prstGeom>
          <a:noFill/>
          <a:ln w="9525">
            <a:noFill/>
            <a:miter lim="800000"/>
            <a:headEnd/>
            <a:tailEnd/>
          </a:ln>
        </p:spPr>
        <p:txBody>
          <a:bodyPr lIns="91429" tIns="45715" rIns="91429" bIns="45715" anchor="b"/>
          <a:lstStyle/>
          <a:p>
            <a:pPr algn="r" fontAlgn="base">
              <a:spcBef>
                <a:spcPct val="0"/>
              </a:spcBef>
              <a:spcAft>
                <a:spcPct val="0"/>
              </a:spcAft>
            </a:pPr>
            <a:fld id="{71849B0D-3637-4258-8DEC-D598F5C49E06}" type="slidenum">
              <a:rPr lang="en-US" sz="1200">
                <a:solidFill>
                  <a:prstClr val="black"/>
                </a:solidFill>
              </a:rPr>
              <a:pPr algn="r" fontAlgn="base">
                <a:spcBef>
                  <a:spcPct val="0"/>
                </a:spcBef>
                <a:spcAft>
                  <a:spcPct val="0"/>
                </a:spcAft>
              </a:pPr>
              <a:t>30</a:t>
            </a:fld>
            <a:endParaRPr lang="en-US" sz="1200"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2083" name="Slide Number Placeholder 3"/>
          <p:cNvSpPr txBox="1">
            <a:spLocks noGrp="1"/>
          </p:cNvSpPr>
          <p:nvPr/>
        </p:nvSpPr>
        <p:spPr bwMode="auto">
          <a:xfrm>
            <a:off x="3978131" y="8842030"/>
            <a:ext cx="3043344" cy="465455"/>
          </a:xfrm>
          <a:prstGeom prst="rect">
            <a:avLst/>
          </a:prstGeom>
          <a:noFill/>
          <a:ln w="9525">
            <a:noFill/>
            <a:miter lim="800000"/>
            <a:headEnd/>
            <a:tailEnd/>
          </a:ln>
        </p:spPr>
        <p:txBody>
          <a:bodyPr lIns="91429" tIns="45715" rIns="91429" bIns="45715" anchor="b"/>
          <a:lstStyle/>
          <a:p>
            <a:pPr algn="r"/>
            <a:fld id="{71849B0D-3637-4258-8DEC-D598F5C49E06}" type="slidenum">
              <a:rPr lang="en-US" sz="1200">
                <a:latin typeface="Calibri" pitchFamily="34" charset="0"/>
              </a:rPr>
              <a:pPr algn="r"/>
              <a:t>31</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GB" dirty="0" smtClean="0"/>
              <a:t>w/e </a:t>
            </a:r>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33</a:t>
            </a:fld>
            <a:endParaRPr lang="en-US" dirty="0"/>
          </a:p>
        </p:txBody>
      </p:sp>
    </p:spTree>
    <p:extLst>
      <p:ext uri="{BB962C8B-B14F-4D97-AF65-F5344CB8AC3E}">
        <p14:creationId xmlns:p14="http://schemas.microsoft.com/office/powerpoint/2010/main" val="73857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409575" y="698500"/>
            <a:ext cx="6203950"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D79CFC-C3EF-4E59-A64B-DE9090BC65D8}" type="slidenum">
              <a:rPr lang="en-US" altLang="en-US" smtClean="0">
                <a:solidFill>
                  <a:prstClr val="black"/>
                </a:solidFill>
              </a:rPr>
              <a:pPr eaLnBrk="1" hangingPunct="1">
                <a:spcBef>
                  <a:spcPct val="0"/>
                </a:spcBef>
              </a:pPr>
              <a:t>37</a:t>
            </a:fld>
            <a:endParaRPr lang="en-US" alt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4</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smtClean="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39</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40</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6</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40469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a:headEnd/>
            <a:tailEnd/>
          </a:ln>
        </p:spPr>
      </p:sp>
      <p:sp>
        <p:nvSpPr>
          <p:cNvPr id="7885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885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BE7B347D-3BA5-43C0-8F9F-73B4841204D5}" type="slidenum">
              <a:rPr lang="en-US" altLang="en-US" sz="1200">
                <a:latin typeface="Calibri" pitchFamily="34" charset="0"/>
                <a:cs typeface="Calibri" pitchFamily="34" charset="0"/>
                <a:sym typeface="Calibri" pitchFamily="34" charset="0"/>
              </a:rPr>
              <a:pPr/>
              <a:t>7</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32241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7642b75fa3_0_26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7642b75fa3_0_2637: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ctr" anchorCtr="0">
            <a:noAutofit/>
          </a:bodyPr>
          <a:lstStyle/>
          <a:p>
            <a:endParaRPr dirty="0"/>
          </a:p>
        </p:txBody>
      </p:sp>
      <p:sp>
        <p:nvSpPr>
          <p:cNvPr id="2333" name="Google Shape;2333;g7642b75fa3_0_263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12</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09_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1" name="Shape 161"/>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3_End Slide N-tab PURPLE">
    <p:spTree>
      <p:nvGrpSpPr>
        <p:cNvPr id="1" name="Shape 257"/>
        <p:cNvGrpSpPr/>
        <p:nvPr/>
      </p:nvGrpSpPr>
      <p:grpSpPr>
        <a:xfrm>
          <a:off x="0" y="0"/>
          <a:ext cx="0" cy="0"/>
          <a:chOff x="0" y="0"/>
          <a:chExt cx="0" cy="0"/>
        </a:xfrm>
      </p:grpSpPr>
      <p:pic>
        <p:nvPicPr>
          <p:cNvPr id="258" name="Shape 258" descr="Purple.jpg"/>
          <p:cNvPicPr preferRelativeResize="0"/>
          <p:nvPr/>
        </p:nvPicPr>
        <p:blipFill rotWithShape="1">
          <a:blip r:embed="rId2">
            <a:alphaModFix/>
          </a:blip>
          <a:srcRect/>
          <a:stretch/>
        </p:blipFill>
        <p:spPr>
          <a:xfrm>
            <a:off x="2709" y="0"/>
            <a:ext cx="9141290" cy="5143499"/>
          </a:xfrm>
          <a:prstGeom prst="rect">
            <a:avLst/>
          </a:prstGeom>
          <a:noFill/>
          <a:ln>
            <a:noFill/>
          </a:ln>
        </p:spPr>
      </p:pic>
      <p:sp>
        <p:nvSpPr>
          <p:cNvPr id="259" name="Shape 25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0" name="Shape 260"/>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4_End Slide Full Logo PURPLE">
    <p:spTree>
      <p:nvGrpSpPr>
        <p:cNvPr id="1" name="Shape 261"/>
        <p:cNvGrpSpPr/>
        <p:nvPr/>
      </p:nvGrpSpPr>
      <p:grpSpPr>
        <a:xfrm>
          <a:off x="0" y="0"/>
          <a:ext cx="0" cy="0"/>
          <a:chOff x="0" y="0"/>
          <a:chExt cx="0" cy="0"/>
        </a:xfrm>
      </p:grpSpPr>
      <p:pic>
        <p:nvPicPr>
          <p:cNvPr id="262" name="Shape 26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3" name="Shape 26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4" name="Shape 264"/>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7_Title N-tab GREEN">
    <p:spTree>
      <p:nvGrpSpPr>
        <p:cNvPr id="1" name="Shape 265"/>
        <p:cNvGrpSpPr/>
        <p:nvPr/>
      </p:nvGrpSpPr>
      <p:grpSpPr>
        <a:xfrm>
          <a:off x="0" y="0"/>
          <a:ext cx="0" cy="0"/>
          <a:chOff x="0" y="0"/>
          <a:chExt cx="0" cy="0"/>
        </a:xfrm>
      </p:grpSpPr>
      <p:pic>
        <p:nvPicPr>
          <p:cNvPr id="266" name="Shape 266"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7" name="Shape 267"/>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Shape 2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1" name="Shape 271"/>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8_Title Full Logo GREEN">
    <p:spTree>
      <p:nvGrpSpPr>
        <p:cNvPr id="1" name="Shape 272"/>
        <p:cNvGrpSpPr/>
        <p:nvPr/>
      </p:nvGrpSpPr>
      <p:grpSpPr>
        <a:xfrm>
          <a:off x="0" y="0"/>
          <a:ext cx="0" cy="0"/>
          <a:chOff x="0" y="0"/>
          <a:chExt cx="0" cy="0"/>
        </a:xfrm>
      </p:grpSpPr>
      <p:pic>
        <p:nvPicPr>
          <p:cNvPr id="273" name="Shape 273"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74" name="Shape 274"/>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7" name="Shape 27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8" name="Shape 278"/>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281" name="Shape 281"/>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282" name="Shape 282" descr="Green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83" name="Shape 283"/>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a:t>
            </a:r>
            <a:r>
              <a:rPr lang="en-US" sz="600" dirty="0" smtClean="0">
                <a:solidFill>
                  <a:schemeClr val="lt1"/>
                </a:solidFill>
                <a:latin typeface="Arial"/>
                <a:ea typeface="Arial"/>
                <a:cs typeface="Arial"/>
                <a:sym typeface="Arial"/>
              </a:rPr>
              <a:t>. </a:t>
            </a:r>
            <a:r>
              <a:rPr lang="en-US" sz="600" dirty="0">
                <a:solidFill>
                  <a:schemeClr val="lt1"/>
                </a:solidFill>
                <a:latin typeface="Arial"/>
                <a:ea typeface="Arial"/>
                <a:cs typeface="Arial"/>
                <a:sym typeface="Arial"/>
              </a:rPr>
              <a:t>Confidential and proprietary. Do not distribute.</a:t>
            </a:r>
          </a:p>
        </p:txBody>
      </p:sp>
      <p:sp>
        <p:nvSpPr>
          <p:cNvPr id="285" name="Shape 285"/>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9_Title N-tab White">
    <p:spTree>
      <p:nvGrpSpPr>
        <p:cNvPr id="1" name="Shape 286"/>
        <p:cNvGrpSpPr/>
        <p:nvPr/>
      </p:nvGrpSpPr>
      <p:grpSpPr>
        <a:xfrm>
          <a:off x="0" y="0"/>
          <a:ext cx="0" cy="0"/>
          <a:chOff x="0" y="0"/>
          <a:chExt cx="0" cy="0"/>
        </a:xfrm>
      </p:grpSpPr>
      <p:pic>
        <p:nvPicPr>
          <p:cNvPr id="287" name="Shape 287"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88" name="Shape 288"/>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0" name="Shape 290"/>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92" name="Shape 292"/>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7_Quote Texture GREEN">
    <p:spTree>
      <p:nvGrpSpPr>
        <p:cNvPr id="1" name="Shape 323"/>
        <p:cNvGrpSpPr/>
        <p:nvPr/>
      </p:nvGrpSpPr>
      <p:grpSpPr>
        <a:xfrm>
          <a:off x="0" y="0"/>
          <a:ext cx="0" cy="0"/>
          <a:chOff x="0" y="0"/>
          <a:chExt cx="0" cy="0"/>
        </a:xfrm>
      </p:grpSpPr>
      <p:pic>
        <p:nvPicPr>
          <p:cNvPr id="324" name="Shape 324"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25" name="Shape 325"/>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6" name="Shape 326"/>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28" name="Shape 328"/>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329" name="Shape 32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8_Divider Slide">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332" name="Shape 332" descr="Green strip.jpg"/>
          <p:cNvPicPr preferRelativeResize="0"/>
          <p:nvPr/>
        </p:nvPicPr>
        <p:blipFill rotWithShape="1">
          <a:blip r:embed="rId3">
            <a:alphaModFix/>
          </a:blip>
          <a:srcRect/>
          <a:stretch/>
        </p:blipFill>
        <p:spPr>
          <a:xfrm>
            <a:off x="0" y="761"/>
            <a:ext cx="176732" cy="5143499"/>
          </a:xfrm>
          <a:prstGeom prst="rect">
            <a:avLst/>
          </a:prstGeom>
          <a:noFill/>
          <a:ln>
            <a:noFill/>
          </a:ln>
        </p:spPr>
      </p:pic>
      <p:sp>
        <p:nvSpPr>
          <p:cNvPr id="333" name="Shape 3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34" name="Shape 334"/>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1_End Slide N-tab GREEN">
    <p:spTree>
      <p:nvGrpSpPr>
        <p:cNvPr id="1" name="Shape 336"/>
        <p:cNvGrpSpPr/>
        <p:nvPr/>
      </p:nvGrpSpPr>
      <p:grpSpPr>
        <a:xfrm>
          <a:off x="0" y="0"/>
          <a:ext cx="0" cy="0"/>
          <a:chOff x="0" y="0"/>
          <a:chExt cx="0" cy="0"/>
        </a:xfrm>
      </p:grpSpPr>
      <p:pic>
        <p:nvPicPr>
          <p:cNvPr id="337" name="Shape 337"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38" name="Shape 33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39" name="Shape 33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2_End Slide Full Logo GREEN">
    <p:spTree>
      <p:nvGrpSpPr>
        <p:cNvPr id="1" name="Shape 340"/>
        <p:cNvGrpSpPr/>
        <p:nvPr/>
      </p:nvGrpSpPr>
      <p:grpSpPr>
        <a:xfrm>
          <a:off x="0" y="0"/>
          <a:ext cx="0" cy="0"/>
          <a:chOff x="0" y="0"/>
          <a:chExt cx="0" cy="0"/>
        </a:xfrm>
      </p:grpSpPr>
      <p:pic>
        <p:nvPicPr>
          <p:cNvPr id="341" name="Shape 341"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2" name="Shape 34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43" name="Shape 34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0_Quote Whit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32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5" name="Shape 165"/>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5_Title N-tab GOLD">
    <p:spTree>
      <p:nvGrpSpPr>
        <p:cNvPr id="1" name="Shape 344"/>
        <p:cNvGrpSpPr/>
        <p:nvPr/>
      </p:nvGrpSpPr>
      <p:grpSpPr>
        <a:xfrm>
          <a:off x="0" y="0"/>
          <a:ext cx="0" cy="0"/>
          <a:chOff x="0" y="0"/>
          <a:chExt cx="0" cy="0"/>
        </a:xfrm>
      </p:grpSpPr>
      <p:pic>
        <p:nvPicPr>
          <p:cNvPr id="345" name="Shape 345"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6" name="Shape 34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49" name="Shape 34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0" name="Shape 35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6_Title Full Logo GOLD">
    <p:spTree>
      <p:nvGrpSpPr>
        <p:cNvPr id="1" name="Shape 351"/>
        <p:cNvGrpSpPr/>
        <p:nvPr/>
      </p:nvGrpSpPr>
      <p:grpSpPr>
        <a:xfrm>
          <a:off x="0" y="0"/>
          <a:ext cx="0" cy="0"/>
          <a:chOff x="0" y="0"/>
          <a:chExt cx="0" cy="0"/>
        </a:xfrm>
      </p:grpSpPr>
      <p:pic>
        <p:nvPicPr>
          <p:cNvPr id="352" name="Shape 352"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53" name="Shape 35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6" name="Shape 35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7" name="Shape 35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360" name="Shape 36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61" name="Shape 361"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362" name="Shape 36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3" name="Shape 36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364" name="Shape 36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7_Title N-tab White">
    <p:spTree>
      <p:nvGrpSpPr>
        <p:cNvPr id="1" name="Shape 365"/>
        <p:cNvGrpSpPr/>
        <p:nvPr/>
      </p:nvGrpSpPr>
      <p:grpSpPr>
        <a:xfrm>
          <a:off x="0" y="0"/>
          <a:ext cx="0" cy="0"/>
          <a:chOff x="0" y="0"/>
          <a:chExt cx="0" cy="0"/>
        </a:xfrm>
      </p:grpSpPr>
      <p:pic>
        <p:nvPicPr>
          <p:cNvPr id="366" name="Shape 366"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67" name="Shape 36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69" name="Shape 36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0" name="Shape 37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71" name="Shape 37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2_Side-by-side">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3" name="Shape 40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6" name="Shape 40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08" name="Shape 408"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09" name="Shape 40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3_Table">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2" name="Shape 412"/>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14" name="Shape 414"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15" name="Shape 41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6_Divider Slide">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418" name="Shape 418"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19" name="Shape 41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20" name="Shape 420"/>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9_End Slide N-tab GOLD">
    <p:spTree>
      <p:nvGrpSpPr>
        <p:cNvPr id="1" name="Shape 426"/>
        <p:cNvGrpSpPr/>
        <p:nvPr/>
      </p:nvGrpSpPr>
      <p:grpSpPr>
        <a:xfrm>
          <a:off x="0" y="0"/>
          <a:ext cx="0" cy="0"/>
          <a:chOff x="0" y="0"/>
          <a:chExt cx="0" cy="0"/>
        </a:xfrm>
      </p:grpSpPr>
      <p:pic>
        <p:nvPicPr>
          <p:cNvPr id="427" name="Shape 427"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28" name="Shape 42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29" name="Shape 42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0_End Slide Full Logo GOLD">
    <p:spTree>
      <p:nvGrpSpPr>
        <p:cNvPr id="1" name="Shape 430"/>
        <p:cNvGrpSpPr/>
        <p:nvPr/>
      </p:nvGrpSpPr>
      <p:grpSpPr>
        <a:xfrm>
          <a:off x="0" y="0"/>
          <a:ext cx="0" cy="0"/>
          <a:chOff x="0" y="0"/>
          <a:chExt cx="0" cy="0"/>
        </a:xfrm>
      </p:grpSpPr>
      <p:pic>
        <p:nvPicPr>
          <p:cNvPr id="431" name="Shape 431"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2" name="Shape 43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33" name="Shape 43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3_Title N-tab RED">
    <p:spTree>
      <p:nvGrpSpPr>
        <p:cNvPr id="1" name="Shape 434"/>
        <p:cNvGrpSpPr/>
        <p:nvPr/>
      </p:nvGrpSpPr>
      <p:grpSpPr>
        <a:xfrm>
          <a:off x="0" y="0"/>
          <a:ext cx="0" cy="0"/>
          <a:chOff x="0" y="0"/>
          <a:chExt cx="0" cy="0"/>
        </a:xfrm>
      </p:grpSpPr>
      <p:pic>
        <p:nvPicPr>
          <p:cNvPr id="435" name="Shape 4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6" name="Shape 43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8" name="Shape 43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39" name="Shape 43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0" name="Shape 44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1_Quote Texture BLUE">
    <p:spTree>
      <p:nvGrpSpPr>
        <p:cNvPr id="1" name="Shape 166"/>
        <p:cNvGrpSpPr/>
        <p:nvPr/>
      </p:nvGrpSpPr>
      <p:grpSpPr>
        <a:xfrm>
          <a:off x="0" y="0"/>
          <a:ext cx="0" cy="0"/>
          <a:chOff x="0" y="0"/>
          <a:chExt cx="0" cy="0"/>
        </a:xfrm>
      </p:grpSpPr>
      <p:pic>
        <p:nvPicPr>
          <p:cNvPr id="167" name="Shape 16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68" name="Shape 168"/>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71" name="Shape 171"/>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72" name="Shape 172"/>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4_Title Full Logo RED">
    <p:spTree>
      <p:nvGrpSpPr>
        <p:cNvPr id="1" name="Shape 441"/>
        <p:cNvGrpSpPr/>
        <p:nvPr/>
      </p:nvGrpSpPr>
      <p:grpSpPr>
        <a:xfrm>
          <a:off x="0" y="0"/>
          <a:ext cx="0" cy="0"/>
          <a:chOff x="0" y="0"/>
          <a:chExt cx="0" cy="0"/>
        </a:xfrm>
      </p:grpSpPr>
      <p:pic>
        <p:nvPicPr>
          <p:cNvPr id="442" name="Shape 44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43" name="Shape 44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5" name="Shape 44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46" name="Shape 44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7" name="Shape 44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0" y="1523"/>
            <a:ext cx="9141290" cy="5141975"/>
          </a:xfrm>
          <a:prstGeom prst="rect">
            <a:avLst/>
          </a:prstGeom>
          <a:noFill/>
          <a:ln>
            <a:noFill/>
          </a:ln>
        </p:spPr>
      </p:pic>
      <p:sp>
        <p:nvSpPr>
          <p:cNvPr id="450" name="Shape 45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51" name="Shape 451"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52" name="Shape 45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3" name="Shape 45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454" name="Shape 45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5_Title N-tab White">
    <p:spTree>
      <p:nvGrpSpPr>
        <p:cNvPr id="1" name="Shape 455"/>
        <p:cNvGrpSpPr/>
        <p:nvPr/>
      </p:nvGrpSpPr>
      <p:grpSpPr>
        <a:xfrm>
          <a:off x="0" y="0"/>
          <a:ext cx="0" cy="0"/>
          <a:chOff x="0" y="0"/>
          <a:chExt cx="0" cy="0"/>
        </a:xfrm>
      </p:grpSpPr>
      <p:pic>
        <p:nvPicPr>
          <p:cNvPr id="456" name="Shape 456"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57" name="Shape 45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8" name="Shape 45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0" name="Shape 46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1" name="Shape 46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6_Title Full Logo White">
    <p:spTree>
      <p:nvGrpSpPr>
        <p:cNvPr id="1" name="Shape 462"/>
        <p:cNvGrpSpPr/>
        <p:nvPr/>
      </p:nvGrpSpPr>
      <p:grpSpPr>
        <a:xfrm>
          <a:off x="0" y="0"/>
          <a:ext cx="0" cy="0"/>
          <a:chOff x="0" y="0"/>
          <a:chExt cx="0" cy="0"/>
        </a:xfrm>
      </p:grpSpPr>
      <p:pic>
        <p:nvPicPr>
          <p:cNvPr id="463" name="Shape 463"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64" name="Shape 46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5" name="Shape 46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66" name="Shape 466"/>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7" name="Shape 46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8" name="Shape 468"/>
          <p:cNvPicPr preferRelativeResize="0"/>
          <p:nvPr/>
        </p:nvPicPr>
        <p:blipFill rotWithShape="1">
          <a:blip r:embed="rId3">
            <a:alphaModFix/>
          </a:blip>
          <a:srcRect/>
          <a:stretch/>
        </p:blipFill>
        <p:spPr>
          <a:xfrm>
            <a:off x="408850" y="1412344"/>
            <a:ext cx="975939" cy="345927"/>
          </a:xfrm>
          <a:prstGeom prst="rect">
            <a:avLst/>
          </a:prstGeom>
          <a:noFill/>
          <a:ln>
            <a:noFill/>
          </a:ln>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0_Side-by-side">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2" name="Shape 49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3" name="Shape 49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4" name="Shape 49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6" name="Shape 49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98" name="Shape 498" descr="Red strip.jpg"/>
          <p:cNvPicPr preferRelativeResize="0"/>
          <p:nvPr userDrawn="1"/>
        </p:nvPicPr>
        <p:blipFill rotWithShape="1">
          <a:blip r:embed="rId2">
            <a:alphaModFix/>
          </a:blip>
          <a:srcRect/>
          <a:stretch/>
        </p:blipFill>
        <p:spPr>
          <a:xfrm>
            <a:off x="0" y="0"/>
            <a:ext cx="176732" cy="5143499"/>
          </a:xfrm>
          <a:prstGeom prst="rect">
            <a:avLst/>
          </a:prstGeom>
          <a:noFill/>
          <a:ln>
            <a:noFill/>
          </a:ln>
        </p:spPr>
      </p:pic>
      <p:sp>
        <p:nvSpPr>
          <p:cNvPr id="499" name="Shape 49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3_Quote Texture RED">
    <p:spTree>
      <p:nvGrpSpPr>
        <p:cNvPr id="1" name="Shape 511"/>
        <p:cNvGrpSpPr/>
        <p:nvPr/>
      </p:nvGrpSpPr>
      <p:grpSpPr>
        <a:xfrm>
          <a:off x="0" y="0"/>
          <a:ext cx="0" cy="0"/>
          <a:chOff x="0" y="0"/>
          <a:chExt cx="0" cy="0"/>
        </a:xfrm>
      </p:grpSpPr>
      <p:pic>
        <p:nvPicPr>
          <p:cNvPr id="512" name="Shape 51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13" name="Shape 513"/>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4" name="Shape 514"/>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516" name="Shape 516"/>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17" name="Shape 517"/>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4_Divider Slide">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520" name="Shape 520"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521" name="Shape 52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22" name="Shape 522"/>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3" name="Shape 52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6_Divider Texture RED">
    <p:spTree>
      <p:nvGrpSpPr>
        <p:cNvPr id="1" name="Shape 528"/>
        <p:cNvGrpSpPr/>
        <p:nvPr/>
      </p:nvGrpSpPr>
      <p:grpSpPr>
        <a:xfrm>
          <a:off x="0" y="0"/>
          <a:ext cx="0" cy="0"/>
          <a:chOff x="0" y="0"/>
          <a:chExt cx="0" cy="0"/>
        </a:xfrm>
      </p:grpSpPr>
      <p:pic>
        <p:nvPicPr>
          <p:cNvPr id="529" name="Shape 52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0" name="Shape 530"/>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5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1" name="Shape 53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2" name="Shape 532"/>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33" name="Shape 5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7_End Slide N-tab RED">
    <p:spTree>
      <p:nvGrpSpPr>
        <p:cNvPr id="1" name="Shape 534"/>
        <p:cNvGrpSpPr/>
        <p:nvPr/>
      </p:nvGrpSpPr>
      <p:grpSpPr>
        <a:xfrm>
          <a:off x="0" y="0"/>
          <a:ext cx="0" cy="0"/>
          <a:chOff x="0" y="0"/>
          <a:chExt cx="0" cy="0"/>
        </a:xfrm>
      </p:grpSpPr>
      <p:pic>
        <p:nvPicPr>
          <p:cNvPr id="535" name="Shape 5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6" name="Shape 53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7" name="Shape 537"/>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88_End Slide Full Logo RED">
    <p:spTree>
      <p:nvGrpSpPr>
        <p:cNvPr id="1" name="Shape 538"/>
        <p:cNvGrpSpPr/>
        <p:nvPr/>
      </p:nvGrpSpPr>
      <p:grpSpPr>
        <a:xfrm>
          <a:off x="0" y="0"/>
          <a:ext cx="0" cy="0"/>
          <a:chOff x="0" y="0"/>
          <a:chExt cx="0" cy="0"/>
        </a:xfrm>
      </p:grpSpPr>
      <p:pic>
        <p:nvPicPr>
          <p:cNvPr id="539" name="Shape 53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40" name="Shape 54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41" name="Shape 541"/>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Title N-tab PURPLE">
    <p:spTree>
      <p:nvGrpSpPr>
        <p:cNvPr id="1" name="Shape 181"/>
        <p:cNvGrpSpPr/>
        <p:nvPr/>
      </p:nvGrpSpPr>
      <p:grpSpPr>
        <a:xfrm>
          <a:off x="0" y="0"/>
          <a:ext cx="0" cy="0"/>
          <a:chOff x="0" y="0"/>
          <a:chExt cx="0" cy="0"/>
        </a:xfrm>
      </p:grpSpPr>
      <p:pic>
        <p:nvPicPr>
          <p:cNvPr id="182" name="Shape 18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83" name="Shape 18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ctrTitle"/>
          </p:nvPr>
        </p:nvSpPr>
        <p:spPr>
          <a:xfrm>
            <a:off x="242686" y="2037157"/>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86" name="Shape 18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87" name="Shape 187"/>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941685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gray">
          <a:xfrm rot="16200000">
            <a:off x="-1090042" y="386879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ea typeface="Calibri" pitchFamily="34" charset="0"/>
                <a:cs typeface="Calibri" pitchFamily="34" charset="0"/>
              </a:rPr>
              <a:t>Copyright ©2020  The Nielsen Company. Confidential and proprietary.</a:t>
            </a:r>
          </a:p>
        </p:txBody>
      </p:sp>
      <p:sp>
        <p:nvSpPr>
          <p:cNvPr id="10" name="Text Box 17"/>
          <p:cNvSpPr txBox="1">
            <a:spLocks noChangeArrowheads="1"/>
          </p:cNvSpPr>
          <p:nvPr/>
        </p:nvSpPr>
        <p:spPr bwMode="auto">
          <a:xfrm>
            <a:off x="8877412" y="4933162"/>
            <a:ext cx="1410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298AEF7E-6134-4CAD-9CF5-303288E1262C}" type="slidenum">
              <a:rPr lang="en-US" altLang="en-US" sz="900" smtClean="0">
                <a:solidFill>
                  <a:srgbClr val="009DD9"/>
                </a:solidFill>
              </a:rPr>
              <a:pPr algn="ctr" eaLnBrk="1" hangingPunct="1">
                <a:defRPr/>
              </a:pPr>
              <a:t>‹#›</a:t>
            </a:fld>
            <a:endParaRPr lang="en-US" altLang="en-US" sz="900" dirty="0" smtClean="0">
              <a:solidFill>
                <a:srgbClr val="009DD9"/>
              </a:solidFill>
            </a:endParaRPr>
          </a:p>
        </p:txBody>
      </p:sp>
      <p:sp>
        <p:nvSpPr>
          <p:cNvPr id="9" name="Title 8"/>
          <p:cNvSpPr>
            <a:spLocks noGrp="1"/>
          </p:cNvSpPr>
          <p:nvPr>
            <p:ph type="title"/>
          </p:nvPr>
        </p:nvSpPr>
        <p:spPr>
          <a:xfrm>
            <a:off x="594360" y="483369"/>
            <a:ext cx="8166672" cy="428625"/>
          </a:xfrm>
        </p:spPr>
        <p:txBody>
          <a:bodyPr/>
          <a:lstStyle>
            <a:lvl1pPr>
              <a:defRPr baseline="0">
                <a:solidFill>
                  <a:srgbClr val="009DD9"/>
                </a:solidFill>
                <a:latin typeface="Calibri" panose="020F0502020204030204" pitchFamily="34" charset="0"/>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35997"/>
            <a:ext cx="8160322" cy="236339"/>
          </a:xfrm>
        </p:spPr>
        <p:txBody>
          <a:bodyPr tIns="0" bIns="0"/>
          <a:lstStyle>
            <a:lvl1pPr marL="0" indent="0">
              <a:spcBef>
                <a:spcPts val="0"/>
              </a:spcBef>
              <a:buNone/>
              <a:defRPr sz="1800" b="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4755903"/>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45916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1_Divider White">
    <p:spTree>
      <p:nvGrpSpPr>
        <p:cNvPr id="1" name="Shape 253"/>
        <p:cNvGrpSpPr/>
        <p:nvPr/>
      </p:nvGrpSpPr>
      <p:grpSpPr>
        <a:xfrm>
          <a:off x="0" y="0"/>
          <a:ext cx="0" cy="0"/>
          <a:chOff x="0" y="0"/>
          <a:chExt cx="0" cy="0"/>
        </a:xfrm>
      </p:grpSpPr>
      <p:pic>
        <p:nvPicPr>
          <p:cNvPr id="254" name="Shape 254"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55" name="Shape 255"/>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142809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0_Title Full Logo White">
    <p:spTree>
      <p:nvGrpSpPr>
        <p:cNvPr id="1" name="Shape 293"/>
        <p:cNvGrpSpPr/>
        <p:nvPr/>
      </p:nvGrpSpPr>
      <p:grpSpPr>
        <a:xfrm>
          <a:off x="0" y="0"/>
          <a:ext cx="0" cy="0"/>
          <a:chOff x="0" y="0"/>
          <a:chExt cx="0" cy="0"/>
        </a:xfrm>
      </p:grpSpPr>
      <p:pic>
        <p:nvPicPr>
          <p:cNvPr id="294" name="Shape 294"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95" name="Shape 295"/>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6" name="Shape 296"/>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7" name="Shape 297"/>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8" name="Shape 298"/>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318600155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Dark Slide">
    <p:bg>
      <p:bgPr>
        <a:blipFill rotWithShape="1">
          <a:blip r:embed="rId2">
            <a:alphaModFix/>
          </a:blip>
          <a:stretch>
            <a:fillRect/>
          </a:stretch>
        </a:blipFill>
        <a:effectLst/>
      </p:bgPr>
    </p:bg>
    <p:spTree>
      <p:nvGrpSpPr>
        <p:cNvPr id="1" name="Shape 559"/>
        <p:cNvGrpSpPr/>
        <p:nvPr/>
      </p:nvGrpSpPr>
      <p:grpSpPr>
        <a:xfrm>
          <a:off x="0" y="0"/>
          <a:ext cx="0" cy="0"/>
          <a:chOff x="0" y="0"/>
          <a:chExt cx="0" cy="0"/>
        </a:xfrm>
      </p:grpSpPr>
    </p:spTree>
    <p:extLst>
      <p:ext uri="{BB962C8B-B14F-4D97-AF65-F5344CB8AC3E}">
        <p14:creationId xmlns:p14="http://schemas.microsoft.com/office/powerpoint/2010/main" val="3866019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8"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cs typeface="Calibri" pitchFamily="34" charset="0"/>
              </a:rPr>
              <a:t>Copyright ©2020 The Nielsen Company. Confidential and proprietary.</a:t>
            </a:r>
          </a:p>
        </p:txBody>
      </p:sp>
      <p:sp>
        <p:nvSpPr>
          <p:cNvPr id="11" name="Text Box 17"/>
          <p:cNvSpPr txBox="1">
            <a:spLocks noChangeArrowheads="1"/>
          </p:cNvSpPr>
          <p:nvPr/>
        </p:nvSpPr>
        <p:spPr bwMode="auto">
          <a:xfrm>
            <a:off x="8880618" y="4933162"/>
            <a:ext cx="134652" cy="138499"/>
          </a:xfrm>
          <a:prstGeom prst="rect">
            <a:avLst/>
          </a:prstGeom>
          <a:noFill/>
          <a:ln>
            <a:noFill/>
          </a:ln>
          <a:extLst/>
        </p:spPr>
        <p:txBody>
          <a:bodyPr wrap="non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5A64985-989E-4F1E-B996-F65A9771D43C}" type="slidenum">
              <a:rPr lang="en-US" altLang="en-US" sz="900">
                <a:solidFill>
                  <a:srgbClr val="009DD9"/>
                </a:solidFill>
                <a:latin typeface="Calibri" pitchFamily="34" charset="0"/>
              </a:rPr>
              <a:pPr algn="ctr" eaLnBrk="1" hangingPunct="1"/>
              <a:t>‹#›</a:t>
            </a:fld>
            <a:endParaRPr lang="en-US" altLang="en-US" sz="900" dirty="0">
              <a:solidFill>
                <a:srgbClr val="009DD9"/>
              </a:solidFill>
              <a:latin typeface="Calibri" pitchFamily="34" charset="0"/>
            </a:endParaRPr>
          </a:p>
        </p:txBody>
      </p:sp>
      <p:sp>
        <p:nvSpPr>
          <p:cNvPr id="7" name="Text Placeholder 2"/>
          <p:cNvSpPr>
            <a:spLocks noGrp="1"/>
          </p:cNvSpPr>
          <p:nvPr>
            <p:ph type="body" idx="14"/>
          </p:nvPr>
        </p:nvSpPr>
        <p:spPr>
          <a:xfrm>
            <a:off x="594360" y="1351026"/>
            <a:ext cx="8186103" cy="194667"/>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60" y="1571626"/>
            <a:ext cx="8186103" cy="2972990"/>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4780026"/>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74153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828800"/>
            <a:ext cx="8890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6601" y="2126457"/>
            <a:ext cx="5667603" cy="982664"/>
          </a:xfrm>
        </p:spPr>
        <p:txBody>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1" y="3115878"/>
            <a:ext cx="5667603" cy="427422"/>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40" y="4498848"/>
            <a:ext cx="2891063" cy="523046"/>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2662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2" y="507493"/>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2" y="960121"/>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2"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2"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567794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600" dirty="0" smtClean="0">
                <a:solidFill>
                  <a:srgbClr val="5F5F5F"/>
                </a:solidFill>
                <a:latin typeface="Calibri" pitchFamily="34" charset="0"/>
                <a:ea typeface="Calibri" pitchFamily="34" charset="0"/>
                <a:cs typeface="Calibri" pitchFamily="34" charset="0"/>
              </a:rPr>
              <a:t>Copyright ©2012 The Nielsen Company. Confidential and proprietary.</a:t>
            </a:r>
          </a:p>
        </p:txBody>
      </p:sp>
      <p:sp>
        <p:nvSpPr>
          <p:cNvPr id="10" name="Text Box 17"/>
          <p:cNvSpPr txBox="1">
            <a:spLocks noChangeArrowheads="1"/>
          </p:cNvSpPr>
          <p:nvPr/>
        </p:nvSpPr>
        <p:spPr bwMode="auto">
          <a:xfrm>
            <a:off x="8880618" y="4933162"/>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fld id="{74368F10-B90B-4D55-8A20-1FAC6C2E3FAD}" type="slidenum">
              <a:rPr lang="en-US" altLang="en-US" sz="900" smtClean="0">
                <a:solidFill>
                  <a:srgbClr val="009DD9"/>
                </a:solidFill>
                <a:latin typeface="Calibri" pitchFamily="34" charset="0"/>
              </a:rPr>
              <a:pPr algn="ctr" fontAlgn="base">
                <a:spcBef>
                  <a:spcPct val="0"/>
                </a:spcBef>
                <a:spcAft>
                  <a:spcPct val="0"/>
                </a:spcAft>
                <a:defRPr/>
              </a:pPr>
              <a:t>‹#›</a:t>
            </a:fld>
            <a:endParaRPr lang="en-US" altLang="en-US" sz="900" dirty="0" smtClean="0">
              <a:solidFill>
                <a:srgbClr val="009DD9"/>
              </a:solidFill>
              <a:latin typeface="Calibri" pitchFamily="34" charset="0"/>
            </a:endParaRPr>
          </a:p>
        </p:txBody>
      </p:sp>
      <p:sp>
        <p:nvSpPr>
          <p:cNvPr id="12" name="TextBox 2"/>
          <p:cNvSpPr txBox="1">
            <a:spLocks noChangeArrowheads="1"/>
          </p:cNvSpPr>
          <p:nvPr userDrawn="1"/>
        </p:nvSpPr>
        <p:spPr bwMode="auto">
          <a:xfrm>
            <a:off x="4572001" y="4781550"/>
            <a:ext cx="41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GB" altLang="en-US" sz="1200" i="1" dirty="0" smtClean="0">
                <a:solidFill>
                  <a:srgbClr val="009DD9"/>
                </a:solidFill>
                <a:latin typeface="Calibri"/>
              </a:rPr>
              <a:t>For internal use only, not to be used in the public domain</a:t>
            </a:r>
            <a:endParaRPr lang="en-US" altLang="en-US" sz="1200" i="1" dirty="0" smtClean="0">
              <a:solidFill>
                <a:srgbClr val="009DD9"/>
              </a:solidFill>
              <a:latin typeface="Calibri"/>
            </a:endParaRPr>
          </a:p>
        </p:txBody>
      </p:sp>
      <p:sp>
        <p:nvSpPr>
          <p:cNvPr id="7" name="Text Placeholder 2"/>
          <p:cNvSpPr>
            <a:spLocks noGrp="1"/>
          </p:cNvSpPr>
          <p:nvPr>
            <p:ph type="body" idx="14"/>
          </p:nvPr>
        </p:nvSpPr>
        <p:spPr>
          <a:xfrm>
            <a:off x="594360" y="1351026"/>
            <a:ext cx="7876476" cy="188714"/>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4327398"/>
            <a:ext cx="7781544" cy="299315"/>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1633311"/>
            <a:ext cx="7711884" cy="2429066"/>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50799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Char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594360" y="1351026"/>
            <a:ext cx="8168640" cy="192024"/>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50000"/>
              <a:buNone/>
              <a:defRPr sz="1200" i="0" u="none" strike="noStrike" cap="none">
                <a:solidFill>
                  <a:schemeClr val="accent1"/>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3" name="Shape 63"/>
          <p:cNvSpPr>
            <a:spLocks noGrp="1"/>
          </p:cNvSpPr>
          <p:nvPr>
            <p:ph type="chart" idx="2"/>
          </p:nvPr>
        </p:nvSpPr>
        <p:spPr>
          <a:xfrm>
            <a:off x="588818" y="1971484"/>
            <a:ext cx="8174182" cy="2429066"/>
          </a:xfrm>
          <a:prstGeom prst="rect">
            <a:avLst/>
          </a:prstGeom>
          <a:noFill/>
          <a:ln>
            <a:noFill/>
          </a:ln>
        </p:spPr>
        <p:txBody>
          <a:bodyPr wrap="square" lIns="91425" tIns="91425" rIns="91425" bIns="91425" anchor="t" anchorCtr="0"/>
          <a:lstStyle>
            <a:lvl1pPr marL="230188" marR="0" lvl="0" indent="-230188" algn="l" rtl="0">
              <a:spcBef>
                <a:spcPts val="800"/>
              </a:spcBef>
              <a:spcAft>
                <a:spcPts val="0"/>
              </a:spcAft>
              <a:buClr>
                <a:schemeClr val="dk2"/>
              </a:buClr>
              <a:buSzPct val="77777"/>
              <a:buFont typeface="Open Sans"/>
              <a:buNone/>
              <a:defRPr sz="1800" i="0" u="none" strike="noStrike" cap="none">
                <a:solidFill>
                  <a:schemeClr val="dk2"/>
                </a:solidFill>
                <a:latin typeface="Open Sans"/>
                <a:ea typeface="Open Sans"/>
                <a:cs typeface="Open Sans"/>
                <a:sym typeface="Open Sans"/>
              </a:defRPr>
            </a:lvl1pPr>
            <a:lvl2pPr marL="461963" marR="0" lvl="1" indent="-144462" algn="l" rtl="0">
              <a:spcBef>
                <a:spcPts val="800"/>
              </a:spcBef>
              <a:spcAft>
                <a:spcPts val="0"/>
              </a:spcAft>
              <a:buClr>
                <a:schemeClr val="dk2"/>
              </a:buClr>
              <a:buSzPct val="100000"/>
              <a:buFont typeface="Open Sans"/>
              <a:buChar char="•"/>
              <a:defRPr sz="1600" i="0" u="none" strike="noStrike" cap="none">
                <a:solidFill>
                  <a:schemeClr val="dk2"/>
                </a:solidFill>
                <a:latin typeface="Open Sans"/>
                <a:ea typeface="Open Sans"/>
                <a:cs typeface="Open Sans"/>
                <a:sym typeface="Open Sans"/>
              </a:defRPr>
            </a:lvl2pPr>
            <a:lvl3pPr marL="681038" marR="0" lvl="2" indent="-147637" algn="l" rtl="0">
              <a:spcBef>
                <a:spcPts val="700"/>
              </a:spcBef>
              <a:spcAft>
                <a:spcPts val="0"/>
              </a:spcAft>
              <a:buClr>
                <a:schemeClr val="dk2"/>
              </a:buClr>
              <a:buSzPct val="100000"/>
              <a:buFont typeface="Open Sans"/>
              <a:buChar char="•"/>
              <a:defRPr sz="1400" i="0" u="none" strike="noStrike" cap="none">
                <a:solidFill>
                  <a:schemeClr val="dk2"/>
                </a:solidFill>
                <a:latin typeface="Open Sans"/>
                <a:ea typeface="Open Sans"/>
                <a:cs typeface="Open Sans"/>
                <a:sym typeface="Open Sans"/>
              </a:defRPr>
            </a:lvl3pPr>
            <a:lvl4pPr marL="912813" marR="0" lvl="3" indent="-150812"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4pPr>
            <a:lvl5pPr marL="1143000" marR="0" lvl="4" indent="-152400"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9pPr>
          </a:lstStyle>
          <a:p>
            <a:endParaRPr dirty="0"/>
          </a:p>
        </p:txBody>
      </p:sp>
      <p:sp>
        <p:nvSpPr>
          <p:cNvPr id="64" name="Shape 64"/>
          <p:cNvSpPr txBox="1">
            <a:spLocks noGrp="1"/>
          </p:cNvSpPr>
          <p:nvPr>
            <p:ph type="title"/>
          </p:nvPr>
        </p:nvSpPr>
        <p:spPr>
          <a:xfrm>
            <a:off x="593725" y="507206"/>
            <a:ext cx="8166100" cy="428625"/>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6666"/>
              <a:buNone/>
              <a:defRPr sz="3000" i="0" u="none" strike="noStrike" cap="none">
                <a:solidFill>
                  <a:schemeClr val="dk2"/>
                </a:solidFill>
              </a:defRPr>
            </a:lvl1pPr>
            <a:lvl2pPr marL="0" marR="0" lvl="1"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594360" y="960120"/>
            <a:ext cx="8160322" cy="236339"/>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00000"/>
              <a:buNone/>
              <a:defRPr sz="1800" i="0" u="none" strike="noStrike" cap="none">
                <a:solidFill>
                  <a:schemeClr val="dk2"/>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6" name="Shape 66"/>
          <p:cNvSpPr txBox="1">
            <a:spLocks noGrp="1"/>
          </p:cNvSpPr>
          <p:nvPr>
            <p:ph type="ftr" idx="11"/>
          </p:nvPr>
        </p:nvSpPr>
        <p:spPr>
          <a:xfrm>
            <a:off x="609600" y="4572000"/>
            <a:ext cx="8153400" cy="471271"/>
          </a:xfrm>
          <a:prstGeom prst="rect">
            <a:avLst/>
          </a:prstGeom>
          <a:noFill/>
          <a:ln>
            <a:noFill/>
          </a:ln>
        </p:spPr>
        <p:txBody>
          <a:bodyPr wrap="square" lIns="91425" tIns="91425" rIns="91425" bIns="91425" anchor="t" anchorCtr="0"/>
          <a:lstStyle>
            <a:lvl1pPr marL="0" marR="0" lvl="0" indent="0" algn="l" rtl="0">
              <a:spcBef>
                <a:spcPts val="60"/>
              </a:spcBef>
              <a:spcAft>
                <a:spcPts val="0"/>
              </a:spcAft>
              <a:buSzPct val="175000"/>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9pPr>
          </a:lstStyle>
          <a:p>
            <a:endParaRPr kern="0" dirty="0">
              <a:solidFill>
                <a:srgbClr val="000000"/>
              </a:solidFill>
            </a:endParaRPr>
          </a:p>
        </p:txBody>
      </p:sp>
    </p:spTree>
    <p:extLst>
      <p:ext uri="{BB962C8B-B14F-4D97-AF65-F5344CB8AC3E}">
        <p14:creationId xmlns:p14="http://schemas.microsoft.com/office/powerpoint/2010/main" val="151258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Title Full Logo PURPLE">
    <p:spTree>
      <p:nvGrpSpPr>
        <p:cNvPr id="1" name="Shape 188"/>
        <p:cNvGrpSpPr/>
        <p:nvPr/>
      </p:nvGrpSpPr>
      <p:grpSpPr>
        <a:xfrm>
          <a:off x="0" y="0"/>
          <a:ext cx="0" cy="0"/>
          <a:chOff x="0" y="0"/>
          <a:chExt cx="0" cy="0"/>
        </a:xfrm>
      </p:grpSpPr>
      <p:pic>
        <p:nvPicPr>
          <p:cNvPr id="189" name="Shape 189"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90" name="Shape 190"/>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dirty="0"/>
          </a:p>
        </p:txBody>
      </p:sp>
      <p:sp>
        <p:nvSpPr>
          <p:cNvPr id="191" name="Shape 191"/>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93" name="Shape 19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94" name="Shape 194"/>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01_Title N-tab BLUE">
    <p:spTree>
      <p:nvGrpSpPr>
        <p:cNvPr id="1" name="Shape 16"/>
        <p:cNvGrpSpPr/>
        <p:nvPr/>
      </p:nvGrpSpPr>
      <p:grpSpPr>
        <a:xfrm>
          <a:off x="0" y="0"/>
          <a:ext cx="0" cy="0"/>
          <a:chOff x="0" y="0"/>
          <a:chExt cx="0" cy="0"/>
        </a:xfrm>
      </p:grpSpPr>
      <p:pic>
        <p:nvPicPr>
          <p:cNvPr id="17" name="Shape 1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 name="Shape 18"/>
          <p:cNvSpPr txBox="1">
            <a:spLocks noGrp="1"/>
          </p:cNvSpPr>
          <p:nvPr>
            <p:ph type="subTitle" idx="1"/>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body" idx="2"/>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Calibri" panose="020F0502020204030204" pitchFamily="34" charset="0"/>
                <a:ea typeface="Arial"/>
                <a:cs typeface="Arial"/>
                <a:sym typeface="Arial"/>
              </a:rPr>
              <a:t>Copyright © </a:t>
            </a:r>
            <a:r>
              <a:rPr lang="en-US" sz="600" b="0" i="0" u="none" strike="noStrike" cap="none" dirty="0" smtClean="0">
                <a:solidFill>
                  <a:schemeClr val="lt1"/>
                </a:solidFill>
                <a:latin typeface="Calibri" panose="020F0502020204030204" pitchFamily="34" charset="0"/>
                <a:ea typeface="Arial"/>
                <a:cs typeface="Arial"/>
                <a:sym typeface="Arial"/>
              </a:rPr>
              <a:t>2020 </a:t>
            </a:r>
            <a:r>
              <a:rPr lang="en-US" sz="600" b="0" i="0" u="none" strike="noStrike" cap="none" dirty="0">
                <a:solidFill>
                  <a:schemeClr val="lt1"/>
                </a:solidFill>
                <a:latin typeface="Calibri" panose="020F0502020204030204" pitchFamily="34" charset="0"/>
                <a:ea typeface="Arial"/>
                <a:cs typeface="Arial"/>
                <a:sym typeface="Arial"/>
              </a:rPr>
              <a:t>The Nielsen Company </a:t>
            </a:r>
            <a:r>
              <a:rPr lang="en-US" sz="600" b="0" i="0" u="none" strike="noStrike" cap="none" dirty="0" smtClean="0">
                <a:solidFill>
                  <a:schemeClr val="lt1"/>
                </a:solidFill>
                <a:latin typeface="Calibri" panose="020F0502020204030204" pitchFamily="34" charset="0"/>
                <a:ea typeface="Arial"/>
                <a:cs typeface="Arial"/>
                <a:sym typeface="Arial"/>
              </a:rPr>
              <a:t> Confidential </a:t>
            </a:r>
            <a:r>
              <a:rPr lang="en-US" sz="600" b="0" i="0" u="none" strike="noStrike" cap="none" dirty="0">
                <a:solidFill>
                  <a:schemeClr val="lt1"/>
                </a:solidFill>
                <a:latin typeface="Calibri" panose="020F0502020204030204" pitchFamily="34" charset="0"/>
                <a:ea typeface="Arial"/>
                <a:cs typeface="Arial"/>
                <a:sym typeface="Arial"/>
              </a:rPr>
              <a:t>and proprietary. Do not distribute.</a:t>
            </a:r>
          </a:p>
        </p:txBody>
      </p:sp>
      <p:pic>
        <p:nvPicPr>
          <p:cNvPr id="22" name="Shape 22"/>
          <p:cNvPicPr preferRelativeResize="0"/>
          <p:nvPr/>
        </p:nvPicPr>
        <p:blipFill rotWithShape="1">
          <a:blip r:embed="rId3">
            <a:alphaModFix/>
          </a:blip>
          <a:srcRect/>
          <a:stretch/>
        </p:blipFill>
        <p:spPr>
          <a:xfrm>
            <a:off x="8611849" y="0"/>
            <a:ext cx="235246" cy="338327"/>
          </a:xfrm>
          <a:prstGeom prst="rect">
            <a:avLst/>
          </a:prstGeom>
          <a:noFill/>
          <a:ln>
            <a:noFill/>
          </a:ln>
        </p:spPr>
      </p:pic>
    </p:spTree>
    <p:extLst>
      <p:ext uri="{BB962C8B-B14F-4D97-AF65-F5344CB8AC3E}">
        <p14:creationId xmlns:p14="http://schemas.microsoft.com/office/powerpoint/2010/main" val="134261163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3_Divider White">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8719982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514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8196263" y="4743450"/>
            <a:ext cx="754062" cy="228600"/>
          </a:xfrm>
          <a:prstGeom prst="rect">
            <a:avLst/>
          </a:prstGeom>
        </p:spPr>
        <p:txBody>
          <a:bodyPr/>
          <a:lstStyle>
            <a:lvl1pPr>
              <a:defRPr>
                <a:latin typeface="Arial" charset="0"/>
              </a:defRPr>
            </a:lvl1pPr>
          </a:lstStyle>
          <a:p>
            <a:pPr>
              <a:defRPr/>
            </a:pPr>
            <a:r>
              <a:rPr lang="en-GB" dirty="0"/>
              <a:t>Title of Presentation</a:t>
            </a:r>
          </a:p>
        </p:txBody>
      </p:sp>
    </p:spTree>
    <p:extLst>
      <p:ext uri="{BB962C8B-B14F-4D97-AF65-F5344CB8AC3E}">
        <p14:creationId xmlns:p14="http://schemas.microsoft.com/office/powerpoint/2010/main" val="13164834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6_Title only">
  <p:cSld name="7_Title only">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25"/>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984093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1260"/>
        <p:cNvGrpSpPr/>
        <p:nvPr/>
      </p:nvGrpSpPr>
      <p:grpSpPr>
        <a:xfrm>
          <a:off x="0" y="0"/>
          <a:ext cx="0" cy="0"/>
          <a:chOff x="0" y="0"/>
          <a:chExt cx="0" cy="0"/>
        </a:xfrm>
      </p:grpSpPr>
      <p:sp>
        <p:nvSpPr>
          <p:cNvPr id="1261" name="Google Shape;1261;p20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262" name="Google Shape;1262;p20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263" name="Google Shape;1263;p20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264" name="Google Shape;1264;p209"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265" name="Google Shape;1265;p209"/>
          <p:cNvSpPr/>
          <p:nvPr/>
        </p:nvSpPr>
        <p:spPr>
          <a:xfrm rot="-5400000">
            <a:off x="-1947950" y="2966700"/>
            <a:ext cx="40527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FFFFFF"/>
                </a:solidFill>
                <a:latin typeface="Open Sans"/>
                <a:ea typeface="Open Sans"/>
                <a:cs typeface="Open Sans"/>
                <a:sym typeface="Open Sans"/>
              </a:rPr>
              <a:t>Copyright © 2018 The Nielsen Company (US), LLC. Confidential and proprietary. Do not distribute. 181629</a:t>
            </a:r>
            <a:endParaRPr sz="600" b="0" i="0" u="none" strike="noStrike" cap="none"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266851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1" y="507492"/>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1" y="960120"/>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1"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1"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425876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67_Divider White">
    <p:spTree>
      <p:nvGrpSpPr>
        <p:cNvPr id="1" name="Shape 422"/>
        <p:cNvGrpSpPr/>
        <p:nvPr/>
      </p:nvGrpSpPr>
      <p:grpSpPr>
        <a:xfrm>
          <a:off x="0" y="0"/>
          <a:ext cx="0" cy="0"/>
          <a:chOff x="0" y="0"/>
          <a:chExt cx="0" cy="0"/>
        </a:xfrm>
      </p:grpSpPr>
      <p:pic>
        <p:nvPicPr>
          <p:cNvPr id="423" name="Shape 423"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24" name="Shape 42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5" name="Shape 42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extLst>
      <p:ext uri="{BB962C8B-B14F-4D97-AF65-F5344CB8AC3E}">
        <p14:creationId xmlns:p14="http://schemas.microsoft.com/office/powerpoint/2010/main" val="243201192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0_Title only">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594360" y="353483"/>
            <a:ext cx="8166671" cy="433917"/>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8" name="Shape 388"/>
          <p:cNvSpPr txBox="1">
            <a:spLocks noGrp="1"/>
          </p:cNvSpPr>
          <p:nvPr>
            <p:ph type="body" idx="1"/>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89" name="Shape 389"/>
          <p:cNvSpPr txBox="1">
            <a:spLocks noGrp="1"/>
          </p:cNvSpPr>
          <p:nvPr>
            <p:ph type="body" idx="2"/>
          </p:nvPr>
        </p:nvSpPr>
        <p:spPr>
          <a:xfrm>
            <a:off x="594360" y="819150"/>
            <a:ext cx="816559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90" name="Shape 390"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91" name="Shape 3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Confidential </a:t>
            </a:r>
            <a:r>
              <a:rPr lang="en-US" sz="600" dirty="0">
                <a:solidFill>
                  <a:schemeClr val="lt1"/>
                </a:solidFill>
                <a:latin typeface="Arial"/>
                <a:ea typeface="Arial"/>
                <a:cs typeface="Arial"/>
                <a:sym typeface="Arial"/>
              </a:rPr>
              <a:t>and proprietary. Do not distribute.</a:t>
            </a:r>
          </a:p>
        </p:txBody>
      </p:sp>
    </p:spTree>
    <p:extLst>
      <p:ext uri="{BB962C8B-B14F-4D97-AF65-F5344CB8AC3E}">
        <p14:creationId xmlns:p14="http://schemas.microsoft.com/office/powerpoint/2010/main" val="22413687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3_Table">
  <p:cSld name="64_Table">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000"/>
              <a:buFont typeface="Archivo Narrow"/>
              <a:buNone/>
              <a:defRPr sz="3000" b="1" i="0" u="none" strike="noStrike" cap="none">
                <a:solidFill>
                  <a:schemeClr val="dk2"/>
                </a:solidFill>
                <a:latin typeface="Archivo Narrow"/>
                <a:ea typeface="Archivo Narrow"/>
                <a:cs typeface="Archivo Narrow"/>
                <a:sym typeface="Archivo Narrow"/>
              </a:defRPr>
            </a:lvl1pPr>
            <a:lvl2pPr lvl="1" rtl="0">
              <a:spcBef>
                <a:spcPts val="0"/>
              </a:spcBef>
              <a:spcAft>
                <a:spcPts val="0"/>
              </a:spcAft>
              <a:buSzPts val="1800"/>
              <a:buFont typeface="Open Sans"/>
              <a:buNone/>
              <a:defRPr sz="1800">
                <a:latin typeface="Open Sans"/>
                <a:ea typeface="Open Sans"/>
                <a:cs typeface="Open Sans"/>
                <a:sym typeface="Open Sans"/>
              </a:defRPr>
            </a:lvl2pPr>
            <a:lvl3pPr lvl="2" rtl="0">
              <a:spcBef>
                <a:spcPts val="0"/>
              </a:spcBef>
              <a:spcAft>
                <a:spcPts val="0"/>
              </a:spcAft>
              <a:buSzPts val="1800"/>
              <a:buFont typeface="Open Sans"/>
              <a:buNone/>
              <a:defRPr sz="1800">
                <a:latin typeface="Open Sans"/>
                <a:ea typeface="Open Sans"/>
                <a:cs typeface="Open Sans"/>
                <a:sym typeface="Open Sans"/>
              </a:defRPr>
            </a:lvl3pPr>
            <a:lvl4pPr lvl="3" rtl="0">
              <a:spcBef>
                <a:spcPts val="0"/>
              </a:spcBef>
              <a:spcAft>
                <a:spcPts val="0"/>
              </a:spcAft>
              <a:buSzPts val="1800"/>
              <a:buFont typeface="Open Sans"/>
              <a:buNone/>
              <a:defRPr sz="1800">
                <a:latin typeface="Open Sans"/>
                <a:ea typeface="Open Sans"/>
                <a:cs typeface="Open Sans"/>
                <a:sym typeface="Open Sans"/>
              </a:defRPr>
            </a:lvl4pPr>
            <a:lvl5pPr lvl="4" rtl="0">
              <a:spcBef>
                <a:spcPts val="0"/>
              </a:spcBef>
              <a:spcAft>
                <a:spcPts val="0"/>
              </a:spcAft>
              <a:buSzPts val="1800"/>
              <a:buFont typeface="Open Sans"/>
              <a:buNone/>
              <a:defRPr sz="1800">
                <a:latin typeface="Open Sans"/>
                <a:ea typeface="Open Sans"/>
                <a:cs typeface="Open Sans"/>
                <a:sym typeface="Open Sans"/>
              </a:defRPr>
            </a:lvl5pPr>
            <a:lvl6pPr lvl="5" rtl="0">
              <a:spcBef>
                <a:spcPts val="0"/>
              </a:spcBef>
              <a:spcAft>
                <a:spcPts val="0"/>
              </a:spcAft>
              <a:buSzPts val="1800"/>
              <a:buFont typeface="Open Sans"/>
              <a:buNone/>
              <a:defRPr sz="1800">
                <a:latin typeface="Open Sans"/>
                <a:ea typeface="Open Sans"/>
                <a:cs typeface="Open Sans"/>
                <a:sym typeface="Open Sans"/>
              </a:defRPr>
            </a:lvl6pPr>
            <a:lvl7pPr lvl="6" rtl="0">
              <a:spcBef>
                <a:spcPts val="0"/>
              </a:spcBef>
              <a:spcAft>
                <a:spcPts val="0"/>
              </a:spcAft>
              <a:buSzPts val="1800"/>
              <a:buFont typeface="Open Sans"/>
              <a:buNone/>
              <a:defRPr sz="1800">
                <a:latin typeface="Open Sans"/>
                <a:ea typeface="Open Sans"/>
                <a:cs typeface="Open Sans"/>
                <a:sym typeface="Open Sans"/>
              </a:defRPr>
            </a:lvl7pPr>
            <a:lvl8pPr lvl="7" rtl="0">
              <a:spcBef>
                <a:spcPts val="0"/>
              </a:spcBef>
              <a:spcAft>
                <a:spcPts val="0"/>
              </a:spcAft>
              <a:buSzPts val="1800"/>
              <a:buFont typeface="Open Sans"/>
              <a:buNone/>
              <a:defRPr sz="1800">
                <a:latin typeface="Open Sans"/>
                <a:ea typeface="Open Sans"/>
                <a:cs typeface="Open Sans"/>
                <a:sym typeface="Open Sans"/>
              </a:defRPr>
            </a:lvl8pPr>
            <a:lvl9pPr lvl="8" rtl="0">
              <a:spcBef>
                <a:spcPts val="0"/>
              </a:spcBef>
              <a:spcAft>
                <a:spcPts val="0"/>
              </a:spcAft>
              <a:buSzPts val="1800"/>
              <a:buFont typeface="Open Sans"/>
              <a:buNone/>
              <a:defRPr sz="1800">
                <a:latin typeface="Open Sans"/>
                <a:ea typeface="Open Sans"/>
                <a:cs typeface="Open Sans"/>
                <a:sym typeface="Open Sans"/>
              </a:defRPr>
            </a:lvl9pPr>
          </a:lstStyle>
          <a:p>
            <a:endParaRPr/>
          </a:p>
        </p:txBody>
      </p:sp>
      <p:sp>
        <p:nvSpPr>
          <p:cNvPr id="35" name="Shape 35"/>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20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8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6" name="Shape 36"/>
          <p:cNvSpPr txBox="1">
            <a:spLocks noGrp="1"/>
          </p:cNvSpPr>
          <p:nvPr>
            <p:ph type="body" idx="2"/>
          </p:nvPr>
        </p:nvSpPr>
        <p:spPr>
          <a:xfrm>
            <a:off x="594358" y="4780026"/>
            <a:ext cx="8165700" cy="274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
              </a:spcBef>
              <a:spcAft>
                <a:spcPts val="0"/>
              </a:spcAft>
              <a:buClr>
                <a:schemeClr val="dk2"/>
              </a:buClr>
              <a:buSzPts val="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20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8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7" name="Shape 37" descr="Orange strip.jpg"/>
          <p:cNvPicPr preferRelativeResize="0"/>
          <p:nvPr/>
        </p:nvPicPr>
        <p:blipFill rotWithShape="1">
          <a:blip r:embed="rId2">
            <a:alphaModFix/>
          </a:blip>
          <a:srcRect/>
          <a:stretch/>
        </p:blipFill>
        <p:spPr>
          <a:xfrm>
            <a:off x="0" y="0"/>
            <a:ext cx="176732" cy="5143498"/>
          </a:xfrm>
          <a:prstGeom prst="rect">
            <a:avLst/>
          </a:prstGeom>
          <a:noFill/>
          <a:ln>
            <a:noFill/>
          </a:ln>
        </p:spPr>
      </p:pic>
      <p:sp>
        <p:nvSpPr>
          <p:cNvPr id="38" name="Shape 38"/>
          <p:cNvSpPr/>
          <p:nvPr/>
        </p:nvSpPr>
        <p:spPr>
          <a:xfrm rot="-5400000">
            <a:off x="-1468850" y="3445801"/>
            <a:ext cx="30945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50"/>
              <a:buFont typeface="Open Sans"/>
              <a:buNone/>
            </a:pPr>
            <a:r>
              <a:rPr lang="en-US" sz="600" b="0" i="0" u="none" strike="noStrike" cap="none" dirty="0">
                <a:solidFill>
                  <a:schemeClr val="lt1"/>
                </a:solidFill>
                <a:latin typeface="Open Sans"/>
                <a:ea typeface="Open Sans"/>
                <a:cs typeface="Open Sans"/>
                <a:sym typeface="Open Sans"/>
              </a:rPr>
              <a:t>Copyright © 2017 The Nielsen Company. Confidential and proprietary.</a:t>
            </a: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0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197" name="Shape 197"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198" name="Shape 198"/>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201" name="Shape 20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308741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371873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GB"/>
          </a:p>
        </p:txBody>
      </p:sp>
      <p:sp>
        <p:nvSpPr>
          <p:cNvPr id="4" name="Rectangle 10"/>
          <p:cNvSpPr>
            <a:spLocks noGrp="1" noChangeArrowheads="1"/>
          </p:cNvSpPr>
          <p:nvPr>
            <p:ph type="ftr" sz="quarter" idx="10"/>
          </p:nvPr>
        </p:nvSpPr>
        <p:spPr>
          <a:xfrm>
            <a:off x="8196263" y="4743450"/>
            <a:ext cx="754062" cy="228600"/>
          </a:xfrm>
          <a:prstGeom prst="rect">
            <a:avLst/>
          </a:prstGeom>
          <a:ln/>
        </p:spPr>
        <p:txBody>
          <a:bodyPr/>
          <a:lstStyle>
            <a:lvl1pPr>
              <a:defRPr/>
            </a:lvl1pPr>
          </a:lstStyle>
          <a:p>
            <a:pPr>
              <a:defRPr/>
            </a:pPr>
            <a:r>
              <a:rPr lang="en-GB" dirty="0"/>
              <a:t>Title of Presentation</a:t>
            </a:r>
          </a:p>
        </p:txBody>
      </p:sp>
    </p:spTree>
    <p:extLst>
      <p:ext uri="{BB962C8B-B14F-4D97-AF65-F5344CB8AC3E}">
        <p14:creationId xmlns:p14="http://schemas.microsoft.com/office/powerpoint/2010/main" val="144724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Title N-tab White">
    <p:spTree>
      <p:nvGrpSpPr>
        <p:cNvPr id="1" name="Shape 202"/>
        <p:cNvGrpSpPr/>
        <p:nvPr/>
      </p:nvGrpSpPr>
      <p:grpSpPr>
        <a:xfrm>
          <a:off x="0" y="0"/>
          <a:ext cx="0" cy="0"/>
          <a:chOff x="0" y="0"/>
          <a:chExt cx="0" cy="0"/>
        </a:xfrm>
      </p:grpSpPr>
      <p:pic>
        <p:nvPicPr>
          <p:cNvPr id="203" name="Shape 203"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04" name="Shape 20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06" name="Shape 206"/>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7" name="Shape 20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08" name="Shape 208"/>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9_Quote Texture PURPLE">
    <p:spTree>
      <p:nvGrpSpPr>
        <p:cNvPr id="1" name="Shape 240"/>
        <p:cNvGrpSpPr/>
        <p:nvPr/>
      </p:nvGrpSpPr>
      <p:grpSpPr>
        <a:xfrm>
          <a:off x="0" y="0"/>
          <a:ext cx="0" cy="0"/>
          <a:chOff x="0" y="0"/>
          <a:chExt cx="0" cy="0"/>
        </a:xfrm>
      </p:grpSpPr>
      <p:pic>
        <p:nvPicPr>
          <p:cNvPr id="241" name="Shape 241"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42" name="Shape 242"/>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45" name="Shape 245"/>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246" name="Shape 246"/>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0_Divider Slid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249" name="Shape 249"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50" name="Shape 25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51" name="Shape 251"/>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lue Strip.jpg"/>
          <p:cNvPicPr preferRelativeResize="0"/>
          <p:nvPr/>
        </p:nvPicPr>
        <p:blipFill rotWithShape="1">
          <a:blip r:embed="rId64">
            <a:alphaModFix/>
          </a:blip>
          <a:srcRect/>
          <a:stretch/>
        </p:blipFill>
        <p:spPr>
          <a:xfrm>
            <a:off x="0" y="0"/>
            <a:ext cx="176732" cy="5143499"/>
          </a:xfrm>
          <a:prstGeom prst="rect">
            <a:avLst/>
          </a:prstGeom>
          <a:noFill/>
          <a:ln>
            <a:noFill/>
          </a:ln>
        </p:spPr>
      </p:pic>
      <p:sp>
        <p:nvSpPr>
          <p:cNvPr id="11" name="Shape 11"/>
          <p:cNvSpPr txBox="1">
            <a:spLocks noGrp="1"/>
          </p:cNvSpPr>
          <p:nvPr>
            <p:ph type="title"/>
          </p:nvPr>
        </p:nvSpPr>
        <p:spPr>
          <a:xfrm>
            <a:off x="594360" y="361950"/>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94360" y="1490471"/>
            <a:ext cx="8155940" cy="3058668"/>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i="0" u="none" strike="noStrike" cap="none">
                <a:solidFill>
                  <a:schemeClr val="dk2"/>
                </a:solidFill>
                <a:latin typeface="Arial"/>
                <a:ea typeface="Arial"/>
                <a:cs typeface="Arial"/>
                <a:sym typeface="Arial"/>
              </a:rPr>
              <a:t>‹#›</a:t>
            </a:fld>
            <a:endParaRPr lang="en-US" sz="900" b="0" i="0" u="none" strike="noStrike" cap="none" dirty="0">
              <a:solidFill>
                <a:schemeClr val="dk2"/>
              </a:solidFill>
              <a:latin typeface="Arial"/>
              <a:ea typeface="Arial"/>
              <a:cs typeface="Arial"/>
              <a:sym typeface="Arial"/>
            </a:endParaRPr>
          </a:p>
        </p:txBody>
      </p:sp>
      <p:sp>
        <p:nvSpPr>
          <p:cNvPr id="14" name="Shape 1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Arial"/>
                <a:ea typeface="Arial"/>
                <a:cs typeface="Arial"/>
                <a:sym typeface="Arial"/>
              </a:rPr>
              <a:t>Copyright © </a:t>
            </a:r>
            <a:r>
              <a:rPr lang="en-US" sz="600" b="0" i="0" u="none" strike="noStrike" cap="none" dirty="0" smtClean="0">
                <a:solidFill>
                  <a:schemeClr val="lt1"/>
                </a:solidFill>
                <a:latin typeface="Arial"/>
                <a:ea typeface="Arial"/>
                <a:cs typeface="Arial"/>
                <a:sym typeface="Arial"/>
              </a:rPr>
              <a:t>2020  </a:t>
            </a:r>
            <a:r>
              <a:rPr lang="en-US" sz="600" b="0" i="0" u="none" strike="noStrike" cap="none" dirty="0">
                <a:solidFill>
                  <a:schemeClr val="lt1"/>
                </a:solidFill>
                <a:latin typeface="Arial"/>
                <a:ea typeface="Arial"/>
                <a:cs typeface="Arial"/>
                <a:sym typeface="Arial"/>
              </a:rPr>
              <a:t>The Nielsen Company </a:t>
            </a:r>
            <a:r>
              <a:rPr lang="en-US" sz="600" b="0" i="0" u="none" strike="noStrike" cap="none" dirty="0" smtClean="0">
                <a:solidFill>
                  <a:schemeClr val="lt1"/>
                </a:solidFill>
                <a:latin typeface="Arial"/>
                <a:ea typeface="Arial"/>
                <a:cs typeface="Arial"/>
                <a:sym typeface="Arial"/>
              </a:rPr>
              <a:t>. </a:t>
            </a:r>
            <a:r>
              <a:rPr lang="en-US" sz="600" b="0" i="0" u="none" strike="noStrike" cap="none" dirty="0">
                <a:solidFill>
                  <a:schemeClr val="lt1"/>
                </a:solidFill>
                <a:latin typeface="Arial"/>
                <a:ea typeface="Arial"/>
                <a:cs typeface="Arial"/>
                <a:sym typeface="Arial"/>
              </a:rPr>
              <a:t>Confidential and proprietary. Do not distribute.</a:t>
            </a:r>
          </a:p>
        </p:txBody>
      </p:sp>
      <p:pic>
        <p:nvPicPr>
          <p:cNvPr id="15" name="Shape 15"/>
          <p:cNvPicPr preferRelativeResize="0"/>
          <p:nvPr/>
        </p:nvPicPr>
        <p:blipFill rotWithShape="1">
          <a:blip r:embed="rId65">
            <a:alphaModFix/>
          </a:blip>
          <a:srcRect/>
          <a:stretch/>
        </p:blipFill>
        <p:spPr>
          <a:xfrm>
            <a:off x="8610634" y="0"/>
            <a:ext cx="236347" cy="3399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8" r:id="rId6"/>
    <p:sldLayoutId id="2147483679" r:id="rId7"/>
    <p:sldLayoutId id="2147483685" r:id="rId8"/>
    <p:sldLayoutId id="2147483686" r:id="rId9"/>
    <p:sldLayoutId id="2147483688" r:id="rId10"/>
    <p:sldLayoutId id="2147483689" r:id="rId11"/>
    <p:sldLayoutId id="2147483690" r:id="rId12"/>
    <p:sldLayoutId id="2147483691" r:id="rId13"/>
    <p:sldLayoutId id="2147483692" r:id="rId14"/>
    <p:sldLayoutId id="2147483693"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10" r:id="rId24"/>
    <p:sldLayoutId id="2147483711" r:id="rId25"/>
    <p:sldLayoutId id="2147483712" r:id="rId26"/>
    <p:sldLayoutId id="2147483714" r:id="rId27"/>
    <p:sldLayoutId id="2147483715" r:id="rId28"/>
    <p:sldLayoutId id="2147483716" r:id="rId29"/>
    <p:sldLayoutId id="2147483717" r:id="rId30"/>
    <p:sldLayoutId id="2147483718" r:id="rId31"/>
    <p:sldLayoutId id="2147483719" r:id="rId32"/>
    <p:sldLayoutId id="2147483720" r:id="rId33"/>
    <p:sldLayoutId id="2147483724" r:id="rId34"/>
    <p:sldLayoutId id="2147483727" r:id="rId35"/>
    <p:sldLayoutId id="2147483728" r:id="rId36"/>
    <p:sldLayoutId id="2147483730" r:id="rId37"/>
    <p:sldLayoutId id="2147483731" r:id="rId38"/>
    <p:sldLayoutId id="2147483732" r:id="rId39"/>
    <p:sldLayoutId id="2147483735" r:id="rId40"/>
    <p:sldLayoutId id="2147483738" r:id="rId41"/>
    <p:sldLayoutId id="2147484361" r:id="rId42"/>
    <p:sldLayoutId id="2147484362" r:id="rId43"/>
    <p:sldLayoutId id="2147484364" r:id="rId44"/>
    <p:sldLayoutId id="2147484371" r:id="rId45"/>
    <p:sldLayoutId id="2147484372" r:id="rId46"/>
    <p:sldLayoutId id="2147484373" r:id="rId47"/>
    <p:sldLayoutId id="2147484376" r:id="rId48"/>
    <p:sldLayoutId id="2147484382" r:id="rId49"/>
    <p:sldLayoutId id="2147484383" r:id="rId50"/>
    <p:sldLayoutId id="2147484388" r:id="rId51"/>
    <p:sldLayoutId id="2147484391" r:id="rId52"/>
    <p:sldLayoutId id="2147484426" r:id="rId53"/>
    <p:sldLayoutId id="2147484431" r:id="rId54"/>
    <p:sldLayoutId id="2147484434" r:id="rId55"/>
    <p:sldLayoutId id="2147484438" r:id="rId56"/>
    <p:sldLayoutId id="2147484440" r:id="rId57"/>
    <p:sldLayoutId id="2147484441" r:id="rId58"/>
    <p:sldLayoutId id="2147484442" r:id="rId59"/>
    <p:sldLayoutId id="2147484443" r:id="rId60"/>
    <p:sldLayoutId id="2147484444" r:id="rId61"/>
    <p:sldLayoutId id="2147484445" r:id="rId62"/>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chart" Target="../charts/char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42.emf"/><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43.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8" Type="http://schemas.openxmlformats.org/officeDocument/2006/relationships/hyperlink" Target="http://www.tesco.com/" TargetMode="External"/><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image" Target="../media/image36.png"/><Relationship Id="rId1" Type="http://schemas.openxmlformats.org/officeDocument/2006/relationships/slideLayout" Target="../slideLayouts/slideLayout56.xml"/><Relationship Id="rId6" Type="http://schemas.openxmlformats.org/officeDocument/2006/relationships/image" Target="../media/image57.jpe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jpeg"/><Relationship Id="rId9" Type="http://schemas.openxmlformats.org/officeDocument/2006/relationships/image" Target="../media/image59.png"/><Relationship Id="rId1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6.png"/><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54.xml"/><Relationship Id="rId6" Type="http://schemas.openxmlformats.org/officeDocument/2006/relationships/image" Target="../media/image55.jpeg"/><Relationship Id="rId5" Type="http://schemas.openxmlformats.org/officeDocument/2006/relationships/image" Target="../media/image57.jpe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1.png"/><Relationship Id="rId1" Type="http://schemas.openxmlformats.org/officeDocument/2006/relationships/slideLayout" Target="../slideLayouts/slideLayout5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54.xml"/><Relationship Id="rId6" Type="http://schemas.openxmlformats.org/officeDocument/2006/relationships/image" Target="../media/image59.png"/><Relationship Id="rId5" Type="http://schemas.openxmlformats.org/officeDocument/2006/relationships/hyperlink" Target="http://www.tesco.com/" TargetMode="External"/><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5.jpeg"/><Relationship Id="rId7"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54.xml"/><Relationship Id="rId6" Type="http://schemas.openxmlformats.org/officeDocument/2006/relationships/image" Target="../media/image61.png"/><Relationship Id="rId5" Type="http://schemas.openxmlformats.org/officeDocument/2006/relationships/image" Target="../media/image80.pn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4.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546"/>
          <p:cNvSpPr txBox="1">
            <a:spLocks noGrp="1"/>
          </p:cNvSpPr>
          <p:nvPr>
            <p:ph type="subTitle" idx="1"/>
          </p:nvPr>
        </p:nvSpPr>
        <p:spPr>
          <a:xfrm>
            <a:off x="363538" y="3019425"/>
            <a:ext cx="6919912" cy="498475"/>
          </a:xfrm>
        </p:spPr>
        <p:txBody>
          <a:bodyPr tIns="0" bIns="0"/>
          <a:lstStyle/>
          <a:p>
            <a:pPr eaLnBrk="1" hangingPunct="1">
              <a:buClr>
                <a:srgbClr val="000000"/>
              </a:buClr>
              <a:buFontTx/>
              <a:buNone/>
            </a:pPr>
            <a:r>
              <a:rPr lang="en-GB" altLang="en-US" dirty="0" smtClean="0">
                <a:ea typeface="MS PGothic" pitchFamily="34" charset="-128"/>
                <a:cs typeface="Arial" pitchFamily="34" charset="0"/>
                <a:sym typeface="Arial" pitchFamily="34" charset="0"/>
              </a:rPr>
              <a:t>4 WEEKS ENDING 31ST OCTOBER 2020</a:t>
            </a:r>
            <a:endParaRPr lang="en-US" altLang="en-US" dirty="0" smtClean="0">
              <a:ea typeface="MS PGothic" pitchFamily="34" charset="-128"/>
              <a:cs typeface="Arial" pitchFamily="34" charset="0"/>
              <a:sym typeface="Arial" pitchFamily="34" charset="0"/>
            </a:endParaRPr>
          </a:p>
        </p:txBody>
      </p:sp>
      <p:sp>
        <p:nvSpPr>
          <p:cNvPr id="64514" name="Shape 547"/>
          <p:cNvSpPr txBox="1">
            <a:spLocks noGrp="1"/>
          </p:cNvSpPr>
          <p:nvPr>
            <p:ph type="body" idx="2"/>
          </p:nvPr>
        </p:nvSpPr>
        <p:spPr>
          <a:xfrm>
            <a:off x="323850" y="4219575"/>
            <a:ext cx="2890838" cy="523875"/>
          </a:xfrm>
        </p:spPr>
        <p:txBody>
          <a:bodyPr tIns="45700" bIns="45700"/>
          <a:lstStyle/>
          <a:p>
            <a:pPr eaLnBrk="1" hangingPunct="1">
              <a:spcBef>
                <a:spcPct val="0"/>
              </a:spcBef>
              <a:buClr>
                <a:srgbClr val="000000"/>
              </a:buClr>
              <a:buSzPct val="25000"/>
              <a:buFontTx/>
              <a:buNone/>
            </a:pPr>
            <a:r>
              <a:rPr lang="en-GB" altLang="en-US" dirty="0" smtClean="0">
                <a:cs typeface="Calibri" pitchFamily="34" charset="0"/>
                <a:sym typeface="Arial" pitchFamily="34" charset="0"/>
              </a:rPr>
              <a:t>Retailer &amp; Business Insights Team</a:t>
            </a:r>
            <a:endParaRPr lang="en-US" altLang="en-US" dirty="0" smtClean="0">
              <a:cs typeface="Arial" pitchFamily="34" charset="0"/>
              <a:sym typeface="Arial" pitchFamily="34" charset="0"/>
            </a:endParaRPr>
          </a:p>
          <a:p>
            <a:pPr eaLnBrk="1" hangingPunct="1">
              <a:spcBef>
                <a:spcPct val="0"/>
              </a:spcBef>
              <a:buClr>
                <a:srgbClr val="000000"/>
              </a:buClr>
              <a:buSzPct val="25000"/>
              <a:buFontTx/>
              <a:buNone/>
            </a:pPr>
            <a:r>
              <a:rPr lang="en-US" altLang="en-US" dirty="0" smtClean="0">
                <a:cs typeface="Arial" pitchFamily="34" charset="0"/>
                <a:sym typeface="Arial" pitchFamily="34" charset="0"/>
              </a:rPr>
              <a:t>12th </a:t>
            </a:r>
            <a:r>
              <a:rPr lang="en-US" altLang="en-US" dirty="0" smtClean="0">
                <a:cs typeface="Arial" pitchFamily="34" charset="0"/>
                <a:sym typeface="Arial" pitchFamily="34" charset="0"/>
              </a:rPr>
              <a:t>November </a:t>
            </a:r>
            <a:r>
              <a:rPr lang="en-US" altLang="en-US" dirty="0" smtClean="0">
                <a:cs typeface="Arial" pitchFamily="34" charset="0"/>
                <a:sym typeface="Arial" pitchFamily="34" charset="0"/>
              </a:rPr>
              <a:t>2020</a:t>
            </a:r>
          </a:p>
        </p:txBody>
      </p:sp>
      <p:sp>
        <p:nvSpPr>
          <p:cNvPr id="64515" name="Shape 548"/>
          <p:cNvSpPr txBox="1">
            <a:spLocks noGrp="1"/>
          </p:cNvSpPr>
          <p:nvPr>
            <p:ph type="ctrTitle"/>
          </p:nvPr>
        </p:nvSpPr>
        <p:spPr>
          <a:xfrm>
            <a:off x="319088" y="2038350"/>
            <a:ext cx="6919912" cy="982663"/>
          </a:xfrm>
        </p:spPr>
        <p:txBody>
          <a:bodyPr tIns="0" bIns="0"/>
          <a:lstStyle/>
          <a:p>
            <a:pPr eaLnBrk="1" hangingPunct="1">
              <a:spcBef>
                <a:spcPct val="0"/>
              </a:spcBef>
              <a:buClr>
                <a:srgbClr val="FFFFFF"/>
              </a:buClr>
              <a:buSzPct val="25000"/>
              <a:buFontTx/>
              <a:buNone/>
            </a:pPr>
            <a:r>
              <a:rPr lang="en-GB" altLang="en-US" dirty="0" smtClean="0">
                <a:solidFill>
                  <a:srgbClr val="FFFFFF"/>
                </a:solidFill>
                <a:cs typeface="Calibri" pitchFamily="34" charset="0"/>
                <a:sym typeface="Arial" pitchFamily="34" charset="0"/>
              </a:rPr>
              <a:t>NIELSEN TOTAL TILL</a:t>
            </a:r>
            <a:endParaRPr lang="en-US" altLang="en-US" dirty="0" smtClean="0">
              <a:solidFill>
                <a:srgbClr val="FFFFFF"/>
              </a:solidFill>
              <a:cs typeface="Arial" pitchFamily="34" charset="0"/>
              <a:sym typeface="Arial" pitchFamily="34" charset="0"/>
            </a:endParaRPr>
          </a:p>
        </p:txBody>
      </p:sp>
      <p:sp>
        <p:nvSpPr>
          <p:cNvPr id="64516" name="Shape 549"/>
          <p:cNvSpPr>
            <a:spLocks noChangeArrowheads="1"/>
          </p:cNvSpPr>
          <p:nvPr/>
        </p:nvSpPr>
        <p:spPr bwMode="auto">
          <a:xfrm>
            <a:off x="8316913" y="4591050"/>
            <a:ext cx="7334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SzPct val="25000"/>
            </a:pPr>
            <a:endParaRPr lang="en-US" altLang="en-US" sz="1200" dirty="0">
              <a:solidFill>
                <a:srgbClr val="707276"/>
              </a:solidFill>
            </a:endParaRPr>
          </a:p>
        </p:txBody>
      </p:sp>
      <p:pic>
        <p:nvPicPr>
          <p:cNvPr id="64517"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238" y="4683125"/>
            <a:ext cx="6588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9"/>
          <p:cNvGrpSpPr>
            <a:grpSpLocks noChangeAspect="1"/>
          </p:cNvGrpSpPr>
          <p:nvPr/>
        </p:nvGrpSpPr>
        <p:grpSpPr bwMode="auto">
          <a:xfrm>
            <a:off x="3403600" y="1023938"/>
            <a:ext cx="954088" cy="954087"/>
            <a:chOff x="747239" y="1021018"/>
            <a:chExt cx="1271016" cy="1696808"/>
          </a:xfrm>
        </p:grpSpPr>
        <p:sp>
          <p:nvSpPr>
            <p:cNvPr id="8" name="Oval 7"/>
            <p:cNvSpPr/>
            <p:nvPr/>
          </p:nvSpPr>
          <p:spPr>
            <a:xfrm>
              <a:off x="747239" y="1021018"/>
              <a:ext cx="1271016" cy="1696808"/>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pic>
          <p:nvPicPr>
            <p:cNvPr id="64521" name="Picture 11" descr="Retail_CPG.em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82917" y="1309054"/>
              <a:ext cx="799662" cy="10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736600"/>
            <a:ext cx="2760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73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079" y="312738"/>
            <a:ext cx="8880921" cy="713969"/>
          </a:xfrm>
        </p:spPr>
        <p:txBody>
          <a:bodyPr/>
          <a:lstStyle/>
          <a:p>
            <a:r>
              <a:rPr lang="en-US" sz="2000" dirty="0" smtClean="0">
                <a:solidFill>
                  <a:schemeClr val="tx1"/>
                </a:solidFill>
              </a:rPr>
              <a:t>AVERAGE WEEKLY SPEND HELD AS SHOPPERS PUT PLANS ‘ON HOLD’</a:t>
            </a:r>
            <a:endParaRPr lang="en-US" sz="20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3140081923"/>
              </p:ext>
            </p:extLst>
          </p:nvPr>
        </p:nvGraphicFramePr>
        <p:xfrm>
          <a:off x="481410" y="1877496"/>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61198" y="1670469"/>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7975" y="1347614"/>
            <a:ext cx="1856598"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Average weekly Basket Spend  £</a:t>
            </a:r>
            <a:endParaRPr lang="en-GB" sz="1000" dirty="0">
              <a:latin typeface="Calibri" panose="020F0502020204030204" pitchFamily="34" charset="0"/>
              <a:cs typeface="Calibri" panose="020F0502020204030204" pitchFamily="34" charset="0"/>
            </a:endParaRPr>
          </a:p>
        </p:txBody>
      </p:sp>
      <p:sp>
        <p:nvSpPr>
          <p:cNvPr id="12" name="TextBox 11"/>
          <p:cNvSpPr txBox="1"/>
          <p:nvPr/>
        </p:nvSpPr>
        <p:spPr>
          <a:xfrm>
            <a:off x="7958227" y="1070614"/>
            <a:ext cx="1265090" cy="400110"/>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12 weekly Rolling</a:t>
            </a:r>
          </a:p>
          <a:p>
            <a:r>
              <a:rPr lang="en-GB" sz="1000" dirty="0" smtClean="0">
                <a:latin typeface="Calibri" panose="020F0502020204030204" pitchFamily="34" charset="0"/>
                <a:cs typeface="Calibri" panose="020F0502020204030204" pitchFamily="34" charset="0"/>
              </a:rPr>
              <a:t> year on year growth</a:t>
            </a:r>
            <a:endParaRPr lang="en-GB" sz="1000" dirty="0">
              <a:latin typeface="Calibri" panose="020F0502020204030204" pitchFamily="34" charset="0"/>
              <a:cs typeface="Calibri" panose="020F0502020204030204" pitchFamily="34" charset="0"/>
            </a:endParaRPr>
          </a:p>
        </p:txBody>
      </p:sp>
      <p:sp>
        <p:nvSpPr>
          <p:cNvPr id="15" name="Line 5"/>
          <p:cNvSpPr>
            <a:spLocks noChangeShapeType="1"/>
          </p:cNvSpPr>
          <p:nvPr/>
        </p:nvSpPr>
        <p:spPr bwMode="auto">
          <a:xfrm flipV="1">
            <a:off x="3059832" y="1824357"/>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Box 15"/>
          <p:cNvSpPr txBox="1"/>
          <p:nvPr/>
        </p:nvSpPr>
        <p:spPr>
          <a:xfrm>
            <a:off x="3491881" y="1670469"/>
            <a:ext cx="648071" cy="307777"/>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700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975" y="504425"/>
            <a:ext cx="8860218" cy="659103"/>
          </a:xfrm>
        </p:spPr>
        <p:txBody>
          <a:bodyPr/>
          <a:lstStyle/>
          <a:p>
            <a:r>
              <a:rPr lang="en-US" sz="1800" dirty="0" smtClean="0">
                <a:solidFill>
                  <a:schemeClr val="tx1"/>
                </a:solidFill>
              </a:rPr>
              <a:t>THERE WAS ONLY A SLIGHT IMPROVEMENT IN THE NUMBER OF TRIPS MADE COMPARED TO LAST MONTH, WHILST GROWTH IN BASKET SIZE SLOWED MARGINALLY</a:t>
            </a:r>
            <a:endParaRPr lang="en-US" sz="18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712078826"/>
              </p:ext>
            </p:extLst>
          </p:nvPr>
        </p:nvGraphicFramePr>
        <p:xfrm>
          <a:off x="460375" y="1830753"/>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Line 5"/>
          <p:cNvSpPr>
            <a:spLocks noChangeShapeType="1"/>
          </p:cNvSpPr>
          <p:nvPr/>
        </p:nvSpPr>
        <p:spPr bwMode="auto">
          <a:xfrm flipV="1">
            <a:off x="2339752" y="1989473"/>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39743" y="169982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3352" y="1256399"/>
            <a:ext cx="1822935"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Weekly Shopping Trips</a:t>
            </a:r>
            <a:endParaRPr lang="en-GB" sz="1000" dirty="0">
              <a:latin typeface="Calibri" panose="020F0502020204030204" pitchFamily="34" charset="0"/>
              <a:cs typeface="Calibri" panose="020F0502020204030204" pitchFamily="34" charset="0"/>
            </a:endParaRPr>
          </a:p>
        </p:txBody>
      </p:sp>
      <p:sp>
        <p:nvSpPr>
          <p:cNvPr id="16" name="TextBox 15"/>
          <p:cNvSpPr txBox="1"/>
          <p:nvPr/>
        </p:nvSpPr>
        <p:spPr>
          <a:xfrm>
            <a:off x="2411760" y="169982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
        <p:nvSpPr>
          <p:cNvPr id="17" name="TextBox 16"/>
          <p:cNvSpPr txBox="1"/>
          <p:nvPr/>
        </p:nvSpPr>
        <p:spPr>
          <a:xfrm>
            <a:off x="7596336" y="1163528"/>
            <a:ext cx="1584176" cy="553998"/>
          </a:xfrm>
          <a:prstGeom prst="rect">
            <a:avLst/>
          </a:prstGeom>
          <a:noFill/>
        </p:spPr>
        <p:txBody>
          <a:bodyPr wrap="squar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number of items in Basket 12w/e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41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396"/>
          <p:cNvSpPr txBox="1">
            <a:spLocks noGrp="1"/>
          </p:cNvSpPr>
          <p:nvPr>
            <p:ph type="title"/>
          </p:nvPr>
        </p:nvSpPr>
        <p:spPr>
          <a:xfrm>
            <a:off x="131041" y="195487"/>
            <a:ext cx="8874275" cy="557908"/>
          </a:xfrm>
          <a:prstGeom prst="rect">
            <a:avLst/>
          </a:prstGeom>
        </p:spPr>
        <p:txBody>
          <a:bodyPr spcFirstLastPara="1" wrap="square" lIns="91425" tIns="91425" rIns="91425" bIns="91425" anchor="ctr" anchorCtr="0">
            <a:noAutofit/>
          </a:bodyPr>
          <a:lstStyle/>
          <a:p>
            <a:pPr lvl="0"/>
            <a:r>
              <a:rPr lang="en-US" sz="2000" dirty="0" smtClean="0">
                <a:latin typeface="Calibri" panose="020F0502020204030204" pitchFamily="34" charset="0"/>
                <a:cs typeface="Calibri" panose="020F0502020204030204" pitchFamily="34" charset="0"/>
              </a:rPr>
              <a:t>AS MORE SHOPPERS BECOME ‘COMFORTABLE’ SHOPPING ON LINE, THE AVERAGE BASKET SIZE IS SHRINKING AS SHOPPERS SPREAD SPEND ACROSS MORE TRIPS</a:t>
            </a:r>
            <a:endParaRPr sz="2000" dirty="0">
              <a:latin typeface="Calibri" panose="020F0502020204030204" pitchFamily="34" charset="0"/>
              <a:cs typeface="Calibri" panose="020F0502020204030204" pitchFamily="34" charset="0"/>
            </a:endParaRPr>
          </a:p>
        </p:txBody>
      </p:sp>
      <p:sp>
        <p:nvSpPr>
          <p:cNvPr id="2344" name="Google Shape;2344;p396"/>
          <p:cNvSpPr txBox="1"/>
          <p:nvPr/>
        </p:nvSpPr>
        <p:spPr>
          <a:xfrm>
            <a:off x="277406"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tx1"/>
                </a:solidFill>
                <a:latin typeface="Calibri" panose="020F0502020204030204" pitchFamily="34" charset="0"/>
                <a:ea typeface="Archivo Narrow"/>
                <a:cs typeface="Calibri" panose="020F0502020204030204" pitchFamily="34" charset="0"/>
                <a:sym typeface="Archivo Narrow"/>
              </a:rPr>
              <a:t>+87%</a:t>
            </a:r>
            <a:endParaRPr sz="2400" b="1" dirty="0">
              <a:solidFill>
                <a:schemeClr val="tx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smtClean="0">
                <a:latin typeface="Calibri" panose="020F0502020204030204" pitchFamily="34" charset="0"/>
                <a:ea typeface="Archivo Narrow"/>
                <a:cs typeface="Calibri" panose="020F0502020204030204" pitchFamily="34" charset="0"/>
                <a:sym typeface="Archivo Narrow"/>
              </a:rPr>
              <a:t>Online </a:t>
            </a: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FMCG </a:t>
            </a: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a:t>
            </a:r>
            <a:endParaRPr sz="1100" b="1" dirty="0">
              <a:solidFill>
                <a:srgbClr val="000000"/>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5" name="Google Shape;2345;p396"/>
          <p:cNvSpPr txBox="1"/>
          <p:nvPr/>
        </p:nvSpPr>
        <p:spPr>
          <a:xfrm>
            <a:off x="4053821"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FF0000"/>
                </a:solidFill>
                <a:latin typeface="Calibri" panose="020F0502020204030204" pitchFamily="34" charset="0"/>
                <a:ea typeface="Archivo Narrow"/>
                <a:cs typeface="Calibri" panose="020F0502020204030204" pitchFamily="34" charset="0"/>
                <a:sym typeface="Archivo Narrow"/>
              </a:rPr>
              <a:t>-1.7%</a:t>
            </a:r>
            <a:endParaRPr sz="2400" b="1" dirty="0">
              <a:solidFill>
                <a:srgbClr val="FF000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UNITS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6" name="Google Shape;2346;p396"/>
          <p:cNvSpPr txBox="1"/>
          <p:nvPr/>
        </p:nvSpPr>
        <p:spPr>
          <a:xfrm>
            <a:off x="576116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3"/>
                </a:solidFill>
                <a:latin typeface="Calibri" panose="020F0502020204030204" pitchFamily="34" charset="0"/>
                <a:ea typeface="Archivo Narrow"/>
                <a:cs typeface="Calibri" panose="020F0502020204030204" pitchFamily="34" charset="0"/>
                <a:sym typeface="Archivo Narrow"/>
              </a:rPr>
              <a:t>+13.6%</a:t>
            </a:r>
            <a:endParaRPr sz="2400" b="1" dirty="0">
              <a:solidFill>
                <a:schemeClr val="accent3"/>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AVG FREQUENCY</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7" name="Google Shape;2347;p396"/>
          <p:cNvSpPr txBox="1"/>
          <p:nvPr/>
        </p:nvSpPr>
        <p:spPr>
          <a:xfrm>
            <a:off x="2346474"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+2.5%</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48" name="Google Shape;2348;p396"/>
          <p:cNvCxnSpPr/>
          <p:nvPr/>
        </p:nvCxnSpPr>
        <p:spPr>
          <a:xfrm>
            <a:off x="410986"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49" name="Google Shape;2349;p396"/>
          <p:cNvCxnSpPr/>
          <p:nvPr/>
        </p:nvCxnSpPr>
        <p:spPr>
          <a:xfrm>
            <a:off x="2480054"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0" name="Google Shape;2350;p396"/>
          <p:cNvCxnSpPr/>
          <p:nvPr/>
        </p:nvCxnSpPr>
        <p:spPr>
          <a:xfrm>
            <a:off x="4187400"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1" name="Google Shape;2351;p396"/>
          <p:cNvCxnSpPr/>
          <p:nvPr/>
        </p:nvCxnSpPr>
        <p:spPr>
          <a:xfrm>
            <a:off x="5894747" y="2642771"/>
            <a:ext cx="1221300" cy="0"/>
          </a:xfrm>
          <a:prstGeom prst="straightConnector1">
            <a:avLst/>
          </a:prstGeom>
          <a:noFill/>
          <a:ln w="38100" cap="flat" cmpd="sng">
            <a:solidFill>
              <a:srgbClr val="00AEEF"/>
            </a:solidFill>
            <a:prstDash val="solid"/>
            <a:round/>
            <a:headEnd type="none" w="med" len="med"/>
            <a:tailEnd type="none" w="med" len="med"/>
          </a:ln>
        </p:spPr>
      </p:cxnSp>
      <p:grpSp>
        <p:nvGrpSpPr>
          <p:cNvPr id="2352" name="Google Shape;2352;p396"/>
          <p:cNvGrpSpPr/>
          <p:nvPr/>
        </p:nvGrpSpPr>
        <p:grpSpPr>
          <a:xfrm>
            <a:off x="2034095" y="1607585"/>
            <a:ext cx="251724" cy="2838685"/>
            <a:chOff x="2393942" y="1527746"/>
            <a:chExt cx="239100" cy="2795357"/>
          </a:xfrm>
        </p:grpSpPr>
        <p:cxnSp>
          <p:nvCxnSpPr>
            <p:cNvPr id="2353" name="Google Shape;2353;p396"/>
            <p:cNvCxnSpPr/>
            <p:nvPr/>
          </p:nvCxnSpPr>
          <p:spPr>
            <a:xfrm>
              <a:off x="2408995" y="1527746"/>
              <a:ext cx="0" cy="1092600"/>
            </a:xfrm>
            <a:prstGeom prst="straightConnector1">
              <a:avLst/>
            </a:prstGeom>
            <a:noFill/>
            <a:ln w="9525" cap="flat" cmpd="sng">
              <a:solidFill>
                <a:srgbClr val="E4E8EB"/>
              </a:solidFill>
              <a:prstDash val="solid"/>
              <a:round/>
              <a:headEnd type="none" w="sm" len="sm"/>
              <a:tailEnd type="none" w="sm" len="sm"/>
            </a:ln>
          </p:spPr>
        </p:cxnSp>
        <p:cxnSp>
          <p:nvCxnSpPr>
            <p:cNvPr id="2354" name="Google Shape;2354;p396"/>
            <p:cNvCxnSpPr/>
            <p:nvPr/>
          </p:nvCxnSpPr>
          <p:spPr>
            <a:xfrm>
              <a:off x="2408995" y="3230503"/>
              <a:ext cx="0" cy="1092600"/>
            </a:xfrm>
            <a:prstGeom prst="straightConnector1">
              <a:avLst/>
            </a:prstGeom>
            <a:noFill/>
            <a:ln w="9525" cap="flat" cmpd="sng">
              <a:solidFill>
                <a:srgbClr val="E4E8EB"/>
              </a:solidFill>
              <a:prstDash val="solid"/>
              <a:round/>
              <a:headEnd type="none" w="sm" len="sm"/>
              <a:tailEnd type="none" w="sm" len="sm"/>
            </a:ln>
          </p:spPr>
        </p:cxnSp>
        <p:sp>
          <p:nvSpPr>
            <p:cNvPr id="2355" name="Google Shape;2355;p396"/>
            <p:cNvSpPr/>
            <p:nvPr/>
          </p:nvSpPr>
          <p:spPr>
            <a:xfrm rot="5400000">
              <a:off x="2381792" y="2805898"/>
              <a:ext cx="263400" cy="2391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pSp>
        <p:nvGrpSpPr>
          <p:cNvPr id="2358" name="Google Shape;2358;p396"/>
          <p:cNvGrpSpPr/>
          <p:nvPr/>
        </p:nvGrpSpPr>
        <p:grpSpPr>
          <a:xfrm>
            <a:off x="694342" y="1623751"/>
            <a:ext cx="654674" cy="846874"/>
            <a:chOff x="1375000" y="526775"/>
            <a:chExt cx="289525" cy="388225"/>
          </a:xfrm>
        </p:grpSpPr>
        <p:sp>
          <p:nvSpPr>
            <p:cNvPr id="2359" name="Google Shape;2359;p396"/>
            <p:cNvSpPr/>
            <p:nvPr/>
          </p:nvSpPr>
          <p:spPr>
            <a:xfrm>
              <a:off x="1392000" y="526775"/>
              <a:ext cx="272525" cy="388225"/>
            </a:xfrm>
            <a:custGeom>
              <a:avLst/>
              <a:gdLst/>
              <a:ahLst/>
              <a:cxnLst/>
              <a:rect l="l" t="t" r="r" b="b"/>
              <a:pathLst>
                <a:path w="10901" h="15529" extrusionOk="0">
                  <a:moveTo>
                    <a:pt x="5177" y="0"/>
                  </a:moveTo>
                  <a:cubicBezTo>
                    <a:pt x="4378" y="0"/>
                    <a:pt x="2278" y="252"/>
                    <a:pt x="1421" y="2470"/>
                  </a:cubicBezTo>
                  <a:cubicBezTo>
                    <a:pt x="740" y="4319"/>
                    <a:pt x="1598" y="6655"/>
                    <a:pt x="1909" y="7513"/>
                  </a:cubicBezTo>
                  <a:lnTo>
                    <a:pt x="1909" y="7587"/>
                  </a:lnTo>
                  <a:cubicBezTo>
                    <a:pt x="3077" y="10781"/>
                    <a:pt x="1539" y="13133"/>
                    <a:pt x="622" y="14538"/>
                  </a:cubicBezTo>
                  <a:lnTo>
                    <a:pt x="1" y="15470"/>
                  </a:lnTo>
                  <a:lnTo>
                    <a:pt x="800" y="15100"/>
                  </a:lnTo>
                  <a:cubicBezTo>
                    <a:pt x="846" y="15100"/>
                    <a:pt x="2002" y="14522"/>
                    <a:pt x="3395" y="14522"/>
                  </a:cubicBezTo>
                  <a:cubicBezTo>
                    <a:pt x="3770" y="14522"/>
                    <a:pt x="4163" y="14564"/>
                    <a:pt x="4556" y="14671"/>
                  </a:cubicBezTo>
                  <a:cubicBezTo>
                    <a:pt x="5177" y="14848"/>
                    <a:pt x="5606" y="14981"/>
                    <a:pt x="5976" y="15100"/>
                  </a:cubicBezTo>
                  <a:cubicBezTo>
                    <a:pt x="6715" y="15410"/>
                    <a:pt x="7144" y="15529"/>
                    <a:pt x="8194" y="15529"/>
                  </a:cubicBezTo>
                  <a:lnTo>
                    <a:pt x="8312" y="15529"/>
                  </a:lnTo>
                  <a:cubicBezTo>
                    <a:pt x="8756" y="15529"/>
                    <a:pt x="9865" y="15410"/>
                    <a:pt x="10900" y="14050"/>
                  </a:cubicBezTo>
                  <a:lnTo>
                    <a:pt x="10531" y="13739"/>
                  </a:lnTo>
                  <a:cubicBezTo>
                    <a:pt x="9529" y="14956"/>
                    <a:pt x="8571" y="15043"/>
                    <a:pt x="8318" y="15043"/>
                  </a:cubicBezTo>
                  <a:cubicBezTo>
                    <a:pt x="8276" y="15043"/>
                    <a:pt x="8253" y="15041"/>
                    <a:pt x="8253" y="15041"/>
                  </a:cubicBezTo>
                  <a:lnTo>
                    <a:pt x="8194" y="15041"/>
                  </a:lnTo>
                  <a:cubicBezTo>
                    <a:pt x="7203" y="15041"/>
                    <a:pt x="6833" y="14908"/>
                    <a:pt x="6094" y="14671"/>
                  </a:cubicBezTo>
                  <a:cubicBezTo>
                    <a:pt x="5724" y="14538"/>
                    <a:pt x="5295" y="14360"/>
                    <a:pt x="4689" y="14168"/>
                  </a:cubicBezTo>
                  <a:cubicBezTo>
                    <a:pt x="4258" y="14070"/>
                    <a:pt x="3829" y="14031"/>
                    <a:pt x="3421" y="14031"/>
                  </a:cubicBezTo>
                  <a:cubicBezTo>
                    <a:pt x="2596" y="14031"/>
                    <a:pt x="1856" y="14192"/>
                    <a:pt x="1362" y="14360"/>
                  </a:cubicBezTo>
                  <a:cubicBezTo>
                    <a:pt x="2278" y="12822"/>
                    <a:pt x="3506" y="10471"/>
                    <a:pt x="2397" y="7395"/>
                  </a:cubicBezTo>
                  <a:lnTo>
                    <a:pt x="2338" y="7336"/>
                  </a:lnTo>
                  <a:cubicBezTo>
                    <a:pt x="2101" y="6596"/>
                    <a:pt x="1228" y="4319"/>
                    <a:pt x="1850" y="2648"/>
                  </a:cubicBezTo>
                  <a:cubicBezTo>
                    <a:pt x="2589" y="799"/>
                    <a:pt x="4245" y="488"/>
                    <a:pt x="5236" y="488"/>
                  </a:cubicBezTo>
                  <a:cubicBezTo>
                    <a:pt x="5236" y="488"/>
                    <a:pt x="8194" y="488"/>
                    <a:pt x="8874" y="3328"/>
                  </a:cubicBezTo>
                  <a:lnTo>
                    <a:pt x="9362" y="3210"/>
                  </a:lnTo>
                  <a:cubicBezTo>
                    <a:pt x="8564" y="0"/>
                    <a:pt x="5236" y="0"/>
                    <a:pt x="5177"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0" name="Google Shape;2360;p396"/>
            <p:cNvSpPr/>
            <p:nvPr/>
          </p:nvSpPr>
          <p:spPr>
            <a:xfrm>
              <a:off x="1375000" y="714600"/>
              <a:ext cx="201900" cy="12575"/>
            </a:xfrm>
            <a:custGeom>
              <a:avLst/>
              <a:gdLst/>
              <a:ahLst/>
              <a:cxnLst/>
              <a:rect l="l" t="t" r="r" b="b"/>
              <a:pathLst>
                <a:path w="8076" h="503" extrusionOk="0">
                  <a:moveTo>
                    <a:pt x="1" y="0"/>
                  </a:moveTo>
                  <a:lnTo>
                    <a:pt x="1" y="503"/>
                  </a:lnTo>
                  <a:lnTo>
                    <a:pt x="8075" y="503"/>
                  </a:lnTo>
                  <a:lnTo>
                    <a:pt x="8075"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61" name="Google Shape;2361;p396"/>
          <p:cNvGrpSpPr/>
          <p:nvPr/>
        </p:nvGrpSpPr>
        <p:grpSpPr>
          <a:xfrm>
            <a:off x="2843624" y="1623724"/>
            <a:ext cx="494185" cy="846929"/>
            <a:chOff x="1841950" y="533050"/>
            <a:chExt cx="218550" cy="388250"/>
          </a:xfrm>
        </p:grpSpPr>
        <p:sp>
          <p:nvSpPr>
            <p:cNvPr id="2362" name="Google Shape;2362;p396"/>
            <p:cNvSpPr/>
            <p:nvPr/>
          </p:nvSpPr>
          <p:spPr>
            <a:xfrm>
              <a:off x="1841950" y="533050"/>
              <a:ext cx="218550" cy="388250"/>
            </a:xfrm>
            <a:custGeom>
              <a:avLst/>
              <a:gdLst/>
              <a:ahLst/>
              <a:cxnLst/>
              <a:rect l="l" t="t" r="r" b="b"/>
              <a:pathLst>
                <a:path w="8742" h="15530" extrusionOk="0">
                  <a:moveTo>
                    <a:pt x="8253" y="489"/>
                  </a:moveTo>
                  <a:lnTo>
                    <a:pt x="8253" y="15026"/>
                  </a:lnTo>
                  <a:lnTo>
                    <a:pt x="489" y="15026"/>
                  </a:lnTo>
                  <a:lnTo>
                    <a:pt x="489" y="489"/>
                  </a:lnTo>
                  <a:close/>
                  <a:moveTo>
                    <a:pt x="1" y="1"/>
                  </a:moveTo>
                  <a:lnTo>
                    <a:pt x="1" y="15529"/>
                  </a:lnTo>
                  <a:lnTo>
                    <a:pt x="8741" y="15529"/>
                  </a:lnTo>
                  <a:lnTo>
                    <a:pt x="8741"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3" name="Google Shape;2363;p396"/>
            <p:cNvSpPr/>
            <p:nvPr/>
          </p:nvSpPr>
          <p:spPr>
            <a:xfrm>
              <a:off x="1895575" y="646925"/>
              <a:ext cx="90975" cy="12225"/>
            </a:xfrm>
            <a:custGeom>
              <a:avLst/>
              <a:gdLst/>
              <a:ahLst/>
              <a:cxnLst/>
              <a:rect l="l" t="t" r="r" b="b"/>
              <a:pathLst>
                <a:path w="3639" h="489" extrusionOk="0">
                  <a:moveTo>
                    <a:pt x="0" y="1"/>
                  </a:moveTo>
                  <a:lnTo>
                    <a:pt x="0" y="489"/>
                  </a:lnTo>
                  <a:lnTo>
                    <a:pt x="3638" y="489"/>
                  </a:lnTo>
                  <a:lnTo>
                    <a:pt x="363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4" name="Google Shape;2364;p396"/>
            <p:cNvSpPr/>
            <p:nvPr/>
          </p:nvSpPr>
          <p:spPr>
            <a:xfrm>
              <a:off x="1895575" y="693150"/>
              <a:ext cx="69525" cy="12225"/>
            </a:xfrm>
            <a:custGeom>
              <a:avLst/>
              <a:gdLst/>
              <a:ahLst/>
              <a:cxnLst/>
              <a:rect l="l" t="t" r="r" b="b"/>
              <a:pathLst>
                <a:path w="2781" h="489" extrusionOk="0">
                  <a:moveTo>
                    <a:pt x="0" y="0"/>
                  </a:moveTo>
                  <a:lnTo>
                    <a:pt x="0" y="488"/>
                  </a:lnTo>
                  <a:lnTo>
                    <a:pt x="2781" y="488"/>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5" name="Google Shape;2365;p396"/>
            <p:cNvSpPr/>
            <p:nvPr/>
          </p:nvSpPr>
          <p:spPr>
            <a:xfrm>
              <a:off x="1895575" y="739350"/>
              <a:ext cx="90975" cy="12250"/>
            </a:xfrm>
            <a:custGeom>
              <a:avLst/>
              <a:gdLst/>
              <a:ahLst/>
              <a:cxnLst/>
              <a:rect l="l" t="t" r="r" b="b"/>
              <a:pathLst>
                <a:path w="3639" h="490" extrusionOk="0">
                  <a:moveTo>
                    <a:pt x="0" y="1"/>
                  </a:moveTo>
                  <a:lnTo>
                    <a:pt x="0" y="489"/>
                  </a:lnTo>
                  <a:lnTo>
                    <a:pt x="3638" y="489"/>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6" name="Google Shape;2366;p396"/>
            <p:cNvSpPr/>
            <p:nvPr/>
          </p:nvSpPr>
          <p:spPr>
            <a:xfrm>
              <a:off x="1895575" y="787050"/>
              <a:ext cx="90975" cy="12600"/>
            </a:xfrm>
            <a:custGeom>
              <a:avLst/>
              <a:gdLst/>
              <a:ahLst/>
              <a:cxnLst/>
              <a:rect l="l" t="t" r="r" b="b"/>
              <a:pathLst>
                <a:path w="3639" h="504" extrusionOk="0">
                  <a:moveTo>
                    <a:pt x="0" y="1"/>
                  </a:moveTo>
                  <a:lnTo>
                    <a:pt x="0" y="504"/>
                  </a:lnTo>
                  <a:lnTo>
                    <a:pt x="3638" y="504"/>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7" name="Google Shape;2367;p396"/>
            <p:cNvSpPr/>
            <p:nvPr/>
          </p:nvSpPr>
          <p:spPr>
            <a:xfrm>
              <a:off x="1895575" y="833275"/>
              <a:ext cx="69525" cy="12600"/>
            </a:xfrm>
            <a:custGeom>
              <a:avLst/>
              <a:gdLst/>
              <a:ahLst/>
              <a:cxnLst/>
              <a:rect l="l" t="t" r="r" b="b"/>
              <a:pathLst>
                <a:path w="2781" h="504" extrusionOk="0">
                  <a:moveTo>
                    <a:pt x="0" y="0"/>
                  </a:moveTo>
                  <a:lnTo>
                    <a:pt x="0" y="503"/>
                  </a:lnTo>
                  <a:lnTo>
                    <a:pt x="2781" y="503"/>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8" name="Google Shape;2368;p396"/>
            <p:cNvSpPr/>
            <p:nvPr/>
          </p:nvSpPr>
          <p:spPr>
            <a:xfrm>
              <a:off x="1895575" y="600725"/>
              <a:ext cx="46225" cy="12225"/>
            </a:xfrm>
            <a:custGeom>
              <a:avLst/>
              <a:gdLst/>
              <a:ahLst/>
              <a:cxnLst/>
              <a:rect l="l" t="t" r="r" b="b"/>
              <a:pathLst>
                <a:path w="1849" h="489" extrusionOk="0">
                  <a:moveTo>
                    <a:pt x="0" y="0"/>
                  </a:moveTo>
                  <a:lnTo>
                    <a:pt x="0" y="488"/>
                  </a:lnTo>
                  <a:lnTo>
                    <a:pt x="1849" y="488"/>
                  </a:lnTo>
                  <a:lnTo>
                    <a:pt x="184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74" name="Google Shape;2374;p396"/>
          <p:cNvGrpSpPr/>
          <p:nvPr/>
        </p:nvGrpSpPr>
        <p:grpSpPr>
          <a:xfrm>
            <a:off x="4427984" y="1729655"/>
            <a:ext cx="870336" cy="631515"/>
            <a:chOff x="3182200" y="551550"/>
            <a:chExt cx="384900" cy="289500"/>
          </a:xfrm>
        </p:grpSpPr>
        <p:sp>
          <p:nvSpPr>
            <p:cNvPr id="2375" name="Google Shape;2375;p396"/>
            <p:cNvSpPr/>
            <p:nvPr/>
          </p:nvSpPr>
          <p:spPr>
            <a:xfrm>
              <a:off x="3182200" y="653225"/>
              <a:ext cx="384900" cy="12225"/>
            </a:xfrm>
            <a:custGeom>
              <a:avLst/>
              <a:gdLst/>
              <a:ahLst/>
              <a:cxnLst/>
              <a:rect l="l" t="t" r="r" b="b"/>
              <a:pathLst>
                <a:path w="15396" h="489" extrusionOk="0">
                  <a:moveTo>
                    <a:pt x="1" y="0"/>
                  </a:moveTo>
                  <a:lnTo>
                    <a:pt x="1" y="488"/>
                  </a:lnTo>
                  <a:lnTo>
                    <a:pt x="15396" y="488"/>
                  </a:lnTo>
                  <a:lnTo>
                    <a:pt x="15396"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6" name="Google Shape;2376;p396"/>
            <p:cNvSpPr/>
            <p:nvPr/>
          </p:nvSpPr>
          <p:spPr>
            <a:xfrm>
              <a:off x="3206600" y="657650"/>
              <a:ext cx="336100" cy="183400"/>
            </a:xfrm>
            <a:custGeom>
              <a:avLst/>
              <a:gdLst/>
              <a:ahLst/>
              <a:cxnLst/>
              <a:rect l="l" t="t" r="r" b="b"/>
              <a:pathLst>
                <a:path w="13444" h="7336" extrusionOk="0">
                  <a:moveTo>
                    <a:pt x="429" y="1"/>
                  </a:moveTo>
                  <a:lnTo>
                    <a:pt x="1" y="193"/>
                  </a:lnTo>
                  <a:lnTo>
                    <a:pt x="1982" y="7336"/>
                  </a:lnTo>
                  <a:lnTo>
                    <a:pt x="11462" y="7336"/>
                  </a:lnTo>
                  <a:lnTo>
                    <a:pt x="13444" y="193"/>
                  </a:lnTo>
                  <a:lnTo>
                    <a:pt x="12941" y="1"/>
                  </a:lnTo>
                  <a:lnTo>
                    <a:pt x="11092" y="6848"/>
                  </a:lnTo>
                  <a:lnTo>
                    <a:pt x="2352" y="6848"/>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7" name="Google Shape;2377;p396"/>
            <p:cNvSpPr/>
            <p:nvPr/>
          </p:nvSpPr>
          <p:spPr>
            <a:xfrm>
              <a:off x="3340800"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8" name="Google Shape;2378;p396"/>
            <p:cNvSpPr/>
            <p:nvPr/>
          </p:nvSpPr>
          <p:spPr>
            <a:xfrm>
              <a:off x="3286825"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9" name="Google Shape;2379;p396"/>
            <p:cNvSpPr/>
            <p:nvPr/>
          </p:nvSpPr>
          <p:spPr>
            <a:xfrm>
              <a:off x="339480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0" name="Google Shape;2380;p396"/>
            <p:cNvSpPr/>
            <p:nvPr/>
          </p:nvSpPr>
          <p:spPr>
            <a:xfrm>
              <a:off x="345025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1" name="Google Shape;2381;p396"/>
            <p:cNvSpPr/>
            <p:nvPr/>
          </p:nvSpPr>
          <p:spPr>
            <a:xfrm>
              <a:off x="3286825" y="551550"/>
              <a:ext cx="72500" cy="109450"/>
            </a:xfrm>
            <a:custGeom>
              <a:avLst/>
              <a:gdLst/>
              <a:ahLst/>
              <a:cxnLst/>
              <a:rect l="l" t="t" r="r" b="b"/>
              <a:pathLst>
                <a:path w="2900" h="4378" extrusionOk="0">
                  <a:moveTo>
                    <a:pt x="2530" y="0"/>
                  </a:moveTo>
                  <a:cubicBezTo>
                    <a:pt x="2027" y="740"/>
                    <a:pt x="1657" y="1420"/>
                    <a:pt x="1228" y="2086"/>
                  </a:cubicBezTo>
                  <a:cubicBezTo>
                    <a:pt x="799" y="2766"/>
                    <a:pt x="430" y="3446"/>
                    <a:pt x="1" y="4126"/>
                  </a:cubicBezTo>
                  <a:lnTo>
                    <a:pt x="430" y="4378"/>
                  </a:lnTo>
                  <a:cubicBezTo>
                    <a:pt x="859" y="3697"/>
                    <a:pt x="1228" y="3017"/>
                    <a:pt x="1657" y="2396"/>
                  </a:cubicBezTo>
                  <a:cubicBezTo>
                    <a:pt x="2027" y="1657"/>
                    <a:pt x="2471" y="976"/>
                    <a:pt x="2899" y="311"/>
                  </a:cubicBezTo>
                  <a:lnTo>
                    <a:pt x="2530"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2" name="Google Shape;2382;p396"/>
            <p:cNvSpPr/>
            <p:nvPr/>
          </p:nvSpPr>
          <p:spPr>
            <a:xfrm>
              <a:off x="3388500" y="553025"/>
              <a:ext cx="75450" cy="107975"/>
            </a:xfrm>
            <a:custGeom>
              <a:avLst/>
              <a:gdLst/>
              <a:ahLst/>
              <a:cxnLst/>
              <a:rect l="l" t="t" r="r" b="b"/>
              <a:pathLst>
                <a:path w="3018" h="4319" extrusionOk="0">
                  <a:moveTo>
                    <a:pt x="430" y="0"/>
                  </a:moveTo>
                  <a:lnTo>
                    <a:pt x="1" y="252"/>
                  </a:lnTo>
                  <a:cubicBezTo>
                    <a:pt x="370" y="740"/>
                    <a:pt x="681" y="1228"/>
                    <a:pt x="992" y="1790"/>
                  </a:cubicBezTo>
                  <a:cubicBezTo>
                    <a:pt x="1539" y="2588"/>
                    <a:pt x="2101" y="3387"/>
                    <a:pt x="2530" y="4319"/>
                  </a:cubicBezTo>
                  <a:lnTo>
                    <a:pt x="3018" y="4067"/>
                  </a:lnTo>
                  <a:cubicBezTo>
                    <a:pt x="2530" y="3136"/>
                    <a:pt x="1968" y="2278"/>
                    <a:pt x="1420" y="1479"/>
                  </a:cubicBezTo>
                  <a:cubicBezTo>
                    <a:pt x="1110" y="991"/>
                    <a:pt x="740" y="488"/>
                    <a:pt x="430"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83" name="Google Shape;2383;p396"/>
          <p:cNvGrpSpPr/>
          <p:nvPr/>
        </p:nvGrpSpPr>
        <p:grpSpPr>
          <a:xfrm>
            <a:off x="6104937" y="1623725"/>
            <a:ext cx="856995" cy="846929"/>
            <a:chOff x="3647300" y="545250"/>
            <a:chExt cx="379000" cy="388250"/>
          </a:xfrm>
        </p:grpSpPr>
        <p:sp>
          <p:nvSpPr>
            <p:cNvPr id="2384" name="Google Shape;2384;p396"/>
            <p:cNvSpPr/>
            <p:nvPr/>
          </p:nvSpPr>
          <p:spPr>
            <a:xfrm>
              <a:off x="3841425" y="750075"/>
              <a:ext cx="73950" cy="183425"/>
            </a:xfrm>
            <a:custGeom>
              <a:avLst/>
              <a:gdLst/>
              <a:ahLst/>
              <a:cxnLst/>
              <a:rect l="l" t="t" r="r" b="b"/>
              <a:pathLst>
                <a:path w="2958" h="7337" extrusionOk="0">
                  <a:moveTo>
                    <a:pt x="370" y="1"/>
                  </a:moveTo>
                  <a:lnTo>
                    <a:pt x="0" y="311"/>
                  </a:lnTo>
                  <a:lnTo>
                    <a:pt x="2396" y="3092"/>
                  </a:lnTo>
                  <a:lnTo>
                    <a:pt x="1790" y="7277"/>
                  </a:lnTo>
                  <a:lnTo>
                    <a:pt x="2278" y="7336"/>
                  </a:lnTo>
                  <a:lnTo>
                    <a:pt x="2958" y="2899"/>
                  </a:lnTo>
                  <a:lnTo>
                    <a:pt x="370"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5" name="Google Shape;2385;p396"/>
            <p:cNvSpPr/>
            <p:nvPr/>
          </p:nvSpPr>
          <p:spPr>
            <a:xfrm>
              <a:off x="3915350" y="545250"/>
              <a:ext cx="90975" cy="81750"/>
            </a:xfrm>
            <a:custGeom>
              <a:avLst/>
              <a:gdLst/>
              <a:ahLst/>
              <a:cxnLst/>
              <a:rect l="l" t="t" r="r" b="b"/>
              <a:pathLst>
                <a:path w="3639" h="3270" extrusionOk="0">
                  <a:moveTo>
                    <a:pt x="1790" y="489"/>
                  </a:moveTo>
                  <a:cubicBezTo>
                    <a:pt x="2101" y="489"/>
                    <a:pt x="2397" y="622"/>
                    <a:pt x="2648" y="799"/>
                  </a:cubicBezTo>
                  <a:cubicBezTo>
                    <a:pt x="3077" y="1302"/>
                    <a:pt x="3077" y="1968"/>
                    <a:pt x="2648" y="2471"/>
                  </a:cubicBezTo>
                  <a:cubicBezTo>
                    <a:pt x="2397" y="2648"/>
                    <a:pt x="2101" y="2781"/>
                    <a:pt x="1790" y="2781"/>
                  </a:cubicBezTo>
                  <a:cubicBezTo>
                    <a:pt x="1480" y="2781"/>
                    <a:pt x="1228" y="2648"/>
                    <a:pt x="992" y="2471"/>
                  </a:cubicBezTo>
                  <a:cubicBezTo>
                    <a:pt x="548" y="1968"/>
                    <a:pt x="548" y="1302"/>
                    <a:pt x="992" y="799"/>
                  </a:cubicBezTo>
                  <a:cubicBezTo>
                    <a:pt x="1228" y="622"/>
                    <a:pt x="1480" y="489"/>
                    <a:pt x="1790" y="489"/>
                  </a:cubicBezTo>
                  <a:close/>
                  <a:moveTo>
                    <a:pt x="1790" y="1"/>
                  </a:moveTo>
                  <a:cubicBezTo>
                    <a:pt x="1361" y="1"/>
                    <a:pt x="992" y="193"/>
                    <a:pt x="681" y="489"/>
                  </a:cubicBezTo>
                  <a:cubicBezTo>
                    <a:pt x="1" y="1110"/>
                    <a:pt x="1" y="2160"/>
                    <a:pt x="681" y="2781"/>
                  </a:cubicBezTo>
                  <a:cubicBezTo>
                    <a:pt x="992" y="3077"/>
                    <a:pt x="1361" y="3269"/>
                    <a:pt x="1790" y="3269"/>
                  </a:cubicBezTo>
                  <a:cubicBezTo>
                    <a:pt x="2278" y="3269"/>
                    <a:pt x="2648" y="3077"/>
                    <a:pt x="2959" y="2781"/>
                  </a:cubicBezTo>
                  <a:cubicBezTo>
                    <a:pt x="3639" y="2160"/>
                    <a:pt x="3639" y="1110"/>
                    <a:pt x="2959" y="489"/>
                  </a:cubicBezTo>
                  <a:cubicBezTo>
                    <a:pt x="2648" y="193"/>
                    <a:pt x="2278" y="1"/>
                    <a:pt x="1790"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6" name="Google Shape;2386;p396"/>
            <p:cNvSpPr/>
            <p:nvPr/>
          </p:nvSpPr>
          <p:spPr>
            <a:xfrm>
              <a:off x="3722725" y="614775"/>
              <a:ext cx="206325" cy="203375"/>
            </a:xfrm>
            <a:custGeom>
              <a:avLst/>
              <a:gdLst/>
              <a:ahLst/>
              <a:cxnLst/>
              <a:rect l="l" t="t" r="r" b="b"/>
              <a:pathLst>
                <a:path w="8253" h="8135" extrusionOk="0">
                  <a:moveTo>
                    <a:pt x="5665" y="0"/>
                  </a:moveTo>
                  <a:lnTo>
                    <a:pt x="3018" y="1908"/>
                  </a:lnTo>
                  <a:lnTo>
                    <a:pt x="3269" y="2278"/>
                  </a:lnTo>
                  <a:lnTo>
                    <a:pt x="5739" y="488"/>
                  </a:lnTo>
                  <a:lnTo>
                    <a:pt x="7514" y="976"/>
                  </a:lnTo>
                  <a:lnTo>
                    <a:pt x="3580" y="7631"/>
                  </a:lnTo>
                  <a:lnTo>
                    <a:pt x="60" y="7513"/>
                  </a:lnTo>
                  <a:lnTo>
                    <a:pt x="1" y="8001"/>
                  </a:lnTo>
                  <a:lnTo>
                    <a:pt x="3890" y="8134"/>
                  </a:lnTo>
                  <a:lnTo>
                    <a:pt x="8253" y="666"/>
                  </a:lnTo>
                  <a:lnTo>
                    <a:pt x="5665"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7" name="Google Shape;2387;p396"/>
            <p:cNvSpPr/>
            <p:nvPr/>
          </p:nvSpPr>
          <p:spPr>
            <a:xfrm>
              <a:off x="3918325" y="631400"/>
              <a:ext cx="107975" cy="120200"/>
            </a:xfrm>
            <a:custGeom>
              <a:avLst/>
              <a:gdLst/>
              <a:ahLst/>
              <a:cxnLst/>
              <a:rect l="l" t="t" r="r" b="b"/>
              <a:pathLst>
                <a:path w="4319" h="4808" extrusionOk="0">
                  <a:moveTo>
                    <a:pt x="429" y="1"/>
                  </a:moveTo>
                  <a:lnTo>
                    <a:pt x="0" y="134"/>
                  </a:lnTo>
                  <a:lnTo>
                    <a:pt x="1420" y="4807"/>
                  </a:lnTo>
                  <a:lnTo>
                    <a:pt x="4318" y="4630"/>
                  </a:lnTo>
                  <a:lnTo>
                    <a:pt x="4259" y="4142"/>
                  </a:lnTo>
                  <a:lnTo>
                    <a:pt x="1790" y="4319"/>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8" name="Google Shape;2388;p396"/>
            <p:cNvSpPr/>
            <p:nvPr/>
          </p:nvSpPr>
          <p:spPr>
            <a:xfrm>
              <a:off x="3647300" y="850275"/>
              <a:ext cx="92475" cy="12225"/>
            </a:xfrm>
            <a:custGeom>
              <a:avLst/>
              <a:gdLst/>
              <a:ahLst/>
              <a:cxnLst/>
              <a:rect l="l" t="t" r="r" b="b"/>
              <a:pathLst>
                <a:path w="3699" h="489" extrusionOk="0">
                  <a:moveTo>
                    <a:pt x="1" y="1"/>
                  </a:moveTo>
                  <a:lnTo>
                    <a:pt x="1" y="489"/>
                  </a:lnTo>
                  <a:lnTo>
                    <a:pt x="3698" y="489"/>
                  </a:lnTo>
                  <a:lnTo>
                    <a:pt x="36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9" name="Google Shape;2389;p396"/>
            <p:cNvSpPr/>
            <p:nvPr/>
          </p:nvSpPr>
          <p:spPr>
            <a:xfrm>
              <a:off x="3684275" y="890200"/>
              <a:ext cx="144975" cy="12600"/>
            </a:xfrm>
            <a:custGeom>
              <a:avLst/>
              <a:gdLst/>
              <a:ahLst/>
              <a:cxnLst/>
              <a:rect l="l" t="t" r="r" b="b"/>
              <a:pathLst>
                <a:path w="5799" h="504" extrusionOk="0">
                  <a:moveTo>
                    <a:pt x="1" y="1"/>
                  </a:moveTo>
                  <a:lnTo>
                    <a:pt x="1" y="504"/>
                  </a:lnTo>
                  <a:lnTo>
                    <a:pt x="5798" y="504"/>
                  </a:lnTo>
                  <a:lnTo>
                    <a:pt x="57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2391" name="Google Shape;2391;p396"/>
          <p:cNvSpPr txBox="1"/>
          <p:nvPr/>
        </p:nvSpPr>
        <p:spPr>
          <a:xfrm>
            <a:off x="741851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rgbClr val="8DC63F"/>
                </a:solidFill>
                <a:latin typeface="Calibri" panose="020F0502020204030204" pitchFamily="34" charset="0"/>
                <a:ea typeface="Archivo Narrow"/>
                <a:cs typeface="Calibri" panose="020F0502020204030204" pitchFamily="34" charset="0"/>
                <a:sym typeface="Archivo Narrow"/>
              </a:rPr>
              <a:t>+60%</a:t>
            </a:r>
            <a:endParaRPr sz="2400" b="1" dirty="0">
              <a:solidFill>
                <a:srgbClr val="8DC63F"/>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92" name="Google Shape;2392;p396"/>
          <p:cNvCxnSpPr/>
          <p:nvPr/>
        </p:nvCxnSpPr>
        <p:spPr>
          <a:xfrm>
            <a:off x="7552097" y="2642771"/>
            <a:ext cx="1221300" cy="0"/>
          </a:xfrm>
          <a:prstGeom prst="straightConnector1">
            <a:avLst/>
          </a:prstGeom>
          <a:noFill/>
          <a:ln w="38100" cap="flat" cmpd="sng">
            <a:solidFill>
              <a:srgbClr val="00AEEF"/>
            </a:solidFill>
            <a:prstDash val="solid"/>
            <a:round/>
            <a:headEnd type="none" w="med" len="med"/>
            <a:tailEnd type="none" w="med" len="med"/>
          </a:ln>
        </p:spPr>
      </p:cxnSp>
      <p:pic>
        <p:nvPicPr>
          <p:cNvPr id="2393" name="Google Shape;2393;p396"/>
          <p:cNvPicPr preferRelativeResize="0"/>
          <p:nvPr/>
        </p:nvPicPr>
        <p:blipFill rotWithShape="1">
          <a:blip r:embed="rId3">
            <a:alphaModFix/>
          </a:blip>
          <a:srcRect/>
          <a:stretch/>
        </p:blipFill>
        <p:spPr>
          <a:xfrm>
            <a:off x="7706176" y="1676262"/>
            <a:ext cx="913200" cy="741900"/>
          </a:xfrm>
          <a:prstGeom prst="rect">
            <a:avLst/>
          </a:prstGeom>
          <a:noFill/>
          <a:ln>
            <a:noFill/>
          </a:ln>
        </p:spPr>
      </p:pic>
      <p:sp>
        <p:nvSpPr>
          <p:cNvPr id="66" name="Google Shape;2356;p396"/>
          <p:cNvSpPr/>
          <p:nvPr/>
        </p:nvSpPr>
        <p:spPr>
          <a:xfrm rot="10800000">
            <a:off x="6356198"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7" name="Google Shape;2346;p396"/>
          <p:cNvSpPr txBox="1"/>
          <p:nvPr/>
        </p:nvSpPr>
        <p:spPr>
          <a:xfrm>
            <a:off x="5747996"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8.8M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ORDERS/DELIVERIES</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68" name="Google Shape;2356;p396"/>
          <p:cNvSpPr/>
          <p:nvPr/>
        </p:nvSpPr>
        <p:spPr>
          <a:xfrm rot="10800000">
            <a:off x="8043466"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9" name="Google Shape;2346;p396"/>
          <p:cNvSpPr txBox="1"/>
          <p:nvPr/>
        </p:nvSpPr>
        <p:spPr>
          <a:xfrm>
            <a:off x="7435264"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+2.9M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pic>
        <p:nvPicPr>
          <p:cNvPr id="70" name="Google Shape;1861;p11"/>
          <p:cNvPicPr preferRelativeResize="0"/>
          <p:nvPr/>
        </p:nvPicPr>
        <p:blipFill rotWithShape="1">
          <a:blip r:embed="rId4">
            <a:alphaModFix/>
          </a:blip>
          <a:srcRect/>
          <a:stretch/>
        </p:blipFill>
        <p:spPr>
          <a:xfrm>
            <a:off x="8188810" y="753395"/>
            <a:ext cx="450777" cy="358450"/>
          </a:xfrm>
          <a:prstGeom prst="rect">
            <a:avLst/>
          </a:prstGeom>
          <a:noFill/>
          <a:ln>
            <a:noFill/>
          </a:ln>
        </p:spPr>
      </p:pic>
      <p:sp>
        <p:nvSpPr>
          <p:cNvPr id="2" name="TextBox 1"/>
          <p:cNvSpPr txBox="1"/>
          <p:nvPr/>
        </p:nvSpPr>
        <p:spPr>
          <a:xfrm>
            <a:off x="8070073" y="1111845"/>
            <a:ext cx="678391" cy="307777"/>
          </a:xfrm>
          <a:prstGeom prst="rect">
            <a:avLst/>
          </a:prstGeom>
          <a:noFill/>
        </p:spPr>
        <p:txBody>
          <a:bodyPr wrap="none" rtlCol="0">
            <a:spAutoFit/>
          </a:bodyPr>
          <a:lstStyle/>
          <a:p>
            <a:r>
              <a:rPr lang="en-GB" b="1" dirty="0" smtClean="0">
                <a:latin typeface="Calibri" panose="020F0502020204030204" pitchFamily="34" charset="0"/>
                <a:cs typeface="Calibri" panose="020F0502020204030204" pitchFamily="34" charset="0"/>
              </a:rPr>
              <a:t>Online</a:t>
            </a:r>
            <a:endParaRPr lang="en-GB" b="1" dirty="0">
              <a:latin typeface="Calibri" panose="020F0502020204030204" pitchFamily="34" charset="0"/>
              <a:cs typeface="Calibri" panose="020F0502020204030204" pitchFamily="34" charset="0"/>
            </a:endParaRPr>
          </a:p>
        </p:txBody>
      </p:sp>
      <p:sp>
        <p:nvSpPr>
          <p:cNvPr id="3" name="Rounded Rectangle 2"/>
          <p:cNvSpPr/>
          <p:nvPr/>
        </p:nvSpPr>
        <p:spPr>
          <a:xfrm>
            <a:off x="5747996" y="1365768"/>
            <a:ext cx="3025401" cy="3078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2" name="Chart Placeholder 6"/>
          <p:cNvGraphicFramePr>
            <a:graphicFrameLocks/>
          </p:cNvGraphicFramePr>
          <p:nvPr>
            <p:extLst>
              <p:ext uri="{D42A27DB-BD31-4B8C-83A1-F6EECF244321}">
                <p14:modId xmlns:p14="http://schemas.microsoft.com/office/powerpoint/2010/main" val="640487227"/>
              </p:ext>
            </p:extLst>
          </p:nvPr>
        </p:nvGraphicFramePr>
        <p:xfrm>
          <a:off x="251520" y="4873470"/>
          <a:ext cx="5832648" cy="27003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88580" y="4496802"/>
            <a:ext cx="8816737" cy="307777"/>
          </a:xfrm>
          <a:prstGeom prst="rect">
            <a:avLst/>
          </a:prstGeom>
          <a:solidFill>
            <a:srgbClr val="FFC000"/>
          </a:solidFill>
        </p:spPr>
        <p:txBody>
          <a:bodyPr wrap="square" rtlCol="0">
            <a:spAutoFit/>
          </a:bodyPr>
          <a:lstStyle/>
          <a:p>
            <a:pPr algn="ctr"/>
            <a:r>
              <a:rPr lang="en-GB" b="1" dirty="0" smtClean="0">
                <a:latin typeface="Calibri" panose="020F0502020204030204" pitchFamily="34" charset="0"/>
                <a:cs typeface="Calibri" panose="020F0502020204030204" pitchFamily="34" charset="0"/>
              </a:rPr>
              <a:t>With more capacity, online offers shoppers more flexibility through click &amp; collect, delivery, gifting and box schemes.</a:t>
            </a:r>
            <a:endParaRPr lang="en-GB" b="1" dirty="0">
              <a:latin typeface="Calibri" panose="020F0502020204030204" pitchFamily="34" charset="0"/>
              <a:cs typeface="Calibri" panose="020F0502020204030204" pitchFamily="34" charset="0"/>
            </a:endParaRPr>
          </a:p>
        </p:txBody>
      </p:sp>
      <p:sp>
        <p:nvSpPr>
          <p:cNvPr id="5" name="Rectangle 4"/>
          <p:cNvSpPr/>
          <p:nvPr/>
        </p:nvSpPr>
        <p:spPr>
          <a:xfrm>
            <a:off x="219758" y="923906"/>
            <a:ext cx="7486418" cy="307777"/>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At 12.7%, share remains considerably higher than last year (7.3%)</a:t>
            </a:r>
            <a:endParaRPr lang="en-GB" dirty="0"/>
          </a:p>
        </p:txBody>
      </p:sp>
      <p:sp>
        <p:nvSpPr>
          <p:cNvPr id="64" name="Google Shape;2356;p396"/>
          <p:cNvSpPr/>
          <p:nvPr/>
        </p:nvSpPr>
        <p:spPr>
          <a:xfrm rot="10800000">
            <a:off x="904951"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5" name="Google Shape;2346;p396"/>
          <p:cNvSpPr txBox="1"/>
          <p:nvPr/>
        </p:nvSpPr>
        <p:spPr>
          <a:xfrm>
            <a:off x="296749"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12.7%</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SHARE OF GB</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1" name="Google Shape;2346;p396"/>
          <p:cNvSpPr txBox="1"/>
          <p:nvPr/>
        </p:nvSpPr>
        <p:spPr>
          <a:xfrm>
            <a:off x="3242468"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4.3%</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AVERAGE PRICE</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2" name="Google Shape;2356;p396"/>
          <p:cNvSpPr/>
          <p:nvPr/>
        </p:nvSpPr>
        <p:spPr>
          <a:xfrm rot="10800000">
            <a:off x="3787636" y="3346819"/>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02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5"/>
                                        </p:tgtEl>
                                        <p:attrNameLst>
                                          <p:attrName>style.visibility</p:attrName>
                                        </p:attrNameLst>
                                      </p:cBhvr>
                                      <p:to>
                                        <p:strVal val="visible"/>
                                      </p:to>
                                    </p:set>
                                    <p:animEffect transition="in" filter="fade">
                                      <p:cBhvr>
                                        <p:cTn id="7" dur="1000"/>
                                        <p:tgtEl>
                                          <p:spTgt spid="2345"/>
                                        </p:tgtEl>
                                      </p:cBhvr>
                                    </p:animEffect>
                                  </p:childTnLst>
                                </p:cTn>
                              </p:par>
                              <p:par>
                                <p:cTn id="8" presetID="10" presetClass="entr" presetSubtype="0" fill="hold" nodeType="withEffect">
                                  <p:stCondLst>
                                    <p:cond delay="0"/>
                                  </p:stCondLst>
                                  <p:childTnLst>
                                    <p:set>
                                      <p:cBhvr>
                                        <p:cTn id="9" dur="1" fill="hold">
                                          <p:stCondLst>
                                            <p:cond delay="0"/>
                                          </p:stCondLst>
                                        </p:cTn>
                                        <p:tgtEl>
                                          <p:spTgt spid="2346"/>
                                        </p:tgtEl>
                                        <p:attrNameLst>
                                          <p:attrName>style.visibility</p:attrName>
                                        </p:attrNameLst>
                                      </p:cBhvr>
                                      <p:to>
                                        <p:strVal val="visible"/>
                                      </p:to>
                                    </p:set>
                                    <p:animEffect transition="in" filter="fade">
                                      <p:cBhvr>
                                        <p:cTn id="10" dur="1000"/>
                                        <p:tgtEl>
                                          <p:spTgt spid="2346"/>
                                        </p:tgtEl>
                                      </p:cBhvr>
                                    </p:animEffect>
                                  </p:childTnLst>
                                </p:cTn>
                              </p:par>
                              <p:par>
                                <p:cTn id="11" presetID="10" presetClass="entr" presetSubtype="0" fill="hold" nodeType="withEffect">
                                  <p:stCondLst>
                                    <p:cond delay="0"/>
                                  </p:stCondLst>
                                  <p:childTnLst>
                                    <p:set>
                                      <p:cBhvr>
                                        <p:cTn id="12" dur="1" fill="hold">
                                          <p:stCondLst>
                                            <p:cond delay="0"/>
                                          </p:stCondLst>
                                        </p:cTn>
                                        <p:tgtEl>
                                          <p:spTgt spid="2347"/>
                                        </p:tgtEl>
                                        <p:attrNameLst>
                                          <p:attrName>style.visibility</p:attrName>
                                        </p:attrNameLst>
                                      </p:cBhvr>
                                      <p:to>
                                        <p:strVal val="visible"/>
                                      </p:to>
                                    </p:set>
                                    <p:animEffect transition="in" filter="fade">
                                      <p:cBhvr>
                                        <p:cTn id="13" dur="1000"/>
                                        <p:tgtEl>
                                          <p:spTgt spid="2347"/>
                                        </p:tgtEl>
                                      </p:cBhvr>
                                    </p:animEffect>
                                  </p:childTnLst>
                                </p:cTn>
                              </p:par>
                              <p:par>
                                <p:cTn id="14" presetID="10" presetClass="entr" presetSubtype="0" fill="hold" nodeType="withEffect">
                                  <p:stCondLst>
                                    <p:cond delay="0"/>
                                  </p:stCondLst>
                                  <p:childTnLst>
                                    <p:set>
                                      <p:cBhvr>
                                        <p:cTn id="15" dur="1" fill="hold">
                                          <p:stCondLst>
                                            <p:cond delay="0"/>
                                          </p:stCondLst>
                                        </p:cTn>
                                        <p:tgtEl>
                                          <p:spTgt spid="2349"/>
                                        </p:tgtEl>
                                        <p:attrNameLst>
                                          <p:attrName>style.visibility</p:attrName>
                                        </p:attrNameLst>
                                      </p:cBhvr>
                                      <p:to>
                                        <p:strVal val="visible"/>
                                      </p:to>
                                    </p:set>
                                    <p:animEffect transition="in" filter="fade">
                                      <p:cBhvr>
                                        <p:cTn id="16" dur="1000"/>
                                        <p:tgtEl>
                                          <p:spTgt spid="2349"/>
                                        </p:tgtEl>
                                      </p:cBhvr>
                                    </p:animEffect>
                                  </p:childTnLst>
                                </p:cTn>
                              </p:par>
                              <p:par>
                                <p:cTn id="17" presetID="10" presetClass="entr" presetSubtype="0" fill="hold" nodeType="withEffect">
                                  <p:stCondLst>
                                    <p:cond delay="0"/>
                                  </p:stCondLst>
                                  <p:childTnLst>
                                    <p:set>
                                      <p:cBhvr>
                                        <p:cTn id="18" dur="1" fill="hold">
                                          <p:stCondLst>
                                            <p:cond delay="0"/>
                                          </p:stCondLst>
                                        </p:cTn>
                                        <p:tgtEl>
                                          <p:spTgt spid="2350"/>
                                        </p:tgtEl>
                                        <p:attrNameLst>
                                          <p:attrName>style.visibility</p:attrName>
                                        </p:attrNameLst>
                                      </p:cBhvr>
                                      <p:to>
                                        <p:strVal val="visible"/>
                                      </p:to>
                                    </p:set>
                                    <p:animEffect transition="in" filter="fade">
                                      <p:cBhvr>
                                        <p:cTn id="19" dur="1000"/>
                                        <p:tgtEl>
                                          <p:spTgt spid="2350"/>
                                        </p:tgtEl>
                                      </p:cBhvr>
                                    </p:animEffect>
                                  </p:childTnLst>
                                </p:cTn>
                              </p:par>
                              <p:par>
                                <p:cTn id="20" presetID="10" presetClass="entr" presetSubtype="0" fill="hold" nodeType="withEffect">
                                  <p:stCondLst>
                                    <p:cond delay="0"/>
                                  </p:stCondLst>
                                  <p:childTnLst>
                                    <p:set>
                                      <p:cBhvr>
                                        <p:cTn id="21" dur="1" fill="hold">
                                          <p:stCondLst>
                                            <p:cond delay="0"/>
                                          </p:stCondLst>
                                        </p:cTn>
                                        <p:tgtEl>
                                          <p:spTgt spid="2351"/>
                                        </p:tgtEl>
                                        <p:attrNameLst>
                                          <p:attrName>style.visibility</p:attrName>
                                        </p:attrNameLst>
                                      </p:cBhvr>
                                      <p:to>
                                        <p:strVal val="visible"/>
                                      </p:to>
                                    </p:set>
                                    <p:animEffect transition="in" filter="fade">
                                      <p:cBhvr>
                                        <p:cTn id="22" dur="1000"/>
                                        <p:tgtEl>
                                          <p:spTgt spid="2351"/>
                                        </p:tgtEl>
                                      </p:cBhvr>
                                    </p:animEffect>
                                  </p:childTnLst>
                                </p:cTn>
                              </p:par>
                              <p:par>
                                <p:cTn id="23" presetID="10" presetClass="entr" presetSubtype="0" fill="hold" nodeType="withEffect">
                                  <p:stCondLst>
                                    <p:cond delay="0"/>
                                  </p:stCondLst>
                                  <p:childTnLst>
                                    <p:set>
                                      <p:cBhvr>
                                        <p:cTn id="24" dur="1" fill="hold">
                                          <p:stCondLst>
                                            <p:cond delay="0"/>
                                          </p:stCondLst>
                                        </p:cTn>
                                        <p:tgtEl>
                                          <p:spTgt spid="2352"/>
                                        </p:tgtEl>
                                        <p:attrNameLst>
                                          <p:attrName>style.visibility</p:attrName>
                                        </p:attrNameLst>
                                      </p:cBhvr>
                                      <p:to>
                                        <p:strVal val="visible"/>
                                      </p:to>
                                    </p:set>
                                    <p:animEffect transition="in" filter="fade">
                                      <p:cBhvr>
                                        <p:cTn id="25" dur="1000"/>
                                        <p:tgtEl>
                                          <p:spTgt spid="2352"/>
                                        </p:tgtEl>
                                      </p:cBhvr>
                                    </p:animEffect>
                                  </p:childTnLst>
                                </p:cTn>
                              </p:par>
                              <p:par>
                                <p:cTn id="26" presetID="10" presetClass="entr" presetSubtype="0" fill="hold" nodeType="withEffect">
                                  <p:stCondLst>
                                    <p:cond delay="0"/>
                                  </p:stCondLst>
                                  <p:childTnLst>
                                    <p:set>
                                      <p:cBhvr>
                                        <p:cTn id="27" dur="1" fill="hold">
                                          <p:stCondLst>
                                            <p:cond delay="0"/>
                                          </p:stCondLst>
                                        </p:cTn>
                                        <p:tgtEl>
                                          <p:spTgt spid="2361"/>
                                        </p:tgtEl>
                                        <p:attrNameLst>
                                          <p:attrName>style.visibility</p:attrName>
                                        </p:attrNameLst>
                                      </p:cBhvr>
                                      <p:to>
                                        <p:strVal val="visible"/>
                                      </p:to>
                                    </p:set>
                                    <p:animEffect transition="in" filter="fade">
                                      <p:cBhvr>
                                        <p:cTn id="28" dur="1000"/>
                                        <p:tgtEl>
                                          <p:spTgt spid="2361"/>
                                        </p:tgtEl>
                                      </p:cBhvr>
                                    </p:animEffect>
                                  </p:childTnLst>
                                </p:cTn>
                              </p:par>
                              <p:par>
                                <p:cTn id="29" presetID="10" presetClass="entr" presetSubtype="0" fill="hold" nodeType="withEffect">
                                  <p:stCondLst>
                                    <p:cond delay="0"/>
                                  </p:stCondLst>
                                  <p:childTnLst>
                                    <p:set>
                                      <p:cBhvr>
                                        <p:cTn id="30" dur="1" fill="hold">
                                          <p:stCondLst>
                                            <p:cond delay="0"/>
                                          </p:stCondLst>
                                        </p:cTn>
                                        <p:tgtEl>
                                          <p:spTgt spid="2374"/>
                                        </p:tgtEl>
                                        <p:attrNameLst>
                                          <p:attrName>style.visibility</p:attrName>
                                        </p:attrNameLst>
                                      </p:cBhvr>
                                      <p:to>
                                        <p:strVal val="visible"/>
                                      </p:to>
                                    </p:set>
                                    <p:animEffect transition="in" filter="fade">
                                      <p:cBhvr>
                                        <p:cTn id="31" dur="1000"/>
                                        <p:tgtEl>
                                          <p:spTgt spid="2374"/>
                                        </p:tgtEl>
                                      </p:cBhvr>
                                    </p:animEffect>
                                  </p:childTnLst>
                                </p:cTn>
                              </p:par>
                              <p:par>
                                <p:cTn id="32" presetID="10" presetClass="entr" presetSubtype="0" fill="hold" nodeType="withEffect">
                                  <p:stCondLst>
                                    <p:cond delay="0"/>
                                  </p:stCondLst>
                                  <p:childTnLst>
                                    <p:set>
                                      <p:cBhvr>
                                        <p:cTn id="33" dur="1" fill="hold">
                                          <p:stCondLst>
                                            <p:cond delay="0"/>
                                          </p:stCondLst>
                                        </p:cTn>
                                        <p:tgtEl>
                                          <p:spTgt spid="2383"/>
                                        </p:tgtEl>
                                        <p:attrNameLst>
                                          <p:attrName>style.visibility</p:attrName>
                                        </p:attrNameLst>
                                      </p:cBhvr>
                                      <p:to>
                                        <p:strVal val="visible"/>
                                      </p:to>
                                    </p:set>
                                    <p:animEffect transition="in" filter="fade">
                                      <p:cBhvr>
                                        <p:cTn id="34" dur="1000"/>
                                        <p:tgtEl>
                                          <p:spTgt spid="2383"/>
                                        </p:tgtEl>
                                      </p:cBhvr>
                                    </p:animEffect>
                                  </p:childTnLst>
                                </p:cTn>
                              </p:par>
                              <p:par>
                                <p:cTn id="35" presetID="10" presetClass="entr" presetSubtype="0" fill="hold" nodeType="withEffect">
                                  <p:stCondLst>
                                    <p:cond delay="0"/>
                                  </p:stCondLst>
                                  <p:childTnLst>
                                    <p:set>
                                      <p:cBhvr>
                                        <p:cTn id="36" dur="1" fill="hold">
                                          <p:stCondLst>
                                            <p:cond delay="0"/>
                                          </p:stCondLst>
                                        </p:cTn>
                                        <p:tgtEl>
                                          <p:spTgt spid="2391"/>
                                        </p:tgtEl>
                                        <p:attrNameLst>
                                          <p:attrName>style.visibility</p:attrName>
                                        </p:attrNameLst>
                                      </p:cBhvr>
                                      <p:to>
                                        <p:strVal val="visible"/>
                                      </p:to>
                                    </p:set>
                                    <p:animEffect transition="in" filter="fade">
                                      <p:cBhvr>
                                        <p:cTn id="37" dur="1000"/>
                                        <p:tgtEl>
                                          <p:spTgt spid="2391"/>
                                        </p:tgtEl>
                                      </p:cBhvr>
                                    </p:animEffect>
                                  </p:childTnLst>
                                </p:cTn>
                              </p:par>
                              <p:par>
                                <p:cTn id="38" presetID="10" presetClass="entr" presetSubtype="0" fill="hold" nodeType="withEffect">
                                  <p:stCondLst>
                                    <p:cond delay="0"/>
                                  </p:stCondLst>
                                  <p:childTnLst>
                                    <p:set>
                                      <p:cBhvr>
                                        <p:cTn id="39" dur="1" fill="hold">
                                          <p:stCondLst>
                                            <p:cond delay="0"/>
                                          </p:stCondLst>
                                        </p:cTn>
                                        <p:tgtEl>
                                          <p:spTgt spid="2392"/>
                                        </p:tgtEl>
                                        <p:attrNameLst>
                                          <p:attrName>style.visibility</p:attrName>
                                        </p:attrNameLst>
                                      </p:cBhvr>
                                      <p:to>
                                        <p:strVal val="visible"/>
                                      </p:to>
                                    </p:set>
                                    <p:animEffect transition="in" filter="fade">
                                      <p:cBhvr>
                                        <p:cTn id="40" dur="1000"/>
                                        <p:tgtEl>
                                          <p:spTgt spid="2392"/>
                                        </p:tgtEl>
                                      </p:cBhvr>
                                    </p:animEffect>
                                  </p:childTnLst>
                                </p:cTn>
                              </p:par>
                              <p:par>
                                <p:cTn id="41" presetID="10" presetClass="entr" presetSubtype="0" fill="hold" nodeType="withEffect">
                                  <p:stCondLst>
                                    <p:cond delay="0"/>
                                  </p:stCondLst>
                                  <p:childTnLst>
                                    <p:set>
                                      <p:cBhvr>
                                        <p:cTn id="42" dur="1" fill="hold">
                                          <p:stCondLst>
                                            <p:cond delay="0"/>
                                          </p:stCondLst>
                                        </p:cTn>
                                        <p:tgtEl>
                                          <p:spTgt spid="2393"/>
                                        </p:tgtEl>
                                        <p:attrNameLst>
                                          <p:attrName>style.visibility</p:attrName>
                                        </p:attrNameLst>
                                      </p:cBhvr>
                                      <p:to>
                                        <p:strVal val="visible"/>
                                      </p:to>
                                    </p:set>
                                    <p:animEffect transition="in" filter="fade">
                                      <p:cBhvr>
                                        <p:cTn id="43" dur="1000"/>
                                        <p:tgtEl>
                                          <p:spTgt spid="2393"/>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childTnLst>
                                </p:cTn>
                              </p:par>
                              <p:par>
                                <p:cTn id="62" presetID="10"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1000"/>
                                        <p:tgtEl>
                                          <p:spTgt spid="71"/>
                                        </p:tgtEl>
                                      </p:cBhvr>
                                    </p:animEffect>
                                  </p:childTnLst>
                                </p:cTn>
                              </p:par>
                              <p:par>
                                <p:cTn id="65" presetID="10"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067694"/>
            <a:ext cx="8046720" cy="438911"/>
          </a:xfrm>
        </p:spPr>
        <p:txBody>
          <a:bodyPr/>
          <a:lstStyle/>
          <a:p>
            <a:r>
              <a:rPr lang="en-GB" sz="2400" dirty="0" smtClean="0">
                <a:latin typeface="Calibri" panose="020F0502020204030204" pitchFamily="34" charset="0"/>
                <a:cs typeface="Calibri" panose="020F0502020204030204" pitchFamily="34" charset="0"/>
              </a:rPr>
              <a:t>AS THE SECOND LOCKDOWN LEAKED, SHOPPERS VISITED STORES WHILST THEY COULD …</a:t>
            </a:r>
            <a:endParaRPr lang="en-GB" sz="2400" dirty="0"/>
          </a:p>
        </p:txBody>
      </p:sp>
    </p:spTree>
    <p:extLst>
      <p:ext uri="{BB962C8B-B14F-4D97-AF65-F5344CB8AC3E}">
        <p14:creationId xmlns:p14="http://schemas.microsoft.com/office/powerpoint/2010/main" val="2760517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pSp>
        <p:nvGrpSpPr>
          <p:cNvPr id="11" name="Google Shape;1858;p11"/>
          <p:cNvGrpSpPr/>
          <p:nvPr/>
        </p:nvGrpSpPr>
        <p:grpSpPr>
          <a:xfrm>
            <a:off x="6648802" y="1514280"/>
            <a:ext cx="1854097" cy="502920"/>
            <a:chOff x="6258344" y="1278081"/>
            <a:chExt cx="1685542" cy="457200"/>
          </a:xfrm>
        </p:grpSpPr>
        <p:sp>
          <p:nvSpPr>
            <p:cNvPr id="20"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31st October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1" name="Google Shape;1860;p11"/>
            <p:cNvSpPr txBox="1"/>
            <p:nvPr/>
          </p:nvSpPr>
          <p:spPr>
            <a:xfrm>
              <a:off x="6271591" y="1278081"/>
              <a:ext cx="1672295"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latin typeface="Calibri" panose="020F0502020204030204" pitchFamily="34" charset="0"/>
                  <a:cs typeface="Calibri" panose="020F0502020204030204" pitchFamily="34" charset="0"/>
                </a:rPr>
                <a:t>Total Visits</a:t>
              </a:r>
              <a:endParaRPr sz="12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5" name="Google Shape;1850;p11"/>
          <p:cNvSpPr/>
          <p:nvPr/>
        </p:nvSpPr>
        <p:spPr>
          <a:xfrm>
            <a:off x="6498333" y="4032643"/>
            <a:ext cx="775616" cy="418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-68M</a:t>
            </a:r>
          </a:p>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3"/>
                </a:solidFill>
                <a:latin typeface="Calibri" panose="020F0502020204030204" pitchFamily="34" charset="0"/>
                <a:cs typeface="Calibri" panose="020F0502020204030204" pitchFamily="34" charset="0"/>
                <a:sym typeface="Arial"/>
              </a:rPr>
              <a:t>(-12%)</a:t>
            </a:r>
            <a:endParaRPr sz="1100" b="1" i="0"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2" name="Google Shape;1854;p11"/>
          <p:cNvSpPr/>
          <p:nvPr/>
        </p:nvSpPr>
        <p:spPr>
          <a:xfrm>
            <a:off x="7740352" y="4032643"/>
            <a:ext cx="775617"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1"/>
                </a:solidFill>
                <a:latin typeface="Calibri" panose="020F0502020204030204" pitchFamily="34" charset="0"/>
                <a:cs typeface="Calibri" panose="020F0502020204030204" pitchFamily="34" charset="0"/>
                <a:sym typeface="Arial"/>
              </a:rPr>
              <a:t>+9M</a:t>
            </a:r>
          </a:p>
          <a:p>
            <a:pPr marL="0" marR="0" lvl="0" indent="0" algn="ctr" rtl="0">
              <a:lnSpc>
                <a:spcPct val="100000"/>
              </a:lnSpc>
              <a:spcBef>
                <a:spcPts val="0"/>
              </a:spcBef>
              <a:spcAft>
                <a:spcPts val="0"/>
              </a:spcAft>
              <a:buClr>
                <a:srgbClr val="000000"/>
              </a:buClr>
              <a:buSzPts val="2400"/>
              <a:buFont typeface="Arial"/>
              <a:buNone/>
            </a:pPr>
            <a:r>
              <a:rPr lang="it-IT" sz="1100" b="1" dirty="0" smtClean="0">
                <a:solidFill>
                  <a:schemeClr val="accent1"/>
                </a:solidFill>
                <a:latin typeface="Calibri" panose="020F0502020204030204" pitchFamily="34" charset="0"/>
                <a:cs typeface="Calibri" panose="020F0502020204030204" pitchFamily="34" charset="0"/>
              </a:rPr>
              <a:t>(+82%)</a:t>
            </a:r>
            <a:endParaRPr sz="1000" b="1" i="0" u="none" strike="noStrike" cap="none" dirty="0">
              <a:solidFill>
                <a:schemeClr val="accent1"/>
              </a:solidFill>
              <a:latin typeface="Calibri" panose="020F0502020204030204" pitchFamily="34" charset="0"/>
              <a:cs typeface="Calibri" panose="020F0502020204030204" pitchFamily="34" charset="0"/>
              <a:sym typeface="Arial"/>
            </a:endParaRPr>
          </a:p>
        </p:txBody>
      </p:sp>
      <p:sp>
        <p:nvSpPr>
          <p:cNvPr id="10" name="Google Shape;1857;p11"/>
          <p:cNvSpPr/>
          <p:nvPr/>
        </p:nvSpPr>
        <p:spPr>
          <a:xfrm>
            <a:off x="7013971" y="2183855"/>
            <a:ext cx="1032345" cy="40859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800" b="0" i="0" u="none" strike="noStrike" cap="none" dirty="0" smtClean="0">
                <a:solidFill>
                  <a:srgbClr val="FFFFFF"/>
                </a:solidFill>
                <a:latin typeface="Calibri" panose="020F0502020204030204" pitchFamily="34" charset="0"/>
                <a:cs typeface="Calibri" panose="020F0502020204030204" pitchFamily="34" charset="0"/>
                <a:sym typeface="Arial"/>
              </a:rPr>
              <a:t>-11%</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18" name="Google Shape;1867;p11"/>
          <p:cNvCxnSpPr>
            <a:stCxn id="10" idx="2"/>
          </p:cNvCxnSpPr>
          <p:nvPr/>
        </p:nvCxnSpPr>
        <p:spPr>
          <a:xfrm flipH="1">
            <a:off x="7013971" y="2592450"/>
            <a:ext cx="516173" cy="899251"/>
          </a:xfrm>
          <a:prstGeom prst="straightConnector1">
            <a:avLst/>
          </a:prstGeom>
          <a:noFill/>
          <a:ln w="10775" cap="flat" cmpd="sng">
            <a:solidFill>
              <a:schemeClr val="accent1"/>
            </a:solidFill>
            <a:prstDash val="solid"/>
            <a:round/>
            <a:headEnd type="none" w="sm" len="sm"/>
            <a:tailEnd type="stealth" w="med" len="med"/>
          </a:ln>
        </p:spPr>
      </p:cxnSp>
      <p:cxnSp>
        <p:nvCxnSpPr>
          <p:cNvPr id="19" name="Google Shape;1868;p11"/>
          <p:cNvCxnSpPr>
            <a:stCxn id="10" idx="2"/>
          </p:cNvCxnSpPr>
          <p:nvPr/>
        </p:nvCxnSpPr>
        <p:spPr>
          <a:xfrm>
            <a:off x="7530144" y="2592450"/>
            <a:ext cx="516172" cy="899251"/>
          </a:xfrm>
          <a:prstGeom prst="straightConnector1">
            <a:avLst/>
          </a:prstGeom>
          <a:noFill/>
          <a:ln w="10775" cap="flat" cmpd="sng">
            <a:solidFill>
              <a:schemeClr val="accent1"/>
            </a:solidFill>
            <a:prstDash val="solid"/>
            <a:round/>
            <a:headEnd type="none" w="sm" len="sm"/>
            <a:tailEnd type="stealth" w="med" len="med"/>
          </a:ln>
        </p:spPr>
      </p:cxnSp>
      <p:grpSp>
        <p:nvGrpSpPr>
          <p:cNvPr id="28" name="Google Shape;1800;p9"/>
          <p:cNvGrpSpPr/>
          <p:nvPr/>
        </p:nvGrpSpPr>
        <p:grpSpPr>
          <a:xfrm>
            <a:off x="5819428" y="1610324"/>
            <a:ext cx="239100" cy="2943442"/>
            <a:chOff x="2995397" y="1581873"/>
            <a:chExt cx="239100" cy="2943442"/>
          </a:xfrm>
        </p:grpSpPr>
        <p:cxnSp>
          <p:nvCxnSpPr>
            <p:cNvPr id="29"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30"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31"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aphicFrame>
        <p:nvGraphicFramePr>
          <p:cNvPr id="36" name="Google Shape;1733;p5"/>
          <p:cNvGraphicFramePr/>
          <p:nvPr>
            <p:extLst>
              <p:ext uri="{D42A27DB-BD31-4B8C-83A1-F6EECF244321}">
                <p14:modId xmlns:p14="http://schemas.microsoft.com/office/powerpoint/2010/main" val="28271598"/>
              </p:ext>
            </p:extLst>
          </p:nvPr>
        </p:nvGraphicFramePr>
        <p:xfrm>
          <a:off x="772545" y="1519980"/>
          <a:ext cx="4713973" cy="3111000"/>
        </p:xfrm>
        <a:graphic>
          <a:graphicData uri="http://schemas.openxmlformats.org/drawingml/2006/chart">
            <c:chart xmlns:c="http://schemas.openxmlformats.org/drawingml/2006/chart" xmlns:r="http://schemas.openxmlformats.org/officeDocument/2006/relationships" r:id="rId3"/>
          </a:graphicData>
        </a:graphic>
      </p:graphicFrame>
      <p:pic>
        <p:nvPicPr>
          <p:cNvPr id="37" name="Google Shape;1861;p11"/>
          <p:cNvPicPr preferRelativeResize="0"/>
          <p:nvPr/>
        </p:nvPicPr>
        <p:blipFill rotWithShape="1">
          <a:blip r:embed="rId4">
            <a:alphaModFix/>
          </a:blip>
          <a:srcRect/>
          <a:stretch/>
        </p:blipFill>
        <p:spPr>
          <a:xfrm>
            <a:off x="5129335" y="1719505"/>
            <a:ext cx="450777" cy="358450"/>
          </a:xfrm>
          <a:prstGeom prst="rect">
            <a:avLst/>
          </a:prstGeom>
          <a:noFill/>
          <a:ln>
            <a:noFill/>
          </a:ln>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335" y="4137567"/>
            <a:ext cx="450777" cy="313296"/>
          </a:xfrm>
          <a:prstGeom prst="rect">
            <a:avLst/>
          </a:prstGeom>
        </p:spPr>
      </p:pic>
      <p:cxnSp>
        <p:nvCxnSpPr>
          <p:cNvPr id="1827" name="Straight Arrow Connector 1826"/>
          <p:cNvCxnSpPr/>
          <p:nvPr/>
        </p:nvCxnSpPr>
        <p:spPr>
          <a:xfrm flipH="1">
            <a:off x="5348404" y="3430894"/>
            <a:ext cx="6320" cy="60174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354724" y="2185574"/>
            <a:ext cx="0" cy="70594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2" name="Google Shape;1684;p3"/>
          <p:cNvSpPr txBox="1">
            <a:spLocks/>
          </p:cNvSpPr>
          <p:nvPr/>
        </p:nvSpPr>
        <p:spPr>
          <a:xfrm>
            <a:off x="179512" y="195486"/>
            <a:ext cx="8856984" cy="578155"/>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it-IT" sz="1800" dirty="0" smtClean="0">
                <a:latin typeface="Calibri" panose="020F0502020204030204" pitchFamily="34" charset="0"/>
                <a:cs typeface="Calibri" panose="020F0502020204030204" pitchFamily="34" charset="0"/>
              </a:rPr>
              <a:t>ONLINE MOMENTUM SLOWED IN OCTOBER BUT IN BOTH CHANNELS SALES GROWTH IMPROVED DURING THE FINAL WEEK,  AMIDST RUMOURS OF AN IMPENDING LOCKDOWN</a:t>
            </a:r>
            <a:endParaRPr lang="it-IT" sz="1800" dirty="0">
              <a:latin typeface="Calibri" panose="020F0502020204030204" pitchFamily="34" charset="0"/>
              <a:cs typeface="Calibri" panose="020F0502020204030204" pitchFamily="34" charset="0"/>
            </a:endParaRPr>
          </a:p>
        </p:txBody>
      </p:sp>
      <p:sp>
        <p:nvSpPr>
          <p:cNvPr id="33" name="Google Shape;2124;p20"/>
          <p:cNvSpPr txBox="1">
            <a:spLocks noGrp="1"/>
          </p:cNvSpPr>
          <p:nvPr>
            <p:ph type="body" idx="2"/>
          </p:nvPr>
        </p:nvSpPr>
        <p:spPr>
          <a:xfrm>
            <a:off x="179512" y="807074"/>
            <a:ext cx="8665429" cy="252508"/>
          </a:xfrm>
          <a:prstGeom prst="rect">
            <a:avLst/>
          </a:prstGeom>
          <a:noFill/>
          <a:ln>
            <a:noFill/>
          </a:ln>
        </p:spPr>
        <p:txBody>
          <a:bodyPr spcFirstLastPara="1" wrap="square" lIns="91425" tIns="0" rIns="91425" bIns="0" anchor="t" anchorCtr="0">
            <a:noAutofit/>
          </a:bodyPr>
          <a:lstStyle/>
          <a:p>
            <a:pPr marL="0" lvl="0" indent="0"/>
            <a:r>
              <a:rPr lang="en-GB" sz="1100" dirty="0" smtClean="0">
                <a:latin typeface="Calibri" panose="020F0502020204030204" pitchFamily="34" charset="0"/>
                <a:cs typeface="Calibri" panose="020F0502020204030204" pitchFamily="34" charset="0"/>
              </a:rPr>
              <a:t>With more shoppers adopting a multi channel approach to grocery shopping, Aldi have announced they will extend their click &amp; collect trial to 200 stores before Christmas.</a:t>
            </a:r>
            <a:endParaRPr lang="it-IT" sz="1100"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71067" y="4780026"/>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Homescan FMCG Total GB</a:t>
            </a:r>
            <a:endParaRPr lang="it-IT" sz="900" dirty="0">
              <a:latin typeface="Calibri" panose="020F0502020204030204" pitchFamily="34" charset="0"/>
              <a:cs typeface="Calibri" panose="020F0502020204030204" pitchFamily="34"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222" y="3502781"/>
            <a:ext cx="532141" cy="369845"/>
          </a:xfrm>
          <a:prstGeom prst="rect">
            <a:avLst/>
          </a:prstGeom>
        </p:spPr>
      </p:pic>
      <p:pic>
        <p:nvPicPr>
          <p:cNvPr id="39" name="Google Shape;1861;p11"/>
          <p:cNvPicPr preferRelativeResize="0"/>
          <p:nvPr/>
        </p:nvPicPr>
        <p:blipFill rotWithShape="1">
          <a:blip r:embed="rId4">
            <a:alphaModFix/>
          </a:blip>
          <a:srcRect/>
          <a:stretch/>
        </p:blipFill>
        <p:spPr>
          <a:xfrm>
            <a:off x="7884368" y="3502781"/>
            <a:ext cx="521867" cy="370088"/>
          </a:xfrm>
          <a:prstGeom prst="rect">
            <a:avLst/>
          </a:prstGeom>
          <a:noFill/>
          <a:ln>
            <a:noFill/>
          </a:ln>
        </p:spPr>
      </p:pic>
      <p:sp>
        <p:nvSpPr>
          <p:cNvPr id="2" name="TextBox 1"/>
          <p:cNvSpPr txBox="1"/>
          <p:nvPr/>
        </p:nvSpPr>
        <p:spPr>
          <a:xfrm>
            <a:off x="323528" y="1560402"/>
            <a:ext cx="1192955"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Value Sales Growth</a:t>
            </a:r>
            <a:endParaRPr lang="en-GB" sz="1000" dirty="0">
              <a:latin typeface="Calibri" panose="020F0502020204030204" pitchFamily="34" charset="0"/>
              <a:cs typeface="Calibri" panose="020F0502020204030204" pitchFamily="34" charset="0"/>
            </a:endParaRPr>
          </a:p>
        </p:txBody>
      </p:sp>
      <p:sp>
        <p:nvSpPr>
          <p:cNvPr id="26" name="TextBox 25"/>
          <p:cNvSpPr txBox="1"/>
          <p:nvPr/>
        </p:nvSpPr>
        <p:spPr>
          <a:xfrm>
            <a:off x="4293563" y="1350762"/>
            <a:ext cx="79541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Share of GB</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179512" y="4357142"/>
            <a:ext cx="803425" cy="230832"/>
          </a:xfrm>
          <a:prstGeom prst="rect">
            <a:avLst/>
          </a:prstGeom>
          <a:noFill/>
        </p:spPr>
        <p:txBody>
          <a:bodyPr wrap="none" rtlCol="0">
            <a:spAutoFit/>
          </a:bodyPr>
          <a:lstStyle/>
          <a:p>
            <a:r>
              <a:rPr lang="en-GB" sz="900" dirty="0" smtClean="0">
                <a:latin typeface="Calibri" panose="020F0502020204030204" pitchFamily="34" charset="0"/>
                <a:cs typeface="Calibri" panose="020F0502020204030204" pitchFamily="34" charset="0"/>
              </a:rPr>
              <a:t>Week ending</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496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3178703231"/>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264809" y="253634"/>
            <a:ext cx="8731436" cy="63476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1"/>
            <a:r>
              <a:rPr lang="en-GB" sz="1800" b="1" dirty="0" smtClean="0">
                <a:latin typeface="Calibri" panose="020F0502020204030204" pitchFamily="34" charset="0"/>
                <a:cs typeface="Calibri" panose="020F0502020204030204" pitchFamily="34" charset="0"/>
              </a:rPr>
              <a:t>LARGER FORMATS ALSO SAW A SMALL UPLIFT IN THE LATEST WEEK, AS SOME SHOPPERS BOUGHT A FEW EXTRA ITEMS IN ANTICIPATION OF FURTHER RESTRICTIONS...</a:t>
            </a:r>
            <a:endParaRPr lang="en-GB" sz="1800" b="1"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Total Store Read </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370137" y="1133331"/>
            <a:ext cx="1047082" cy="646331"/>
          </a:xfrm>
          <a:prstGeom prst="rect">
            <a:avLst/>
          </a:prstGeom>
          <a:noFill/>
        </p:spPr>
        <p:txBody>
          <a:bodyPr wrap="none" rtlCol="0">
            <a:spAutoFit/>
          </a:bodyPr>
          <a:lstStyle/>
          <a:p>
            <a:pPr algn="ctr"/>
            <a:r>
              <a:rPr lang="en-GB" sz="1200" b="1" dirty="0" smtClean="0">
                <a:latin typeface="Calibri" panose="020F0502020204030204" pitchFamily="34" charset="0"/>
                <a:cs typeface="Calibri" panose="020F0502020204030204" pitchFamily="34" charset="0"/>
              </a:rPr>
              <a:t>TSR</a:t>
            </a:r>
          </a:p>
          <a:p>
            <a:pPr algn="ctr"/>
            <a:r>
              <a:rPr lang="en-GB" sz="1200" dirty="0" smtClean="0">
                <a:latin typeface="Calibri" panose="020F0502020204030204" pitchFamily="34" charset="0"/>
                <a:cs typeface="Calibri" panose="020F0502020204030204" pitchFamily="34" charset="0"/>
              </a:rPr>
              <a:t>Weekly </a:t>
            </a:r>
          </a:p>
          <a:p>
            <a:pPr algn="ctr"/>
            <a:r>
              <a:rPr lang="en-GB" sz="1200" dirty="0" smtClean="0">
                <a:latin typeface="Calibri" panose="020F0502020204030204" pitchFamily="34" charset="0"/>
                <a:cs typeface="Calibri" panose="020F0502020204030204" pitchFamily="34" charset="0"/>
              </a:rPr>
              <a:t>Value Growth</a:t>
            </a:r>
            <a:endParaRPr lang="en-GB" sz="1200" dirty="0">
              <a:latin typeface="Calibri" panose="020F0502020204030204" pitchFamily="34" charset="0"/>
              <a:cs typeface="Calibri" panose="020F0502020204030204" pitchFamily="34" charset="0"/>
            </a:endParaRPr>
          </a:p>
        </p:txBody>
      </p:sp>
      <p:sp>
        <p:nvSpPr>
          <p:cNvPr id="3" name="TextBox 2"/>
          <p:cNvSpPr txBox="1"/>
          <p:nvPr/>
        </p:nvSpPr>
        <p:spPr>
          <a:xfrm>
            <a:off x="7440377" y="3845883"/>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42" name="Google Shape;1800;p9"/>
          <p:cNvGrpSpPr/>
          <p:nvPr/>
        </p:nvGrpSpPr>
        <p:grpSpPr>
          <a:xfrm>
            <a:off x="1339442" y="1721693"/>
            <a:ext cx="155554" cy="2600412"/>
            <a:chOff x="2995397" y="1581873"/>
            <a:chExt cx="239100" cy="2943442"/>
          </a:xfrm>
        </p:grpSpPr>
        <p:cxnSp>
          <p:nvCxnSpPr>
            <p:cNvPr id="43"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44"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45"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grpSp>
        <p:nvGrpSpPr>
          <p:cNvPr id="17" name="Google Shape;1858;p11"/>
          <p:cNvGrpSpPr/>
          <p:nvPr/>
        </p:nvGrpSpPr>
        <p:grpSpPr>
          <a:xfrm>
            <a:off x="6991679" y="1910866"/>
            <a:ext cx="2004566" cy="502920"/>
            <a:chOff x="6121555" y="1278081"/>
            <a:chExt cx="1822332" cy="457200"/>
          </a:xfrm>
        </p:grpSpPr>
        <p:sp>
          <p:nvSpPr>
            <p:cNvPr id="18"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31st October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278081"/>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Growth </a:t>
              </a:r>
              <a:r>
                <a:rPr lang="it-IT" sz="900" b="1" i="1" dirty="0" smtClean="0">
                  <a:solidFill>
                    <a:schemeClr val="accent5"/>
                  </a:solidFill>
                  <a:latin typeface="Calibri" panose="020F0502020204030204" pitchFamily="34" charset="0"/>
                  <a:cs typeface="Calibri" panose="020F0502020204030204" pitchFamily="34" charset="0"/>
                </a:rPr>
                <a:t>(contribution to sales</a:t>
              </a:r>
              <a:r>
                <a:rPr lang="it-IT" sz="1100" b="1" dirty="0" smtClean="0">
                  <a:solidFill>
                    <a:schemeClr val="accent5"/>
                  </a:solidFill>
                  <a:latin typeface="Calibri" panose="020F0502020204030204" pitchFamily="34" charset="0"/>
                  <a:cs typeface="Calibri" panose="020F0502020204030204" pitchFamily="34" charset="0"/>
                </a:rPr>
                <a:t>)</a:t>
              </a:r>
              <a:endParaRPr sz="11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0" name="Google Shape;1850;p11"/>
          <p:cNvSpPr/>
          <p:nvPr/>
        </p:nvSpPr>
        <p:spPr>
          <a:xfrm>
            <a:off x="8317896" y="3374082"/>
            <a:ext cx="7200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+5.2%</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(28%)</a:t>
            </a:r>
            <a:endParaRPr sz="8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379486" y="3378286"/>
            <a:ext cx="720906"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dirty="0" smtClean="0">
                <a:solidFill>
                  <a:schemeClr val="accent1"/>
                </a:solidFill>
                <a:latin typeface="Calibri" panose="020F0502020204030204" pitchFamily="34" charset="0"/>
                <a:cs typeface="Calibri" panose="020F0502020204030204" pitchFamily="34" charset="0"/>
              </a:rPr>
              <a:t>+6.0</a:t>
            </a:r>
            <a:r>
              <a:rPr lang="it-IT" sz="1200" b="1" i="0" u="none" strike="noStrike" cap="none" dirty="0" smtClean="0">
                <a:solidFill>
                  <a:schemeClr val="accent1"/>
                </a:solidFill>
                <a:latin typeface="Calibri" panose="020F0502020204030204" pitchFamily="34" charset="0"/>
                <a:cs typeface="Calibri" panose="020F0502020204030204" pitchFamily="34" charset="0"/>
                <a:sym typeface="Arial"/>
              </a:rPr>
              <a:t>%</a:t>
            </a:r>
          </a:p>
          <a:p>
            <a:pPr marL="0" marR="0" lvl="0" indent="0" algn="ctr" rtl="0">
              <a:lnSpc>
                <a:spcPct val="100000"/>
              </a:lnSpc>
              <a:spcBef>
                <a:spcPts val="0"/>
              </a:spcBef>
              <a:spcAft>
                <a:spcPts val="0"/>
              </a:spcAft>
              <a:buClr>
                <a:srgbClr val="000000"/>
              </a:buClr>
              <a:buSzPts val="2400"/>
              <a:buFont typeface="Arial"/>
              <a:buNone/>
            </a:pPr>
            <a:r>
              <a:rPr lang="it-IT" sz="800" b="1" dirty="0" smtClean="0">
                <a:solidFill>
                  <a:schemeClr val="accent1"/>
                </a:solidFill>
                <a:latin typeface="Calibri" panose="020F0502020204030204" pitchFamily="34" charset="0"/>
                <a:cs typeface="Calibri" panose="020F0502020204030204" pitchFamily="34" charset="0"/>
              </a:rPr>
              <a:t>(72%)</a:t>
            </a:r>
            <a:endParaRPr sz="8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pic>
        <p:nvPicPr>
          <p:cNvPr id="10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811382"/>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8877" y="2462960"/>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6017" y="2696021"/>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2020</a:t>
            </a:r>
            <a:endParaRPr lang="en-GB" sz="700" dirty="0">
              <a:solidFill>
                <a:schemeClr val="accent1"/>
              </a:solidFill>
              <a:latin typeface="Calibri" panose="020F0502020204030204" pitchFamily="34" charset="0"/>
              <a:cs typeface="Calibri" panose="020F0502020204030204" pitchFamily="34" charset="0"/>
            </a:endParaRPr>
          </a:p>
        </p:txBody>
      </p:sp>
      <p:sp>
        <p:nvSpPr>
          <p:cNvPr id="28" name="TextBox 27"/>
          <p:cNvSpPr txBox="1"/>
          <p:nvPr/>
        </p:nvSpPr>
        <p:spPr>
          <a:xfrm>
            <a:off x="3185278" y="3378286"/>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2019</a:t>
            </a:r>
            <a:endParaRPr lang="en-GB" sz="700" dirty="0">
              <a:solidFill>
                <a:schemeClr val="accent1"/>
              </a:solidFill>
              <a:latin typeface="Calibri" panose="020F0502020204030204" pitchFamily="34" charset="0"/>
              <a:cs typeface="Calibri" panose="020F0502020204030204" pitchFamily="34" charset="0"/>
            </a:endParaRPr>
          </a:p>
        </p:txBody>
      </p:sp>
      <p:pic>
        <p:nvPicPr>
          <p:cNvPr id="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707" y="2484841"/>
            <a:ext cx="186455" cy="1864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6770" y="2815112"/>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1224" y="2984389"/>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425604" y="2060700"/>
            <a:ext cx="1154508" cy="545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b="1" dirty="0" smtClean="0">
                <a:latin typeface="Calibri" panose="020F0502020204030204" pitchFamily="34" charset="0"/>
                <a:cs typeface="Calibri" panose="020F0502020204030204" pitchFamily="34" charset="0"/>
              </a:rPr>
              <a:t>‘Eat Out to Help Out’ in August</a:t>
            </a:r>
            <a:endParaRPr lang="en-GB" sz="950" b="1" dirty="0">
              <a:latin typeface="Calibri" panose="020F0502020204030204" pitchFamily="34" charset="0"/>
              <a:cs typeface="Calibri" panose="020F0502020204030204" pitchFamily="34" charset="0"/>
            </a:endParaRPr>
          </a:p>
        </p:txBody>
      </p:sp>
      <p:pic>
        <p:nvPicPr>
          <p:cNvPr id="35"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193" y="2716044"/>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3573726"/>
            <a:ext cx="260452" cy="2493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660" y="3579862"/>
            <a:ext cx="260452" cy="24937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941471" y="3845883"/>
            <a:ext cx="881973"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2019 End of </a:t>
            </a:r>
          </a:p>
          <a:p>
            <a:pPr algn="ctr"/>
            <a:r>
              <a:rPr lang="en-GB" sz="700" dirty="0" smtClean="0">
                <a:solidFill>
                  <a:schemeClr val="accent1"/>
                </a:solidFill>
                <a:latin typeface="Calibri" panose="020F0502020204030204" pitchFamily="34" charset="0"/>
                <a:cs typeface="Calibri" panose="020F0502020204030204" pitchFamily="34" charset="0"/>
              </a:rPr>
              <a:t>Summer Heatwave</a:t>
            </a:r>
            <a:endParaRPr lang="en-GB" sz="700" dirty="0">
              <a:solidFill>
                <a:schemeClr val="accent1"/>
              </a:solidFill>
              <a:latin typeface="Calibri" panose="020F0502020204030204" pitchFamily="34" charset="0"/>
              <a:cs typeface="Calibri" panose="020F0502020204030204" pitchFamily="34" charset="0"/>
            </a:endParaRPr>
          </a:p>
        </p:txBody>
      </p:sp>
      <p:sp>
        <p:nvSpPr>
          <p:cNvPr id="5" name="TextBox 4"/>
          <p:cNvSpPr txBox="1"/>
          <p:nvPr/>
        </p:nvSpPr>
        <p:spPr>
          <a:xfrm>
            <a:off x="5940152" y="2815112"/>
            <a:ext cx="519694" cy="338554"/>
          </a:xfrm>
          <a:prstGeom prst="rect">
            <a:avLst/>
          </a:prstGeom>
          <a:solidFill>
            <a:schemeClr val="accent1">
              <a:lumMod val="20000"/>
              <a:lumOff val="80000"/>
            </a:schemeClr>
          </a:solidFill>
          <a:ln>
            <a:solidFill>
              <a:schemeClr val="accent1">
                <a:lumMod val="75000"/>
              </a:schemeClr>
            </a:solidFill>
          </a:ln>
        </p:spPr>
        <p:txBody>
          <a:bodyPr wrap="none" rtlCol="0">
            <a:spAutoFit/>
          </a:bodyPr>
          <a:lstStyle/>
          <a:p>
            <a:pPr algn="ctr"/>
            <a:r>
              <a:rPr lang="en-GB" sz="800" dirty="0" smtClean="0">
                <a:latin typeface="Calibri" panose="020F0502020204030204" pitchFamily="34" charset="0"/>
                <a:cs typeface="Calibri" panose="020F0502020204030204" pitchFamily="34" charset="0"/>
              </a:rPr>
              <a:t>PM </a:t>
            </a:r>
          </a:p>
          <a:p>
            <a:pPr algn="ctr"/>
            <a:r>
              <a:rPr lang="en-GB" sz="800" dirty="0" smtClean="0">
                <a:latin typeface="Calibri" panose="020F0502020204030204" pitchFamily="34" charset="0"/>
                <a:cs typeface="Calibri" panose="020F0502020204030204" pitchFamily="34" charset="0"/>
              </a:rPr>
              <a:t>Address</a:t>
            </a:r>
            <a:endParaRPr lang="en-GB" sz="800" dirty="0">
              <a:latin typeface="Calibri" panose="020F0502020204030204" pitchFamily="34" charset="0"/>
              <a:cs typeface="Calibri" panose="020F0502020204030204" pitchFamily="34" charset="0"/>
            </a:endParaRPr>
          </a:p>
        </p:txBody>
      </p:sp>
      <p:sp>
        <p:nvSpPr>
          <p:cNvPr id="7" name="Rectangle 6"/>
          <p:cNvSpPr/>
          <p:nvPr/>
        </p:nvSpPr>
        <p:spPr>
          <a:xfrm>
            <a:off x="5474975" y="4871213"/>
            <a:ext cx="3202922" cy="215444"/>
          </a:xfrm>
          <a:prstGeom prst="rect">
            <a:avLst/>
          </a:prstGeom>
        </p:spPr>
        <p:txBody>
          <a:bodyPr wrap="square">
            <a:spAutoFit/>
          </a:bodyPr>
          <a:lstStyle/>
          <a:p>
            <a:r>
              <a:rPr lang="en-GB" sz="800" dirty="0" smtClean="0">
                <a:latin typeface="Calibri" panose="020F0502020204030204" pitchFamily="34" charset="0"/>
                <a:cs typeface="Calibri" panose="020F0502020204030204" pitchFamily="34" charset="0"/>
              </a:rPr>
              <a:t>NB:  Supermarkets include </a:t>
            </a:r>
            <a:r>
              <a:rPr lang="en-GB" sz="800" dirty="0">
                <a:latin typeface="Calibri" panose="020F0502020204030204" pitchFamily="34" charset="0"/>
                <a:cs typeface="Calibri" panose="020F0502020204030204" pitchFamily="34" charset="0"/>
              </a:rPr>
              <a:t>Online Dark </a:t>
            </a:r>
            <a:r>
              <a:rPr lang="en-GB" sz="800" dirty="0" smtClean="0">
                <a:latin typeface="Calibri" panose="020F0502020204030204" pitchFamily="34" charset="0"/>
                <a:cs typeface="Calibri" panose="020F0502020204030204" pitchFamily="34" charset="0"/>
              </a:rPr>
              <a:t>Stores, Depots and Picking stores </a:t>
            </a:r>
            <a:endParaRPr lang="en-GB" sz="800" dirty="0"/>
          </a:p>
        </p:txBody>
      </p:sp>
    </p:spTree>
    <p:extLst>
      <p:ext uri="{BB962C8B-B14F-4D97-AF65-F5344CB8AC3E}">
        <p14:creationId xmlns:p14="http://schemas.microsoft.com/office/powerpoint/2010/main" val="17092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2235841397"/>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334829" y="267494"/>
            <a:ext cx="8959326" cy="63476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1"/>
            <a:r>
              <a:rPr lang="en-GB" sz="2000" b="1" dirty="0" smtClean="0">
                <a:latin typeface="Calibri" panose="020F0502020204030204" pitchFamily="34" charset="0"/>
                <a:cs typeface="Calibri" panose="020F0502020204030204" pitchFamily="34" charset="0"/>
              </a:rPr>
              <a:t>AND THE ACCELERATION IN </a:t>
            </a:r>
            <a:r>
              <a:rPr lang="en-GB" sz="2000" b="1" dirty="0">
                <a:latin typeface="Calibri" panose="020F0502020204030204" pitchFamily="34" charset="0"/>
                <a:cs typeface="Calibri" panose="020F0502020204030204" pitchFamily="34" charset="0"/>
              </a:rPr>
              <a:t>THE LATEST </a:t>
            </a:r>
            <a:r>
              <a:rPr lang="en-GB" sz="2000" b="1" dirty="0" smtClean="0">
                <a:latin typeface="Calibri" panose="020F0502020204030204" pitchFamily="34" charset="0"/>
                <a:cs typeface="Calibri" panose="020F0502020204030204" pitchFamily="34" charset="0"/>
              </a:rPr>
              <a:t>WEEK, </a:t>
            </a:r>
            <a:r>
              <a:rPr lang="en-GB" sz="2000" b="1" dirty="0">
                <a:latin typeface="Calibri" panose="020F0502020204030204" pitchFamily="34" charset="0"/>
                <a:cs typeface="Calibri" panose="020F0502020204030204" pitchFamily="34" charset="0"/>
              </a:rPr>
              <a:t>IS MORE EVIDENT IN </a:t>
            </a:r>
            <a:r>
              <a:rPr lang="en-GB" sz="2000" b="1" dirty="0" smtClean="0">
                <a:solidFill>
                  <a:schemeClr val="tx1"/>
                </a:solidFill>
                <a:latin typeface="Calibri" panose="020F0502020204030204" pitchFamily="34" charset="0"/>
                <a:cs typeface="Calibri" panose="020F0502020204030204" pitchFamily="34" charset="0"/>
              </a:rPr>
              <a:t>FMCG SALES </a:t>
            </a:r>
            <a:r>
              <a:rPr lang="en-GB" sz="2000" b="1" dirty="0" smtClean="0">
                <a:latin typeface="Calibri" panose="020F0502020204030204" pitchFamily="34" charset="0"/>
                <a:cs typeface="Calibri" panose="020F0502020204030204" pitchFamily="34" charset="0"/>
              </a:rPr>
              <a:t>IN LARGER STORES, WITH </a:t>
            </a:r>
            <a:r>
              <a:rPr lang="en-GB" sz="2000" b="1" dirty="0">
                <a:solidFill>
                  <a:schemeClr val="tx1"/>
                </a:solidFill>
                <a:latin typeface="Calibri" panose="020F0502020204030204" pitchFamily="34" charset="0"/>
                <a:cs typeface="Calibri" panose="020F0502020204030204" pitchFamily="34" charset="0"/>
              </a:rPr>
              <a:t>GROWTH</a:t>
            </a:r>
            <a:r>
              <a:rPr lang="en-GB" sz="2000" b="1" dirty="0" smtClean="0">
                <a:latin typeface="Calibri" panose="020F0502020204030204" pitchFamily="34" charset="0"/>
                <a:cs typeface="Calibri" panose="020F0502020204030204" pitchFamily="34" charset="0"/>
              </a:rPr>
              <a:t> +9.2%.</a:t>
            </a:r>
            <a:endParaRPr lang="en-GB" sz="2000" b="1"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FMCG</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418347" y="1264531"/>
            <a:ext cx="901209" cy="553998"/>
          </a:xfrm>
          <a:prstGeom prst="rect">
            <a:avLst/>
          </a:prstGeom>
          <a:noFill/>
        </p:spPr>
        <p:txBody>
          <a:bodyPr wrap="none" rtlCol="0">
            <a:spAutoFit/>
          </a:bodyPr>
          <a:lstStyle/>
          <a:p>
            <a:pPr algn="ctr"/>
            <a:r>
              <a:rPr lang="en-GB" sz="1000" b="1" dirty="0" smtClean="0">
                <a:latin typeface="Calibri" panose="020F0502020204030204" pitchFamily="34" charset="0"/>
                <a:cs typeface="Calibri" panose="020F0502020204030204" pitchFamily="34" charset="0"/>
              </a:rPr>
              <a:t>FMCG</a:t>
            </a:r>
            <a:r>
              <a:rPr lang="en-GB" sz="1000" dirty="0" smtClean="0">
                <a:latin typeface="Calibri" panose="020F0502020204030204" pitchFamily="34" charset="0"/>
                <a:cs typeface="Calibri" panose="020F0502020204030204" pitchFamily="34" charset="0"/>
              </a:rPr>
              <a:t> </a:t>
            </a:r>
          </a:p>
          <a:p>
            <a:pPr algn="ctr"/>
            <a:r>
              <a:rPr lang="en-GB" sz="1000" dirty="0" smtClean="0">
                <a:latin typeface="Calibri" panose="020F0502020204030204" pitchFamily="34" charset="0"/>
                <a:cs typeface="Calibri" panose="020F0502020204030204" pitchFamily="34" charset="0"/>
              </a:rPr>
              <a:t>Weekly </a:t>
            </a:r>
          </a:p>
          <a:p>
            <a:pPr algn="ctr"/>
            <a:r>
              <a:rPr lang="en-GB" sz="1000" dirty="0" smtClean="0">
                <a:latin typeface="Calibri" panose="020F0502020204030204" pitchFamily="34" charset="0"/>
                <a:cs typeface="Calibri" panose="020F0502020204030204" pitchFamily="34" charset="0"/>
              </a:rPr>
              <a:t>Value Growth</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7440377" y="3845883"/>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17" name="Google Shape;1858;p11"/>
          <p:cNvGrpSpPr/>
          <p:nvPr/>
        </p:nvGrpSpPr>
        <p:grpSpPr>
          <a:xfrm>
            <a:off x="6991679" y="1763196"/>
            <a:ext cx="2004566" cy="650587"/>
            <a:chOff x="6121555" y="1143838"/>
            <a:chExt cx="1822332" cy="591444"/>
          </a:xfrm>
        </p:grpSpPr>
        <p:sp>
          <p:nvSpPr>
            <p:cNvPr id="18" name="Google Shape;1859;p11"/>
            <p:cNvSpPr txBox="1"/>
            <p:nvPr/>
          </p:nvSpPr>
          <p:spPr>
            <a:xfrm>
              <a:off x="6258344" y="1519882"/>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31st October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143838"/>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FMCG</a:t>
              </a:r>
            </a:p>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 of incremental sales </a:t>
              </a:r>
              <a:r>
                <a:rPr lang="it-IT" sz="900" b="1" i="1" dirty="0" smtClean="0">
                  <a:solidFill>
                    <a:schemeClr val="accent5"/>
                  </a:solidFill>
                  <a:latin typeface="Calibri" panose="020F0502020204030204" pitchFamily="34" charset="0"/>
                  <a:cs typeface="Calibri" panose="020F0502020204030204" pitchFamily="34" charset="0"/>
                </a:rPr>
                <a:t>(</a:t>
              </a:r>
              <a:r>
                <a:rPr lang="it-IT" sz="900" i="1" dirty="0" smtClean="0">
                  <a:solidFill>
                    <a:schemeClr val="accent5"/>
                  </a:solidFill>
                  <a:latin typeface="Calibri" panose="020F0502020204030204" pitchFamily="34" charset="0"/>
                  <a:cs typeface="Calibri" panose="020F0502020204030204" pitchFamily="34" charset="0"/>
                </a:rPr>
                <a:t>growth</a:t>
              </a:r>
              <a:r>
                <a:rPr lang="it-IT" sz="1100" b="1" dirty="0" smtClean="0">
                  <a:solidFill>
                    <a:schemeClr val="accent5"/>
                  </a:solidFill>
                  <a:latin typeface="Calibri" panose="020F0502020204030204" pitchFamily="34" charset="0"/>
                  <a:cs typeface="Calibri" panose="020F0502020204030204" pitchFamily="34" charset="0"/>
                </a:rPr>
                <a:t>)</a:t>
              </a:r>
              <a:endParaRPr sz="11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0" name="Google Shape;1850;p11"/>
          <p:cNvSpPr/>
          <p:nvPr/>
        </p:nvSpPr>
        <p:spPr>
          <a:xfrm>
            <a:off x="8317896" y="3374082"/>
            <a:ext cx="7200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600" b="1" i="0" u="none" strike="noStrike" cap="none" dirty="0" smtClean="0">
                <a:solidFill>
                  <a:schemeClr val="accent3"/>
                </a:solidFill>
                <a:latin typeface="Calibri" panose="020F0502020204030204" pitchFamily="34" charset="0"/>
                <a:cs typeface="Calibri" panose="020F0502020204030204" pitchFamily="34" charset="0"/>
                <a:sym typeface="Arial"/>
              </a:rPr>
              <a:t>9%</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a:t>
            </a:r>
            <a:r>
              <a:rPr lang="it-IT" sz="1000" b="1" i="1" u="none" strike="noStrike" cap="none" dirty="0" smtClean="0">
                <a:solidFill>
                  <a:schemeClr val="accent3"/>
                </a:solidFill>
                <a:latin typeface="Calibri" panose="020F0502020204030204" pitchFamily="34" charset="0"/>
                <a:cs typeface="Calibri" panose="020F0502020204030204" pitchFamily="34" charset="0"/>
                <a:sym typeface="Arial"/>
              </a:rPr>
              <a:t>(2.6%)</a:t>
            </a:r>
            <a:endParaRPr sz="10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379486" y="3378286"/>
            <a:ext cx="720906"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600" b="1" dirty="0" smtClean="0">
                <a:solidFill>
                  <a:schemeClr val="accent1"/>
                </a:solidFill>
                <a:latin typeface="Calibri" panose="020F0502020204030204" pitchFamily="34" charset="0"/>
                <a:cs typeface="Calibri" panose="020F0502020204030204" pitchFamily="34" charset="0"/>
              </a:rPr>
              <a:t>91%</a:t>
            </a:r>
            <a:endParaRPr lang="it-IT" sz="1600" b="1" i="0" u="none" strike="noStrike" cap="none" dirty="0" smtClean="0">
              <a:solidFill>
                <a:schemeClr val="accent1"/>
              </a:solidFill>
              <a:latin typeface="Calibri" panose="020F0502020204030204" pitchFamily="34" charset="0"/>
              <a:cs typeface="Calibri" panose="020F0502020204030204" pitchFamily="34" charset="0"/>
              <a:sym typeface="Arial"/>
            </a:endParaRPr>
          </a:p>
          <a:p>
            <a:pPr lvl="0" algn="ctr">
              <a:buClr>
                <a:srgbClr val="000000"/>
              </a:buClr>
              <a:buSzPts val="2400"/>
            </a:pPr>
            <a:r>
              <a:rPr lang="it-IT" sz="1000" b="1" dirty="0" smtClean="0">
                <a:solidFill>
                  <a:schemeClr val="accent1"/>
                </a:solidFill>
                <a:latin typeface="Calibri" panose="020F0502020204030204" pitchFamily="34" charset="0"/>
                <a:cs typeface="Calibri" panose="020F0502020204030204" pitchFamily="34" charset="0"/>
              </a:rPr>
              <a:t>(</a:t>
            </a:r>
            <a:r>
              <a:rPr lang="it-IT" sz="1000" b="1" dirty="0">
                <a:solidFill>
                  <a:schemeClr val="accent1"/>
                </a:solidFill>
                <a:latin typeface="Calibri" panose="020F0502020204030204" pitchFamily="34" charset="0"/>
                <a:cs typeface="Calibri" panose="020F0502020204030204" pitchFamily="34" charset="0"/>
              </a:rPr>
              <a:t>+</a:t>
            </a:r>
            <a:r>
              <a:rPr lang="it-IT" sz="1000" b="1" dirty="0" smtClean="0">
                <a:solidFill>
                  <a:schemeClr val="accent1"/>
                </a:solidFill>
                <a:latin typeface="Calibri" panose="020F0502020204030204" pitchFamily="34" charset="0"/>
                <a:cs typeface="Calibri" panose="020F0502020204030204" pitchFamily="34" charset="0"/>
              </a:rPr>
              <a:t>7.8%)</a:t>
            </a:r>
            <a:endParaRPr sz="10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sp>
        <p:nvSpPr>
          <p:cNvPr id="6" name="TextBox 5"/>
          <p:cNvSpPr txBox="1"/>
          <p:nvPr/>
        </p:nvSpPr>
        <p:spPr>
          <a:xfrm>
            <a:off x="4753714" y="4758902"/>
            <a:ext cx="4147289"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FMCG = Total Store excluding General Merchandise, Tobacco and Medicines</a:t>
            </a:r>
            <a:endParaRPr lang="en-GB" sz="1000" dirty="0">
              <a:latin typeface="Calibri" panose="020F0502020204030204" pitchFamily="34" charset="0"/>
              <a:cs typeface="Calibri" panose="020F0502020204030204" pitchFamily="34" charset="0"/>
            </a:endParaRPr>
          </a:p>
        </p:txBody>
      </p:sp>
      <p:sp>
        <p:nvSpPr>
          <p:cNvPr id="4" name="Rectangle 3"/>
          <p:cNvSpPr/>
          <p:nvPr/>
        </p:nvSpPr>
        <p:spPr>
          <a:xfrm>
            <a:off x="323527" y="971964"/>
            <a:ext cx="8672717" cy="276999"/>
          </a:xfrm>
          <a:prstGeom prst="rect">
            <a:avLst/>
          </a:prstGeom>
        </p:spPr>
        <p:txBody>
          <a:bodyPr wrap="square">
            <a:spAutoFit/>
          </a:bodyPr>
          <a:lstStyle/>
          <a:p>
            <a:pPr marL="171450" indent="-171450">
              <a:buClr>
                <a:schemeClr val="accent1"/>
              </a:buClr>
              <a:buFont typeface="Arial" panose="020B0604020202020204" pitchFamily="34" charset="0"/>
              <a:buChar char="•"/>
            </a:pPr>
            <a:r>
              <a:rPr lang="en-GB" sz="1200" b="1" dirty="0" smtClean="0">
                <a:latin typeface="Calibri" panose="020F0502020204030204" pitchFamily="34" charset="0"/>
                <a:cs typeface="Calibri" panose="020F0502020204030204" pitchFamily="34" charset="0"/>
              </a:rPr>
              <a:t>Supermarkets (including online picking stores and Depots) accounted for 91% of incremental fmcg sales in the last 4 weeks</a:t>
            </a:r>
            <a:endParaRPr lang="en-GB" sz="1200" dirty="0"/>
          </a:p>
        </p:txBody>
      </p:sp>
    </p:spTree>
    <p:extLst>
      <p:ext uri="{BB962C8B-B14F-4D97-AF65-F5344CB8AC3E}">
        <p14:creationId xmlns:p14="http://schemas.microsoft.com/office/powerpoint/2010/main" val="534854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151583"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accent5"/>
              </a:solidFill>
              <a:latin typeface="Calibri" panose="020F0502020204030204" pitchFamily="34" charset="0"/>
              <a:cs typeface="Calibri" panose="020F0502020204030204" pitchFamily="34" charset="0"/>
            </a:endParaRPr>
          </a:p>
          <a:p>
            <a:pPr lvl="0" algn="ctr" defTabSz="400050">
              <a:spcBef>
                <a:spcPct val="0"/>
              </a:spcBef>
            </a:pPr>
            <a:endParaRPr lang="en-GB" sz="1000" kern="1200" dirty="0" smtClean="0">
              <a:solidFill>
                <a:schemeClr val="bg1"/>
              </a:solidFill>
              <a:latin typeface="Calibri" panose="020F0502020204030204" pitchFamily="34" charset="0"/>
            </a:endParaRPr>
          </a:p>
          <a:p>
            <a:pPr lvl="0" algn="ctr" defTabSz="400050">
              <a:spcBef>
                <a:spcPct val="0"/>
              </a:spcBef>
            </a:pPr>
            <a:endParaRPr lang="en-GB" sz="800" kern="1200" dirty="0" smtClean="0">
              <a:solidFill>
                <a:schemeClr val="bg1"/>
              </a:solidFill>
              <a:latin typeface="Calibri" panose="020F0502020204030204" pitchFamily="34" charset="0"/>
            </a:endParaRP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Bakery Prods +41%</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Fresh Dough/Pastry +39%</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Re-usable Shopping bags +36%</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Fruit +33%</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 Mexican Accom +26%</a:t>
            </a:r>
          </a:p>
          <a:p>
            <a:pPr algn="ctr" defTabSz="400050">
              <a:lnSpc>
                <a:spcPct val="90000"/>
              </a:lnSpc>
              <a:spcBef>
                <a:spcPct val="0"/>
              </a:spcBef>
            </a:pPr>
            <a:r>
              <a:rPr lang="en-GB" sz="1000" b="1" kern="1200" dirty="0" smtClean="0">
                <a:solidFill>
                  <a:schemeClr val="tx1"/>
                </a:solidFill>
                <a:latin typeface="Calibri" panose="020F0502020204030204" pitchFamily="34" charset="0"/>
              </a:rPr>
              <a:t>Frozen Meat +26%</a:t>
            </a:r>
          </a:p>
          <a:p>
            <a:pPr algn="ctr" defTabSz="400050">
              <a:lnSpc>
                <a:spcPct val="90000"/>
              </a:lnSpc>
              <a:spcBef>
                <a:spcPct val="0"/>
              </a:spcBef>
            </a:pPr>
            <a:r>
              <a:rPr lang="en-GB" sz="1000" b="1" kern="1200" dirty="0">
                <a:solidFill>
                  <a:schemeClr val="tx1"/>
                </a:solidFill>
                <a:latin typeface="Calibri" panose="020F0502020204030204" pitchFamily="34" charset="0"/>
                <a:cs typeface="Calibri" panose="020F0502020204030204" pitchFamily="34" charset="0"/>
              </a:rPr>
              <a:t>Fish </a:t>
            </a:r>
            <a:r>
              <a:rPr lang="en-GB" sz="1000" b="1" kern="1200" dirty="0" smtClean="0">
                <a:solidFill>
                  <a:schemeClr val="tx1"/>
                </a:solidFill>
                <a:latin typeface="Calibri" panose="020F0502020204030204" pitchFamily="34" charset="0"/>
                <a:cs typeface="Calibri" panose="020F0502020204030204" pitchFamily="34" charset="0"/>
              </a:rPr>
              <a:t>Fingers +23%</a:t>
            </a:r>
            <a:endParaRPr lang="en-GB" sz="1000" b="1" kern="1200" dirty="0" smtClean="0">
              <a:solidFill>
                <a:schemeClr val="tx1"/>
              </a:solidFill>
              <a:latin typeface="Calibri" panose="020F0502020204030204" pitchFamily="34" charset="0"/>
            </a:endParaRPr>
          </a:p>
          <a:p>
            <a:pPr algn="ctr" defTabSz="400050">
              <a:lnSpc>
                <a:spcPct val="90000"/>
              </a:lnSpc>
              <a:spcBef>
                <a:spcPct val="0"/>
              </a:spcBef>
            </a:pPr>
            <a:r>
              <a:rPr lang="en-GB" sz="1000" b="1" kern="1200" dirty="0" smtClean="0">
                <a:solidFill>
                  <a:schemeClr val="tx1"/>
                </a:solidFill>
                <a:latin typeface="Calibri" panose="020F0502020204030204" pitchFamily="34" charset="0"/>
              </a:rPr>
              <a:t>Ambient Meal Kits +23%</a:t>
            </a:r>
            <a:endParaRPr lang="en-GB" sz="1000" b="1" kern="1200" dirty="0">
              <a:solidFill>
                <a:schemeClr val="tx1"/>
              </a:solidFill>
              <a:latin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Savoury Baking Mixes +22%</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Olives &amp; Antipasti +22%</a:t>
            </a: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800" kern="1200" dirty="0">
              <a:solidFill>
                <a:schemeClr val="bg1"/>
              </a:solidFill>
              <a:latin typeface="Calibri" panose="020F0502020204030204" pitchFamily="34" charset="0"/>
            </a:endParaRPr>
          </a:p>
          <a:p>
            <a:pPr lvl="0" algn="ctr" defTabSz="400050">
              <a:lnSpc>
                <a:spcPct val="90000"/>
              </a:lnSpc>
              <a:spcBef>
                <a:spcPct val="0"/>
              </a:spcBef>
            </a:pPr>
            <a:endParaRPr lang="en-GB" sz="900" kern="1200" dirty="0" smtClean="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p:txBody>
      </p:sp>
      <p:sp>
        <p:nvSpPr>
          <p:cNvPr id="10" name="Freeform 9"/>
          <p:cNvSpPr/>
          <p:nvPr/>
        </p:nvSpPr>
        <p:spPr>
          <a:xfrm>
            <a:off x="3059832"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endParaRPr lang="en-GB" sz="1000" b="1" kern="1200" dirty="0" smtClean="0">
              <a:solidFill>
                <a:schemeClr val="tx1"/>
              </a:solidFill>
              <a:latin typeface="Calibri" panose="020F0502020204030204" pitchFamily="34" charset="0"/>
            </a:endParaRPr>
          </a:p>
          <a:p>
            <a:pPr algn="ctr" defTabSz="400050">
              <a:spcBef>
                <a:spcPct val="0"/>
              </a:spcBef>
            </a:pPr>
            <a:r>
              <a:rPr lang="en-GB" sz="1000" b="1" kern="1200" dirty="0">
                <a:solidFill>
                  <a:schemeClr val="tx1"/>
                </a:solidFill>
                <a:latin typeface="Calibri" panose="020F0502020204030204" pitchFamily="34" charset="0"/>
              </a:rPr>
              <a:t>Fresh Meat Subs +54%</a:t>
            </a:r>
          </a:p>
          <a:p>
            <a:pPr lvl="0" algn="ctr" defTabSz="400050">
              <a:spcBef>
                <a:spcPct val="0"/>
              </a:spcBef>
            </a:pPr>
            <a:r>
              <a:rPr lang="en-GB" sz="1000" b="1" kern="1200" dirty="0" smtClean="0">
                <a:solidFill>
                  <a:schemeClr val="tx1"/>
                </a:solidFill>
                <a:latin typeface="Calibri" panose="020F0502020204030204" pitchFamily="34" charset="0"/>
              </a:rPr>
              <a:t>Herbs &amp; Spices +33%</a:t>
            </a:r>
          </a:p>
          <a:p>
            <a:pPr algn="ctr" defTabSz="400050">
              <a:spcBef>
                <a:spcPct val="0"/>
              </a:spcBef>
            </a:pPr>
            <a:r>
              <a:rPr lang="en-GB" sz="1000" b="1" kern="1200" dirty="0">
                <a:solidFill>
                  <a:schemeClr val="tx1"/>
                </a:solidFill>
                <a:latin typeface="Calibri" panose="020F0502020204030204" pitchFamily="34" charset="0"/>
              </a:rPr>
              <a:t>Cooking Vinegar &amp; Alcohols +</a:t>
            </a:r>
            <a:r>
              <a:rPr lang="en-GB" sz="1000" b="1" kern="1200" dirty="0" smtClean="0">
                <a:solidFill>
                  <a:schemeClr val="tx1"/>
                </a:solidFill>
                <a:latin typeface="Calibri" panose="020F0502020204030204" pitchFamily="34" charset="0"/>
              </a:rPr>
              <a:t>31%</a:t>
            </a:r>
          </a:p>
          <a:p>
            <a:pPr algn="ctr" defTabSz="400050">
              <a:spcBef>
                <a:spcPct val="0"/>
              </a:spcBef>
            </a:pPr>
            <a:r>
              <a:rPr lang="en-GB" sz="1000" b="1" kern="1200" dirty="0" smtClean="0">
                <a:solidFill>
                  <a:schemeClr val="tx1"/>
                </a:solidFill>
                <a:latin typeface="Calibri" panose="020F0502020204030204" pitchFamily="34" charset="0"/>
              </a:rPr>
              <a:t>Baking Sundries +26%</a:t>
            </a:r>
          </a:p>
          <a:p>
            <a:pPr algn="ctr" defTabSz="400050">
              <a:spcBef>
                <a:spcPct val="0"/>
              </a:spcBef>
            </a:pPr>
            <a:r>
              <a:rPr lang="en-GB" sz="1000" b="1" kern="1200" dirty="0" smtClean="0">
                <a:solidFill>
                  <a:schemeClr val="tx1"/>
                </a:solidFill>
                <a:latin typeface="Calibri" panose="020F0502020204030204" pitchFamily="34" charset="0"/>
              </a:rPr>
              <a:t>Homebaking Nuts +22%</a:t>
            </a:r>
          </a:p>
          <a:p>
            <a:pPr algn="ctr" defTabSz="400050">
              <a:spcBef>
                <a:spcPct val="0"/>
              </a:spcBef>
            </a:pPr>
            <a:r>
              <a:rPr lang="en-GB" sz="1000" b="1" kern="1200" dirty="0" smtClean="0">
                <a:solidFill>
                  <a:schemeClr val="tx1"/>
                </a:solidFill>
                <a:latin typeface="Calibri" panose="020F0502020204030204" pitchFamily="34" charset="0"/>
              </a:rPr>
              <a:t>Oil +22%</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Cooking Equip +20%</a:t>
            </a:r>
          </a:p>
          <a:p>
            <a:pPr lvl="0" algn="ctr" defTabSz="400050">
              <a:spcBef>
                <a:spcPct val="0"/>
              </a:spcBef>
            </a:pPr>
            <a:r>
              <a:rPr lang="en-GB" sz="1000" b="1" kern="1200" dirty="0" smtClean="0">
                <a:solidFill>
                  <a:schemeClr val="tx1"/>
                </a:solidFill>
                <a:latin typeface="Calibri" panose="020F0502020204030204" pitchFamily="34" charset="0"/>
              </a:rPr>
              <a:t>Wraps &amp; Foil +16%</a:t>
            </a:r>
          </a:p>
          <a:p>
            <a:pPr lvl="0" algn="ctr" defTabSz="400050">
              <a:spcBef>
                <a:spcPct val="0"/>
              </a:spcBef>
            </a:pPr>
            <a:r>
              <a:rPr lang="en-GB" sz="1000" b="1" kern="1200" dirty="0" smtClean="0">
                <a:solidFill>
                  <a:schemeClr val="tx1"/>
                </a:solidFill>
                <a:latin typeface="Calibri" panose="020F0502020204030204" pitchFamily="34" charset="0"/>
              </a:rPr>
              <a:t>Sugar &amp; Sweeteners +15%</a:t>
            </a:r>
          </a:p>
          <a:p>
            <a:pPr lvl="0" algn="ctr" defTabSz="400050">
              <a:spcBef>
                <a:spcPct val="0"/>
              </a:spcBef>
            </a:pPr>
            <a:r>
              <a:rPr lang="en-GB" sz="1000" b="1" kern="1200" dirty="0" smtClean="0">
                <a:solidFill>
                  <a:schemeClr val="tx1"/>
                </a:solidFill>
                <a:latin typeface="Calibri" panose="020F0502020204030204" pitchFamily="34" charset="0"/>
              </a:rPr>
              <a:t>Eggs +15%</a:t>
            </a:r>
          </a:p>
          <a:p>
            <a:pPr lvl="0" algn="ctr" defTabSz="400050">
              <a:spcBef>
                <a:spcPct val="0"/>
              </a:spcBef>
            </a:pPr>
            <a:r>
              <a:rPr lang="en-GB" sz="1000" b="1" kern="1200" dirty="0" smtClean="0">
                <a:solidFill>
                  <a:schemeClr val="tx1"/>
                </a:solidFill>
                <a:latin typeface="Calibri" panose="020F0502020204030204" pitchFamily="34" charset="0"/>
              </a:rPr>
              <a:t>Fresh Meat +12%</a:t>
            </a:r>
          </a:p>
        </p:txBody>
      </p:sp>
      <p:sp>
        <p:nvSpPr>
          <p:cNvPr id="8" name="Freeform 7"/>
          <p:cNvSpPr/>
          <p:nvPr/>
        </p:nvSpPr>
        <p:spPr>
          <a:xfrm>
            <a:off x="1475656"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482476" rIns="71120" bIns="776799" numCol="1" spcCol="1270" anchor="ctr" anchorCtr="0">
            <a:noAutofit/>
          </a:bodyPr>
          <a:lstStyle/>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All Other First Aid* +2328%</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Hand </a:t>
            </a:r>
            <a:r>
              <a:rPr lang="en-GB" sz="1000" b="1" kern="1200" dirty="0">
                <a:solidFill>
                  <a:schemeClr val="tx1"/>
                </a:solidFill>
                <a:latin typeface="Calibri" panose="020F0502020204030204" pitchFamily="34" charset="0"/>
                <a:cs typeface="Calibri" panose="020F0502020204030204" pitchFamily="34" charset="0"/>
              </a:rPr>
              <a:t>Sanitiser </a:t>
            </a:r>
            <a:r>
              <a:rPr lang="en-GB" sz="1000" b="1" kern="1200" dirty="0" smtClean="0">
                <a:solidFill>
                  <a:schemeClr val="tx1"/>
                </a:solidFill>
                <a:latin typeface="Calibri" panose="020F0502020204030204" pitchFamily="34" charset="0"/>
                <a:cs typeface="Calibri" panose="020F0502020204030204" pitchFamily="34" charset="0"/>
              </a:rPr>
              <a:t>+760%</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Disinfectants +56%</a:t>
            </a:r>
          </a:p>
          <a:p>
            <a:pPr algn="ctr" defTabSz="400050">
              <a:spcBef>
                <a:spcPct val="0"/>
              </a:spcBef>
            </a:pPr>
            <a:r>
              <a:rPr lang="en-GB" sz="1000" b="1" kern="1200" dirty="0">
                <a:solidFill>
                  <a:schemeClr val="tx1"/>
                </a:solidFill>
                <a:latin typeface="Calibri" panose="020F0502020204030204" pitchFamily="34" charset="0"/>
                <a:cs typeface="Calibri" panose="020F0502020204030204" pitchFamily="34" charset="0"/>
              </a:rPr>
              <a:t>Household Cleaners </a:t>
            </a:r>
            <a:r>
              <a:rPr lang="en-GB" sz="1000" b="1" kern="1200" dirty="0" smtClean="0">
                <a:solidFill>
                  <a:schemeClr val="tx1"/>
                </a:solidFill>
                <a:latin typeface="Calibri" panose="020F0502020204030204" pitchFamily="34" charset="0"/>
                <a:cs typeface="Calibri" panose="020F0502020204030204" pitchFamily="34" charset="0"/>
              </a:rPr>
              <a:t>+18%</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a:solidFill>
                  <a:schemeClr val="tx1"/>
                </a:solidFill>
                <a:latin typeface="Calibri" panose="020F0502020204030204" pitchFamily="34" charset="0"/>
                <a:cs typeface="Calibri" panose="020F0502020204030204" pitchFamily="34" charset="0"/>
              </a:rPr>
              <a:t>Household Cleaning Accessories </a:t>
            </a:r>
            <a:r>
              <a:rPr lang="en-GB" sz="1000" b="1" kern="1200" dirty="0" smtClean="0">
                <a:solidFill>
                  <a:schemeClr val="tx1"/>
                </a:solidFill>
                <a:latin typeface="Calibri" panose="020F0502020204030204" pitchFamily="34" charset="0"/>
                <a:cs typeface="Calibri" panose="020F0502020204030204" pitchFamily="34" charset="0"/>
              </a:rPr>
              <a:t>+17%</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Aircare +15%</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Kitchen Roll +14%</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Dish Wash +14%</a:t>
            </a: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p:txBody>
      </p:sp>
      <p:sp>
        <p:nvSpPr>
          <p:cNvPr id="6" name="Freeform 5"/>
          <p:cNvSpPr/>
          <p:nvPr/>
        </p:nvSpPr>
        <p:spPr>
          <a:xfrm>
            <a:off x="4639415"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Stout+36%</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Ale +26%</a:t>
            </a:r>
          </a:p>
          <a:p>
            <a:pPr lvl="0" algn="ctr" defTabSz="400050">
              <a:spcBef>
                <a:spcPct val="0"/>
              </a:spcBef>
            </a:pPr>
            <a:r>
              <a:rPr lang="en-GB" sz="1000" b="1" kern="1200" dirty="0" smtClean="0">
                <a:solidFill>
                  <a:schemeClr val="tx1"/>
                </a:solidFill>
                <a:latin typeface="Calibri" panose="020F0502020204030204" pitchFamily="34" charset="0"/>
              </a:rPr>
              <a:t>Sherry +24%</a:t>
            </a:r>
          </a:p>
          <a:p>
            <a:pPr lvl="0" algn="ctr" defTabSz="400050">
              <a:spcBef>
                <a:spcPct val="0"/>
              </a:spcBef>
            </a:pPr>
            <a:r>
              <a:rPr lang="en-GB" sz="1000" b="1" kern="1200" dirty="0" smtClean="0">
                <a:solidFill>
                  <a:schemeClr val="tx1"/>
                </a:solidFill>
                <a:latin typeface="Calibri" panose="020F0502020204030204" pitchFamily="34" charset="0"/>
              </a:rPr>
              <a:t>Champagne +23%</a:t>
            </a:r>
          </a:p>
          <a:p>
            <a:pPr lvl="0" algn="ctr" defTabSz="400050">
              <a:spcBef>
                <a:spcPct val="0"/>
              </a:spcBef>
            </a:pPr>
            <a:r>
              <a:rPr lang="en-GB" sz="1000" b="1" kern="1200" dirty="0" smtClean="0">
                <a:solidFill>
                  <a:schemeClr val="tx1"/>
                </a:solidFill>
                <a:latin typeface="Calibri" panose="020F0502020204030204" pitchFamily="34" charset="0"/>
              </a:rPr>
              <a:t>Mixers +21%</a:t>
            </a:r>
          </a:p>
          <a:p>
            <a:pPr lvl="0" algn="ctr" defTabSz="400050">
              <a:spcBef>
                <a:spcPct val="0"/>
              </a:spcBef>
            </a:pPr>
            <a:r>
              <a:rPr lang="en-GB" sz="1000" b="1" kern="1200" dirty="0" smtClean="0">
                <a:solidFill>
                  <a:schemeClr val="tx1"/>
                </a:solidFill>
                <a:latin typeface="Calibri" panose="020F0502020204030204" pitchFamily="34" charset="0"/>
              </a:rPr>
              <a:t>Lager +18%</a:t>
            </a:r>
          </a:p>
          <a:p>
            <a:pPr lvl="0" algn="ctr" defTabSz="400050">
              <a:spcBef>
                <a:spcPct val="0"/>
              </a:spcBef>
            </a:pPr>
            <a:r>
              <a:rPr lang="en-GB" sz="1000" b="1" kern="1200" dirty="0" smtClean="0">
                <a:solidFill>
                  <a:schemeClr val="tx1"/>
                </a:solidFill>
                <a:latin typeface="Calibri" panose="020F0502020204030204" pitchFamily="34" charset="0"/>
              </a:rPr>
              <a:t>Spirits +17%</a:t>
            </a:r>
          </a:p>
          <a:p>
            <a:pPr algn="ctr" defTabSz="400050">
              <a:spcBef>
                <a:spcPct val="0"/>
              </a:spcBef>
            </a:pPr>
            <a:r>
              <a:rPr lang="en-GB" sz="1000" b="1" kern="1200" dirty="0" smtClean="0">
                <a:solidFill>
                  <a:schemeClr val="tx1"/>
                </a:solidFill>
                <a:latin typeface="Calibri" panose="020F0502020204030204" pitchFamily="34" charset="0"/>
              </a:rPr>
              <a:t>Still Wine +16%</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Coffee +15%</a:t>
            </a:r>
          </a:p>
          <a:p>
            <a:pPr lvl="0" algn="ctr" defTabSz="400050">
              <a:spcBef>
                <a:spcPct val="0"/>
              </a:spcBef>
            </a:pPr>
            <a:r>
              <a:rPr lang="en-GB" sz="1000" b="1" kern="1200" dirty="0" smtClean="0">
                <a:solidFill>
                  <a:schemeClr val="tx1"/>
                </a:solidFill>
                <a:latin typeface="Calibri" panose="020F0502020204030204" pitchFamily="34" charset="0"/>
              </a:rPr>
              <a:t>Hot Choc &amp; Malted Drinks +15%</a:t>
            </a:r>
          </a:p>
          <a:p>
            <a:pPr lvl="0" algn="ctr" defTabSz="400050">
              <a:spcBef>
                <a:spcPct val="0"/>
              </a:spcBef>
            </a:pPr>
            <a:r>
              <a:rPr lang="en-GB" sz="1000" b="1" kern="1200" dirty="0" smtClean="0">
                <a:solidFill>
                  <a:schemeClr val="tx1"/>
                </a:solidFill>
                <a:latin typeface="Calibri" panose="020F0502020204030204" pitchFamily="34" charset="0"/>
              </a:rPr>
              <a:t>Cola +14%</a:t>
            </a:r>
          </a:p>
        </p:txBody>
      </p:sp>
      <p:sp>
        <p:nvSpPr>
          <p:cNvPr id="2" name="Title 1"/>
          <p:cNvSpPr>
            <a:spLocks noGrp="1"/>
          </p:cNvSpPr>
          <p:nvPr>
            <p:ph type="title"/>
          </p:nvPr>
        </p:nvSpPr>
        <p:spPr>
          <a:xfrm>
            <a:off x="107504" y="195486"/>
            <a:ext cx="9036496" cy="890953"/>
          </a:xfrm>
        </p:spPr>
        <p:txBody>
          <a:bodyPr/>
          <a:lstStyle/>
          <a:p>
            <a:r>
              <a:rPr lang="en-GB" sz="1650" dirty="0" smtClean="0">
                <a:latin typeface="Calibri" panose="020F0502020204030204" pitchFamily="34" charset="0"/>
                <a:cs typeface="Calibri" panose="020F0502020204030204" pitchFamily="34" charset="0"/>
              </a:rPr>
              <a:t>WITH HALF TERM HOLIDAYS AND THE COUNTRY EDGING CLOSER TO LOCKDOWN, SHOPPERS SPENT MORE ON CONVENIENCE FOODS, COOKING INGREDIENTS, DRINKS AND HYGIENE PRODUCTS</a:t>
            </a:r>
            <a:endParaRPr lang="en-GB" sz="1650" dirty="0">
              <a:latin typeface="Calibri" panose="020F0502020204030204" pitchFamily="34" charset="0"/>
              <a:cs typeface="Calibri" panose="020F0502020204030204" pitchFamily="34" charset="0"/>
            </a:endParaRPr>
          </a:p>
        </p:txBody>
      </p:sp>
      <p:sp>
        <p:nvSpPr>
          <p:cNvPr id="19461" name="Text Placeholder 3"/>
          <p:cNvSpPr>
            <a:spLocks noGrp="1"/>
          </p:cNvSpPr>
          <p:nvPr>
            <p:ph type="body" idx="4294967295"/>
          </p:nvPr>
        </p:nvSpPr>
        <p:spPr>
          <a:xfrm>
            <a:off x="0" y="4830763"/>
            <a:ext cx="7056438" cy="273050"/>
          </a:xfrm>
        </p:spPr>
        <p:txBody>
          <a:bodyPr/>
          <a:lstStyle/>
          <a:p>
            <a:pPr marL="114300" indent="0">
              <a:spcBef>
                <a:spcPts val="63"/>
              </a:spcBef>
              <a:buNone/>
            </a:pPr>
            <a:r>
              <a:rPr lang="en-GB" altLang="en-US" sz="1050" dirty="0" smtClean="0">
                <a:latin typeface="Calibri" panose="020F0502020204030204" pitchFamily="34" charset="0"/>
              </a:rPr>
              <a:t>Source: Nielsen Scantrack Grocery Multiples Value Sales  4w/e 31st October 2020 vs year ago</a:t>
            </a:r>
          </a:p>
        </p:txBody>
      </p:sp>
      <p:sp>
        <p:nvSpPr>
          <p:cNvPr id="13" name="Oval 12"/>
          <p:cNvSpPr/>
          <p:nvPr/>
        </p:nvSpPr>
        <p:spPr>
          <a:xfrm>
            <a:off x="3329783" y="1203598"/>
            <a:ext cx="1134000" cy="1130400"/>
          </a:xfrm>
          <a:prstGeom prst="ellipse">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p:cNvSpPr/>
          <p:nvPr/>
        </p:nvSpPr>
        <p:spPr>
          <a:xfrm>
            <a:off x="6393611" y="1203598"/>
            <a:ext cx="1133581" cy="1129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878160"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1115616" y="4083918"/>
            <a:ext cx="6984776" cy="864096"/>
          </a:xfrm>
          <a:prstGeom prst="leftRightArrow">
            <a:avLst/>
          </a:prstGeom>
          <a:solidFill>
            <a:srgbClr val="F55959">
              <a:alpha val="92157"/>
            </a:srgb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311577" y="4285133"/>
            <a:ext cx="6592854" cy="461665"/>
          </a:xfrm>
          <a:prstGeom prst="rect">
            <a:avLst/>
          </a:prstGeom>
          <a:noFill/>
        </p:spPr>
        <p:txBody>
          <a:bodyPr wrap="square" rtlCol="0">
            <a:spAutoFit/>
          </a:bodyPr>
          <a:lstStyle/>
          <a:p>
            <a:pPr algn="ctr"/>
            <a:r>
              <a:rPr lang="en-GB" sz="1200" b="1" dirty="0" smtClean="0">
                <a:latin typeface="Calibri" panose="020F0502020204030204" pitchFamily="34" charset="0"/>
                <a:cs typeface="Calibri" panose="020F0502020204030204" pitchFamily="34" charset="0"/>
              </a:rPr>
              <a:t>Shoppers spent less on DVDs/Blue Ray, Fireworks, Cough/Cold Remedies, Suncare, Food to Go, Clothing and Halloween  </a:t>
            </a:r>
            <a:endParaRPr lang="en-GB" sz="1200" b="1" dirty="0">
              <a:latin typeface="Calibri" panose="020F0502020204030204" pitchFamily="34" charset="0"/>
              <a:cs typeface="Calibri" panose="020F0502020204030204" pitchFamily="34" charset="0"/>
            </a:endParaRPr>
          </a:p>
        </p:txBody>
      </p:sp>
      <p:sp>
        <p:nvSpPr>
          <p:cNvPr id="24" name="Oval 23"/>
          <p:cNvSpPr/>
          <p:nvPr/>
        </p:nvSpPr>
        <p:spPr>
          <a:xfrm>
            <a:off x="1677255"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Shape 16188"/>
          <p:cNvPicPr>
            <a:picLocks noChangeAspect="1"/>
          </p:cNvPicPr>
          <p:nvPr/>
        </p:nvPicPr>
        <p:blipFill rotWithShape="1">
          <a:blip r:embed="rId3">
            <a:alphaModFix/>
          </a:blip>
          <a:srcRect/>
          <a:stretch/>
        </p:blipFill>
        <p:spPr>
          <a:xfrm>
            <a:off x="3573076" y="1425755"/>
            <a:ext cx="647414" cy="686086"/>
          </a:xfrm>
          <a:prstGeom prst="rect">
            <a:avLst/>
          </a:prstGeom>
          <a:noFill/>
          <a:ln>
            <a:noFill/>
          </a:ln>
        </p:spPr>
      </p:pic>
      <p:pic>
        <p:nvPicPr>
          <p:cNvPr id="23" name="Shape 14733"/>
          <p:cNvPicPr preferRelativeResize="0"/>
          <p:nvPr/>
        </p:nvPicPr>
        <p:blipFill rotWithShape="1">
          <a:blip r:embed="rId4">
            <a:alphaModFix/>
          </a:blip>
          <a:srcRect/>
          <a:stretch/>
        </p:blipFill>
        <p:spPr>
          <a:xfrm>
            <a:off x="5153559" y="1237212"/>
            <a:ext cx="560480" cy="541384"/>
          </a:xfrm>
          <a:prstGeom prst="rect">
            <a:avLst/>
          </a:prstGeom>
          <a:noFill/>
          <a:ln>
            <a:noFill/>
          </a:ln>
        </p:spPr>
      </p:pic>
      <p:sp>
        <p:nvSpPr>
          <p:cNvPr id="3" name="TextBox 2"/>
          <p:cNvSpPr txBox="1"/>
          <p:nvPr/>
        </p:nvSpPr>
        <p:spPr>
          <a:xfrm>
            <a:off x="6694319" y="4824903"/>
            <a:ext cx="179408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*includes Face Masks &amp; Gloves</a:t>
            </a:r>
            <a:endParaRPr lang="en-GB" sz="1000" dirty="0">
              <a:latin typeface="Calibri" panose="020F0502020204030204" pitchFamily="34" charset="0"/>
              <a:cs typeface="Calibri" panose="020F0502020204030204" pitchFamily="34" charset="0"/>
            </a:endParaRPr>
          </a:p>
        </p:txBody>
      </p:sp>
      <p:pic>
        <p:nvPicPr>
          <p:cNvPr id="20" name="Shape 10569"/>
          <p:cNvPicPr preferRelativeResize="0"/>
          <p:nvPr/>
        </p:nvPicPr>
        <p:blipFill rotWithShape="1">
          <a:blip r:embed="rId5">
            <a:alphaModFix/>
          </a:blip>
          <a:srcRect/>
          <a:stretch/>
        </p:blipFill>
        <p:spPr>
          <a:xfrm>
            <a:off x="1997340" y="1493899"/>
            <a:ext cx="545400" cy="548700"/>
          </a:xfrm>
          <a:prstGeom prst="rect">
            <a:avLst/>
          </a:prstGeom>
          <a:noFill/>
          <a:ln>
            <a:noFill/>
          </a:ln>
        </p:spPr>
      </p:pic>
      <p:pic>
        <p:nvPicPr>
          <p:cNvPr id="26" name="Shape 16460"/>
          <p:cNvPicPr preferRelativeResize="0"/>
          <p:nvPr/>
        </p:nvPicPr>
        <p:blipFill rotWithShape="1">
          <a:blip r:embed="rId6">
            <a:alphaModFix/>
          </a:blip>
          <a:srcRect/>
          <a:stretch/>
        </p:blipFill>
        <p:spPr>
          <a:xfrm>
            <a:off x="6478769" y="1494448"/>
            <a:ext cx="431100" cy="548700"/>
          </a:xfrm>
          <a:prstGeom prst="rect">
            <a:avLst/>
          </a:prstGeom>
          <a:noFill/>
          <a:ln>
            <a:noFill/>
          </a:ln>
        </p:spPr>
      </p:pic>
      <p:pic>
        <p:nvPicPr>
          <p:cNvPr id="28" name="Shape 17684"/>
          <p:cNvPicPr preferRelativeResize="0"/>
          <p:nvPr/>
        </p:nvPicPr>
        <p:blipFill rotWithShape="1">
          <a:blip r:embed="rId7">
            <a:alphaModFix/>
          </a:blip>
          <a:srcRect/>
          <a:stretch/>
        </p:blipFill>
        <p:spPr>
          <a:xfrm>
            <a:off x="6978196" y="1504246"/>
            <a:ext cx="431100" cy="548700"/>
          </a:xfrm>
          <a:prstGeom prst="rect">
            <a:avLst/>
          </a:prstGeom>
          <a:noFill/>
          <a:ln>
            <a:noFill/>
          </a:ln>
        </p:spPr>
      </p:pic>
      <p:pic>
        <p:nvPicPr>
          <p:cNvPr id="21" name="Shape 17310"/>
          <p:cNvPicPr preferRelativeResize="0"/>
          <p:nvPr/>
        </p:nvPicPr>
        <p:blipFill rotWithShape="1">
          <a:blip r:embed="rId8">
            <a:alphaModFix/>
          </a:blip>
          <a:srcRect/>
          <a:stretch/>
        </p:blipFill>
        <p:spPr>
          <a:xfrm>
            <a:off x="5234180" y="1859641"/>
            <a:ext cx="421959" cy="365915"/>
          </a:xfrm>
          <a:prstGeom prst="rect">
            <a:avLst/>
          </a:prstGeom>
          <a:noFill/>
          <a:ln>
            <a:noFill/>
          </a:ln>
        </p:spPr>
      </p:pic>
      <p:grpSp>
        <p:nvGrpSpPr>
          <p:cNvPr id="9" name="Group 8"/>
          <p:cNvGrpSpPr>
            <a:grpSpLocks noChangeAspect="1"/>
          </p:cNvGrpSpPr>
          <p:nvPr/>
        </p:nvGrpSpPr>
        <p:grpSpPr>
          <a:xfrm>
            <a:off x="8111084" y="1726495"/>
            <a:ext cx="680149" cy="677582"/>
            <a:chOff x="7812360" y="1158447"/>
            <a:chExt cx="1133581" cy="1129303"/>
          </a:xfrm>
        </p:grpSpPr>
        <p:sp>
          <p:nvSpPr>
            <p:cNvPr id="25" name="Oval 24"/>
            <p:cNvSpPr/>
            <p:nvPr/>
          </p:nvSpPr>
          <p:spPr>
            <a:xfrm>
              <a:off x="7812360" y="1158447"/>
              <a:ext cx="1133581" cy="112930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Shape 13725"/>
            <p:cNvPicPr preferRelativeResize="0"/>
            <p:nvPr/>
          </p:nvPicPr>
          <p:blipFill rotWithShape="1">
            <a:blip r:embed="rId9">
              <a:alphaModFix/>
            </a:blip>
            <a:srcRect/>
            <a:stretch/>
          </p:blipFill>
          <p:spPr>
            <a:xfrm>
              <a:off x="8148221" y="1406744"/>
              <a:ext cx="461858" cy="698450"/>
            </a:xfrm>
            <a:prstGeom prst="rect">
              <a:avLst/>
            </a:prstGeom>
            <a:noFill/>
            <a:ln>
              <a:noFill/>
            </a:ln>
          </p:spPr>
        </p:pic>
      </p:grpSp>
      <p:sp>
        <p:nvSpPr>
          <p:cNvPr id="7" name="Rectangle 6"/>
          <p:cNvSpPr/>
          <p:nvPr/>
        </p:nvSpPr>
        <p:spPr>
          <a:xfrm>
            <a:off x="7778599" y="2428634"/>
            <a:ext cx="1380506" cy="369332"/>
          </a:xfrm>
          <a:prstGeom prst="rect">
            <a:avLst/>
          </a:prstGeom>
        </p:spPr>
        <p:txBody>
          <a:bodyPr wrap="none">
            <a:spAutoFit/>
          </a:bodyPr>
          <a:lstStyle/>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Christmas Decorations</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+27%</a:t>
            </a:r>
            <a:endParaRPr lang="en-GB" sz="1000" b="1" kern="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863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2"/>
          </p:nvPr>
        </p:nvSpPr>
        <p:spPr>
          <a:xfrm>
            <a:off x="255873" y="4587974"/>
            <a:ext cx="3884079" cy="523046"/>
          </a:xfrm>
        </p:spPr>
        <p:txBody>
          <a:bodyPr/>
          <a:lstStyle/>
          <a:p>
            <a:pPr>
              <a:spcBef>
                <a:spcPts val="63"/>
              </a:spcBef>
            </a:pPr>
            <a:r>
              <a:rPr lang="en-GB" altLang="en-US" sz="900" dirty="0" smtClean="0">
                <a:latin typeface="Calibri" panose="020F0502020204030204" pitchFamily="34" charset="0"/>
              </a:rPr>
              <a:t>Source:  Nielsen Homescan Total Till </a:t>
            </a:r>
            <a:r>
              <a:rPr lang="en-GB" altLang="en-US" sz="900" dirty="0">
                <a:latin typeface="Calibri" panose="020F0502020204030204" pitchFamily="34" charset="0"/>
              </a:rPr>
              <a:t>4</a:t>
            </a:r>
            <a:r>
              <a:rPr lang="en-GB" altLang="en-US" sz="900" dirty="0" smtClean="0">
                <a:latin typeface="Calibri" panose="020F0502020204030204" pitchFamily="34" charset="0"/>
              </a:rPr>
              <a:t> weeks </a:t>
            </a:r>
            <a:r>
              <a:rPr lang="en-GB" altLang="en-US" sz="900" dirty="0" smtClean="0">
                <a:solidFill>
                  <a:schemeClr val="tx1"/>
                </a:solidFill>
                <a:latin typeface="Calibri" panose="020F0502020204030204" pitchFamily="34" charset="0"/>
              </a:rPr>
              <a:t>ending 31st</a:t>
            </a:r>
            <a:r>
              <a:rPr lang="en-US" altLang="en-US" sz="900" dirty="0" smtClean="0">
                <a:solidFill>
                  <a:schemeClr val="tx1"/>
                </a:solidFill>
                <a:latin typeface="Calibri" panose="020F0502020204030204" pitchFamily="34" charset="0"/>
                <a:cs typeface="Arial" panose="020B0604020202020204" pitchFamily="34" charset="0"/>
              </a:rPr>
              <a:t> Oct 2020</a:t>
            </a:r>
            <a:endParaRPr lang="en-GB" altLang="en-US" sz="900" dirty="0" smtClean="0">
              <a:solidFill>
                <a:schemeClr val="tx1"/>
              </a:solidFill>
              <a:latin typeface="Calibri" panose="020F0502020204030204" pitchFamily="34" charset="0"/>
            </a:endParaRPr>
          </a:p>
        </p:txBody>
      </p:sp>
      <p:sp>
        <p:nvSpPr>
          <p:cNvPr id="10" name="Title 2"/>
          <p:cNvSpPr txBox="1">
            <a:spLocks/>
          </p:cNvSpPr>
          <p:nvPr/>
        </p:nvSpPr>
        <p:spPr>
          <a:xfrm>
            <a:off x="229046" y="411510"/>
            <a:ext cx="8914954"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LIDL PULLED AHEAD OF THE TOP 4 AND ARE THE FASTEST GROWING RETAILER FOR THE 2ND MONTH RUNNING ASWELL AS THE ONLY RETAILER TO MAINTAIN VISITS</a:t>
            </a:r>
            <a:endParaRPr lang="en-GB" sz="2000" b="1"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474406" y="1290808"/>
            <a:ext cx="6195186" cy="3369174"/>
          </a:xfrm>
          <a:prstGeom prst="rect">
            <a:avLst/>
          </a:prstGeom>
        </p:spPr>
      </p:pic>
    </p:spTree>
    <p:extLst>
      <p:ext uri="{BB962C8B-B14F-4D97-AF65-F5344CB8AC3E}">
        <p14:creationId xmlns:p14="http://schemas.microsoft.com/office/powerpoint/2010/main" val="151144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p:cNvSpPr txBox="1">
            <a:spLocks/>
          </p:cNvSpPr>
          <p:nvPr/>
        </p:nvSpPr>
        <p:spPr>
          <a:xfrm>
            <a:off x="217568" y="4868863"/>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smtClean="0">
                <a:latin typeface="Calibri" panose="020F0502020204030204" pitchFamily="34" charset="0"/>
              </a:rPr>
              <a:t>Source:  Nielsen Total Till and Homescan FMCG 4 weeks ending 31st Oct 2020</a:t>
            </a:r>
            <a:endParaRPr lang="en-GB" altLang="en-US" sz="900" dirty="0">
              <a:latin typeface="Calibri" panose="020F0502020204030204" pitchFamily="34" charset="0"/>
            </a:endParaRPr>
          </a:p>
        </p:txBody>
      </p:sp>
      <p:sp>
        <p:nvSpPr>
          <p:cNvPr id="7" name="Title 2"/>
          <p:cNvSpPr txBox="1">
            <a:spLocks/>
          </p:cNvSpPr>
          <p:nvPr/>
        </p:nvSpPr>
        <p:spPr>
          <a:xfrm>
            <a:off x="217568" y="38968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The discounters remain the only stores to either maintain or improve frequency of visit</a:t>
            </a:r>
            <a:endParaRPr lang="en-GB" sz="2000" b="1" dirty="0">
              <a:solidFill>
                <a:schemeClr val="tx1"/>
              </a:solidFill>
              <a:latin typeface="Calibri" panose="020F0502020204030204" pitchFamily="34" charset="0"/>
              <a:cs typeface="Calibri" panose="020F050202020403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80" y="1275606"/>
            <a:ext cx="65436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81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699" y="1131590"/>
            <a:ext cx="7879562" cy="3108543"/>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Food retail growth slowed from +8.3% to </a:t>
            </a:r>
            <a:r>
              <a:rPr lang="en-GB" b="1" dirty="0">
                <a:latin typeface="Calibri" panose="020F0502020204030204" pitchFamily="34" charset="0"/>
                <a:cs typeface="Calibri" panose="020F0502020204030204" pitchFamily="34" charset="0"/>
              </a:rPr>
              <a:t>+6.9%</a:t>
            </a:r>
            <a:r>
              <a:rPr lang="en-GB" dirty="0">
                <a:latin typeface="Calibri" panose="020F0502020204030204" pitchFamily="34" charset="0"/>
                <a:cs typeface="Calibri" panose="020F0502020204030204" pitchFamily="34" charset="0"/>
              </a:rPr>
              <a:t> in October with shoppers appearing to be uncertain about fmcg spending and are possibly in a `holding pattern` and unsure of how and when to plan spend for Christmas. </a:t>
            </a:r>
            <a:endParaRPr lang="en-GB" dirty="0" smtClean="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Whilst </a:t>
            </a:r>
            <a:r>
              <a:rPr lang="en-GB" dirty="0">
                <a:latin typeface="Calibri" panose="020F0502020204030204" pitchFamily="34" charset="0"/>
                <a:cs typeface="Calibri" panose="020F0502020204030204" pitchFamily="34" charset="0"/>
              </a:rPr>
              <a:t>there was no significant uplift in sales around Halloween and half term, week ending 31/10 did see Supermarket sales (stores &gt; 3,000 sq ft) increase </a:t>
            </a:r>
            <a:r>
              <a:rPr lang="en-GB" b="1" dirty="0">
                <a:latin typeface="Calibri" panose="020F0502020204030204" pitchFamily="34" charset="0"/>
                <a:cs typeface="Calibri" panose="020F0502020204030204" pitchFamily="34" charset="0"/>
              </a:rPr>
              <a:t>+9.2%</a:t>
            </a:r>
            <a:r>
              <a:rPr lang="en-GB" dirty="0">
                <a:latin typeface="Calibri" panose="020F0502020204030204" pitchFamily="34" charset="0"/>
                <a:cs typeface="Calibri" panose="020F0502020204030204" pitchFamily="34" charset="0"/>
              </a:rPr>
              <a:t> ahead of the 4 weeks national </a:t>
            </a:r>
            <a:r>
              <a:rPr lang="en-GB" dirty="0" smtClean="0">
                <a:latin typeface="Calibri" panose="020F0502020204030204" pitchFamily="34" charset="0"/>
                <a:cs typeface="Calibri" panose="020F0502020204030204" pitchFamily="34" charset="0"/>
              </a:rPr>
              <a:t>lockdown. </a:t>
            </a:r>
            <a:endParaRPr lang="en-GB" dirty="0">
              <a:latin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172800" lvl="0" indent="-17280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Online growth was </a:t>
            </a:r>
            <a:r>
              <a:rPr lang="en-GB" b="1" dirty="0">
                <a:latin typeface="Calibri" panose="020F0502020204030204" pitchFamily="34" charset="0"/>
                <a:cs typeface="Calibri" panose="020F0502020204030204" pitchFamily="34" charset="0"/>
              </a:rPr>
              <a:t>+87% </a:t>
            </a:r>
            <a:r>
              <a:rPr lang="en-GB" dirty="0">
                <a:latin typeface="Calibri" panose="020F0502020204030204" pitchFamily="34" charset="0"/>
                <a:cs typeface="Calibri" panose="020F0502020204030204" pitchFamily="34" charset="0"/>
              </a:rPr>
              <a:t>and had a 12.7% share of GB sales, up from +7.3% this time last year but below the peak of 13.7% during the Spring lockdown when visits to shops were at their lowest. </a:t>
            </a:r>
            <a:endParaRPr lang="en-GB" dirty="0" smtClean="0">
              <a:latin typeface="Calibri" panose="020F0502020204030204" pitchFamily="34" charset="0"/>
              <a:cs typeface="Calibri" panose="020F0502020204030204" pitchFamily="34" charset="0"/>
            </a:endParaRPr>
          </a:p>
          <a:p>
            <a:pPr marL="172800" lvl="0" indent="-17280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172800" indent="-17280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Promotional spend in store remains unchanged at 22% of sales purchased</a:t>
            </a:r>
            <a:r>
              <a:rPr lang="en-GB" dirty="0">
                <a:latin typeface="Calibri" panose="020F0502020204030204" pitchFamily="34" charset="0"/>
                <a:cs typeface="Calibri" panose="020F0502020204030204" pitchFamily="34" charset="0"/>
              </a:rPr>
              <a:t> with most retailers now choosing to use more digital promotions such as money off discounts, extra </a:t>
            </a:r>
            <a:r>
              <a:rPr lang="en-GB" dirty="0" smtClean="0">
                <a:latin typeface="Calibri" panose="020F0502020204030204" pitchFamily="34" charset="0"/>
                <a:cs typeface="Calibri" panose="020F0502020204030204" pitchFamily="34" charset="0"/>
              </a:rPr>
              <a:t>points and/or </a:t>
            </a:r>
            <a:r>
              <a:rPr lang="en-GB" dirty="0">
                <a:latin typeface="Calibri" panose="020F0502020204030204" pitchFamily="34" charset="0"/>
                <a:cs typeface="Calibri" panose="020F0502020204030204" pitchFamily="34" charset="0"/>
              </a:rPr>
              <a:t>differential price cuts for loyalty card usage or annual subscriptions in addition to everyday low </a:t>
            </a:r>
            <a:r>
              <a:rPr lang="en-GB" dirty="0" smtClean="0">
                <a:latin typeface="Calibri" panose="020F0502020204030204" pitchFamily="34" charset="0"/>
                <a:cs typeface="Calibri" panose="020F0502020204030204" pitchFamily="34" charset="0"/>
              </a:rPr>
              <a:t>price.</a:t>
            </a:r>
            <a:endParaRPr lang="en-GB" dirty="0"/>
          </a:p>
          <a:p>
            <a:pPr marL="172800" lvl="0" indent="-17280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Title 4"/>
          <p:cNvSpPr txBox="1">
            <a:spLocks/>
          </p:cNvSpPr>
          <p:nvPr/>
        </p:nvSpPr>
        <p:spPr>
          <a:xfrm>
            <a:off x="467544" y="411510"/>
            <a:ext cx="813690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Clr>
                <a:schemeClr val="accent1"/>
              </a:buClr>
            </a:pPr>
            <a:r>
              <a:rPr lang="en-GB" sz="2400" dirty="0" smtClean="0"/>
              <a:t>SALES GROWTHS SLOW AMID CANCELLED EVENTS AND UNCERTAINTY OF HOW AND WHEN TO PLAN FOR CHRISTMAS</a:t>
            </a:r>
            <a:endParaRPr lang="en-GB" sz="2400" dirty="0">
              <a:cs typeface="Calibri" panose="020F0502020204030204" pitchFamily="34" charset="0"/>
            </a:endParaRPr>
          </a:p>
        </p:txBody>
      </p:sp>
      <p:sp>
        <p:nvSpPr>
          <p:cNvPr id="7" name="Rectangle 6"/>
          <p:cNvSpPr/>
          <p:nvPr/>
        </p:nvSpPr>
        <p:spPr>
          <a:xfrm>
            <a:off x="251520" y="4912668"/>
            <a:ext cx="3164649"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199877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p:nvPr>
        </p:nvSpPr>
        <p:spPr>
          <a:xfrm>
            <a:off x="299506" y="195486"/>
            <a:ext cx="8612353" cy="411510"/>
          </a:xfrm>
        </p:spPr>
        <p:txBody>
          <a:bodyPr numCol="1" compatLnSpc="1">
            <a:prstTxWarp prst="textNoShape">
              <a:avLst/>
            </a:prstTxWarp>
          </a:bodyPr>
          <a:lstStyle/>
          <a:p>
            <a:pPr eaLnBrk="1" hangingPunct="1">
              <a:lnSpc>
                <a:spcPct val="80000"/>
              </a:lnSpc>
              <a:defRPr/>
            </a:pPr>
            <a:r>
              <a:rPr lang="en-GB" sz="2200" dirty="0" smtClean="0">
                <a:solidFill>
                  <a:schemeClr val="tx1"/>
                </a:solidFill>
                <a:latin typeface="Calibri" panose="020F0502020204030204" pitchFamily="34" charset="0"/>
                <a:ea typeface="ＭＳ Ｐゴシック"/>
                <a:cs typeface="ＭＳ Ｐゴシック"/>
              </a:rPr>
              <a:t>SPEND BOUGHT ON OFFER REMAINS UNCHANGED AT 22% OF SALES</a:t>
            </a:r>
            <a:endParaRPr lang="en-GB" sz="2200" b="0" dirty="0">
              <a:solidFill>
                <a:schemeClr val="tx1"/>
              </a:solidFill>
              <a:latin typeface="Calibri" panose="020F0502020204030204" pitchFamily="34"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2708419958"/>
              </p:ext>
            </p:extLst>
          </p:nvPr>
        </p:nvGraphicFramePr>
        <p:xfrm>
          <a:off x="503238" y="1688182"/>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07504" y="4672207"/>
            <a:ext cx="2890838" cy="52228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a:t>
            </a:r>
          </a:p>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4 weeks ending periods to 31st Oct 2020</a:t>
            </a:r>
            <a:endParaRPr lang="en-GB" altLang="en-US" sz="900" dirty="0" smtClean="0">
              <a:latin typeface="Calibri" panose="020F0502020204030204" pitchFamily="34" charset="0"/>
            </a:endParaRPr>
          </a:p>
        </p:txBody>
      </p:sp>
      <p:sp>
        <p:nvSpPr>
          <p:cNvPr id="8" name="Oval 17"/>
          <p:cNvSpPr>
            <a:spLocks noChangeArrowheads="1"/>
          </p:cNvSpPr>
          <p:nvPr/>
        </p:nvSpPr>
        <p:spPr bwMode="auto">
          <a:xfrm>
            <a:off x="1475656" y="1836375"/>
            <a:ext cx="203200"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9" name="AutoShape 13"/>
          <p:cNvSpPr>
            <a:spLocks noChangeArrowheads="1"/>
          </p:cNvSpPr>
          <p:nvPr/>
        </p:nvSpPr>
        <p:spPr bwMode="auto">
          <a:xfrm>
            <a:off x="8594154" y="1923678"/>
            <a:ext cx="514350" cy="392906"/>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22</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0" name="AutoShape 13"/>
          <p:cNvSpPr>
            <a:spLocks noChangeArrowheads="1"/>
          </p:cNvSpPr>
          <p:nvPr/>
        </p:nvSpPr>
        <p:spPr bwMode="auto">
          <a:xfrm>
            <a:off x="1321346" y="1285769"/>
            <a:ext cx="514350" cy="47046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27</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1" name="Oval 9"/>
          <p:cNvSpPr>
            <a:spLocks noChangeArrowheads="1"/>
          </p:cNvSpPr>
          <p:nvPr/>
        </p:nvSpPr>
        <p:spPr bwMode="auto">
          <a:xfrm>
            <a:off x="5105069" y="1836375"/>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3" name="AutoShape 13"/>
          <p:cNvSpPr>
            <a:spLocks noChangeArrowheads="1"/>
          </p:cNvSpPr>
          <p:nvPr/>
        </p:nvSpPr>
        <p:spPr bwMode="auto">
          <a:xfrm>
            <a:off x="4932040" y="1308702"/>
            <a:ext cx="514350" cy="49781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kern="0" dirty="0" smtClean="0">
                <a:solidFill>
                  <a:srgbClr val="FFFFFF"/>
                </a:solidFill>
                <a:latin typeface="Calibri" pitchFamily="34" charset="0"/>
              </a:rPr>
              <a:t>27%</a:t>
            </a:r>
            <a:endParaRPr lang="en-GB" kern="0" dirty="0">
              <a:solidFill>
                <a:srgbClr val="FFFFFF"/>
              </a:solidFill>
              <a:latin typeface="Calibri" pitchFamily="34" charset="0"/>
            </a:endParaRPr>
          </a:p>
        </p:txBody>
      </p:sp>
      <p:sp>
        <p:nvSpPr>
          <p:cNvPr id="19" name="Text Box 7"/>
          <p:cNvSpPr txBox="1">
            <a:spLocks noChangeArrowheads="1"/>
          </p:cNvSpPr>
          <p:nvPr/>
        </p:nvSpPr>
        <p:spPr bwMode="auto">
          <a:xfrm>
            <a:off x="262663" y="1047092"/>
            <a:ext cx="1824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chemeClr val="tx1"/>
                </a:solidFill>
                <a:ea typeface="ＭＳ Ｐゴシック" pitchFamily="34" charset="-128"/>
              </a:rPr>
              <a:t>% Exp On Offer: Total FMCG</a:t>
            </a:r>
          </a:p>
        </p:txBody>
      </p:sp>
      <p:sp>
        <p:nvSpPr>
          <p:cNvPr id="18" name="Text Box 19"/>
          <p:cNvSpPr txBox="1">
            <a:spLocks noChangeArrowheads="1"/>
          </p:cNvSpPr>
          <p:nvPr/>
        </p:nvSpPr>
        <p:spPr bwMode="auto">
          <a:xfrm>
            <a:off x="874209"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4" name="Text Box 19"/>
          <p:cNvSpPr txBox="1">
            <a:spLocks noChangeArrowheads="1"/>
          </p:cNvSpPr>
          <p:nvPr/>
        </p:nvSpPr>
        <p:spPr bwMode="auto">
          <a:xfrm>
            <a:off x="4474609"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21" name="Text Box 19"/>
          <p:cNvSpPr txBox="1">
            <a:spLocks noChangeArrowheads="1"/>
          </p:cNvSpPr>
          <p:nvPr/>
        </p:nvSpPr>
        <p:spPr bwMode="auto">
          <a:xfrm>
            <a:off x="8435049" y="4371950"/>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2020</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5" name="Oval 9"/>
          <p:cNvSpPr>
            <a:spLocks noChangeArrowheads="1"/>
          </p:cNvSpPr>
          <p:nvPr/>
        </p:nvSpPr>
        <p:spPr bwMode="auto">
          <a:xfrm>
            <a:off x="8770242" y="2355726"/>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2" name="Rectangle 1"/>
          <p:cNvSpPr/>
          <p:nvPr/>
        </p:nvSpPr>
        <p:spPr>
          <a:xfrm>
            <a:off x="360039" y="570038"/>
            <a:ext cx="8491289" cy="523220"/>
          </a:xfrm>
          <a:prstGeom prst="rect">
            <a:avLst/>
          </a:prstGeom>
        </p:spPr>
        <p:txBody>
          <a:bodyPr wrap="square">
            <a:spAutoFit/>
          </a:bodyPr>
          <a:lstStyle/>
          <a:p>
            <a:r>
              <a:rPr lang="en-GB" dirty="0" smtClean="0">
                <a:solidFill>
                  <a:schemeClr val="tx1"/>
                </a:solidFill>
                <a:latin typeface="Calibri" panose="020F0502020204030204" pitchFamily="34" charset="0"/>
                <a:ea typeface="ＭＳ Ｐゴシック"/>
                <a:cs typeface="ＭＳ Ｐゴシック"/>
              </a:rPr>
              <a:t>Rather than more multibuy’s and temporary price cuts, retailers are also using targeted promotions such as money off discounts, extra points and/or differential prices for loyalty usage in addition to Everyday Low Price</a:t>
            </a:r>
            <a:endParaRPr lang="en-GB" dirty="0"/>
          </a:p>
        </p:txBody>
      </p:sp>
    </p:spTree>
    <p:extLst>
      <p:ext uri="{BB962C8B-B14F-4D97-AF65-F5344CB8AC3E}">
        <p14:creationId xmlns:p14="http://schemas.microsoft.com/office/powerpoint/2010/main" val="1523414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0555" y="1421572"/>
            <a:ext cx="2667208" cy="1569660"/>
          </a:xfrm>
          <a:prstGeom prst="rect">
            <a:avLst/>
          </a:prstGeom>
          <a:noFill/>
        </p:spPr>
        <p:txBody>
          <a:bodyPr wrap="square" rtlCol="0">
            <a:spAutoFit/>
          </a:bodyPr>
          <a:lstStyle/>
          <a:p>
            <a:pPr algn="ctr"/>
            <a:r>
              <a:rPr lang="en-GB" sz="1600" b="1" dirty="0" smtClean="0">
                <a:latin typeface="Calibri" panose="020F0502020204030204" pitchFamily="34" charset="0"/>
                <a:cs typeface="Calibri" panose="020F0502020204030204" pitchFamily="34" charset="0"/>
              </a:rPr>
              <a:t>% Value Sales bought on Offer</a:t>
            </a:r>
          </a:p>
          <a:p>
            <a:pPr algn="ctr"/>
            <a:endParaRPr lang="en-GB" sz="900" b="1" dirty="0">
              <a:latin typeface="Calibri" panose="020F0502020204030204" pitchFamily="34" charset="0"/>
              <a:cs typeface="Calibri" panose="020F0502020204030204" pitchFamily="34" charset="0"/>
            </a:endParaRPr>
          </a:p>
          <a:p>
            <a:pPr algn="ctr"/>
            <a:r>
              <a:rPr lang="en-GB" sz="1200" b="1" dirty="0" smtClean="0">
                <a:latin typeface="Calibri" panose="020F0502020204030204" pitchFamily="34" charset="0"/>
                <a:cs typeface="Calibri" panose="020F0502020204030204" pitchFamily="34" charset="0"/>
              </a:rPr>
              <a:t>Grocery Multiples</a:t>
            </a:r>
          </a:p>
          <a:p>
            <a:pPr algn="ctr"/>
            <a:r>
              <a:rPr lang="en-GB" sz="1200" b="1" dirty="0" smtClean="0">
                <a:latin typeface="Calibri" panose="020F0502020204030204" pitchFamily="34" charset="0"/>
                <a:cs typeface="Calibri" panose="020F0502020204030204" pitchFamily="34" charset="0"/>
              </a:rPr>
              <a:t>22% (-4% points)</a:t>
            </a:r>
          </a:p>
          <a:p>
            <a:pPr algn="ctr"/>
            <a:endParaRPr lang="en-GB" b="1" dirty="0">
              <a:latin typeface="Calibri" panose="020F0502020204030204" pitchFamily="34" charset="0"/>
              <a:cs typeface="Calibri" panose="020F0502020204030204" pitchFamily="34" charset="0"/>
            </a:endParaRPr>
          </a:p>
          <a:p>
            <a:pPr algn="ctr"/>
            <a:endParaRPr lang="en-GB" b="1" dirty="0" smtClean="0">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41149741"/>
              </p:ext>
            </p:extLst>
          </p:nvPr>
        </p:nvGraphicFramePr>
        <p:xfrm flipV="1">
          <a:off x="690767" y="2819190"/>
          <a:ext cx="7841669" cy="1692962"/>
        </p:xfrm>
        <a:graphic>
          <a:graphicData uri="http://schemas.openxmlformats.org/drawingml/2006/table">
            <a:tbl>
              <a:tblPr firstRow="1" bandRow="1">
                <a:tableStyleId>{95A90781-DFE0-4ECC-8F90-118134CE9E34}</a:tableStyleId>
              </a:tblPr>
              <a:tblGrid>
                <a:gridCol w="712879"/>
                <a:gridCol w="712879"/>
                <a:gridCol w="712879"/>
                <a:gridCol w="712879"/>
                <a:gridCol w="712879"/>
                <a:gridCol w="712879"/>
                <a:gridCol w="712879"/>
                <a:gridCol w="712879"/>
                <a:gridCol w="712879"/>
                <a:gridCol w="712879"/>
                <a:gridCol w="712879"/>
              </a:tblGrid>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37366">
                <a:tc>
                  <a:txBody>
                    <a:bodyPr/>
                    <a:lstStyle/>
                    <a:p>
                      <a:pPr algn="ctr"/>
                      <a:r>
                        <a:rPr lang="en-GB" b="1" dirty="0" smtClean="0">
                          <a:latin typeface="Calibri" panose="020F0502020204030204" pitchFamily="34" charset="0"/>
                          <a:cs typeface="Calibri" panose="020F0502020204030204" pitchFamily="34" charset="0"/>
                        </a:rPr>
                        <a:t>38%</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31%</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30%</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27%</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24%</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23%</a:t>
                      </a:r>
                    </a:p>
                    <a:p>
                      <a:pPr algn="ct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21%</a:t>
                      </a:r>
                    </a:p>
                    <a:p>
                      <a:pPr algn="ct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12%</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4%</a:t>
                      </a:r>
                      <a:endParaRPr lang="en-GB" b="1" dirty="0">
                        <a:latin typeface="Calibri" panose="020F0502020204030204" pitchFamily="34" charset="0"/>
                        <a:cs typeface="Calibri" panose="020F0502020204030204" pitchFamily="34" charset="0"/>
                      </a:endParaRPr>
                    </a:p>
                  </a:txBody>
                  <a:tcPr/>
                </a:tc>
              </a:tr>
            </a:tbl>
          </a:graphicData>
        </a:graphic>
      </p:graphicFrame>
      <p:sp>
        <p:nvSpPr>
          <p:cNvPr id="9" name="Right Arrow 8"/>
          <p:cNvSpPr/>
          <p:nvPr/>
        </p:nvSpPr>
        <p:spPr>
          <a:xfrm rot="5400000" flipV="1">
            <a:off x="791353"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32" name="Rectangle 2"/>
          <p:cNvSpPr txBox="1">
            <a:spLocks noChangeArrowheads="1"/>
          </p:cNvSpPr>
          <p:nvPr/>
        </p:nvSpPr>
        <p:spPr>
          <a:xfrm>
            <a:off x="377449" y="473224"/>
            <a:ext cx="8515031" cy="514350"/>
          </a:xfrm>
          <a:prstGeom prst="rect">
            <a:avLst/>
          </a:prstGeom>
        </p:spPr>
        <p:txBody>
          <a:bodyPr vert="horz" wrap="square" lIns="68580" tIns="0" rIns="6858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marL="0" lvl="1">
              <a:lnSpc>
                <a:spcPct val="95000"/>
              </a:lnSpc>
              <a:defRPr/>
            </a:pPr>
            <a:r>
              <a:rPr lang="en-GB" sz="2400" b="1" dirty="0" smtClean="0">
                <a:solidFill>
                  <a:schemeClr val="tx1"/>
                </a:solidFill>
                <a:ea typeface="ＭＳ Ｐゴシック"/>
              </a:rPr>
              <a:t>MOST RETAILERS TRIMMED BACK THEIR SPEND ON OFFER, LED BY OCADO, M&amp;S AND TESCO</a:t>
            </a:r>
            <a:endParaRPr lang="en-GB" sz="2400" b="1" dirty="0">
              <a:solidFill>
                <a:schemeClr val="tx1"/>
              </a:solidFill>
              <a:ea typeface="ＭＳ Ｐゴシック"/>
              <a:cs typeface="Calibri" panose="020F0502020204030204" pitchFamily="34" charset="0"/>
            </a:endParaRPr>
          </a:p>
        </p:txBody>
      </p:sp>
      <p:sp>
        <p:nvSpPr>
          <p:cNvPr id="4" name="Rectangle 3"/>
          <p:cNvSpPr/>
          <p:nvPr/>
        </p:nvSpPr>
        <p:spPr>
          <a:xfrm>
            <a:off x="3590554" y="1440226"/>
            <a:ext cx="2700250" cy="100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707904" y="1789534"/>
            <a:ext cx="184731" cy="307777"/>
          </a:xfrm>
          <a:prstGeom prst="rect">
            <a:avLst/>
          </a:prstGeom>
          <a:noFill/>
        </p:spPr>
        <p:txBody>
          <a:bodyPr wrap="none" rtlCol="0">
            <a:spAutoFit/>
          </a:bodyPr>
          <a:lstStyle/>
          <a:p>
            <a:endParaRPr lang="en-GB" dirty="0"/>
          </a:p>
        </p:txBody>
      </p:sp>
      <p:sp>
        <p:nvSpPr>
          <p:cNvPr id="57" name="Text Placeholder 6"/>
          <p:cNvSpPr>
            <a:spLocks noGrp="1"/>
          </p:cNvSpPr>
          <p:nvPr>
            <p:ph type="body" idx="4294967295"/>
          </p:nvPr>
        </p:nvSpPr>
        <p:spPr>
          <a:xfrm>
            <a:off x="20806" y="4868863"/>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 Value Sales bought on Offer, </a:t>
            </a:r>
            <a:r>
              <a:rPr lang="en-GB" sz="900" dirty="0" smtClean="0">
                <a:latin typeface="Calibri" panose="020F0502020204030204" pitchFamily="34" charset="0"/>
              </a:rPr>
              <a:t>4 week </a:t>
            </a:r>
            <a:r>
              <a:rPr lang="en-GB" sz="900" dirty="0">
                <a:latin typeface="Calibri" panose="020F0502020204030204" pitchFamily="34" charset="0"/>
              </a:rPr>
              <a:t>ending </a:t>
            </a:r>
            <a:r>
              <a:rPr lang="en-GB" sz="900" dirty="0" smtClean="0">
                <a:latin typeface="Calibri" panose="020F0502020204030204" pitchFamily="34" charset="0"/>
              </a:rPr>
              <a:t>31st October (arrow vs year ago)</a:t>
            </a:r>
            <a:endParaRPr lang="en-US" sz="900" dirty="0">
              <a:latin typeface="Calibri" panose="020F0502020204030204" pitchFamily="34" charset="0"/>
            </a:endParaRPr>
          </a:p>
        </p:txBody>
      </p:sp>
      <p:sp>
        <p:nvSpPr>
          <p:cNvPr id="58" name="TextBox 57"/>
          <p:cNvSpPr txBox="1"/>
          <p:nvPr/>
        </p:nvSpPr>
        <p:spPr>
          <a:xfrm>
            <a:off x="5842816"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121532" y="4321428"/>
            <a:ext cx="657552" cy="33855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 % pts</a:t>
            </a:r>
          </a:p>
          <a:p>
            <a:pPr algn="r"/>
            <a:r>
              <a:rPr lang="en-GB" sz="800" dirty="0" smtClean="0">
                <a:latin typeface="Calibri" panose="020F0502020204030204" pitchFamily="34" charset="0"/>
                <a:cs typeface="Calibri" panose="020F0502020204030204" pitchFamily="34" charset="0"/>
              </a:rPr>
              <a:t>Vs last year</a:t>
            </a:r>
            <a:endParaRPr lang="en-GB" sz="800" dirty="0">
              <a:latin typeface="Calibri" panose="020F0502020204030204" pitchFamily="34" charset="0"/>
              <a:cs typeface="Calibri" panose="020F0502020204030204" pitchFamily="34" charset="0"/>
            </a:endParaRPr>
          </a:p>
        </p:txBody>
      </p:sp>
      <p:sp>
        <p:nvSpPr>
          <p:cNvPr id="42" name="TextBox 41"/>
          <p:cNvSpPr txBox="1"/>
          <p:nvPr/>
        </p:nvSpPr>
        <p:spPr>
          <a:xfrm>
            <a:off x="7272896"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a:t>
            </a:r>
            <a:r>
              <a:rPr lang="en-GB" sz="1000" b="1" dirty="0" smtClean="0">
                <a:solidFill>
                  <a:schemeClr val="accent3"/>
                </a:solidFill>
                <a:latin typeface="Calibri" panose="020F0502020204030204" pitchFamily="34" charset="0"/>
                <a:cs typeface="Calibri" panose="020F0502020204030204" pitchFamily="34" charset="0"/>
              </a:rPr>
              <a:t> </a:t>
            </a:r>
            <a:endParaRPr lang="en-GB" sz="1000" b="1" dirty="0">
              <a:solidFill>
                <a:schemeClr val="accent3"/>
              </a:solidFill>
              <a:latin typeface="Calibri" panose="020F0502020204030204" pitchFamily="34" charset="0"/>
              <a:cs typeface="Calibri" panose="020F0502020204030204" pitchFamily="34" charset="0"/>
            </a:endParaRPr>
          </a:p>
        </p:txBody>
      </p:sp>
      <p:sp>
        <p:nvSpPr>
          <p:cNvPr id="44" name="TextBox 43"/>
          <p:cNvSpPr txBox="1"/>
          <p:nvPr/>
        </p:nvSpPr>
        <p:spPr>
          <a:xfrm>
            <a:off x="1503300" y="4292364"/>
            <a:ext cx="476412"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-12% </a:t>
            </a:r>
            <a:endParaRPr lang="en-GB" sz="1000" b="1" dirty="0">
              <a:solidFill>
                <a:srgbClr val="FF0000"/>
              </a:solidFill>
              <a:latin typeface="Calibri" panose="020F0502020204030204" pitchFamily="34" charset="0"/>
              <a:cs typeface="Calibri" panose="020F0502020204030204" pitchFamily="34" charset="0"/>
            </a:endParaRPr>
          </a:p>
        </p:txBody>
      </p:sp>
      <p:sp>
        <p:nvSpPr>
          <p:cNvPr id="47" name="TextBox 46"/>
          <p:cNvSpPr txBox="1"/>
          <p:nvPr/>
        </p:nvSpPr>
        <p:spPr>
          <a:xfrm>
            <a:off x="3663540" y="4299942"/>
            <a:ext cx="476412"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-10% </a:t>
            </a:r>
            <a:endParaRPr lang="en-GB" sz="1000" b="1" dirty="0">
              <a:solidFill>
                <a:srgbClr val="FF0000"/>
              </a:solidFill>
              <a:latin typeface="Calibri" panose="020F0502020204030204" pitchFamily="34" charset="0"/>
              <a:cs typeface="Calibri" panose="020F0502020204030204" pitchFamily="34" charset="0"/>
            </a:endParaRPr>
          </a:p>
        </p:txBody>
      </p:sp>
      <p:sp>
        <p:nvSpPr>
          <p:cNvPr id="60" name="TextBox 59"/>
          <p:cNvSpPr txBox="1"/>
          <p:nvPr/>
        </p:nvSpPr>
        <p:spPr>
          <a:xfrm>
            <a:off x="2937175" y="4292364"/>
            <a:ext cx="410689"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-6% </a:t>
            </a:r>
            <a:endParaRPr lang="en-GB" sz="1000" b="1" dirty="0">
              <a:solidFill>
                <a:srgbClr val="FF0000"/>
              </a:solidFill>
              <a:latin typeface="Calibri" panose="020F0502020204030204" pitchFamily="34" charset="0"/>
              <a:cs typeface="Calibri" panose="020F0502020204030204" pitchFamily="34" charset="0"/>
            </a:endParaRPr>
          </a:p>
        </p:txBody>
      </p:sp>
      <p:sp>
        <p:nvSpPr>
          <p:cNvPr id="62" name="TextBox 61"/>
          <p:cNvSpPr txBox="1"/>
          <p:nvPr/>
        </p:nvSpPr>
        <p:spPr>
          <a:xfrm>
            <a:off x="5139815"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-0% </a:t>
            </a:r>
            <a:endParaRPr lang="en-GB" sz="1000" b="1" dirty="0">
              <a:solidFill>
                <a:srgbClr val="FF0000"/>
              </a:solidFill>
              <a:latin typeface="Calibri" panose="020F0502020204030204" pitchFamily="34" charset="0"/>
              <a:cs typeface="Calibri" panose="020F0502020204030204" pitchFamily="34" charset="0"/>
            </a:endParaRPr>
          </a:p>
        </p:txBody>
      </p:sp>
      <p:sp>
        <p:nvSpPr>
          <p:cNvPr id="63" name="TextBox 62"/>
          <p:cNvSpPr txBox="1"/>
          <p:nvPr/>
        </p:nvSpPr>
        <p:spPr>
          <a:xfrm>
            <a:off x="2267744" y="4292364"/>
            <a:ext cx="410689"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65" name="TextBox 64"/>
          <p:cNvSpPr txBox="1"/>
          <p:nvPr/>
        </p:nvSpPr>
        <p:spPr>
          <a:xfrm>
            <a:off x="868900"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-0% </a:t>
            </a:r>
            <a:endParaRPr lang="en-GB" sz="1000" b="1" dirty="0">
              <a:solidFill>
                <a:srgbClr val="FF0000"/>
              </a:solidFill>
              <a:latin typeface="Calibri" panose="020F0502020204030204" pitchFamily="34" charset="0"/>
              <a:cs typeface="Calibri" panose="020F0502020204030204" pitchFamily="34" charset="0"/>
            </a:endParaRPr>
          </a:p>
        </p:txBody>
      </p:sp>
      <p:sp>
        <p:nvSpPr>
          <p:cNvPr id="53" name="Right Arrow 52"/>
          <p:cNvSpPr/>
          <p:nvPr/>
        </p:nvSpPr>
        <p:spPr>
          <a:xfrm rot="5400000" flipV="1">
            <a:off x="146569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4" name="Right Arrow 53"/>
          <p:cNvSpPr/>
          <p:nvPr/>
        </p:nvSpPr>
        <p:spPr>
          <a:xfrm rot="5400000" flipV="1">
            <a:off x="220184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9" name="Right Arrow 58"/>
          <p:cNvSpPr/>
          <p:nvPr/>
        </p:nvSpPr>
        <p:spPr>
          <a:xfrm rot="5400000" flipV="1">
            <a:off x="289304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6" name="Right Arrow 65"/>
          <p:cNvSpPr/>
          <p:nvPr/>
        </p:nvSpPr>
        <p:spPr>
          <a:xfrm rot="5400000" flipV="1">
            <a:off x="360463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7" name="Right Arrow 66"/>
          <p:cNvSpPr/>
          <p:nvPr/>
        </p:nvSpPr>
        <p:spPr>
          <a:xfrm rot="5400000" flipV="1">
            <a:off x="5062268"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8" name="Right Arrow 67"/>
          <p:cNvSpPr/>
          <p:nvPr/>
        </p:nvSpPr>
        <p:spPr>
          <a:xfrm rot="5400000" flipV="1">
            <a:off x="5765269"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9" name="Right Arrow 68"/>
          <p:cNvSpPr/>
          <p:nvPr/>
        </p:nvSpPr>
        <p:spPr>
          <a:xfrm rot="5400000" flipV="1">
            <a:off x="646254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0" name="Right Arrow 69"/>
          <p:cNvSpPr/>
          <p:nvPr/>
        </p:nvSpPr>
        <p:spPr>
          <a:xfrm rot="5400000" flipV="1">
            <a:off x="787682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2" name="Right Arrow 71"/>
          <p:cNvSpPr/>
          <p:nvPr/>
        </p:nvSpPr>
        <p:spPr>
          <a:xfrm rot="5400000" flipV="1">
            <a:off x="718252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4" name="Right Arrow 73"/>
          <p:cNvSpPr/>
          <p:nvPr/>
        </p:nvSpPr>
        <p:spPr>
          <a:xfrm rot="5400000" flipV="1">
            <a:off x="4291190"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5" name="TextBox 74"/>
          <p:cNvSpPr txBox="1"/>
          <p:nvPr/>
        </p:nvSpPr>
        <p:spPr>
          <a:xfrm>
            <a:off x="4372746" y="4292364"/>
            <a:ext cx="468397"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  -9% </a:t>
            </a:r>
            <a:endParaRPr lang="en-GB" sz="1000" b="1" dirty="0">
              <a:solidFill>
                <a:srgbClr val="FF0000"/>
              </a:solidFill>
              <a:latin typeface="Calibri" panose="020F0502020204030204" pitchFamily="34" charset="0"/>
              <a:cs typeface="Calibri" panose="020F0502020204030204" pitchFamily="34" charset="0"/>
            </a:endParaRPr>
          </a:p>
        </p:txBody>
      </p:sp>
      <p:sp>
        <p:nvSpPr>
          <p:cNvPr id="76" name="TextBox 75"/>
          <p:cNvSpPr txBox="1"/>
          <p:nvPr/>
        </p:nvSpPr>
        <p:spPr>
          <a:xfrm>
            <a:off x="6540091"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77" name="TextBox 76"/>
          <p:cNvSpPr txBox="1"/>
          <p:nvPr/>
        </p:nvSpPr>
        <p:spPr>
          <a:xfrm>
            <a:off x="7954372"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-0% </a:t>
            </a:r>
            <a:endParaRPr lang="en-GB" sz="1000" b="1" dirty="0">
              <a:solidFill>
                <a:srgbClr val="FF0000"/>
              </a:solidFill>
              <a:latin typeface="Calibri" panose="020F0502020204030204" pitchFamily="34" charset="0"/>
              <a:cs typeface="Calibri" panose="020F0502020204030204" pitchFamily="34" charset="0"/>
            </a:endParaRPr>
          </a:p>
        </p:txBody>
      </p:sp>
      <p:pic>
        <p:nvPicPr>
          <p:cNvPr id="78" name="Shape 17135"/>
          <p:cNvPicPr preferRelativeResize="0"/>
          <p:nvPr/>
        </p:nvPicPr>
        <p:blipFill rotWithShape="1">
          <a:blip r:embed="rId2">
            <a:alphaModFix/>
          </a:blip>
          <a:srcRect/>
          <a:stretch/>
        </p:blipFill>
        <p:spPr>
          <a:xfrm>
            <a:off x="3655520" y="1789534"/>
            <a:ext cx="395700" cy="548700"/>
          </a:xfrm>
          <a:prstGeom prst="rect">
            <a:avLst/>
          </a:prstGeom>
          <a:noFill/>
          <a:ln>
            <a:noFill/>
          </a:ln>
        </p:spPr>
      </p:pic>
      <p:pic>
        <p:nvPicPr>
          <p:cNvPr id="55" name="Picture 46" descr="Lidl logo"/>
          <p:cNvPicPr>
            <a:picLocks noChangeAspect="1" noChangeArrowheads="1"/>
          </p:cNvPicPr>
          <p:nvPr/>
        </p:nvPicPr>
        <p:blipFill>
          <a:blip r:embed="rId3"/>
          <a:srcRect/>
          <a:stretch>
            <a:fillRect/>
          </a:stretch>
        </p:blipFill>
        <p:spPr bwMode="auto">
          <a:xfrm>
            <a:off x="7272896" y="2956053"/>
            <a:ext cx="317333" cy="317333"/>
          </a:xfrm>
          <a:prstGeom prst="rect">
            <a:avLst/>
          </a:prstGeom>
          <a:noFill/>
          <a:ln w="9525">
            <a:noFill/>
            <a:miter lim="800000"/>
            <a:headEnd/>
            <a:tailEnd/>
          </a:ln>
        </p:spPr>
      </p:pic>
      <p:pic>
        <p:nvPicPr>
          <p:cNvPr id="56" name="Picture 2" descr="Image result for aldi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t="9510" r="12574" b="9477"/>
          <a:stretch/>
        </p:blipFill>
        <p:spPr bwMode="auto">
          <a:xfrm>
            <a:off x="7990469" y="2927077"/>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61" name="chart"/>
          <p:cNvPicPr>
            <a:picLocks noChangeAspect="1"/>
          </p:cNvPicPr>
          <p:nvPr/>
        </p:nvPicPr>
        <p:blipFill>
          <a:blip r:embed="rId5"/>
          <a:stretch>
            <a:fillRect/>
          </a:stretch>
        </p:blipFill>
        <p:spPr>
          <a:xfrm>
            <a:off x="2329050" y="2962107"/>
            <a:ext cx="288076" cy="305224"/>
          </a:xfrm>
          <a:prstGeom prst="rect">
            <a:avLst/>
          </a:prstGeom>
        </p:spPr>
      </p:pic>
      <p:pic>
        <p:nvPicPr>
          <p:cNvPr id="64" name="Picture 17" descr="W4C"/>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6458" y="3038104"/>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972390" y="3048953"/>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80" name="Picture 13" descr="tesc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294549" y="3038196"/>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855170" y="2954023"/>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77995" y="2995841"/>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Shape 8408"/>
          <p:cNvPicPr/>
          <p:nvPr/>
        </p:nvPicPr>
        <p:blipFill>
          <a:blip r:embed="rId12">
            <a:alphaModFix/>
          </a:blip>
          <a:stretch>
            <a:fillRect/>
          </a:stretch>
        </p:blipFill>
        <p:spPr>
          <a:xfrm>
            <a:off x="1554612" y="2901359"/>
            <a:ext cx="426720" cy="426720"/>
          </a:xfrm>
          <a:prstGeom prst="rect">
            <a:avLst/>
          </a:prstGeom>
          <a:noFill/>
          <a:ln>
            <a:noFill/>
          </a:ln>
        </p:spPr>
      </p:pic>
      <p:pic>
        <p:nvPicPr>
          <p:cNvPr id="84" name="Picture 8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84264" y="2990037"/>
            <a:ext cx="406527" cy="249365"/>
          </a:xfrm>
          <a:prstGeom prst="rect">
            <a:avLst/>
          </a:prstGeom>
        </p:spPr>
      </p:pic>
      <p:pic>
        <p:nvPicPr>
          <p:cNvPr id="85" name="Picture 84"/>
          <p:cNvPicPr>
            <a:picLocks noChangeAspect="1"/>
          </p:cNvPicPr>
          <p:nvPr/>
        </p:nvPicPr>
        <p:blipFill>
          <a:blip r:embed="rId14"/>
          <a:stretch>
            <a:fillRect/>
          </a:stretch>
        </p:blipFill>
        <p:spPr>
          <a:xfrm>
            <a:off x="6444208" y="3015183"/>
            <a:ext cx="602456" cy="199073"/>
          </a:xfrm>
          <a:prstGeom prst="rect">
            <a:avLst/>
          </a:prstGeom>
        </p:spPr>
      </p:pic>
    </p:spTree>
    <p:extLst>
      <p:ext uri="{BB962C8B-B14F-4D97-AF65-F5344CB8AC3E}">
        <p14:creationId xmlns:p14="http://schemas.microsoft.com/office/powerpoint/2010/main" val="3679147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7975" y="339503"/>
            <a:ext cx="8675184" cy="720080"/>
          </a:xfrm>
        </p:spPr>
        <p:txBody>
          <a:bodyPr/>
          <a:lstStyle/>
          <a:p>
            <a:r>
              <a:rPr lang="en-GB" sz="2400" dirty="0" smtClean="0">
                <a:latin typeface="Calibri" panose="020F0502020204030204" pitchFamily="34" charset="0"/>
                <a:cs typeface="Calibri" panose="020F0502020204030204" pitchFamily="34" charset="0"/>
              </a:rPr>
              <a:t>WITH LOCKDOWN IMMINENT, RETAILERS ADJUSTED TO ADDED TRAFFIC ONLINE AND REASSURED SHOPPERS IN STORES</a:t>
            </a:r>
            <a:endParaRPr lang="en-GB" sz="2400" dirty="0">
              <a:latin typeface="Calibri" panose="020F0502020204030204" pitchFamily="34" charset="0"/>
              <a:cs typeface="Calibri" panose="020F0502020204030204" pitchFamily="34" charset="0"/>
            </a:endParaRPr>
          </a:p>
        </p:txBody>
      </p:sp>
      <p:sp>
        <p:nvSpPr>
          <p:cNvPr id="2" name="AutoShape 2" descr="Morrisons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Rectangle 13"/>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a:t>
            </a:r>
            <a:r>
              <a:rPr lang="en-GB" altLang="en-US" sz="900" dirty="0" smtClean="0">
                <a:latin typeface="Calibri" panose="020F0502020204030204" pitchFamily="34" charset="0"/>
                <a:cs typeface="Calibri" panose="020F0502020204030204" pitchFamily="34" charset="0"/>
              </a:rPr>
              <a:t>Digital advertising</a:t>
            </a:r>
            <a:endParaRPr lang="en-GB" sz="9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90936"/>
            <a:ext cx="3199906" cy="290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92257"/>
            <a:ext cx="2692325" cy="330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18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7"/>
          <p:cNvSpPr>
            <a:spLocks noGrp="1"/>
          </p:cNvSpPr>
          <p:nvPr>
            <p:ph type="body" idx="2"/>
          </p:nvPr>
        </p:nvSpPr>
        <p:spPr>
          <a:xfrm>
            <a:off x="1061094" y="2790352"/>
            <a:ext cx="3981867" cy="285454"/>
          </a:xfrm>
        </p:spPr>
        <p:txBody>
          <a:bodyPr/>
          <a:lstStyle/>
          <a:p>
            <a:pPr marL="0"/>
            <a:r>
              <a:rPr lang="en-GB" sz="1400" dirty="0" smtClean="0">
                <a:latin typeface="Calibri" panose="020F0502020204030204" pitchFamily="34" charset="0"/>
                <a:cs typeface="Calibri" panose="020F0502020204030204" pitchFamily="34" charset="0"/>
              </a:rPr>
              <a:t>CUTTING PRICES WITHOUT COMPROMISE</a:t>
            </a:r>
            <a:endParaRPr lang="en-GB" sz="1400" dirty="0">
              <a:latin typeface="Calibri" panose="020F0502020204030204" pitchFamily="34" charset="0"/>
              <a:cs typeface="Calibri" panose="020F0502020204030204" pitchFamily="34" charset="0"/>
            </a:endParaRPr>
          </a:p>
        </p:txBody>
      </p:sp>
      <p:sp>
        <p:nvSpPr>
          <p:cNvPr id="6" name="Title 5"/>
          <p:cNvSpPr>
            <a:spLocks noGrp="1"/>
          </p:cNvSpPr>
          <p:nvPr>
            <p:ph type="title"/>
          </p:nvPr>
        </p:nvSpPr>
        <p:spPr>
          <a:xfrm>
            <a:off x="332416" y="160338"/>
            <a:ext cx="8856984" cy="446267"/>
          </a:xfrm>
        </p:spPr>
        <p:txBody>
          <a:bodyPr/>
          <a:lstStyle/>
          <a:p>
            <a:r>
              <a:rPr lang="en-GB" sz="2800" dirty="0" smtClean="0">
                <a:latin typeface="Calibri" panose="020F0502020204030204" pitchFamily="34" charset="0"/>
                <a:cs typeface="Calibri" panose="020F0502020204030204" pitchFamily="34" charset="0"/>
              </a:rPr>
              <a:t>PRICE REMAINS PROMINENT ...</a:t>
            </a:r>
            <a:endParaRPr lang="en-GB" sz="2800" dirty="0">
              <a:latin typeface="Calibri" panose="020F0502020204030204" pitchFamily="34" charset="0"/>
              <a:cs typeface="Calibri" panose="020F0502020204030204" pitchFamily="34" charset="0"/>
            </a:endParaRPr>
          </a:p>
        </p:txBody>
      </p:sp>
      <p:sp>
        <p:nvSpPr>
          <p:cNvPr id="2" name="AutoShape 2" descr="Morrisons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Rectangle 13"/>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51" y="1045481"/>
            <a:ext cx="5044440"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chart"/>
          <p:cNvPicPr>
            <a:picLocks noChangeAspect="1"/>
          </p:cNvPicPr>
          <p:nvPr/>
        </p:nvPicPr>
        <p:blipFill>
          <a:blip r:embed="rId3"/>
          <a:stretch>
            <a:fillRect/>
          </a:stretch>
        </p:blipFill>
        <p:spPr>
          <a:xfrm>
            <a:off x="466670" y="740257"/>
            <a:ext cx="288076" cy="305224"/>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962423"/>
            <a:ext cx="4629090" cy="190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727499" y="631259"/>
            <a:ext cx="2874764" cy="523220"/>
          </a:xfrm>
          <a:prstGeom prst="rect">
            <a:avLst/>
          </a:prstGeom>
        </p:spPr>
        <p:txBody>
          <a:bodyPr wrap="square">
            <a:spAutoFit/>
          </a:bodyPr>
          <a:lstStyle/>
          <a:p>
            <a:pPr marL="0"/>
            <a:r>
              <a:rPr lang="en-GB" dirty="0" smtClean="0">
                <a:latin typeface="Calibri" panose="020F0502020204030204" pitchFamily="34" charset="0"/>
                <a:cs typeface="Calibri" panose="020F0502020204030204" pitchFamily="34" charset="0"/>
              </a:rPr>
              <a:t>PRICE CUTS ACROSS 300 KEY LINES,</a:t>
            </a:r>
          </a:p>
          <a:p>
            <a:pPr marL="0"/>
            <a:r>
              <a:rPr lang="en-GB" dirty="0" smtClean="0">
                <a:latin typeface="Calibri" panose="020F0502020204030204" pitchFamily="34" charset="0"/>
                <a:cs typeface="Calibri" panose="020F0502020204030204" pitchFamily="34" charset="0"/>
              </a:rPr>
              <a:t> INCLUDING BRANDS</a:t>
            </a:r>
            <a:endParaRPr lang="en-GB" dirty="0">
              <a:latin typeface="Calibri" panose="020F0502020204030204" pitchFamily="34" charset="0"/>
              <a:cs typeface="Calibri" panose="020F0502020204030204" pitchFamily="34" charset="0"/>
            </a:endParaRPr>
          </a:p>
        </p:txBody>
      </p:sp>
      <p:pic>
        <p:nvPicPr>
          <p:cNvPr id="20" name="Picture 17" descr="W4C"/>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3904" y="2809193"/>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Image result for aldi logo"/>
          <p:cNvPicPr>
            <a:picLocks noChangeAspect="1" noChangeArrowheads="1"/>
          </p:cNvPicPr>
          <p:nvPr/>
        </p:nvPicPr>
        <p:blipFill rotWithShape="1">
          <a:blip r:embed="rId6">
            <a:extLst>
              <a:ext uri="{28A0092B-C50C-407E-A947-70E740481C1C}">
                <a14:useLocalDpi xmlns:a14="http://schemas.microsoft.com/office/drawing/2010/main" val="0"/>
              </a:ext>
            </a:extLst>
          </a:blip>
          <a:srcRect l="12463" t="9510" r="12574" b="9477"/>
          <a:stretch/>
        </p:blipFill>
        <p:spPr bwMode="auto">
          <a:xfrm>
            <a:off x="5478804" y="843558"/>
            <a:ext cx="317332" cy="37528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736436" y="783871"/>
            <a:ext cx="3407564" cy="523220"/>
          </a:xfrm>
          <a:prstGeom prst="rect">
            <a:avLst/>
          </a:prstGeom>
        </p:spPr>
        <p:txBody>
          <a:bodyPr wrap="square">
            <a:spAutoFit/>
          </a:bodyPr>
          <a:lstStyle/>
          <a:p>
            <a:pPr marL="0"/>
            <a:r>
              <a:rPr lang="en-GB" dirty="0" smtClean="0">
                <a:latin typeface="Calibri" panose="020F0502020204030204" pitchFamily="34" charset="0"/>
                <a:cs typeface="Calibri" panose="020F0502020204030204" pitchFamily="34" charset="0"/>
              </a:rPr>
              <a:t>SHOP AT ALDI AND SAVE OVER 30% ON YOUR BRITISH SUNDAY ROAST</a:t>
            </a:r>
            <a:endParaRPr lang="en-GB" dirty="0">
              <a:latin typeface="Calibri" panose="020F0502020204030204" pitchFamily="34" charset="0"/>
              <a:cs typeface="Calibri" panose="020F0502020204030204" pitchFamily="34" charset="0"/>
            </a:endParaRPr>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3188783"/>
            <a:ext cx="2725674" cy="181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7770" y="1324706"/>
            <a:ext cx="2739676" cy="1806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575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940870"/>
            <a:ext cx="1800200" cy="2207558"/>
          </a:xfrm>
        </p:spPr>
        <p:txBody>
          <a:bodyPr/>
          <a:lstStyle/>
          <a:p>
            <a:pPr algn="r"/>
            <a:r>
              <a:rPr lang="en-GB" sz="2600" dirty="0" smtClean="0">
                <a:latin typeface="Calibri" panose="020F0502020204030204" pitchFamily="34" charset="0"/>
                <a:cs typeface="Calibri" panose="020F0502020204030204" pitchFamily="34" charset="0"/>
              </a:rPr>
              <a:t>THE BIG NIGHT IN, WITH MEAL DEALS</a:t>
            </a:r>
            <a:endParaRPr lang="en-GB" sz="2600" dirty="0">
              <a:latin typeface="Calibri" panose="020F0502020204030204" pitchFamily="34" charset="0"/>
              <a:cs typeface="Calibri" panose="020F0502020204030204" pitchFamily="34" charset="0"/>
            </a:endParaRPr>
          </a:p>
        </p:txBody>
      </p:sp>
      <p:sp>
        <p:nvSpPr>
          <p:cNvPr id="9" name="Rectangle 8"/>
          <p:cNvSpPr/>
          <p:nvPr/>
        </p:nvSpPr>
        <p:spPr>
          <a:xfrm>
            <a:off x="323528" y="4910474"/>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r>
              <a:rPr lang="en-US" altLang="en-US" sz="900" dirty="0" smtClean="0">
                <a:latin typeface="Calibri" panose="020F0502020204030204" pitchFamily="34" charset="0"/>
                <a:cs typeface="Calibri" panose="020F0502020204030204" pitchFamily="34" charset="0"/>
              </a:rPr>
              <a:t>and Press Cuttings</a:t>
            </a:r>
            <a:endParaRPr lang="en-GB" sz="900" dirty="0">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064" y="1364806"/>
            <a:ext cx="2448952" cy="164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hart"/>
          <p:cNvPicPr>
            <a:picLocks noChangeAspect="1"/>
          </p:cNvPicPr>
          <p:nvPr/>
        </p:nvPicPr>
        <p:blipFill>
          <a:blip r:embed="rId3"/>
          <a:stretch>
            <a:fillRect/>
          </a:stretch>
        </p:blipFill>
        <p:spPr>
          <a:xfrm>
            <a:off x="2393773" y="1059582"/>
            <a:ext cx="288076" cy="305224"/>
          </a:xfrm>
          <a:prstGeom prst="rect">
            <a:avLst/>
          </a:prstGeo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086" y="3077657"/>
            <a:ext cx="2413930" cy="160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80513" y="1091945"/>
            <a:ext cx="1257075" cy="307777"/>
          </a:xfrm>
          <a:prstGeom prst="rect">
            <a:avLst/>
          </a:prstGeom>
        </p:spPr>
        <p:txBody>
          <a:bodyPr wrap="none">
            <a:spAutoFit/>
          </a:bodyPr>
          <a:lstStyle/>
          <a:p>
            <a:r>
              <a:rPr lang="en-GB" dirty="0" smtClean="0">
                <a:latin typeface="Calibri" panose="020F0502020204030204" pitchFamily="34" charset="0"/>
                <a:cs typeface="Calibri" panose="020F0502020204030204" pitchFamily="34" charset="0"/>
              </a:rPr>
              <a:t>SUPER SAVERS</a:t>
            </a:r>
            <a:endParaRPr lang="en-GB" dirty="0"/>
          </a:p>
        </p:txBody>
      </p:sp>
      <p:sp>
        <p:nvSpPr>
          <p:cNvPr id="13" name="Title 1"/>
          <p:cNvSpPr txBox="1">
            <a:spLocks/>
          </p:cNvSpPr>
          <p:nvPr/>
        </p:nvSpPr>
        <p:spPr>
          <a:xfrm>
            <a:off x="5580112" y="1124092"/>
            <a:ext cx="2808312" cy="816778"/>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r>
              <a:rPr lang="en-GB" sz="2600" dirty="0" smtClean="0">
                <a:latin typeface="Calibri" panose="020F0502020204030204" pitchFamily="34" charset="0"/>
                <a:cs typeface="Calibri" panose="020F0502020204030204" pitchFamily="34" charset="0"/>
              </a:rPr>
              <a:t>ANNIVERSARY DEALS AT</a:t>
            </a:r>
            <a:endParaRPr lang="en-GB" sz="2600" dirty="0">
              <a:latin typeface="Calibri" panose="020F0502020204030204" pitchFamily="34" charset="0"/>
              <a:cs typeface="Calibri" panose="020F0502020204030204" pitchFamily="34" charset="0"/>
            </a:endParaRP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078" y="1973544"/>
            <a:ext cx="2702338" cy="180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6"/>
          <a:stretch>
            <a:fillRect/>
          </a:stretch>
        </p:blipFill>
        <p:spPr>
          <a:xfrm>
            <a:off x="7092280" y="1619842"/>
            <a:ext cx="852493" cy="281694"/>
          </a:xfrm>
          <a:prstGeom prst="rect">
            <a:avLst/>
          </a:prstGeom>
        </p:spPr>
      </p:pic>
      <p:sp>
        <p:nvSpPr>
          <p:cNvPr id="4" name="Text Placeholder 3"/>
          <p:cNvSpPr>
            <a:spLocks noGrp="1"/>
          </p:cNvSpPr>
          <p:nvPr>
            <p:ph type="body" idx="2"/>
          </p:nvPr>
        </p:nvSpPr>
        <p:spPr>
          <a:xfrm>
            <a:off x="323528" y="195486"/>
            <a:ext cx="8165592" cy="504056"/>
          </a:xfrm>
        </p:spPr>
        <p:txBody>
          <a:bodyPr/>
          <a:lstStyle/>
          <a:p>
            <a:r>
              <a:rPr lang="en-GB" sz="2800" b="1" dirty="0" smtClean="0">
                <a:latin typeface="Calibri" panose="020F0502020204030204" pitchFamily="34" charset="0"/>
                <a:cs typeface="Calibri" panose="020F0502020204030204" pitchFamily="34" charset="0"/>
              </a:rPr>
              <a:t>WITH EYE CATCHING DEALS</a:t>
            </a:r>
            <a:endParaRPr lang="en-GB"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3243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1" y="267494"/>
            <a:ext cx="8429292" cy="596079"/>
          </a:xfrm>
        </p:spPr>
        <p:txBody>
          <a:bodyPr/>
          <a:lstStyle/>
          <a:p>
            <a:r>
              <a:rPr lang="en-GB" sz="2400" dirty="0" smtClean="0">
                <a:latin typeface="Calibri" panose="020F0502020204030204" pitchFamily="34" charset="0"/>
                <a:cs typeface="Calibri" panose="020F0502020204030204" pitchFamily="34" charset="0"/>
              </a:rPr>
              <a:t>AND MULTICHANNEL SHOPPING, LOCAL INITIATIVES &amp; EASY COOKING IDEAS ..</a:t>
            </a: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77282" y="1734540"/>
            <a:ext cx="3214598" cy="523220"/>
          </a:xfrm>
          <a:prstGeom prst="rect">
            <a:avLst/>
          </a:prstGeom>
        </p:spPr>
        <p:txBody>
          <a:bodyPr wrap="square">
            <a:spAutoFit/>
          </a:bodyPr>
          <a:lstStyle/>
          <a:p>
            <a:pPr marL="0"/>
            <a:r>
              <a:rPr lang="en-GB" dirty="0" smtClean="0">
                <a:latin typeface="Calibri" panose="020F0502020204030204" pitchFamily="34" charset="0"/>
                <a:cs typeface="Calibri" panose="020F0502020204030204" pitchFamily="34" charset="0"/>
              </a:rPr>
              <a:t>NATIONAL STORE PRESENCE AND OVER 100,000 DELIVERY SLOTS EVERYDAY</a:t>
            </a:r>
            <a:endParaRPr lang="en-GB"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395536" y="2274805"/>
            <a:ext cx="602456" cy="199073"/>
          </a:xfrm>
          <a:prstGeom prst="rect">
            <a:avLst/>
          </a:prstGeom>
        </p:spPr>
      </p:pic>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1" y="2473878"/>
            <a:ext cx="2520910" cy="168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3470551" y="825033"/>
            <a:ext cx="3750342" cy="293145"/>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r>
              <a:rPr lang="en-GB" sz="2000" dirty="0" smtClean="0">
                <a:latin typeface="Calibri" panose="020F0502020204030204" pitchFamily="34" charset="0"/>
                <a:cs typeface="Calibri" panose="020F0502020204030204" pitchFamily="34" charset="0"/>
              </a:rPr>
              <a:t>AND HELPING THE COMMUNITY</a:t>
            </a:r>
            <a:endParaRPr lang="en-GB" sz="2000" dirty="0">
              <a:latin typeface="Calibri" panose="020F0502020204030204" pitchFamily="34" charset="0"/>
              <a:cs typeface="Calibri" panose="020F0502020204030204"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199" y="1171660"/>
            <a:ext cx="4986338" cy="179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3282" y="1407340"/>
            <a:ext cx="2311851" cy="400110"/>
          </a:xfrm>
          <a:prstGeom prst="rect">
            <a:avLst/>
          </a:prstGeom>
        </p:spPr>
        <p:txBody>
          <a:bodyPr wrap="none">
            <a:spAutoFit/>
          </a:bodyPr>
          <a:lstStyle/>
          <a:p>
            <a:r>
              <a:rPr lang="en-GB" sz="2000" b="1" dirty="0">
                <a:latin typeface="Calibri" panose="020F0502020204030204" pitchFamily="34" charset="0"/>
                <a:cs typeface="Calibri" panose="020F0502020204030204" pitchFamily="34" charset="0"/>
              </a:rPr>
              <a:t>FLEXIBLE SHOPPING</a:t>
            </a:r>
            <a:endParaRPr lang="en-GB" sz="2000" b="1" dirty="0"/>
          </a:p>
        </p:txBody>
      </p:sp>
      <p:sp>
        <p:nvSpPr>
          <p:cNvPr id="10" name="Title 5"/>
          <p:cNvSpPr txBox="1">
            <a:spLocks/>
          </p:cNvSpPr>
          <p:nvPr/>
        </p:nvSpPr>
        <p:spPr>
          <a:xfrm>
            <a:off x="4122778" y="4083143"/>
            <a:ext cx="2183808" cy="78238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pPr algn="r"/>
            <a:r>
              <a:rPr lang="en-GB" sz="2000" dirty="0" smtClean="0">
                <a:latin typeface="Calibri" panose="020F0502020204030204" pitchFamily="34" charset="0"/>
                <a:cs typeface="Calibri" panose="020F0502020204030204" pitchFamily="34" charset="0"/>
              </a:rPr>
              <a:t>COOKING MADE EASY,</a:t>
            </a:r>
          </a:p>
          <a:p>
            <a:pPr algn="r"/>
            <a:r>
              <a:rPr lang="en-GB" sz="2000" dirty="0" smtClean="0">
                <a:latin typeface="Calibri" panose="020F0502020204030204" pitchFamily="34" charset="0"/>
                <a:cs typeface="Calibri" panose="020F0502020204030204" pitchFamily="34" charset="0"/>
              </a:rPr>
              <a:t>FOR ALL OCCASIONS</a:t>
            </a:r>
            <a:endParaRPr lang="en-GB" sz="2000" dirty="0">
              <a:latin typeface="Calibri" panose="020F0502020204030204" pitchFamily="34" charset="0"/>
              <a:cs typeface="Calibri" panose="020F0502020204030204" pitchFamily="34" charset="0"/>
            </a:endParaRPr>
          </a:p>
        </p:txBody>
      </p:sp>
      <p:pic>
        <p:nvPicPr>
          <p:cNvPr id="11" name="Picture 13" descr="tesc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06587" y="3044508"/>
            <a:ext cx="713685" cy="19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7"/>
          <p:cNvSpPr>
            <a:spLocks noGrp="1"/>
          </p:cNvSpPr>
          <p:nvPr>
            <p:ph type="body" idx="2"/>
          </p:nvPr>
        </p:nvSpPr>
        <p:spPr>
          <a:xfrm>
            <a:off x="5696669" y="2874156"/>
            <a:ext cx="3420064" cy="489682"/>
          </a:xfrm>
        </p:spPr>
        <p:txBody>
          <a:bodyPr/>
          <a:lstStyle/>
          <a:p>
            <a:pPr marL="0" algn="r"/>
            <a:r>
              <a:rPr lang="en-GB" sz="1200" dirty="0" smtClean="0">
                <a:latin typeface="Calibri" panose="020F0502020204030204" pitchFamily="34" charset="0"/>
                <a:cs typeface="Calibri" panose="020F0502020204030204" pitchFamily="34" charset="0"/>
              </a:rPr>
              <a:t>FOOD LOVE STORIES, IN 3 EASY</a:t>
            </a:r>
          </a:p>
          <a:p>
            <a:pPr marL="0" algn="r"/>
            <a:r>
              <a:rPr lang="en-GB" sz="1200" dirty="0" smtClean="0">
                <a:latin typeface="Calibri" panose="020F0502020204030204" pitchFamily="34" charset="0"/>
                <a:cs typeface="Calibri" panose="020F0502020204030204" pitchFamily="34" charset="0"/>
              </a:rPr>
              <a:t> STEPS AND READY IN 20MIN!</a:t>
            </a:r>
            <a:endParaRPr lang="en-GB" sz="1200" dirty="0">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586" y="3291830"/>
            <a:ext cx="2640364" cy="17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247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3025" y="604487"/>
            <a:ext cx="5626980" cy="307777"/>
          </a:xfrm>
          <a:prstGeom prst="rect">
            <a:avLst/>
          </a:prstGeom>
        </p:spPr>
        <p:txBody>
          <a:bodyPr wrap="square">
            <a:spAutoFit/>
          </a:bodyPr>
          <a:lstStyle/>
          <a:p>
            <a:pPr marL="0"/>
            <a:r>
              <a:rPr lang="en-GB" dirty="0" smtClean="0">
                <a:latin typeface="Calibri" panose="020F0502020204030204" pitchFamily="34" charset="0"/>
                <a:cs typeface="Calibri" panose="020F0502020204030204" pitchFamily="34" charset="0"/>
              </a:rPr>
              <a:t>BWS … COSTUMES, PUMPKINS, CONFECTIONERY AND CELEBRATION FOOD</a:t>
            </a:r>
            <a:endParaRPr lang="en-GB" dirty="0">
              <a:latin typeface="Calibri" panose="020F0502020204030204" pitchFamily="34" charset="0"/>
              <a:cs typeface="Calibri" panose="020F0502020204030204" pitchFamily="34" charset="0"/>
            </a:endParaRPr>
          </a:p>
        </p:txBody>
      </p:sp>
      <p:sp>
        <p:nvSpPr>
          <p:cNvPr id="6" name="Rectangle 5"/>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5" name="Title 1"/>
          <p:cNvSpPr txBox="1">
            <a:spLocks/>
          </p:cNvSpPr>
          <p:nvPr/>
        </p:nvSpPr>
        <p:spPr>
          <a:xfrm>
            <a:off x="230212" y="27459"/>
            <a:ext cx="8491240" cy="433917"/>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r>
              <a:rPr lang="en-GB" sz="2800" dirty="0" smtClean="0">
                <a:latin typeface="Calibri" panose="020F0502020204030204" pitchFamily="34" charset="0"/>
                <a:cs typeface="Calibri" panose="020F0502020204030204" pitchFamily="34" charset="0"/>
              </a:rPr>
              <a:t>AS WELL AS:  HALLOWEEN WITH A DIFFERENCE …</a:t>
            </a:r>
            <a:endParaRPr lang="en-GB" sz="2800"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9" y="912264"/>
            <a:ext cx="2736304" cy="185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Image result for aldi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2463" t="9510" r="12574" b="9477"/>
          <a:stretch/>
        </p:blipFill>
        <p:spPr bwMode="auto">
          <a:xfrm>
            <a:off x="308878" y="536980"/>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574" y="912264"/>
            <a:ext cx="2781300" cy="18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294" y="2925769"/>
            <a:ext cx="3203823" cy="217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12983" y="2688013"/>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40152" y="2688013"/>
            <a:ext cx="2747868" cy="307777"/>
          </a:xfrm>
          <a:prstGeom prst="rect">
            <a:avLst/>
          </a:prstGeom>
        </p:spPr>
        <p:txBody>
          <a:bodyPr wrap="none">
            <a:spAutoFit/>
          </a:bodyPr>
          <a:lstStyle/>
          <a:p>
            <a:r>
              <a:rPr lang="en-GB" dirty="0" smtClean="0">
                <a:latin typeface="Calibri" panose="020F0502020204030204" pitchFamily="34" charset="0"/>
                <a:cs typeface="Calibri" panose="020F0502020204030204" pitchFamily="34" charset="0"/>
              </a:rPr>
              <a:t>A DIFFERENT KIND OF HALLOWEEN</a:t>
            </a:r>
            <a:endParaRPr lang="en-GB" dirty="0"/>
          </a:p>
        </p:txBody>
      </p:sp>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537" y="3183168"/>
            <a:ext cx="2618279" cy="176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52558" y="2835093"/>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1078612" y="2755352"/>
            <a:ext cx="2334293" cy="523220"/>
          </a:xfrm>
          <a:prstGeom prst="rect">
            <a:avLst/>
          </a:prstGeom>
        </p:spPr>
        <p:txBody>
          <a:bodyPr wrap="none">
            <a:spAutoFit/>
          </a:bodyPr>
          <a:lstStyle/>
          <a:p>
            <a:r>
              <a:rPr lang="en-GB" dirty="0" smtClean="0">
                <a:latin typeface="Calibri" panose="020F0502020204030204" pitchFamily="34" charset="0"/>
                <a:cs typeface="Calibri" panose="020F0502020204030204" pitchFamily="34" charset="0"/>
              </a:rPr>
              <a:t>PUMPKINS AND INSPIRATION</a:t>
            </a:r>
          </a:p>
          <a:p>
            <a:r>
              <a:rPr lang="en-GB" dirty="0" smtClean="0">
                <a:latin typeface="Calibri" panose="020F0502020204030204" pitchFamily="34" charset="0"/>
                <a:cs typeface="Calibri" panose="020F0502020204030204" pitchFamily="34" charset="0"/>
              </a:rPr>
              <a:t> FOR HOME CELEBRATIONS</a:t>
            </a:r>
            <a:endParaRPr lang="en-GB" dirty="0"/>
          </a:p>
        </p:txBody>
      </p:sp>
    </p:spTree>
    <p:extLst>
      <p:ext uri="{BB962C8B-B14F-4D97-AF65-F5344CB8AC3E}">
        <p14:creationId xmlns:p14="http://schemas.microsoft.com/office/powerpoint/2010/main" val="391552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8319" y="2787774"/>
            <a:ext cx="4257897" cy="720080"/>
          </a:xfrm>
        </p:spPr>
        <p:txBody>
          <a:bodyPr/>
          <a:lstStyle/>
          <a:p>
            <a:pPr algn="ctr"/>
            <a:r>
              <a:rPr lang="en-GB" altLang="en-US" sz="4000" dirty="0" smtClean="0">
                <a:solidFill>
                  <a:schemeClr val="accent4"/>
                </a:solidFill>
                <a:latin typeface="Calibri" panose="020F0502020204030204" pitchFamily="34" charset="0"/>
                <a:ea typeface="ＭＳ Ｐゴシック" pitchFamily="34" charset="-128"/>
              </a:rPr>
              <a:t>HALLOWEEN 2020</a:t>
            </a:r>
            <a:endParaRPr lang="en-US" sz="4400" dirty="0">
              <a:solidFill>
                <a:schemeClr val="accent4"/>
              </a:solidFill>
              <a:latin typeface="Calibri" panose="020F0502020204030204" pitchFamily="34" charset="0"/>
            </a:endParaRPr>
          </a:p>
        </p:txBody>
      </p:sp>
      <p:pic>
        <p:nvPicPr>
          <p:cNvPr id="11" name="Picture 7" descr="http://kidzcoolzone.com/wp-content/uploads/2011/10/animated-happy-hallowee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87017" y="915566"/>
            <a:ext cx="4000500" cy="167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096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a:xfrm>
            <a:off x="364998" y="195486"/>
            <a:ext cx="8670727" cy="433917"/>
          </a:xfrm>
        </p:spPr>
        <p:txBody>
          <a:bodyPr/>
          <a:lstStyle/>
          <a:p>
            <a:r>
              <a:rPr lang="en-GB" altLang="en-US" sz="2400" dirty="0" smtClean="0">
                <a:solidFill>
                  <a:schemeClr val="accent4"/>
                </a:solidFill>
                <a:latin typeface="Calibri" panose="020F0502020204030204" pitchFamily="34" charset="0"/>
              </a:rPr>
              <a:t>HALLOWEEN IS THE NATION’S 4TH MOST CELEBRATED EVENT</a:t>
            </a:r>
          </a:p>
        </p:txBody>
      </p:sp>
      <p:sp>
        <p:nvSpPr>
          <p:cNvPr id="3" name="Text Placeholder 2"/>
          <p:cNvSpPr>
            <a:spLocks noGrp="1"/>
          </p:cNvSpPr>
          <p:nvPr>
            <p:ph type="body" idx="1"/>
          </p:nvPr>
        </p:nvSpPr>
        <p:spPr>
          <a:xfrm>
            <a:off x="323528" y="5234951"/>
            <a:ext cx="8165591" cy="145111"/>
          </a:xfrm>
        </p:spPr>
        <p:txBody>
          <a:bodyPr/>
          <a:lstStyle/>
          <a:p>
            <a:r>
              <a:rPr lang="en-GB" altLang="en-US" dirty="0" smtClean="0">
                <a:latin typeface="Calibri" panose="020F0502020204030204" pitchFamily="34" charset="0"/>
              </a:rPr>
              <a:t>Source:  Nielsen Scantrack Total GB, 3w/e 31st October 2020 vs year ago</a:t>
            </a:r>
          </a:p>
          <a:p>
            <a:r>
              <a:rPr lang="en-GB" altLang="en-US" dirty="0" smtClean="0">
                <a:latin typeface="Calibri" panose="020F0502020204030204" pitchFamily="34" charset="0"/>
              </a:rPr>
              <a:t># excludes Discounters and Bargain Stores</a:t>
            </a:r>
            <a:endParaRPr lang="en-GB" altLang="en-US" dirty="0">
              <a:latin typeface="Calibri" panose="020F0502020204030204" pitchFamily="34" charset="0"/>
            </a:endParaRPr>
          </a:p>
          <a:p>
            <a:endParaRPr lang="en-GB" dirty="0">
              <a:latin typeface="Calibri" panose="020F0502020204030204" pitchFamily="34" charset="0"/>
            </a:endParaRPr>
          </a:p>
        </p:txBody>
      </p:sp>
      <p:sp>
        <p:nvSpPr>
          <p:cNvPr id="9218" name="Content Placeholder 3"/>
          <p:cNvSpPr>
            <a:spLocks noGrp="1"/>
          </p:cNvSpPr>
          <p:nvPr>
            <p:ph type="body" idx="2"/>
          </p:nvPr>
        </p:nvSpPr>
        <p:spPr>
          <a:xfrm>
            <a:off x="539552" y="627534"/>
            <a:ext cx="8352928" cy="3960440"/>
          </a:xfrm>
        </p:spPr>
        <p:txBody>
          <a:bodyPr/>
          <a:lstStyle/>
          <a:p>
            <a:pPr marL="285750" indent="-285750">
              <a:buClr>
                <a:schemeClr val="accent4"/>
              </a:buClr>
              <a:buFont typeface="Arial" panose="020B0604020202020204" pitchFamily="34" charset="0"/>
              <a:buChar char="•"/>
            </a:pPr>
            <a:r>
              <a:rPr lang="en-GB" altLang="en-US" sz="1400" dirty="0" smtClean="0">
                <a:latin typeface="Calibri" panose="020F0502020204030204" pitchFamily="34" charset="0"/>
              </a:rPr>
              <a:t>Despite Covid restrictions, shoppers spent </a:t>
            </a:r>
            <a:r>
              <a:rPr lang="en-GB" altLang="en-US" sz="1400" b="1" dirty="0" smtClean="0">
                <a:solidFill>
                  <a:srgbClr val="FFC000"/>
                </a:solidFill>
                <a:latin typeface="Calibri" panose="020F0502020204030204" pitchFamily="34" charset="0"/>
              </a:rPr>
              <a:t>nearly £40m </a:t>
            </a:r>
            <a:r>
              <a:rPr lang="en-GB" altLang="en-US" sz="1400" dirty="0" smtClean="0">
                <a:latin typeface="Calibri" panose="020F0502020204030204" pitchFamily="34" charset="0"/>
              </a:rPr>
              <a:t>on Halloween* festivities in Food and Drink stores# </a:t>
            </a:r>
            <a:r>
              <a:rPr lang="en-GB" altLang="en-US" sz="1400" dirty="0">
                <a:latin typeface="Calibri" panose="020F0502020204030204" pitchFamily="34" charset="0"/>
              </a:rPr>
              <a:t>in the 3 weeks </a:t>
            </a:r>
            <a:r>
              <a:rPr lang="en-GB" altLang="en-US" sz="1400" dirty="0" smtClean="0">
                <a:latin typeface="Calibri" panose="020F0502020204030204" pitchFamily="34" charset="0"/>
              </a:rPr>
              <a:t>to 31st October 2020, </a:t>
            </a:r>
            <a:r>
              <a:rPr lang="en-GB" altLang="en-US" sz="1400" b="1" dirty="0" smtClean="0">
                <a:solidFill>
                  <a:srgbClr val="FFC000"/>
                </a:solidFill>
                <a:latin typeface="Calibri" panose="020F0502020204030204" pitchFamily="34" charset="0"/>
              </a:rPr>
              <a:t>contributing 0.4% to Total Store spend</a:t>
            </a:r>
            <a:r>
              <a:rPr lang="en-GB" altLang="en-US" sz="1400" dirty="0" smtClean="0">
                <a:latin typeface="Calibri" panose="020F0502020204030204" pitchFamily="34" charset="0"/>
              </a:rPr>
              <a:t>.</a:t>
            </a:r>
          </a:p>
          <a:p>
            <a:pPr marL="285750" indent="-285750">
              <a:buClr>
                <a:schemeClr val="accent4"/>
              </a:buClr>
              <a:buFont typeface="Arial" panose="020B0604020202020204" pitchFamily="34" charset="0"/>
              <a:buChar char="•"/>
            </a:pPr>
            <a:endParaRPr lang="en-GB" altLang="en-US" sz="1400" dirty="0" smtClean="0">
              <a:latin typeface="Calibri" panose="020F0502020204030204" pitchFamily="34" charset="0"/>
            </a:endParaRPr>
          </a:p>
          <a:p>
            <a:pPr marL="285750" indent="-285750">
              <a:buClr>
                <a:schemeClr val="accent4"/>
              </a:buClr>
              <a:buFont typeface="Arial" panose="020B0604020202020204" pitchFamily="34" charset="0"/>
              <a:buChar char="•"/>
            </a:pPr>
            <a:r>
              <a:rPr lang="en-GB" altLang="en-US" sz="1400" b="1" dirty="0" smtClean="0">
                <a:solidFill>
                  <a:srgbClr val="FFC000"/>
                </a:solidFill>
                <a:latin typeface="Calibri" panose="020F0502020204030204" pitchFamily="34" charset="0"/>
              </a:rPr>
              <a:t>Enthusiasm for Halloween has widened across all family lifestages</a:t>
            </a:r>
            <a:r>
              <a:rPr lang="en-GB" altLang="en-US" sz="1400" dirty="0" smtClean="0">
                <a:solidFill>
                  <a:schemeClr val="tx1"/>
                </a:solidFill>
                <a:latin typeface="Calibri" panose="020F0502020204030204" pitchFamily="34" charset="0"/>
              </a:rPr>
              <a:t>, with younger as well as maturing families more likely to buy additional items, whilst established families have also expressed more interest in the event than they did a year ago.</a:t>
            </a:r>
          </a:p>
          <a:p>
            <a:pPr marL="285750" indent="-285750">
              <a:buClr>
                <a:schemeClr val="accent4"/>
              </a:buClr>
              <a:buFont typeface="Arial" panose="020B0604020202020204" pitchFamily="34" charset="0"/>
              <a:buChar char="•"/>
            </a:pPr>
            <a:endParaRPr lang="en-GB" altLang="en-US" sz="1400" dirty="0">
              <a:solidFill>
                <a:schemeClr val="tx1"/>
              </a:solidFill>
              <a:latin typeface="Calibri" panose="020F0502020204030204" pitchFamily="34" charset="0"/>
            </a:endParaRPr>
          </a:p>
          <a:p>
            <a:pPr marL="285750" indent="-285750">
              <a:buClr>
                <a:schemeClr val="accent4"/>
              </a:buClr>
              <a:buFont typeface="Arial" panose="020B0604020202020204" pitchFamily="34" charset="0"/>
              <a:buChar char="•"/>
            </a:pPr>
            <a:r>
              <a:rPr lang="en-GB" altLang="en-US" sz="1400" b="1" dirty="0" smtClean="0">
                <a:solidFill>
                  <a:schemeClr val="accent4"/>
                </a:solidFill>
                <a:latin typeface="Calibri" panose="020F0502020204030204" pitchFamily="34" charset="0"/>
              </a:rPr>
              <a:t>Halloween themed Confectionery </a:t>
            </a:r>
            <a:r>
              <a:rPr lang="en-GB" altLang="en-US" sz="1400" dirty="0" smtClean="0">
                <a:latin typeface="Calibri" panose="020F0502020204030204" pitchFamily="34" charset="0"/>
              </a:rPr>
              <a:t>saw the biggest slump in sales compared to previous years, as Covid restrictions prohibited gatherings of 6+ individuals and parts of the UK were in Lockdown and so limited the opportunity for ‘Trick &amp; Treating’.</a:t>
            </a:r>
            <a:r>
              <a:rPr lang="en-GB" altLang="en-US" sz="1400" dirty="0" smtClean="0">
                <a:solidFill>
                  <a:schemeClr val="tx1"/>
                </a:solidFill>
                <a:latin typeface="Calibri" panose="020F0502020204030204" pitchFamily="34" charset="0"/>
              </a:rPr>
              <a:t>   </a:t>
            </a:r>
          </a:p>
          <a:p>
            <a:pPr marL="285750" indent="-285750">
              <a:buClr>
                <a:schemeClr val="accent4"/>
              </a:buClr>
              <a:buFont typeface="Arial" panose="020B0604020202020204" pitchFamily="34" charset="0"/>
              <a:buChar char="•"/>
            </a:pPr>
            <a:endParaRPr lang="en-GB" altLang="en-US" sz="1400" dirty="0">
              <a:solidFill>
                <a:schemeClr val="tx1"/>
              </a:solidFill>
              <a:latin typeface="Calibri" panose="020F0502020204030204" pitchFamily="34" charset="0"/>
            </a:endParaRPr>
          </a:p>
          <a:p>
            <a:pPr marL="285750" indent="-285750">
              <a:buClr>
                <a:schemeClr val="accent4"/>
              </a:buClr>
              <a:buFont typeface="Arial" panose="020B0604020202020204" pitchFamily="34" charset="0"/>
              <a:buChar char="•"/>
            </a:pPr>
            <a:r>
              <a:rPr lang="en-GB" altLang="en-US" sz="1400" dirty="0" smtClean="0">
                <a:solidFill>
                  <a:schemeClr val="tx1"/>
                </a:solidFill>
                <a:latin typeface="Calibri" panose="020F0502020204030204" pitchFamily="34" charset="0"/>
              </a:rPr>
              <a:t>Halloween falling on a Saturday this year, may have encouraged more younger families to celebrate at home, shoppers did splash out on Halloween themed merchandise (Costumes, Decorations etc) sales were down just </a:t>
            </a:r>
            <a:r>
              <a:rPr lang="en-GB" altLang="en-US" sz="1400" b="1" dirty="0" smtClean="0">
                <a:solidFill>
                  <a:srgbClr val="FF0000"/>
                </a:solidFill>
                <a:latin typeface="Calibri" panose="020F0502020204030204" pitchFamily="34" charset="0"/>
              </a:rPr>
              <a:t>15%</a:t>
            </a:r>
            <a:r>
              <a:rPr lang="en-GB" altLang="en-US" sz="1400" dirty="0" smtClean="0">
                <a:solidFill>
                  <a:schemeClr val="tx1"/>
                </a:solidFill>
                <a:latin typeface="Calibri" panose="020F0502020204030204" pitchFamily="34" charset="0"/>
              </a:rPr>
              <a:t> on last year as social media encouraged families to dress up and go pumpkin spotting instead! </a:t>
            </a:r>
            <a:endParaRPr lang="en-GB" altLang="en-US" sz="1400" dirty="0" smtClean="0">
              <a:latin typeface="Calibri" panose="020F0502020204030204" pitchFamily="34" charset="0"/>
            </a:endParaRPr>
          </a:p>
          <a:p>
            <a:pPr marL="285750" indent="-285750">
              <a:buClr>
                <a:schemeClr val="accent4"/>
              </a:buClr>
              <a:buFont typeface="Arial" panose="020B0604020202020204" pitchFamily="34" charset="0"/>
              <a:buChar char="•"/>
            </a:pPr>
            <a:endParaRPr lang="en-GB" altLang="en-US" sz="1400" b="1" dirty="0">
              <a:solidFill>
                <a:schemeClr val="accent4"/>
              </a:solidFill>
              <a:latin typeface="Calibri" panose="020F0502020204030204" pitchFamily="34" charset="0"/>
            </a:endParaRPr>
          </a:p>
          <a:p>
            <a:pPr marL="285750" indent="-285750">
              <a:buClr>
                <a:schemeClr val="accent4"/>
              </a:buClr>
              <a:buFont typeface="Arial" panose="020B0604020202020204" pitchFamily="34" charset="0"/>
              <a:buChar char="•"/>
            </a:pPr>
            <a:r>
              <a:rPr lang="en-GB" altLang="en-US" sz="1400" dirty="0" smtClean="0">
                <a:solidFill>
                  <a:schemeClr val="tx1"/>
                </a:solidFill>
                <a:latin typeface="Calibri" panose="020F0502020204030204" pitchFamily="34" charset="0"/>
              </a:rPr>
              <a:t>The event is likely to have impacted some retailers more than others in particular ASDA, the Discounters and Value Retailers who typically have larger ranges and regionally, shoppers in the North West who may have been in lockdown, are typically 45% more likely to celebrate the event than other regions.</a:t>
            </a:r>
            <a:endParaRPr lang="en-GB" altLang="en-US" sz="1400" dirty="0" smtClean="0">
              <a:latin typeface="Calibri" panose="020F0502020204030204" pitchFamily="34" charset="0"/>
            </a:endParaRPr>
          </a:p>
        </p:txBody>
      </p:sp>
      <p:sp>
        <p:nvSpPr>
          <p:cNvPr id="4" name="Rectangle 3"/>
          <p:cNvSpPr/>
          <p:nvPr/>
        </p:nvSpPr>
        <p:spPr>
          <a:xfrm>
            <a:off x="4463725" y="4876006"/>
            <a:ext cx="4572000" cy="230832"/>
          </a:xfrm>
          <a:prstGeom prst="rect">
            <a:avLst/>
          </a:prstGeom>
        </p:spPr>
        <p:txBody>
          <a:bodyPr>
            <a:spAutoFit/>
          </a:bodyPr>
          <a:lstStyle/>
          <a:p>
            <a:r>
              <a:rPr lang="en-GB" altLang="en-US" sz="900" dirty="0">
                <a:latin typeface="Calibri" panose="020F0502020204030204" pitchFamily="34" charset="0"/>
              </a:rPr>
              <a:t>*Halloween is defined as Halloween Merchandise, </a:t>
            </a:r>
            <a:r>
              <a:rPr lang="en-GB" altLang="en-US" sz="900" dirty="0" smtClean="0">
                <a:latin typeface="Calibri" panose="020F0502020204030204" pitchFamily="34" charset="0"/>
              </a:rPr>
              <a:t>Pumpkins and </a:t>
            </a:r>
            <a:r>
              <a:rPr lang="en-GB" altLang="en-US" sz="900" dirty="0">
                <a:latin typeface="Calibri" panose="020F0502020204030204" pitchFamily="34" charset="0"/>
              </a:rPr>
              <a:t>Halloween Confectionery </a:t>
            </a:r>
          </a:p>
        </p:txBody>
      </p:sp>
    </p:spTree>
    <p:extLst>
      <p:ext uri="{BB962C8B-B14F-4D97-AF65-F5344CB8AC3E}">
        <p14:creationId xmlns:p14="http://schemas.microsoft.com/office/powerpoint/2010/main" val="2313792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7688" y="630882"/>
            <a:ext cx="8784976" cy="428700"/>
          </a:xfrm>
        </p:spPr>
        <p:txBody>
          <a:bodyPr/>
          <a:lstStyle/>
          <a:p>
            <a:r>
              <a:rPr lang="en-GB" altLang="en-US" sz="2000" dirty="0" smtClean="0">
                <a:solidFill>
                  <a:schemeClr val="tx1"/>
                </a:solidFill>
                <a:latin typeface="Calibri" panose="020F0502020204030204" pitchFamily="34" charset="0"/>
              </a:rPr>
              <a:t>SHOPPERS CONTINUE TO SPEND LESS ON HALLOWEEN AND WITH MOST PLANS CANCELLED OR SCALED BACK, SPEND THIS YEAR </a:t>
            </a:r>
            <a:r>
              <a:rPr lang="en-GB" altLang="en-US" sz="2000" dirty="0" smtClean="0">
                <a:solidFill>
                  <a:schemeClr val="accent4"/>
                </a:solidFill>
                <a:latin typeface="Calibri" panose="020F0502020204030204" pitchFamily="34" charset="0"/>
              </a:rPr>
              <a:t>CONTRACTED BY A FIFTH</a:t>
            </a:r>
          </a:p>
        </p:txBody>
      </p:sp>
      <p:graphicFrame>
        <p:nvGraphicFramePr>
          <p:cNvPr id="2" name="Object 3"/>
          <p:cNvGraphicFramePr>
            <a:graphicFrameLocks noGrp="1" noChangeAspect="1"/>
          </p:cNvGraphicFramePr>
          <p:nvPr>
            <p:ph sz="quarter" idx="4294967295"/>
            <p:extLst>
              <p:ext uri="{D42A27DB-BD31-4B8C-83A1-F6EECF244321}">
                <p14:modId xmlns:p14="http://schemas.microsoft.com/office/powerpoint/2010/main" val="4044954848"/>
              </p:ext>
            </p:extLst>
          </p:nvPr>
        </p:nvGraphicFramePr>
        <p:xfrm>
          <a:off x="977900" y="1516063"/>
          <a:ext cx="8166100" cy="3059112"/>
        </p:xfrm>
        <a:graphic>
          <a:graphicData uri="http://schemas.openxmlformats.org/drawingml/2006/chart">
            <c:chart xmlns:c="http://schemas.openxmlformats.org/drawingml/2006/chart" xmlns:r="http://schemas.openxmlformats.org/officeDocument/2006/relationships" r:id="rId2"/>
          </a:graphicData>
        </a:graphic>
      </p:graphicFrame>
      <p:sp>
        <p:nvSpPr>
          <p:cNvPr id="10248" name="TextBox 9"/>
          <p:cNvSpPr txBox="1">
            <a:spLocks noChangeArrowheads="1"/>
          </p:cNvSpPr>
          <p:nvPr/>
        </p:nvSpPr>
        <p:spPr bwMode="auto">
          <a:xfrm>
            <a:off x="2490728" y="1923678"/>
            <a:ext cx="85713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-6.3%</a:t>
            </a:r>
            <a:endParaRPr lang="en-US" altLang="en-US" sz="1400" b="1" dirty="0">
              <a:solidFill>
                <a:srgbClr val="FF0000"/>
              </a:solidFill>
            </a:endParaRPr>
          </a:p>
        </p:txBody>
      </p:sp>
      <p:sp>
        <p:nvSpPr>
          <p:cNvPr id="10249" name="TextBox 10"/>
          <p:cNvSpPr txBox="1">
            <a:spLocks noChangeArrowheads="1"/>
          </p:cNvSpPr>
          <p:nvPr/>
        </p:nvSpPr>
        <p:spPr bwMode="auto">
          <a:xfrm>
            <a:off x="2931807" y="2859782"/>
            <a:ext cx="90177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-4.2%</a:t>
            </a:r>
            <a:endParaRPr lang="en-US" altLang="en-US" sz="1400" b="1" dirty="0">
              <a:solidFill>
                <a:srgbClr val="FF0000"/>
              </a:solidFill>
            </a:endParaRPr>
          </a:p>
        </p:txBody>
      </p:sp>
      <p:sp>
        <p:nvSpPr>
          <p:cNvPr id="12" name="Rectangle 7"/>
          <p:cNvSpPr>
            <a:spLocks noChangeArrowheads="1"/>
          </p:cNvSpPr>
          <p:nvPr/>
        </p:nvSpPr>
        <p:spPr bwMode="auto">
          <a:xfrm>
            <a:off x="639762" y="4826033"/>
            <a:ext cx="5608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buClrTx/>
              <a:buFontTx/>
              <a:buNone/>
            </a:pPr>
            <a:r>
              <a:rPr lang="en-GB" altLang="en-US" sz="900" dirty="0"/>
              <a:t>Source: Nielsen Scantrack </a:t>
            </a:r>
            <a:r>
              <a:rPr lang="en-GB" altLang="en-US" sz="900" dirty="0" smtClean="0"/>
              <a:t>Total GB 3w/e  31st October 2020 vs prior years</a:t>
            </a:r>
          </a:p>
          <a:p>
            <a:pPr>
              <a:buClrTx/>
              <a:buFontTx/>
              <a:buNone/>
            </a:pPr>
            <a:r>
              <a:rPr lang="en-GB" altLang="en-US" sz="900" dirty="0" smtClean="0"/>
              <a:t>* Excludes Discounters and Bargain Stores</a:t>
            </a:r>
            <a:endParaRPr lang="en-GB" altLang="en-US" sz="900" dirty="0"/>
          </a:p>
        </p:txBody>
      </p:sp>
      <p:sp>
        <p:nvSpPr>
          <p:cNvPr id="13" name="Rectangle 7"/>
          <p:cNvSpPr>
            <a:spLocks noChangeArrowheads="1"/>
          </p:cNvSpPr>
          <p:nvPr/>
        </p:nvSpPr>
        <p:spPr bwMode="auto">
          <a:xfrm>
            <a:off x="5077270" y="4649400"/>
            <a:ext cx="36888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lgn="r">
              <a:buClrTx/>
              <a:buFontTx/>
              <a:buNone/>
            </a:pPr>
            <a:r>
              <a:rPr lang="en-GB" altLang="en-US" sz="900" dirty="0" smtClean="0"/>
              <a:t>Halloween = Halloween Merchandise, Pumpkins, Halloween Confectionery</a:t>
            </a:r>
          </a:p>
        </p:txBody>
      </p:sp>
      <p:sp>
        <p:nvSpPr>
          <p:cNvPr id="3" name="TextBox 2"/>
          <p:cNvSpPr txBox="1"/>
          <p:nvPr/>
        </p:nvSpPr>
        <p:spPr>
          <a:xfrm>
            <a:off x="1010928" y="1140907"/>
            <a:ext cx="284052" cy="307777"/>
          </a:xfrm>
          <a:prstGeom prst="rect">
            <a:avLst/>
          </a:prstGeom>
          <a:noFill/>
        </p:spPr>
        <p:txBody>
          <a:bodyPr wrap="none" rtlCol="0">
            <a:spAutoFit/>
          </a:bodyPr>
          <a:lstStyle/>
          <a:p>
            <a:r>
              <a:rPr lang="en-GB" dirty="0" smtClean="0">
                <a:latin typeface="Calibri" panose="020F0502020204030204" pitchFamily="34" charset="0"/>
              </a:rPr>
              <a:t>£</a:t>
            </a:r>
            <a:endParaRPr lang="en-GB" dirty="0">
              <a:latin typeface="Calibri" panose="020F0502020204030204" pitchFamily="34" charset="0"/>
            </a:endParaRPr>
          </a:p>
        </p:txBody>
      </p:sp>
      <p:sp>
        <p:nvSpPr>
          <p:cNvPr id="4" name="TextBox 3"/>
          <p:cNvSpPr txBox="1"/>
          <p:nvPr/>
        </p:nvSpPr>
        <p:spPr>
          <a:xfrm>
            <a:off x="7485446" y="1314533"/>
            <a:ext cx="1547218" cy="276999"/>
          </a:xfrm>
          <a:prstGeom prst="rect">
            <a:avLst/>
          </a:prstGeom>
          <a:noFill/>
        </p:spPr>
        <p:txBody>
          <a:bodyPr wrap="none" rtlCol="0">
            <a:spAutoFit/>
          </a:bodyPr>
          <a:lstStyle/>
          <a:p>
            <a:r>
              <a:rPr lang="en-GB" sz="1200" b="1" dirty="0" smtClean="0">
                <a:solidFill>
                  <a:srgbClr val="FF0000"/>
                </a:solidFill>
                <a:latin typeface="Calibri" panose="020F0502020204030204" pitchFamily="34" charset="0"/>
              </a:rPr>
              <a:t>Year on year growths</a:t>
            </a:r>
            <a:endParaRPr lang="en-GB" sz="1200" b="1" dirty="0">
              <a:solidFill>
                <a:srgbClr val="FF0000"/>
              </a:solidFill>
              <a:latin typeface="Calibri" panose="020F0502020204030204" pitchFamily="34" charset="0"/>
            </a:endParaRPr>
          </a:p>
        </p:txBody>
      </p:sp>
      <p:sp>
        <p:nvSpPr>
          <p:cNvPr id="15" name="TextBox 9"/>
          <p:cNvSpPr txBox="1">
            <a:spLocks noChangeArrowheads="1"/>
          </p:cNvSpPr>
          <p:nvPr/>
        </p:nvSpPr>
        <p:spPr bwMode="auto">
          <a:xfrm>
            <a:off x="3858880" y="1995686"/>
            <a:ext cx="85713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-0.7%</a:t>
            </a:r>
            <a:endParaRPr lang="en-US" altLang="en-US" sz="1400" b="1" dirty="0">
              <a:solidFill>
                <a:srgbClr val="FF0000"/>
              </a:solidFill>
            </a:endParaRPr>
          </a:p>
        </p:txBody>
      </p:sp>
      <p:sp>
        <p:nvSpPr>
          <p:cNvPr id="16" name="TextBox 10"/>
          <p:cNvSpPr txBox="1">
            <a:spLocks noChangeArrowheads="1"/>
          </p:cNvSpPr>
          <p:nvPr/>
        </p:nvSpPr>
        <p:spPr bwMode="auto">
          <a:xfrm>
            <a:off x="5182392" y="1995686"/>
            <a:ext cx="90177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-3.5%</a:t>
            </a:r>
            <a:endParaRPr lang="en-US" altLang="en-US" sz="1400" b="1" dirty="0">
              <a:solidFill>
                <a:srgbClr val="FF0000"/>
              </a:solidFill>
            </a:endParaRPr>
          </a:p>
        </p:txBody>
      </p:sp>
      <p:sp>
        <p:nvSpPr>
          <p:cNvPr id="17" name="TextBox 10"/>
          <p:cNvSpPr txBox="1">
            <a:spLocks noChangeArrowheads="1"/>
          </p:cNvSpPr>
          <p:nvPr/>
        </p:nvSpPr>
        <p:spPr bwMode="auto">
          <a:xfrm>
            <a:off x="6519713" y="2067694"/>
            <a:ext cx="64457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-1.0%</a:t>
            </a:r>
            <a:endParaRPr lang="en-US" altLang="en-US" sz="1400" b="1" dirty="0">
              <a:solidFill>
                <a:srgbClr val="FF0000"/>
              </a:solidFill>
            </a:endParaRPr>
          </a:p>
        </p:txBody>
      </p:sp>
      <p:sp>
        <p:nvSpPr>
          <p:cNvPr id="18" name="TextBox 9"/>
          <p:cNvSpPr txBox="1">
            <a:spLocks noChangeArrowheads="1"/>
          </p:cNvSpPr>
          <p:nvPr/>
        </p:nvSpPr>
        <p:spPr bwMode="auto">
          <a:xfrm>
            <a:off x="7819320" y="2427734"/>
            <a:ext cx="85713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-20.5%</a:t>
            </a:r>
            <a:endParaRPr lang="en-US" altLang="en-US" sz="1400" b="1" dirty="0">
              <a:solidFill>
                <a:srgbClr val="FF0000"/>
              </a:solidFill>
            </a:endParaRPr>
          </a:p>
        </p:txBody>
      </p:sp>
      <p:sp>
        <p:nvSpPr>
          <p:cNvPr id="19" name="TextBox 10"/>
          <p:cNvSpPr txBox="1">
            <a:spLocks noChangeArrowheads="1"/>
          </p:cNvSpPr>
          <p:nvPr/>
        </p:nvSpPr>
        <p:spPr bwMode="auto">
          <a:xfrm>
            <a:off x="4287448" y="2914721"/>
            <a:ext cx="90177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-7.0%</a:t>
            </a:r>
            <a:endParaRPr lang="en-US" altLang="en-US" sz="1400" b="1" dirty="0">
              <a:solidFill>
                <a:srgbClr val="FF0000"/>
              </a:solidFill>
            </a:endParaRPr>
          </a:p>
        </p:txBody>
      </p:sp>
      <p:sp>
        <p:nvSpPr>
          <p:cNvPr id="20" name="TextBox 10"/>
          <p:cNvSpPr txBox="1">
            <a:spLocks noChangeArrowheads="1"/>
          </p:cNvSpPr>
          <p:nvPr/>
        </p:nvSpPr>
        <p:spPr bwMode="auto">
          <a:xfrm>
            <a:off x="8242224" y="3147814"/>
            <a:ext cx="90177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-17.0%</a:t>
            </a:r>
            <a:endParaRPr lang="en-US" altLang="en-US" sz="1400" b="1" dirty="0">
              <a:solidFill>
                <a:srgbClr val="FF0000"/>
              </a:solidFill>
            </a:endParaRPr>
          </a:p>
        </p:txBody>
      </p:sp>
      <p:sp>
        <p:nvSpPr>
          <p:cNvPr id="21" name="TextBox 9"/>
          <p:cNvSpPr txBox="1">
            <a:spLocks noChangeArrowheads="1"/>
          </p:cNvSpPr>
          <p:nvPr/>
        </p:nvSpPr>
        <p:spPr bwMode="auto">
          <a:xfrm>
            <a:off x="6935629" y="2994798"/>
            <a:ext cx="85713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-4.8%</a:t>
            </a:r>
            <a:endParaRPr lang="en-US" altLang="en-US" sz="1400" b="1" dirty="0">
              <a:solidFill>
                <a:srgbClr val="FF0000"/>
              </a:solidFill>
            </a:endParaRPr>
          </a:p>
        </p:txBody>
      </p:sp>
      <p:sp>
        <p:nvSpPr>
          <p:cNvPr id="22" name="TextBox 9"/>
          <p:cNvSpPr txBox="1">
            <a:spLocks noChangeArrowheads="1"/>
          </p:cNvSpPr>
          <p:nvPr/>
        </p:nvSpPr>
        <p:spPr bwMode="auto">
          <a:xfrm>
            <a:off x="5608798" y="2993309"/>
            <a:ext cx="857136"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400" b="1" dirty="0" smtClean="0">
                <a:solidFill>
                  <a:srgbClr val="FF0000"/>
                </a:solidFill>
              </a:rPr>
              <a:t>-1.1%</a:t>
            </a:r>
            <a:endParaRPr lang="en-US" altLang="en-US" sz="1400" b="1" dirty="0">
              <a:solidFill>
                <a:srgbClr val="FF0000"/>
              </a:solidFill>
            </a:endParaRPr>
          </a:p>
        </p:txBody>
      </p:sp>
    </p:spTree>
    <p:extLst>
      <p:ext uri="{BB962C8B-B14F-4D97-AF65-F5344CB8AC3E}">
        <p14:creationId xmlns:p14="http://schemas.microsoft.com/office/powerpoint/2010/main" val="11235756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806" y="840135"/>
            <a:ext cx="8594858" cy="4401205"/>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Most shoppers have acclimatised to shopping with Covid, it was only the final week of the trading period that saw an uplift in sales in larger formats for fmcg items. </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BWS (</a:t>
            </a:r>
            <a:r>
              <a:rPr lang="en-GB" b="1" dirty="0">
                <a:latin typeface="Calibri" panose="020F0502020204030204" pitchFamily="34" charset="0"/>
                <a:cs typeface="Calibri" panose="020F0502020204030204" pitchFamily="34" charset="0"/>
              </a:rPr>
              <a:t>+16%</a:t>
            </a:r>
            <a:r>
              <a:rPr lang="en-GB" dirty="0">
                <a:latin typeface="Calibri" panose="020F0502020204030204" pitchFamily="34" charset="0"/>
                <a:cs typeface="Calibri" panose="020F0502020204030204" pitchFamily="34" charset="0"/>
              </a:rPr>
              <a:t>) remains the fastest growing category followed by Frozen (</a:t>
            </a:r>
            <a:r>
              <a:rPr lang="en-GB" b="1" dirty="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15%</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but sales of General Merchandise weakened further (</a:t>
            </a:r>
            <a:r>
              <a:rPr lang="en-GB" b="1" dirty="0">
                <a:solidFill>
                  <a:srgbClr val="FF0000"/>
                </a:solidFill>
                <a:latin typeface="Calibri" panose="020F0502020204030204" pitchFamily="34" charset="0"/>
                <a:cs typeface="Calibri" panose="020F0502020204030204" pitchFamily="34" charset="0"/>
              </a:rPr>
              <a:t>-10%</a:t>
            </a:r>
            <a:r>
              <a:rPr lang="en-GB" dirty="0">
                <a:latin typeface="Calibri" panose="020F0502020204030204" pitchFamily="34" charset="0"/>
                <a:cs typeface="Calibri" panose="020F0502020204030204" pitchFamily="34" charset="0"/>
              </a:rPr>
              <a:t>) as did Health and Beauty sales (</a:t>
            </a:r>
            <a:r>
              <a:rPr lang="en-GB" b="1" dirty="0">
                <a:solidFill>
                  <a:srgbClr val="FF0000"/>
                </a:solidFill>
                <a:latin typeface="Calibri" panose="020F0502020204030204" pitchFamily="34" charset="0"/>
                <a:cs typeface="Calibri" panose="020F0502020204030204" pitchFamily="34" charset="0"/>
              </a:rPr>
              <a:t>-3.4%</a:t>
            </a:r>
            <a:r>
              <a:rPr lang="en-GB" dirty="0">
                <a:latin typeface="Calibri" panose="020F0502020204030204" pitchFamily="34" charset="0"/>
                <a:cs typeface="Calibri" panose="020F0502020204030204" pitchFamily="34" charset="0"/>
              </a:rPr>
              <a:t>) reflecting the slow start to seasonal purchasing. </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Key themes this month were Convenience Foods, BWS, Hygiene and Cooking ingredients. </a:t>
            </a:r>
            <a:r>
              <a:rPr lang="en-GB" b="1" dirty="0" smtClean="0">
                <a:latin typeface="Calibri" panose="020F0502020204030204" pitchFamily="34" charset="0"/>
                <a:cs typeface="Calibri" panose="020F0502020204030204" pitchFamily="34" charset="0"/>
              </a:rPr>
              <a:t>Other First Aid </a:t>
            </a:r>
            <a:r>
              <a:rPr lang="en-GB" dirty="0" smtClean="0">
                <a:latin typeface="Calibri" panose="020F0502020204030204" pitchFamily="34" charset="0"/>
                <a:cs typeface="Calibri" panose="020F0502020204030204" pitchFamily="34" charset="0"/>
              </a:rPr>
              <a:t>which includes face coverings was again the top performing category at </a:t>
            </a:r>
            <a:r>
              <a:rPr lang="en-GB" b="1" dirty="0" smtClean="0">
                <a:latin typeface="Calibri" panose="020F0502020204030204" pitchFamily="34" charset="0"/>
                <a:cs typeface="Calibri" panose="020F0502020204030204" pitchFamily="34" charset="0"/>
              </a:rPr>
              <a:t>+2328% </a:t>
            </a:r>
            <a:r>
              <a:rPr lang="en-GB" dirty="0" smtClean="0">
                <a:latin typeface="Calibri" panose="020F0502020204030204" pitchFamily="34" charset="0"/>
                <a:cs typeface="Calibri" panose="020F0502020204030204" pitchFamily="34" charset="0"/>
              </a:rPr>
              <a:t>followed by </a:t>
            </a:r>
            <a:r>
              <a:rPr lang="en-GB" b="1" dirty="0" smtClean="0">
                <a:latin typeface="Calibri" panose="020F0502020204030204" pitchFamily="34" charset="0"/>
                <a:cs typeface="Calibri" panose="020F0502020204030204" pitchFamily="34" charset="0"/>
              </a:rPr>
              <a:t>Hand Sanitiser +760%</a:t>
            </a:r>
            <a:r>
              <a:rPr lang="en-GB" dirty="0" smtClean="0">
                <a:latin typeface="Calibri" panose="020F0502020204030204" pitchFamily="34" charset="0"/>
                <a:cs typeface="Calibri" panose="020F0502020204030204" pitchFamily="34" charset="0"/>
              </a:rPr>
              <a:t>.</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Fresh Meat Subs led food with growth </a:t>
            </a:r>
            <a:r>
              <a:rPr lang="en-GB" b="1" dirty="0" smtClean="0">
                <a:latin typeface="Calibri" panose="020F0502020204030204" pitchFamily="34" charset="0"/>
                <a:cs typeface="Calibri" panose="020F0502020204030204" pitchFamily="34" charset="0"/>
              </a:rPr>
              <a:t>+54</a:t>
            </a:r>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Frozen Bakery Prods </a:t>
            </a:r>
            <a:r>
              <a:rPr lang="en-GB" dirty="0" smtClean="0">
                <a:latin typeface="Calibri" panose="020F0502020204030204" pitchFamily="34" charset="0"/>
                <a:cs typeface="Calibri" panose="020F0502020204030204" pitchFamily="34" charset="0"/>
              </a:rPr>
              <a:t>followed </a:t>
            </a:r>
            <a:r>
              <a:rPr lang="en-GB" b="1" dirty="0" smtClean="0">
                <a:latin typeface="Calibri" panose="020F0502020204030204" pitchFamily="34" charset="0"/>
                <a:cs typeface="Calibri" panose="020F0502020204030204" pitchFamily="34" charset="0"/>
              </a:rPr>
              <a:t>+41%.  </a:t>
            </a:r>
            <a:r>
              <a:rPr lang="en-GB" dirty="0" smtClean="0">
                <a:latin typeface="Calibri" panose="020F0502020204030204" pitchFamily="34" charset="0"/>
                <a:cs typeface="Calibri" panose="020F0502020204030204" pitchFamily="34" charset="0"/>
              </a:rPr>
              <a:t>Other Convenience categories include, </a:t>
            </a:r>
            <a:r>
              <a:rPr lang="en-GB" b="1" dirty="0" smtClean="0">
                <a:latin typeface="Calibri" panose="020F0502020204030204" pitchFamily="34" charset="0"/>
                <a:cs typeface="Calibri" panose="020F0502020204030204" pitchFamily="34" charset="0"/>
              </a:rPr>
              <a:t>Frozen Fruit +33% </a:t>
            </a:r>
            <a:r>
              <a:rPr lang="en-GB" dirty="0" smtClean="0">
                <a:latin typeface="Calibri" panose="020F0502020204030204" pitchFamily="34" charset="0"/>
                <a:cs typeface="Calibri" panose="020F0502020204030204" pitchFamily="34" charset="0"/>
              </a:rPr>
              <a:t>and </a:t>
            </a:r>
            <a:r>
              <a:rPr lang="en-GB" b="1" dirty="0" smtClean="0">
                <a:latin typeface="Calibri" panose="020F0502020204030204" pitchFamily="34" charset="0"/>
                <a:cs typeface="Calibri" panose="020F0502020204030204" pitchFamily="34" charset="0"/>
              </a:rPr>
              <a:t>Fish Fingers +23%.</a:t>
            </a: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With hospitality venues still shutting at 10pm, shoppers continue to spend more on drinks at home, this month saw </a:t>
            </a:r>
            <a:r>
              <a:rPr lang="en-GB" b="1" dirty="0" smtClean="0">
                <a:latin typeface="Calibri" panose="020F0502020204030204" pitchFamily="34" charset="0"/>
                <a:cs typeface="Calibri" panose="020F0502020204030204" pitchFamily="34" charset="0"/>
              </a:rPr>
              <a:t>Champagne +23%, Lager +18%, Spirits +17%, Still Wine +16% </a:t>
            </a:r>
            <a:r>
              <a:rPr lang="en-GB" dirty="0" smtClean="0">
                <a:latin typeface="Calibri" panose="020F0502020204030204" pitchFamily="34" charset="0"/>
                <a:cs typeface="Calibri" panose="020F0502020204030204" pitchFamily="34" charset="0"/>
              </a:rPr>
              <a:t>and</a:t>
            </a:r>
            <a:r>
              <a:rPr lang="en-GB" b="1" dirty="0" smtClean="0">
                <a:latin typeface="Calibri" panose="020F0502020204030204" pitchFamily="34" charset="0"/>
                <a:cs typeface="Calibri" panose="020F0502020204030204" pitchFamily="34" charset="0"/>
              </a:rPr>
              <a:t> Coffee </a:t>
            </a:r>
            <a:r>
              <a:rPr lang="en-GB" dirty="0" smtClean="0">
                <a:latin typeface="Calibri" panose="020F0502020204030204" pitchFamily="34" charset="0"/>
                <a:cs typeface="Calibri" panose="020F0502020204030204" pitchFamily="34" charset="0"/>
              </a:rPr>
              <a:t>and</a:t>
            </a:r>
            <a:r>
              <a:rPr lang="en-GB" b="1" dirty="0" smtClean="0">
                <a:latin typeface="Calibri" panose="020F0502020204030204" pitchFamily="34" charset="0"/>
                <a:cs typeface="Calibri" panose="020F0502020204030204" pitchFamily="34" charset="0"/>
              </a:rPr>
              <a:t> Hot Choc/Malted Drinks both +15%. </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Covid continues to restrain events, this month’s casualties were </a:t>
            </a:r>
            <a:r>
              <a:rPr lang="en-GB" b="1" dirty="0" smtClean="0">
                <a:latin typeface="Calibri" panose="020F0502020204030204" pitchFamily="34" charset="0"/>
                <a:cs typeface="Calibri" panose="020F0502020204030204" pitchFamily="34" charset="0"/>
              </a:rPr>
              <a:t>Fireworks</a:t>
            </a:r>
            <a:r>
              <a:rPr lang="en-GB" dirty="0" smtClean="0">
                <a:latin typeface="Calibri" panose="020F0502020204030204" pitchFamily="34" charset="0"/>
                <a:cs typeface="Calibri" panose="020F0502020204030204" pitchFamily="34" charset="0"/>
              </a:rPr>
              <a:t> </a:t>
            </a:r>
            <a:r>
              <a:rPr lang="en-GB" b="1" dirty="0" smtClean="0">
                <a:solidFill>
                  <a:srgbClr val="FF0000"/>
                </a:solidFill>
                <a:latin typeface="Calibri" panose="020F0502020204030204" pitchFamily="34" charset="0"/>
                <a:cs typeface="Calibri" panose="020F0502020204030204" pitchFamily="34" charset="0"/>
              </a:rPr>
              <a:t>-53%</a:t>
            </a:r>
            <a:r>
              <a:rPr lang="en-GB" dirty="0" smtClean="0">
                <a:latin typeface="Calibri" panose="020F0502020204030204" pitchFamily="34" charset="0"/>
                <a:cs typeface="Calibri" panose="020F0502020204030204" pitchFamily="34" charset="0"/>
              </a:rPr>
              <a:t>  and </a:t>
            </a:r>
            <a:r>
              <a:rPr lang="en-GB" b="1" dirty="0" smtClean="0">
                <a:latin typeface="Calibri" panose="020F0502020204030204" pitchFamily="34" charset="0"/>
                <a:cs typeface="Calibri" panose="020F0502020204030204" pitchFamily="34" charset="0"/>
              </a:rPr>
              <a:t>Halloween Merchandise </a:t>
            </a:r>
            <a:r>
              <a:rPr lang="en-GB" b="1" dirty="0" smtClean="0">
                <a:solidFill>
                  <a:srgbClr val="FF0000"/>
                </a:solidFill>
                <a:latin typeface="Calibri" panose="020F0502020204030204" pitchFamily="34" charset="0"/>
                <a:cs typeface="Calibri" panose="020F0502020204030204" pitchFamily="34" charset="0"/>
              </a:rPr>
              <a:t>-13%</a:t>
            </a:r>
            <a:r>
              <a:rPr lang="en-GB" dirty="0" smtClean="0">
                <a:latin typeface="Calibri" panose="020F0502020204030204" pitchFamily="34" charset="0"/>
                <a:cs typeface="Calibri" panose="020F0502020204030204" pitchFamily="34" charset="0"/>
              </a:rPr>
              <a:t>, with the pandemic also putting a stop to Winter Sun escapes </a:t>
            </a:r>
            <a:r>
              <a:rPr lang="en-GB" b="1" dirty="0" smtClean="0">
                <a:latin typeface="Calibri" panose="020F0502020204030204" pitchFamily="34" charset="0"/>
                <a:cs typeface="Calibri" panose="020F0502020204030204" pitchFamily="34" charset="0"/>
              </a:rPr>
              <a:t>Suncare</a:t>
            </a:r>
            <a:r>
              <a:rPr lang="en-GB" dirty="0" smtClean="0">
                <a:latin typeface="Calibri" panose="020F0502020204030204" pitchFamily="34" charset="0"/>
                <a:cs typeface="Calibri" panose="020F0502020204030204" pitchFamily="34" charset="0"/>
              </a:rPr>
              <a:t> also saw sales contract </a:t>
            </a:r>
            <a:r>
              <a:rPr lang="en-GB" b="1" dirty="0" smtClean="0">
                <a:solidFill>
                  <a:srgbClr val="FF0000"/>
                </a:solidFill>
                <a:latin typeface="Calibri" panose="020F0502020204030204" pitchFamily="34" charset="0"/>
                <a:cs typeface="Calibri" panose="020F0502020204030204" pitchFamily="34" charset="0"/>
              </a:rPr>
              <a:t>44%</a:t>
            </a:r>
            <a:r>
              <a:rPr lang="en-GB" dirty="0" smtClean="0">
                <a:solidFill>
                  <a:srgbClr val="FF0000"/>
                </a:solidFill>
                <a:latin typeface="Calibri" panose="020F0502020204030204" pitchFamily="34" charset="0"/>
                <a:cs typeface="Calibri" panose="020F0502020204030204" pitchFamily="34" charset="0"/>
              </a:rPr>
              <a:t>.</a:t>
            </a:r>
          </a:p>
          <a:p>
            <a:pPr lvl="0">
              <a:buClr>
                <a:schemeClr val="accent1"/>
              </a:buCl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Title 4"/>
          <p:cNvSpPr txBox="1">
            <a:spLocks/>
          </p:cNvSpPr>
          <p:nvPr/>
        </p:nvSpPr>
        <p:spPr>
          <a:xfrm>
            <a:off x="220688" y="386110"/>
            <a:ext cx="859978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AU" sz="2400" dirty="0" smtClean="0">
                <a:cs typeface="Calibri" panose="020F0502020204030204" pitchFamily="34" charset="0"/>
              </a:rPr>
              <a:t>WITH HALF TERM HOLIDAYS AND FEWER EVENTS, SHOPPERS SPENT MORE ON CONVENIENCE FOODS AND ALCOHOL</a:t>
            </a:r>
            <a:endParaRPr lang="en-AU" sz="2400" dirty="0">
              <a:cs typeface="Calibri" panose="020F0502020204030204" pitchFamily="34" charset="0"/>
            </a:endParaRPr>
          </a:p>
        </p:txBody>
      </p:sp>
      <p:sp>
        <p:nvSpPr>
          <p:cNvPr id="7" name="Rectangle 6"/>
          <p:cNvSpPr/>
          <p:nvPr/>
        </p:nvSpPr>
        <p:spPr>
          <a:xfrm>
            <a:off x="251520" y="4912668"/>
            <a:ext cx="229742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704042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3"/>
          <p:cNvGraphicFramePr>
            <a:graphicFrameLocks noChangeAspect="1"/>
          </p:cNvGraphicFramePr>
          <p:nvPr>
            <p:extLst>
              <p:ext uri="{D42A27DB-BD31-4B8C-83A1-F6EECF244321}">
                <p14:modId xmlns:p14="http://schemas.microsoft.com/office/powerpoint/2010/main" val="2400524409"/>
              </p:ext>
            </p:extLst>
          </p:nvPr>
        </p:nvGraphicFramePr>
        <p:xfrm>
          <a:off x="231044" y="1502375"/>
          <a:ext cx="8855807" cy="3489156"/>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
          <p:cNvSpPr txBox="1">
            <a:spLocks noChangeArrowheads="1"/>
          </p:cNvSpPr>
          <p:nvPr/>
        </p:nvSpPr>
        <p:spPr bwMode="auto">
          <a:xfrm>
            <a:off x="381000" y="139670"/>
            <a:ext cx="8763000" cy="451247"/>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marL="0" marR="0" lvl="0" indent="0" algn="ctr" defTabSz="914400" rtl="0" eaLnBrk="0" fontAlgn="base" latinLnBrk="0" hangingPunct="0">
              <a:lnSpc>
                <a:spcPct val="95000"/>
              </a:lnSpc>
              <a:spcBef>
                <a:spcPct val="0"/>
              </a:spcBef>
              <a:spcAft>
                <a:spcPct val="0"/>
              </a:spcAft>
              <a:buClrTx/>
              <a:buSzTx/>
              <a:buFontTx/>
              <a:buNone/>
              <a:tabLst/>
              <a:defRPr/>
            </a:pPr>
            <a:endParaRPr kumimoji="0" lang="en-GB" sz="2400" i="0" u="none" strike="noStrike" kern="0" cap="none" spc="0" normalizeH="0" baseline="0" noProof="0" dirty="0" smtClean="0">
              <a:ln>
                <a:noFill/>
              </a:ln>
              <a:solidFill>
                <a:schemeClr val="accent1"/>
              </a:solidFill>
              <a:effectLst/>
              <a:uLnTx/>
              <a:uFillTx/>
              <a:latin typeface="Calibri" pitchFamily="34" charset="0"/>
              <a:ea typeface="ＭＳ Ｐゴシック" charset="-128"/>
              <a:cs typeface="ＭＳ Ｐゴシック" charset="-128"/>
            </a:endParaRPr>
          </a:p>
        </p:txBody>
      </p:sp>
      <p:sp>
        <p:nvSpPr>
          <p:cNvPr id="26" name="Text Box 3"/>
          <p:cNvSpPr txBox="1">
            <a:spLocks noChangeArrowheads="1"/>
          </p:cNvSpPr>
          <p:nvPr/>
        </p:nvSpPr>
        <p:spPr bwMode="auto">
          <a:xfrm>
            <a:off x="827584" y="1148486"/>
            <a:ext cx="80648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000" b="1">
                <a:solidFill>
                  <a:srgbClr val="0082D1"/>
                </a:solidFill>
                <a:latin typeface="Arial" pitchFamily="34" charset="0"/>
              </a:defRPr>
            </a:lvl1pPr>
            <a:lvl2pPr marL="742950" indent="-285750" eaLnBrk="0" hangingPunct="0">
              <a:defRPr sz="2000" b="1">
                <a:solidFill>
                  <a:srgbClr val="0082D1"/>
                </a:solidFill>
                <a:latin typeface="Arial" pitchFamily="34" charset="0"/>
              </a:defRPr>
            </a:lvl2pPr>
            <a:lvl3pPr marL="1143000" indent="-228600" eaLnBrk="0" hangingPunct="0">
              <a:defRPr sz="2000" b="1">
                <a:solidFill>
                  <a:srgbClr val="0082D1"/>
                </a:solidFill>
                <a:latin typeface="Arial" pitchFamily="34" charset="0"/>
              </a:defRPr>
            </a:lvl3pPr>
            <a:lvl4pPr marL="1600200" indent="-228600" eaLnBrk="0" hangingPunct="0">
              <a:defRPr sz="2000" b="1">
                <a:solidFill>
                  <a:srgbClr val="0082D1"/>
                </a:solidFill>
                <a:latin typeface="Arial" pitchFamily="34" charset="0"/>
              </a:defRPr>
            </a:lvl4pPr>
            <a:lvl5pPr marL="2057400" indent="-228600" eaLnBrk="0" hangingPunct="0">
              <a:defRPr sz="2000" b="1">
                <a:solidFill>
                  <a:srgbClr val="0082D1"/>
                </a:solidFill>
                <a:latin typeface="Arial" pitchFamily="34" charset="0"/>
              </a:defRPr>
            </a:lvl5pPr>
            <a:lvl6pPr marL="2514600" indent="-228600" algn="ctr" eaLnBrk="0" fontAlgn="base" hangingPunct="0">
              <a:lnSpc>
                <a:spcPct val="95000"/>
              </a:lnSpc>
              <a:spcBef>
                <a:spcPct val="0"/>
              </a:spcBef>
              <a:spcAft>
                <a:spcPct val="0"/>
              </a:spcAft>
              <a:defRPr sz="2000" b="1">
                <a:solidFill>
                  <a:srgbClr val="0082D1"/>
                </a:solidFill>
                <a:latin typeface="Arial" pitchFamily="34" charset="0"/>
              </a:defRPr>
            </a:lvl6pPr>
            <a:lvl7pPr marL="2971800" indent="-228600" algn="ctr" eaLnBrk="0" fontAlgn="base" hangingPunct="0">
              <a:lnSpc>
                <a:spcPct val="95000"/>
              </a:lnSpc>
              <a:spcBef>
                <a:spcPct val="0"/>
              </a:spcBef>
              <a:spcAft>
                <a:spcPct val="0"/>
              </a:spcAft>
              <a:defRPr sz="2000" b="1">
                <a:solidFill>
                  <a:srgbClr val="0082D1"/>
                </a:solidFill>
                <a:latin typeface="Arial" pitchFamily="34" charset="0"/>
              </a:defRPr>
            </a:lvl7pPr>
            <a:lvl8pPr marL="3429000" indent="-228600" algn="ctr" eaLnBrk="0" fontAlgn="base" hangingPunct="0">
              <a:lnSpc>
                <a:spcPct val="95000"/>
              </a:lnSpc>
              <a:spcBef>
                <a:spcPct val="0"/>
              </a:spcBef>
              <a:spcAft>
                <a:spcPct val="0"/>
              </a:spcAft>
              <a:defRPr sz="2000" b="1">
                <a:solidFill>
                  <a:srgbClr val="0082D1"/>
                </a:solidFill>
                <a:latin typeface="Arial" pitchFamily="34" charset="0"/>
              </a:defRPr>
            </a:lvl8pPr>
            <a:lvl9pPr marL="3886200" indent="-228600" algn="ctr" eaLnBrk="0" fontAlgn="base" hangingPunct="0">
              <a:lnSpc>
                <a:spcPct val="95000"/>
              </a:lnSpc>
              <a:spcBef>
                <a:spcPct val="0"/>
              </a:spcBef>
              <a:spcAft>
                <a:spcPct val="0"/>
              </a:spcAft>
              <a:defRPr sz="2000" b="1">
                <a:solidFill>
                  <a:srgbClr val="0082D1"/>
                </a:solidFill>
                <a:latin typeface="Arial" pitchFamily="34" charset="0"/>
              </a:defRPr>
            </a:lvl9pPr>
          </a:lstStyle>
          <a:p>
            <a:pPr eaLnBrk="1" hangingPunct="1"/>
            <a:r>
              <a:rPr lang="en-GB" sz="1000" b="0" i="1" dirty="0" smtClean="0">
                <a:solidFill>
                  <a:schemeClr val="tx1"/>
                </a:solidFill>
                <a:latin typeface="Calibri" pitchFamily="34" charset="0"/>
              </a:rPr>
              <a:t>“In </a:t>
            </a:r>
            <a:r>
              <a:rPr lang="en-GB" sz="1000" b="0" i="1" dirty="0">
                <a:solidFill>
                  <a:schemeClr val="tx1"/>
                </a:solidFill>
                <a:latin typeface="Calibri" pitchFamily="34" charset="0"/>
              </a:rPr>
              <a:t>the last 12 months, which of the following events did you buy extra or special items for? </a:t>
            </a:r>
            <a:r>
              <a:rPr lang="en-GB" sz="1000" b="0" i="1" dirty="0" smtClean="0">
                <a:solidFill>
                  <a:schemeClr val="tx1"/>
                </a:solidFill>
                <a:latin typeface="Calibri" pitchFamily="34" charset="0"/>
              </a:rPr>
              <a:t>“ (</a:t>
            </a:r>
            <a:r>
              <a:rPr lang="en-GB" sz="1000" b="0" i="1" dirty="0">
                <a:solidFill>
                  <a:schemeClr val="tx1"/>
                </a:solidFill>
                <a:latin typeface="Calibri" pitchFamily="34" charset="0"/>
              </a:rPr>
              <a:t>Please scan all that apply</a:t>
            </a:r>
            <a:r>
              <a:rPr lang="en-GB" sz="1000" b="0" i="1" dirty="0" smtClean="0">
                <a:solidFill>
                  <a:schemeClr val="tx1"/>
                </a:solidFill>
                <a:latin typeface="Calibri" pitchFamily="34" charset="0"/>
              </a:rPr>
              <a:t>) % Respondents</a:t>
            </a:r>
            <a:endParaRPr lang="en-GB" sz="1000" b="0" i="1" dirty="0">
              <a:solidFill>
                <a:schemeClr val="tx1"/>
              </a:solidFill>
              <a:latin typeface="Calibri" pitchFamily="34" charset="0"/>
            </a:endParaRPr>
          </a:p>
        </p:txBody>
      </p:sp>
      <p:sp>
        <p:nvSpPr>
          <p:cNvPr id="2" name="Title 1"/>
          <p:cNvSpPr>
            <a:spLocks noGrp="1"/>
          </p:cNvSpPr>
          <p:nvPr>
            <p:ph type="title"/>
          </p:nvPr>
        </p:nvSpPr>
        <p:spPr/>
        <p:txBody>
          <a:bodyPr/>
          <a:lstStyle/>
          <a:p>
            <a:r>
              <a:rPr lang="en-GB" sz="2000" b="1" kern="0" dirty="0" smtClean="0">
                <a:solidFill>
                  <a:srgbClr val="FFC000"/>
                </a:solidFill>
                <a:latin typeface="Calibri" pitchFamily="34" charset="0"/>
                <a:ea typeface="ＭＳ Ｐゴシック" charset="-128"/>
                <a:cs typeface="ＭＳ Ｐゴシック" charset="-128"/>
              </a:rPr>
              <a:t>HALLOWEEN</a:t>
            </a:r>
            <a:r>
              <a:rPr lang="en-GB" sz="2000" b="1" kern="0" dirty="0" smtClean="0">
                <a:solidFill>
                  <a:schemeClr val="accent1"/>
                </a:solidFill>
                <a:latin typeface="Calibri" pitchFamily="34" charset="0"/>
                <a:ea typeface="ＭＳ Ｐゴシック" charset="-128"/>
                <a:cs typeface="ＭＳ Ｐゴシック" charset="-128"/>
              </a:rPr>
              <a:t> </a:t>
            </a:r>
            <a:r>
              <a:rPr lang="en-GB" sz="2000" b="1" dirty="0" smtClean="0">
                <a:solidFill>
                  <a:schemeClr val="tx1"/>
                </a:solidFill>
                <a:latin typeface="Calibri" pitchFamily="34" charset="0"/>
                <a:ea typeface="ＭＳ Ｐゴシック" charset="-128"/>
                <a:cs typeface="ＭＳ Ｐゴシック" charset="-128"/>
              </a:rPr>
              <a:t>REMAINS </a:t>
            </a:r>
            <a:r>
              <a:rPr lang="en-GB" sz="2000" b="1" kern="0" dirty="0" smtClean="0">
                <a:solidFill>
                  <a:schemeClr val="tx1"/>
                </a:solidFill>
                <a:latin typeface="Calibri" pitchFamily="34" charset="0"/>
                <a:ea typeface="ＭＳ Ｐゴシック" charset="-128"/>
                <a:cs typeface="ＭＳ Ｐゴシック" charset="-128"/>
              </a:rPr>
              <a:t>THE UK’S </a:t>
            </a:r>
            <a:r>
              <a:rPr lang="en-GB" sz="2000" b="1" kern="0" dirty="0" smtClean="0">
                <a:solidFill>
                  <a:schemeClr val="accent4"/>
                </a:solidFill>
                <a:latin typeface="Calibri" pitchFamily="34" charset="0"/>
                <a:ea typeface="ＭＳ Ｐゴシック" charset="-128"/>
                <a:cs typeface="ＭＳ Ｐゴシック" charset="-128"/>
              </a:rPr>
              <a:t>4</a:t>
            </a:r>
            <a:r>
              <a:rPr lang="en-GB" sz="2000" b="1" kern="0" baseline="30000" dirty="0" smtClean="0">
                <a:solidFill>
                  <a:schemeClr val="accent4"/>
                </a:solidFill>
                <a:latin typeface="Calibri" pitchFamily="34" charset="0"/>
                <a:ea typeface="ＭＳ Ｐゴシック" charset="-128"/>
                <a:cs typeface="ＭＳ Ｐゴシック" charset="-128"/>
              </a:rPr>
              <a:t>TH</a:t>
            </a:r>
            <a:r>
              <a:rPr lang="en-GB" sz="2000" b="1" kern="0" dirty="0" smtClean="0">
                <a:solidFill>
                  <a:schemeClr val="accent4"/>
                </a:solidFill>
                <a:latin typeface="Calibri" pitchFamily="34" charset="0"/>
                <a:ea typeface="ＭＳ Ｐゴシック" charset="-128"/>
                <a:cs typeface="ＭＳ Ｐゴシック" charset="-128"/>
              </a:rPr>
              <a:t> BIGGEST EVENT </a:t>
            </a:r>
            <a:r>
              <a:rPr lang="en-GB" sz="2000" b="1" kern="0" dirty="0" smtClean="0">
                <a:solidFill>
                  <a:schemeClr val="tx1"/>
                </a:solidFill>
                <a:latin typeface="Calibri" pitchFamily="34" charset="0"/>
                <a:ea typeface="ＭＳ Ｐゴシック" charset="-128"/>
                <a:cs typeface="ＭＳ Ｐゴシック" charset="-128"/>
              </a:rPr>
              <a:t>AND SHOPPERS ARE BECOMING MORE WILLING TO CELEBRATE BY BUYING ADDITIONAL ITEMS</a:t>
            </a:r>
            <a:endParaRPr lang="en-GB" sz="2000" b="1" dirty="0">
              <a:solidFill>
                <a:schemeClr val="tx1"/>
              </a:solidFill>
            </a:endParaRPr>
          </a:p>
        </p:txBody>
      </p:sp>
      <p:sp>
        <p:nvSpPr>
          <p:cNvPr id="4" name="Text Placeholder 3"/>
          <p:cNvSpPr>
            <a:spLocks noGrp="1"/>
          </p:cNvSpPr>
          <p:nvPr>
            <p:ph type="body" idx="15"/>
          </p:nvPr>
        </p:nvSpPr>
        <p:spPr/>
        <p:txBody>
          <a:bodyPr/>
          <a:lstStyle/>
          <a:p>
            <a:pPr lvl="0"/>
            <a:r>
              <a:rPr lang="en-GB" sz="900" kern="0" dirty="0">
                <a:solidFill>
                  <a:schemeClr val="bg2"/>
                </a:solidFill>
                <a:latin typeface="Calibri" pitchFamily="34" charset="0"/>
              </a:rPr>
              <a:t>Source: Nielsen Homescan Survey, January </a:t>
            </a:r>
            <a:r>
              <a:rPr lang="en-GB" sz="900" kern="0" dirty="0" smtClean="0">
                <a:solidFill>
                  <a:schemeClr val="bg2"/>
                </a:solidFill>
                <a:latin typeface="Calibri" pitchFamily="34" charset="0"/>
              </a:rPr>
              <a:t>2020</a:t>
            </a:r>
            <a:endParaRPr lang="en-GB" sz="900" dirty="0"/>
          </a:p>
        </p:txBody>
      </p:sp>
      <p:sp>
        <p:nvSpPr>
          <p:cNvPr id="10" name="Title 4"/>
          <p:cNvSpPr txBox="1">
            <a:spLocks/>
          </p:cNvSpPr>
          <p:nvPr/>
        </p:nvSpPr>
        <p:spPr>
          <a:xfrm>
            <a:off x="366351" y="162292"/>
            <a:ext cx="8174360"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fontAlgn="auto">
              <a:spcAft>
                <a:spcPts val="0"/>
              </a:spcAft>
              <a:defRPr/>
            </a:pPr>
            <a:endParaRPr lang="en-GB" sz="2800" kern="0" dirty="0">
              <a:solidFill>
                <a:schemeClr val="accent1"/>
              </a:solidFill>
            </a:endParaRPr>
          </a:p>
        </p:txBody>
      </p:sp>
    </p:spTree>
    <p:extLst>
      <p:ext uri="{BB962C8B-B14F-4D97-AF65-F5344CB8AC3E}">
        <p14:creationId xmlns:p14="http://schemas.microsoft.com/office/powerpoint/2010/main" val="289187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861310370"/>
              </p:ext>
            </p:extLst>
          </p:nvPr>
        </p:nvGraphicFramePr>
        <p:xfrm>
          <a:off x="685801" y="1440359"/>
          <a:ext cx="7818807" cy="35723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0839" y="502353"/>
            <a:ext cx="8517625" cy="428625"/>
          </a:xfrm>
        </p:spPr>
        <p:txBody>
          <a:bodyPr/>
          <a:lstStyle/>
          <a:p>
            <a:r>
              <a:rPr lang="en-GB" sz="2000" b="1" dirty="0" smtClean="0">
                <a:solidFill>
                  <a:schemeClr val="tx1"/>
                </a:solidFill>
                <a:latin typeface="Calibri" panose="020F0502020204030204" pitchFamily="34" charset="0"/>
              </a:rPr>
              <a:t>THE NATIONS’ </a:t>
            </a:r>
            <a:r>
              <a:rPr lang="en-GB" sz="2000" b="1" dirty="0" smtClean="0">
                <a:solidFill>
                  <a:schemeClr val="accent4"/>
                </a:solidFill>
                <a:latin typeface="Calibri" panose="020F0502020204030204" pitchFamily="34" charset="0"/>
              </a:rPr>
              <a:t>APPETITE FOR HALLOWEEN HAS WIDENED </a:t>
            </a:r>
            <a:r>
              <a:rPr lang="en-GB" sz="2000" b="1" dirty="0" smtClean="0">
                <a:solidFill>
                  <a:schemeClr val="tx1"/>
                </a:solidFill>
                <a:latin typeface="Calibri" panose="020F0502020204030204" pitchFamily="34" charset="0"/>
              </a:rPr>
              <a:t>ACROSS THE FAMILY LIFESTAGES</a:t>
            </a:r>
            <a:endParaRPr lang="en-GB" sz="2000" dirty="0">
              <a:solidFill>
                <a:schemeClr val="tx1"/>
              </a:solidFill>
              <a:latin typeface="Calibri" panose="020F0502020204030204" pitchFamily="34" charset="0"/>
            </a:endParaRPr>
          </a:p>
        </p:txBody>
      </p:sp>
      <p:sp>
        <p:nvSpPr>
          <p:cNvPr id="16" name="Text Placeholder 15"/>
          <p:cNvSpPr>
            <a:spLocks noGrp="1" noChangeArrowheads="1"/>
          </p:cNvSpPr>
          <p:nvPr>
            <p:ph type="body" idx="15"/>
          </p:nvPr>
        </p:nvSpPr>
        <p:spPr bwMode="auto">
          <a:xfrm>
            <a:off x="594360" y="4826078"/>
            <a:ext cx="8165465" cy="228268"/>
          </a:xfrm>
          <a:prstGeom prst="rect">
            <a:avLst/>
          </a:prstGeom>
          <a:noFill/>
          <a:ln w="9525">
            <a:noFill/>
            <a:miter lim="800000"/>
            <a:headEnd/>
            <a:tailEnd/>
          </a:ln>
        </p:spPr>
        <p:txBody>
          <a:bodyPr wrap="squar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en-GB" sz="900" dirty="0" smtClean="0">
                <a:latin typeface="Calibri" panose="020F0502020204030204" pitchFamily="34" charset="0"/>
              </a:rPr>
              <a:t>Source</a:t>
            </a:r>
            <a:r>
              <a:rPr lang="en-GB" sz="900" dirty="0">
                <a:latin typeface="Calibri" panose="020F0502020204030204" pitchFamily="34" charset="0"/>
              </a:rPr>
              <a:t>: Nielsen Homescan </a:t>
            </a:r>
            <a:r>
              <a:rPr lang="en-GB" sz="900" dirty="0" smtClean="0">
                <a:latin typeface="Calibri" panose="020F0502020204030204" pitchFamily="34" charset="0"/>
              </a:rPr>
              <a:t>Survey, January 2020 vs 2019</a:t>
            </a:r>
            <a:endParaRPr lang="en-GB" sz="900" dirty="0">
              <a:latin typeface="Calibri" panose="020F0502020204030204" pitchFamily="34" charset="0"/>
            </a:endParaRPr>
          </a:p>
        </p:txBody>
      </p:sp>
      <p:sp>
        <p:nvSpPr>
          <p:cNvPr id="13" name="TextBox 12"/>
          <p:cNvSpPr txBox="1"/>
          <p:nvPr/>
        </p:nvSpPr>
        <p:spPr>
          <a:xfrm>
            <a:off x="230839" y="935389"/>
            <a:ext cx="8913159" cy="430887"/>
          </a:xfrm>
          <a:prstGeom prst="rect">
            <a:avLst/>
          </a:prstGeom>
          <a:noFill/>
        </p:spPr>
        <p:txBody>
          <a:bodyPr wrap="square" rtlCol="0">
            <a:spAutoFit/>
          </a:bodyPr>
          <a:lstStyle/>
          <a:p>
            <a:pPr algn="ctr" eaLnBrk="1" hangingPunct="1"/>
            <a:r>
              <a:rPr lang="en-GB" sz="1050" i="1" dirty="0" smtClean="0">
                <a:latin typeface="Calibri" panose="020F0502020204030204" pitchFamily="34" charset="0"/>
              </a:rPr>
              <a:t>“In </a:t>
            </a:r>
            <a:r>
              <a:rPr lang="en-GB" sz="1050" i="1" dirty="0">
                <a:latin typeface="Calibri" panose="020F0502020204030204" pitchFamily="34" charset="0"/>
              </a:rPr>
              <a:t>the last 12 months, which of the following events did you buy extra or special items for</a:t>
            </a:r>
            <a:r>
              <a:rPr lang="en-GB" sz="1050" i="1" dirty="0" smtClean="0">
                <a:latin typeface="Calibri" panose="020F0502020204030204" pitchFamily="34" charset="0"/>
              </a:rPr>
              <a:t>?” (Halloween)</a:t>
            </a:r>
          </a:p>
          <a:p>
            <a:pPr algn="ctr" eaLnBrk="1" hangingPunct="1"/>
            <a:r>
              <a:rPr lang="en-GB" sz="1050" i="1" dirty="0" smtClean="0">
                <a:latin typeface="Calibri" panose="020F0502020204030204" pitchFamily="34" charset="0"/>
              </a:rPr>
              <a:t> </a:t>
            </a:r>
            <a:r>
              <a:rPr lang="en-GB" sz="1050" i="1" dirty="0">
                <a:latin typeface="Calibri" panose="020F0502020204030204" pitchFamily="34" charset="0"/>
              </a:rPr>
              <a:t>% Respondents</a:t>
            </a:r>
          </a:p>
        </p:txBody>
      </p:sp>
      <p:sp>
        <p:nvSpPr>
          <p:cNvPr id="8" name="Title 4"/>
          <p:cNvSpPr txBox="1">
            <a:spLocks/>
          </p:cNvSpPr>
          <p:nvPr/>
        </p:nvSpPr>
        <p:spPr>
          <a:xfrm>
            <a:off x="467544" y="295343"/>
            <a:ext cx="8174360"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fontAlgn="auto">
              <a:spcAft>
                <a:spcPts val="0"/>
              </a:spcAft>
              <a:defRPr/>
            </a:pPr>
            <a:endParaRPr lang="en-GB" sz="2800" kern="0" dirty="0">
              <a:solidFill>
                <a:schemeClr val="accent1"/>
              </a:solidFill>
            </a:endParaRPr>
          </a:p>
        </p:txBody>
      </p:sp>
    </p:spTree>
    <p:extLst>
      <p:ext uri="{BB962C8B-B14F-4D97-AF65-F5344CB8AC3E}">
        <p14:creationId xmlns:p14="http://schemas.microsoft.com/office/powerpoint/2010/main" val="1873978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79512" y="411510"/>
            <a:ext cx="8964488" cy="644649"/>
          </a:xfrm>
        </p:spPr>
        <p:txBody>
          <a:bodyPr/>
          <a:lstStyle/>
          <a:p>
            <a:r>
              <a:rPr lang="en-GB" altLang="en-US" sz="1800" b="1" dirty="0" smtClean="0">
                <a:solidFill>
                  <a:schemeClr val="tx1"/>
                </a:solidFill>
                <a:latin typeface="Calibri" panose="020F0502020204030204" pitchFamily="34" charset="0"/>
              </a:rPr>
              <a:t>WITH MOST HALLOWEEN EVENTS CELEBRATED IN THE ‘HOME’ THIS YEAR, </a:t>
            </a:r>
            <a:r>
              <a:rPr lang="en-GB" altLang="en-US" sz="1800" b="1" dirty="0" smtClean="0">
                <a:solidFill>
                  <a:schemeClr val="accent4"/>
                </a:solidFill>
                <a:latin typeface="Calibri" panose="020F0502020204030204" pitchFamily="34" charset="0"/>
              </a:rPr>
              <a:t>CONFECTIONERY WAS HIT HARDEST</a:t>
            </a:r>
            <a:r>
              <a:rPr lang="en-GB" altLang="en-US" sz="1800" b="1" dirty="0" smtClean="0">
                <a:solidFill>
                  <a:schemeClr val="tx1"/>
                </a:solidFill>
                <a:latin typeface="Calibri" panose="020F0502020204030204" pitchFamily="34" charset="0"/>
              </a:rPr>
              <a:t>, AS COVID RESTRICTIONS PROHIBITED ‘TRICK &amp; TREATING’</a:t>
            </a:r>
          </a:p>
        </p:txBody>
      </p:sp>
      <p:graphicFrame>
        <p:nvGraphicFramePr>
          <p:cNvPr id="2" name="Object 3"/>
          <p:cNvGraphicFramePr>
            <a:graphicFrameLocks noGrp="1" noChangeAspect="1"/>
          </p:cNvGraphicFramePr>
          <p:nvPr>
            <p:ph sz="quarter" idx="14"/>
            <p:extLst>
              <p:ext uri="{D42A27DB-BD31-4B8C-83A1-F6EECF244321}">
                <p14:modId xmlns:p14="http://schemas.microsoft.com/office/powerpoint/2010/main" val="3055599472"/>
              </p:ext>
            </p:extLst>
          </p:nvPr>
        </p:nvGraphicFramePr>
        <p:xfrm>
          <a:off x="593725" y="1515667"/>
          <a:ext cx="8166100" cy="3059906"/>
        </p:xfrm>
        <a:graphic>
          <a:graphicData uri="http://schemas.openxmlformats.org/drawingml/2006/chart">
            <c:chart xmlns:c="http://schemas.openxmlformats.org/drawingml/2006/chart" xmlns:r="http://schemas.openxmlformats.org/officeDocument/2006/relationships" r:id="rId2"/>
          </a:graphicData>
        </a:graphic>
      </p:graphicFrame>
      <p:sp>
        <p:nvSpPr>
          <p:cNvPr id="12294" name="TextBox 7"/>
          <p:cNvSpPr txBox="1">
            <a:spLocks noChangeArrowheads="1"/>
          </p:cNvSpPr>
          <p:nvPr/>
        </p:nvSpPr>
        <p:spPr bwMode="auto">
          <a:xfrm>
            <a:off x="6511367" y="2650551"/>
            <a:ext cx="725487"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200" b="1" dirty="0" smtClean="0">
                <a:solidFill>
                  <a:srgbClr val="FF0000"/>
                </a:solidFill>
              </a:rPr>
              <a:t>-43.3%</a:t>
            </a:r>
            <a:endParaRPr lang="en-US" altLang="en-US" sz="1200" b="1" dirty="0">
              <a:solidFill>
                <a:srgbClr val="FF0000"/>
              </a:solidFill>
            </a:endParaRPr>
          </a:p>
        </p:txBody>
      </p:sp>
      <p:sp>
        <p:nvSpPr>
          <p:cNvPr id="12297" name="TextBox 7"/>
          <p:cNvSpPr txBox="1">
            <a:spLocks noChangeArrowheads="1"/>
          </p:cNvSpPr>
          <p:nvPr/>
        </p:nvSpPr>
        <p:spPr bwMode="auto">
          <a:xfrm>
            <a:off x="4079947" y="2425631"/>
            <a:ext cx="6792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200" b="1" dirty="0" smtClean="0">
                <a:solidFill>
                  <a:srgbClr val="FF0000"/>
                </a:solidFill>
              </a:rPr>
              <a:t>-3.3%</a:t>
            </a:r>
            <a:endParaRPr lang="en-US" altLang="en-US" sz="1200" b="1" dirty="0">
              <a:solidFill>
                <a:srgbClr val="FF0000"/>
              </a:solidFill>
            </a:endParaRPr>
          </a:p>
        </p:txBody>
      </p:sp>
      <p:sp>
        <p:nvSpPr>
          <p:cNvPr id="12298" name="TextBox 7"/>
          <p:cNvSpPr txBox="1">
            <a:spLocks noChangeArrowheads="1"/>
          </p:cNvSpPr>
          <p:nvPr/>
        </p:nvSpPr>
        <p:spPr bwMode="auto">
          <a:xfrm>
            <a:off x="5004048" y="2702630"/>
            <a:ext cx="704292"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dirty="0" smtClean="0">
                <a:latin typeface="Calibri" panose="020F0502020204030204" pitchFamily="34" charset="0"/>
              </a:rPr>
              <a:t>+0.7%</a:t>
            </a:r>
            <a:endParaRPr lang="en-US" altLang="en-US" sz="1200" b="1" dirty="0">
              <a:latin typeface="Calibri" panose="020F0502020204030204" pitchFamily="34" charset="0"/>
            </a:endParaRPr>
          </a:p>
        </p:txBody>
      </p:sp>
      <p:sp>
        <p:nvSpPr>
          <p:cNvPr id="12299" name="Text Box 14"/>
          <p:cNvSpPr txBox="1">
            <a:spLocks noChangeArrowheads="1"/>
          </p:cNvSpPr>
          <p:nvPr/>
        </p:nvSpPr>
        <p:spPr bwMode="auto">
          <a:xfrm>
            <a:off x="6874111" y="1479135"/>
            <a:ext cx="17604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b="1" dirty="0">
                <a:solidFill>
                  <a:srgbClr val="FF0000"/>
                </a:solidFill>
              </a:rPr>
              <a:t>year on year growths</a:t>
            </a:r>
          </a:p>
        </p:txBody>
      </p:sp>
      <p:sp>
        <p:nvSpPr>
          <p:cNvPr id="12300" name="Text Box 15"/>
          <p:cNvSpPr txBox="1">
            <a:spLocks noChangeArrowheads="1"/>
          </p:cNvSpPr>
          <p:nvPr/>
        </p:nvSpPr>
        <p:spPr bwMode="auto">
          <a:xfrm>
            <a:off x="1215720" y="3489852"/>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dirty="0" smtClean="0"/>
              <a:t>64%</a:t>
            </a:r>
            <a:endParaRPr lang="en-GB" altLang="en-US" sz="1400" dirty="0"/>
          </a:p>
        </p:txBody>
      </p:sp>
      <p:sp>
        <p:nvSpPr>
          <p:cNvPr id="12302" name="Text Box 17"/>
          <p:cNvSpPr txBox="1">
            <a:spLocks noChangeArrowheads="1"/>
          </p:cNvSpPr>
          <p:nvPr/>
        </p:nvSpPr>
        <p:spPr bwMode="auto">
          <a:xfrm>
            <a:off x="3923928" y="3489852"/>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dirty="0" smtClean="0"/>
              <a:t>24%</a:t>
            </a:r>
            <a:endParaRPr lang="en-GB" altLang="en-US" sz="1400" dirty="0"/>
          </a:p>
        </p:txBody>
      </p:sp>
      <p:sp>
        <p:nvSpPr>
          <p:cNvPr id="12303" name="Text Box 18"/>
          <p:cNvSpPr txBox="1">
            <a:spLocks noChangeArrowheads="1"/>
          </p:cNvSpPr>
          <p:nvPr/>
        </p:nvSpPr>
        <p:spPr bwMode="auto">
          <a:xfrm>
            <a:off x="6655943" y="3489852"/>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dirty="0" smtClean="0"/>
              <a:t>12%</a:t>
            </a:r>
            <a:endParaRPr lang="en-GB" altLang="en-US" sz="1400" dirty="0"/>
          </a:p>
        </p:txBody>
      </p:sp>
      <p:sp>
        <p:nvSpPr>
          <p:cNvPr id="12304" name="Text Box 19"/>
          <p:cNvSpPr txBox="1">
            <a:spLocks noChangeArrowheads="1"/>
          </p:cNvSpPr>
          <p:nvPr/>
        </p:nvSpPr>
        <p:spPr bwMode="auto">
          <a:xfrm>
            <a:off x="2065522" y="3489852"/>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dirty="0" smtClean="0"/>
              <a:t>52%</a:t>
            </a:r>
            <a:endParaRPr lang="en-GB" altLang="en-US" sz="1400" dirty="0"/>
          </a:p>
        </p:txBody>
      </p:sp>
      <p:sp>
        <p:nvSpPr>
          <p:cNvPr id="12306" name="Text Box 21"/>
          <p:cNvSpPr txBox="1">
            <a:spLocks noChangeArrowheads="1"/>
          </p:cNvSpPr>
          <p:nvPr/>
        </p:nvSpPr>
        <p:spPr bwMode="auto">
          <a:xfrm>
            <a:off x="4860545" y="3489852"/>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dirty="0" smtClean="0"/>
              <a:t>30%</a:t>
            </a:r>
            <a:endParaRPr lang="en-GB" altLang="en-US" sz="1400" dirty="0"/>
          </a:p>
        </p:txBody>
      </p:sp>
      <p:sp>
        <p:nvSpPr>
          <p:cNvPr id="12307" name="Text Box 22"/>
          <p:cNvSpPr txBox="1">
            <a:spLocks noChangeArrowheads="1"/>
          </p:cNvSpPr>
          <p:nvPr/>
        </p:nvSpPr>
        <p:spPr bwMode="auto">
          <a:xfrm>
            <a:off x="7499220" y="3489852"/>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400" dirty="0" smtClean="0"/>
              <a:t>18%</a:t>
            </a:r>
            <a:endParaRPr lang="en-GB" altLang="en-US" sz="1400" dirty="0"/>
          </a:p>
        </p:txBody>
      </p:sp>
      <p:sp>
        <p:nvSpPr>
          <p:cNvPr id="12308" name="Text Box 23"/>
          <p:cNvSpPr txBox="1">
            <a:spLocks noChangeArrowheads="1"/>
          </p:cNvSpPr>
          <p:nvPr/>
        </p:nvSpPr>
        <p:spPr bwMode="auto">
          <a:xfrm>
            <a:off x="179512" y="3282103"/>
            <a:ext cx="12085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GB" altLang="en-US" sz="1050" dirty="0" smtClean="0"/>
              <a:t>Contribution</a:t>
            </a:r>
          </a:p>
          <a:p>
            <a:pPr eaLnBrk="1" hangingPunct="1">
              <a:buClrTx/>
              <a:buFontTx/>
              <a:buNone/>
            </a:pPr>
            <a:r>
              <a:rPr lang="en-GB" altLang="en-US" sz="1050" dirty="0" smtClean="0"/>
              <a:t>to Halloween sales</a:t>
            </a:r>
            <a:endParaRPr lang="en-GB" altLang="en-US" sz="1050" dirty="0"/>
          </a:p>
        </p:txBody>
      </p:sp>
      <p:sp>
        <p:nvSpPr>
          <p:cNvPr id="12309" name="TextBox 7"/>
          <p:cNvSpPr txBox="1">
            <a:spLocks noChangeArrowheads="1"/>
          </p:cNvSpPr>
          <p:nvPr/>
        </p:nvSpPr>
        <p:spPr bwMode="auto">
          <a:xfrm>
            <a:off x="1095017" y="1356024"/>
            <a:ext cx="73705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eaLnBrk="1" hangingPunct="1">
              <a:buClrTx/>
              <a:buFontTx/>
              <a:buNone/>
            </a:pPr>
            <a:r>
              <a:rPr lang="en-US" altLang="en-US" sz="1200" b="1" dirty="0" smtClean="0">
                <a:solidFill>
                  <a:srgbClr val="FF0000"/>
                </a:solidFill>
              </a:rPr>
              <a:t>-14.6%</a:t>
            </a:r>
            <a:endParaRPr lang="en-US" altLang="en-US" sz="1200" b="1" dirty="0">
              <a:solidFill>
                <a:srgbClr val="FF0000"/>
              </a:solidFill>
            </a:endParaRPr>
          </a:p>
        </p:txBody>
      </p:sp>
      <p:sp>
        <p:nvSpPr>
          <p:cNvPr id="25" name="TextBox 7"/>
          <p:cNvSpPr txBox="1">
            <a:spLocks noChangeArrowheads="1"/>
          </p:cNvSpPr>
          <p:nvPr/>
        </p:nvSpPr>
        <p:spPr bwMode="auto">
          <a:xfrm>
            <a:off x="2065522" y="2373552"/>
            <a:ext cx="705879" cy="276999"/>
          </a:xfrm>
          <a:prstGeom prst="rect">
            <a:avLst/>
          </a:prstGeom>
          <a:noFill/>
          <a:ln w="9525">
            <a:noFill/>
            <a:miter lim="800000"/>
            <a:headEnd/>
            <a:tailEnd/>
          </a:ln>
        </p:spPr>
        <p:txBody>
          <a:bodyPr wrap="square">
            <a:spAutoFit/>
          </a:bodyPr>
          <a:lstStyle/>
          <a:p>
            <a:pPr>
              <a:defRPr/>
            </a:pPr>
            <a:r>
              <a:rPr lang="en-US" sz="1200" b="1" dirty="0" smtClean="0">
                <a:solidFill>
                  <a:srgbClr val="FF0000"/>
                </a:solidFill>
                <a:latin typeface="Calibri" panose="020F0502020204030204" pitchFamily="34" charset="0"/>
              </a:rPr>
              <a:t>-9.3%</a:t>
            </a:r>
            <a:endParaRPr lang="en-US" sz="1200" b="1" dirty="0">
              <a:solidFill>
                <a:srgbClr val="FF0000"/>
              </a:solidFill>
              <a:latin typeface="Calibri" panose="020F0502020204030204" pitchFamily="34" charset="0"/>
            </a:endParaRPr>
          </a:p>
        </p:txBody>
      </p:sp>
      <p:sp>
        <p:nvSpPr>
          <p:cNvPr id="26" name="TextBox 7"/>
          <p:cNvSpPr txBox="1">
            <a:spLocks noChangeArrowheads="1"/>
          </p:cNvSpPr>
          <p:nvPr/>
        </p:nvSpPr>
        <p:spPr bwMode="auto">
          <a:xfrm>
            <a:off x="7668932" y="2785413"/>
            <a:ext cx="741641" cy="276999"/>
          </a:xfrm>
          <a:prstGeom prst="rect">
            <a:avLst/>
          </a:prstGeom>
          <a:noFill/>
          <a:ln w="9525">
            <a:noFill/>
            <a:miter lim="800000"/>
            <a:headEnd/>
            <a:tailEnd/>
          </a:ln>
        </p:spPr>
        <p:txBody>
          <a:bodyPr wrap="square">
            <a:spAutoFit/>
          </a:bodyPr>
          <a:lstStyle/>
          <a:p>
            <a:pPr>
              <a:defRPr/>
            </a:pPr>
            <a:r>
              <a:rPr lang="en-US" sz="1200" b="1" dirty="0" smtClean="0">
                <a:solidFill>
                  <a:srgbClr val="FF0000"/>
                </a:solidFill>
                <a:latin typeface="Calibri" panose="020F0502020204030204" pitchFamily="34" charset="0"/>
              </a:rPr>
              <a:t>-36.8%</a:t>
            </a:r>
            <a:endParaRPr lang="en-US" sz="1200" b="1" dirty="0">
              <a:solidFill>
                <a:srgbClr val="FF0000"/>
              </a:solidFill>
              <a:latin typeface="Calibri" panose="020F0502020204030204" pitchFamily="34" charset="0"/>
            </a:endParaRPr>
          </a:p>
        </p:txBody>
      </p:sp>
      <p:sp>
        <p:nvSpPr>
          <p:cNvPr id="29" name="Rectangle 7"/>
          <p:cNvSpPr>
            <a:spLocks noChangeArrowheads="1"/>
          </p:cNvSpPr>
          <p:nvPr/>
        </p:nvSpPr>
        <p:spPr bwMode="auto">
          <a:xfrm>
            <a:off x="604839" y="4935751"/>
            <a:ext cx="58574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pitchFamily="18" charset="0"/>
              <a:buChar char="•"/>
              <a:defRPr sz="2400">
                <a:solidFill>
                  <a:schemeClr val="tx1"/>
                </a:solidFill>
                <a:latin typeface="Calibri" pitchFamily="34" charset="0"/>
                <a:ea typeface="ＭＳ Ｐゴシック" pitchFamily="34" charset="-128"/>
              </a:defRPr>
            </a:lvl1pPr>
            <a:lvl2pPr marL="742950" indent="-285750" eaLnBrk="0" hangingPunct="0">
              <a:buClr>
                <a:srgbClr val="0082D1"/>
              </a:buClr>
              <a:buFont typeface="Times" pitchFamily="18" charset="0"/>
              <a:buChar char="–"/>
              <a:defRPr sz="2000">
                <a:solidFill>
                  <a:schemeClr val="tx1"/>
                </a:solidFill>
                <a:latin typeface="Calibri" pitchFamily="34" charset="0"/>
                <a:ea typeface="ＭＳ Ｐゴシック" pitchFamily="34" charset="-128"/>
              </a:defRPr>
            </a:lvl2pPr>
            <a:lvl3pPr marL="1143000" indent="-228600" eaLnBrk="0" hangingPunct="0">
              <a:buClr>
                <a:srgbClr val="0082D1"/>
              </a:buClr>
              <a:buFont typeface="Times" pitchFamily="18" charset="0"/>
              <a:buChar char="–"/>
              <a:defRPr sz="1900">
                <a:solidFill>
                  <a:schemeClr val="tx1"/>
                </a:solidFill>
                <a:latin typeface="Calibri" pitchFamily="34" charset="0"/>
                <a:ea typeface="ＭＳ Ｐゴシック" pitchFamily="34" charset="-128"/>
              </a:defRPr>
            </a:lvl3pPr>
            <a:lvl4pPr marL="1600200" indent="-228600" eaLnBrk="0" hangingPunct="0">
              <a:buClr>
                <a:srgbClr val="0082D1"/>
              </a:buClr>
              <a:buFont typeface="Times" pitchFamily="18" charset="0"/>
              <a:buChar char="–"/>
              <a:defRPr sz="1700">
                <a:solidFill>
                  <a:schemeClr val="tx1"/>
                </a:solidFill>
                <a:latin typeface="Calibri" pitchFamily="34" charset="0"/>
                <a:ea typeface="ＭＳ Ｐゴシック" pitchFamily="34" charset="-128"/>
              </a:defRPr>
            </a:lvl4pPr>
            <a:lvl5pPr marL="2057400" indent="-228600" eaLnBrk="0" hangingPunct="0">
              <a:buClr>
                <a:srgbClr val="0082D1"/>
              </a:buClr>
              <a:buFont typeface="Times" pitchFamily="18"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pitchFamily="18" charset="0"/>
              <a:buChar char="•"/>
              <a:defRPr sz="1600">
                <a:solidFill>
                  <a:schemeClr val="tx1"/>
                </a:solidFill>
                <a:latin typeface="Calibri" pitchFamily="34" charset="0"/>
                <a:ea typeface="ＭＳ Ｐゴシック" pitchFamily="34" charset="-128"/>
              </a:defRPr>
            </a:lvl9pPr>
          </a:lstStyle>
          <a:p>
            <a:pPr>
              <a:buClrTx/>
              <a:buFontTx/>
              <a:buNone/>
            </a:pPr>
            <a:r>
              <a:rPr lang="en-GB" altLang="en-US" sz="900" dirty="0"/>
              <a:t>Source: Nielsen Scantrack </a:t>
            </a:r>
            <a:r>
              <a:rPr lang="en-GB" altLang="en-US" sz="900" dirty="0" smtClean="0"/>
              <a:t>GB 3we 31st October 2020</a:t>
            </a:r>
            <a:endParaRPr lang="en-GB" altLang="en-US" sz="900" dirty="0"/>
          </a:p>
        </p:txBody>
      </p:sp>
      <p:graphicFrame>
        <p:nvGraphicFramePr>
          <p:cNvPr id="24" name="Table 23"/>
          <p:cNvGraphicFramePr>
            <a:graphicFrameLocks noGrp="1"/>
          </p:cNvGraphicFramePr>
          <p:nvPr>
            <p:extLst>
              <p:ext uri="{D42A27DB-BD31-4B8C-83A1-F6EECF244321}">
                <p14:modId xmlns:p14="http://schemas.microsoft.com/office/powerpoint/2010/main" val="2576261610"/>
              </p:ext>
            </p:extLst>
          </p:nvPr>
        </p:nvGraphicFramePr>
        <p:xfrm>
          <a:off x="3635897" y="4677486"/>
          <a:ext cx="5345113" cy="251460"/>
        </p:xfrm>
        <a:graphic>
          <a:graphicData uri="http://schemas.openxmlformats.org/drawingml/2006/table">
            <a:tbl>
              <a:tblPr>
                <a:tableStyleId>{5C22544A-7EE6-4342-B048-85BDC9FD1C3A}</a:tableStyleId>
              </a:tblPr>
              <a:tblGrid>
                <a:gridCol w="5345113"/>
              </a:tblGrid>
              <a:tr h="251460">
                <a:tc>
                  <a:txBody>
                    <a:bodyPr/>
                    <a:lstStyle/>
                    <a:p>
                      <a:pPr algn="r" fontAlgn="b"/>
                      <a:r>
                        <a:rPr lang="en-GB" sz="800" u="none" strike="noStrike" dirty="0" smtClean="0">
                          <a:effectLst/>
                          <a:latin typeface="Calibri" panose="020F0502020204030204" pitchFamily="34" charset="0"/>
                        </a:rPr>
                        <a:t>Halloween </a:t>
                      </a:r>
                      <a:r>
                        <a:rPr lang="en-GB" sz="800" u="none" strike="noStrike" dirty="0">
                          <a:effectLst/>
                          <a:latin typeface="Calibri" panose="020F0502020204030204" pitchFamily="34" charset="0"/>
                        </a:rPr>
                        <a:t>Merchandise is made up of: </a:t>
                      </a:r>
                      <a:r>
                        <a:rPr lang="en-GB" sz="800" u="none" strike="noStrike" dirty="0" smtClean="0">
                          <a:effectLst/>
                          <a:latin typeface="Calibri" panose="020F0502020204030204" pitchFamily="34" charset="0"/>
                        </a:rPr>
                        <a:t> Costumes</a:t>
                      </a:r>
                      <a:r>
                        <a:rPr lang="en-GB" sz="800" u="none" strike="noStrike" dirty="0">
                          <a:effectLst/>
                          <a:latin typeface="Calibri" panose="020F0502020204030204" pitchFamily="34" charset="0"/>
                        </a:rPr>
                        <a:t>, Decorations, </a:t>
                      </a:r>
                      <a:r>
                        <a:rPr lang="en-GB" sz="800" u="none" strike="noStrike" dirty="0" smtClean="0">
                          <a:effectLst/>
                          <a:latin typeface="Calibri" panose="020F0502020204030204" pitchFamily="34" charset="0"/>
                        </a:rPr>
                        <a:t> Make </a:t>
                      </a:r>
                      <a:r>
                        <a:rPr lang="en-GB" sz="800" u="none" strike="noStrike" dirty="0">
                          <a:effectLst/>
                          <a:latin typeface="Calibri" panose="020F0502020204030204" pitchFamily="34" charset="0"/>
                        </a:rPr>
                        <a:t>Up, </a:t>
                      </a:r>
                      <a:r>
                        <a:rPr lang="en-GB" sz="800" u="none" strike="noStrike" dirty="0" smtClean="0">
                          <a:effectLst/>
                          <a:latin typeface="Calibri" panose="020F0502020204030204" pitchFamily="34" charset="0"/>
                        </a:rPr>
                        <a:t>Party </a:t>
                      </a:r>
                      <a:r>
                        <a:rPr lang="en-GB" sz="800" u="none" strike="noStrike" dirty="0">
                          <a:effectLst/>
                          <a:latin typeface="Calibri" panose="020F0502020204030204" pitchFamily="34" charset="0"/>
                        </a:rPr>
                        <a:t>Accessories, Trick or Treat </a:t>
                      </a:r>
                      <a:r>
                        <a:rPr lang="en-GB" sz="800" u="none" strike="noStrike" dirty="0" smtClean="0">
                          <a:effectLst/>
                          <a:latin typeface="Calibri" panose="020F0502020204030204" pitchFamily="34" charset="0"/>
                        </a:rPr>
                        <a:t>Bags</a:t>
                      </a:r>
                      <a:endParaRPr lang="en-GB" sz="8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2295792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4"/>
                </a:solidFill>
                <a:latin typeface="Calibri" panose="020F0502020204030204" pitchFamily="34" charset="0"/>
              </a:rPr>
              <a:t>HALLOWEEN </a:t>
            </a:r>
            <a:r>
              <a:rPr lang="en-GB" b="1" dirty="0" smtClean="0">
                <a:solidFill>
                  <a:schemeClr val="tx1"/>
                </a:solidFill>
                <a:latin typeface="Calibri" panose="020F0502020204030204" pitchFamily="34" charset="0"/>
              </a:rPr>
              <a:t>LOOKING FORWARD TO NEXT YEAR</a:t>
            </a:r>
            <a:endParaRPr lang="en-GB" b="1" dirty="0">
              <a:solidFill>
                <a:schemeClr val="accent4"/>
              </a:solidFill>
              <a:latin typeface="Calibri" panose="020F0502020204030204" pitchFamily="34" charset="0"/>
            </a:endParaRPr>
          </a:p>
        </p:txBody>
      </p:sp>
      <p:sp>
        <p:nvSpPr>
          <p:cNvPr id="8" name="Content Placeholder 7"/>
          <p:cNvSpPr>
            <a:spLocks noGrp="1"/>
          </p:cNvSpPr>
          <p:nvPr>
            <p:ph sz="quarter" idx="14"/>
          </p:nvPr>
        </p:nvSpPr>
        <p:spPr>
          <a:xfrm>
            <a:off x="467544" y="987574"/>
            <a:ext cx="8424936" cy="3888432"/>
          </a:xfrm>
        </p:spPr>
        <p:txBody>
          <a:bodyPr/>
          <a:lstStyle/>
          <a:p>
            <a:pPr>
              <a:buClr>
                <a:srgbClr val="FFC000"/>
              </a:buClr>
            </a:pPr>
            <a:r>
              <a:rPr lang="en-GB" sz="1400" dirty="0" smtClean="0">
                <a:latin typeface="Calibri" panose="020F0502020204030204" pitchFamily="34" charset="0"/>
              </a:rPr>
              <a:t>With a vaccine widely anticipated and shoppers increasingly wanting to ‘experience’ events, venues will be looking creatively to host events in 2021.  Which will be good news for retailers looking to support the festivities.</a:t>
            </a:r>
          </a:p>
          <a:p>
            <a:pPr>
              <a:buClr>
                <a:srgbClr val="FFC000"/>
              </a:buClr>
            </a:pPr>
            <a:r>
              <a:rPr lang="en-GB" sz="1400" dirty="0" smtClean="0">
                <a:latin typeface="Calibri" panose="020F0502020204030204" pitchFamily="34" charset="0"/>
              </a:rPr>
              <a:t>With the recession likely to kick in in the first half of next year, shoppers will be looking to High Street Value retailers and Discounters for affordable merchandise, putting pressure on other retailers and suppliers to compete.</a:t>
            </a:r>
          </a:p>
          <a:p>
            <a:pPr>
              <a:buClr>
                <a:srgbClr val="FFC000"/>
              </a:buClr>
            </a:pPr>
            <a:r>
              <a:rPr lang="en-GB" altLang="en-US" sz="1400" dirty="0" smtClean="0">
                <a:latin typeface="Calibri" panose="020F0502020204030204" pitchFamily="34" charset="0"/>
              </a:rPr>
              <a:t>With different events reaching older as well as young children, marketing focus should  be widened to benefit teenagers and younger adults, as well as younger families.</a:t>
            </a:r>
            <a:endParaRPr lang="en-GB" altLang="en-US" sz="1400" dirty="0">
              <a:latin typeface="Calibri" panose="020F0502020204030204" pitchFamily="34" charset="0"/>
            </a:endParaRPr>
          </a:p>
          <a:p>
            <a:pPr>
              <a:buClr>
                <a:srgbClr val="FFC000"/>
              </a:buClr>
            </a:pPr>
            <a:r>
              <a:rPr lang="en-GB" altLang="en-US" sz="1400" dirty="0">
                <a:latin typeface="Calibri" panose="020F0502020204030204" pitchFamily="34" charset="0"/>
              </a:rPr>
              <a:t>‘</a:t>
            </a:r>
            <a:r>
              <a:rPr lang="en-GB" altLang="en-US" sz="1400" dirty="0" smtClean="0">
                <a:latin typeface="Calibri" panose="020F0502020204030204" pitchFamily="34" charset="0"/>
              </a:rPr>
              <a:t>Maturing &amp; Established’ households </a:t>
            </a:r>
            <a:r>
              <a:rPr lang="en-GB" altLang="en-US" sz="1400" dirty="0">
                <a:latin typeface="Calibri" panose="020F0502020204030204" pitchFamily="34" charset="0"/>
              </a:rPr>
              <a:t>are </a:t>
            </a:r>
            <a:r>
              <a:rPr lang="en-GB" altLang="en-US" sz="1400" dirty="0" smtClean="0">
                <a:latin typeface="Calibri" panose="020F0502020204030204" pitchFamily="34" charset="0"/>
              </a:rPr>
              <a:t>also willing to spend more on Halloween, </a:t>
            </a:r>
            <a:r>
              <a:rPr lang="en-GB" altLang="en-US" sz="1400" dirty="0">
                <a:latin typeface="Calibri" panose="020F0502020204030204" pitchFamily="34" charset="0"/>
              </a:rPr>
              <a:t>so retailers should ensure their range </a:t>
            </a:r>
            <a:r>
              <a:rPr lang="en-GB" altLang="en-US" sz="1400" dirty="0" smtClean="0">
                <a:latin typeface="Calibri" panose="020F0502020204030204" pitchFamily="34" charset="0"/>
              </a:rPr>
              <a:t>also meets </a:t>
            </a:r>
            <a:r>
              <a:rPr lang="en-GB" altLang="en-US" sz="1400" dirty="0">
                <a:latin typeface="Calibri" panose="020F0502020204030204" pitchFamily="34" charset="0"/>
              </a:rPr>
              <a:t>the needs of older children. </a:t>
            </a:r>
            <a:endParaRPr lang="en-GB" sz="1400" dirty="0">
              <a:latin typeface="Calibri" panose="020F0502020204030204" pitchFamily="34" charset="0"/>
            </a:endParaRPr>
          </a:p>
          <a:p>
            <a:pPr>
              <a:buClr>
                <a:srgbClr val="FFC000"/>
              </a:buClr>
            </a:pPr>
            <a:r>
              <a:rPr lang="en-GB" sz="1400" dirty="0" smtClean="0">
                <a:latin typeface="Calibri" panose="020F0502020204030204" pitchFamily="34" charset="0"/>
              </a:rPr>
              <a:t>The larger store formats have an opportunity to differentiate by offering more instore theatre and space to display ranges and facilities to allow shoppers to try on costumes before buying.</a:t>
            </a:r>
          </a:p>
          <a:p>
            <a:pPr>
              <a:buClr>
                <a:srgbClr val="FFC000"/>
              </a:buClr>
            </a:pPr>
            <a:r>
              <a:rPr lang="en-GB" sz="1400" dirty="0" smtClean="0">
                <a:latin typeface="Calibri" panose="020F0502020204030204" pitchFamily="34" charset="0"/>
              </a:rPr>
              <a:t>Pumpkins were the most resilient in terms of year of year sales, despite Covid, which can benefit </a:t>
            </a:r>
            <a:r>
              <a:rPr lang="en-GB" sz="1400" b="1" dirty="0" smtClean="0">
                <a:latin typeface="Calibri" panose="020F0502020204030204" pitchFamily="34" charset="0"/>
              </a:rPr>
              <a:t>all</a:t>
            </a:r>
            <a:r>
              <a:rPr lang="en-GB" sz="1400" dirty="0" smtClean="0">
                <a:latin typeface="Calibri" panose="020F0502020204030204" pitchFamily="34" charset="0"/>
              </a:rPr>
              <a:t> formats and with ever increasing demand for plant based food and sustainability, there is also an opportunity to push recipe ideas and to encourage more shoppers to eat their pumpkins, roast their seeds and not just carve them.</a:t>
            </a:r>
          </a:p>
          <a:p>
            <a:pPr>
              <a:buClr>
                <a:schemeClr val="accent2"/>
              </a:buClr>
            </a:pPr>
            <a:endParaRPr lang="en-GB" sz="1400" dirty="0" smtClean="0">
              <a:latin typeface="Calibri" panose="020F0502020204030204" pitchFamily="34" charset="0"/>
            </a:endParaRPr>
          </a:p>
          <a:p>
            <a:endParaRPr lang="en-GB" sz="1400" dirty="0">
              <a:latin typeface="Calibri" panose="020F0502020204030204" pitchFamily="34" charset="0"/>
            </a:endParaRPr>
          </a:p>
          <a:p>
            <a:endParaRPr lang="en-GB" sz="1400" dirty="0" smtClean="0">
              <a:latin typeface="Calibri" panose="020F0502020204030204" pitchFamily="34" charset="0"/>
            </a:endParaRPr>
          </a:p>
          <a:p>
            <a:pPr marL="114300" indent="0">
              <a:buNone/>
            </a:pPr>
            <a:endParaRPr lang="en-GB" sz="1400" dirty="0">
              <a:latin typeface="Calibri" panose="020F0502020204030204" pitchFamily="34" charset="0"/>
            </a:endParaRPr>
          </a:p>
        </p:txBody>
      </p:sp>
    </p:spTree>
    <p:extLst>
      <p:ext uri="{BB962C8B-B14F-4D97-AF65-F5344CB8AC3E}">
        <p14:creationId xmlns:p14="http://schemas.microsoft.com/office/powerpoint/2010/main" val="1236489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b="1" dirty="0" smtClean="0">
                <a:solidFill>
                  <a:schemeClr val="accent4"/>
                </a:solidFill>
                <a:latin typeface="Calibri" panose="020F0502020204030204" pitchFamily="34" charset="0"/>
              </a:rPr>
              <a:t> HALLOWEEN:  DATES AND DEFINITIONS</a:t>
            </a:r>
          </a:p>
        </p:txBody>
      </p:sp>
      <p:graphicFrame>
        <p:nvGraphicFramePr>
          <p:cNvPr id="3" name="Table 2"/>
          <p:cNvGraphicFramePr>
            <a:graphicFrameLocks noGrp="1"/>
          </p:cNvGraphicFramePr>
          <p:nvPr>
            <p:extLst>
              <p:ext uri="{D42A27DB-BD31-4B8C-83A1-F6EECF244321}">
                <p14:modId xmlns:p14="http://schemas.microsoft.com/office/powerpoint/2010/main" val="3126819754"/>
              </p:ext>
            </p:extLst>
          </p:nvPr>
        </p:nvGraphicFramePr>
        <p:xfrm>
          <a:off x="827584" y="4834890"/>
          <a:ext cx="7848872" cy="308610"/>
        </p:xfrm>
        <a:graphic>
          <a:graphicData uri="http://schemas.openxmlformats.org/drawingml/2006/table">
            <a:tbl>
              <a:tblPr>
                <a:tableStyleId>{5C22544A-7EE6-4342-B048-85BDC9FD1C3A}</a:tableStyleId>
              </a:tblPr>
              <a:tblGrid>
                <a:gridCol w="7848872"/>
              </a:tblGrid>
              <a:tr h="308610">
                <a:tc>
                  <a:txBody>
                    <a:bodyPr/>
                    <a:lstStyle/>
                    <a:p>
                      <a:pPr algn="l" fontAlgn="b"/>
                      <a:r>
                        <a:rPr lang="en-GB" sz="700" u="none" strike="noStrike" dirty="0" smtClean="0">
                          <a:effectLst/>
                          <a:latin typeface="Calibri" panose="020F0502020204030204" pitchFamily="34" charset="0"/>
                        </a:rPr>
                        <a:t>NB: Halloween Merchandise includes: Costumes</a:t>
                      </a:r>
                      <a:r>
                        <a:rPr lang="en-GB" sz="700" u="none" strike="noStrike" dirty="0">
                          <a:effectLst/>
                          <a:latin typeface="Calibri" panose="020F0502020204030204" pitchFamily="34" charset="0"/>
                        </a:rPr>
                        <a:t>, Decorations, </a:t>
                      </a:r>
                      <a:r>
                        <a:rPr lang="en-GB" sz="700" u="none" strike="noStrike" dirty="0" smtClean="0">
                          <a:effectLst/>
                          <a:latin typeface="Calibri" panose="020F0502020204030204" pitchFamily="34" charset="0"/>
                        </a:rPr>
                        <a:t>Make </a:t>
                      </a:r>
                      <a:r>
                        <a:rPr lang="en-GB" sz="700" u="none" strike="noStrike" dirty="0">
                          <a:effectLst/>
                          <a:latin typeface="Calibri" panose="020F0502020204030204" pitchFamily="34" charset="0"/>
                        </a:rPr>
                        <a:t>Up</a:t>
                      </a:r>
                      <a:r>
                        <a:rPr lang="en-GB" sz="700" u="none" strike="noStrike" dirty="0" smtClean="0">
                          <a:effectLst/>
                          <a:latin typeface="Calibri" panose="020F0502020204030204" pitchFamily="34" charset="0"/>
                        </a:rPr>
                        <a:t>, </a:t>
                      </a:r>
                      <a:r>
                        <a:rPr lang="en-GB" sz="700" u="none" strike="noStrike" dirty="0">
                          <a:effectLst/>
                          <a:latin typeface="Calibri" panose="020F0502020204030204" pitchFamily="34" charset="0"/>
                        </a:rPr>
                        <a:t>Party </a:t>
                      </a:r>
                      <a:r>
                        <a:rPr lang="en-GB" sz="700" u="none" strike="noStrike" dirty="0" smtClean="0">
                          <a:effectLst/>
                          <a:latin typeface="Calibri" panose="020F0502020204030204" pitchFamily="34" charset="0"/>
                        </a:rPr>
                        <a:t>Accessories</a:t>
                      </a:r>
                      <a:r>
                        <a:rPr lang="en-GB" sz="700" u="none" strike="noStrike" baseline="0" dirty="0" smtClean="0">
                          <a:effectLst/>
                          <a:latin typeface="Calibri" panose="020F0502020204030204" pitchFamily="34" charset="0"/>
                        </a:rPr>
                        <a:t>,</a:t>
                      </a:r>
                      <a:r>
                        <a:rPr lang="en-GB" sz="700" u="none" strike="noStrike" dirty="0" smtClean="0">
                          <a:effectLst/>
                          <a:latin typeface="Calibri" panose="020F0502020204030204" pitchFamily="34" charset="0"/>
                        </a:rPr>
                        <a:t> </a:t>
                      </a:r>
                      <a:r>
                        <a:rPr lang="en-GB" sz="700" u="none" strike="noStrike" dirty="0">
                          <a:effectLst/>
                          <a:latin typeface="Calibri" panose="020F0502020204030204" pitchFamily="34" charset="0"/>
                        </a:rPr>
                        <a:t>Trick or Treat </a:t>
                      </a:r>
                      <a:r>
                        <a:rPr lang="en-GB" sz="700" u="none" strike="noStrike" dirty="0" smtClean="0">
                          <a:effectLst/>
                          <a:latin typeface="Calibri" panose="020F0502020204030204" pitchFamily="34" charset="0"/>
                        </a:rPr>
                        <a:t>Bags.  Halloween</a:t>
                      </a:r>
                      <a:r>
                        <a:rPr lang="en-GB" sz="700" u="none" strike="noStrike" baseline="0" dirty="0" smtClean="0">
                          <a:effectLst/>
                          <a:latin typeface="Calibri" panose="020F0502020204030204" pitchFamily="34" charset="0"/>
                        </a:rPr>
                        <a:t> Confectionery includes  Chocolate and Sugar </a:t>
                      </a:r>
                      <a:r>
                        <a:rPr lang="en-GB" sz="700" u="none" strike="noStrike" dirty="0" smtClean="0">
                          <a:effectLst/>
                          <a:latin typeface="Calibri" panose="020F0502020204030204" pitchFamily="34" charset="0"/>
                        </a:rPr>
                        <a:t>Confectionery with</a:t>
                      </a:r>
                      <a:r>
                        <a:rPr lang="en-GB" sz="700" u="none" strike="noStrike" baseline="0" dirty="0" smtClean="0">
                          <a:effectLst/>
                          <a:latin typeface="Calibri" panose="020F0502020204030204" pitchFamily="34" charset="0"/>
                        </a:rPr>
                        <a:t> Halloween references.</a:t>
                      </a:r>
                      <a:endParaRPr lang="en-GB" sz="7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Rectangle 3"/>
          <p:cNvSpPr txBox="1">
            <a:spLocks noChangeArrowheads="1"/>
          </p:cNvSpPr>
          <p:nvPr/>
        </p:nvSpPr>
        <p:spPr>
          <a:xfrm>
            <a:off x="1219200" y="914400"/>
            <a:ext cx="6629400" cy="4229100"/>
          </a:xfrm>
          <a:prstGeom prst="rect">
            <a:avLst/>
          </a:prstGeom>
        </p:spPr>
        <p:txBody>
          <a:bodyPr vert="horz" lIns="91440" tIns="45720" rIns="91440" bIns="45720" rtlCol="0">
            <a:noAutofit/>
          </a:bodyP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chemeClr val="tx2"/>
              </a:buClr>
              <a:buFontTx/>
              <a:buNone/>
            </a:pPr>
            <a:endParaRPr lang="en-GB" altLang="en-US" sz="1400" dirty="0" smtClean="0">
              <a:ea typeface="ＭＳ Ｐゴシック" pitchFamily="34" charset="-128"/>
            </a:endParaRPr>
          </a:p>
          <a:p>
            <a:pPr algn="ctr">
              <a:buClr>
                <a:srgbClr val="FFC000"/>
              </a:buClr>
              <a:buFont typeface="Arial" panose="020B0604020202020204" pitchFamily="34" charset="0"/>
              <a:buChar char="•"/>
            </a:pPr>
            <a:r>
              <a:rPr lang="en-GB" altLang="en-US" sz="1400" dirty="0" smtClean="0">
                <a:latin typeface="Calibri" panose="020F0502020204030204" pitchFamily="34" charset="0"/>
                <a:ea typeface="ＭＳ Ｐゴシック" pitchFamily="34" charset="-128"/>
              </a:rPr>
              <a:t>Halloween 2015:  </a:t>
            </a:r>
            <a:r>
              <a:rPr lang="en-GB" altLang="en-US" sz="1400" dirty="0">
                <a:latin typeface="Calibri" panose="020F0502020204030204" pitchFamily="34" charset="0"/>
                <a:ea typeface="ＭＳ Ｐゴシック" pitchFamily="34" charset="-128"/>
              </a:rPr>
              <a:t>3w/e </a:t>
            </a:r>
            <a:r>
              <a:rPr lang="en-GB" altLang="en-US" sz="1400" dirty="0" smtClean="0">
                <a:latin typeface="Calibri" panose="020F0502020204030204" pitchFamily="34" charset="0"/>
                <a:ea typeface="ＭＳ Ｐゴシック" pitchFamily="34" charset="-128"/>
              </a:rPr>
              <a:t>31</a:t>
            </a:r>
            <a:r>
              <a:rPr lang="en-GB" altLang="en-US" sz="1400" baseline="30000" dirty="0" smtClean="0">
                <a:latin typeface="Calibri" panose="020F0502020204030204" pitchFamily="34" charset="0"/>
                <a:ea typeface="ＭＳ Ｐゴシック" pitchFamily="34" charset="-128"/>
              </a:rPr>
              <a:t>st</a:t>
            </a:r>
            <a:r>
              <a:rPr lang="en-GB" altLang="en-US" sz="1400" dirty="0" smtClean="0">
                <a:latin typeface="Calibri" panose="020F0502020204030204" pitchFamily="34" charset="0"/>
                <a:ea typeface="ＭＳ Ｐゴシック" pitchFamily="34" charset="-128"/>
              </a:rPr>
              <a:t> October 2015</a:t>
            </a:r>
            <a:endParaRPr lang="en-GB" altLang="en-US" sz="1400" dirty="0">
              <a:latin typeface="Calibri" panose="020F0502020204030204" pitchFamily="34" charset="0"/>
              <a:ea typeface="ＭＳ Ｐゴシック" pitchFamily="34" charset="-128"/>
            </a:endParaRPr>
          </a:p>
          <a:p>
            <a:pPr algn="ctr">
              <a:buClr>
                <a:srgbClr val="FFC000"/>
              </a:buClr>
              <a:buFontTx/>
              <a:buChar char="•"/>
            </a:pPr>
            <a:r>
              <a:rPr lang="en-GB" altLang="en-US" sz="1400" dirty="0" smtClean="0">
                <a:latin typeface="Calibri" panose="020F0502020204030204" pitchFamily="34" charset="0"/>
                <a:ea typeface="ＭＳ Ｐゴシック" pitchFamily="34" charset="-128"/>
              </a:rPr>
              <a:t>Halloween 2016:  3w/e 5</a:t>
            </a:r>
            <a:r>
              <a:rPr lang="en-GB" altLang="en-US" sz="1400" baseline="30000" dirty="0" smtClean="0">
                <a:latin typeface="Calibri" panose="020F0502020204030204" pitchFamily="34" charset="0"/>
                <a:ea typeface="ＭＳ Ｐゴシック" pitchFamily="34" charset="-128"/>
              </a:rPr>
              <a:t>th</a:t>
            </a:r>
            <a:r>
              <a:rPr lang="en-GB" altLang="en-US" sz="1400" dirty="0" smtClean="0">
                <a:latin typeface="Calibri" panose="020F0502020204030204" pitchFamily="34" charset="0"/>
                <a:ea typeface="ＭＳ Ｐゴシック" pitchFamily="34" charset="-128"/>
              </a:rPr>
              <a:t> November 2016</a:t>
            </a:r>
          </a:p>
          <a:p>
            <a:pPr algn="ctr">
              <a:buClr>
                <a:srgbClr val="FFC000"/>
              </a:buClr>
              <a:buFontTx/>
              <a:buChar char="•"/>
            </a:pPr>
            <a:r>
              <a:rPr lang="en-GB" altLang="en-US" sz="1400" dirty="0" smtClean="0">
                <a:latin typeface="Calibri" panose="020F0502020204030204" pitchFamily="34" charset="0"/>
                <a:ea typeface="ＭＳ Ｐゴシック" pitchFamily="34" charset="-128"/>
              </a:rPr>
              <a:t>Halloween 2017:  3w/e 4</a:t>
            </a:r>
            <a:r>
              <a:rPr lang="en-GB" altLang="en-US" sz="1400" baseline="30000" dirty="0" smtClean="0">
                <a:latin typeface="Calibri" panose="020F0502020204030204" pitchFamily="34" charset="0"/>
                <a:ea typeface="ＭＳ Ｐゴシック" pitchFamily="34" charset="-128"/>
              </a:rPr>
              <a:t>th</a:t>
            </a:r>
            <a:r>
              <a:rPr lang="en-GB" altLang="en-US" sz="1400" dirty="0" smtClean="0">
                <a:latin typeface="Calibri" panose="020F0502020204030204" pitchFamily="34" charset="0"/>
                <a:ea typeface="ＭＳ Ｐゴシック" pitchFamily="34" charset="-128"/>
              </a:rPr>
              <a:t> November 2017</a:t>
            </a:r>
          </a:p>
          <a:p>
            <a:pPr algn="ctr">
              <a:buClr>
                <a:srgbClr val="FFC000"/>
              </a:buClr>
              <a:buFontTx/>
              <a:buChar char="•"/>
            </a:pPr>
            <a:r>
              <a:rPr lang="en-GB" altLang="en-US" sz="1400" dirty="0" smtClean="0">
                <a:latin typeface="Calibri" panose="020F0502020204030204" pitchFamily="34" charset="0"/>
                <a:ea typeface="ＭＳ Ｐゴシック" pitchFamily="34" charset="-128"/>
              </a:rPr>
              <a:t>Halloween 2018:  3w/e 3</a:t>
            </a:r>
            <a:r>
              <a:rPr lang="en-GB" altLang="en-US" sz="1400" baseline="30000" dirty="0" smtClean="0">
                <a:latin typeface="Calibri" panose="020F0502020204030204" pitchFamily="34" charset="0"/>
                <a:ea typeface="ＭＳ Ｐゴシック" pitchFamily="34" charset="-128"/>
              </a:rPr>
              <a:t>rd</a:t>
            </a:r>
            <a:r>
              <a:rPr lang="en-GB" altLang="en-US" sz="1400" dirty="0" smtClean="0">
                <a:latin typeface="Calibri" panose="020F0502020204030204" pitchFamily="34" charset="0"/>
                <a:ea typeface="ＭＳ Ｐゴシック" pitchFamily="34" charset="-128"/>
              </a:rPr>
              <a:t> November 2018</a:t>
            </a:r>
          </a:p>
          <a:p>
            <a:pPr algn="ctr">
              <a:buClr>
                <a:srgbClr val="FFC000"/>
              </a:buClr>
              <a:buFontTx/>
              <a:buChar char="•"/>
            </a:pPr>
            <a:r>
              <a:rPr lang="en-GB" altLang="en-US" sz="1400" dirty="0" smtClean="0">
                <a:latin typeface="Calibri" panose="020F0502020204030204" pitchFamily="34" charset="0"/>
                <a:ea typeface="ＭＳ Ｐゴシック" pitchFamily="34" charset="-128"/>
              </a:rPr>
              <a:t>Halloween 2019:  3w/e 2nd November 2019</a:t>
            </a:r>
          </a:p>
          <a:p>
            <a:pPr algn="ctr">
              <a:buClr>
                <a:srgbClr val="FFC000"/>
              </a:buClr>
              <a:buFontTx/>
              <a:buChar char="•"/>
            </a:pPr>
            <a:r>
              <a:rPr lang="en-GB" altLang="en-US" sz="1400" dirty="0" smtClean="0">
                <a:latin typeface="Calibri" panose="020F0502020204030204" pitchFamily="34" charset="0"/>
                <a:ea typeface="ＭＳ Ｐゴシック" pitchFamily="34" charset="-128"/>
              </a:rPr>
              <a:t>Halloween 2020:  3w/e 31st October 2020</a:t>
            </a:r>
          </a:p>
          <a:p>
            <a:pPr algn="ctr">
              <a:buClr>
                <a:schemeClr val="tx2"/>
              </a:buClr>
              <a:buFontTx/>
              <a:buChar char="•"/>
            </a:pPr>
            <a:endParaRPr lang="en-GB" altLang="en-US" sz="1400" dirty="0" smtClean="0">
              <a:ea typeface="ＭＳ Ｐゴシック" pitchFamily="34" charset="-128"/>
            </a:endParaRPr>
          </a:p>
          <a:p>
            <a:pPr marL="0" indent="0" algn="ctr">
              <a:buClr>
                <a:schemeClr val="tx2"/>
              </a:buClr>
              <a:buFont typeface="Arial"/>
              <a:buNone/>
            </a:pPr>
            <a:r>
              <a:rPr lang="en-GB" altLang="en-US" sz="1400" dirty="0" smtClean="0">
                <a:ea typeface="ＭＳ Ｐゴシック" pitchFamily="34" charset="-128"/>
              </a:rPr>
              <a:t>		</a:t>
            </a:r>
            <a:r>
              <a:rPr lang="en-GB" altLang="en-US" sz="1400" dirty="0" smtClean="0">
                <a:latin typeface="Calibri" panose="020F0502020204030204" pitchFamily="34" charset="0"/>
                <a:ea typeface="ＭＳ Ｐゴシック" pitchFamily="34" charset="-128"/>
              </a:rPr>
              <a:t>Halloween is defined as:</a:t>
            </a:r>
          </a:p>
          <a:p>
            <a:pPr lvl="1" algn="ctr">
              <a:buClr>
                <a:schemeClr val="tx2"/>
              </a:buClr>
              <a:buFont typeface="Wingdings" pitchFamily="2" charset="2"/>
              <a:buChar char="ü"/>
            </a:pPr>
            <a:r>
              <a:rPr lang="en-GB" altLang="en-US" sz="1400" b="1" dirty="0" smtClean="0">
                <a:latin typeface="Calibri" panose="020F0502020204030204" pitchFamily="34" charset="0"/>
                <a:ea typeface="ＭＳ Ｐゴシック" pitchFamily="34" charset="-128"/>
              </a:rPr>
              <a:t>Halloween Merchandise</a:t>
            </a:r>
          </a:p>
          <a:p>
            <a:pPr lvl="1" algn="ctr">
              <a:buClr>
                <a:schemeClr val="tx2"/>
              </a:buClr>
              <a:buFont typeface="Wingdings" pitchFamily="2" charset="2"/>
              <a:buChar char="ü"/>
            </a:pPr>
            <a:r>
              <a:rPr lang="en-GB" altLang="en-US" sz="1400" b="1" dirty="0" smtClean="0">
                <a:latin typeface="Calibri" panose="020F0502020204030204" pitchFamily="34" charset="0"/>
                <a:ea typeface="ＭＳ Ｐゴシック" pitchFamily="34" charset="-128"/>
              </a:rPr>
              <a:t>Pumpkins</a:t>
            </a:r>
          </a:p>
          <a:p>
            <a:pPr lvl="1" algn="ctr">
              <a:buClr>
                <a:schemeClr val="tx2"/>
              </a:buClr>
              <a:buFont typeface="Wingdings" pitchFamily="2" charset="2"/>
              <a:buChar char="ü"/>
            </a:pPr>
            <a:r>
              <a:rPr lang="en-GB" altLang="en-US" sz="1400" b="1" dirty="0" smtClean="0">
                <a:latin typeface="Calibri" panose="020F0502020204030204" pitchFamily="34" charset="0"/>
                <a:ea typeface="ＭＳ Ｐゴシック" pitchFamily="34" charset="-128"/>
              </a:rPr>
              <a:t> Halloween Confectionery</a:t>
            </a:r>
          </a:p>
          <a:p>
            <a:pPr marL="450850" lvl="1" indent="0" algn="ctr">
              <a:buClr>
                <a:schemeClr val="tx2"/>
              </a:buClr>
              <a:buNone/>
            </a:pPr>
            <a:endParaRPr lang="en-GB" altLang="en-US" sz="1400" dirty="0" smtClean="0">
              <a:latin typeface="Calibri" panose="020F0502020204030204" pitchFamily="34" charset="0"/>
              <a:ea typeface="ＭＳ Ｐゴシック" pitchFamily="34" charset="-128"/>
            </a:endParaRPr>
          </a:p>
          <a:p>
            <a:pPr algn="ctr">
              <a:buClr>
                <a:schemeClr val="tx2"/>
              </a:buClr>
              <a:buFontTx/>
              <a:buChar char="•"/>
            </a:pPr>
            <a:endParaRPr lang="en-GB" altLang="en-US" sz="1400" dirty="0" smtClean="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13413360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xma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255809"/>
            <a:ext cx="824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1645" y="2207381"/>
            <a:ext cx="4639412" cy="954107"/>
          </a:xfrm>
          <a:prstGeom prst="rect">
            <a:avLst/>
          </a:prstGeom>
          <a:solidFill>
            <a:srgbClr val="FF0000"/>
          </a:solidFill>
        </p:spPr>
        <p:txBody>
          <a:bodyPr wrap="none" rtlCol="0">
            <a:spAutoFit/>
          </a:bodyPr>
          <a:lstStyle/>
          <a:p>
            <a:r>
              <a:rPr lang="en-GB" sz="2800" dirty="0" smtClean="0">
                <a:solidFill>
                  <a:schemeClr val="bg1"/>
                </a:solidFill>
                <a:latin typeface="Calibri" panose="020F0502020204030204" pitchFamily="34" charset="0"/>
                <a:cs typeface="Calibri" panose="020F0502020204030204" pitchFamily="34" charset="0"/>
              </a:rPr>
              <a:t>PROJECTIONS AT WEEK 4: </a:t>
            </a:r>
          </a:p>
          <a:p>
            <a:r>
              <a:rPr lang="en-GB" sz="2800" dirty="0" smtClean="0">
                <a:solidFill>
                  <a:schemeClr val="bg1"/>
                </a:solidFill>
                <a:latin typeface="Calibri" panose="020F0502020204030204" pitchFamily="34" charset="0"/>
                <a:cs typeface="Calibri" panose="020F0502020204030204" pitchFamily="34" charset="0"/>
              </a:rPr>
              <a:t>COUNTDOWN TO CHRISTMAS</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70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11"/>
          <p:cNvSpPr>
            <a:spLocks noChangeArrowheads="1"/>
          </p:cNvSpPr>
          <p:nvPr/>
        </p:nvSpPr>
        <p:spPr bwMode="auto">
          <a:xfrm>
            <a:off x="5144755" y="3022999"/>
            <a:ext cx="1908175" cy="1204936"/>
          </a:xfrm>
          <a:prstGeom prst="ellipse">
            <a:avLst/>
          </a:prstGeom>
          <a:solidFill>
            <a:srgbClr val="FFCC99">
              <a:alpha val="25882"/>
            </a:srgbClr>
          </a:solidFill>
          <a:ln w="38100">
            <a:solidFill>
              <a:schemeClr val="accent1"/>
            </a:solidFill>
            <a:prstDash val="dash"/>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87" name="Oval 10"/>
          <p:cNvSpPr>
            <a:spLocks noChangeArrowheads="1"/>
          </p:cNvSpPr>
          <p:nvPr/>
        </p:nvSpPr>
        <p:spPr bwMode="auto">
          <a:xfrm>
            <a:off x="5122530" y="1488281"/>
            <a:ext cx="1908175" cy="1204937"/>
          </a:xfrm>
          <a:prstGeom prst="ellipse">
            <a:avLst/>
          </a:prstGeom>
          <a:solidFill>
            <a:srgbClr val="FFCC99">
              <a:alpha val="36862"/>
            </a:srgbClr>
          </a:solidFill>
          <a:ln w="38100">
            <a:solidFill>
              <a:schemeClr val="accent1"/>
            </a:solidFill>
            <a:prstDash val="dash"/>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88" name="Text Box 9"/>
          <p:cNvSpPr txBox="1">
            <a:spLocks noChangeArrowheads="1"/>
          </p:cNvSpPr>
          <p:nvPr/>
        </p:nvSpPr>
        <p:spPr bwMode="auto">
          <a:xfrm>
            <a:off x="5374942" y="1689986"/>
            <a:ext cx="13335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800" b="1" dirty="0">
                <a:solidFill>
                  <a:schemeClr val="accent1"/>
                </a:solidFill>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800" b="1" dirty="0" smtClean="0">
                <a:solidFill>
                  <a:schemeClr val="accent1"/>
                </a:solidFill>
                <a:ea typeface="ＭＳ Ｐゴシック" pitchFamily="34" charset="-128"/>
                <a:cs typeface="Calibri" panose="020F0502020204030204" pitchFamily="34" charset="0"/>
              </a:rPr>
              <a:t>+7.3%</a:t>
            </a:r>
            <a:endParaRPr lang="en-GB" altLang="en-US" sz="2800" b="1" dirty="0">
              <a:solidFill>
                <a:schemeClr val="accent1"/>
              </a:solidFill>
              <a:ea typeface="ＭＳ Ｐゴシック" pitchFamily="34" charset="-128"/>
              <a:cs typeface="Calibri" panose="020F0502020204030204" pitchFamily="34" charset="0"/>
            </a:endParaRPr>
          </a:p>
        </p:txBody>
      </p:sp>
      <p:sp>
        <p:nvSpPr>
          <p:cNvPr id="41989" name="Rectangle 12"/>
          <p:cNvSpPr>
            <a:spLocks noChangeArrowheads="1"/>
          </p:cNvSpPr>
          <p:nvPr/>
        </p:nvSpPr>
        <p:spPr bwMode="auto">
          <a:xfrm>
            <a:off x="5374942" y="3219822"/>
            <a:ext cx="134200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800" b="1" dirty="0">
                <a:solidFill>
                  <a:schemeClr val="accent1"/>
                </a:solidFill>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800" dirty="0">
                <a:solidFill>
                  <a:schemeClr val="accent1"/>
                </a:solidFill>
                <a:cs typeface="Calibri" panose="020F0502020204030204" pitchFamily="34" charset="0"/>
              </a:rPr>
              <a:t> </a:t>
            </a:r>
            <a:r>
              <a:rPr lang="en-GB" altLang="en-US" sz="2800" b="1" dirty="0" smtClean="0">
                <a:solidFill>
                  <a:schemeClr val="accent1"/>
                </a:solidFill>
                <a:cs typeface="Calibri" panose="020F0502020204030204" pitchFamily="34" charset="0"/>
              </a:rPr>
              <a:t>+3.2%</a:t>
            </a:r>
            <a:endParaRPr lang="en-GB" altLang="en-US" sz="2800" b="1" dirty="0">
              <a:solidFill>
                <a:schemeClr val="accent1"/>
              </a:solidFill>
              <a:cs typeface="Calibri" panose="020F0502020204030204" pitchFamily="34" charset="0"/>
            </a:endParaRPr>
          </a:p>
        </p:txBody>
      </p:sp>
      <p:sp>
        <p:nvSpPr>
          <p:cNvPr id="10244" name="Rectangle 2"/>
          <p:cNvSpPr>
            <a:spLocks noGrp="1" noChangeArrowheads="1"/>
          </p:cNvSpPr>
          <p:nvPr>
            <p:ph type="title"/>
          </p:nvPr>
        </p:nvSpPr>
        <p:spPr>
          <a:xfrm>
            <a:off x="251520" y="123478"/>
            <a:ext cx="8518446" cy="624926"/>
          </a:xfrm>
        </p:spPr>
        <p:txBody>
          <a:bodyPr/>
          <a:lstStyle/>
          <a:p>
            <a:pPr eaLnBrk="1" hangingPunct="1">
              <a:lnSpc>
                <a:spcPct val="80000"/>
              </a:lnSpc>
              <a:defRPr/>
            </a:pPr>
            <a:r>
              <a:rPr lang="en-GB" altLang="en-US" sz="2400" dirty="0" smtClean="0">
                <a:solidFill>
                  <a:schemeClr val="tx1"/>
                </a:solidFill>
                <a:latin typeface="Calibri" panose="020F0502020204030204" pitchFamily="34" charset="0"/>
              </a:rPr>
              <a:t>SPEND FOR THE GOLDEN QUARTER AT THE GROCERY MULTIPLES SHOULD REACH RECORD LEVELS</a:t>
            </a:r>
          </a:p>
        </p:txBody>
      </p:sp>
      <p:sp>
        <p:nvSpPr>
          <p:cNvPr id="41992" name="Rectangle 3"/>
          <p:cNvSpPr>
            <a:spLocks noChangeArrowheads="1"/>
          </p:cNvSpPr>
          <p:nvPr/>
        </p:nvSpPr>
        <p:spPr bwMode="auto">
          <a:xfrm>
            <a:off x="302026" y="4845342"/>
            <a:ext cx="73088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800" dirty="0">
                <a:solidFill>
                  <a:schemeClr val="tx1"/>
                </a:solidFill>
              </a:rPr>
              <a:t>Source: Nielsen Scantrack TSR Grocery Multiples (Including General Merchandise)</a:t>
            </a:r>
          </a:p>
          <a:p>
            <a:pPr>
              <a:spcBef>
                <a:spcPct val="0"/>
              </a:spcBef>
              <a:buClrTx/>
              <a:buFontTx/>
              <a:buNone/>
            </a:pPr>
            <a:r>
              <a:rPr lang="en-GB" altLang="en-US" sz="800" dirty="0" smtClean="0">
                <a:solidFill>
                  <a:schemeClr val="tx1"/>
                </a:solidFill>
              </a:rPr>
              <a:t>Year on Year Sales Growth Based on data to 31st October 2020</a:t>
            </a:r>
            <a:endParaRPr lang="en-GB" altLang="en-US" sz="800" dirty="0">
              <a:solidFill>
                <a:schemeClr val="tx1"/>
              </a:solidFill>
            </a:endParaRPr>
          </a:p>
        </p:txBody>
      </p:sp>
      <p:sp>
        <p:nvSpPr>
          <p:cNvPr id="41993" name="Text Box 4"/>
          <p:cNvSpPr txBox="1">
            <a:spLocks noChangeArrowheads="1"/>
          </p:cNvSpPr>
          <p:nvPr/>
        </p:nvSpPr>
        <p:spPr bwMode="auto">
          <a:xfrm>
            <a:off x="1619672" y="1689986"/>
            <a:ext cx="256063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800" b="1" dirty="0">
                <a:solidFill>
                  <a:srgbClr val="FF0000"/>
                </a:solidFill>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800" b="1" dirty="0" smtClean="0">
                <a:solidFill>
                  <a:srgbClr val="FF0000"/>
                </a:solidFill>
                <a:ea typeface="ＭＳ Ｐゴシック" pitchFamily="34" charset="-128"/>
                <a:cs typeface="Calibri" panose="020F0502020204030204" pitchFamily="34" charset="0"/>
              </a:rPr>
              <a:t>-0.6%</a:t>
            </a:r>
            <a:endParaRPr lang="en-GB" altLang="en-US" sz="2800" b="1" dirty="0">
              <a:solidFill>
                <a:srgbClr val="FF0000"/>
              </a:solidFill>
              <a:ea typeface="ＭＳ Ｐゴシック" pitchFamily="34" charset="-128"/>
              <a:cs typeface="Calibri" panose="020F0502020204030204" pitchFamily="34" charset="0"/>
            </a:endParaRPr>
          </a:p>
        </p:txBody>
      </p:sp>
      <p:sp>
        <p:nvSpPr>
          <p:cNvPr id="41994" name="Oval 5"/>
          <p:cNvSpPr>
            <a:spLocks noChangeArrowheads="1"/>
          </p:cNvSpPr>
          <p:nvPr/>
        </p:nvSpPr>
        <p:spPr bwMode="auto">
          <a:xfrm>
            <a:off x="1999556" y="1488281"/>
            <a:ext cx="1908175" cy="12049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95" name="Oval 6"/>
          <p:cNvSpPr>
            <a:spLocks noChangeArrowheads="1"/>
          </p:cNvSpPr>
          <p:nvPr/>
        </p:nvSpPr>
        <p:spPr bwMode="auto">
          <a:xfrm>
            <a:off x="1999556" y="3022999"/>
            <a:ext cx="1908175" cy="12049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96" name="Rectangle 7"/>
          <p:cNvSpPr>
            <a:spLocks noChangeArrowheads="1"/>
          </p:cNvSpPr>
          <p:nvPr/>
        </p:nvSpPr>
        <p:spPr bwMode="auto">
          <a:xfrm>
            <a:off x="2243161" y="3219822"/>
            <a:ext cx="134200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800" b="1" dirty="0">
                <a:solidFill>
                  <a:srgbClr val="FF0000"/>
                </a:solidFill>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800" dirty="0">
                <a:solidFill>
                  <a:srgbClr val="FF0000"/>
                </a:solidFill>
                <a:cs typeface="Calibri" panose="020F0502020204030204" pitchFamily="34" charset="0"/>
              </a:rPr>
              <a:t> </a:t>
            </a:r>
            <a:r>
              <a:rPr lang="en-GB" altLang="en-US" sz="2800" b="1" dirty="0" smtClean="0">
                <a:solidFill>
                  <a:srgbClr val="FF0000"/>
                </a:solidFill>
                <a:cs typeface="Calibri" panose="020F0502020204030204" pitchFamily="34" charset="0"/>
              </a:rPr>
              <a:t>-0.3%</a:t>
            </a:r>
            <a:endParaRPr lang="en-GB" altLang="en-US" sz="2800" b="1" dirty="0">
              <a:solidFill>
                <a:srgbClr val="FF0000"/>
              </a:solidFill>
              <a:cs typeface="Calibri" panose="020F0502020204030204" pitchFamily="34" charset="0"/>
            </a:endParaRPr>
          </a:p>
        </p:txBody>
      </p:sp>
      <p:sp>
        <p:nvSpPr>
          <p:cNvPr id="41997" name="Rectangle 8"/>
          <p:cNvSpPr>
            <a:spLocks noChangeArrowheads="1"/>
          </p:cNvSpPr>
          <p:nvPr/>
        </p:nvSpPr>
        <p:spPr bwMode="auto">
          <a:xfrm>
            <a:off x="1843386" y="748404"/>
            <a:ext cx="2455862"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b="1" dirty="0" smtClean="0">
                <a:solidFill>
                  <a:schemeClr val="accent1"/>
                </a:solidFill>
                <a:cs typeface="Calibri" panose="020F0502020204030204" pitchFamily="34" charset="0"/>
              </a:rPr>
              <a:t>Scantrack TSR</a:t>
            </a:r>
          </a:p>
          <a:p>
            <a:pPr algn="ctr" eaLnBrk="1" hangingPunct="1">
              <a:spcBef>
                <a:spcPct val="0"/>
              </a:spcBef>
              <a:buClr>
                <a:srgbClr val="0082D1"/>
              </a:buClr>
              <a:buNone/>
            </a:pPr>
            <a:r>
              <a:rPr lang="en-GB" altLang="en-US" b="1" dirty="0">
                <a:solidFill>
                  <a:schemeClr val="accent1"/>
                </a:solidFill>
                <a:cs typeface="Calibri" panose="020F0502020204030204" pitchFamily="34" charset="0"/>
              </a:rPr>
              <a:t>12w/e </a:t>
            </a:r>
            <a:r>
              <a:rPr lang="en-GB" altLang="en-US" b="1" dirty="0" smtClean="0">
                <a:solidFill>
                  <a:schemeClr val="accent1"/>
                </a:solidFill>
                <a:cs typeface="Calibri" panose="020F0502020204030204" pitchFamily="34" charset="0"/>
              </a:rPr>
              <a:t>28</a:t>
            </a:r>
            <a:r>
              <a:rPr lang="en-GB" altLang="en-US" b="1" baseline="30000" dirty="0" smtClean="0">
                <a:solidFill>
                  <a:schemeClr val="accent1"/>
                </a:solidFill>
                <a:cs typeface="Calibri" panose="020F0502020204030204" pitchFamily="34" charset="0"/>
              </a:rPr>
              <a:t>th</a:t>
            </a:r>
            <a:r>
              <a:rPr lang="en-GB" altLang="en-US" b="1" dirty="0" smtClean="0">
                <a:solidFill>
                  <a:schemeClr val="accent1"/>
                </a:solidFill>
                <a:cs typeface="Calibri" panose="020F0502020204030204" pitchFamily="34" charset="0"/>
              </a:rPr>
              <a:t> </a:t>
            </a:r>
            <a:r>
              <a:rPr lang="en-GB" altLang="en-US" b="1" dirty="0">
                <a:solidFill>
                  <a:schemeClr val="accent1"/>
                </a:solidFill>
                <a:cs typeface="Calibri" panose="020F0502020204030204" pitchFamily="34" charset="0"/>
              </a:rPr>
              <a:t>December </a:t>
            </a:r>
            <a:r>
              <a:rPr lang="en-GB" altLang="en-US" b="1" dirty="0" smtClean="0">
                <a:solidFill>
                  <a:schemeClr val="accent1"/>
                </a:solidFill>
                <a:cs typeface="Calibri" panose="020F0502020204030204" pitchFamily="34" charset="0"/>
              </a:rPr>
              <a:t>2019</a:t>
            </a:r>
            <a:endParaRPr lang="en-GB" altLang="en-US" b="1" dirty="0">
              <a:solidFill>
                <a:schemeClr val="accent1"/>
              </a:solidFill>
              <a:cs typeface="Calibri" panose="020F0502020204030204" pitchFamily="34" charset="0"/>
            </a:endParaRPr>
          </a:p>
        </p:txBody>
      </p:sp>
      <p:sp>
        <p:nvSpPr>
          <p:cNvPr id="42008" name="Rectangle 13"/>
          <p:cNvSpPr>
            <a:spLocks noChangeArrowheads="1"/>
          </p:cNvSpPr>
          <p:nvPr/>
        </p:nvSpPr>
        <p:spPr bwMode="auto">
          <a:xfrm>
            <a:off x="4860032" y="748404"/>
            <a:ext cx="2491680" cy="7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b="1" dirty="0" smtClean="0">
                <a:solidFill>
                  <a:schemeClr val="accent1"/>
                </a:solidFill>
                <a:cs typeface="Calibri" panose="020F0502020204030204" pitchFamily="34" charset="0"/>
              </a:rPr>
              <a:t>Scantrack TSR predicted</a:t>
            </a:r>
          </a:p>
          <a:p>
            <a:pPr algn="ctr" eaLnBrk="1" hangingPunct="1">
              <a:spcBef>
                <a:spcPct val="0"/>
              </a:spcBef>
              <a:buClr>
                <a:srgbClr val="0082D1"/>
              </a:buClr>
              <a:buNone/>
            </a:pPr>
            <a:r>
              <a:rPr lang="en-GB" altLang="en-US" b="1" dirty="0">
                <a:solidFill>
                  <a:schemeClr val="accent1"/>
                </a:solidFill>
                <a:cs typeface="Calibri" panose="020F0502020204030204" pitchFamily="34" charset="0"/>
              </a:rPr>
              <a:t>12w/e </a:t>
            </a:r>
            <a:r>
              <a:rPr lang="en-GB" altLang="en-US" b="1" dirty="0" smtClean="0">
                <a:solidFill>
                  <a:schemeClr val="accent1"/>
                </a:solidFill>
                <a:cs typeface="Calibri" panose="020F0502020204030204" pitchFamily="34" charset="0"/>
              </a:rPr>
              <a:t>26</a:t>
            </a:r>
            <a:r>
              <a:rPr lang="en-GB" altLang="en-US" b="1" baseline="30000" dirty="0" smtClean="0">
                <a:solidFill>
                  <a:schemeClr val="accent1"/>
                </a:solidFill>
                <a:cs typeface="Calibri" panose="020F0502020204030204" pitchFamily="34" charset="0"/>
              </a:rPr>
              <a:t>th</a:t>
            </a:r>
            <a:r>
              <a:rPr lang="en-GB" altLang="en-US" b="1" dirty="0" smtClean="0">
                <a:solidFill>
                  <a:schemeClr val="accent1"/>
                </a:solidFill>
                <a:cs typeface="Calibri" panose="020F0502020204030204" pitchFamily="34" charset="0"/>
              </a:rPr>
              <a:t> </a:t>
            </a:r>
            <a:r>
              <a:rPr lang="en-GB" altLang="en-US" b="1" dirty="0">
                <a:solidFill>
                  <a:schemeClr val="accent1"/>
                </a:solidFill>
                <a:cs typeface="Calibri" panose="020F0502020204030204" pitchFamily="34" charset="0"/>
              </a:rPr>
              <a:t>December </a:t>
            </a:r>
            <a:r>
              <a:rPr lang="en-GB" altLang="en-US" b="1" dirty="0" smtClean="0">
                <a:solidFill>
                  <a:schemeClr val="accent1"/>
                </a:solidFill>
                <a:cs typeface="Calibri" panose="020F0502020204030204" pitchFamily="34" charset="0"/>
              </a:rPr>
              <a:t>2020</a:t>
            </a:r>
            <a:endParaRPr lang="en-GB" altLang="en-US" b="1" dirty="0">
              <a:solidFill>
                <a:schemeClr val="accent1"/>
              </a:solidFill>
              <a:cs typeface="Calibri" panose="020F0502020204030204" pitchFamily="34" charset="0"/>
            </a:endParaRPr>
          </a:p>
          <a:p>
            <a:pPr algn="ctr" eaLnBrk="1" hangingPunct="1">
              <a:spcBef>
                <a:spcPct val="0"/>
              </a:spcBef>
              <a:buClr>
                <a:srgbClr val="0082D1"/>
              </a:buClr>
              <a:buFont typeface="Times" pitchFamily="18" charset="0"/>
              <a:buNone/>
            </a:pPr>
            <a:endParaRPr lang="en-GB" altLang="en-US" dirty="0" smtClean="0">
              <a:solidFill>
                <a:schemeClr val="accent1"/>
              </a:solidFill>
              <a:cs typeface="Calibri" panose="020F0502020204030204" pitchFamily="34" charset="0"/>
            </a:endParaRPr>
          </a:p>
        </p:txBody>
      </p:sp>
      <p:sp>
        <p:nvSpPr>
          <p:cNvPr id="42009" name="Line 14"/>
          <p:cNvSpPr>
            <a:spLocks noChangeShapeType="1"/>
          </p:cNvSpPr>
          <p:nvPr/>
        </p:nvSpPr>
        <p:spPr bwMode="auto">
          <a:xfrm>
            <a:off x="4572000" y="1010007"/>
            <a:ext cx="0" cy="335041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B" dirty="0">
              <a:latin typeface="Calibri" panose="020F0502020204030204" pitchFamily="34" charset="0"/>
              <a:cs typeface="Calibri" panose="020F0502020204030204" pitchFamily="34" charset="0"/>
            </a:endParaRPr>
          </a:p>
        </p:txBody>
      </p:sp>
      <p:sp>
        <p:nvSpPr>
          <p:cNvPr id="15" name="Rectangle 2"/>
          <p:cNvSpPr txBox="1">
            <a:spLocks noChangeArrowheads="1"/>
          </p:cNvSpPr>
          <p:nvPr/>
        </p:nvSpPr>
        <p:spPr>
          <a:xfrm>
            <a:off x="683568" y="4360426"/>
            <a:ext cx="7992888" cy="502338"/>
          </a:xfrm>
          <a:prstGeom prst="rect">
            <a:avLst/>
          </a:prstGeom>
          <a:solidFill>
            <a:srgbClr val="E80E0E"/>
          </a:solid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80000"/>
              </a:lnSpc>
              <a:defRPr/>
            </a:pPr>
            <a:r>
              <a:rPr lang="en-GB" altLang="en-US" sz="1800" dirty="0" smtClean="0">
                <a:solidFill>
                  <a:schemeClr val="accent3"/>
                </a:solidFill>
                <a:latin typeface="Calibri" panose="020F0502020204030204" pitchFamily="34" charset="0"/>
              </a:rPr>
              <a:t>SOCIAL DISTANCING AND RECESSIONARY HEADWINDS ARE EXPECTED TO LIMIT GATHERINGS AND DISCRETIONARY SPEND</a:t>
            </a:r>
          </a:p>
        </p:txBody>
      </p:sp>
    </p:spTree>
    <p:extLst>
      <p:ext uri="{BB962C8B-B14F-4D97-AF65-F5344CB8AC3E}">
        <p14:creationId xmlns:p14="http://schemas.microsoft.com/office/powerpoint/2010/main" val="3341131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6"/>
          <p:cNvSpPr>
            <a:spLocks noGrp="1"/>
          </p:cNvSpPr>
          <p:nvPr>
            <p:ph idx="1"/>
          </p:nvPr>
        </p:nvSpPr>
        <p:spPr>
          <a:xfrm>
            <a:off x="238302" y="1059582"/>
            <a:ext cx="8805169" cy="3600401"/>
          </a:xfrm>
        </p:spPr>
        <p:txBody>
          <a:bodyPr/>
          <a:lstStyle/>
          <a:p>
            <a:pPr lvl="0">
              <a:buClr>
                <a:schemeClr val="accent1"/>
              </a:buClr>
            </a:pPr>
            <a:endParaRPr lang="en-GB" sz="800" dirty="0">
              <a:latin typeface="Calibri" panose="020F0502020204030204" pitchFamily="34" charset="0"/>
              <a:cs typeface="Calibri" panose="020F0502020204030204" pitchFamily="34" charset="0"/>
            </a:endParaRPr>
          </a:p>
          <a:p>
            <a:pPr lvl="0">
              <a:buClr>
                <a:schemeClr val="accent1"/>
              </a:buClr>
            </a:pPr>
            <a:r>
              <a:rPr lang="en-GB" sz="1600" dirty="0">
                <a:latin typeface="Calibri" panose="020F0502020204030204" pitchFamily="34" charset="0"/>
                <a:cs typeface="Calibri" panose="020F0502020204030204" pitchFamily="34" charset="0"/>
              </a:rPr>
              <a:t>With </a:t>
            </a:r>
            <a:r>
              <a:rPr lang="en-GB" sz="1600" dirty="0" smtClean="0">
                <a:latin typeface="Calibri" panose="020F0502020204030204" pitchFamily="34" charset="0"/>
                <a:cs typeface="Calibri" panose="020F0502020204030204" pitchFamily="34" charset="0"/>
              </a:rPr>
              <a:t>the </a:t>
            </a:r>
            <a:r>
              <a:rPr lang="en-GB" sz="1600" dirty="0">
                <a:latin typeface="Calibri" panose="020F0502020204030204" pitchFamily="34" charset="0"/>
                <a:cs typeface="Calibri" panose="020F0502020204030204" pitchFamily="34" charset="0"/>
              </a:rPr>
              <a:t>UK again in </a:t>
            </a:r>
            <a:r>
              <a:rPr lang="en-GB" sz="1600" dirty="0" smtClean="0">
                <a:latin typeface="Calibri" panose="020F0502020204030204" pitchFamily="34" charset="0"/>
                <a:cs typeface="Calibri" panose="020F0502020204030204" pitchFamily="34" charset="0"/>
              </a:rPr>
              <a:t>local or national lockdown</a:t>
            </a:r>
            <a:r>
              <a:rPr lang="en-GB" sz="1600" dirty="0">
                <a:latin typeface="Calibri" panose="020F0502020204030204" pitchFamily="34" charset="0"/>
                <a:cs typeface="Calibri" panose="020F0502020204030204" pitchFamily="34" charset="0"/>
              </a:rPr>
              <a:t>, shoppers are not yet able to plan where, when or how much to spend on a `family Christmas`.  </a:t>
            </a:r>
            <a:endParaRPr lang="en-GB" sz="1600" dirty="0" smtClean="0">
              <a:latin typeface="Calibri" panose="020F0502020204030204" pitchFamily="34" charset="0"/>
              <a:cs typeface="Calibri" panose="020F0502020204030204" pitchFamily="34" charset="0"/>
            </a:endParaRPr>
          </a:p>
          <a:p>
            <a:pPr lvl="0">
              <a:buClr>
                <a:schemeClr val="accent1"/>
              </a:buClr>
            </a:pPr>
            <a:r>
              <a:rPr lang="en-GB" sz="1600" b="1" dirty="0" smtClean="0">
                <a:latin typeface="Calibri" panose="020F0502020204030204" pitchFamily="34" charset="0"/>
                <a:cs typeface="Calibri" panose="020F0502020204030204" pitchFamily="34" charset="0"/>
              </a:rPr>
              <a:t>Q4 </a:t>
            </a:r>
            <a:r>
              <a:rPr lang="en-GB" sz="1600" b="1" dirty="0">
                <a:latin typeface="Calibri" panose="020F0502020204030204" pitchFamily="34" charset="0"/>
                <a:cs typeface="Calibri" panose="020F0502020204030204" pitchFamily="34" charset="0"/>
              </a:rPr>
              <a:t>will still be the highest ever spend</a:t>
            </a:r>
            <a:r>
              <a:rPr lang="en-GB" sz="1600" dirty="0">
                <a:latin typeface="Calibri" panose="020F0502020204030204" pitchFamily="34" charset="0"/>
                <a:cs typeface="Calibri" panose="020F0502020204030204" pitchFamily="34" charset="0"/>
              </a:rPr>
              <a:t> with an </a:t>
            </a:r>
            <a:r>
              <a:rPr lang="en-GB" sz="1600" dirty="0" smtClean="0">
                <a:latin typeface="Calibri" panose="020F0502020204030204" pitchFamily="34" charset="0"/>
                <a:cs typeface="Calibri" panose="020F0502020204030204" pitchFamily="34" charset="0"/>
              </a:rPr>
              <a:t>expected £</a:t>
            </a:r>
            <a:r>
              <a:rPr lang="en-GB" sz="1600" dirty="0">
                <a:latin typeface="Calibri" panose="020F0502020204030204" pitchFamily="34" charset="0"/>
                <a:cs typeface="Calibri" panose="020F0502020204030204" pitchFamily="34" charset="0"/>
              </a:rPr>
              <a:t>33b </a:t>
            </a:r>
            <a:r>
              <a:rPr lang="en-GB" sz="1600" dirty="0" smtClean="0">
                <a:latin typeface="Calibri" panose="020F0502020204030204" pitchFamily="34" charset="0"/>
                <a:cs typeface="Calibri" panose="020F0502020204030204" pitchFamily="34" charset="0"/>
              </a:rPr>
              <a:t>spent </a:t>
            </a:r>
            <a:r>
              <a:rPr lang="en-GB" sz="1600" dirty="0">
                <a:latin typeface="Calibri" panose="020F0502020204030204" pitchFamily="34" charset="0"/>
                <a:cs typeface="Calibri" panose="020F0502020204030204" pitchFamily="34" charset="0"/>
              </a:rPr>
              <a:t>at the Grocery Multiples (12 weeks to 26/12/20) which is </a:t>
            </a:r>
            <a:r>
              <a:rPr lang="en-GB" sz="1600" b="1" dirty="0">
                <a:latin typeface="Calibri" panose="020F0502020204030204" pitchFamily="34" charset="0"/>
                <a:cs typeface="Calibri" panose="020F0502020204030204" pitchFamily="34" charset="0"/>
              </a:rPr>
              <a:t>over £2b more than last year </a:t>
            </a:r>
            <a:r>
              <a:rPr lang="en-GB" sz="1600" dirty="0">
                <a:latin typeface="Calibri" panose="020F0502020204030204" pitchFamily="34" charset="0"/>
                <a:cs typeface="Calibri" panose="020F0502020204030204" pitchFamily="34" charset="0"/>
              </a:rPr>
              <a:t>and </a:t>
            </a:r>
            <a:r>
              <a:rPr lang="en-GB" sz="1600" dirty="0" smtClean="0">
                <a:latin typeface="Calibri" panose="020F0502020204030204" pitchFamily="34" charset="0"/>
                <a:cs typeface="Calibri" panose="020F0502020204030204" pitchFamily="34" charset="0"/>
              </a:rPr>
              <a:t>an </a:t>
            </a:r>
            <a:r>
              <a:rPr lang="en-GB" sz="1600" b="1" dirty="0">
                <a:latin typeface="Calibri" panose="020F0502020204030204" pitchFamily="34" charset="0"/>
                <a:cs typeface="Calibri" panose="020F0502020204030204" pitchFamily="34" charset="0"/>
              </a:rPr>
              <a:t>anticipated growth of +7%. </a:t>
            </a:r>
            <a:endParaRPr lang="en-GB" sz="1600" dirty="0">
              <a:latin typeface="Calibri" panose="020F0502020204030204" pitchFamily="34" charset="0"/>
              <a:cs typeface="Calibri" panose="020F0502020204030204" pitchFamily="34" charset="0"/>
            </a:endParaRPr>
          </a:p>
          <a:p>
            <a:pPr lvl="0">
              <a:buClr>
                <a:schemeClr val="accent1"/>
              </a:buClr>
            </a:pPr>
            <a:r>
              <a:rPr lang="en-GB" sz="1600" dirty="0">
                <a:latin typeface="Calibri" panose="020F0502020204030204" pitchFamily="34" charset="0"/>
                <a:cs typeface="Calibri" panose="020F0502020204030204" pitchFamily="34" charset="0"/>
              </a:rPr>
              <a:t>However this is provisional and may change once the numbers for November have been “announced” and there is clarity on the restrictions in December including in the Hospitality industry.</a:t>
            </a:r>
            <a:r>
              <a:rPr lang="en-GB" sz="1600" b="1" dirty="0">
                <a:latin typeface="Calibri" panose="020F0502020204030204" pitchFamily="34" charset="0"/>
                <a:cs typeface="Calibri" panose="020F0502020204030204" pitchFamily="34" charset="0"/>
              </a:rPr>
              <a:t> </a:t>
            </a:r>
            <a:r>
              <a:rPr lang="en-GB" sz="1600" b="1" dirty="0" smtClean="0">
                <a:latin typeface="Calibri" panose="020F0502020204030204" pitchFamily="34" charset="0"/>
                <a:cs typeface="Calibri" panose="020F0502020204030204" pitchFamily="34" charset="0"/>
              </a:rPr>
              <a:t> </a:t>
            </a:r>
          </a:p>
          <a:p>
            <a:pPr lvl="0">
              <a:buClr>
                <a:schemeClr val="accent1"/>
              </a:buClr>
            </a:pPr>
            <a:r>
              <a:rPr lang="en-IN" sz="1600" dirty="0" smtClean="0">
                <a:latin typeface="Calibri" panose="020F0502020204030204" pitchFamily="34" charset="0"/>
                <a:cs typeface="Calibri" panose="020F0502020204030204" pitchFamily="34" charset="0"/>
              </a:rPr>
              <a:t>Meanwhile</a:t>
            </a:r>
            <a:r>
              <a:rPr lang="en-IN" sz="1600" dirty="0">
                <a:latin typeface="Calibri" panose="020F0502020204030204" pitchFamily="34" charset="0"/>
                <a:cs typeface="Calibri" panose="020F0502020204030204" pitchFamily="34" charset="0"/>
              </a:rPr>
              <a:t>, there will be </a:t>
            </a:r>
            <a:r>
              <a:rPr lang="en-IN" sz="1600" dirty="0" smtClean="0">
                <a:latin typeface="Calibri" panose="020F0502020204030204" pitchFamily="34" charset="0"/>
                <a:cs typeface="Calibri" panose="020F0502020204030204" pitchFamily="34" charset="0"/>
              </a:rPr>
              <a:t>an underlying growth </a:t>
            </a:r>
            <a:r>
              <a:rPr lang="en-IN" sz="1600" dirty="0">
                <a:latin typeface="Calibri" panose="020F0502020204030204" pitchFamily="34" charset="0"/>
                <a:cs typeface="Calibri" panose="020F0502020204030204" pitchFamily="34" charset="0"/>
              </a:rPr>
              <a:t>in consumer demand over the next 4 weeks as </a:t>
            </a:r>
            <a:r>
              <a:rPr lang="en-IN" sz="1600" dirty="0" smtClean="0">
                <a:latin typeface="Calibri" panose="020F0502020204030204" pitchFamily="34" charset="0"/>
                <a:cs typeface="Calibri" panose="020F0502020204030204" pitchFamily="34" charset="0"/>
              </a:rPr>
              <a:t>the Hospitality industry has limited sales during November and many shoppers as </a:t>
            </a:r>
            <a:r>
              <a:rPr lang="en-IN" sz="1600" dirty="0">
                <a:latin typeface="Calibri" panose="020F0502020204030204" pitchFamily="34" charset="0"/>
                <a:cs typeface="Calibri" panose="020F0502020204030204" pitchFamily="34" charset="0"/>
              </a:rPr>
              <a:t>well as catering for most meals at home, </a:t>
            </a:r>
            <a:r>
              <a:rPr lang="en-IN" sz="1600" dirty="0" smtClean="0">
                <a:latin typeface="Calibri" panose="020F0502020204030204" pitchFamily="34" charset="0"/>
                <a:cs typeface="Calibri" panose="020F0502020204030204" pitchFamily="34" charset="0"/>
              </a:rPr>
              <a:t>will </a:t>
            </a:r>
            <a:r>
              <a:rPr lang="en-IN" sz="1600" dirty="0">
                <a:latin typeface="Calibri" panose="020F0502020204030204" pitchFamily="34" charset="0"/>
                <a:cs typeface="Calibri" panose="020F0502020204030204" pitchFamily="34" charset="0"/>
              </a:rPr>
              <a:t>buy ahead using </a:t>
            </a:r>
            <a:r>
              <a:rPr lang="en-IN" sz="1600" dirty="0" smtClean="0">
                <a:latin typeface="Calibri" panose="020F0502020204030204" pitchFamily="34" charset="0"/>
                <a:cs typeface="Calibri" panose="020F0502020204030204" pitchFamily="34" charset="0"/>
              </a:rPr>
              <a:t>Online.</a:t>
            </a:r>
          </a:p>
          <a:p>
            <a:pPr lvl="0">
              <a:buClr>
                <a:schemeClr val="accent1"/>
              </a:buClr>
            </a:pPr>
            <a:r>
              <a:rPr lang="en-IN" sz="1600" dirty="0" smtClean="0">
                <a:latin typeface="Calibri" panose="020F0502020204030204" pitchFamily="34" charset="0"/>
                <a:cs typeface="Calibri" panose="020F0502020204030204" pitchFamily="34" charset="0"/>
              </a:rPr>
              <a:t>Shoppers will then, most likely, continue </a:t>
            </a:r>
            <a:r>
              <a:rPr lang="en-IN" sz="1600" dirty="0">
                <a:latin typeface="Calibri" panose="020F0502020204030204" pitchFamily="34" charset="0"/>
                <a:cs typeface="Calibri" panose="020F0502020204030204" pitchFamily="34" charset="0"/>
              </a:rPr>
              <a:t>with weekly ‘trolley` shops in December </a:t>
            </a:r>
            <a:r>
              <a:rPr lang="en-IN" sz="1600" dirty="0" smtClean="0">
                <a:latin typeface="Calibri" panose="020F0502020204030204" pitchFamily="34" charset="0"/>
                <a:cs typeface="Calibri" panose="020F0502020204030204" pitchFamily="34" charset="0"/>
              </a:rPr>
              <a:t>in order to </a:t>
            </a:r>
            <a:r>
              <a:rPr lang="en-IN" sz="1600" dirty="0">
                <a:latin typeface="Calibri" panose="020F0502020204030204" pitchFamily="34" charset="0"/>
                <a:cs typeface="Calibri" panose="020F0502020204030204" pitchFamily="34" charset="0"/>
              </a:rPr>
              <a:t>limit unnecessary visits to stores</a:t>
            </a:r>
            <a:r>
              <a:rPr lang="en-IN"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grpSp>
        <p:nvGrpSpPr>
          <p:cNvPr id="41987"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lumMod val="65000"/>
                  </a:srgbClr>
                </a:solidFill>
              </a:endParaRPr>
            </a:p>
          </p:txBody>
        </p:sp>
        <p:sp>
          <p:nvSpPr>
            <p:cNvPr id="4199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2102DA8C-BDA1-4A74-978C-7FB8E390483C}" type="slidenum">
                <a:rPr lang="en-US" altLang="en-US" sz="900">
                  <a:solidFill>
                    <a:srgbClr val="FFFFFF"/>
                  </a:solidFill>
                </a:rPr>
                <a:pPr algn="ctr" eaLnBrk="1" hangingPunct="1">
                  <a:spcBef>
                    <a:spcPct val="0"/>
                  </a:spcBef>
                  <a:buClrTx/>
                  <a:buFontTx/>
                  <a:buNone/>
                </a:pPr>
                <a:t>37</a:t>
              </a:fld>
              <a:endParaRPr lang="en-US" altLang="en-US" sz="900" dirty="0">
                <a:solidFill>
                  <a:srgbClr val="FFFFFF"/>
                </a:solidFill>
              </a:endParaRPr>
            </a:p>
          </p:txBody>
        </p:sp>
      </p:grpSp>
      <p:sp>
        <p:nvSpPr>
          <p:cNvPr id="5" name="Title 4"/>
          <p:cNvSpPr>
            <a:spLocks noGrp="1"/>
          </p:cNvSpPr>
          <p:nvPr>
            <p:ph type="title"/>
          </p:nvPr>
        </p:nvSpPr>
        <p:spPr>
          <a:xfrm>
            <a:off x="322058" y="555526"/>
            <a:ext cx="8597205" cy="428625"/>
          </a:xfrm>
        </p:spPr>
        <p:txBody>
          <a:bodyPr/>
          <a:lstStyle/>
          <a:p>
            <a:pPr>
              <a:defRPr/>
            </a:pPr>
            <a:r>
              <a:rPr lang="en-GB" sz="2200" b="1" dirty="0" smtClean="0">
                <a:solidFill>
                  <a:schemeClr val="tx1"/>
                </a:solidFill>
                <a:latin typeface="Calibri" panose="020F0502020204030204" pitchFamily="34" charset="0"/>
              </a:rPr>
              <a:t>CHRISTMAS IS EXPECTED TO BE THE BIGGEST YET, EVEN WITH COVID RESTRAINTS AND RECESSIONARY HEADWINDS</a:t>
            </a:r>
            <a:endParaRPr lang="en-GB" sz="2200" b="1" dirty="0">
              <a:solidFill>
                <a:schemeClr val="tx1"/>
              </a:solidFill>
            </a:endParaRPr>
          </a:p>
        </p:txBody>
      </p:sp>
    </p:spTree>
    <p:extLst>
      <p:ext uri="{BB962C8B-B14F-4D97-AF65-F5344CB8AC3E}">
        <p14:creationId xmlns:p14="http://schemas.microsoft.com/office/powerpoint/2010/main" val="3581115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067694"/>
            <a:ext cx="3672668" cy="358767"/>
          </a:xfrm>
        </p:spPr>
        <p:txBody>
          <a:bodyPr/>
          <a:lstStyle/>
          <a:p>
            <a:r>
              <a:rPr lang="en-GB" dirty="0" smtClean="0"/>
              <a:t>APPENDIX </a:t>
            </a:r>
            <a:endParaRPr lang="en-GB" dirty="0"/>
          </a:p>
        </p:txBody>
      </p:sp>
    </p:spTree>
    <p:extLst>
      <p:ext uri="{BB962C8B-B14F-4D97-AF65-F5344CB8AC3E}">
        <p14:creationId xmlns:p14="http://schemas.microsoft.com/office/powerpoint/2010/main" val="2485225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9913" y="1170264"/>
            <a:ext cx="5983085" cy="3604550"/>
          </a:xfrm>
          <a:prstGeom prst="rect">
            <a:avLst/>
          </a:prstGeom>
        </p:spPr>
      </p:pic>
      <p:sp>
        <p:nvSpPr>
          <p:cNvPr id="88066" name="Text Placeholder 10"/>
          <p:cNvSpPr txBox="1">
            <a:spLocks noGrp="1"/>
          </p:cNvSpPr>
          <p:nvPr>
            <p:ph type="body" idx="1"/>
          </p:nvPr>
        </p:nvSpPr>
        <p:spPr>
          <a:xfrm>
            <a:off x="386457" y="4867275"/>
            <a:ext cx="6977062" cy="276225"/>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8437" name="Title 27"/>
          <p:cNvSpPr txBox="1">
            <a:spLocks/>
          </p:cNvSpPr>
          <p:nvPr/>
        </p:nvSpPr>
        <p:spPr bwMode="auto">
          <a:xfrm>
            <a:off x="234057" y="-346075"/>
            <a:ext cx="9251950" cy="1082676"/>
          </a:xfrm>
          <a:prstGeom prst="rect">
            <a:avLst/>
          </a:prstGeom>
          <a:noFill/>
          <a:ln>
            <a:noFill/>
          </a:ln>
          <a:extLst/>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107504" y="380973"/>
            <a:ext cx="903649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smtClean="0">
                <a:solidFill>
                  <a:schemeClr val="tx1"/>
                </a:solidFill>
                <a:latin typeface="Calibri" pitchFamily="34" charset="0"/>
              </a:rPr>
              <a:t>WITH 10PM CURFEW IMPACTING HOSPITALITY, BWS GROWTH REMAINS ROBUST AND IN THE WAKE OF ANOTHER LOCKDOWN  MOMENTUM IS BUILDING FOR FROZEN AND AMBIENT </a:t>
            </a:r>
            <a:endParaRPr lang="en-GB" altLang="en-US" sz="1800" b="1" dirty="0">
              <a:solidFill>
                <a:schemeClr val="tx1"/>
              </a:solidFill>
              <a:latin typeface="Calibri" pitchFamily="34" charset="0"/>
            </a:endParaRPr>
          </a:p>
        </p:txBody>
      </p:sp>
      <p:sp>
        <p:nvSpPr>
          <p:cNvPr id="9" name="Oval 8"/>
          <p:cNvSpPr/>
          <p:nvPr/>
        </p:nvSpPr>
        <p:spPr>
          <a:xfrm>
            <a:off x="6660233" y="2548382"/>
            <a:ext cx="936104"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4860033" y="1707654"/>
            <a:ext cx="2762718" cy="258848"/>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6588224" y="3395242"/>
            <a:ext cx="1040273"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1131273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4</a:t>
              </a:fld>
              <a:endParaRPr lang="en-US" altLang="en-US" sz="900" dirty="0">
                <a:solidFill>
                  <a:srgbClr val="FFFFFF"/>
                </a:solidFill>
              </a:endParaRPr>
            </a:p>
          </p:txBody>
        </p:sp>
      </p:grpSp>
      <p:sp>
        <p:nvSpPr>
          <p:cNvPr id="5" name="Title 4"/>
          <p:cNvSpPr>
            <a:spLocks noGrp="1"/>
          </p:cNvSpPr>
          <p:nvPr>
            <p:ph type="title"/>
          </p:nvPr>
        </p:nvSpPr>
        <p:spPr>
          <a:xfrm>
            <a:off x="322209" y="465389"/>
            <a:ext cx="8742390" cy="474825"/>
          </a:xfrm>
        </p:spPr>
        <p:txBody>
          <a:bodyPr/>
          <a:lstStyle/>
          <a:p>
            <a:pPr>
              <a:defRPr/>
            </a:pPr>
            <a:r>
              <a:rPr lang="en-GB" sz="2200" b="1" dirty="0" smtClean="0">
                <a:solidFill>
                  <a:schemeClr val="tx1"/>
                </a:solidFill>
                <a:latin typeface="Calibri" panose="020F0502020204030204" pitchFamily="34" charset="0"/>
                <a:cs typeface="Calibri" panose="020F0502020204030204" pitchFamily="34" charset="0"/>
              </a:rPr>
              <a:t>LIDL IS THE FASTEST GROWING (STORE) RETAILER, FOR THE SECOND MONTH RUNNING</a:t>
            </a:r>
            <a:endParaRPr lang="en-US" sz="22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11" name="Rectangle 10"/>
          <p:cNvSpPr/>
          <p:nvPr/>
        </p:nvSpPr>
        <p:spPr>
          <a:xfrm>
            <a:off x="346723" y="4911246"/>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Total Till</a:t>
            </a:r>
            <a:endParaRPr lang="en-GB" altLang="en-US" sz="900" dirty="0">
              <a:latin typeface="Calibri" panose="020F0502020204030204" pitchFamily="34" charset="0"/>
            </a:endParaRPr>
          </a:p>
        </p:txBody>
      </p:sp>
      <p:sp>
        <p:nvSpPr>
          <p:cNvPr id="4" name="TextBox 3"/>
          <p:cNvSpPr txBox="1"/>
          <p:nvPr/>
        </p:nvSpPr>
        <p:spPr>
          <a:xfrm>
            <a:off x="467545" y="915566"/>
            <a:ext cx="8451718" cy="4185761"/>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Sales growths at</a:t>
            </a:r>
            <a:r>
              <a:rPr lang="en-GB" b="1" dirty="0">
                <a:latin typeface="Calibri" panose="020F0502020204030204" pitchFamily="34" charset="0"/>
                <a:cs typeface="Calibri" panose="020F0502020204030204" pitchFamily="34" charset="0"/>
              </a:rPr>
              <a:t> Lidl (+20%</a:t>
            </a:r>
            <a:r>
              <a:rPr lang="en-GB" dirty="0">
                <a:latin typeface="Calibri" panose="020F0502020204030204" pitchFamily="34" charset="0"/>
                <a:cs typeface="Calibri" panose="020F0502020204030204" pitchFamily="34" charset="0"/>
              </a:rPr>
              <a:t>) have pulled ahead of the `big4` supermarkets </a:t>
            </a:r>
            <a:r>
              <a:rPr lang="en-GB" dirty="0" smtClean="0">
                <a:latin typeface="Calibri" panose="020F0502020204030204" pitchFamily="34" charset="0"/>
                <a:cs typeface="Calibri" panose="020F0502020204030204" pitchFamily="34" charset="0"/>
              </a:rPr>
              <a:t>as well </a:t>
            </a:r>
            <a:r>
              <a:rPr lang="en-GB" dirty="0">
                <a:latin typeface="Calibri" panose="020F0502020204030204" pitchFamily="34" charset="0"/>
                <a:cs typeface="Calibri" panose="020F0502020204030204" pitchFamily="34" charset="0"/>
              </a:rPr>
              <a:t>as </a:t>
            </a:r>
            <a:r>
              <a:rPr lang="en-GB" b="1" dirty="0">
                <a:latin typeface="Calibri" panose="020F0502020204030204" pitchFamily="34" charset="0"/>
                <a:cs typeface="Calibri" panose="020F0502020204030204" pitchFamily="34" charset="0"/>
              </a:rPr>
              <a:t>Aldi (+5.9%).  </a:t>
            </a:r>
            <a:r>
              <a:rPr lang="en-GB" dirty="0">
                <a:latin typeface="Calibri" panose="020F0502020204030204" pitchFamily="34" charset="0"/>
                <a:cs typeface="Calibri" panose="020F0502020204030204" pitchFamily="34" charset="0"/>
              </a:rPr>
              <a:t>Lidl was also the only retailer to be able to maintain visits – across the industry frequency of visit to stores was down </a:t>
            </a:r>
            <a:r>
              <a:rPr lang="en-GB" b="1" dirty="0">
                <a:solidFill>
                  <a:srgbClr val="FF0000"/>
                </a:solidFill>
                <a:latin typeface="Calibri" panose="020F0502020204030204" pitchFamily="34" charset="0"/>
                <a:cs typeface="Calibri" panose="020F0502020204030204" pitchFamily="34" charset="0"/>
              </a:rPr>
              <a:t>12%</a:t>
            </a:r>
            <a:r>
              <a:rPr lang="en-GB" dirty="0">
                <a:latin typeface="Calibri" panose="020F0502020204030204" pitchFamily="34" charset="0"/>
                <a:cs typeface="Calibri" panose="020F0502020204030204" pitchFamily="34" charset="0"/>
              </a:rPr>
              <a:t> in the last 4 weeks</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Iceland (+13.9%) </a:t>
            </a:r>
            <a:r>
              <a:rPr lang="en-GB" dirty="0">
                <a:latin typeface="Calibri" panose="020F0502020204030204" pitchFamily="34" charset="0"/>
                <a:cs typeface="Calibri" panose="020F0502020204030204" pitchFamily="34" charset="0"/>
              </a:rPr>
              <a:t>are still benefiting from a shift in spend to Frozen and to Retail Park locations</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In contrast,</a:t>
            </a:r>
            <a:r>
              <a:rPr lang="en-GB" b="1" dirty="0">
                <a:latin typeface="Calibri" panose="020F0502020204030204" pitchFamily="34" charset="0"/>
                <a:cs typeface="Calibri" panose="020F0502020204030204" pitchFamily="34" charset="0"/>
              </a:rPr>
              <a:t> M&amp;S </a:t>
            </a:r>
            <a:r>
              <a:rPr lang="en-GB" dirty="0">
                <a:latin typeface="Calibri" panose="020F0502020204030204" pitchFamily="34" charset="0"/>
                <a:cs typeface="Calibri" panose="020F0502020204030204" pitchFamily="34" charset="0"/>
              </a:rPr>
              <a:t>store sales remain weak at just +</a:t>
            </a:r>
            <a:r>
              <a:rPr lang="en-GB" b="1" dirty="0">
                <a:latin typeface="Calibri" panose="020F0502020204030204" pitchFamily="34" charset="0"/>
                <a:cs typeface="Calibri" panose="020F0502020204030204" pitchFamily="34" charset="0"/>
              </a:rPr>
              <a:t>1.4% </a:t>
            </a:r>
            <a:r>
              <a:rPr lang="en-GB" dirty="0">
                <a:latin typeface="Calibri" panose="020F0502020204030204" pitchFamily="34" charset="0"/>
                <a:cs typeface="Calibri" panose="020F0502020204030204" pitchFamily="34" charset="0"/>
              </a:rPr>
              <a:t>with many M&amp;S locations such as travel and smaller high street stores, impacted by less footfall and shopping trips.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Ocado’s</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growth improved </a:t>
            </a:r>
            <a:r>
              <a:rPr lang="en-GB" dirty="0" smtClean="0">
                <a:latin typeface="Calibri" panose="020F0502020204030204" pitchFamily="34" charset="0"/>
                <a:cs typeface="Calibri" panose="020F0502020204030204" pitchFamily="34" charset="0"/>
              </a:rPr>
              <a:t>slightly </a:t>
            </a:r>
            <a:r>
              <a:rPr lang="en-GB" dirty="0">
                <a:latin typeface="Calibri" panose="020F0502020204030204" pitchFamily="34" charset="0"/>
                <a:cs typeface="Calibri" panose="020F0502020204030204" pitchFamily="34" charset="0"/>
              </a:rPr>
              <a:t>to </a:t>
            </a:r>
            <a:r>
              <a:rPr lang="en-GB" b="1" dirty="0">
                <a:latin typeface="Calibri" panose="020F0502020204030204" pitchFamily="34" charset="0"/>
                <a:cs typeface="Calibri" panose="020F0502020204030204" pitchFamily="34" charset="0"/>
              </a:rPr>
              <a:t>+36%</a:t>
            </a:r>
            <a:r>
              <a:rPr lang="en-GB" dirty="0">
                <a:latin typeface="Calibri" panose="020F0502020204030204" pitchFamily="34" charset="0"/>
                <a:cs typeface="Calibri" panose="020F0502020204030204" pitchFamily="34" charset="0"/>
              </a:rPr>
              <a:t>, from +32% last month</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Waitrose (+8.9%) </a:t>
            </a:r>
            <a:r>
              <a:rPr lang="en-GB" dirty="0">
                <a:latin typeface="Calibri" panose="020F0502020204030204" pitchFamily="34" charset="0"/>
                <a:cs typeface="Calibri" panose="020F0502020204030204" pitchFamily="34" charset="0"/>
              </a:rPr>
              <a:t>now have better momentum (n.b a year ago growths were lower following store sell offs) and are now being helped by incremental online sales from Waitrose Deliver.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shoppers still spending more at larger supermarkets, </a:t>
            </a:r>
            <a:r>
              <a:rPr lang="en-GB" b="1" dirty="0">
                <a:latin typeface="Calibri" panose="020F0502020204030204" pitchFamily="34" charset="0"/>
                <a:cs typeface="Calibri" panose="020F0502020204030204" pitchFamily="34" charset="0"/>
              </a:rPr>
              <a:t>Co-op sales (+4.5%) </a:t>
            </a:r>
            <a:r>
              <a:rPr lang="en-GB" dirty="0">
                <a:latin typeface="Calibri" panose="020F0502020204030204" pitchFamily="34" charset="0"/>
                <a:cs typeface="Calibri" panose="020F0502020204030204" pitchFamily="34" charset="0"/>
              </a:rPr>
              <a:t>are broadly in line with the Convenience store benchmark of </a:t>
            </a:r>
            <a:r>
              <a:rPr lang="en-GB" b="1" dirty="0">
                <a:latin typeface="Calibri" panose="020F0502020204030204" pitchFamily="34" charset="0"/>
                <a:cs typeface="Calibri" panose="020F0502020204030204" pitchFamily="34" charset="0"/>
              </a:rPr>
              <a:t>+5.2% </a:t>
            </a:r>
            <a:r>
              <a:rPr lang="en-GB" dirty="0">
                <a:latin typeface="Calibri" panose="020F0502020204030204" pitchFamily="34" charset="0"/>
                <a:cs typeface="Calibri" panose="020F0502020204030204" pitchFamily="34" charset="0"/>
              </a:rPr>
              <a:t>(Nielsen Consumer View).  </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  </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Tesco (+7.1%) </a:t>
            </a:r>
            <a:r>
              <a:rPr lang="en-GB" dirty="0">
                <a:latin typeface="Calibri" panose="020F0502020204030204" pitchFamily="34" charset="0"/>
                <a:cs typeface="Calibri" panose="020F0502020204030204" pitchFamily="34" charset="0"/>
              </a:rPr>
              <a:t>had </a:t>
            </a:r>
            <a:r>
              <a:rPr lang="en-GB" dirty="0" smtClean="0">
                <a:latin typeface="Calibri" panose="020F0502020204030204" pitchFamily="34" charset="0"/>
                <a:cs typeface="Calibri" panose="020F0502020204030204" pitchFamily="34" charset="0"/>
              </a:rPr>
              <a:t>new momentum </a:t>
            </a:r>
            <a:r>
              <a:rPr lang="en-GB" dirty="0">
                <a:latin typeface="Calibri" panose="020F0502020204030204" pitchFamily="34" charset="0"/>
                <a:cs typeface="Calibri" panose="020F0502020204030204" pitchFamily="34" charset="0"/>
              </a:rPr>
              <a:t>following the extension of `Clubcard Prices</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and growths are </a:t>
            </a:r>
            <a:r>
              <a:rPr lang="en-GB" dirty="0" smtClean="0">
                <a:latin typeface="Calibri" panose="020F0502020204030204" pitchFamily="34" charset="0"/>
                <a:cs typeface="Calibri" panose="020F0502020204030204" pitchFamily="34" charset="0"/>
              </a:rPr>
              <a:t>just </a:t>
            </a:r>
            <a:r>
              <a:rPr lang="en-GB" dirty="0">
                <a:latin typeface="Calibri" panose="020F0502020204030204" pitchFamily="34" charset="0"/>
                <a:cs typeface="Calibri" panose="020F0502020204030204" pitchFamily="34" charset="0"/>
              </a:rPr>
              <a:t>ahead of </a:t>
            </a:r>
            <a:r>
              <a:rPr lang="en-GB" b="1" dirty="0">
                <a:latin typeface="Calibri" panose="020F0502020204030204" pitchFamily="34" charset="0"/>
                <a:cs typeface="Calibri" panose="020F0502020204030204" pitchFamily="34" charset="0"/>
              </a:rPr>
              <a:t>Morrisons (+6.9%) </a:t>
            </a:r>
            <a:r>
              <a:rPr lang="en-GB" dirty="0">
                <a:latin typeface="Calibri" panose="020F0502020204030204" pitchFamily="34" charset="0"/>
                <a:cs typeface="Calibri" panose="020F0502020204030204" pitchFamily="34" charset="0"/>
              </a:rPr>
              <a:t>and</a:t>
            </a:r>
            <a:r>
              <a:rPr lang="en-GB" b="1" dirty="0">
                <a:latin typeface="Calibri" panose="020F0502020204030204" pitchFamily="34" charset="0"/>
                <a:cs typeface="Calibri" panose="020F0502020204030204" pitchFamily="34" charset="0"/>
              </a:rPr>
              <a:t> Sainsbury (+6.0%).  </a:t>
            </a:r>
            <a:r>
              <a:rPr lang="en-GB" dirty="0">
                <a:latin typeface="Calibri" panose="020F0502020204030204" pitchFamily="34" charset="0"/>
                <a:cs typeface="Calibri" panose="020F0502020204030204" pitchFamily="34" charset="0"/>
              </a:rPr>
              <a:t>However sales slowed at</a:t>
            </a:r>
            <a:r>
              <a:rPr lang="en-GB" b="1" dirty="0">
                <a:latin typeface="Calibri" panose="020F0502020204030204" pitchFamily="34" charset="0"/>
                <a:cs typeface="Calibri" panose="020F0502020204030204" pitchFamily="34" charset="0"/>
              </a:rPr>
              <a:t> ASDA (+1.7%) </a:t>
            </a:r>
            <a:r>
              <a:rPr lang="en-GB" dirty="0">
                <a:latin typeface="Calibri" panose="020F0502020204030204" pitchFamily="34" charset="0"/>
                <a:cs typeface="Calibri" panose="020F0502020204030204" pitchFamily="34" charset="0"/>
              </a:rPr>
              <a:t>from +4.3% in September</a:t>
            </a:r>
            <a:r>
              <a:rPr lang="en-GB"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505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7574"/>
            <a:ext cx="69151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4" name="Title 27"/>
          <p:cNvSpPr txBox="1">
            <a:spLocks/>
          </p:cNvSpPr>
          <p:nvPr/>
        </p:nvSpPr>
        <p:spPr bwMode="auto">
          <a:xfrm>
            <a:off x="143446" y="177106"/>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smtClean="0">
                <a:solidFill>
                  <a:schemeClr val="tx1"/>
                </a:solidFill>
                <a:latin typeface="Calibri" pitchFamily="34" charset="0"/>
              </a:rPr>
              <a:t>WHILST SOCIAL DISTANCING CONTINUES TO ADVERSELY IMPACT FOOD TO GO, GENERAL MERCHANDISE AND HEALTH &amp; BEAUTY</a:t>
            </a:r>
            <a:endParaRPr lang="en-US" altLang="en-US" sz="1800" b="1" dirty="0">
              <a:solidFill>
                <a:schemeClr val="tx1"/>
              </a:solidFill>
              <a:latin typeface="Calibri" pitchFamily="34" charset="0"/>
            </a:endParaRPr>
          </a:p>
        </p:txBody>
      </p:sp>
      <p:sp>
        <p:nvSpPr>
          <p:cNvPr id="90115" name="Text Placeholder 10"/>
          <p:cNvSpPr txBox="1">
            <a:spLocks noGrp="1"/>
          </p:cNvSpPr>
          <p:nvPr>
            <p:ph type="body" idx="1"/>
          </p:nvPr>
        </p:nvSpPr>
        <p:spPr>
          <a:xfrm>
            <a:off x="292100" y="4875213"/>
            <a:ext cx="6769100" cy="341312"/>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9" name="Oval 8"/>
          <p:cNvSpPr/>
          <p:nvPr/>
        </p:nvSpPr>
        <p:spPr>
          <a:xfrm>
            <a:off x="7452320" y="1779662"/>
            <a:ext cx="459225" cy="28803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0" name="Oval 9"/>
          <p:cNvSpPr/>
          <p:nvPr/>
        </p:nvSpPr>
        <p:spPr>
          <a:xfrm>
            <a:off x="7452320" y="2643758"/>
            <a:ext cx="459225" cy="35782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452320" y="2283718"/>
            <a:ext cx="459225" cy="1417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452320" y="3867894"/>
            <a:ext cx="459225" cy="1417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416558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85" y="1114661"/>
            <a:ext cx="1785665" cy="1241065"/>
          </a:xfrm>
          <a:prstGeom prst="rect">
            <a:avLst/>
          </a:prstGeom>
        </p:spPr>
      </p:pic>
      <p:sp>
        <p:nvSpPr>
          <p:cNvPr id="22" name="Google Shape;1684;p3"/>
          <p:cNvSpPr txBox="1">
            <a:spLocks/>
          </p:cNvSpPr>
          <p:nvPr/>
        </p:nvSpPr>
        <p:spPr>
          <a:xfrm>
            <a:off x="276906" y="123478"/>
            <a:ext cx="8377397" cy="66392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dirty="0" smtClean="0">
                <a:latin typeface="Calibri" panose="020F0502020204030204" pitchFamily="34" charset="0"/>
                <a:cs typeface="Calibri" panose="020F0502020204030204" pitchFamily="34" charset="0"/>
              </a:rPr>
              <a:t>LATEST 4 WEEKS SHOWED GROWTHS SLOW IN FOOD &amp; DRINK RETAILERS, AHEAD OF THE NOVEMBER LOCKDOWN</a:t>
            </a:r>
            <a:endParaRPr lang="it-IT" sz="2400" dirty="0">
              <a:latin typeface="Calibri" panose="020F0502020204030204" pitchFamily="34" charset="0"/>
              <a:cs typeface="Calibri" panose="020F0502020204030204" pitchFamily="34" charset="0"/>
            </a:endParaRPr>
          </a:p>
        </p:txBody>
      </p:sp>
      <p:sp>
        <p:nvSpPr>
          <p:cNvPr id="23" name="Google Shape;2124;p20"/>
          <p:cNvSpPr txBox="1">
            <a:spLocks noGrp="1"/>
          </p:cNvSpPr>
          <p:nvPr>
            <p:ph type="body" idx="2"/>
          </p:nvPr>
        </p:nvSpPr>
        <p:spPr>
          <a:xfrm>
            <a:off x="337147" y="987574"/>
            <a:ext cx="4725530" cy="499869"/>
          </a:xfrm>
          <a:prstGeom prst="rect">
            <a:avLst/>
          </a:prstGeom>
          <a:noFill/>
          <a:ln>
            <a:noFill/>
          </a:ln>
        </p:spPr>
        <p:txBody>
          <a:bodyPr spcFirstLastPara="1" wrap="square" lIns="91425" tIns="0" rIns="91425" bIns="0" anchor="t" anchorCtr="0">
            <a:noAutofit/>
          </a:bodyPr>
          <a:lstStyle/>
          <a:p>
            <a:pPr marL="0" indent="0" fontAlgn="base"/>
            <a:r>
              <a:rPr lang="en-GB" sz="1100" b="1" dirty="0" smtClean="0">
                <a:latin typeface="Calibri" panose="020F0502020204030204" pitchFamily="34" charset="0"/>
                <a:cs typeface="Calibri" panose="020F0502020204030204" pitchFamily="34" charset="0"/>
              </a:rPr>
              <a:t>Shoppers have acclimatised to living with Covid.  Whilst shoppers continue to buy more food and drink, growths have ‘normalised’ ahead of Christmas.</a:t>
            </a:r>
            <a:endParaRPr lang="en-GB" sz="1100" b="1" dirty="0">
              <a:latin typeface="Calibri" panose="020F0502020204030204" pitchFamily="34" charset="0"/>
              <a:cs typeface="Calibri" panose="020F0502020204030204" pitchFamily="34" charset="0"/>
            </a:endParaRPr>
          </a:p>
        </p:txBody>
      </p:sp>
      <p:sp>
        <p:nvSpPr>
          <p:cNvPr id="25" name="Isosceles Triangle 13">
            <a:extLst>
              <a:ext uri="{FF2B5EF4-FFF2-40B4-BE49-F238E27FC236}">
                <a16:creationId xmlns:a16="http://schemas.microsoft.com/office/drawing/2014/main" xmlns="" id="{B72D0D4D-DA0E-7745-9510-26DE627BCAF3}"/>
              </a:ext>
            </a:extLst>
          </p:cNvPr>
          <p:cNvSpPr/>
          <p:nvPr/>
        </p:nvSpPr>
        <p:spPr>
          <a:xfrm rot="5400000">
            <a:off x="4373730" y="3003078"/>
            <a:ext cx="1377895" cy="602821"/>
          </a:xfrm>
          <a:prstGeom prst="triangle">
            <a:avLst/>
          </a:prstGeom>
          <a:solidFill>
            <a:schemeClr val="bg1">
              <a:lumMod val="85000"/>
            </a:schemeClr>
          </a:solidFill>
          <a:ln>
            <a:noFill/>
          </a:ln>
          <a:effectLst>
            <a:glow rad="228600">
              <a:schemeClr val="accent6">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Google Shape;1722;p4"/>
          <p:cNvSpPr txBox="1">
            <a:spLocks noGrp="1"/>
          </p:cNvSpPr>
          <p:nvPr>
            <p:ph type="body" idx="1"/>
          </p:nvPr>
        </p:nvSpPr>
        <p:spPr>
          <a:xfrm>
            <a:off x="273016" y="4659982"/>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Scantrack Total Store Read, *Homescan FMCG</a:t>
            </a:r>
            <a:endParaRPr lang="it-IT" sz="900" dirty="0">
              <a:latin typeface="Calibri" panose="020F0502020204030204" pitchFamily="34" charset="0"/>
              <a:cs typeface="Calibri" panose="020F0502020204030204" pitchFamily="34" charset="0"/>
            </a:endParaRPr>
          </a:p>
        </p:txBody>
      </p:sp>
      <p:pic>
        <p:nvPicPr>
          <p:cNvPr id="47" name="Google Shape;1991;p12"/>
          <p:cNvPicPr preferRelativeResize="0"/>
          <p:nvPr/>
        </p:nvPicPr>
        <p:blipFill rotWithShape="1">
          <a:blip r:embed="rId4">
            <a:alphaModFix/>
          </a:blip>
          <a:srcRect/>
          <a:stretch/>
        </p:blipFill>
        <p:spPr>
          <a:xfrm>
            <a:off x="5796136" y="3693094"/>
            <a:ext cx="518100" cy="548700"/>
          </a:xfrm>
          <a:prstGeom prst="rect">
            <a:avLst/>
          </a:prstGeom>
          <a:noFill/>
          <a:ln>
            <a:noFill/>
          </a:ln>
        </p:spPr>
      </p:pic>
      <p:pic>
        <p:nvPicPr>
          <p:cNvPr id="48" name="Google Shape;1992;p12"/>
          <p:cNvPicPr preferRelativeResize="0"/>
          <p:nvPr/>
        </p:nvPicPr>
        <p:blipFill rotWithShape="1">
          <a:blip r:embed="rId5">
            <a:alphaModFix/>
          </a:blip>
          <a:srcRect/>
          <a:stretch/>
        </p:blipFill>
        <p:spPr>
          <a:xfrm>
            <a:off x="5796136" y="2740235"/>
            <a:ext cx="545441" cy="454267"/>
          </a:xfrm>
          <a:prstGeom prst="rect">
            <a:avLst/>
          </a:prstGeom>
          <a:noFill/>
          <a:ln>
            <a:noFill/>
          </a:ln>
        </p:spPr>
      </p:pic>
      <p:pic>
        <p:nvPicPr>
          <p:cNvPr id="49" name="Google Shape;1993;p12"/>
          <p:cNvPicPr preferRelativeResize="0"/>
          <p:nvPr/>
        </p:nvPicPr>
        <p:blipFill rotWithShape="1">
          <a:blip r:embed="rId6">
            <a:alphaModFix/>
          </a:blip>
          <a:srcRect/>
          <a:stretch/>
        </p:blipFill>
        <p:spPr>
          <a:xfrm>
            <a:off x="7441524" y="2721982"/>
            <a:ext cx="514852" cy="548640"/>
          </a:xfrm>
          <a:prstGeom prst="rect">
            <a:avLst/>
          </a:prstGeom>
          <a:noFill/>
          <a:ln>
            <a:noFill/>
          </a:ln>
        </p:spPr>
      </p:pic>
      <p:pic>
        <p:nvPicPr>
          <p:cNvPr id="50" name="Google Shape;1861;p11"/>
          <p:cNvPicPr preferRelativeResize="0"/>
          <p:nvPr/>
        </p:nvPicPr>
        <p:blipFill rotWithShape="1">
          <a:blip r:embed="rId7">
            <a:alphaModFix/>
          </a:blip>
          <a:srcRect/>
          <a:stretch/>
        </p:blipFill>
        <p:spPr>
          <a:xfrm>
            <a:off x="7441524" y="1973467"/>
            <a:ext cx="450777" cy="454267"/>
          </a:xfrm>
          <a:prstGeom prst="rect">
            <a:avLst/>
          </a:prstGeom>
          <a:noFill/>
          <a:ln>
            <a:noFill/>
          </a:ln>
        </p:spPr>
      </p:pic>
      <p:sp>
        <p:nvSpPr>
          <p:cNvPr id="2" name="Rectangle 1"/>
          <p:cNvSpPr/>
          <p:nvPr/>
        </p:nvSpPr>
        <p:spPr>
          <a:xfrm>
            <a:off x="6251726" y="787400"/>
            <a:ext cx="1984839" cy="307777"/>
          </a:xfrm>
          <a:prstGeom prst="rect">
            <a:avLst/>
          </a:prstGeom>
        </p:spPr>
        <p:txBody>
          <a:bodyPr wrap="none">
            <a:spAutoFit/>
          </a:bodyPr>
          <a:lstStyle/>
          <a:p>
            <a:pPr lvl="0" algn="ctr"/>
            <a:r>
              <a:rPr lang="en-GB" b="1" dirty="0">
                <a:solidFill>
                  <a:schemeClr val="dk1"/>
                </a:solidFill>
                <a:latin typeface="Calibri" panose="020F0502020204030204" pitchFamily="34" charset="0"/>
                <a:cs typeface="Calibri" panose="020F0502020204030204" pitchFamily="34" charset="0"/>
              </a:rPr>
              <a:t>4w/e </a:t>
            </a:r>
            <a:r>
              <a:rPr lang="en-GB" b="1" dirty="0" smtClean="0">
                <a:solidFill>
                  <a:schemeClr val="dk1"/>
                </a:solidFill>
                <a:latin typeface="Calibri" panose="020F0502020204030204" pitchFamily="34" charset="0"/>
                <a:cs typeface="Calibri" panose="020F0502020204030204" pitchFamily="34" charset="0"/>
              </a:rPr>
              <a:t>31st October 2020</a:t>
            </a:r>
            <a:endParaRPr lang="en-GB" b="1" dirty="0">
              <a:solidFill>
                <a:schemeClr val="dk1"/>
              </a:solidFill>
              <a:latin typeface="Calibri" panose="020F0502020204030204" pitchFamily="34" charset="0"/>
              <a:cs typeface="Calibri" panose="020F0502020204030204" pitchFamily="34" charset="0"/>
            </a:endParaRPr>
          </a:p>
        </p:txBody>
      </p:sp>
      <p:sp>
        <p:nvSpPr>
          <p:cNvPr id="3" name="TextBox 2"/>
          <p:cNvSpPr txBox="1"/>
          <p:nvPr/>
        </p:nvSpPr>
        <p:spPr>
          <a:xfrm>
            <a:off x="5760752" y="1419469"/>
            <a:ext cx="827471" cy="553998"/>
          </a:xfrm>
          <a:prstGeom prst="rect">
            <a:avLst/>
          </a:prstGeom>
          <a:noFill/>
        </p:spPr>
        <p:txBody>
          <a:bodyPr wrap="none" rtlCol="0">
            <a:spAutoFit/>
          </a:bodyPr>
          <a:lstStyle/>
          <a:p>
            <a:r>
              <a:rPr lang="en-GB" b="1" dirty="0" smtClean="0">
                <a:solidFill>
                  <a:schemeClr val="accent1">
                    <a:lumMod val="75000"/>
                  </a:schemeClr>
                </a:solidFill>
                <a:latin typeface="Calibri" panose="020F0502020204030204" pitchFamily="34" charset="0"/>
                <a:cs typeface="Calibri" panose="020F0502020204030204" pitchFamily="34" charset="0"/>
              </a:rPr>
              <a:t>Total Till</a:t>
            </a:r>
          </a:p>
          <a:p>
            <a:pPr algn="ctr"/>
            <a:r>
              <a:rPr lang="en-GB" sz="1600" b="1" dirty="0" smtClean="0">
                <a:solidFill>
                  <a:schemeClr val="tx1"/>
                </a:solidFill>
                <a:latin typeface="Calibri" panose="020F0502020204030204" pitchFamily="34" charset="0"/>
                <a:cs typeface="Calibri" panose="020F0502020204030204" pitchFamily="34" charset="0"/>
              </a:rPr>
              <a:t>+6.9%</a:t>
            </a:r>
            <a:endParaRPr lang="en-GB" sz="1600" b="1" dirty="0">
              <a:solidFill>
                <a:schemeClr val="tx1"/>
              </a:solidFill>
              <a:latin typeface="Calibri" panose="020F0502020204030204" pitchFamily="34" charset="0"/>
              <a:cs typeface="Calibri" panose="020F0502020204030204" pitchFamily="34" charset="0"/>
            </a:endParaRPr>
          </a:p>
        </p:txBody>
      </p:sp>
      <p:sp>
        <p:nvSpPr>
          <p:cNvPr id="51" name="TextBox 50"/>
          <p:cNvSpPr txBox="1"/>
          <p:nvPr/>
        </p:nvSpPr>
        <p:spPr>
          <a:xfrm>
            <a:off x="6367227" y="2598037"/>
            <a:ext cx="893193"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Grocery</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Multiples</a:t>
            </a:r>
          </a:p>
          <a:p>
            <a:pPr algn="ctr"/>
            <a:r>
              <a:rPr lang="en-GB" sz="1600" b="1" dirty="0" smtClean="0">
                <a:solidFill>
                  <a:schemeClr val="tx1"/>
                </a:solidFill>
                <a:latin typeface="Calibri" panose="020F0502020204030204" pitchFamily="34" charset="0"/>
                <a:cs typeface="Calibri" panose="020F0502020204030204" pitchFamily="34" charset="0"/>
              </a:rPr>
              <a:t>+5.2%</a:t>
            </a:r>
            <a:endParaRPr lang="en-GB" sz="1600" b="1" dirty="0">
              <a:solidFill>
                <a:schemeClr val="tx1"/>
              </a:solidFill>
              <a:latin typeface="Calibri" panose="020F0502020204030204" pitchFamily="34" charset="0"/>
              <a:cs typeface="Calibri" panose="020F0502020204030204" pitchFamily="34" charset="0"/>
            </a:endParaRPr>
          </a:p>
        </p:txBody>
      </p:sp>
      <p:sp>
        <p:nvSpPr>
          <p:cNvPr id="52" name="TextBox 51"/>
          <p:cNvSpPr txBox="1"/>
          <p:nvPr/>
        </p:nvSpPr>
        <p:spPr>
          <a:xfrm>
            <a:off x="6230935" y="3658086"/>
            <a:ext cx="1138452"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Convenience</a:t>
            </a:r>
          </a:p>
          <a:p>
            <a:pPr algn="ctr"/>
            <a:r>
              <a:rPr lang="en-GB" sz="1600" b="1" dirty="0" smtClean="0">
                <a:solidFill>
                  <a:schemeClr val="tx1"/>
                </a:solidFill>
                <a:latin typeface="Calibri" panose="020F0502020204030204" pitchFamily="34" charset="0"/>
                <a:cs typeface="Calibri" panose="020F0502020204030204" pitchFamily="34" charset="0"/>
              </a:rPr>
              <a:t>5.2</a:t>
            </a:r>
            <a:r>
              <a:rPr lang="en-GB" b="1" dirty="0" smtClean="0">
                <a:solidFill>
                  <a:schemeClr val="tx1"/>
                </a:solidFill>
                <a:latin typeface="Calibri" panose="020F0502020204030204" pitchFamily="34" charset="0"/>
                <a:cs typeface="Calibri" panose="020F0502020204030204" pitchFamily="34" charset="0"/>
              </a:rPr>
              <a:t>%</a:t>
            </a:r>
            <a:endParaRPr lang="en-GB" b="1" dirty="0">
              <a:solidFill>
                <a:schemeClr val="tx1"/>
              </a:solidFill>
              <a:latin typeface="Calibri" panose="020F0502020204030204" pitchFamily="34" charset="0"/>
              <a:cs typeface="Calibri" panose="020F0502020204030204" pitchFamily="34" charset="0"/>
            </a:endParaRPr>
          </a:p>
        </p:txBody>
      </p:sp>
      <p:sp>
        <p:nvSpPr>
          <p:cNvPr id="55" name="TextBox 54"/>
          <p:cNvSpPr txBox="1"/>
          <p:nvPr/>
        </p:nvSpPr>
        <p:spPr>
          <a:xfrm>
            <a:off x="8051262" y="1898140"/>
            <a:ext cx="768159"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*Online</a:t>
            </a:r>
          </a:p>
          <a:p>
            <a:pPr algn="ctr"/>
            <a:r>
              <a:rPr lang="en-GB" b="1" dirty="0" smtClean="0">
                <a:solidFill>
                  <a:schemeClr val="tx1"/>
                </a:solidFill>
                <a:latin typeface="Calibri" panose="020F0502020204030204" pitchFamily="34" charset="0"/>
                <a:cs typeface="Calibri" panose="020F0502020204030204" pitchFamily="34" charset="0"/>
              </a:rPr>
              <a:t>+</a:t>
            </a:r>
            <a:r>
              <a:rPr lang="en-GB" sz="1600" b="1" dirty="0" smtClean="0">
                <a:solidFill>
                  <a:schemeClr val="tx1"/>
                </a:solidFill>
                <a:latin typeface="Calibri" panose="020F0502020204030204" pitchFamily="34" charset="0"/>
                <a:cs typeface="Calibri" panose="020F0502020204030204" pitchFamily="34" charset="0"/>
              </a:rPr>
              <a:t>87%</a:t>
            </a:r>
            <a:endParaRPr lang="en-GB" sz="1600" b="1" dirty="0">
              <a:solidFill>
                <a:schemeClr val="tx1"/>
              </a:solidFill>
              <a:latin typeface="Calibri" panose="020F0502020204030204" pitchFamily="34" charset="0"/>
              <a:cs typeface="Calibri" panose="020F0502020204030204" pitchFamily="34" charset="0"/>
            </a:endParaRPr>
          </a:p>
        </p:txBody>
      </p:sp>
      <p:sp>
        <p:nvSpPr>
          <p:cNvPr id="56" name="TextBox 55"/>
          <p:cNvSpPr txBox="1"/>
          <p:nvPr/>
        </p:nvSpPr>
        <p:spPr>
          <a:xfrm>
            <a:off x="7958894" y="2751726"/>
            <a:ext cx="1157688"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*Discounters</a:t>
            </a:r>
          </a:p>
          <a:p>
            <a:pPr algn="ctr"/>
            <a:r>
              <a:rPr lang="en-GB" sz="1600" b="1" dirty="0" smtClean="0">
                <a:solidFill>
                  <a:schemeClr val="tx1"/>
                </a:solidFill>
                <a:latin typeface="Calibri" panose="020F0502020204030204" pitchFamily="34" charset="0"/>
                <a:cs typeface="Calibri" panose="020F0502020204030204" pitchFamily="34" charset="0"/>
              </a:rPr>
              <a:t>+9.9%</a:t>
            </a:r>
            <a:endParaRPr lang="en-GB" sz="1600" b="1" dirty="0">
              <a:solidFill>
                <a:schemeClr val="tx1"/>
              </a:solidFill>
              <a:latin typeface="Calibri" panose="020F0502020204030204" pitchFamily="34" charset="0"/>
              <a:cs typeface="Calibri" panose="020F0502020204030204" pitchFamily="34" charset="0"/>
            </a:endParaRPr>
          </a:p>
        </p:txBody>
      </p:sp>
      <p:pic>
        <p:nvPicPr>
          <p:cNvPr id="57" name="Google Shape;1993;p12"/>
          <p:cNvPicPr preferRelativeResize="0"/>
          <p:nvPr/>
        </p:nvPicPr>
        <p:blipFill rotWithShape="1">
          <a:blip r:embed="rId6">
            <a:alphaModFix/>
          </a:blip>
          <a:srcRect/>
          <a:stretch/>
        </p:blipFill>
        <p:spPr>
          <a:xfrm>
            <a:off x="7441524" y="3633286"/>
            <a:ext cx="514852" cy="548640"/>
          </a:xfrm>
          <a:prstGeom prst="rect">
            <a:avLst/>
          </a:prstGeom>
          <a:noFill/>
          <a:ln>
            <a:noFill/>
          </a:ln>
        </p:spPr>
      </p:pic>
      <p:sp>
        <p:nvSpPr>
          <p:cNvPr id="58" name="TextBox 57"/>
          <p:cNvSpPr txBox="1"/>
          <p:nvPr/>
        </p:nvSpPr>
        <p:spPr>
          <a:xfrm>
            <a:off x="8100127" y="3633286"/>
            <a:ext cx="841897"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*Value </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Retailers</a:t>
            </a:r>
          </a:p>
          <a:p>
            <a:pPr algn="ctr"/>
            <a:r>
              <a:rPr lang="en-GB" sz="1600" b="1" dirty="0" smtClean="0">
                <a:solidFill>
                  <a:srgbClr val="FF0000"/>
                </a:solidFill>
                <a:latin typeface="Calibri" panose="020F0502020204030204" pitchFamily="34" charset="0"/>
                <a:cs typeface="Calibri" panose="020F0502020204030204" pitchFamily="34" charset="0"/>
              </a:rPr>
              <a:t>-5.6%</a:t>
            </a:r>
            <a:endParaRPr lang="en-GB" sz="1600" b="1" dirty="0">
              <a:solidFill>
                <a:srgbClr val="FF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43" y="2662435"/>
            <a:ext cx="2257554"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105" y="2996302"/>
            <a:ext cx="1641742" cy="86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5856" y="2444148"/>
            <a:ext cx="1127232"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Convenience</a:t>
            </a:r>
            <a:endParaRPr lang="en-GB" dirty="0">
              <a:latin typeface="Calibri" panose="020F0502020204030204" pitchFamily="34" charset="0"/>
              <a:cs typeface="Calibri" panose="020F0502020204030204" pitchFamily="34" charset="0"/>
            </a:endParaRPr>
          </a:p>
        </p:txBody>
      </p:sp>
      <p:cxnSp>
        <p:nvCxnSpPr>
          <p:cNvPr id="6" name="Straight Arrow Connector 5"/>
          <p:cNvCxnSpPr>
            <a:stCxn id="4" idx="2"/>
          </p:cNvCxnSpPr>
          <p:nvPr/>
        </p:nvCxnSpPr>
        <p:spPr>
          <a:xfrm>
            <a:off x="3839472" y="2751925"/>
            <a:ext cx="31260" cy="518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77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6"/>
          <p:cNvGraphicFramePr>
            <a:graphicFrameLocks noGrp="1"/>
          </p:cNvGraphicFramePr>
          <p:nvPr>
            <p:ph sz="quarter" idx="14"/>
            <p:extLst>
              <p:ext uri="{D42A27DB-BD31-4B8C-83A1-F6EECF244321}">
                <p14:modId xmlns:p14="http://schemas.microsoft.com/office/powerpoint/2010/main" val="3919363037"/>
              </p:ext>
            </p:extLst>
          </p:nvPr>
        </p:nvGraphicFramePr>
        <p:xfrm>
          <a:off x="251520" y="1524492"/>
          <a:ext cx="8928992" cy="3250514"/>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txBox="1">
            <a:spLocks noGrp="1"/>
          </p:cNvSpPr>
          <p:nvPr>
            <p:ph type="title"/>
          </p:nvPr>
        </p:nvSpPr>
        <p:spPr>
          <a:xfrm>
            <a:off x="179512" y="195486"/>
            <a:ext cx="9361040" cy="936625"/>
          </a:xfrm>
        </p:spPr>
        <p:txBody>
          <a:bodyPr/>
          <a:lstStyle/>
          <a:p>
            <a:pPr>
              <a:buClr>
                <a:srgbClr val="000000"/>
              </a:buClr>
            </a:pP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IN TOTAL BRITISH SHOPPERS SPENT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£3.01 </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MORE PER TRIP</a:t>
            </a:r>
            <a:r>
              <a:rPr lang="en-US" altLang="en-US" sz="2000" b="1" dirty="0">
                <a:solidFill>
                  <a:schemeClr val="tx1"/>
                </a:solidFill>
                <a:latin typeface="Calibri" panose="020F0502020204030204" pitchFamily="34" charset="0"/>
                <a:cs typeface="Calibri" panose="020F0502020204030204" pitchFamily="34" charset="0"/>
                <a:sym typeface="Arial" pitchFamily="34" charset="0"/>
              </a:rPr>
              <a:t>, BUYING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1.7</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MORE ITEMS BUT MADE </a:t>
            </a:r>
            <a:r>
              <a:rPr lang="en-US" altLang="en-US" sz="2800" b="1" dirty="0" smtClean="0">
                <a:solidFill>
                  <a:schemeClr val="accent5"/>
                </a:solidFill>
                <a:latin typeface="Calibri" panose="020F0502020204030204" pitchFamily="34" charset="0"/>
                <a:cs typeface="Calibri" panose="020F0502020204030204" pitchFamily="34" charset="0"/>
                <a:sym typeface="Arial" pitchFamily="34" charset="0"/>
              </a:rPr>
              <a:t>59M</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a:t>
            </a:r>
            <a:r>
              <a:rPr lang="en-US" altLang="en-US" sz="2000" b="1" dirty="0" smtClean="0">
                <a:solidFill>
                  <a:schemeClr val="accent5"/>
                </a:solidFill>
                <a:latin typeface="Calibri" panose="020F0502020204030204" pitchFamily="34" charset="0"/>
                <a:cs typeface="Calibri" panose="020F0502020204030204" pitchFamily="34" charset="0"/>
                <a:sym typeface="Arial" pitchFamily="34" charset="0"/>
              </a:rPr>
              <a:t>FEWER</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SHOPPING TRIPS THAN LAST YEAR</a:t>
            </a:r>
            <a:endParaRPr lang="en-GB" altLang="en-US" sz="2000" b="1" dirty="0" smtClean="0">
              <a:solidFill>
                <a:schemeClr val="tx1"/>
              </a:solidFill>
              <a:latin typeface="Calibri" pitchFamily="34" charset="0"/>
              <a:ea typeface="MS PGothic" pitchFamily="34" charset="-128"/>
              <a:cs typeface="Calibri" pitchFamily="34" charset="0"/>
            </a:endParaRPr>
          </a:p>
        </p:txBody>
      </p:sp>
      <p:sp>
        <p:nvSpPr>
          <p:cNvPr id="75779" name="Text Placeholder 4"/>
          <p:cNvSpPr txBox="1">
            <a:spLocks noGrp="1"/>
          </p:cNvSpPr>
          <p:nvPr>
            <p:ph type="body" idx="13"/>
          </p:nvPr>
        </p:nvSpPr>
        <p:spPr>
          <a:xfrm>
            <a:off x="755576" y="1707654"/>
            <a:ext cx="8164513" cy="236537"/>
          </a:xfrm>
        </p:spPr>
        <p:txBody>
          <a:bodyPr/>
          <a:lstStyle/>
          <a:p>
            <a:pPr algn="ctr" eaLnBrk="1" hangingPunct="1">
              <a:spcBef>
                <a:spcPts val="63"/>
              </a:spcBef>
              <a:buClr>
                <a:srgbClr val="000000"/>
              </a:buClr>
            </a:pPr>
            <a:r>
              <a:rPr lang="en-GB" altLang="en-US" sz="1000" b="1" dirty="0" smtClean="0">
                <a:solidFill>
                  <a:schemeClr val="accent1"/>
                </a:solidFill>
                <a:latin typeface="Calibri" pitchFamily="34" charset="0"/>
                <a:cs typeface="Arial" pitchFamily="34" charset="0"/>
              </a:rPr>
              <a:t>Year on year growths </a:t>
            </a:r>
          </a:p>
          <a:p>
            <a:pPr eaLnBrk="1" hangingPunct="1">
              <a:spcBef>
                <a:spcPts val="63"/>
              </a:spcBef>
              <a:buClr>
                <a:srgbClr val="000000"/>
              </a:buClr>
            </a:pPr>
            <a:endParaRPr lang="en-GB" altLang="en-US" sz="1000" b="1" dirty="0" smtClean="0">
              <a:solidFill>
                <a:schemeClr val="accent1"/>
              </a:solidFill>
              <a:latin typeface="Calibri" pitchFamily="34" charset="0"/>
              <a:cs typeface="Arial" pitchFamily="34" charset="0"/>
            </a:endParaRPr>
          </a:p>
        </p:txBody>
      </p:sp>
      <p:sp>
        <p:nvSpPr>
          <p:cNvPr id="75780" name="Text Placeholder 1"/>
          <p:cNvSpPr txBox="1">
            <a:spLocks noGrp="1"/>
          </p:cNvSpPr>
          <p:nvPr>
            <p:ph type="body" idx="15"/>
          </p:nvPr>
        </p:nvSpPr>
        <p:spPr>
          <a:xfrm>
            <a:off x="323404"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Homescan Total GB, FMCG</a:t>
            </a:r>
            <a:endParaRPr lang="en-GB" altLang="en-US" sz="900" dirty="0" smtClean="0">
              <a:latin typeface="Arial" pitchFamily="34" charset="0"/>
              <a:cs typeface="Arial" pitchFamily="34" charset="0"/>
            </a:endParaRPr>
          </a:p>
        </p:txBody>
      </p:sp>
      <p:sp>
        <p:nvSpPr>
          <p:cNvPr id="75782" name="Text Box 5"/>
          <p:cNvSpPr txBox="1">
            <a:spLocks noChangeArrowheads="1"/>
          </p:cNvSpPr>
          <p:nvPr/>
        </p:nvSpPr>
        <p:spPr bwMode="auto">
          <a:xfrm>
            <a:off x="251520" y="1183571"/>
            <a:ext cx="2468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smtClean="0">
                <a:solidFill>
                  <a:srgbClr val="616365"/>
                </a:solidFill>
                <a:latin typeface="Calibri" pitchFamily="34" charset="0"/>
              </a:rPr>
              <a:t>Total GB, FMCG Shopping trips</a:t>
            </a:r>
            <a:endParaRPr lang="en-GB" altLang="en-US" b="1" dirty="0">
              <a:solidFill>
                <a:srgbClr val="616365"/>
              </a:solidFill>
              <a:latin typeface="Calibri" pitchFamily="34" charset="0"/>
            </a:endParaRPr>
          </a:p>
        </p:txBody>
      </p:sp>
    </p:spTree>
    <p:extLst>
      <p:ext uri="{BB962C8B-B14F-4D97-AF65-F5344CB8AC3E}">
        <p14:creationId xmlns:p14="http://schemas.microsoft.com/office/powerpoint/2010/main" val="337860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8"/>
          <p:cNvGraphicFramePr>
            <a:graphicFrameLocks/>
          </p:cNvGraphicFramePr>
          <p:nvPr>
            <p:extLst>
              <p:ext uri="{D42A27DB-BD31-4B8C-83A1-F6EECF244321}">
                <p14:modId xmlns:p14="http://schemas.microsoft.com/office/powerpoint/2010/main" val="3726708263"/>
              </p:ext>
            </p:extLst>
          </p:nvPr>
        </p:nvGraphicFramePr>
        <p:xfrm>
          <a:off x="383728" y="1663855"/>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77825" name="Title 3"/>
          <p:cNvSpPr txBox="1">
            <a:spLocks noGrp="1"/>
          </p:cNvSpPr>
          <p:nvPr>
            <p:ph type="title"/>
          </p:nvPr>
        </p:nvSpPr>
        <p:spPr>
          <a:xfrm>
            <a:off x="251521" y="312738"/>
            <a:ext cx="8568952" cy="714375"/>
          </a:xfrm>
        </p:spPr>
        <p:txBody>
          <a:bodyPr/>
          <a:lstStyle/>
          <a:p>
            <a:pPr>
              <a:spcBef>
                <a:spcPct val="0"/>
              </a:spcBef>
              <a:buClr>
                <a:srgbClr val="000000"/>
              </a:buClr>
            </a:pPr>
            <a:r>
              <a:rPr lang="en-GB" altLang="en-US" sz="1800" dirty="0" smtClean="0">
                <a:solidFill>
                  <a:schemeClr val="tx1"/>
                </a:solidFill>
                <a:ea typeface="MS PGothic" pitchFamily="34" charset="-128"/>
                <a:cs typeface="Calibri" pitchFamily="34" charset="0"/>
              </a:rPr>
              <a:t>WITH SECOND LOCK-DOWN WIDELY ANTICIPATED, SHOPPERS STARTED TO BUY A FEW EXTRA GROCERY ITEMS IN THE FINAL WEEK</a:t>
            </a:r>
            <a:endParaRPr lang="en-US" altLang="en-US" sz="1800" b="0" dirty="0" smtClean="0">
              <a:solidFill>
                <a:schemeClr val="tx1"/>
              </a:solidFill>
              <a:cs typeface="Calibri" pitchFamily="34" charset="0"/>
              <a:sym typeface="Arial" pitchFamily="34" charset="0"/>
            </a:endParaRPr>
          </a:p>
        </p:txBody>
      </p:sp>
      <p:sp>
        <p:nvSpPr>
          <p:cNvPr id="77826" name="Text Placeholder 1"/>
          <p:cNvSpPr txBox="1">
            <a:spLocks noGrp="1"/>
          </p:cNvSpPr>
          <p:nvPr>
            <p:ph type="body" idx="2"/>
          </p:nvPr>
        </p:nvSpPr>
        <p:spPr>
          <a:xfrm>
            <a:off x="383728" y="4779963"/>
            <a:ext cx="8166100" cy="274637"/>
          </a:xfrm>
        </p:spPr>
        <p:txBody>
          <a:bodyPr/>
          <a:lstStyle/>
          <a:p>
            <a:pPr eaLnBrk="1" hangingPunct="1">
              <a:spcBef>
                <a:spcPts val="63"/>
              </a:spcBef>
              <a:buClr>
                <a:srgbClr val="000000"/>
              </a:buClr>
              <a:buFontTx/>
              <a:buNone/>
            </a:pPr>
            <a:r>
              <a:rPr lang="en-GB" altLang="en-US" sz="1100" dirty="0" smtClean="0">
                <a:solidFill>
                  <a:srgbClr val="616365"/>
                </a:solidFill>
                <a:cs typeface="Calibri" pitchFamily="34" charset="0"/>
                <a:sym typeface="Arial" pitchFamily="34" charset="0"/>
              </a:rPr>
              <a:t>Source:  Nielsen Scantrack Grocery Multiples </a:t>
            </a:r>
            <a:endParaRPr lang="en-GB" altLang="en-US" sz="1100" dirty="0" smtClean="0">
              <a:solidFill>
                <a:srgbClr val="000000"/>
              </a:solidFill>
              <a:cs typeface="Calibri" pitchFamily="34" charset="0"/>
              <a:sym typeface="Arial" pitchFamily="34" charset="0"/>
            </a:endParaRPr>
          </a:p>
        </p:txBody>
      </p:sp>
      <p:sp>
        <p:nvSpPr>
          <p:cNvPr id="8" name="Text Box 5"/>
          <p:cNvSpPr txBox="1">
            <a:spLocks noChangeArrowheads="1"/>
          </p:cNvSpPr>
          <p:nvPr/>
        </p:nvSpPr>
        <p:spPr bwMode="auto">
          <a:xfrm>
            <a:off x="496887" y="1023908"/>
            <a:ext cx="4476304" cy="331757"/>
          </a:xfrm>
          <a:prstGeom prst="rect">
            <a:avLst/>
          </a:prstGeom>
          <a:noFill/>
          <a:ln w="9525">
            <a:noFill/>
            <a:miter lim="800000"/>
            <a:headEnd/>
            <a:tailEnd/>
          </a:ln>
        </p:spPr>
        <p:txBody>
          <a:bodyPr wrap="square">
            <a:spAutoFit/>
          </a:bodyPr>
          <a:lstStyle/>
          <a:p>
            <a:pPr algn="ctr" fontAlgn="auto">
              <a:spcBef>
                <a:spcPts val="0"/>
              </a:spcBef>
              <a:spcAft>
                <a:spcPts val="0"/>
              </a:spcAft>
              <a:defRPr sz="1556" b="1" i="0" u="none" strike="noStrike" kern="1200" baseline="0">
                <a:solidFill>
                  <a:srgbClr val="5F5F5F"/>
                </a:solidFill>
                <a:latin typeface="Calibri"/>
                <a:ea typeface="Calibri"/>
                <a:cs typeface="Calibri"/>
              </a:defRPr>
            </a:pPr>
            <a:r>
              <a:rPr lang="en-GB" b="1" dirty="0">
                <a:solidFill>
                  <a:srgbClr val="5F5F5F"/>
                </a:solidFill>
                <a:latin typeface="Calibri"/>
                <a:ea typeface="Calibri"/>
                <a:cs typeface="Calibri"/>
                <a:sym typeface="Arial"/>
              </a:rPr>
              <a:t>Weekly Year on Year Sales Growth Latest 12 weeks</a:t>
            </a:r>
          </a:p>
        </p:txBody>
      </p:sp>
      <p:sp>
        <p:nvSpPr>
          <p:cNvPr id="77829" name="Line 5"/>
          <p:cNvSpPr>
            <a:spLocks noChangeShapeType="1"/>
          </p:cNvSpPr>
          <p:nvPr/>
        </p:nvSpPr>
        <p:spPr bwMode="auto">
          <a:xfrm flipV="1">
            <a:off x="637220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0" name="Line 5"/>
          <p:cNvSpPr>
            <a:spLocks noChangeShapeType="1"/>
          </p:cNvSpPr>
          <p:nvPr/>
        </p:nvSpPr>
        <p:spPr bwMode="auto">
          <a:xfrm flipV="1">
            <a:off x="349188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1" name="AutoShape 2" descr="Image result for FATHERS D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77832" name="AutoShape 4" descr="Image result for FATHERS DA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pic>
        <p:nvPicPr>
          <p:cNvPr id="10" name="Picture 5" descr="C:\Users\cowensa01\AppData\Local\Microsoft\Windows\INetCache\IE\NM0P827T\su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50232"/>
            <a:ext cx="331093" cy="33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55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22" name="Google Shape;1684;p3"/>
          <p:cNvSpPr txBox="1">
            <a:spLocks/>
          </p:cNvSpPr>
          <p:nvPr/>
        </p:nvSpPr>
        <p:spPr>
          <a:xfrm>
            <a:off x="107504" y="339502"/>
            <a:ext cx="9036496" cy="56859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800" dirty="0" smtClean="0">
                <a:latin typeface="Calibri" panose="020F0502020204030204" pitchFamily="34" charset="0"/>
                <a:cs typeface="Calibri" panose="020F0502020204030204" pitchFamily="34" charset="0"/>
              </a:rPr>
              <a:t>OCTOBER OVERALL, REFLECTED MORE SETTLED BEHAVIOUR INDICATING THE NATION HAS ADAPTED TO SHOPPING ALONGSIDE COVID RESTRICTIONS.</a:t>
            </a:r>
            <a:endParaRPr lang="en-GB" sz="1800" dirty="0">
              <a:latin typeface="Calibri" panose="020F0502020204030204" pitchFamily="34" charset="0"/>
              <a:cs typeface="Calibri" panose="020F0502020204030204" pitchFamily="34" charset="0"/>
            </a:endParaRPr>
          </a:p>
        </p:txBody>
      </p:sp>
      <p:sp>
        <p:nvSpPr>
          <p:cNvPr id="46" name="Google Shape;1722;p4"/>
          <p:cNvSpPr txBox="1">
            <a:spLocks noGrp="1"/>
          </p:cNvSpPr>
          <p:nvPr>
            <p:ph type="body" idx="1"/>
          </p:nvPr>
        </p:nvSpPr>
        <p:spPr>
          <a:xfrm>
            <a:off x="271293" y="4846054"/>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dirty="0">
                <a:latin typeface="Calibri" panose="020F0502020204030204" pitchFamily="34" charset="0"/>
                <a:cs typeface="Calibri" panose="020F0502020204030204" pitchFamily="34" charset="0"/>
              </a:rPr>
              <a:t>Source: Nielsen </a:t>
            </a:r>
            <a:r>
              <a:rPr lang="it-IT" dirty="0" smtClean="0">
                <a:latin typeface="Calibri" panose="020F0502020204030204" pitchFamily="34" charset="0"/>
                <a:cs typeface="Calibri" panose="020F0502020204030204" pitchFamily="34" charset="0"/>
              </a:rPr>
              <a:t>Scantrack GB Total Store Read/*Nielsen Homescan GB FMCG</a:t>
            </a:r>
            <a:endParaRPr lang="it-IT"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2"/>
          </p:nvPr>
        </p:nvSpPr>
        <p:spPr>
          <a:xfrm>
            <a:off x="0" y="981066"/>
            <a:ext cx="9143999" cy="438556"/>
          </a:xfrm>
        </p:spPr>
        <p:txBody>
          <a:bodyPr/>
          <a:lstStyle/>
          <a:p>
            <a:r>
              <a:rPr lang="en-GB" sz="1400" b="1" dirty="0" smtClean="0">
                <a:latin typeface="Calibri" panose="020F0502020204030204" pitchFamily="34" charset="0"/>
                <a:cs typeface="Calibri" panose="020F0502020204030204" pitchFamily="34" charset="0"/>
              </a:rPr>
              <a:t>£11.9Bn (</a:t>
            </a:r>
            <a:r>
              <a:rPr lang="en-GB" sz="1400" b="1" dirty="0" smtClean="0">
                <a:solidFill>
                  <a:schemeClr val="tx1"/>
                </a:solidFill>
                <a:latin typeface="Calibri" panose="020F0502020204030204" pitchFamily="34" charset="0"/>
                <a:cs typeface="Calibri" panose="020F0502020204030204" pitchFamily="34" charset="0"/>
              </a:rPr>
              <a:t>+5.8%</a:t>
            </a:r>
            <a:r>
              <a:rPr lang="en-GB" sz="1400" b="1" dirty="0" smtClean="0">
                <a:latin typeface="Calibri" panose="020F0502020204030204" pitchFamily="34" charset="0"/>
                <a:cs typeface="Calibri" panose="020F0502020204030204" pitchFamily="34" charset="0"/>
              </a:rPr>
              <a:t> vs last year) </a:t>
            </a:r>
            <a:r>
              <a:rPr lang="en-GB" sz="1400" dirty="0" smtClean="0">
                <a:latin typeface="Calibri" panose="020F0502020204030204" pitchFamily="34" charset="0"/>
                <a:cs typeface="Calibri" panose="020F0502020204030204" pitchFamily="34" charset="0"/>
              </a:rPr>
              <a:t>was spent in the GB Food &amp; Drink Retailers during </a:t>
            </a:r>
            <a:r>
              <a:rPr lang="en-GB" sz="1400" b="1" dirty="0" smtClean="0">
                <a:latin typeface="Calibri" panose="020F0502020204030204" pitchFamily="34" charset="0"/>
                <a:cs typeface="Calibri" panose="020F0502020204030204" pitchFamily="34" charset="0"/>
              </a:rPr>
              <a:t>4w/e 31st October 2020, </a:t>
            </a:r>
            <a:r>
              <a:rPr lang="en-GB" sz="1400" dirty="0" smtClean="0">
                <a:latin typeface="Calibri" panose="020F0502020204030204" pitchFamily="34" charset="0"/>
                <a:cs typeface="Calibri" panose="020F0502020204030204" pitchFamily="34" charset="0"/>
              </a:rPr>
              <a:t>which is ….</a:t>
            </a:r>
            <a:endParaRPr lang="en-GB" sz="1400" dirty="0">
              <a:latin typeface="Calibri" panose="020F0502020204030204" pitchFamily="34" charset="0"/>
              <a:cs typeface="Calibri" panose="020F0502020204030204" pitchFamily="34" charset="0"/>
            </a:endParaRPr>
          </a:p>
        </p:txBody>
      </p:sp>
      <p:sp>
        <p:nvSpPr>
          <p:cNvPr id="7" name="Rectangle 6"/>
          <p:cNvSpPr/>
          <p:nvPr/>
        </p:nvSpPr>
        <p:spPr>
          <a:xfrm>
            <a:off x="718900" y="1466478"/>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+87%</a:t>
            </a:r>
            <a:endParaRPr lang="en-GB" sz="200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a:xfrm>
            <a:off x="718900" y="2046847"/>
            <a:ext cx="165618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-11%</a:t>
            </a:r>
            <a:endParaRPr lang="en-GB" sz="2000" b="1" dirty="0">
              <a:solidFill>
                <a:schemeClr val="bg1"/>
              </a:solidFill>
              <a:latin typeface="Calibri" panose="020F0502020204030204" pitchFamily="34" charset="0"/>
              <a:cs typeface="Calibri" panose="020F0502020204030204" pitchFamily="34" charset="0"/>
            </a:endParaRPr>
          </a:p>
        </p:txBody>
      </p:sp>
      <p:sp>
        <p:nvSpPr>
          <p:cNvPr id="11" name="Up Arrow 10"/>
          <p:cNvSpPr/>
          <p:nvPr/>
        </p:nvSpPr>
        <p:spPr>
          <a:xfrm flipV="1">
            <a:off x="2555776" y="2118855"/>
            <a:ext cx="219854" cy="31282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2879141" y="1967489"/>
            <a:ext cx="6264860" cy="615553"/>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Decline in shopping trips </a:t>
            </a:r>
            <a:r>
              <a:rPr lang="en-GB" sz="1600" dirty="0" smtClean="0">
                <a:latin typeface="Calibri" panose="020F0502020204030204" pitchFamily="34" charset="0"/>
                <a:cs typeface="Calibri" panose="020F0502020204030204" pitchFamily="34" charset="0"/>
              </a:rPr>
              <a:t>(</a:t>
            </a:r>
            <a:r>
              <a:rPr lang="en-GB" sz="1600" b="1" dirty="0" smtClean="0">
                <a:solidFill>
                  <a:srgbClr val="FF0000"/>
                </a:solidFill>
                <a:latin typeface="Calibri" panose="020F0502020204030204" pitchFamily="34" charset="0"/>
                <a:cs typeface="Calibri" panose="020F0502020204030204" pitchFamily="34" charset="0"/>
              </a:rPr>
              <a:t>59m</a:t>
            </a:r>
            <a:r>
              <a:rPr lang="en-GB" sz="1600" dirty="0" smtClean="0">
                <a:latin typeface="Calibri" panose="020F0502020204030204" pitchFamily="34" charset="0"/>
                <a:cs typeface="Calibri" panose="020F0502020204030204" pitchFamily="34" charset="0"/>
              </a:rPr>
              <a:t> fewer trips than 4w/e 2nd November 2019 </a:t>
            </a:r>
            <a:r>
              <a:rPr lang="en-GB" sz="1050" dirty="0" smtClean="0">
                <a:latin typeface="Calibri" panose="020F0502020204030204" pitchFamily="34" charset="0"/>
                <a:cs typeface="Calibri" panose="020F0502020204030204" pitchFamily="34" charset="0"/>
              </a:rPr>
              <a:t>and </a:t>
            </a:r>
            <a:r>
              <a:rPr lang="en-GB" sz="1050" b="1" dirty="0" smtClean="0">
                <a:solidFill>
                  <a:schemeClr val="accent1"/>
                </a:solidFill>
                <a:latin typeface="Calibri" panose="020F0502020204030204" pitchFamily="34" charset="0"/>
                <a:cs typeface="Calibri" panose="020F0502020204030204" pitchFamily="34" charset="0"/>
              </a:rPr>
              <a:t>20m</a:t>
            </a:r>
            <a:r>
              <a:rPr lang="en-GB" sz="1050" dirty="0" smtClean="0">
                <a:latin typeface="Calibri" panose="020F0502020204030204" pitchFamily="34" charset="0"/>
                <a:cs typeface="Calibri" panose="020F0502020204030204" pitchFamily="34" charset="0"/>
              </a:rPr>
              <a:t> more trips than 4w/e 3Oct</a:t>
            </a:r>
            <a:r>
              <a:rPr lang="en-GB"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
        <p:nvSpPr>
          <p:cNvPr id="60" name="Rectangle 59"/>
          <p:cNvSpPr/>
          <p:nvPr/>
        </p:nvSpPr>
        <p:spPr>
          <a:xfrm>
            <a:off x="718900" y="26564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+21%</a:t>
            </a:r>
            <a:endParaRPr lang="en-GB" sz="2000" b="1" dirty="0">
              <a:solidFill>
                <a:schemeClr val="bg1"/>
              </a:solidFill>
              <a:latin typeface="Calibri" panose="020F0502020204030204" pitchFamily="34" charset="0"/>
              <a:cs typeface="Calibri" panose="020F0502020204030204" pitchFamily="34" charset="0"/>
            </a:endParaRPr>
          </a:p>
        </p:txBody>
      </p:sp>
      <p:sp>
        <p:nvSpPr>
          <p:cNvPr id="64" name="TextBox 63"/>
          <p:cNvSpPr txBox="1"/>
          <p:nvPr/>
        </p:nvSpPr>
        <p:spPr>
          <a:xfrm>
            <a:off x="2879141" y="1481181"/>
            <a:ext cx="4754828" cy="369332"/>
          </a:xfrm>
          <a:prstGeom prst="rect">
            <a:avLst/>
          </a:prstGeom>
          <a:noFill/>
        </p:spPr>
        <p:txBody>
          <a:bodyPr wrap="none" rtlCol="0">
            <a:spAutoFit/>
          </a:bodyPr>
          <a:lstStyle/>
          <a:p>
            <a:r>
              <a:rPr lang="en-GB" sz="1800" dirty="0" smtClean="0">
                <a:latin typeface="Calibri" panose="020F0502020204030204" pitchFamily="34" charset="0"/>
                <a:cs typeface="Calibri" panose="020F0502020204030204" pitchFamily="34" charset="0"/>
              </a:rPr>
              <a:t>Increase in Online growth (</a:t>
            </a:r>
            <a:r>
              <a:rPr lang="en-GB" sz="1800" b="1" dirty="0" smtClean="0">
                <a:latin typeface="Calibri" panose="020F0502020204030204" pitchFamily="34" charset="0"/>
                <a:cs typeface="Calibri" panose="020F0502020204030204" pitchFamily="34" charset="0"/>
              </a:rPr>
              <a:t>+2.9m</a:t>
            </a:r>
            <a:r>
              <a:rPr lang="en-GB" sz="1800" dirty="0" smtClean="0">
                <a:latin typeface="Calibri" panose="020F0502020204030204" pitchFamily="34" charset="0"/>
                <a:cs typeface="Calibri" panose="020F0502020204030204" pitchFamily="34" charset="0"/>
              </a:rPr>
              <a:t> new shoppers)</a:t>
            </a:r>
            <a:endParaRPr lang="en-GB" sz="1800" dirty="0">
              <a:latin typeface="Calibri" panose="020F0502020204030204" pitchFamily="34" charset="0"/>
              <a:cs typeface="Calibri" panose="020F0502020204030204" pitchFamily="34" charset="0"/>
            </a:endParaRPr>
          </a:p>
        </p:txBody>
      </p:sp>
      <p:sp>
        <p:nvSpPr>
          <p:cNvPr id="65" name="Rectangle 64"/>
          <p:cNvSpPr/>
          <p:nvPr/>
        </p:nvSpPr>
        <p:spPr>
          <a:xfrm>
            <a:off x="718900" y="3223765"/>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+5.2%</a:t>
            </a:r>
            <a:endParaRPr lang="en-GB" sz="2000" b="1" dirty="0">
              <a:solidFill>
                <a:schemeClr val="bg1"/>
              </a:solidFill>
              <a:latin typeface="Calibri" panose="020F0502020204030204" pitchFamily="34" charset="0"/>
              <a:cs typeface="Calibri" panose="020F0502020204030204" pitchFamily="34" charset="0"/>
            </a:endParaRP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79612"/>
            <a:ext cx="483141" cy="359876"/>
          </a:xfrm>
          <a:prstGeom prst="rect">
            <a:avLst/>
          </a:prstGeom>
        </p:spPr>
      </p:pic>
      <p:sp>
        <p:nvSpPr>
          <p:cNvPr id="67" name="TextBox 66"/>
          <p:cNvSpPr txBox="1"/>
          <p:nvPr/>
        </p:nvSpPr>
        <p:spPr>
          <a:xfrm>
            <a:off x="2879141" y="2674884"/>
            <a:ext cx="6085348"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average basket size (4% bigger than *Christmas)</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a:off x="632228" y="4352786"/>
            <a:ext cx="8456515" cy="523220"/>
          </a:xfrm>
          <a:prstGeom prst="rect">
            <a:avLst/>
          </a:prstGeom>
          <a:solidFill>
            <a:srgbClr val="FFC000"/>
          </a:solidFill>
        </p:spPr>
        <p:txBody>
          <a:bodyPr wrap="square" rtlCol="0">
            <a:spAutoFit/>
          </a:bodyPr>
          <a:lstStyle/>
          <a:p>
            <a:pPr algn="ctr"/>
            <a:r>
              <a:rPr lang="en-GB" b="1" dirty="0" smtClean="0">
                <a:latin typeface="Calibri" panose="020F0502020204030204" pitchFamily="34" charset="0"/>
                <a:cs typeface="Calibri" panose="020F0502020204030204" pitchFamily="34" charset="0"/>
              </a:rPr>
              <a:t>Whilst shoppers continue to make fewer visits to stores, visits have increased on prior period, indicating shopper confidence is returning …</a:t>
            </a:r>
            <a:endParaRPr lang="en-GB" b="1" dirty="0">
              <a:latin typeface="Calibri" panose="020F0502020204030204" pitchFamily="34" charset="0"/>
              <a:cs typeface="Calibri" panose="020F0502020204030204" pitchFamily="34" charset="0"/>
            </a:endParaRPr>
          </a:p>
        </p:txBody>
      </p:sp>
      <p:sp>
        <p:nvSpPr>
          <p:cNvPr id="17" name="TextBox 16"/>
          <p:cNvSpPr txBox="1"/>
          <p:nvPr/>
        </p:nvSpPr>
        <p:spPr>
          <a:xfrm>
            <a:off x="6244267" y="4885195"/>
            <a:ext cx="2509020" cy="230832"/>
          </a:xfrm>
          <a:prstGeom prst="rect">
            <a:avLst/>
          </a:prstGeom>
          <a:noFill/>
        </p:spPr>
        <p:txBody>
          <a:bodyPr wrap="none" rtlCol="0">
            <a:spAutoFit/>
          </a:bodyPr>
          <a:lstStyle/>
          <a:p>
            <a:pPr algn="r"/>
            <a:r>
              <a:rPr lang="en-GB" sz="900" dirty="0" smtClean="0">
                <a:latin typeface="Calibri" panose="020F0502020204030204" pitchFamily="34" charset="0"/>
                <a:cs typeface="Calibri" panose="020F0502020204030204" pitchFamily="34" charset="0"/>
              </a:rPr>
              <a:t>*Homescan GB FMCG, Christmas = 4w/e 28Dec19</a:t>
            </a:r>
          </a:p>
        </p:txBody>
      </p:sp>
      <p:pic>
        <p:nvPicPr>
          <p:cNvPr id="20" name="Google Shape;1861;p11"/>
          <p:cNvPicPr preferRelativeResize="0"/>
          <p:nvPr/>
        </p:nvPicPr>
        <p:blipFill rotWithShape="1">
          <a:blip r:embed="rId4">
            <a:alphaModFix/>
          </a:blip>
          <a:srcRect/>
          <a:stretch/>
        </p:blipFill>
        <p:spPr>
          <a:xfrm>
            <a:off x="2447092" y="1465792"/>
            <a:ext cx="450777" cy="454267"/>
          </a:xfrm>
          <a:prstGeom prst="rect">
            <a:avLst/>
          </a:prstGeom>
          <a:noFill/>
          <a:ln>
            <a:noFill/>
          </a:ln>
        </p:spPr>
      </p:pic>
      <p:sp>
        <p:nvSpPr>
          <p:cNvPr id="21" name="Rectangle 20"/>
          <p:cNvSpPr/>
          <p:nvPr/>
        </p:nvSpPr>
        <p:spPr>
          <a:xfrm>
            <a:off x="718900" y="3824073"/>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22%</a:t>
            </a:r>
            <a:endParaRPr lang="en-GB" sz="2000" b="1" dirty="0">
              <a:solidFill>
                <a:schemeClr val="bg1"/>
              </a:solidFill>
              <a:latin typeface="Calibri" panose="020F0502020204030204" pitchFamily="34" charset="0"/>
              <a:cs typeface="Calibri" panose="020F0502020204030204" pitchFamily="34" charset="0"/>
            </a:endParaRPr>
          </a:p>
        </p:txBody>
      </p:sp>
      <p:pic>
        <p:nvPicPr>
          <p:cNvPr id="23" name="Google Shape;1991;p12"/>
          <p:cNvPicPr preferRelativeResize="0"/>
          <p:nvPr/>
        </p:nvPicPr>
        <p:blipFill rotWithShape="1">
          <a:blip r:embed="rId5">
            <a:alphaModFix/>
          </a:blip>
          <a:srcRect/>
          <a:stretch/>
        </p:blipFill>
        <p:spPr>
          <a:xfrm>
            <a:off x="2411760" y="3212910"/>
            <a:ext cx="414480" cy="438960"/>
          </a:xfrm>
          <a:prstGeom prst="rect">
            <a:avLst/>
          </a:prstGeom>
          <a:noFill/>
          <a:ln>
            <a:noFill/>
          </a:ln>
        </p:spPr>
      </p:pic>
      <p:sp>
        <p:nvSpPr>
          <p:cNvPr id="24" name="TextBox 23"/>
          <p:cNvSpPr txBox="1"/>
          <p:nvPr/>
        </p:nvSpPr>
        <p:spPr>
          <a:xfrm>
            <a:off x="2879141" y="3267699"/>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Convenience Store sales </a:t>
            </a:r>
            <a:endParaRPr lang="en-GB" sz="1800" dirty="0">
              <a:latin typeface="Calibri" panose="020F0502020204030204" pitchFamily="34" charset="0"/>
              <a:cs typeface="Calibri" panose="020F0502020204030204" pitchFamily="34" charset="0"/>
            </a:endParaRPr>
          </a:p>
        </p:txBody>
      </p:sp>
      <p:pic>
        <p:nvPicPr>
          <p:cNvPr id="25" name="Shape 17135"/>
          <p:cNvPicPr preferRelativeResize="0"/>
          <p:nvPr/>
        </p:nvPicPr>
        <p:blipFill rotWithShape="1">
          <a:blip r:embed="rId6">
            <a:alphaModFix/>
          </a:blip>
          <a:srcRect/>
          <a:stretch/>
        </p:blipFill>
        <p:spPr>
          <a:xfrm>
            <a:off x="2483768" y="3804581"/>
            <a:ext cx="306877" cy="423353"/>
          </a:xfrm>
          <a:prstGeom prst="rect">
            <a:avLst/>
          </a:prstGeom>
          <a:noFill/>
          <a:ln>
            <a:noFill/>
          </a:ln>
        </p:spPr>
      </p:pic>
      <p:sp>
        <p:nvSpPr>
          <p:cNvPr id="26" name="TextBox 25"/>
          <p:cNvSpPr txBox="1"/>
          <p:nvPr/>
        </p:nvSpPr>
        <p:spPr>
          <a:xfrm>
            <a:off x="2919641" y="3858602"/>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Spend on offer remains low </a:t>
            </a:r>
            <a:r>
              <a:rPr lang="en-GB" sz="1050" dirty="0" smtClean="0">
                <a:latin typeface="Calibri" panose="020F0502020204030204" pitchFamily="34" charset="0"/>
                <a:cs typeface="Calibri" panose="020F0502020204030204" pitchFamily="34" charset="0"/>
              </a:rPr>
              <a:t>(but has increased from the all time low of 16% in April)</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62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872" y="2119101"/>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Stores Visited</a:t>
            </a:r>
            <a:endParaRPr lang="en-GB"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3419872" y="2765555"/>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Online Penetration</a:t>
            </a:r>
            <a:endParaRPr lang="en-GB"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3419872" y="3477488"/>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B&amp;M Shopping Trips</a:t>
            </a:r>
            <a:endParaRPr lang="en-GB" dirty="0"/>
          </a:p>
        </p:txBody>
      </p:sp>
      <p:sp>
        <p:nvSpPr>
          <p:cNvPr id="27" name="Rectangle 26"/>
          <p:cNvSpPr/>
          <p:nvPr/>
        </p:nvSpPr>
        <p:spPr>
          <a:xfrm>
            <a:off x="3419872" y="4133707"/>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Basket Size</a:t>
            </a:r>
            <a:endParaRPr lang="en-GB"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10986" y="77372"/>
            <a:ext cx="8621886" cy="917435"/>
          </a:xfrm>
        </p:spPr>
        <p:txBody>
          <a:bodyPr/>
          <a:lstStyle/>
          <a:p>
            <a:r>
              <a:rPr lang="en-GB" sz="1800" dirty="0" smtClean="0">
                <a:latin typeface="Calibri" panose="020F0502020204030204" pitchFamily="34" charset="0"/>
                <a:cs typeface="Calibri" panose="020F0502020204030204" pitchFamily="34" charset="0"/>
              </a:rPr>
              <a:t>WHILST TRENDS ARE SIMILAR TO LAST MONTH, THIS IS DISAPPOINTING FOR THE INDUSTRY WHO NORMALLY SEE UPLIFTS FROM HALLOWEEN/FIREWORKS AND THE START OF XMAS</a:t>
            </a:r>
            <a:endParaRPr lang="en-GB" sz="18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36612" y="4844591"/>
            <a:ext cx="8165592" cy="274320"/>
          </a:xfrm>
        </p:spPr>
        <p:txBody>
          <a:bodyPr/>
          <a:lstStyle/>
          <a:p>
            <a:r>
              <a:rPr lang="en-GB" dirty="0" smtClean="0"/>
              <a:t>Source:  Nielsen Homescan Total GB, FMCG</a:t>
            </a:r>
            <a:endParaRPr lang="en-GB" dirty="0"/>
          </a:p>
        </p:txBody>
      </p:sp>
      <p:pic>
        <p:nvPicPr>
          <p:cNvPr id="29" name="Shape 17220"/>
          <p:cNvPicPr preferRelativeResize="0"/>
          <p:nvPr/>
        </p:nvPicPr>
        <p:blipFill rotWithShape="1">
          <a:blip r:embed="rId2">
            <a:alphaModFix/>
          </a:blip>
          <a:srcRect/>
          <a:stretch/>
        </p:blipFill>
        <p:spPr>
          <a:xfrm>
            <a:off x="5216270" y="2775638"/>
            <a:ext cx="461400" cy="434100"/>
          </a:xfrm>
          <a:prstGeom prst="rect">
            <a:avLst/>
          </a:prstGeom>
          <a:noFill/>
          <a:ln>
            <a:noFill/>
          </a:ln>
        </p:spPr>
      </p:pic>
      <p:pic>
        <p:nvPicPr>
          <p:cNvPr id="30" name="Shape 24008"/>
          <p:cNvPicPr preferRelativeResize="0"/>
          <p:nvPr/>
        </p:nvPicPr>
        <p:blipFill rotWithShape="1">
          <a:blip r:embed="rId3">
            <a:alphaModFix/>
          </a:blip>
          <a:srcRect/>
          <a:stretch/>
        </p:blipFill>
        <p:spPr>
          <a:xfrm>
            <a:off x="5174270" y="3467771"/>
            <a:ext cx="461400" cy="473700"/>
          </a:xfrm>
          <a:prstGeom prst="rect">
            <a:avLst/>
          </a:prstGeom>
          <a:noFill/>
          <a:ln>
            <a:noFill/>
          </a:ln>
        </p:spPr>
      </p:pic>
      <p:pic>
        <p:nvPicPr>
          <p:cNvPr id="31" name="Shape 20258"/>
          <p:cNvPicPr preferRelativeResize="0"/>
          <p:nvPr/>
        </p:nvPicPr>
        <p:blipFill rotWithShape="1">
          <a:blip r:embed="rId4">
            <a:alphaModFix/>
          </a:blip>
          <a:srcRect/>
          <a:stretch/>
        </p:blipFill>
        <p:spPr>
          <a:xfrm>
            <a:off x="5172565" y="4156668"/>
            <a:ext cx="545400" cy="406200"/>
          </a:xfrm>
          <a:prstGeom prst="rect">
            <a:avLst/>
          </a:prstGeom>
          <a:noFill/>
          <a:ln>
            <a:noFill/>
          </a:ln>
        </p:spPr>
      </p:pic>
      <p:pic>
        <p:nvPicPr>
          <p:cNvPr id="32" name="Shape 21142"/>
          <p:cNvPicPr preferRelativeResize="0"/>
          <p:nvPr/>
        </p:nvPicPr>
        <p:blipFill rotWithShape="1">
          <a:blip r:embed="rId5">
            <a:alphaModFix/>
          </a:blip>
          <a:srcRect/>
          <a:stretch/>
        </p:blipFill>
        <p:spPr>
          <a:xfrm>
            <a:off x="5132270" y="2119168"/>
            <a:ext cx="545400" cy="454200"/>
          </a:xfrm>
          <a:prstGeom prst="rect">
            <a:avLst/>
          </a:prstGeom>
          <a:noFill/>
          <a:ln>
            <a:noFill/>
          </a:ln>
        </p:spPr>
      </p:pic>
      <p:sp>
        <p:nvSpPr>
          <p:cNvPr id="37" name="TextBox 36"/>
          <p:cNvSpPr txBox="1"/>
          <p:nvPr/>
        </p:nvSpPr>
        <p:spPr>
          <a:xfrm>
            <a:off x="144016" y="2269197"/>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5.5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(+0.2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27%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+2.9m/+61%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486m (</a:t>
            </a:r>
            <a:r>
              <a:rPr lang="en-GB" b="1" dirty="0" smtClean="0">
                <a:solidFill>
                  <a:srgbClr val="FF0000"/>
                </a:solidFill>
                <a:latin typeface="Calibri" panose="020F0502020204030204" pitchFamily="34" charset="0"/>
                <a:cs typeface="Calibri" panose="020F0502020204030204" pitchFamily="34" charset="0"/>
              </a:rPr>
              <a:t>-11%</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58m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£17.86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+£2.88/+20%</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18" name="TextBox 17"/>
          <p:cNvSpPr txBox="1"/>
          <p:nvPr/>
        </p:nvSpPr>
        <p:spPr>
          <a:xfrm>
            <a:off x="311404" y="1475424"/>
            <a:ext cx="2908168"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ALERT AS 2ND COVID WAVE STRIKES</a:t>
            </a:r>
          </a:p>
          <a:p>
            <a:pPr algn="ctr"/>
            <a:r>
              <a:rPr lang="en-GB" sz="800" dirty="0" smtClean="0">
                <a:solidFill>
                  <a:schemeClr val="accent1"/>
                </a:solidFill>
                <a:latin typeface="Calibri" panose="020F0502020204030204" pitchFamily="34" charset="0"/>
                <a:cs typeface="Calibri" panose="020F0502020204030204" pitchFamily="34" charset="0"/>
              </a:rPr>
              <a:t>4 WEEKS TO 3RD OCTOBER</a:t>
            </a:r>
            <a:endParaRPr lang="en-GB" sz="800" dirty="0">
              <a:solidFill>
                <a:schemeClr val="accent1"/>
              </a:solidFill>
              <a:latin typeface="Calibri" panose="020F0502020204030204" pitchFamily="34" charset="0"/>
              <a:cs typeface="Calibri" panose="020F0502020204030204" pitchFamily="34" charset="0"/>
            </a:endParaRPr>
          </a:p>
        </p:txBody>
      </p:sp>
      <p:sp>
        <p:nvSpPr>
          <p:cNvPr id="17" name="TextBox 16"/>
          <p:cNvSpPr txBox="1"/>
          <p:nvPr/>
        </p:nvSpPr>
        <p:spPr>
          <a:xfrm>
            <a:off x="5830166" y="2281117"/>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5.5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(no change in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28%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+2.9m/+60%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481m (</a:t>
            </a:r>
            <a:r>
              <a:rPr lang="en-GB" b="1" dirty="0" smtClean="0">
                <a:solidFill>
                  <a:srgbClr val="FF0000"/>
                </a:solidFill>
                <a:latin typeface="Calibri" panose="020F0502020204030204" pitchFamily="34" charset="0"/>
                <a:cs typeface="Calibri" panose="020F0502020204030204" pitchFamily="34" charset="0"/>
              </a:rPr>
              <a:t>-12%</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68m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£17.72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+£3.01/+21%</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19" name="TextBox 18"/>
          <p:cNvSpPr txBox="1"/>
          <p:nvPr/>
        </p:nvSpPr>
        <p:spPr>
          <a:xfrm>
            <a:off x="6041643" y="1487344"/>
            <a:ext cx="2820003"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COVID CANCELS SEASONAL EVENTS</a:t>
            </a:r>
          </a:p>
          <a:p>
            <a:pPr algn="ctr"/>
            <a:r>
              <a:rPr lang="en-GB" sz="800" b="1" dirty="0" smtClean="0">
                <a:solidFill>
                  <a:schemeClr val="accent1"/>
                </a:solidFill>
                <a:latin typeface="Calibri" panose="020F0502020204030204" pitchFamily="34" charset="0"/>
                <a:cs typeface="Calibri" panose="020F0502020204030204" pitchFamily="34" charset="0"/>
              </a:rPr>
              <a:t>4 WEEKS TO 31ST OCTOBER</a:t>
            </a:r>
            <a:endParaRPr lang="en-GB" sz="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13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1492</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9ec77eb5-b8d8-4ee2-b4db-948144e1d9d9</TermId>
        </TermInfo>
      </Terms>
    </j7c1b49d505545c2a69692ae734740bd>
    <DocumentSummary xmlns="cebd32e3-9ab6-41ee-b1af-b8405a8d4e68">2020 November Nielsen Total Till Exec Summary</DocumentSummary>
    <ContentStartDate xmlns="cebd32e3-9ab6-41ee-b1af-b8405a8d4e68" xsi:nil="true"/>
    <TaxCatchAllLabel xmlns="cebd32e3-9ab6-41ee-b1af-b8405a8d4e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619997-AA62-4996-83CD-D0883560014F}"/>
</file>

<file path=customXml/itemProps2.xml><?xml version="1.0" encoding="utf-8"?>
<ds:datastoreItem xmlns:ds="http://schemas.openxmlformats.org/officeDocument/2006/customXml" ds:itemID="{04AC8A92-1EDD-4006-92C0-6EE1CA5976C9}">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68c4d8c0-3e99-482a-9bb5-5670a8200148"/>
    <ds:schemaRef ds:uri="ea7ec9a4-77ba-4264-bb3a-15d654c9cacd"/>
    <ds:schemaRef ds:uri="http://www.w3.org/XML/1998/namespace"/>
    <ds:schemaRef ds:uri="http://purl.org/dc/dcmitype/"/>
  </ds:schemaRefs>
</ds:datastoreItem>
</file>

<file path=customXml/itemProps3.xml><?xml version="1.0" encoding="utf-8"?>
<ds:datastoreItem xmlns:ds="http://schemas.openxmlformats.org/officeDocument/2006/customXml" ds:itemID="{D040FD43-32CC-48F5-B261-3723A22E9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49862</TotalTime>
  <Words>3740</Words>
  <Application>Microsoft Office PowerPoint</Application>
  <PresentationFormat>On-screen Show (16:9)</PresentationFormat>
  <Paragraphs>499</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Nielsen Widescreen Texture 1</vt:lpstr>
      <vt:lpstr>NIELSEN TOTAL TILL</vt:lpstr>
      <vt:lpstr>PowerPoint Presentation</vt:lpstr>
      <vt:lpstr>PowerPoint Presentation</vt:lpstr>
      <vt:lpstr>LIDL IS THE FASTEST GROWING (STORE) RETAILER, FOR THE SECOND MONTH RUNNING</vt:lpstr>
      <vt:lpstr>PowerPoint Presentation</vt:lpstr>
      <vt:lpstr>IN TOTAL BRITISH SHOPPERS SPENT £3.01 MORE PER TRIP, BUYING 1.7 MORE ITEMS BUT MADE 59M FEWER SHOPPING TRIPS THAN LAST YEAR</vt:lpstr>
      <vt:lpstr>WITH SECOND LOCK-DOWN WIDELY ANTICIPATED, SHOPPERS STARTED TO BUY A FEW EXTRA GROCERY ITEMS IN THE FINAL WEEK</vt:lpstr>
      <vt:lpstr>PowerPoint Presentation</vt:lpstr>
      <vt:lpstr>WHILST TRENDS ARE SIMILAR TO LAST MONTH, THIS IS DISAPPOINTING FOR THE INDUSTRY WHO NORMALLY SEE UPLIFTS FROM HALLOWEEN/FIREWORKS AND THE START OF XMAS</vt:lpstr>
      <vt:lpstr>AVERAGE WEEKLY SPEND HELD AS SHOPPERS PUT PLANS ‘ON HOLD’</vt:lpstr>
      <vt:lpstr>THERE WAS ONLY A SLIGHT IMPROVEMENT IN THE NUMBER OF TRIPS MADE COMPARED TO LAST MONTH, WHILST GROWTH IN BASKET SIZE SLOWED MARGINALLY</vt:lpstr>
      <vt:lpstr>AS MORE SHOPPERS BECOME ‘COMFORTABLE’ SHOPPING ON LINE, THE AVERAGE BASKET SIZE IS SHRINKING AS SHOPPERS SPREAD SPEND ACROSS MORE TRIPS</vt:lpstr>
      <vt:lpstr>AS THE SECOND LOCKDOWN LEAKED, SHOPPERS VISITED STORES WHILST THEY COULD …</vt:lpstr>
      <vt:lpstr>PowerPoint Presentation</vt:lpstr>
      <vt:lpstr>PowerPoint Presentation</vt:lpstr>
      <vt:lpstr>PowerPoint Presentation</vt:lpstr>
      <vt:lpstr>WITH HALF TERM HOLIDAYS AND THE COUNTRY EDGING CLOSER TO LOCKDOWN, SHOPPERS SPENT MORE ON CONVENIENCE FOODS, COOKING INGREDIENTS, DRINKS AND HYGIENE PRODUCTS</vt:lpstr>
      <vt:lpstr>PowerPoint Presentation</vt:lpstr>
      <vt:lpstr>PowerPoint Presentation</vt:lpstr>
      <vt:lpstr>SPEND BOUGHT ON OFFER REMAINS UNCHANGED AT 22% OF SALES</vt:lpstr>
      <vt:lpstr>PowerPoint Presentation</vt:lpstr>
      <vt:lpstr>WITH LOCKDOWN IMMINENT, RETAILERS ADJUSTED TO ADDED TRAFFIC ONLINE AND REASSURED SHOPPERS IN STORES</vt:lpstr>
      <vt:lpstr>PRICE REMAINS PROMINENT ...</vt:lpstr>
      <vt:lpstr>THE BIG NIGHT IN, WITH MEAL DEALS</vt:lpstr>
      <vt:lpstr>AND MULTICHANNEL SHOPPING, LOCAL INITIATIVES &amp; EASY COOKING IDEAS ..</vt:lpstr>
      <vt:lpstr>PowerPoint Presentation</vt:lpstr>
      <vt:lpstr>HALLOWEEN 2020</vt:lpstr>
      <vt:lpstr>HALLOWEEN IS THE NATION’S 4TH MOST CELEBRATED EVENT</vt:lpstr>
      <vt:lpstr>SHOPPERS CONTINUE TO SPEND LESS ON HALLOWEEN AND WITH MOST PLANS CANCELLED OR SCALED BACK, SPEND THIS YEAR CONTRACTED BY A FIFTH</vt:lpstr>
      <vt:lpstr>HALLOWEEN REMAINS THE UK’S 4TH BIGGEST EVENT AND SHOPPERS ARE BECOMING MORE WILLING TO CELEBRATE BY BUYING ADDITIONAL ITEMS</vt:lpstr>
      <vt:lpstr>THE NATIONS’ APPETITE FOR HALLOWEEN HAS WIDENED ACROSS THE FAMILY LIFESTAGES</vt:lpstr>
      <vt:lpstr>WITH MOST HALLOWEEN EVENTS CELEBRATED IN THE ‘HOME’ THIS YEAR, CONFECTIONERY WAS HIT HARDEST, AS COVID RESTRICTIONS PROHIBITED ‘TRICK &amp; TREATING’</vt:lpstr>
      <vt:lpstr>HALLOWEEN LOOKING FORWARD TO NEXT YEAR</vt:lpstr>
      <vt:lpstr> HALLOWEEN:  DATES AND DEFINITIONS</vt:lpstr>
      <vt:lpstr>PowerPoint Presentation</vt:lpstr>
      <vt:lpstr>SPEND FOR THE GOLDEN QUARTER AT THE GROCERY MULTIPLES SHOULD REACH RECORD LEVELS</vt:lpstr>
      <vt:lpstr>CHRISTMAS IS EXPECTED TO BE THE BIGGEST YET, EVEN WITH COVID RESTRAINTS AND RECESSIONARY HEADWINDS</vt:lpstr>
      <vt:lpstr>APPENDIX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November Nielsen Total Till Exec Summary</dc:title>
  <dc:creator>Cowen, Sally F.</dc:creator>
  <cp:lastModifiedBy>Cowen, Sally F.</cp:lastModifiedBy>
  <cp:revision>2442</cp:revision>
  <cp:lastPrinted>2018-09-19T14:02:50Z</cp:lastPrinted>
  <dcterms:modified xsi:type="dcterms:W3CDTF">2020-11-13T14:26:07Z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1492;#2020|9ec77eb5-b8d8-4ee2-b4db-948144e1d9d9</vt:lpwstr>
  </property>
</Properties>
</file>