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ppt/tags/tag5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26" r:id="rId1"/>
    <p:sldMasterId id="2147486238" r:id="rId2"/>
  </p:sldMasterIdLst>
  <p:notesMasterIdLst>
    <p:notesMasterId r:id="rId32"/>
  </p:notesMasterIdLst>
  <p:handoutMasterIdLst>
    <p:handoutMasterId r:id="rId33"/>
  </p:handoutMasterIdLst>
  <p:sldIdLst>
    <p:sldId id="572" r:id="rId3"/>
    <p:sldId id="543" r:id="rId4"/>
    <p:sldId id="518" r:id="rId5"/>
    <p:sldId id="520" r:id="rId6"/>
    <p:sldId id="521" r:id="rId7"/>
    <p:sldId id="565" r:id="rId8"/>
    <p:sldId id="523" r:id="rId9"/>
    <p:sldId id="486" r:id="rId10"/>
    <p:sldId id="524" r:id="rId11"/>
    <p:sldId id="525" r:id="rId12"/>
    <p:sldId id="566" r:id="rId13"/>
    <p:sldId id="527" r:id="rId14"/>
    <p:sldId id="528" r:id="rId15"/>
    <p:sldId id="529" r:id="rId16"/>
    <p:sldId id="567" r:id="rId17"/>
    <p:sldId id="530" r:id="rId18"/>
    <p:sldId id="490" r:id="rId19"/>
    <p:sldId id="531" r:id="rId20"/>
    <p:sldId id="568" r:id="rId21"/>
    <p:sldId id="533" r:id="rId22"/>
    <p:sldId id="488" r:id="rId23"/>
    <p:sldId id="534" r:id="rId24"/>
    <p:sldId id="569" r:id="rId25"/>
    <p:sldId id="536" r:id="rId26"/>
    <p:sldId id="537" r:id="rId27"/>
    <p:sldId id="544" r:id="rId28"/>
    <p:sldId id="545" r:id="rId29"/>
    <p:sldId id="570" r:id="rId30"/>
    <p:sldId id="573" r:id="rId31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6" autoAdjust="0"/>
    <p:restoredTop sz="94628" autoAdjust="0"/>
  </p:normalViewPr>
  <p:slideViewPr>
    <p:cSldViewPr snapToGrid="0">
      <p:cViewPr varScale="1">
        <p:scale>
          <a:sx n="115" d="100"/>
          <a:sy n="115" d="100"/>
        </p:scale>
        <p:origin x="3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2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2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3980EF4-4DFE-4986-9FDA-FC011E33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2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5AC3F2-8D36-46E2-B6FF-ADEC4195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6FDA3-67C6-41F1-A0C7-926E01A1B1B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A42E0-ABB2-47F6-A465-906537313CA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7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B1FD1E-D7CD-4099-B12D-6722175386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7E7-5947-484B-B722-FEBF10BB9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4A865-78D9-43D5-A178-9BA78849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0B2D1-965B-43D9-A252-B8B6C8DD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F719F-5E65-4DE5-BD98-A3408B7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087B8-D588-419F-8673-DCDB4A2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8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F849-5F75-4B5B-B82F-B6FAE35B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F9A7B-B870-4755-895B-8A722E673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52694-B05F-46BC-A6D2-DCFB72828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23F3C-D20A-4227-BC82-AC65060E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E95B6-D37D-4868-BC1E-DF818BC3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374D4C-8B19-4B58-A9DB-B2F1ED67E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9255C-022D-4208-9F93-A3032A511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0ACB0-1CEF-4BAE-AA0F-EF4CDEA3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6BD69-09F8-470B-AFEE-A0A7B5FF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080FB-0723-482A-A443-752959303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90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41878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38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860734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225576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147737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7E7-5947-484B-B722-FEBF10BB9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4A865-78D9-43D5-A178-9BA78849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0B2D1-965B-43D9-A252-B8B6C8DD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F719F-5E65-4DE5-BD98-A3408B7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087B8-D588-419F-8673-DCDB4A2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663F-5A89-40D4-A246-C4677785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1F232-13B9-4BAB-A749-4D313CDF4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F3C99-C43A-4D7C-874A-62E02CAEF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D7E7B-AF8D-4156-BE9C-08EF28A5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5B542-5546-41E4-BEB9-F0E0F6C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4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A8EE-683B-46AD-8543-01C4A55A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0EBBF-EFF6-4FD2-9542-64AE5474F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26C6E-AC32-48D1-B8E1-45112DEC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4B4D1-1E9B-4574-AFAB-936D9A41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900B4-7C08-4B9D-9160-74AB3150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E908-5DED-45EE-AC67-F54FB4A9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91F4A-AED0-43FE-A40A-A51A29763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838E2-21F3-4EA2-B3C5-3AB8C6DB9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37AD4-9F2C-4D2C-BC23-994BB4FA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AAE41-55D3-4620-BEAB-D307D605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D72F7-E01F-4513-9DF6-602A2B91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1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195CC-0AB6-4A23-B376-87288A4F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2FC07-0533-48C7-8165-C1DEA3724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78AD8-22C6-4C57-A5A5-C2946C90F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36553-5F58-48EF-8EAF-6A317CBD3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BFE5A-DF95-45FD-B342-2DFDC6008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B4D2A0-1706-494E-B1EA-7FA11AAB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C76E68-50E6-45CF-9A72-17F1B2C1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1FA8BD-0364-4FB5-9239-D08BB956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3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0547-1000-4539-B44C-641A7FEA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06A41-196A-45C1-9812-25C059F94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8B7A5-A0DF-4D05-A7DF-9E083B35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73A99-1DC6-49F0-A2EE-359E2C1D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432CF5-5C16-4E10-B85E-48BB04754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D86E9-5A6B-4C33-95E3-FCCD60DE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9C2AF-ECC1-4067-9D81-99BDCD23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3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10C18-EF79-43CD-BDDE-0422470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66CC5-9AFC-48A5-A040-50AA5831E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B7307-89E1-4CE5-ADE4-21219285A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D169A-6115-4DC8-A207-57A3E76C3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75B05-99D4-4F46-B731-DEC9948B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E2599-A349-4E7E-B13D-4476EFE4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9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8C60-156B-4396-80F9-4C025C7C6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03C49-3618-4B1F-8E50-5EF1993D7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608EF-9B9F-4032-A618-AA631CFC9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DA031-2C41-4048-8A0D-A455C0A4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0D6BB-CBC2-48AC-8ABE-144EE760F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98A96-2A8B-4E2D-8162-D48D3DB0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582615-206F-4BDE-B0C7-8D419158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2A0B1-AFD5-4A4E-B2AD-32DD4F61F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13263-DB2C-4158-A1D8-9F618F562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F278-B0C0-408D-84F2-3D23A0112D6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763C-B7A5-44ED-994E-D7BFD7393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D2175-7E20-4E23-9EBD-2024E410A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6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7" r:id="rId1"/>
    <p:sldLayoutId id="2147486228" r:id="rId2"/>
    <p:sldLayoutId id="2147486229" r:id="rId3"/>
    <p:sldLayoutId id="2147486230" r:id="rId4"/>
    <p:sldLayoutId id="2147486231" r:id="rId5"/>
    <p:sldLayoutId id="2147486232" r:id="rId6"/>
    <p:sldLayoutId id="2147486233" r:id="rId7"/>
    <p:sldLayoutId id="2147486234" r:id="rId8"/>
    <p:sldLayoutId id="2147486235" r:id="rId9"/>
    <p:sldLayoutId id="2147486236" r:id="rId10"/>
    <p:sldLayoutId id="21474862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F278-B0C0-408D-84F2-3D23A0112D6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65809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9" r:id="rId1"/>
    <p:sldLayoutId id="2147486240" r:id="rId2"/>
    <p:sldLayoutId id="2147486241" r:id="rId3"/>
    <p:sldLayoutId id="2147486242" r:id="rId4"/>
    <p:sldLayoutId id="2147486243" r:id="rId5"/>
    <p:sldLayoutId id="2147486244" r:id="rId6"/>
    <p:sldLayoutId id="21474862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8501" y="1074420"/>
            <a:ext cx="8266889" cy="800100"/>
          </a:xfrm>
        </p:spPr>
        <p:txBody>
          <a:bodyPr>
            <a:noAutofit/>
          </a:bodyPr>
          <a:lstStyle/>
          <a:p>
            <a:r>
              <a:rPr lang="en-GB" sz="2500" dirty="0"/>
              <a:t>UK Scampi and Langoustine Report Data </a:t>
            </a:r>
            <a:r>
              <a:rPr lang="en-GB" sz="2500"/>
              <a:t>to </a:t>
            </a:r>
            <a:r>
              <a:rPr lang="en-GB" sz="2500" smtClean="0"/>
              <a:t>18.05.24</a:t>
            </a:r>
            <a:endParaRPr lang="en-US" sz="2500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568501" y="2274569"/>
            <a:ext cx="8006997" cy="336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latin typeface="Roboto Slab Light"/>
              </a:rPr>
              <a:t>ScanTrack data includes GB Total Coverage and the discounters, plus Northern Ireland Total Coverage and Musgraves.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 err="1">
                <a:latin typeface="Roboto Slab Light"/>
              </a:rPr>
              <a:t>HomeScan</a:t>
            </a:r>
            <a:r>
              <a:rPr lang="en-GB" sz="1500" dirty="0">
                <a:latin typeface="Roboto Slab Light"/>
              </a:rPr>
              <a:t> data is based upon a GB consumer panel and should only be used for trends, not absolute values.	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>
                <a:latin typeface="Roboto Slab Light"/>
              </a:rPr>
              <a:t>All data released after w/e 26.03.16 is coded according to refined definitions available from Seafish.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>
                <a:latin typeface="Roboto Slab Light"/>
              </a:rPr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16516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700" y="950913"/>
            <a:ext cx="8642350" cy="468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0294287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87500"/>
            <a:ext cx="8166100" cy="4168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1868257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8372684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436038"/>
            <a:ext cx="864235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D1910F-501C-42E2-36C0-94FC0E64CE1D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73"/>
          <a:stretch/>
        </p:blipFill>
        <p:spPr>
          <a:xfrm>
            <a:off x="-226753" y="732106"/>
            <a:ext cx="9702800" cy="52619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84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700" y="817875"/>
            <a:ext cx="8642350" cy="468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59878"/>
              </p:ext>
            </p:extLst>
          </p:nvPr>
        </p:nvGraphicFramePr>
        <p:xfrm>
          <a:off x="315913" y="1653339"/>
          <a:ext cx="8469312" cy="427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" name="Worksheet" r:id="rId3" imgW="7934285" imgH="4000461" progId="Excel.Sheet.8">
                  <p:embed/>
                </p:oleObj>
              </mc:Choice>
              <mc:Fallback>
                <p:oleObj name="Worksheet" r:id="rId3" imgW="7934285" imgH="400046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1653339"/>
                        <a:ext cx="8469312" cy="427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7385673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554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Retailer Share of Trade £ – Scampi</a:t>
            </a:r>
            <a:r>
              <a:rPr lang="en-GB" altLang="en-US" dirty="0"/>
              <a:t>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8528007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3" y="1646238"/>
            <a:ext cx="8375650" cy="46370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3844345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67325" y="6338888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700" y="779838"/>
            <a:ext cx="86423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 Frozen</a:t>
            </a:r>
            <a:br>
              <a:rPr lang="en-GB" altLang="en-US" sz="3100" dirty="0"/>
            </a:br>
            <a:endParaRPr lang="en-GB" altLang="en-US" sz="31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3520375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171575"/>
            <a:ext cx="90043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3902921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713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9208439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67" y="539925"/>
            <a:ext cx="8642350" cy="573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Frozen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3E04A9-E4D8-D21A-15B9-AEFA8B004181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36"/>
          <a:stretch/>
        </p:blipFill>
        <p:spPr>
          <a:xfrm>
            <a:off x="-260003" y="698269"/>
            <a:ext cx="9702800" cy="52370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70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700" y="922338"/>
            <a:ext cx="8642350" cy="54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Frozen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599515"/>
              </p:ext>
            </p:extLst>
          </p:nvPr>
        </p:nvGraphicFramePr>
        <p:xfrm>
          <a:off x="655638" y="2140326"/>
          <a:ext cx="8085137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" name="Worksheet" r:id="rId3" imgW="7315200" imgH="3200439" progId="Excel.Sheet.8">
                  <p:embed/>
                </p:oleObj>
              </mc:Choice>
              <mc:Fallback>
                <p:oleObj name="Worksheet" r:id="rId3" imgW="7315200" imgH="320043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2140326"/>
                        <a:ext cx="8085137" cy="353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5826915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88" y="811213"/>
            <a:ext cx="8642350" cy="744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Retailer Share of Trade £ – Scampi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9418883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7350" y="1636713"/>
            <a:ext cx="83312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3649675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700" y="854075"/>
            <a:ext cx="8642350" cy="592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 Chilled </a:t>
            </a:r>
            <a:br>
              <a:rPr lang="en-GB" altLang="en-US" sz="3100" dirty="0"/>
            </a:br>
            <a:endParaRPr lang="en-GB" altLang="en-US" sz="31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055883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363" y="1385888"/>
            <a:ext cx="8964612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2229982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9972269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9350" y="633730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700" y="384725"/>
            <a:ext cx="8642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 Scampi Chilled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48617B-183E-F55E-A168-E92599407FCB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78"/>
          <a:stretch/>
        </p:blipFill>
        <p:spPr>
          <a:xfrm>
            <a:off x="-235065" y="647456"/>
            <a:ext cx="9702800" cy="54947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96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" y="927100"/>
            <a:ext cx="8642350" cy="611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Moving Annual Trends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9247779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0006024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9413" y="2041525"/>
            <a:ext cx="8358187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534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Chilled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496887"/>
              </p:ext>
            </p:extLst>
          </p:nvPr>
        </p:nvGraphicFramePr>
        <p:xfrm>
          <a:off x="215900" y="1616826"/>
          <a:ext cx="8643938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1" name="Worksheet" r:id="rId3" imgW="8534284" imgH="4476583" progId="Excel.Sheet.8">
                  <p:embed/>
                </p:oleObj>
              </mc:Choice>
              <mc:Fallback>
                <p:oleObj name="Worksheet" r:id="rId3" imgW="8534284" imgH="447658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16826"/>
                        <a:ext cx="8643938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9450878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700" y="881063"/>
            <a:ext cx="8642350" cy="55403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/>
              <a:t>Retailer Share of Trade £ –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5242496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8" y="1647825"/>
            <a:ext cx="830738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7821309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00" y="657850"/>
            <a:ext cx="8642350" cy="544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Langoustine</a:t>
            </a:r>
            <a:r>
              <a:rPr lang="en-GB" altLang="en-US" sz="3100" dirty="0">
                <a:solidFill>
                  <a:srgbClr val="FF0000"/>
                </a:solidFill>
              </a:rPr>
              <a:t> </a:t>
            </a:r>
            <a:r>
              <a:rPr lang="en-GB" altLang="en-US" sz="2800" dirty="0">
                <a:solidFill>
                  <a:srgbClr val="FF0000"/>
                </a:solidFill>
              </a:rPr>
              <a:t/>
            </a:r>
            <a:br>
              <a:rPr lang="en-GB" altLang="en-US" sz="2800" dirty="0">
                <a:solidFill>
                  <a:srgbClr val="FF0000"/>
                </a:solidFill>
              </a:rPr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2226743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938" y="1285875"/>
            <a:ext cx="8851900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5416465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9716873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075" y="415075"/>
            <a:ext cx="509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Langoustine 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B96351-E9CF-E737-731B-6CB23D9DDFBC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09"/>
          <a:stretch/>
        </p:blipFill>
        <p:spPr>
          <a:xfrm>
            <a:off x="-260004" y="676685"/>
            <a:ext cx="9702800" cy="52868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55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895350"/>
            <a:ext cx="8642350" cy="52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Langoustine</a:t>
            </a:r>
            <a:r>
              <a:rPr lang="en-GB" altLang="en-US" sz="3100" dirty="0">
                <a:solidFill>
                  <a:srgbClr val="FF0000"/>
                </a:solidFill>
              </a:rPr>
              <a:t> </a:t>
            </a:r>
            <a:r>
              <a:rPr lang="en-GB" altLang="en-US" sz="2800" dirty="0">
                <a:solidFill>
                  <a:srgbClr val="FF0000"/>
                </a:solidFill>
              </a:rPr>
              <a:t/>
            </a:r>
            <a:br>
              <a:rPr lang="en-GB" altLang="en-US" sz="2800" dirty="0">
                <a:solidFill>
                  <a:srgbClr val="FF0000"/>
                </a:solidFill>
              </a:rPr>
            </a:br>
            <a:endParaRPr lang="en-GB" altLang="en-US" sz="2800" dirty="0"/>
          </a:p>
        </p:txBody>
      </p:sp>
      <p:graphicFrame>
        <p:nvGraphicFramePr>
          <p:cNvPr id="2662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611222"/>
              </p:ext>
            </p:extLst>
          </p:nvPr>
        </p:nvGraphicFramePr>
        <p:xfrm>
          <a:off x="285750" y="1455277"/>
          <a:ext cx="8466138" cy="473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7" name="Worksheet" r:id="rId3" imgW="6743657" imgH="3771784" progId="Excel.Sheet.8">
                  <p:embed/>
                </p:oleObj>
              </mc:Choice>
              <mc:Fallback>
                <p:oleObj name="Worksheet" r:id="rId3" imgW="6743657" imgH="377178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55277"/>
                        <a:ext cx="8466138" cy="473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80537109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700" y="963613"/>
            <a:ext cx="8642350" cy="449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Retailer Share of Trade £ – Langoustine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0931650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100" y="1639888"/>
            <a:ext cx="8180388" cy="4422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452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4673288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113" y="925513"/>
            <a:ext cx="8893175" cy="582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9267455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3" y="1851025"/>
            <a:ext cx="8448675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2345069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13" y="871538"/>
            <a:ext cx="8893175" cy="617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2854314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675" y="1512888"/>
            <a:ext cx="8274050" cy="46037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3635500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82377"/>
            <a:ext cx="6481763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5214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8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1063"/>
            <a:ext cx="864235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2800" dirty="0"/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8858526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38113" y="1238250"/>
            <a:ext cx="8602663" cy="54276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358198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09638"/>
            <a:ext cx="8642350" cy="631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Long Term Trends – Total Scampi Frozen </a:t>
            </a:r>
            <a:r>
              <a:rPr lang="en-GB" altLang="en-US" sz="2800" dirty="0">
                <a:latin typeface="Arial" pitchFamily="34" charset="0"/>
              </a:rPr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7043791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763" y="1649413"/>
            <a:ext cx="8224837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566863" y="6521451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3398791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6492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>
                <a:latin typeface="Arial" pitchFamily="34" charset="0"/>
              </a:rPr>
              <a:t>Long Term Trends – Total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0249879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1813" y="1749425"/>
            <a:ext cx="808037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5580166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14900" y="63595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85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9084523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0" y="272025"/>
            <a:ext cx="915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Total Scampi (</a:t>
            </a:r>
            <a:r>
              <a:rPr lang="fr-FR" altLang="en-US" sz="2800" dirty="0" err="1">
                <a:solidFill>
                  <a:srgbClr val="012E7F"/>
                </a:solidFill>
                <a:latin typeface="+mj-lt"/>
                <a:ea typeface="+mj-ea"/>
                <a:cs typeface="+mj-cs"/>
              </a:rPr>
              <a:t>Inc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en-US" sz="2800" dirty="0" err="1">
                <a:solidFill>
                  <a:srgbClr val="012E7F"/>
                </a:solidFill>
                <a:latin typeface="+mj-lt"/>
                <a:ea typeface="+mj-ea"/>
                <a:cs typeface="+mj-cs"/>
              </a:rPr>
              <a:t>Meals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&amp; Langoustine)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BB9686-A1A6-F61D-8F66-0F82A2679872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" b="24606"/>
          <a:stretch/>
        </p:blipFill>
        <p:spPr>
          <a:xfrm>
            <a:off x="-285750" y="795245"/>
            <a:ext cx="9702800" cy="50624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61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430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561865"/>
              </p:ext>
            </p:extLst>
          </p:nvPr>
        </p:nvGraphicFramePr>
        <p:xfrm>
          <a:off x="198438" y="1583113"/>
          <a:ext cx="8867775" cy="463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Worksheet" r:id="rId3" imgW="8524915" imgH="4457816" progId="Excel.Sheet.8">
                  <p:embed/>
                </p:oleObj>
              </mc:Choice>
              <mc:Fallback>
                <p:oleObj name="Worksheet" r:id="rId3" imgW="8524915" imgH="445781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1583113"/>
                        <a:ext cx="8867775" cy="463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3240781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29200" y="6302375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75" y="789300"/>
            <a:ext cx="8642350" cy="5730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/>
              <a:t>Retailer Share of Trade £ – Total Scampi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9653418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1600" y="1633538"/>
            <a:ext cx="8610600" cy="41481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5927329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468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Retailer Share of Trade £ by Species/Sector</a:t>
            </a:r>
          </a:p>
        </p:txBody>
      </p:sp>
      <p:graphicFrame>
        <p:nvGraphicFramePr>
          <p:cNvPr id="1126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557966"/>
              </p:ext>
            </p:extLst>
          </p:nvPr>
        </p:nvGraphicFramePr>
        <p:xfrm>
          <a:off x="266700" y="1957388"/>
          <a:ext cx="8132763" cy="451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" name="Worksheet" r:id="rId3" imgW="8753602" imgH="4771986" progId="Excel.Sheet.8">
                  <p:embed/>
                </p:oleObj>
              </mc:Choice>
              <mc:Fallback>
                <p:oleObj name="Worksheet" r:id="rId3" imgW="8753602" imgH="4771986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957388"/>
                        <a:ext cx="8132763" cy="451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153327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6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5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6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7,0,0"/>
  <p:tag name="LOCAL_PAGE_PANEL_TAG" val="Title"/>
  <p:tag name="WSP_FILE_DATA_TYPE" val="2"/>
  <p:tag name="IS APPENDED" val="0"/>
  <p:tag name="CONVERSION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8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NielsenIQ</DocumentSource>
    <PublicationDate xmlns="cebd32e3-9ab6-41ee-b1af-b8405a8d4e68">2024-06-09T23:00:00+00:00</PublicationDate>
    <DocumentAdded xmlns="cebd32e3-9ab6-41ee-b1af-b8405a8d4e68">2024-06-09T23:00:00+00:00</DocumentAdded>
    <TaxCatchAll xmlns="cebd32e3-9ab6-41ee-b1af-b8405a8d4e68">
      <Value>1656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May 2024</TermName>
          <TermId xmlns="http://schemas.microsoft.com/office/infopath/2007/PartnerControls">ca2e229f-b637-4844-acd5-ece1af2d3f8a</TermId>
        </TermInfo>
      </Terms>
    </j7c1b49d505545c2a69692ae734740bd>
    <DocumentSummary xmlns="cebd32e3-9ab6-41ee-b1af-b8405a8d4e68">May 2024 NIQ Species Reports</DocumentSummary>
    <ContentStartDate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9DBCD781-3649-4FE9-9635-4806BDA650DB}"/>
</file>

<file path=customXml/itemProps2.xml><?xml version="1.0" encoding="utf-8"?>
<ds:datastoreItem xmlns:ds="http://schemas.openxmlformats.org/officeDocument/2006/customXml" ds:itemID="{6C530D95-B530-406B-BFF9-EFDE7597D4A2}"/>
</file>

<file path=customXml/itemProps3.xml><?xml version="1.0" encoding="utf-8"?>
<ds:datastoreItem xmlns:ds="http://schemas.openxmlformats.org/officeDocument/2006/customXml" ds:itemID="{8EE3EF52-456C-4CCC-B033-9018FB1D0AE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10608</TotalTime>
  <Words>752</Words>
  <Application>Microsoft Office PowerPoint</Application>
  <PresentationFormat>On-screen Show (4:3)</PresentationFormat>
  <Paragraphs>86</Paragraphs>
  <Slides>29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Arial Unicode MS</vt:lpstr>
      <vt:lpstr>ＭＳ Ｐゴシック</vt:lpstr>
      <vt:lpstr>Arial</vt:lpstr>
      <vt:lpstr>Calibri</vt:lpstr>
      <vt:lpstr>Calibri Light</vt:lpstr>
      <vt:lpstr>Geneva</vt:lpstr>
      <vt:lpstr>Poppins</vt:lpstr>
      <vt:lpstr>Poppins Light</vt:lpstr>
      <vt:lpstr>Poppins Medium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Worksheet</vt:lpstr>
      <vt:lpstr>UK Scampi and Langoustine Report Data to 18.05.24</vt:lpstr>
      <vt:lpstr>Moving Annual Trends</vt:lpstr>
      <vt:lpstr> Long Term Trends – Total Scampi    </vt:lpstr>
      <vt:lpstr>Long Term Trends – Total Scampi Frozen   </vt:lpstr>
      <vt:lpstr>Long Term Trends – Total Scampi Chilled</vt:lpstr>
      <vt:lpstr>PowerPoint Presentation</vt:lpstr>
      <vt:lpstr> Rolling KPI’s – Total Scampi  </vt:lpstr>
      <vt:lpstr>Retailer Share of Trade £ – Total Scampi</vt:lpstr>
      <vt:lpstr>Retailer Share of Trade £ by Species/Sector</vt:lpstr>
      <vt:lpstr> Long Term Trends – Scampi </vt:lpstr>
      <vt:lpstr>PowerPoint Presentation</vt:lpstr>
      <vt:lpstr> Rolling KPI’s – Scampi  </vt:lpstr>
      <vt:lpstr> Retailer Share of Trade £ – Scampi  </vt:lpstr>
      <vt:lpstr> Long Term Trends – Scampi Frozen </vt:lpstr>
      <vt:lpstr>PowerPoint Presentation</vt:lpstr>
      <vt:lpstr> Rolling KPI’s – Scampi Frozen  </vt:lpstr>
      <vt:lpstr>Retailer Share of Trade £ – Scampi Frozen</vt:lpstr>
      <vt:lpstr> Long Term Trends – Scampi Chilled  </vt:lpstr>
      <vt:lpstr>PowerPoint Presentation</vt:lpstr>
      <vt:lpstr> Rolling KPI’s – Scampi Chilled  </vt:lpstr>
      <vt:lpstr>Retailer Share of Trade £ – Scampi Chilled</vt:lpstr>
      <vt:lpstr> Long Term Trends – Langoustine  </vt:lpstr>
      <vt:lpstr>PowerPoint Presentation</vt:lpstr>
      <vt:lpstr> Rolling KPI’s – Langoustine  </vt:lpstr>
      <vt:lpstr> Retailer Share of Trade £ – Langoustine </vt:lpstr>
      <vt:lpstr>Market Context – Total Fish</vt:lpstr>
      <vt:lpstr>Market Context – Total Fish continued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May NIQ Scampi and Langoustine Report</dc:title>
  <dc:creator>anderi01</dc:creator>
  <cp:lastModifiedBy>Mehera, Harjyot Kaur P</cp:lastModifiedBy>
  <cp:revision>1401</cp:revision>
  <dcterms:created xsi:type="dcterms:W3CDTF">2009-04-16T08:15:59Z</dcterms:created>
  <dcterms:modified xsi:type="dcterms:W3CDTF">2024-06-05T12:21:01Z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1656;#May 2024|ca2e229f-b637-4844-acd5-ece1af2d3f8a</vt:lpwstr>
  </property>
</Properties>
</file>