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Slides/notesSlide8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4.xml" ContentType="application/vnd.openxmlformats-officedocument.presentationml.notesSlide+xml"/>
  <Override PartName="/ppt/notesSlides/notesSlide7.xml" ContentType="application/vnd.openxmlformats-officedocument.presentationml.notesSlide+xml"/>
  <Override PartName="/ppt/slideLayouts/slideLayout1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3.xml" ContentType="application/vnd.openxmlformats-officedocument.presentationml.notesSlide+xml"/>
  <Override PartName="/ppt/slideLayouts/slideLayout4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ustom.xml" ContentType="application/vnd.openxmlformats-officedocument.custom-properties+xml"/>
  <Override PartName="/ppt/tags/tag1.xml" ContentType="application/vnd.openxmlformats-officedocument.presentationml.tag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596" r:id="rId1"/>
  </p:sldMasterIdLst>
  <p:notesMasterIdLst>
    <p:notesMasterId r:id="rId20"/>
  </p:notesMasterIdLst>
  <p:handoutMasterIdLst>
    <p:handoutMasterId r:id="rId21"/>
  </p:handoutMasterIdLst>
  <p:sldIdLst>
    <p:sldId id="571" r:id="rId2"/>
    <p:sldId id="522" r:id="rId3"/>
    <p:sldId id="513" r:id="rId4"/>
    <p:sldId id="514" r:id="rId5"/>
    <p:sldId id="515" r:id="rId6"/>
    <p:sldId id="580" r:id="rId7"/>
    <p:sldId id="579" r:id="rId8"/>
    <p:sldId id="578" r:id="rId9"/>
    <p:sldId id="519" r:id="rId10"/>
    <p:sldId id="542" r:id="rId11"/>
    <p:sldId id="543" r:id="rId12"/>
    <p:sldId id="483" r:id="rId13"/>
    <p:sldId id="485" r:id="rId14"/>
    <p:sldId id="484" r:id="rId15"/>
    <p:sldId id="523" r:id="rId16"/>
    <p:sldId id="530" r:id="rId17"/>
    <p:sldId id="581" r:id="rId18"/>
    <p:sldId id="397" r:id="rId19"/>
  </p:sldIdLst>
  <p:sldSz cx="9144000" cy="6858000" type="screen4x3"/>
  <p:notesSz cx="7035800" cy="93345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BC38"/>
    <a:srgbClr val="ED8000"/>
    <a:srgbClr val="63B1E5"/>
    <a:srgbClr val="477F80"/>
    <a:srgbClr val="A8B400"/>
    <a:srgbClr val="007C92"/>
    <a:srgbClr val="0082D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39" autoAdjust="0"/>
    <p:restoredTop sz="88530" autoAdjust="0"/>
  </p:normalViewPr>
  <p:slideViewPr>
    <p:cSldViewPr snapToGrid="0">
      <p:cViewPr>
        <p:scale>
          <a:sx n="100" d="100"/>
          <a:sy n="100" d="100"/>
        </p:scale>
        <p:origin x="-306" y="-2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28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openxmlformats.org/officeDocument/2006/relationships/customXml" Target="../customXml/item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28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84625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28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28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84625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FE4828AD-8253-46B2-9720-03567FE56B8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12079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t" anchorCtr="0" compatLnSpc="1">
            <a:prstTxWarp prst="textNoShape">
              <a:avLst/>
            </a:prstTxWarp>
          </a:bodyPr>
          <a:lstStyle>
            <a:lvl1pPr defTabSz="935038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84625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t" anchorCtr="0" compatLnSpc="1">
            <a:prstTxWarp prst="textNoShape">
              <a:avLst/>
            </a:prstTxWarp>
          </a:bodyPr>
          <a:lstStyle>
            <a:lvl1pPr algn="r" defTabSz="935038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700088"/>
            <a:ext cx="4667250" cy="35004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3263" y="4433888"/>
            <a:ext cx="5629275" cy="420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b" anchorCtr="0" compatLnSpc="1">
            <a:prstTxWarp prst="textNoShape">
              <a:avLst/>
            </a:prstTxWarp>
          </a:bodyPr>
          <a:lstStyle>
            <a:lvl1pPr defTabSz="935038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84625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b" anchorCtr="0" compatLnSpc="1">
            <a:prstTxWarp prst="textNoShape">
              <a:avLst/>
            </a:prstTxWarp>
          </a:bodyPr>
          <a:lstStyle>
            <a:lvl1pPr algn="r" defTabSz="935038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44CDBD46-C62E-4ED8-A32B-46431E346F0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81107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D127EAD-AE52-4FD6-877E-B0BF883D2FA7}" type="slidenum">
              <a:rPr lang="en-GB" altLang="en-US" smtClean="0">
                <a:solidFill>
                  <a:srgbClr val="000000"/>
                </a:solidFill>
                <a:ea typeface="ＭＳ Ｐゴシック" pitchFamily="34" charset="-128"/>
              </a:rPr>
              <a:pPr eaLnBrk="1" hangingPunct="1">
                <a:spcBef>
                  <a:spcPct val="0"/>
                </a:spcBef>
              </a:pPr>
              <a:t>1</a:t>
            </a:fld>
            <a:endParaRPr lang="en-GB" altLang="en-US" smtClean="0">
              <a:solidFill>
                <a:srgbClr val="000000"/>
              </a:solidFill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9B59654-2428-42B6-AE10-3D4F53D17B77}" type="slidenum">
              <a:rPr lang="en-GB" altLang="en-US" smtClean="0">
                <a:solidFill>
                  <a:srgbClr val="000000"/>
                </a:solidFill>
                <a:ea typeface="ＭＳ Ｐゴシック" pitchFamily="34" charset="-128"/>
                <a:cs typeface="Geneva"/>
              </a:rPr>
              <a:pPr eaLnBrk="1" hangingPunct="1">
                <a:spcBef>
                  <a:spcPct val="0"/>
                </a:spcBef>
              </a:pPr>
              <a:t>9</a:t>
            </a:fld>
            <a:endParaRPr lang="en-GB" altLang="en-US" smtClean="0">
              <a:solidFill>
                <a:srgbClr val="000000"/>
              </a:solidFill>
              <a:ea typeface="ＭＳ Ｐゴシック" pitchFamily="34" charset="-128"/>
              <a:cs typeface="Geneva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15FB37D-3631-4949-A85E-C982750C5226}" type="slidenum">
              <a:rPr lang="en-GB" altLang="en-US" smtClean="0">
                <a:solidFill>
                  <a:srgbClr val="000000"/>
                </a:solidFill>
                <a:ea typeface="ＭＳ Ｐゴシック" pitchFamily="34" charset="-128"/>
                <a:cs typeface="Geneva"/>
              </a:rPr>
              <a:pPr eaLnBrk="1" hangingPunct="1">
                <a:spcBef>
                  <a:spcPct val="0"/>
                </a:spcBef>
              </a:pPr>
              <a:t>10</a:t>
            </a:fld>
            <a:endParaRPr lang="en-GB" altLang="en-US" smtClean="0">
              <a:solidFill>
                <a:srgbClr val="000000"/>
              </a:solidFill>
              <a:ea typeface="ＭＳ Ｐゴシック" pitchFamily="34" charset="-128"/>
              <a:cs typeface="Geneva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15D8BF7-DBA1-41CC-9353-AC16B79DDF36}" type="slidenum">
              <a:rPr lang="en-GB" altLang="en-US" smtClean="0">
                <a:solidFill>
                  <a:srgbClr val="000000"/>
                </a:solidFill>
                <a:ea typeface="ＭＳ Ｐゴシック" pitchFamily="34" charset="-128"/>
                <a:cs typeface="Geneva"/>
              </a:rPr>
              <a:pPr eaLnBrk="1" hangingPunct="1">
                <a:spcBef>
                  <a:spcPct val="0"/>
                </a:spcBef>
              </a:pPr>
              <a:t>11</a:t>
            </a:fld>
            <a:endParaRPr lang="en-GB" altLang="en-US" smtClean="0">
              <a:solidFill>
                <a:srgbClr val="000000"/>
              </a:solidFill>
              <a:ea typeface="ＭＳ Ｐゴシック" pitchFamily="34" charset="-128"/>
              <a:cs typeface="Geneva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D3B592A-AFA9-4FDE-99B9-CE4BD6C292F2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12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E8A464D-628F-42BD-B74B-5013454E60EA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13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1AB35CB-2FA7-4492-856A-66F67CE3F75B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14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242C5D4-17C2-4439-A6E3-9B79C89A1A25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18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8000" y="2905200"/>
            <a:ext cx="4996800" cy="363600"/>
          </a:xfrm>
        </p:spPr>
        <p:txBody>
          <a:bodyPr anchor="t"/>
          <a:lstStyle>
            <a:lvl1pPr algn="r">
              <a:defRPr sz="27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1" y="3247200"/>
            <a:ext cx="1522799" cy="145800"/>
          </a:xfrm>
        </p:spPr>
        <p:txBody>
          <a:bodyPr anchor="t"/>
          <a:lstStyle>
            <a:lvl1pPr algn="r">
              <a:defRPr b="1" cap="all" baseline="0"/>
            </a:lvl1pPr>
          </a:lstStyle>
          <a:p>
            <a:fld id="{ADDB6B5F-43D6-41FE-AC16-7E33290B0982}" type="datetime3">
              <a:rPr lang="en-US" smtClean="0"/>
              <a:pPr/>
              <a:t>4 June 2019</a:t>
            </a:fld>
            <a:endParaRPr lang="en-GB" dirty="0"/>
          </a:p>
        </p:txBody>
      </p:sp>
      <p:grpSp>
        <p:nvGrpSpPr>
          <p:cNvPr id="7" name="Group 4">
            <a:extLst>
              <a:ext uri="{FF2B5EF4-FFF2-40B4-BE49-F238E27FC236}">
                <a16:creationId xmlns="" xmlns:a16="http://schemas.microsoft.com/office/drawing/2014/main" id="{256774C6-BF72-4D8A-AD80-5F476EE27ACF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6243100" y="2620800"/>
            <a:ext cx="2304000" cy="784800"/>
            <a:chOff x="134" y="-75"/>
            <a:chExt cx="5760" cy="1962"/>
          </a:xfrm>
        </p:grpSpPr>
        <p:sp>
          <p:nvSpPr>
            <p:cNvPr id="8" name="Freeform 5">
              <a:extLst>
                <a:ext uri="{FF2B5EF4-FFF2-40B4-BE49-F238E27FC236}">
                  <a16:creationId xmlns="" xmlns:a16="http://schemas.microsoft.com/office/drawing/2014/main" id="{45A97F7C-B6FA-45AE-BE1C-F429AE5BF2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6">
              <a:extLst>
                <a:ext uri="{FF2B5EF4-FFF2-40B4-BE49-F238E27FC236}">
                  <a16:creationId xmlns="" xmlns:a16="http://schemas.microsoft.com/office/drawing/2014/main" id="{886E342E-E45A-43B3-B9E1-73225C5BF9E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7">
              <a:extLst>
                <a:ext uri="{FF2B5EF4-FFF2-40B4-BE49-F238E27FC236}">
                  <a16:creationId xmlns="" xmlns:a16="http://schemas.microsoft.com/office/drawing/2014/main" id="{129B2DEB-7B9F-4D64-8089-6D0B3E3912E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8">
              <a:extLst>
                <a:ext uri="{FF2B5EF4-FFF2-40B4-BE49-F238E27FC236}">
                  <a16:creationId xmlns="" xmlns:a16="http://schemas.microsoft.com/office/drawing/2014/main" id="{C300526D-E012-4BAE-8391-D5D8AC2D7D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9">
              <a:extLst>
                <a:ext uri="{FF2B5EF4-FFF2-40B4-BE49-F238E27FC236}">
                  <a16:creationId xmlns="" xmlns:a16="http://schemas.microsoft.com/office/drawing/2014/main" id="{6A7AE131-D39D-4DB9-A6BC-6FF7B911FE2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10">
              <a:extLst>
                <a:ext uri="{FF2B5EF4-FFF2-40B4-BE49-F238E27FC236}">
                  <a16:creationId xmlns="" xmlns:a16="http://schemas.microsoft.com/office/drawing/2014/main" id="{8357AD78-2C63-4CB1-8647-644EBFF3EA9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1">
              <a:extLst>
                <a:ext uri="{FF2B5EF4-FFF2-40B4-BE49-F238E27FC236}">
                  <a16:creationId xmlns="" xmlns:a16="http://schemas.microsoft.com/office/drawing/2014/main" id="{8ECF6878-6E9B-4332-9675-D0952FFA39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2">
              <a:extLst>
                <a:ext uri="{FF2B5EF4-FFF2-40B4-BE49-F238E27FC236}">
                  <a16:creationId xmlns="" xmlns:a16="http://schemas.microsoft.com/office/drawing/2014/main" id="{0504A538-60E5-403C-918B-14108809948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3">
              <a:extLst>
                <a:ext uri="{FF2B5EF4-FFF2-40B4-BE49-F238E27FC236}">
                  <a16:creationId xmlns="" xmlns:a16="http://schemas.microsoft.com/office/drawing/2014/main" id="{274DF6B0-A48C-4745-AD56-363FDEC09A1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4">
              <a:extLst>
                <a:ext uri="{FF2B5EF4-FFF2-40B4-BE49-F238E27FC236}">
                  <a16:creationId xmlns="" xmlns:a16="http://schemas.microsoft.com/office/drawing/2014/main" id="{F5B6599B-406C-468F-AA8D-B60BCFE3938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5">
              <a:extLst>
                <a:ext uri="{FF2B5EF4-FFF2-40B4-BE49-F238E27FC236}">
                  <a16:creationId xmlns="" xmlns:a16="http://schemas.microsoft.com/office/drawing/2014/main" id="{E4D117DE-675E-4F60-A8A4-4944DC57D32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6">
              <a:extLst>
                <a:ext uri="{FF2B5EF4-FFF2-40B4-BE49-F238E27FC236}">
                  <a16:creationId xmlns="" xmlns:a16="http://schemas.microsoft.com/office/drawing/2014/main" id="{61029484-B797-455C-B87B-959187EBCBF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7">
              <a:extLst>
                <a:ext uri="{FF2B5EF4-FFF2-40B4-BE49-F238E27FC236}">
                  <a16:creationId xmlns="" xmlns:a16="http://schemas.microsoft.com/office/drawing/2014/main" id="{8063941E-21B8-44DD-A283-94D5D0FD18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472307028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urpose Slide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685E200-231C-462C-9340-0F878EE90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3FA8D5C-A168-453D-86D4-9C1E7E6EF4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560" y="2995200"/>
            <a:ext cx="6129540" cy="271273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47789BC6-C149-491E-85F7-BE45C04FC1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18138" y="3371329"/>
            <a:ext cx="3128962" cy="2656409"/>
          </a:xfrm>
        </p:spPr>
        <p:txBody>
          <a:bodyPr/>
          <a:lstStyle>
            <a:lvl1pPr algn="r">
              <a:lnSpc>
                <a:spcPts val="3500"/>
              </a:lnSpc>
              <a:defRPr sz="23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8" name="Group 4">
            <a:extLst>
              <a:ext uri="{FF2B5EF4-FFF2-40B4-BE49-F238E27FC236}">
                <a16:creationId xmlns="" xmlns:a16="http://schemas.microsoft.com/office/drawing/2014/main" id="{E61854D4-7D42-42F8-8EB5-31AA12955E1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62700" y="471600"/>
            <a:ext cx="1184400" cy="403436"/>
            <a:chOff x="134" y="-75"/>
            <a:chExt cx="5760" cy="1962"/>
          </a:xfrm>
          <a:solidFill>
            <a:schemeClr val="bg1"/>
          </a:solidFill>
        </p:grpSpPr>
        <p:sp>
          <p:nvSpPr>
            <p:cNvPr id="10" name="Freeform 5">
              <a:extLst>
                <a:ext uri="{FF2B5EF4-FFF2-40B4-BE49-F238E27FC236}">
                  <a16:creationId xmlns="" xmlns:a16="http://schemas.microsoft.com/office/drawing/2014/main" id="{3F56BFE3-0F80-47A6-849C-3DEF2E16BA0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6">
              <a:extLst>
                <a:ext uri="{FF2B5EF4-FFF2-40B4-BE49-F238E27FC236}">
                  <a16:creationId xmlns="" xmlns:a16="http://schemas.microsoft.com/office/drawing/2014/main" id="{1F15C015-E08F-44A6-901F-4254A2F36DB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7">
              <a:extLst>
                <a:ext uri="{FF2B5EF4-FFF2-40B4-BE49-F238E27FC236}">
                  <a16:creationId xmlns="" xmlns:a16="http://schemas.microsoft.com/office/drawing/2014/main" id="{655F8514-72C8-4407-BD93-95327C78AEA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8">
              <a:extLst>
                <a:ext uri="{FF2B5EF4-FFF2-40B4-BE49-F238E27FC236}">
                  <a16:creationId xmlns="" xmlns:a16="http://schemas.microsoft.com/office/drawing/2014/main" id="{D7A83BA7-4125-4C83-ABAA-3AD981B67D2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9">
              <a:extLst>
                <a:ext uri="{FF2B5EF4-FFF2-40B4-BE49-F238E27FC236}">
                  <a16:creationId xmlns="" xmlns:a16="http://schemas.microsoft.com/office/drawing/2014/main" id="{078C3575-4A9F-449D-BC2E-E239BB135D8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0">
              <a:extLst>
                <a:ext uri="{FF2B5EF4-FFF2-40B4-BE49-F238E27FC236}">
                  <a16:creationId xmlns="" xmlns:a16="http://schemas.microsoft.com/office/drawing/2014/main" id="{4D2F2BA4-B5C1-418D-8BE1-FDB0658487A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1">
              <a:extLst>
                <a:ext uri="{FF2B5EF4-FFF2-40B4-BE49-F238E27FC236}">
                  <a16:creationId xmlns="" xmlns:a16="http://schemas.microsoft.com/office/drawing/2014/main" id="{BF2EB0DF-ED98-4690-AF9C-79444533854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2">
              <a:extLst>
                <a:ext uri="{FF2B5EF4-FFF2-40B4-BE49-F238E27FC236}">
                  <a16:creationId xmlns="" xmlns:a16="http://schemas.microsoft.com/office/drawing/2014/main" id="{F51295A4-C326-465C-B5E1-363B7050350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3">
              <a:extLst>
                <a:ext uri="{FF2B5EF4-FFF2-40B4-BE49-F238E27FC236}">
                  <a16:creationId xmlns="" xmlns:a16="http://schemas.microsoft.com/office/drawing/2014/main" id="{FB21DE5C-F96D-48C7-A416-1B7DAA83800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4">
              <a:extLst>
                <a:ext uri="{FF2B5EF4-FFF2-40B4-BE49-F238E27FC236}">
                  <a16:creationId xmlns="" xmlns:a16="http://schemas.microsoft.com/office/drawing/2014/main" id="{FA81914C-0873-4C9A-93EB-68181768E33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5">
              <a:extLst>
                <a:ext uri="{FF2B5EF4-FFF2-40B4-BE49-F238E27FC236}">
                  <a16:creationId xmlns="" xmlns:a16="http://schemas.microsoft.com/office/drawing/2014/main" id="{5BC03760-CE40-45F8-94E7-DA7780419CC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6">
              <a:extLst>
                <a:ext uri="{FF2B5EF4-FFF2-40B4-BE49-F238E27FC236}">
                  <a16:creationId xmlns="" xmlns:a16="http://schemas.microsoft.com/office/drawing/2014/main" id="{933220D6-F15E-4FB1-AF9C-E7113FB85AF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7">
              <a:extLst>
                <a:ext uri="{FF2B5EF4-FFF2-40B4-BE49-F238E27FC236}">
                  <a16:creationId xmlns="" xmlns:a16="http://schemas.microsoft.com/office/drawing/2014/main" id="{7CFC4469-D04E-40F1-857E-87E9A58799D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712948984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urpose Slide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685E200-231C-462C-9340-0F878EE90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3FA8D5C-A168-453D-86D4-9C1E7E6EF4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560" y="2995200"/>
            <a:ext cx="6129540" cy="271273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47789BC6-C149-491E-85F7-BE45C04FC1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18138" y="3371329"/>
            <a:ext cx="3128962" cy="2656409"/>
          </a:xfrm>
        </p:spPr>
        <p:txBody>
          <a:bodyPr/>
          <a:lstStyle>
            <a:lvl1pPr algn="r">
              <a:lnSpc>
                <a:spcPts val="3500"/>
              </a:lnSpc>
              <a:defRPr sz="23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8" name="Group 4">
            <a:extLst>
              <a:ext uri="{FF2B5EF4-FFF2-40B4-BE49-F238E27FC236}">
                <a16:creationId xmlns="" xmlns:a16="http://schemas.microsoft.com/office/drawing/2014/main" id="{E61854D4-7D42-42F8-8EB5-31AA12955E1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62700" y="471600"/>
            <a:ext cx="1184400" cy="403436"/>
            <a:chOff x="134" y="-75"/>
            <a:chExt cx="5760" cy="1962"/>
          </a:xfrm>
          <a:solidFill>
            <a:schemeClr val="bg1"/>
          </a:solidFill>
        </p:grpSpPr>
        <p:sp>
          <p:nvSpPr>
            <p:cNvPr id="10" name="Freeform 5">
              <a:extLst>
                <a:ext uri="{FF2B5EF4-FFF2-40B4-BE49-F238E27FC236}">
                  <a16:creationId xmlns="" xmlns:a16="http://schemas.microsoft.com/office/drawing/2014/main" id="{3F56BFE3-0F80-47A6-849C-3DEF2E16BA0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6">
              <a:extLst>
                <a:ext uri="{FF2B5EF4-FFF2-40B4-BE49-F238E27FC236}">
                  <a16:creationId xmlns="" xmlns:a16="http://schemas.microsoft.com/office/drawing/2014/main" id="{1F15C015-E08F-44A6-901F-4254A2F36DB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7">
              <a:extLst>
                <a:ext uri="{FF2B5EF4-FFF2-40B4-BE49-F238E27FC236}">
                  <a16:creationId xmlns="" xmlns:a16="http://schemas.microsoft.com/office/drawing/2014/main" id="{655F8514-72C8-4407-BD93-95327C78AEA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8">
              <a:extLst>
                <a:ext uri="{FF2B5EF4-FFF2-40B4-BE49-F238E27FC236}">
                  <a16:creationId xmlns="" xmlns:a16="http://schemas.microsoft.com/office/drawing/2014/main" id="{D7A83BA7-4125-4C83-ABAA-3AD981B67D2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9">
              <a:extLst>
                <a:ext uri="{FF2B5EF4-FFF2-40B4-BE49-F238E27FC236}">
                  <a16:creationId xmlns="" xmlns:a16="http://schemas.microsoft.com/office/drawing/2014/main" id="{078C3575-4A9F-449D-BC2E-E239BB135D8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0">
              <a:extLst>
                <a:ext uri="{FF2B5EF4-FFF2-40B4-BE49-F238E27FC236}">
                  <a16:creationId xmlns="" xmlns:a16="http://schemas.microsoft.com/office/drawing/2014/main" id="{4D2F2BA4-B5C1-418D-8BE1-FDB0658487A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1">
              <a:extLst>
                <a:ext uri="{FF2B5EF4-FFF2-40B4-BE49-F238E27FC236}">
                  <a16:creationId xmlns="" xmlns:a16="http://schemas.microsoft.com/office/drawing/2014/main" id="{BF2EB0DF-ED98-4690-AF9C-79444533854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2">
              <a:extLst>
                <a:ext uri="{FF2B5EF4-FFF2-40B4-BE49-F238E27FC236}">
                  <a16:creationId xmlns="" xmlns:a16="http://schemas.microsoft.com/office/drawing/2014/main" id="{F51295A4-C326-465C-B5E1-363B7050350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3">
              <a:extLst>
                <a:ext uri="{FF2B5EF4-FFF2-40B4-BE49-F238E27FC236}">
                  <a16:creationId xmlns="" xmlns:a16="http://schemas.microsoft.com/office/drawing/2014/main" id="{FB21DE5C-F96D-48C7-A416-1B7DAA83800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4">
              <a:extLst>
                <a:ext uri="{FF2B5EF4-FFF2-40B4-BE49-F238E27FC236}">
                  <a16:creationId xmlns="" xmlns:a16="http://schemas.microsoft.com/office/drawing/2014/main" id="{FA81914C-0873-4C9A-93EB-68181768E33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5">
              <a:extLst>
                <a:ext uri="{FF2B5EF4-FFF2-40B4-BE49-F238E27FC236}">
                  <a16:creationId xmlns="" xmlns:a16="http://schemas.microsoft.com/office/drawing/2014/main" id="{5BC03760-CE40-45F8-94E7-DA7780419CC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6">
              <a:extLst>
                <a:ext uri="{FF2B5EF4-FFF2-40B4-BE49-F238E27FC236}">
                  <a16:creationId xmlns="" xmlns:a16="http://schemas.microsoft.com/office/drawing/2014/main" id="{933220D6-F15E-4FB1-AF9C-E7113FB85AF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7">
              <a:extLst>
                <a:ext uri="{FF2B5EF4-FFF2-40B4-BE49-F238E27FC236}">
                  <a16:creationId xmlns="" xmlns:a16="http://schemas.microsoft.com/office/drawing/2014/main" id="{7CFC4469-D04E-40F1-857E-87E9A58799D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832900992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4">
            <a:extLst>
              <a:ext uri="{FF2B5EF4-FFF2-40B4-BE49-F238E27FC236}">
                <a16:creationId xmlns="" xmlns:a16="http://schemas.microsoft.com/office/drawing/2014/main" id="{8AA6374D-8816-4984-AA02-834E5E492DF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053100" y="5839200"/>
            <a:ext cx="1494000" cy="508893"/>
            <a:chOff x="134" y="-75"/>
            <a:chExt cx="5760" cy="1962"/>
          </a:xfrm>
          <a:solidFill>
            <a:schemeClr val="bg1"/>
          </a:solidFill>
        </p:grpSpPr>
        <p:sp>
          <p:nvSpPr>
            <p:cNvPr id="7" name="Freeform 5">
              <a:extLst>
                <a:ext uri="{FF2B5EF4-FFF2-40B4-BE49-F238E27FC236}">
                  <a16:creationId xmlns="" xmlns:a16="http://schemas.microsoft.com/office/drawing/2014/main" id="{C1ABDC55-AAB3-4960-B004-F96AB04156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="" xmlns:a16="http://schemas.microsoft.com/office/drawing/2014/main" id="{B44C4C4C-DC5A-47B3-B277-683EDFB7B0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9" name="Freeform 7">
              <a:extLst>
                <a:ext uri="{FF2B5EF4-FFF2-40B4-BE49-F238E27FC236}">
                  <a16:creationId xmlns="" xmlns:a16="http://schemas.microsoft.com/office/drawing/2014/main" id="{B4213873-F9A9-47AF-912E-AF7D8398AF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0" name="Freeform 8">
              <a:extLst>
                <a:ext uri="{FF2B5EF4-FFF2-40B4-BE49-F238E27FC236}">
                  <a16:creationId xmlns="" xmlns:a16="http://schemas.microsoft.com/office/drawing/2014/main" id="{5599BDFE-FBF8-4145-B6A3-3580794097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1" name="Freeform 9">
              <a:extLst>
                <a:ext uri="{FF2B5EF4-FFF2-40B4-BE49-F238E27FC236}">
                  <a16:creationId xmlns="" xmlns:a16="http://schemas.microsoft.com/office/drawing/2014/main" id="{E0C07242-B85C-4F2F-B848-4A7812C184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2" name="Freeform 10">
              <a:extLst>
                <a:ext uri="{FF2B5EF4-FFF2-40B4-BE49-F238E27FC236}">
                  <a16:creationId xmlns="" xmlns:a16="http://schemas.microsoft.com/office/drawing/2014/main" id="{7933AC57-4D46-4DC2-813B-CC20132A6DF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3" name="Freeform 11">
              <a:extLst>
                <a:ext uri="{FF2B5EF4-FFF2-40B4-BE49-F238E27FC236}">
                  <a16:creationId xmlns="" xmlns:a16="http://schemas.microsoft.com/office/drawing/2014/main" id="{94CF498D-D74B-43D3-B5D6-FF90A53F66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="" xmlns:a16="http://schemas.microsoft.com/office/drawing/2014/main" id="{F0B134A2-6419-46FC-B2C9-BBB881580D8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="" xmlns:a16="http://schemas.microsoft.com/office/drawing/2014/main" id="{669B17DC-4047-43F0-A03B-2C9AF4BF9C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="" xmlns:a16="http://schemas.microsoft.com/office/drawing/2014/main" id="{1616EBA7-FC24-41F8-AF7A-22784063CAB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="" xmlns:a16="http://schemas.microsoft.com/office/drawing/2014/main" id="{440A2F57-511A-4BC4-BEEC-66A02B9B16E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8" name="Freeform 16">
              <a:extLst>
                <a:ext uri="{FF2B5EF4-FFF2-40B4-BE49-F238E27FC236}">
                  <a16:creationId xmlns="" xmlns:a16="http://schemas.microsoft.com/office/drawing/2014/main" id="{920F9231-52EF-43E1-B7EC-83259D2B285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9" name="Freeform 17">
              <a:extLst>
                <a:ext uri="{FF2B5EF4-FFF2-40B4-BE49-F238E27FC236}">
                  <a16:creationId xmlns="" xmlns:a16="http://schemas.microsoft.com/office/drawing/2014/main" id="{E12F7523-E8A1-4C9F-A0D7-3008B25E1D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AEA2F3C-4123-4163-946A-C1ABED99E969}"/>
              </a:ext>
            </a:extLst>
          </p:cNvPr>
          <p:cNvSpPr txBox="1"/>
          <p:nvPr userDrawn="1"/>
        </p:nvSpPr>
        <p:spPr>
          <a:xfrm>
            <a:off x="2717223" y="6044400"/>
            <a:ext cx="4248777" cy="39995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ts val="1340"/>
              </a:lnSpc>
            </a:pPr>
            <a:r>
              <a:rPr lang="en-GB" sz="950" dirty="0">
                <a:solidFill>
                  <a:schemeClr val="bg1"/>
                </a:solidFill>
              </a:rPr>
              <a:t>18 </a:t>
            </a:r>
            <a:r>
              <a:rPr lang="en-GB" sz="950" dirty="0" err="1">
                <a:solidFill>
                  <a:schemeClr val="bg1"/>
                </a:solidFill>
              </a:rPr>
              <a:t>Logie</a:t>
            </a:r>
            <a:r>
              <a:rPr lang="en-GB" sz="950" dirty="0">
                <a:solidFill>
                  <a:schemeClr val="bg1"/>
                </a:solidFill>
              </a:rPr>
              <a:t> Mill, </a:t>
            </a:r>
            <a:r>
              <a:rPr lang="en-GB" sz="950" dirty="0" err="1">
                <a:solidFill>
                  <a:schemeClr val="bg1"/>
                </a:solidFill>
              </a:rPr>
              <a:t>Logie</a:t>
            </a:r>
            <a:r>
              <a:rPr lang="en-GB" sz="950" dirty="0">
                <a:solidFill>
                  <a:schemeClr val="bg1"/>
                </a:solidFill>
              </a:rPr>
              <a:t> Green Road, Edinburgh EH7 4HS</a:t>
            </a:r>
          </a:p>
          <a:p>
            <a:pPr algn="r">
              <a:lnSpc>
                <a:spcPts val="1340"/>
              </a:lnSpc>
            </a:pPr>
            <a:r>
              <a:rPr lang="en-GB" sz="950" dirty="0">
                <a:solidFill>
                  <a:schemeClr val="bg1"/>
                </a:solidFill>
              </a:rPr>
              <a:t>TEL +44 (0)131 558 3331   FAX +44(0)131 558 1442  seafish@seafish.co.uk</a:t>
            </a:r>
          </a:p>
        </p:txBody>
      </p:sp>
    </p:spTree>
    <p:extLst>
      <p:ext uri="{BB962C8B-B14F-4D97-AF65-F5344CB8AC3E}">
        <p14:creationId xmlns:p14="http://schemas.microsoft.com/office/powerpoint/2010/main" val="3904420318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9126833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001725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ro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863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17AB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2703546"/>
            <a:ext cx="9144000" cy="4154454"/>
          </a:xfrm>
          <a:prstGeom prst="rect">
            <a:avLst/>
          </a:prstGeom>
          <a:solidFill>
            <a:srgbClr val="5185B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17AB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5354320" y="3078480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/>
          </a:bodyPr>
          <a:lstStyle/>
          <a:p>
            <a:endParaRPr lang="en-US" sz="2800" dirty="0" smtClean="0">
              <a:solidFill>
                <a:srgbClr val="18A2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06" y="286042"/>
            <a:ext cx="1592708" cy="316930"/>
          </a:xfrm>
          <a:prstGeom prst="rect">
            <a:avLst/>
          </a:prstGeom>
        </p:spPr>
      </p:pic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2747" y="1789477"/>
            <a:ext cx="6400800" cy="548973"/>
          </a:xfrm>
        </p:spPr>
        <p:txBody>
          <a:bodyPr>
            <a:normAutofit/>
          </a:bodyPr>
          <a:lstStyle>
            <a:lvl1pPr marL="0" indent="0" algn="l">
              <a:buNone/>
              <a:defRPr sz="1600" b="1">
                <a:solidFill>
                  <a:srgbClr val="62626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2747" y="644999"/>
            <a:ext cx="839437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6125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Alt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white">
          <a:xfrm>
            <a:off x="1098000" y="2905200"/>
            <a:ext cx="4996800" cy="363600"/>
          </a:xfrm>
        </p:spPr>
        <p:txBody>
          <a:bodyPr anchor="t"/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>
          <a:xfrm>
            <a:off x="4572001" y="3247200"/>
            <a:ext cx="1522799" cy="145800"/>
          </a:xfrm>
        </p:spPr>
        <p:txBody>
          <a:bodyPr anchor="t"/>
          <a:lstStyle>
            <a:lvl1pPr algn="r">
              <a:defRPr b="1" cap="all" baseline="0">
                <a:solidFill>
                  <a:schemeClr val="bg1"/>
                </a:solidFill>
              </a:defRPr>
            </a:lvl1pPr>
          </a:lstStyle>
          <a:p>
            <a:fld id="{D076B4B0-0E40-4883-BED4-303E971F3015}" type="datetime3">
              <a:rPr lang="en-US" smtClean="0"/>
              <a:pPr/>
              <a:t>4 June 2019</a:t>
            </a:fld>
            <a:endParaRPr lang="en-GB"/>
          </a:p>
        </p:txBody>
      </p:sp>
      <p:grpSp>
        <p:nvGrpSpPr>
          <p:cNvPr id="7" name="Group 4">
            <a:extLst>
              <a:ext uri="{FF2B5EF4-FFF2-40B4-BE49-F238E27FC236}">
                <a16:creationId xmlns="" xmlns:a16="http://schemas.microsoft.com/office/drawing/2014/main" id="{256774C6-BF72-4D8A-AD80-5F476EE27ACF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6243100" y="2620800"/>
            <a:ext cx="2304000" cy="784800"/>
            <a:chOff x="134" y="-75"/>
            <a:chExt cx="5760" cy="1962"/>
          </a:xfrm>
          <a:solidFill>
            <a:schemeClr val="bg1"/>
          </a:solidFill>
        </p:grpSpPr>
        <p:sp>
          <p:nvSpPr>
            <p:cNvPr id="8" name="Freeform 5">
              <a:extLst>
                <a:ext uri="{FF2B5EF4-FFF2-40B4-BE49-F238E27FC236}">
                  <a16:creationId xmlns="" xmlns:a16="http://schemas.microsoft.com/office/drawing/2014/main" id="{45A97F7C-B6FA-45AE-BE1C-F429AE5BF2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9" name="Freeform 6">
              <a:extLst>
                <a:ext uri="{FF2B5EF4-FFF2-40B4-BE49-F238E27FC236}">
                  <a16:creationId xmlns="" xmlns:a16="http://schemas.microsoft.com/office/drawing/2014/main" id="{886E342E-E45A-43B3-B9E1-73225C5BF9E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0" name="Freeform 7">
              <a:extLst>
                <a:ext uri="{FF2B5EF4-FFF2-40B4-BE49-F238E27FC236}">
                  <a16:creationId xmlns="" xmlns:a16="http://schemas.microsoft.com/office/drawing/2014/main" id="{129B2DEB-7B9F-4D64-8089-6D0B3E3912E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1" name="Freeform 8">
              <a:extLst>
                <a:ext uri="{FF2B5EF4-FFF2-40B4-BE49-F238E27FC236}">
                  <a16:creationId xmlns="" xmlns:a16="http://schemas.microsoft.com/office/drawing/2014/main" id="{C300526D-E012-4BAE-8391-D5D8AC2D7D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2" name="Freeform 9">
              <a:extLst>
                <a:ext uri="{FF2B5EF4-FFF2-40B4-BE49-F238E27FC236}">
                  <a16:creationId xmlns="" xmlns:a16="http://schemas.microsoft.com/office/drawing/2014/main" id="{6A7AE131-D39D-4DB9-A6BC-6FF7B911FE2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3" name="Freeform 10">
              <a:extLst>
                <a:ext uri="{FF2B5EF4-FFF2-40B4-BE49-F238E27FC236}">
                  <a16:creationId xmlns="" xmlns:a16="http://schemas.microsoft.com/office/drawing/2014/main" id="{8357AD78-2C63-4CB1-8647-644EBFF3EA9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4" name="Freeform 11">
              <a:extLst>
                <a:ext uri="{FF2B5EF4-FFF2-40B4-BE49-F238E27FC236}">
                  <a16:creationId xmlns="" xmlns:a16="http://schemas.microsoft.com/office/drawing/2014/main" id="{8ECF6878-6E9B-4332-9675-D0952FFA39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5" name="Freeform 12">
              <a:extLst>
                <a:ext uri="{FF2B5EF4-FFF2-40B4-BE49-F238E27FC236}">
                  <a16:creationId xmlns="" xmlns:a16="http://schemas.microsoft.com/office/drawing/2014/main" id="{0504A538-60E5-403C-918B-14108809948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6" name="Freeform 13">
              <a:extLst>
                <a:ext uri="{FF2B5EF4-FFF2-40B4-BE49-F238E27FC236}">
                  <a16:creationId xmlns="" xmlns:a16="http://schemas.microsoft.com/office/drawing/2014/main" id="{274DF6B0-A48C-4745-AD56-363FDEC09A1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7" name="Freeform 14">
              <a:extLst>
                <a:ext uri="{FF2B5EF4-FFF2-40B4-BE49-F238E27FC236}">
                  <a16:creationId xmlns="" xmlns:a16="http://schemas.microsoft.com/office/drawing/2014/main" id="{F5B6599B-406C-468F-AA8D-B60BCFE3938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8" name="Freeform 15">
              <a:extLst>
                <a:ext uri="{FF2B5EF4-FFF2-40B4-BE49-F238E27FC236}">
                  <a16:creationId xmlns="" xmlns:a16="http://schemas.microsoft.com/office/drawing/2014/main" id="{E4D117DE-675E-4F60-A8A4-4944DC57D32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9" name="Freeform 16">
              <a:extLst>
                <a:ext uri="{FF2B5EF4-FFF2-40B4-BE49-F238E27FC236}">
                  <a16:creationId xmlns="" xmlns:a16="http://schemas.microsoft.com/office/drawing/2014/main" id="{61029484-B797-455C-B87B-959187EBCBF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20" name="Freeform 17">
              <a:extLst>
                <a:ext uri="{FF2B5EF4-FFF2-40B4-BE49-F238E27FC236}">
                  <a16:creationId xmlns="" xmlns:a16="http://schemas.microsoft.com/office/drawing/2014/main" id="{8063941E-21B8-44DD-A283-94D5D0FD18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95136943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555697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900" y="1304925"/>
            <a:ext cx="7950200" cy="47228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6848395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6900" y="1855787"/>
            <a:ext cx="3852000" cy="41719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5100" y="1855787"/>
            <a:ext cx="3852000" cy="41719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575192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6900" y="1855787"/>
            <a:ext cx="3852000" cy="41719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7910409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1840201-6420-4149-A1B3-6A656DE32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3118506"/>
            <a:ext cx="6422400" cy="823769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grpSp>
        <p:nvGrpSpPr>
          <p:cNvPr id="6" name="Group 4">
            <a:extLst>
              <a:ext uri="{FF2B5EF4-FFF2-40B4-BE49-F238E27FC236}">
                <a16:creationId xmlns="" xmlns:a16="http://schemas.microsoft.com/office/drawing/2014/main" id="{8AA6374D-8816-4984-AA02-834E5E492DF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62700" y="3025564"/>
            <a:ext cx="1184400" cy="403436"/>
            <a:chOff x="134" y="-75"/>
            <a:chExt cx="5760" cy="1962"/>
          </a:xfrm>
          <a:solidFill>
            <a:schemeClr val="bg1"/>
          </a:solidFill>
        </p:grpSpPr>
        <p:sp>
          <p:nvSpPr>
            <p:cNvPr id="7" name="Freeform 5">
              <a:extLst>
                <a:ext uri="{FF2B5EF4-FFF2-40B4-BE49-F238E27FC236}">
                  <a16:creationId xmlns="" xmlns:a16="http://schemas.microsoft.com/office/drawing/2014/main" id="{C1ABDC55-AAB3-4960-B004-F96AB04156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="" xmlns:a16="http://schemas.microsoft.com/office/drawing/2014/main" id="{B44C4C4C-DC5A-47B3-B277-683EDFB7B0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9" name="Freeform 7">
              <a:extLst>
                <a:ext uri="{FF2B5EF4-FFF2-40B4-BE49-F238E27FC236}">
                  <a16:creationId xmlns="" xmlns:a16="http://schemas.microsoft.com/office/drawing/2014/main" id="{B4213873-F9A9-47AF-912E-AF7D8398AF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0" name="Freeform 8">
              <a:extLst>
                <a:ext uri="{FF2B5EF4-FFF2-40B4-BE49-F238E27FC236}">
                  <a16:creationId xmlns="" xmlns:a16="http://schemas.microsoft.com/office/drawing/2014/main" id="{5599BDFE-FBF8-4145-B6A3-3580794097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1" name="Freeform 9">
              <a:extLst>
                <a:ext uri="{FF2B5EF4-FFF2-40B4-BE49-F238E27FC236}">
                  <a16:creationId xmlns="" xmlns:a16="http://schemas.microsoft.com/office/drawing/2014/main" id="{E0C07242-B85C-4F2F-B848-4A7812C184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2" name="Freeform 10">
              <a:extLst>
                <a:ext uri="{FF2B5EF4-FFF2-40B4-BE49-F238E27FC236}">
                  <a16:creationId xmlns="" xmlns:a16="http://schemas.microsoft.com/office/drawing/2014/main" id="{7933AC57-4D46-4DC2-813B-CC20132A6DF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3" name="Freeform 11">
              <a:extLst>
                <a:ext uri="{FF2B5EF4-FFF2-40B4-BE49-F238E27FC236}">
                  <a16:creationId xmlns="" xmlns:a16="http://schemas.microsoft.com/office/drawing/2014/main" id="{94CF498D-D74B-43D3-B5D6-FF90A53F66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="" xmlns:a16="http://schemas.microsoft.com/office/drawing/2014/main" id="{F0B134A2-6419-46FC-B2C9-BBB881580D8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="" xmlns:a16="http://schemas.microsoft.com/office/drawing/2014/main" id="{669B17DC-4047-43F0-A03B-2C9AF4BF9C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="" xmlns:a16="http://schemas.microsoft.com/office/drawing/2014/main" id="{1616EBA7-FC24-41F8-AF7A-22784063CAB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="" xmlns:a16="http://schemas.microsoft.com/office/drawing/2014/main" id="{440A2F57-511A-4BC4-BEEC-66A02B9B16E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8" name="Freeform 16">
              <a:extLst>
                <a:ext uri="{FF2B5EF4-FFF2-40B4-BE49-F238E27FC236}">
                  <a16:creationId xmlns="" xmlns:a16="http://schemas.microsoft.com/office/drawing/2014/main" id="{920F9231-52EF-43E1-B7EC-83259D2B285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9" name="Freeform 17">
              <a:extLst>
                <a:ext uri="{FF2B5EF4-FFF2-40B4-BE49-F238E27FC236}">
                  <a16:creationId xmlns="" xmlns:a16="http://schemas.microsoft.com/office/drawing/2014/main" id="{E12F7523-E8A1-4C9F-A0D7-3008B25E1D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86356541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1840201-6420-4149-A1B3-6A656DE32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3118506"/>
            <a:ext cx="6422400" cy="823769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grpSp>
        <p:nvGrpSpPr>
          <p:cNvPr id="6" name="Group 4">
            <a:extLst>
              <a:ext uri="{FF2B5EF4-FFF2-40B4-BE49-F238E27FC236}">
                <a16:creationId xmlns="" xmlns:a16="http://schemas.microsoft.com/office/drawing/2014/main" id="{8AA6374D-8816-4984-AA02-834E5E492DF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62700" y="3025564"/>
            <a:ext cx="1184400" cy="403436"/>
            <a:chOff x="134" y="-75"/>
            <a:chExt cx="5760" cy="1962"/>
          </a:xfrm>
          <a:solidFill>
            <a:schemeClr val="bg1"/>
          </a:solidFill>
        </p:grpSpPr>
        <p:sp>
          <p:nvSpPr>
            <p:cNvPr id="7" name="Freeform 5">
              <a:extLst>
                <a:ext uri="{FF2B5EF4-FFF2-40B4-BE49-F238E27FC236}">
                  <a16:creationId xmlns="" xmlns:a16="http://schemas.microsoft.com/office/drawing/2014/main" id="{C1ABDC55-AAB3-4960-B004-F96AB04156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="" xmlns:a16="http://schemas.microsoft.com/office/drawing/2014/main" id="{B44C4C4C-DC5A-47B3-B277-683EDFB7B0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9" name="Freeform 7">
              <a:extLst>
                <a:ext uri="{FF2B5EF4-FFF2-40B4-BE49-F238E27FC236}">
                  <a16:creationId xmlns="" xmlns:a16="http://schemas.microsoft.com/office/drawing/2014/main" id="{B4213873-F9A9-47AF-912E-AF7D8398AF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0" name="Freeform 8">
              <a:extLst>
                <a:ext uri="{FF2B5EF4-FFF2-40B4-BE49-F238E27FC236}">
                  <a16:creationId xmlns="" xmlns:a16="http://schemas.microsoft.com/office/drawing/2014/main" id="{5599BDFE-FBF8-4145-B6A3-3580794097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1" name="Freeform 9">
              <a:extLst>
                <a:ext uri="{FF2B5EF4-FFF2-40B4-BE49-F238E27FC236}">
                  <a16:creationId xmlns="" xmlns:a16="http://schemas.microsoft.com/office/drawing/2014/main" id="{E0C07242-B85C-4F2F-B848-4A7812C184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2" name="Freeform 10">
              <a:extLst>
                <a:ext uri="{FF2B5EF4-FFF2-40B4-BE49-F238E27FC236}">
                  <a16:creationId xmlns="" xmlns:a16="http://schemas.microsoft.com/office/drawing/2014/main" id="{7933AC57-4D46-4DC2-813B-CC20132A6DF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3" name="Freeform 11">
              <a:extLst>
                <a:ext uri="{FF2B5EF4-FFF2-40B4-BE49-F238E27FC236}">
                  <a16:creationId xmlns="" xmlns:a16="http://schemas.microsoft.com/office/drawing/2014/main" id="{94CF498D-D74B-43D3-B5D6-FF90A53F66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="" xmlns:a16="http://schemas.microsoft.com/office/drawing/2014/main" id="{F0B134A2-6419-46FC-B2C9-BBB881580D8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="" xmlns:a16="http://schemas.microsoft.com/office/drawing/2014/main" id="{669B17DC-4047-43F0-A03B-2C9AF4BF9C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="" xmlns:a16="http://schemas.microsoft.com/office/drawing/2014/main" id="{1616EBA7-FC24-41F8-AF7A-22784063CAB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="" xmlns:a16="http://schemas.microsoft.com/office/drawing/2014/main" id="{440A2F57-511A-4BC4-BEEC-66A02B9B16E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8" name="Freeform 16">
              <a:extLst>
                <a:ext uri="{FF2B5EF4-FFF2-40B4-BE49-F238E27FC236}">
                  <a16:creationId xmlns="" xmlns:a16="http://schemas.microsoft.com/office/drawing/2014/main" id="{920F9231-52EF-43E1-B7EC-83259D2B285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9" name="Freeform 17">
              <a:extLst>
                <a:ext uri="{FF2B5EF4-FFF2-40B4-BE49-F238E27FC236}">
                  <a16:creationId xmlns="" xmlns:a16="http://schemas.microsoft.com/office/drawing/2014/main" id="{E12F7523-E8A1-4C9F-A0D7-3008B25E1D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2308998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ose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685E200-231C-462C-9340-0F878EE90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3FA8D5C-A168-453D-86D4-9C1E7E6EF4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560" y="2995200"/>
            <a:ext cx="6129540" cy="271273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47789BC6-C149-491E-85F7-BE45C04FC1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18138" y="3371329"/>
            <a:ext cx="3128962" cy="2656409"/>
          </a:xfrm>
        </p:spPr>
        <p:txBody>
          <a:bodyPr/>
          <a:lstStyle>
            <a:lvl1pPr algn="r">
              <a:lnSpc>
                <a:spcPts val="3500"/>
              </a:lnSpc>
              <a:defRPr sz="23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971436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6900" y="527050"/>
            <a:ext cx="6731667" cy="7778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6900" y="1855787"/>
            <a:ext cx="7950200" cy="417195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6900" y="6212667"/>
            <a:ext cx="1506200" cy="27706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3F690C12-BAD4-4AF6-81CC-E798817215F4}" type="datetime3">
              <a:rPr lang="en-US" smtClean="0"/>
              <a:t>4 June 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6900" y="6552074"/>
            <a:ext cx="7950200" cy="21240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7100" y="6231601"/>
            <a:ext cx="290900" cy="25813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3F17AC1C-9FE1-42FA-99A3-80DA8DDB6D2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8BA690F1-BF49-47B1-B953-55E8388BEBEA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100" y="6231600"/>
            <a:ext cx="6444000" cy="258133"/>
          </a:xfrm>
          <a:prstGeom prst="rect">
            <a:avLst/>
          </a:prstGeom>
        </p:spPr>
      </p:pic>
      <p:grpSp>
        <p:nvGrpSpPr>
          <p:cNvPr id="12" name="Group 4">
            <a:extLst>
              <a:ext uri="{FF2B5EF4-FFF2-40B4-BE49-F238E27FC236}">
                <a16:creationId xmlns="" xmlns:a16="http://schemas.microsoft.com/office/drawing/2014/main" id="{5175D0F3-A7E4-4BFD-8553-0D26E0BB7BF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362700" y="471600"/>
            <a:ext cx="1184400" cy="403436"/>
            <a:chOff x="134" y="-75"/>
            <a:chExt cx="5760" cy="1962"/>
          </a:xfrm>
        </p:grpSpPr>
        <p:sp>
          <p:nvSpPr>
            <p:cNvPr id="14" name="Freeform 5">
              <a:extLst>
                <a:ext uri="{FF2B5EF4-FFF2-40B4-BE49-F238E27FC236}">
                  <a16:creationId xmlns="" xmlns:a16="http://schemas.microsoft.com/office/drawing/2014/main" id="{7DFCE972-EAA5-4B92-BA49-CD32C6DC93A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6">
              <a:extLst>
                <a:ext uri="{FF2B5EF4-FFF2-40B4-BE49-F238E27FC236}">
                  <a16:creationId xmlns="" xmlns:a16="http://schemas.microsoft.com/office/drawing/2014/main" id="{1A77D11B-9455-4FB8-9F9F-889262CAFD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7">
              <a:extLst>
                <a:ext uri="{FF2B5EF4-FFF2-40B4-BE49-F238E27FC236}">
                  <a16:creationId xmlns="" xmlns:a16="http://schemas.microsoft.com/office/drawing/2014/main" id="{719E90E0-B605-4752-90BB-52F1C0818D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8">
              <a:extLst>
                <a:ext uri="{FF2B5EF4-FFF2-40B4-BE49-F238E27FC236}">
                  <a16:creationId xmlns="" xmlns:a16="http://schemas.microsoft.com/office/drawing/2014/main" id="{FF8933A7-22F5-4C93-BFB8-CC701FF6C78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9">
              <a:extLst>
                <a:ext uri="{FF2B5EF4-FFF2-40B4-BE49-F238E27FC236}">
                  <a16:creationId xmlns="" xmlns:a16="http://schemas.microsoft.com/office/drawing/2014/main" id="{8AB74FF3-49A4-4132-8720-66A2CA737F9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0">
              <a:extLst>
                <a:ext uri="{FF2B5EF4-FFF2-40B4-BE49-F238E27FC236}">
                  <a16:creationId xmlns="" xmlns:a16="http://schemas.microsoft.com/office/drawing/2014/main" id="{A9532494-F208-400B-B2D0-EBE14034D7F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1">
              <a:extLst>
                <a:ext uri="{FF2B5EF4-FFF2-40B4-BE49-F238E27FC236}">
                  <a16:creationId xmlns="" xmlns:a16="http://schemas.microsoft.com/office/drawing/2014/main" id="{9F7F3F3C-A874-45EB-8829-6DBFF4D0BDB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2">
              <a:extLst>
                <a:ext uri="{FF2B5EF4-FFF2-40B4-BE49-F238E27FC236}">
                  <a16:creationId xmlns="" xmlns:a16="http://schemas.microsoft.com/office/drawing/2014/main" id="{B72883E8-82FC-41A5-9094-CE4889AB311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3">
              <a:extLst>
                <a:ext uri="{FF2B5EF4-FFF2-40B4-BE49-F238E27FC236}">
                  <a16:creationId xmlns="" xmlns:a16="http://schemas.microsoft.com/office/drawing/2014/main" id="{F7F58AD2-8B06-4C2D-BAA2-CA87C64DA66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14">
              <a:extLst>
                <a:ext uri="{FF2B5EF4-FFF2-40B4-BE49-F238E27FC236}">
                  <a16:creationId xmlns="" xmlns:a16="http://schemas.microsoft.com/office/drawing/2014/main" id="{D35B62C9-EE8F-45F7-9561-7384B2AAE67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15">
              <a:extLst>
                <a:ext uri="{FF2B5EF4-FFF2-40B4-BE49-F238E27FC236}">
                  <a16:creationId xmlns="" xmlns:a16="http://schemas.microsoft.com/office/drawing/2014/main" id="{F8332340-5CE5-4249-B2D0-A7EE26F9C9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16">
              <a:extLst>
                <a:ext uri="{FF2B5EF4-FFF2-40B4-BE49-F238E27FC236}">
                  <a16:creationId xmlns="" xmlns:a16="http://schemas.microsoft.com/office/drawing/2014/main" id="{252E8A71-FE3C-4C28-A170-42EC748ECE5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17">
              <a:extLst>
                <a:ext uri="{FF2B5EF4-FFF2-40B4-BE49-F238E27FC236}">
                  <a16:creationId xmlns="" xmlns:a16="http://schemas.microsoft.com/office/drawing/2014/main" id="{387437AA-6487-4B95-B4F0-ABAA6962C3D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123865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97" r:id="rId1"/>
    <p:sldLayoutId id="2147485598" r:id="rId2"/>
    <p:sldLayoutId id="2147485599" r:id="rId3"/>
    <p:sldLayoutId id="2147485600" r:id="rId4"/>
    <p:sldLayoutId id="2147485601" r:id="rId5"/>
    <p:sldLayoutId id="2147485602" r:id="rId6"/>
    <p:sldLayoutId id="2147485603" r:id="rId7"/>
    <p:sldLayoutId id="2147485604" r:id="rId8"/>
    <p:sldLayoutId id="2147485605" r:id="rId9"/>
    <p:sldLayoutId id="2147485606" r:id="rId10"/>
    <p:sldLayoutId id="2147485607" r:id="rId11"/>
    <p:sldLayoutId id="2147485608" r:id="rId12"/>
    <p:sldLayoutId id="2147485609" r:id="rId13"/>
    <p:sldLayoutId id="2147485610" r:id="rId14"/>
    <p:sldLayoutId id="2147485611" r:id="rId15"/>
  </p:sldLayoutIdLst>
  <p:transition>
    <p:fade/>
  </p:transition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None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270000" indent="-270000" algn="l" defTabSz="914400" rtl="0" eaLnBrk="1" latinLnBrk="0" hangingPunct="1">
        <a:lnSpc>
          <a:spcPct val="90000"/>
        </a:lnSpc>
        <a:spcBef>
          <a:spcPts val="0"/>
        </a:spcBef>
        <a:spcAft>
          <a:spcPts val="2000"/>
        </a:spcAft>
        <a:buFont typeface="Courier New" panose="02070309020205020404" pitchFamily="49" charset="0"/>
        <a:buChar char="o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0000" indent="-270000" algn="l" defTabSz="914400" rtl="0" eaLnBrk="1" latinLnBrk="0" hangingPunct="1">
        <a:lnSpc>
          <a:spcPct val="90000"/>
        </a:lnSpc>
        <a:spcBef>
          <a:spcPts val="0"/>
        </a:spcBef>
        <a:spcAft>
          <a:spcPts val="2000"/>
        </a:spcAft>
        <a:buFont typeface="Courier New" panose="02070309020205020404" pitchFamily="49" charset="0"/>
        <a:buChar char="o"/>
        <a:defRPr sz="20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810000" indent="-270000" algn="l" defTabSz="914400" rtl="0" eaLnBrk="1" latinLnBrk="0" hangingPunct="1">
        <a:lnSpc>
          <a:spcPct val="90000"/>
        </a:lnSpc>
        <a:spcBef>
          <a:spcPts val="0"/>
        </a:spcBef>
        <a:spcAft>
          <a:spcPts val="2000"/>
        </a:spcAft>
        <a:buFont typeface="Courier New" panose="02070309020205020404" pitchFamily="49" charset="0"/>
        <a:buChar char="o"/>
        <a:defRPr sz="20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080000" indent="-270000" algn="l" defTabSz="914400" rtl="0" eaLnBrk="1" latinLnBrk="0" hangingPunct="1">
        <a:lnSpc>
          <a:spcPct val="90000"/>
        </a:lnSpc>
        <a:spcBef>
          <a:spcPts val="0"/>
        </a:spcBef>
        <a:spcAft>
          <a:spcPts val="2000"/>
        </a:spcAft>
        <a:buFont typeface="Courier New" panose="02070309020205020404" pitchFamily="49" charset="0"/>
        <a:buChar char="o"/>
        <a:defRPr sz="20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orient="horz" pos="332" userDrawn="1">
          <p15:clr>
            <a:srgbClr val="F26B43"/>
          </p15:clr>
        </p15:guide>
        <p15:guide id="4" orient="horz" pos="822" userDrawn="1">
          <p15:clr>
            <a:srgbClr val="F26B43"/>
          </p15:clr>
        </p15:guide>
        <p15:guide id="5" orient="horz" pos="1169" userDrawn="1">
          <p15:clr>
            <a:srgbClr val="F26B43"/>
          </p15:clr>
        </p15:guide>
        <p15:guide id="6" pos="376" userDrawn="1">
          <p15:clr>
            <a:srgbClr val="F26B43"/>
          </p15:clr>
        </p15:guide>
        <p15:guide id="7" pos="5384" userDrawn="1">
          <p15:clr>
            <a:srgbClr val="F26B43"/>
          </p15:clr>
        </p15:guide>
        <p15:guide id="8" orient="horz" pos="379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7.e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6.emf"/><Relationship Id="rId5" Type="http://schemas.openxmlformats.org/officeDocument/2006/relationships/oleObject" Target="../embeddings/Microsoft_Excel_97-2003_Worksheet2.xls"/><Relationship Id="rId4" Type="http://schemas.openxmlformats.org/officeDocument/2006/relationships/oleObject" Target="../embeddings/oleObject2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7.e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7.emf"/><Relationship Id="rId5" Type="http://schemas.openxmlformats.org/officeDocument/2006/relationships/oleObject" Target="../embeddings/Microsoft_Excel_97-2003_Worksheet3.xls"/><Relationship Id="rId4" Type="http://schemas.openxmlformats.org/officeDocument/2006/relationships/oleObject" Target="../embeddings/oleObject3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.xml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2.xml"/><Relationship Id="rId4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3.xml"/><Relationship Id="rId4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7.e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emf"/><Relationship Id="rId5" Type="http://schemas.openxmlformats.org/officeDocument/2006/relationships/oleObject" Target="../embeddings/Microsoft_Excel_97-2003_Worksheet1.xls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>
                <a:latin typeface="Arial" pitchFamily="34" charset="0"/>
                <a:cs typeface="Arial" pitchFamily="34" charset="0"/>
              </a:rPr>
              <a:t>Cod Report</a:t>
            </a:r>
            <a:endParaRPr lang="en-US" alt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2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algn="l" eaLnBrk="1" hangingPunct="1"/>
            <a:r>
              <a:rPr lang="en-US" altLang="en-US" sz="2400" dirty="0" smtClean="0">
                <a:solidFill>
                  <a:schemeClr val="bg1"/>
                </a:solidFill>
                <a:latin typeface="Arial" pitchFamily="34" charset="0"/>
              </a:rPr>
              <a:t>Data to </a:t>
            </a:r>
          </a:p>
        </p:txBody>
      </p:sp>
      <p:sp>
        <p:nvSpPr>
          <p:cNvPr id="4" name="Rectangle 3"/>
          <p:cNvSpPr/>
          <p:nvPr/>
        </p:nvSpPr>
        <p:spPr>
          <a:xfrm>
            <a:off x="352425" y="2197100"/>
            <a:ext cx="6858000" cy="276225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i="1" dirty="0">
                <a:solidFill>
                  <a:prstClr val="white"/>
                </a:solidFill>
                <a:ea typeface="+mn-ea"/>
              </a:rPr>
              <a:t>supporting a profitable, sustainable and socially responsible future for the seafood industry</a:t>
            </a:r>
            <a:endParaRPr lang="en-GB" sz="1200" dirty="0">
              <a:solidFill>
                <a:prstClr val="white"/>
              </a:solidFill>
              <a:ea typeface="+mn-ea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19600" y="5351463"/>
            <a:ext cx="4572000" cy="13858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GB" altLang="en-US" sz="1400" kern="0" dirty="0">
                <a:solidFill>
                  <a:schemeClr val="bg1"/>
                </a:solidFill>
                <a:cs typeface="Arial"/>
              </a:rPr>
              <a:t>ScanTrack data does not include the discounters and Species specific data now includes Meals.</a:t>
            </a:r>
          </a:p>
          <a:p>
            <a:pPr>
              <a:defRPr/>
            </a:pPr>
            <a:endParaRPr lang="en-GB" altLang="en-US" sz="1400" kern="0" dirty="0">
              <a:solidFill>
                <a:schemeClr val="bg1"/>
              </a:solidFill>
              <a:cs typeface="Arial"/>
            </a:endParaRPr>
          </a:p>
          <a:p>
            <a:pPr>
              <a:defRPr/>
            </a:pPr>
            <a:r>
              <a:rPr lang="en-GB" altLang="en-US" sz="1400" kern="0" dirty="0">
                <a:solidFill>
                  <a:schemeClr val="bg1"/>
                </a:solidFill>
                <a:cs typeface="Arial"/>
              </a:rPr>
              <a:t>HomeScan data is based upon a consumer panel and should only be used for trends, not absolute values.	</a:t>
            </a:r>
            <a:endParaRPr lang="en-GB" kern="0" dirty="0">
              <a:solidFill>
                <a:schemeClr val="bg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571046"/>
            <a:ext cx="9143999" cy="286954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algn="ctr" defTabSz="457200"/>
            <a:r>
              <a:rPr lang="en-US" sz="1400" b="1" kern="0" dirty="0">
                <a:solidFill>
                  <a:schemeClr val="bg1"/>
                </a:solidFill>
                <a:cs typeface="Arial"/>
              </a:rPr>
              <a:t>All data released after w/e 26.03.16 is coded according to refined definitions available from Seafish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400320463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216875" y="3912275"/>
            <a:ext cx="151447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0" y="949325"/>
            <a:ext cx="8642350" cy="669925"/>
          </a:xfrm>
        </p:spPr>
        <p:txBody>
          <a:bodyPr/>
          <a:lstStyle/>
          <a:p>
            <a:pPr eaLnBrk="1" hangingPunct="1"/>
            <a:r>
              <a:rPr lang="en-GB" altLang="en-US" sz="3200" smtClean="0">
                <a:latin typeface="Arial" pitchFamily="34" charset="0"/>
              </a:rPr>
              <a:t>Rolling Purchase KPI’s – Frozen Cod</a:t>
            </a:r>
          </a:p>
        </p:txBody>
      </p:sp>
      <p:graphicFrame>
        <p:nvGraphicFramePr>
          <p:cNvPr id="14339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6638007"/>
              </p:ext>
            </p:extLst>
          </p:nvPr>
        </p:nvGraphicFramePr>
        <p:xfrm>
          <a:off x="136525" y="1690688"/>
          <a:ext cx="8748713" cy="446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74" name="Worksheet" r:id="rId5" imgW="6715041" imgH="3428890" progId="Excel.Sheet.8">
                  <p:embed/>
                </p:oleObj>
              </mc:Choice>
              <mc:Fallback>
                <p:oleObj name="Worksheet" r:id="rId5" imgW="6715041" imgH="3428890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525" y="1690688"/>
                        <a:ext cx="8748713" cy="4467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247077457"/>
              </p:ext>
            </p:ext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4965700" y="6542088"/>
            <a:ext cx="15144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TextBox 3"/>
          <p:cNvSpPr txBox="1">
            <a:spLocks noChangeArrowheads="1"/>
          </p:cNvSpPr>
          <p:nvPr/>
        </p:nvSpPr>
        <p:spPr bwMode="auto">
          <a:xfrm>
            <a:off x="20638" y="6519863"/>
            <a:ext cx="9144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ea typeface="Geneva"/>
                <a:cs typeface="Geneva"/>
              </a:rPr>
              <a:t>Source – HomeScan MAT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-6350" y="854075"/>
            <a:ext cx="8642350" cy="736600"/>
          </a:xfrm>
        </p:spPr>
        <p:txBody>
          <a:bodyPr/>
          <a:lstStyle/>
          <a:p>
            <a:pPr eaLnBrk="1" hangingPunct="1"/>
            <a:r>
              <a:rPr lang="en-GB" altLang="en-US" sz="3200" smtClean="0">
                <a:latin typeface="Arial" pitchFamily="34" charset="0"/>
              </a:rPr>
              <a:t>Rolling Purchase KPI’s – Chilled Cod</a:t>
            </a:r>
          </a:p>
        </p:txBody>
      </p:sp>
      <p:graphicFrame>
        <p:nvGraphicFramePr>
          <p:cNvPr id="15363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5617580"/>
              </p:ext>
            </p:extLst>
          </p:nvPr>
        </p:nvGraphicFramePr>
        <p:xfrm>
          <a:off x="34925" y="1949450"/>
          <a:ext cx="8964613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98" name="Worksheet" r:id="rId5" imgW="7905649" imgH="3629096" progId="Excel.Sheet.8">
                  <p:embed/>
                </p:oleObj>
              </mc:Choice>
              <mc:Fallback>
                <p:oleObj name="Worksheet" r:id="rId5" imgW="7905649" imgH="3629096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" y="1949450"/>
                        <a:ext cx="8964613" cy="411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419789909"/>
              </p:ext>
            </p:ext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4956175" y="6529388"/>
            <a:ext cx="15144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TextBox 3"/>
          <p:cNvSpPr txBox="1">
            <a:spLocks noChangeArrowheads="1"/>
          </p:cNvSpPr>
          <p:nvPr/>
        </p:nvSpPr>
        <p:spPr bwMode="auto">
          <a:xfrm>
            <a:off x="20638" y="6519863"/>
            <a:ext cx="9144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ea typeface="Geneva"/>
                <a:cs typeface="Geneva"/>
              </a:rPr>
              <a:t>Source – HomeScan MAT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2"/>
          <p:cNvSpPr>
            <a:spLocks noGrp="1" noChangeArrowheads="1"/>
          </p:cNvSpPr>
          <p:nvPr>
            <p:ph type="title"/>
          </p:nvPr>
        </p:nvSpPr>
        <p:spPr>
          <a:xfrm>
            <a:off x="-1588" y="876300"/>
            <a:ext cx="5400676" cy="609600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sz="3200" smtClean="0">
                <a:latin typeface="Arial" pitchFamily="34" charset="0"/>
              </a:rPr>
              <a:t>  Share of Trade – Total Cod</a:t>
            </a:r>
            <a:endParaRPr lang="en-US" altLang="en-US" sz="3200" smtClean="0">
              <a:latin typeface="Arial" pitchFamily="34" charset="0"/>
            </a:endParaRPr>
          </a:p>
        </p:txBody>
      </p:sp>
      <p:pic>
        <p:nvPicPr>
          <p:cNvPr id="3" name="Picture 2"/>
          <p:cNvPicPr>
            <a:picLocks noGrp="1" noChangeAspect="1" noChangeArrowheads="1"/>
          </p:cNvPicPr>
          <p:nvPr>
            <p:ph idx="1"/>
            <p:extLst>
              <p:ext uri="{D42A27DB-BD31-4B8C-83A1-F6EECF244321}">
                <p14:modId xmlns:p14="http://schemas.microsoft.com/office/powerpoint/2010/main" val="135626423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90513" y="1393825"/>
            <a:ext cx="8418512" cy="517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630965041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938713" y="6538913"/>
            <a:ext cx="15144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TextBox 3"/>
          <p:cNvSpPr txBox="1">
            <a:spLocks noChangeArrowheads="1"/>
          </p:cNvSpPr>
          <p:nvPr/>
        </p:nvSpPr>
        <p:spPr bwMode="auto">
          <a:xfrm>
            <a:off x="20638" y="6519863"/>
            <a:ext cx="9144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ea typeface="Geneva"/>
                <a:cs typeface="Geneva"/>
              </a:rPr>
              <a:t>Source – HomeScan MAT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0"/>
          <p:cNvSpPr>
            <a:spLocks noGrp="1" noChangeArrowheads="1"/>
          </p:cNvSpPr>
          <p:nvPr>
            <p:ph type="title"/>
          </p:nvPr>
        </p:nvSpPr>
        <p:spPr>
          <a:xfrm>
            <a:off x="14288" y="793750"/>
            <a:ext cx="5761037" cy="642938"/>
          </a:xfrm>
        </p:spPr>
        <p:txBody>
          <a:bodyPr/>
          <a:lstStyle/>
          <a:p>
            <a:pPr eaLnBrk="1" hangingPunct="1"/>
            <a:r>
              <a:rPr lang="en-GB" altLang="en-US" sz="3200" smtClean="0">
                <a:latin typeface="Arial" pitchFamily="34" charset="0"/>
              </a:rPr>
              <a:t>Share of Trade – Frozen Cod</a:t>
            </a:r>
            <a:endParaRPr lang="en-US" altLang="en-US" sz="3200" smtClean="0">
              <a:latin typeface="Arial" pitchFamily="34" charset="0"/>
            </a:endParaRPr>
          </a:p>
        </p:txBody>
      </p:sp>
      <p:pic>
        <p:nvPicPr>
          <p:cNvPr id="2" name="Picture 1"/>
          <p:cNvPicPr>
            <a:picLocks noGrp="1" noChangeAspect="1" noChangeArrowheads="1"/>
          </p:cNvPicPr>
          <p:nvPr>
            <p:ph idx="1"/>
            <p:extLst>
              <p:ext uri="{D42A27DB-BD31-4B8C-83A1-F6EECF244321}">
                <p14:modId xmlns:p14="http://schemas.microsoft.com/office/powerpoint/2010/main" val="4239813033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47650" y="1438275"/>
            <a:ext cx="8421688" cy="517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430601526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953000" y="6529388"/>
            <a:ext cx="15144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TextBox 3"/>
          <p:cNvSpPr txBox="1">
            <a:spLocks noChangeArrowheads="1"/>
          </p:cNvSpPr>
          <p:nvPr/>
        </p:nvSpPr>
        <p:spPr bwMode="auto">
          <a:xfrm>
            <a:off x="20638" y="6519863"/>
            <a:ext cx="9144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ea typeface="Geneva"/>
                <a:cs typeface="Geneva"/>
              </a:rPr>
              <a:t>Source – HomeScan MAT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"/>
          <p:cNvSpPr>
            <a:spLocks noGrp="1" noChangeArrowheads="1"/>
          </p:cNvSpPr>
          <p:nvPr>
            <p:ph type="title"/>
          </p:nvPr>
        </p:nvSpPr>
        <p:spPr>
          <a:xfrm>
            <a:off x="-22225" y="774700"/>
            <a:ext cx="5588000" cy="720725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sz="3200" smtClean="0">
                <a:latin typeface="Arial" pitchFamily="34" charset="0"/>
              </a:rPr>
              <a:t>Share of Trade – Chilled Cod</a:t>
            </a:r>
            <a:endParaRPr lang="en-US" altLang="en-US" sz="3200" smtClean="0">
              <a:latin typeface="Arial" pitchFamily="34" charset="0"/>
            </a:endParaRPr>
          </a:p>
        </p:txBody>
      </p:sp>
      <p:pic>
        <p:nvPicPr>
          <p:cNvPr id="2" name="Picture 1"/>
          <p:cNvPicPr>
            <a:picLocks noGrp="1" noChangeAspect="1" noChangeArrowheads="1"/>
          </p:cNvPicPr>
          <p:nvPr>
            <p:ph idx="1"/>
            <p:extLst>
              <p:ext uri="{D42A27DB-BD31-4B8C-83A1-F6EECF244321}">
                <p14:modId xmlns:p14="http://schemas.microsoft.com/office/powerpoint/2010/main" val="1230675596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96875" y="1455738"/>
            <a:ext cx="8331200" cy="511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646440402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937125" y="6530975"/>
            <a:ext cx="15144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TextBox 3"/>
          <p:cNvSpPr txBox="1">
            <a:spLocks noChangeArrowheads="1"/>
          </p:cNvSpPr>
          <p:nvPr/>
        </p:nvSpPr>
        <p:spPr bwMode="auto">
          <a:xfrm>
            <a:off x="20638" y="6519863"/>
            <a:ext cx="9144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ea typeface="Geneva"/>
                <a:cs typeface="Geneva"/>
              </a:rPr>
              <a:t>Source – HomeScan MAT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 txBox="1">
            <a:spLocks/>
          </p:cNvSpPr>
          <p:nvPr/>
        </p:nvSpPr>
        <p:spPr bwMode="auto">
          <a:xfrm>
            <a:off x="-1588" y="849313"/>
            <a:ext cx="8642351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>
                <a:solidFill>
                  <a:srgbClr val="012E7F"/>
                </a:solidFill>
              </a:rPr>
              <a:t>Market Context – Total Fish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151961844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8" y="1484313"/>
            <a:ext cx="8990012" cy="468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787343517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895850" y="6543675"/>
            <a:ext cx="15144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TextBox 3"/>
          <p:cNvSpPr txBox="1">
            <a:spLocks noChangeArrowheads="1"/>
          </p:cNvSpPr>
          <p:nvPr/>
        </p:nvSpPr>
        <p:spPr bwMode="auto">
          <a:xfrm>
            <a:off x="0" y="6535738"/>
            <a:ext cx="9144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 txBox="1">
            <a:spLocks/>
          </p:cNvSpPr>
          <p:nvPr/>
        </p:nvSpPr>
        <p:spPr bwMode="auto">
          <a:xfrm>
            <a:off x="-1588" y="960152"/>
            <a:ext cx="8642351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 dirty="0">
                <a:solidFill>
                  <a:srgbClr val="012E7F"/>
                </a:solidFill>
              </a:rPr>
              <a:t>Market Context – Total Fish continued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3200" dirty="0">
              <a:solidFill>
                <a:srgbClr val="012E7F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751047607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8738" y="1465330"/>
            <a:ext cx="9050337" cy="470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738682892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895850" y="6543675"/>
            <a:ext cx="15144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TextBox 3"/>
          <p:cNvSpPr txBox="1">
            <a:spLocks noChangeArrowheads="1"/>
          </p:cNvSpPr>
          <p:nvPr/>
        </p:nvSpPr>
        <p:spPr bwMode="auto">
          <a:xfrm>
            <a:off x="0" y="6535738"/>
            <a:ext cx="9144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9525" y="659213"/>
            <a:ext cx="6481763" cy="650875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sz="3200" dirty="0">
                <a:latin typeface="Arial" pitchFamily="34" charset="0"/>
              </a:rPr>
              <a:t>Glossary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16694" y="1228979"/>
            <a:ext cx="7708106" cy="4483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Data is sourced from  Nielsen </a:t>
            </a:r>
          </a:p>
          <a:p>
            <a:pPr marL="361950" lvl="2" indent="-180975">
              <a:spcBef>
                <a:spcPts val="300"/>
              </a:spcBef>
              <a:buClr>
                <a:srgbClr val="0062AE"/>
              </a:buClr>
              <a:buFont typeface="Arial" pitchFamily="34" charset="0"/>
              <a:buChar char="–"/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Scantrack – EPOS from key retailers (excluding discounters) and some sample EPOS.</a:t>
            </a:r>
          </a:p>
          <a:p>
            <a:pPr marL="361950" lvl="2" indent="-180975">
              <a:spcBef>
                <a:spcPts val="300"/>
              </a:spcBef>
              <a:buClr>
                <a:srgbClr val="0062AE"/>
              </a:buClr>
              <a:buFont typeface="Arial" pitchFamily="34" charset="0"/>
              <a:buChar char="–"/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Homescan – Consumer panel of 15,000 households using hand held scanners to record grocery purchases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MAT – Moving Annual Total i.e. 52 weeks, TY= This year, YA= Year ago, 2YA =Two years ago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Fish – Seafood (i.e. fish and shellfish)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Fresh – Chilled 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Segment definitions: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Batter - Fish / shellfish which is described as being coated in batter / battered / tempura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cake / finger segment takes priority.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Breaded - Fish / shellfish which is described as being coated in breadcrumbs / breaded / crumb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cake / finger segments takes priority.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Cakes - Fish / shellfish which are described as cakes.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Dusted - Fish / shellfish which are described as dusted or lightly coated (in seasoned flour)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Fingers - Fish / shellfish which are described as fingers.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Meals - Fish / shellfish which are described as meals and/or contain a carbohydrate, exclude all meals which contain a mixture of meat and seafood protein.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Natural - Fish / shellfish that has not had anything added or done to it, other than that required for basic processing. It can be raw or cooked or smoked, whole / fillets/ headed / gutted fish or shucked &amp; peeled shellfish.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Prepared - Fish / shellfish that has other ingredients or has been processed in any way different to the other segments e.g. packaged in brine / water / oil / marinade, or smoked  / treated / prepared / topped / crusted / stuffed / served with a relish but is not a meal.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Sauce - Fish / shellfish which is described as being in a sauce or with a separate sauce / dressing / dip (can be a sachet) but has no other additions e.g. lettuce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Batter, Breaded, Cakes, Dusted &amp; Finger segments take priority.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Sushi - Fish / shellfish which is described as sushi or sashimi.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Segments can be further broken down into: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By Sector i.e. Chilled, Frozen &amp; Ambient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By Species e.g. Cod, Haddock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Smoked &amp; Unsmoked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Organic &amp; Standard</a:t>
            </a:r>
          </a:p>
        </p:txBody>
      </p:sp>
    </p:spTree>
    <p:extLst>
      <p:ext uri="{BB962C8B-B14F-4D97-AF65-F5344CB8AC3E}">
        <p14:creationId xmlns:p14="http://schemas.microsoft.com/office/powerpoint/2010/main" val="10723589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r>
              <a:rPr lang="en-US" altLang="en-US" sz="3200" smtClean="0">
                <a:latin typeface="Arial" pitchFamily="34" charset="0"/>
              </a:rPr>
              <a:t>Moving Annual Trends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309513562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906963" y="6546850"/>
            <a:ext cx="15144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TextBox 3"/>
          <p:cNvSpPr txBox="1">
            <a:spLocks noChangeArrowheads="1"/>
          </p:cNvSpPr>
          <p:nvPr/>
        </p:nvSpPr>
        <p:spPr bwMode="auto">
          <a:xfrm>
            <a:off x="-11875" y="6516688"/>
            <a:ext cx="9144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574483846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1129" y="1449388"/>
            <a:ext cx="9012238" cy="481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0" y="855663"/>
            <a:ext cx="6696075" cy="581025"/>
          </a:xfrm>
        </p:spPr>
        <p:txBody>
          <a:bodyPr anchor="t"/>
          <a:lstStyle/>
          <a:p>
            <a:pPr eaLnBrk="1" hangingPunct="1"/>
            <a:r>
              <a:rPr lang="en-GB" altLang="en-US" sz="3200" smtClean="0">
                <a:latin typeface="Arial" pitchFamily="34" charset="0"/>
              </a:rPr>
              <a:t>Long Term Trends – Total Cod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672897371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4013" y="1374775"/>
            <a:ext cx="8434387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TextBox 3"/>
          <p:cNvSpPr txBox="1">
            <a:spLocks noChangeArrowheads="1"/>
          </p:cNvSpPr>
          <p:nvPr/>
        </p:nvSpPr>
        <p:spPr bwMode="auto">
          <a:xfrm>
            <a:off x="0" y="6535738"/>
            <a:ext cx="9144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503771028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895850" y="6550850"/>
            <a:ext cx="15144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-582613" y="842963"/>
            <a:ext cx="8154988" cy="676275"/>
          </a:xfrm>
        </p:spPr>
        <p:txBody>
          <a:bodyPr anchor="t"/>
          <a:lstStyle/>
          <a:p>
            <a:pPr eaLnBrk="1" hangingPunct="1"/>
            <a:r>
              <a:rPr lang="en-GB" altLang="en-US" sz="3200" smtClean="0">
                <a:latin typeface="Arial" pitchFamily="34" charset="0"/>
              </a:rPr>
              <a:t>      Long Term Trends – Frozen Cod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731890524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2250" y="1382713"/>
            <a:ext cx="8434388" cy="5097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TextBox 3"/>
          <p:cNvSpPr txBox="1">
            <a:spLocks noChangeArrowheads="1"/>
          </p:cNvSpPr>
          <p:nvPr/>
        </p:nvSpPr>
        <p:spPr bwMode="auto">
          <a:xfrm>
            <a:off x="0" y="6535738"/>
            <a:ext cx="9144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400717246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06963" y="6549263"/>
            <a:ext cx="15144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-323850" y="814719"/>
            <a:ext cx="7353300" cy="657225"/>
          </a:xfrm>
        </p:spPr>
        <p:txBody>
          <a:bodyPr anchor="t"/>
          <a:lstStyle/>
          <a:p>
            <a:pPr eaLnBrk="1" hangingPunct="1"/>
            <a:r>
              <a:rPr lang="en-GB" altLang="en-US" sz="3200" smtClean="0">
                <a:latin typeface="Arial" pitchFamily="34" charset="0"/>
              </a:rPr>
              <a:t>   Long Term Trends – Chilled Cod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856092888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7350" y="1348119"/>
            <a:ext cx="8418513" cy="517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TextBox 3"/>
          <p:cNvSpPr txBox="1">
            <a:spLocks noChangeArrowheads="1"/>
          </p:cNvSpPr>
          <p:nvPr/>
        </p:nvSpPr>
        <p:spPr bwMode="auto">
          <a:xfrm>
            <a:off x="0" y="6535738"/>
            <a:ext cx="9144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409647224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10138" y="6549263"/>
            <a:ext cx="15144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4996"/>
            <a:ext cx="9144000" cy="5310909"/>
          </a:xfrm>
          <a:prstGeom prst="rect">
            <a:avLst/>
          </a:prstGeom>
        </p:spPr>
      </p:pic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20638" y="6519863"/>
            <a:ext cx="9144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ea typeface="Geneva"/>
                <a:cs typeface="Geneva"/>
              </a:rPr>
              <a:t>Source – HomeScan MAT 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545261915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943475" y="6538913"/>
            <a:ext cx="15144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7"/>
          <p:cNvSpPr txBox="1">
            <a:spLocks noChangeArrowheads="1"/>
          </p:cNvSpPr>
          <p:nvPr/>
        </p:nvSpPr>
        <p:spPr bwMode="auto">
          <a:xfrm>
            <a:off x="0" y="456841"/>
            <a:ext cx="54864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 dirty="0">
                <a:solidFill>
                  <a:srgbClr val="012E7F"/>
                </a:solidFill>
              </a:rPr>
              <a:t>Purchase KPI’s - Total Cod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607505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3546"/>
            <a:ext cx="9144000" cy="5310909"/>
          </a:xfrm>
          <a:prstGeom prst="rect">
            <a:avLst/>
          </a:prstGeom>
        </p:spPr>
      </p:pic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20638" y="6519863"/>
            <a:ext cx="9144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ea typeface="Geneva"/>
                <a:cs typeface="Geneva"/>
              </a:rPr>
              <a:t>Source – HomeScan MAT 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728792939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943475" y="6538913"/>
            <a:ext cx="15144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7"/>
          <p:cNvSpPr txBox="1">
            <a:spLocks noChangeArrowheads="1"/>
          </p:cNvSpPr>
          <p:nvPr/>
        </p:nvSpPr>
        <p:spPr bwMode="auto">
          <a:xfrm>
            <a:off x="0" y="389735"/>
            <a:ext cx="576103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>
                <a:solidFill>
                  <a:srgbClr val="012E7F"/>
                </a:solidFill>
              </a:rPr>
              <a:t>Purchase KPI’s - Frozen Cod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500729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2596"/>
            <a:ext cx="9144000" cy="5310909"/>
          </a:xfrm>
          <a:prstGeom prst="rect">
            <a:avLst/>
          </a:prstGeom>
        </p:spPr>
      </p:pic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20638" y="6519863"/>
            <a:ext cx="9144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ea typeface="Geneva"/>
                <a:cs typeface="Geneva"/>
              </a:rPr>
              <a:t>Source – HomeScan MAT 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853750060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943475" y="6538913"/>
            <a:ext cx="15144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7"/>
          <p:cNvSpPr txBox="1">
            <a:spLocks noChangeArrowheads="1"/>
          </p:cNvSpPr>
          <p:nvPr/>
        </p:nvSpPr>
        <p:spPr bwMode="auto">
          <a:xfrm>
            <a:off x="0" y="340214"/>
            <a:ext cx="54864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 dirty="0">
                <a:solidFill>
                  <a:srgbClr val="012E7F"/>
                </a:solidFill>
              </a:rPr>
              <a:t>Purchase KPI’s - Chilled Cod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054667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-6350" y="869950"/>
            <a:ext cx="8642350" cy="563563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sz="3200" smtClean="0">
                <a:latin typeface="Arial" pitchFamily="34" charset="0"/>
              </a:rPr>
              <a:t>Rolling Purchase KPI’s – Total Cod</a:t>
            </a:r>
          </a:p>
        </p:txBody>
      </p:sp>
      <p:graphicFrame>
        <p:nvGraphicFramePr>
          <p:cNvPr id="1331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6598392"/>
              </p:ext>
            </p:extLst>
          </p:nvPr>
        </p:nvGraphicFramePr>
        <p:xfrm>
          <a:off x="263525" y="1711325"/>
          <a:ext cx="8489950" cy="449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51" name="Worksheet" r:id="rId5" imgW="7896208" imgH="4181349" progId="Excel.Sheet.8">
                  <p:embed/>
                </p:oleObj>
              </mc:Choice>
              <mc:Fallback>
                <p:oleObj name="Worksheet" r:id="rId5" imgW="7896208" imgH="4181349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525" y="1711325"/>
                        <a:ext cx="8489950" cy="449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941662023"/>
              </p:ext>
            </p:ext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4943475" y="6538913"/>
            <a:ext cx="15144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TextBox 3"/>
          <p:cNvSpPr txBox="1">
            <a:spLocks noChangeArrowheads="1"/>
          </p:cNvSpPr>
          <p:nvPr/>
        </p:nvSpPr>
        <p:spPr bwMode="auto">
          <a:xfrm>
            <a:off x="20638" y="6519863"/>
            <a:ext cx="9144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Geneva"/>
                <a:cs typeface="Geneva"/>
              </a:rPr>
              <a:t>Source – HomeScan MAT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007C7C7C-6575-627C-6573-74206669747C}"/>
  <p:tag name="WSP_FILE_NAME" val="C:\Users\iyenki01\Documents\My Nielsen Answers\Answers Business Applications\CPS Reporting\CPS Reporting.wsp"/>
  <p:tag name="REPORT_BOOK_NAME" val="HomeScan KPI Tree - Volume"/>
  <p:tag name="PORTFOLIO_PATH" val="Ad Hoc - CASE,Mkt Summary"/>
  <p:tag name="REPORT_NAME" val="Table Template"/>
  <p:tag name="ANALYSIS_NAME" val="Hide NA"/>
  <p:tag name="OLAP_PAGE_TAGS" val="0,0,20,0,0"/>
  <p:tag name="LOCAL_PAGE_PANEL_TAG" val="Title"/>
  <p:tag name="WSP_FILE_DATA_TYPE" val="2"/>
  <p:tag name="IS APPENDED" val="0"/>
  <p:tag name="CONVERSION" val="NON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007C7C7C-6575-627C-6573-74206669747C}"/>
  <p:tag name="WSP_FILE_NAME" val="C:\Users\iyenki01\Documents\My Nielsen Answers\Answers Business Applications\CPS Reporting\CPS Reporting.wsp"/>
  <p:tag name="REPORT_BOOK_NAME" val="HomeScan KPI Tree - Volume"/>
  <p:tag name="PORTFOLIO_PATH" val="Ad Hoc - CASE,Mkt Summary"/>
  <p:tag name="REPORT_NAME" val="Table Template"/>
  <p:tag name="ANALYSIS_NAME" val="Hide NA"/>
  <p:tag name="OLAP_PAGE_TAGS" val="0,0,22,0,0"/>
  <p:tag name="LOCAL_PAGE_PANEL_TAG" val="Title"/>
  <p:tag name="WSP_FILE_DATA_TYPE" val="2"/>
  <p:tag name="IS APPENDED" val="0"/>
  <p:tag name="CONVERSION" val="NON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007C7C7C-6575-627C-6573-74206669747C}"/>
  <p:tag name="WSP_FILE_NAME" val="C:\Users\iyenki01\Documents\My Nielsen Answers\Answers Business Applications\CPS Reporting\CPS Reporting.wsp"/>
  <p:tag name="REPORT_BOOK_NAME" val="HomeScan KPI Tree - Volume"/>
  <p:tag name="PORTFOLIO_PATH" val="Ad Hoc - CASE,Mkt Summary"/>
  <p:tag name="REPORT_NAME" val="Table Template"/>
  <p:tag name="ANALYSIS_NAME" val="Hide NA"/>
  <p:tag name="OLAP_PAGE_TAGS" val="0,0,21,0,0"/>
  <p:tag name="LOCAL_PAGE_PANEL_TAG" val="Title"/>
  <p:tag name="WSP_FILE_DATA_TYPE" val="2"/>
  <p:tag name="IS APPENDED" val="0"/>
  <p:tag name="CONVERSION" val="NONE"/>
</p:tagLst>
</file>

<file path=ppt/theme/theme1.xml><?xml version="1.0" encoding="utf-8"?>
<a:theme xmlns:a="http://schemas.openxmlformats.org/drawingml/2006/main" name="Seafish-PowerPoint-template">
  <a:themeElements>
    <a:clrScheme name="Seafish colour theme">
      <a:dk1>
        <a:sysClr val="windowText" lastClr="000000"/>
      </a:dk1>
      <a:lt1>
        <a:sysClr val="window" lastClr="FFFFFF"/>
      </a:lt1>
      <a:dk2>
        <a:srgbClr val="595959"/>
      </a:dk2>
      <a:lt2>
        <a:srgbClr val="E7E6E6"/>
      </a:lt2>
      <a:accent1>
        <a:srgbClr val="0075BF"/>
      </a:accent1>
      <a:accent2>
        <a:srgbClr val="00A0DE"/>
      </a:accent2>
      <a:accent3>
        <a:srgbClr val="706F6F"/>
      </a:accent3>
      <a:accent4>
        <a:srgbClr val="8AB5E1"/>
      </a:accent4>
      <a:accent5>
        <a:srgbClr val="A2CFF1"/>
      </a:accent5>
      <a:accent6>
        <a:srgbClr val="AEABAB"/>
      </a:accent6>
      <a:hlink>
        <a:srgbClr val="0563C1"/>
      </a:hlink>
      <a:folHlink>
        <a:srgbClr val="954F72"/>
      </a:folHlink>
    </a:clrScheme>
    <a:fontScheme name="Seafish font theme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200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lnSpc>
            <a:spcPct val="90000"/>
          </a:lnSpc>
          <a:defRPr sz="1600" dirty="0" smtClean="0">
            <a:solidFill>
              <a:schemeClr val="accent1"/>
            </a:solidFill>
          </a:defRPr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Presentation4" id="{2FCA762D-6EA3-3449-9E2C-593BCAAD23B0}" vid="{CCF4CBAF-3210-6445-9D43-BAFE3CCF933F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Market Data Document" ma:contentTypeID="0x010100FBC0F8BFD01A91498CA7837A71EEDFDB02005AE5335FCC83EB48B1308B6A764FBC1C" ma:contentTypeVersion="27" ma:contentTypeDescription="Market Data Document Content Type" ma:contentTypeScope="" ma:versionID="da108508dc232e68c3eb0da7c7f570e3">
  <xsd:schema xmlns:xsd="http://www.w3.org/2001/XMLSchema" xmlns:xs="http://www.w3.org/2001/XMLSchema" xmlns:p="http://schemas.microsoft.com/office/2006/metadata/properties" xmlns:ns2="cebd32e3-9ab6-41ee-b1af-b8405a8d4e68" xmlns:ns3="f1844da6-a929-4072-a9ab-fc72a86c7633" targetNamespace="http://schemas.microsoft.com/office/2006/metadata/properties" ma:root="true" ma:fieldsID="0d9debfe9803182ce6077bd70346052f" ns2:_="" ns3:_="">
    <xsd:import namespace="cebd32e3-9ab6-41ee-b1af-b8405a8d4e68"/>
    <xsd:import namespace="f1844da6-a929-4072-a9ab-fc72a86c7633"/>
    <xsd:element name="properties">
      <xsd:complexType>
        <xsd:sequence>
          <xsd:element name="documentManagement">
            <xsd:complexType>
              <xsd:all>
                <xsd:element ref="ns2:DocumentSummary" minOccurs="0"/>
                <xsd:element ref="ns2:DocumentSource" minOccurs="0"/>
                <xsd:element ref="ns2:DocumentTopic" minOccurs="0"/>
                <xsd:element ref="ns2:PublicationDate" minOccurs="0"/>
                <xsd:element ref="ns2:FreeTextDate" minOccurs="0"/>
                <xsd:element ref="ns2:ContentStartDate" minOccurs="0"/>
                <xsd:element ref="ns2:ContentEndDate" minOccurs="0"/>
                <xsd:element ref="ns2:DocumentAdded" minOccurs="0"/>
                <xsd:element ref="ns2:DocumentStatus" minOccurs="0"/>
                <xsd:element ref="ns2:j7c1b49d505545c2a69692ae734740bd" minOccurs="0"/>
                <xsd:element ref="ns2:TaxCatchAll" minOccurs="0"/>
                <xsd:element ref="ns2:TaxCatchAllLabel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bd32e3-9ab6-41ee-b1af-b8405a8d4e68" elementFormDefault="qualified">
    <xsd:import namespace="http://schemas.microsoft.com/office/2006/documentManagement/types"/>
    <xsd:import namespace="http://schemas.microsoft.com/office/infopath/2007/PartnerControls"/>
    <xsd:element name="DocumentSummary" ma:index="3" nillable="true" ma:displayName="Summary" ma:internalName="DocumentSummary" ma:readOnly="false">
      <xsd:simpleType>
        <xsd:restriction base="dms:Note">
          <xsd:maxLength value="255"/>
        </xsd:restriction>
      </xsd:simpleType>
    </xsd:element>
    <xsd:element name="DocumentSource" ma:index="5" nillable="true" ma:displayName="Source" ma:format="Dropdown" ma:internalName="DocumentSource">
      <xsd:simpleType>
        <xsd:restriction base="dms:Choice">
          <xsd:enumeration value="Globefish"/>
          <xsd:enumeration value="HMRC via BTS"/>
          <xsd:enumeration value="IGD"/>
          <xsd:enumeration value="MMO"/>
          <xsd:enumeration value="Kantar"/>
          <xsd:enumeration value="NielsenIQ"/>
          <xsd:enumeration value="Circana"/>
          <xsd:enumeration value="Seafish"/>
          <xsd:enumeration value="Technomic"/>
        </xsd:restriction>
      </xsd:simpleType>
    </xsd:element>
    <xsd:element name="DocumentTopic" ma:index="6" nillable="true" ma:displayName="Topic" ma:default="" ma:internalName="DocumentTopic" ma:readOnly="fals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Technical Report"/>
                    <xsd:enumeration value="Factsheet/Datasheet"/>
                    <xsd:enumeration value="Corporate Document"/>
                    <xsd:enumeration value="Guidelines"/>
                    <xsd:enumeration value="Marine Survey"/>
                    <xsd:enumeration value="Training Material"/>
                    <xsd:enumeration value="Careers"/>
                    <xsd:enumeration value="Economics and Business"/>
                    <xsd:enumeration value="Aquaculture"/>
                    <xsd:enumeration value="IPF Final Reports"/>
                    <xsd:enumeration value="Other"/>
                    <xsd:enumeration value="Not known"/>
                    <xsd:enumeration value="Internal Seafish Report"/>
                    <xsd:enumeration value="Confidential Seafish Report"/>
                    <xsd:enumeration value="Seafood Guide"/>
                    <xsd:enumeration value=".Web-About Seafish"/>
                    <xsd:enumeration value=".Web-Changing Landscapes"/>
                    <xsd:enumeration value=".Web-Promoting Seafood"/>
                    <xsd:enumeration value=".Web-Responsible Sourcing"/>
                    <xsd:enumeration value=".Web-Safety and Training"/>
                    <xsd:enumeration value=".Web-Insight and Research"/>
                  </xsd:restriction>
                </xsd:simpleType>
              </xsd:element>
            </xsd:sequence>
          </xsd:extension>
        </xsd:complexContent>
      </xsd:complexType>
    </xsd:element>
    <xsd:element name="PublicationDate" ma:index="7" nillable="true" ma:displayName="Publication Date" ma:format="DateOnly" ma:indexed="true" ma:internalName="PublicationDate">
      <xsd:simpleType>
        <xsd:restriction base="dms:DateTime"/>
      </xsd:simpleType>
    </xsd:element>
    <xsd:element name="FreeTextDate" ma:index="8" nillable="true" ma:displayName="Free Text Date" ma:internalName="FreeTextDate" ma:readOnly="false">
      <xsd:simpleType>
        <xsd:restriction base="dms:Text"/>
      </xsd:simpleType>
    </xsd:element>
    <xsd:element name="ContentStartDate" ma:index="9" nillable="true" ma:displayName="Content Start Date" ma:format="DateOnly" ma:internalName="ContentStartDate" ma:readOnly="false">
      <xsd:simpleType>
        <xsd:restriction base="dms:DateTime"/>
      </xsd:simpleType>
    </xsd:element>
    <xsd:element name="ContentEndDate" ma:index="10" nillable="true" ma:displayName="Content End Date" ma:format="DateOnly" ma:internalName="ContentEndDate" ma:readOnly="false">
      <xsd:simpleType>
        <xsd:restriction base="dms:DateTime"/>
      </xsd:simpleType>
    </xsd:element>
    <xsd:element name="DocumentAdded" ma:index="11" nillable="true" ma:displayName="Added" ma:format="DateOnly" ma:indexed="true" ma:internalName="DocumentAdded">
      <xsd:simpleType>
        <xsd:restriction base="dms:DateTime"/>
      </xsd:simpleType>
    </xsd:element>
    <xsd:element name="DocumentStatus" ma:index="12" nillable="true" ma:displayName="Document Status" ma:default="Unpublished" ma:format="Dropdown" ma:indexed="true" ma:internalName="DocumentStatus" ma:readOnly="false">
      <xsd:simpleType>
        <xsd:restriction base="dms:Choice">
          <xsd:enumeration value="Deleted"/>
          <xsd:enumeration value="Unpublished"/>
          <xsd:enumeration value="Published"/>
          <xsd:enumeration value="Archived"/>
        </xsd:restriction>
      </xsd:simpleType>
    </xsd:element>
    <xsd:element name="j7c1b49d505545c2a69692ae734740bd" ma:index="18" ma:taxonomy="true" ma:internalName="j7c1b49d505545c2a69692ae734740bd" ma:taxonomyFieldName="Market_x0020_Data_x0020_Document_x0020_Path" ma:displayName="Market Data Document Path" ma:indexed="true" ma:readOnly="false" ma:default="" ma:fieldId="{37c1b49d-5055-45c2-a696-92ae734740bd}" ma:sspId="63fa3ede-d9eb-4891-98d7-32cb363d3ca5" ma:termSetId="907aca91-42f0-4171-9a43-f9786420f34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9" nillable="true" ma:displayName="Taxonomy Catch All Column" ma:hidden="true" ma:list="{5e028737-9680-4a7e-bfb2-5cfc569abfd5}" ma:internalName="TaxCatchAll" ma:readOnly="false" ma:showField="CatchAllData" ma:web="cebd32e3-9ab6-41ee-b1af-b8405a8d4e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20" nillable="true" ma:displayName="Taxonomy Catch All Column1" ma:hidden="true" ma:list="{5e028737-9680-4a7e-bfb2-5cfc569abfd5}" ma:internalName="TaxCatchAllLabel" ma:readOnly="false" ma:showField="CatchAllDataLabel" ma:web="cebd32e3-9ab6-41ee-b1af-b8405a8d4e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844da6-a929-4072-a9ab-fc72a86c76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24" nillable="true" ma:displayName="Tags" ma:hidden="true" ma:internalName="MediaServiceAutoTags" ma:readOnly="true">
      <xsd:simpleType>
        <xsd:restriction base="dms:Text"/>
      </xsd:simpleType>
    </xsd:element>
    <xsd:element name="MediaServiceOCR" ma:index="25" nillable="true" ma:displayName="Extracted Text" ma:hidden="true" ma:internalName="MediaServiceOCR" ma:readOnly="true">
      <xsd:simpleType>
        <xsd:restriction base="dms:Note"/>
      </xsd:simpleType>
    </xsd:element>
    <xsd:element name="MediaServiceGenerationTime" ma:index="2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9" nillable="true" ma:displayName="KeyPoints" ma:hidden="true" ma:internalName="MediaServiceKeyPoints" ma:readOnly="true">
      <xsd:simpleType>
        <xsd:restriction base="dms:Note"/>
      </xsd:simpleType>
    </xsd:element>
    <xsd:element name="MediaServiceDateTaken" ma:index="3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3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3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Topic xmlns="cebd32e3-9ab6-41ee-b1af-b8405a8d4e68">
      <Value>Retail</Value>
    </DocumentTopic>
    <FreeTextDate xmlns="cebd32e3-9ab6-41ee-b1af-b8405a8d4e68" xsi:nil="true"/>
    <DocumentStatus xmlns="cebd32e3-9ab6-41ee-b1af-b8405a8d4e68">Published</DocumentStatus>
    <ContentEndDate xmlns="cebd32e3-9ab6-41ee-b1af-b8405a8d4e68" xsi:nil="true"/>
    <DocumentSource xmlns="cebd32e3-9ab6-41ee-b1af-b8405a8d4e68" xsi:nil="true"/>
    <PublicationDate xmlns="cebd32e3-9ab6-41ee-b1af-b8405a8d4e68" xsi:nil="true"/>
    <DocumentAdded xmlns="cebd32e3-9ab6-41ee-b1af-b8405a8d4e68">2000-01-01T00:00:00+00:00</DocumentAdded>
    <TaxCatchAll xmlns="cebd32e3-9ab6-41ee-b1af-b8405a8d4e68">
      <Value>1608</Value>
    </TaxCatchAll>
    <j7c1b49d505545c2a69692ae734740bd xmlns="cebd32e3-9ab6-41ee-b1af-b8405a8d4e68">
      <Terms xmlns="http://schemas.microsoft.com/office/infopath/2007/PartnerControls">
        <TermInfo xmlns="http://schemas.microsoft.com/office/infopath/2007/PartnerControls">
          <TermName xmlns="http://schemas.microsoft.com/office/infopath/2007/PartnerControls">05 - May 2019</TermName>
          <TermId xmlns="http://schemas.microsoft.com/office/infopath/2007/PartnerControls">46a55e05-c8f1-4787-99d1-902ddc3ba126</TermId>
        </TermInfo>
      </Terms>
    </j7c1b49d505545c2a69692ae734740bd>
    <DocumentSummary xmlns="cebd32e3-9ab6-41ee-b1af-b8405a8d4e68" xsi:nil="true"/>
    <ContentStartDate xmlns="cebd32e3-9ab6-41ee-b1af-b8405a8d4e68" xsi:nil="true"/>
    <TaxCatchAllLabel xmlns="cebd32e3-9ab6-41ee-b1af-b8405a8d4e68" xsi:nil="true"/>
  </documentManagement>
</p:properties>
</file>

<file path=customXml/itemProps1.xml><?xml version="1.0" encoding="utf-8"?>
<ds:datastoreItem xmlns:ds="http://schemas.openxmlformats.org/officeDocument/2006/customXml" ds:itemID="{4868DD9B-7660-4F24-BA45-8D25E2EC270B}"/>
</file>

<file path=customXml/itemProps2.xml><?xml version="1.0" encoding="utf-8"?>
<ds:datastoreItem xmlns:ds="http://schemas.openxmlformats.org/officeDocument/2006/customXml" ds:itemID="{5E172D40-69E1-412D-B5A9-9B6117E5ED62}"/>
</file>

<file path=customXml/itemProps3.xml><?xml version="1.0" encoding="utf-8"?>
<ds:datastoreItem xmlns:ds="http://schemas.openxmlformats.org/officeDocument/2006/customXml" ds:itemID="{22697FFC-3F74-425B-8D5D-43F4731A5BCB}"/>
</file>

<file path=docProps/app.xml><?xml version="1.0" encoding="utf-8"?>
<Properties xmlns="http://schemas.openxmlformats.org/officeDocument/2006/extended-properties" xmlns:vt="http://schemas.openxmlformats.org/officeDocument/2006/docPropsVTypes">
  <Template>Nielsen New Template Final</Template>
  <TotalTime>4472</TotalTime>
  <Words>615</Words>
  <Application>Microsoft Office PowerPoint</Application>
  <PresentationFormat>On-screen Show (4:3)</PresentationFormat>
  <Paragraphs>68</Paragraphs>
  <Slides>18</Slides>
  <Notes>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Seafish-PowerPoint-template</vt:lpstr>
      <vt:lpstr>Worksheet</vt:lpstr>
      <vt:lpstr>Cod Report</vt:lpstr>
      <vt:lpstr>Moving Annual Trends</vt:lpstr>
      <vt:lpstr>Long Term Trends – Total Cod</vt:lpstr>
      <vt:lpstr>      Long Term Trends – Frozen Cod</vt:lpstr>
      <vt:lpstr>   Long Term Trends – Chilled Cod</vt:lpstr>
      <vt:lpstr>PowerPoint Presentation</vt:lpstr>
      <vt:lpstr>PowerPoint Presentation</vt:lpstr>
      <vt:lpstr>PowerPoint Presentation</vt:lpstr>
      <vt:lpstr>Rolling Purchase KPI’s – Total Cod</vt:lpstr>
      <vt:lpstr>Rolling Purchase KPI’s – Frozen Cod</vt:lpstr>
      <vt:lpstr>Rolling Purchase KPI’s – Chilled Cod</vt:lpstr>
      <vt:lpstr>  Share of Trade – Total Cod</vt:lpstr>
      <vt:lpstr>Share of Trade – Frozen Cod</vt:lpstr>
      <vt:lpstr>Share of Trade – Chilled Cod</vt:lpstr>
      <vt:lpstr>PowerPoint Presentation</vt:lpstr>
      <vt:lpstr>PowerPoint Presentation</vt:lpstr>
      <vt:lpstr>Glossary</vt:lpstr>
      <vt:lpstr>PowerPoint Presentation</vt:lpstr>
    </vt:vector>
  </TitlesOfParts>
  <Company>ACNielsen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2019 May Nielsen Cod Report.pptx</dc:title>
  <dc:creator>anderi01</dc:creator>
  <cp:lastModifiedBy>Taunk, Shirish Kumar</cp:lastModifiedBy>
  <cp:revision>721</cp:revision>
  <dcterms:created xsi:type="dcterms:W3CDTF">2009-04-16T08:15:59Z</dcterms:created>
  <dcterms:modified xsi:type="dcterms:W3CDTF">2019-06-04T10:38:55Z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PSDescription">
    <vt:lpwstr>White background PowerPoint template, 2007.</vt:lpwstr>
  </property>
  <property fmtid="{D5CDD505-2E9C-101B-9397-08002B2CF9AE}" pid="3" name="Order">
    <vt:lpwstr>1700.00000000000</vt:lpwstr>
  </property>
  <property fmtid="{D5CDD505-2E9C-101B-9397-08002B2CF9AE}" pid="4" name="Date of Announcement">
    <vt:lpwstr>2007-01-18T00:00:00Z</vt:lpwstr>
  </property>
  <property fmtid="{D5CDD505-2E9C-101B-9397-08002B2CF9AE}" pid="5" name="GeoScope">
    <vt:lpwstr>United States</vt:lpwstr>
  </property>
  <property fmtid="{D5CDD505-2E9C-101B-9397-08002B2CF9AE}" pid="6" name="Freshness Date">
    <vt:lpwstr>2008-12-22T00:00:00Z</vt:lpwstr>
  </property>
  <property fmtid="{D5CDD505-2E9C-101B-9397-08002B2CF9AE}" pid="7" name="Details">
    <vt:lpwstr>Presentation template with White background</vt:lpwstr>
  </property>
  <property fmtid="{D5CDD505-2E9C-101B-9397-08002B2CF9AE}" pid="8" name="Region">
    <vt:lpwstr>Global</vt:lpwstr>
  </property>
  <property fmtid="{D5CDD505-2E9C-101B-9397-08002B2CF9AE}" pid="9" name="display_urn:schemas-microsoft-com:office:office#Primary_x0020_Contact">
    <vt:lpwstr>Akhtar, Sonia</vt:lpwstr>
  </property>
  <property fmtid="{D5CDD505-2E9C-101B-9397-08002B2CF9AE}" pid="10" name="Topic">
    <vt:lpwstr>Templates</vt:lpwstr>
  </property>
  <property fmtid="{D5CDD505-2E9C-101B-9397-08002B2CF9AE}" pid="11" name="ContentType">
    <vt:lpwstr>iShare Document</vt:lpwstr>
  </property>
  <property fmtid="{D5CDD505-2E9C-101B-9397-08002B2CF9AE}" pid="12" name="Primary Contact">
    <vt:lpwstr>134</vt:lpwstr>
  </property>
  <property fmtid="{D5CDD505-2E9C-101B-9397-08002B2CF9AE}" pid="13" name="North American Consumer Group">
    <vt:lpwstr>0</vt:lpwstr>
  </property>
  <property fmtid="{D5CDD505-2E9C-101B-9397-08002B2CF9AE}" pid="14" name="ContentTypeId">
    <vt:lpwstr>0x010100FBC0F8BFD01A91498CA7837A71EEDFDB02005AE5335FCC83EB48B1308B6A764FBC1C</vt:lpwstr>
  </property>
  <property fmtid="{D5CDD505-2E9C-101B-9397-08002B2CF9AE}" pid="15" name="Market Data Document Path">
    <vt:lpwstr>1608;#05 - May 2019|46a55e05-c8f1-4787-99d1-902ddc3ba126</vt:lpwstr>
  </property>
</Properties>
</file>