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10" r:id="rId1"/>
  </p:sldMasterIdLst>
  <p:notesMasterIdLst>
    <p:notesMasterId r:id="rId31"/>
  </p:notesMasterIdLst>
  <p:handoutMasterIdLst>
    <p:handoutMasterId r:id="rId32"/>
  </p:handoutMasterIdLst>
  <p:sldIdLst>
    <p:sldId id="572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73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28" autoAdjust="0"/>
  </p:normalViewPr>
  <p:slideViewPr>
    <p:cSldViewPr snapToGrid="0">
      <p:cViewPr>
        <p:scale>
          <a:sx n="80" d="100"/>
          <a:sy n="80" d="100"/>
        </p:scale>
        <p:origin x="-122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7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0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80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1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5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03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27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32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49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9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440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7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5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85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97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112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12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84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4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497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93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7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  <p:sldLayoutId id="2147486212" r:id="rId2"/>
    <p:sldLayoutId id="2147486213" r:id="rId3"/>
    <p:sldLayoutId id="2147486214" r:id="rId4"/>
    <p:sldLayoutId id="2147486215" r:id="rId5"/>
    <p:sldLayoutId id="2147486216" r:id="rId6"/>
    <p:sldLayoutId id="2147486217" r:id="rId7"/>
    <p:sldLayoutId id="2147486218" r:id="rId8"/>
    <p:sldLayoutId id="2147486219" r:id="rId9"/>
    <p:sldLayoutId id="2147486220" r:id="rId10"/>
    <p:sldLayoutId id="2147486221" r:id="rId11"/>
    <p:sldLayoutId id="2147486222" r:id="rId12"/>
    <p:sldLayoutId id="2147486223" r:id="rId13"/>
    <p:sldLayoutId id="2147486224" r:id="rId14"/>
    <p:sldLayoutId id="2147486225" r:id="rId15"/>
    <p:sldLayoutId id="2147486184" r:id="rId16"/>
    <p:sldLayoutId id="2147486185" r:id="rId17"/>
    <p:sldLayoutId id="2147486186" r:id="rId18"/>
    <p:sldLayoutId id="2147486187" r:id="rId19"/>
    <p:sldLayoutId id="2147486188" r:id="rId20"/>
    <p:sldLayoutId id="2147486189" r:id="rId21"/>
    <p:sldLayoutId id="2147486190" r:id="rId22"/>
    <p:sldLayoutId id="2147486191" r:id="rId23"/>
    <p:sldLayoutId id="2147486192" r:id="rId24"/>
    <p:sldLayoutId id="2147486193" r:id="rId25"/>
    <p:sldLayoutId id="2147486194" r:id="rId26"/>
    <p:sldLayoutId id="2147486195" r:id="rId27"/>
    <p:sldLayoutId id="2147486196" r:id="rId28"/>
    <p:sldLayoutId id="2147486197" r:id="rId29"/>
    <p:sldLayoutId id="2147486198" r:id="rId30"/>
    <p:sldLayoutId id="2147486199" r:id="rId31"/>
    <p:sldLayoutId id="2147486200" r:id="rId32"/>
    <p:sldLayoutId id="2147486201" r:id="rId33"/>
    <p:sldLayoutId id="2147486202" r:id="rId34"/>
    <p:sldLayoutId id="2147486203" r:id="rId35"/>
    <p:sldLayoutId id="2147486204" r:id="rId36"/>
    <p:sldLayoutId id="2147486205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4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6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7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2743" y="486748"/>
            <a:ext cx="8387999" cy="1225639"/>
          </a:xfrm>
        </p:spPr>
        <p:txBody>
          <a:bodyPr>
            <a:normAutofit/>
          </a:bodyPr>
          <a:lstStyle/>
          <a:p>
            <a:r>
              <a:rPr lang="en-GB" sz="2500" dirty="0"/>
              <a:t>UK Scampi and Langoustine </a:t>
            </a:r>
            <a:r>
              <a:rPr lang="en-GB" sz="2500" dirty="0" smtClean="0"/>
              <a:t>Report Data </a:t>
            </a:r>
            <a:r>
              <a:rPr lang="en-GB" sz="2500"/>
              <a:t>to </a:t>
            </a:r>
            <a:r>
              <a:rPr lang="en-GB" sz="2500" smtClean="0"/>
              <a:t>26.12.20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1990725"/>
            <a:ext cx="8387999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+mj-lt"/>
              </a:rPr>
              <a:t>ScanTrack data includes GB Total Coverage and the discounters, plus Northern Ireland Total Coverage and Musgraves.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err="1" smtClean="0">
                <a:latin typeface="+mj-lt"/>
              </a:rPr>
              <a:t>HomeScan</a:t>
            </a:r>
            <a:r>
              <a:rPr lang="en-GB" sz="1500" dirty="0" smtClean="0">
                <a:latin typeface="+mj-lt"/>
              </a:rPr>
              <a:t> </a:t>
            </a:r>
            <a:r>
              <a:rPr lang="en-GB" sz="1500" dirty="0">
                <a:latin typeface="+mj-lt"/>
              </a:rPr>
              <a:t>data is based upon a GB consumer panel and should only be used for trends, not absolute values.	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All </a:t>
            </a:r>
            <a:r>
              <a:rPr lang="en-GB" sz="1500" dirty="0">
                <a:latin typeface="+mj-lt"/>
              </a:rPr>
              <a:t>data released after w/e 26.03.16 is coded according to refined definitions available from Seafish.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Species </a:t>
            </a:r>
            <a:r>
              <a:rPr lang="en-GB" sz="1500" dirty="0">
                <a:latin typeface="+mj-lt"/>
              </a:rPr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309188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436688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740152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069621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8"/>
          <a:stretch/>
        </p:blipFill>
        <p:spPr>
          <a:xfrm>
            <a:off x="72775" y="909425"/>
            <a:ext cx="8878455" cy="5470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397188"/>
              </p:ext>
            </p:extLst>
          </p:nvPr>
        </p:nvGraphicFramePr>
        <p:xfrm>
          <a:off x="285750" y="1359178"/>
          <a:ext cx="8531225" cy="4838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7" name="Worksheet" r:id="rId3" imgW="7934275" imgH="4009829" progId="Excel.Sheet.8">
                  <p:embed/>
                </p:oleObj>
              </mc:Choice>
              <mc:Fallback>
                <p:oleObj name="Worksheet" r:id="rId3" imgW="7934275" imgH="400982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359178"/>
                        <a:ext cx="8531225" cy="4838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811630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Scampi</a:t>
            </a:r>
            <a:r>
              <a:rPr lang="en-GB" altLang="en-US" dirty="0" smtClean="0"/>
              <a:t>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949043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189464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Frozen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2315881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209925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028624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6"/>
          <a:stretch/>
        </p:blipFill>
        <p:spPr>
          <a:xfrm>
            <a:off x="53648" y="926250"/>
            <a:ext cx="8878455" cy="5462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476831"/>
              </p:ext>
            </p:extLst>
          </p:nvPr>
        </p:nvGraphicFramePr>
        <p:xfrm>
          <a:off x="130175" y="1409700"/>
          <a:ext cx="8861425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7" name="Worksheet" r:id="rId3" imgW="7324562" imgH="3209808" progId="Excel.Sheet.8">
                  <p:embed/>
                </p:oleObj>
              </mc:Choice>
              <mc:Fallback>
                <p:oleObj name="Worksheet" r:id="rId3" imgW="7324562" imgH="320980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409700"/>
                        <a:ext cx="8861425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096163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929157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6866540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Chilled 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335321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43038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56101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8803197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4"/>
          <a:stretch/>
        </p:blipFill>
        <p:spPr>
          <a:xfrm>
            <a:off x="77398" y="831250"/>
            <a:ext cx="8878455" cy="53557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62180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905295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895475"/>
            <a:ext cx="8982075" cy="413861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77867"/>
              </p:ext>
            </p:extLst>
          </p:nvPr>
        </p:nvGraphicFramePr>
        <p:xfrm>
          <a:off x="203200" y="1597025"/>
          <a:ext cx="8672513" cy="454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9" name="Worksheet" r:id="rId3" imgW="8525040" imgH="4467346" progId="Excel.Sheet.8">
                  <p:embed/>
                </p:oleObj>
              </mc:Choice>
              <mc:Fallback>
                <p:oleObj name="Worksheet" r:id="rId3" imgW="8525040" imgH="44673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597025"/>
                        <a:ext cx="8672513" cy="454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6705200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606422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0497356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054984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23857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864512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</a:t>
            </a: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2"/>
          <a:stretch/>
        </p:blipFill>
        <p:spPr>
          <a:xfrm>
            <a:off x="46611" y="819377"/>
            <a:ext cx="8878455" cy="5403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318281"/>
              </p:ext>
            </p:extLst>
          </p:nvPr>
        </p:nvGraphicFramePr>
        <p:xfrm>
          <a:off x="273050" y="1423988"/>
          <a:ext cx="8494713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" name="Worksheet" r:id="rId3" imgW="6743902" imgH="3771768" progId="Excel.Sheet.8">
                  <p:embed/>
                </p:oleObj>
              </mc:Choice>
              <mc:Fallback>
                <p:oleObj name="Worksheet" r:id="rId3" imgW="6743902" imgH="377176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23988"/>
                        <a:ext cx="8494713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3142945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909793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904899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518631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296402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797631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269554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37166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22238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721096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379599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9834977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885770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898703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2"/>
          <a:stretch/>
        </p:blipFill>
        <p:spPr>
          <a:xfrm>
            <a:off x="111423" y="748129"/>
            <a:ext cx="8878455" cy="53676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283105"/>
              </p:ext>
            </p:extLst>
          </p:nvPr>
        </p:nvGraphicFramePr>
        <p:xfrm>
          <a:off x="55050" y="1437474"/>
          <a:ext cx="8935476" cy="479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9" name="Worksheet" r:id="rId3" imgW="8496407" imgH="4467346" progId="Excel.Sheet.8">
                  <p:embed/>
                </p:oleObj>
              </mc:Choice>
              <mc:Fallback>
                <p:oleObj name="Worksheet" r:id="rId3" imgW="8496407" imgH="44673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0" y="1437474"/>
                        <a:ext cx="8935476" cy="4792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7238381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Total Scampi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628867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302780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231734"/>
              </p:ext>
            </p:extLst>
          </p:nvPr>
        </p:nvGraphicFramePr>
        <p:xfrm>
          <a:off x="97025" y="1347788"/>
          <a:ext cx="8948738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3" name="Worksheet" r:id="rId3" imgW="8610518" imgH="4105392" progId="Excel.Sheet.8">
                  <p:embed/>
                </p:oleObj>
              </mc:Choice>
              <mc:Fallback>
                <p:oleObj name="Worksheet" r:id="rId3" imgW="8610518" imgH="4105392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25" y="1347788"/>
                        <a:ext cx="8948738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9528112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2020-12-26T00:00:00+00:00</ContentEndDate>
    <DocumentSource xmlns="cebd32e3-9ab6-41ee-b1af-b8405a8d4e68">Nielsen</DocumentSource>
    <PublicationDate xmlns="cebd32e3-9ab6-41ee-b1af-b8405a8d4e68">2021-01-14T00:00:00+00:00</PublicationDate>
    <DocumentAdded xmlns="cebd32e3-9ab6-41ee-b1af-b8405a8d4e68">2021-01-14T00:00:00+00:00</DocumentAdded>
    <TaxCatchAll xmlns="cebd32e3-9ab6-41ee-b1af-b8405a8d4e68">
      <Value>1613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December 2020</TermName>
          <TermId xmlns="http://schemas.microsoft.com/office/infopath/2007/PartnerControls">41d4356f-7fef-4eea-9cda-a31f57837d60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4C7F2460-6885-44D0-8887-8AC1ADE0FFC0}"/>
</file>

<file path=customXml/itemProps2.xml><?xml version="1.0" encoding="utf-8"?>
<ds:datastoreItem xmlns:ds="http://schemas.openxmlformats.org/officeDocument/2006/customXml" ds:itemID="{CCAE01AD-1BA6-4360-908A-E3D5CC9DEE9F}"/>
</file>

<file path=customXml/itemProps3.xml><?xml version="1.0" encoding="utf-8"?>
<ds:datastoreItem xmlns:ds="http://schemas.openxmlformats.org/officeDocument/2006/customXml" ds:itemID="{71653409-E4BF-4619-BDFD-459155E91D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9938</TotalTime>
  <Words>636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Seafish - Light</vt:lpstr>
      <vt:lpstr>Microsoft Excel 97-2003 Worksheet</vt:lpstr>
      <vt:lpstr>UK Scampi and Langoustine Report Data to 26.12.20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December Year End Nielsen Scampi and Langoustine Report</dc:title>
  <dc:creator>anderi01</dc:creator>
  <cp:lastModifiedBy>Puri, Sandeep Rakeshpal</cp:lastModifiedBy>
  <cp:revision>1194</cp:revision>
  <dcterms:created xsi:type="dcterms:W3CDTF">2009-04-16T08:15:59Z</dcterms:created>
  <dcterms:modified xsi:type="dcterms:W3CDTF">2021-01-13T18:28:42Z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1613;#12 - December 2020|41d4356f-7fef-4eea-9cda-a31f57837d60</vt:lpwstr>
  </property>
</Properties>
</file>