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08" r:id="rId1"/>
  </p:sldMasterIdLst>
  <p:notesMasterIdLst>
    <p:notesMasterId r:id="rId20"/>
  </p:notesMasterIdLst>
  <p:handoutMasterIdLst>
    <p:handoutMasterId r:id="rId21"/>
  </p:handoutMasterIdLst>
  <p:sldIdLst>
    <p:sldId id="357" r:id="rId2"/>
    <p:sldId id="329" r:id="rId3"/>
    <p:sldId id="347" r:id="rId4"/>
    <p:sldId id="315" r:id="rId5"/>
    <p:sldId id="318" r:id="rId6"/>
    <p:sldId id="317" r:id="rId7"/>
    <p:sldId id="351" r:id="rId8"/>
    <p:sldId id="313" r:id="rId9"/>
    <p:sldId id="352" r:id="rId10"/>
    <p:sldId id="353" r:id="rId11"/>
    <p:sldId id="319" r:id="rId12"/>
    <p:sldId id="302" r:id="rId13"/>
    <p:sldId id="322" r:id="rId14"/>
    <p:sldId id="321" r:id="rId15"/>
    <p:sldId id="338" r:id="rId16"/>
    <p:sldId id="337" r:id="rId17"/>
    <p:sldId id="355" r:id="rId18"/>
    <p:sldId id="358" r:id="rId19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97548" autoAdjust="0"/>
  </p:normalViewPr>
  <p:slideViewPr>
    <p:cSldViewPr>
      <p:cViewPr>
        <p:scale>
          <a:sx n="80" d="100"/>
          <a:sy n="80" d="100"/>
        </p:scale>
        <p:origin x="-11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14/01/2021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Geneva"/>
              </a:rPr>
              <a:t>The data is not including meals</a:t>
            </a:r>
            <a:endParaRPr lang="en-GB" altLang="en-US" smtClean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4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315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98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74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17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08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223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53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18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948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63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38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45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732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94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45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37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51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7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386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2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71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3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9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  <p:sldLayoutId id="2147485120" r:id="rId12"/>
    <p:sldLayoutId id="2147485121" r:id="rId13"/>
    <p:sldLayoutId id="2147485122" r:id="rId14"/>
    <p:sldLayoutId id="2147485123" r:id="rId15"/>
    <p:sldLayoutId id="2147485082" r:id="rId16"/>
    <p:sldLayoutId id="2147485083" r:id="rId17"/>
    <p:sldLayoutId id="2147485084" r:id="rId18"/>
    <p:sldLayoutId id="2147485085" r:id="rId19"/>
    <p:sldLayoutId id="2147485086" r:id="rId20"/>
    <p:sldLayoutId id="2147485087" r:id="rId21"/>
    <p:sldLayoutId id="2147485088" r:id="rId22"/>
    <p:sldLayoutId id="2147485089" r:id="rId23"/>
    <p:sldLayoutId id="2147485090" r:id="rId24"/>
    <p:sldLayoutId id="2147485091" r:id="rId25"/>
    <p:sldLayoutId id="2147485092" r:id="rId26"/>
    <p:sldLayoutId id="2147485093" r:id="rId27"/>
    <p:sldLayoutId id="2147485094" r:id="rId28"/>
    <p:sldLayoutId id="2147485095" r:id="rId29"/>
    <p:sldLayoutId id="2147485096" r:id="rId30"/>
    <p:sldLayoutId id="2147485097" r:id="rId31"/>
    <p:sldLayoutId id="2147485098" r:id="rId32"/>
    <p:sldLayoutId id="2147485099" r:id="rId33"/>
    <p:sldLayoutId id="2147485100" r:id="rId34"/>
    <p:sldLayoutId id="2147485101" r:id="rId35"/>
    <p:sldLayoutId id="2147485102" r:id="rId36"/>
    <p:sldLayoutId id="2147485103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62091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UK Haddock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Report </a:t>
            </a:r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Data to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26.12.20</a:t>
            </a:r>
            <a:endParaRPr lang="en-GB" sz="30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smtClean="0"/>
              <a:t>ScanTrack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HomeScan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All data released after w/e 26.03.16 is coded according to refined definitions available from Seafish.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Species specific data now includes Meals</a:t>
            </a:r>
            <a:endParaRPr lang="en-GB" sz="1500" b="0" dirty="0"/>
          </a:p>
        </p:txBody>
      </p:sp>
    </p:spTree>
    <p:extLst>
      <p:ext uri="{BB962C8B-B14F-4D97-AF65-F5344CB8AC3E}">
        <p14:creationId xmlns:p14="http://schemas.microsoft.com/office/powerpoint/2010/main" val="21882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067507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34"/>
          <a:stretch/>
        </p:blipFill>
        <p:spPr>
          <a:xfrm>
            <a:off x="86033" y="859526"/>
            <a:ext cx="8878455" cy="53057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504031"/>
            <a:ext cx="8642350" cy="62071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261633"/>
              </p:ext>
            </p:extLst>
          </p:nvPr>
        </p:nvGraphicFramePr>
        <p:xfrm>
          <a:off x="381000" y="1282700"/>
          <a:ext cx="8377238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7" name="Worksheet" r:id="rId4" imgW="8496407" imgH="4867356" progId="Excel.Sheet.8">
                  <p:embed/>
                </p:oleObj>
              </mc:Choice>
              <mc:Fallback>
                <p:oleObj name="Worksheet" r:id="rId4" imgW="8496407" imgH="486735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82700"/>
                        <a:ext cx="8377238" cy="479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64183854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Total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7259718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208873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Retailer Share of Trade £ - Chilled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88622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0063"/>
            <a:ext cx="87852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448184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Frozen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7392180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28800"/>
            <a:ext cx="884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932512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495692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0396"/>
            <a:ext cx="9001125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16308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544426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75" y="1375321"/>
            <a:ext cx="91027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2800" b="0" dirty="0">
                <a:solidFill>
                  <a:srgbClr val="012E7F"/>
                </a:solidFill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271048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err="1" smtClean="0">
                <a:solidFill>
                  <a:srgbClr val="0062AE"/>
                </a:solidFill>
              </a:rPr>
              <a:t>Scantrack</a:t>
            </a:r>
            <a:r>
              <a:rPr lang="en-GB" altLang="en-US" sz="1000" b="0" dirty="0" smtClean="0">
                <a:solidFill>
                  <a:srgbClr val="0062AE"/>
                </a:solidFill>
              </a:rPr>
              <a:t> </a:t>
            </a:r>
            <a:r>
              <a:rPr lang="en-GB" altLang="en-US" sz="1000" b="0" dirty="0">
                <a:solidFill>
                  <a:srgbClr val="0062AE"/>
                </a:solidFill>
              </a:rPr>
              <a:t>– EPOS from key retailers and some sample EPOS.</a:t>
            </a:r>
            <a:endParaRPr lang="en-GB" altLang="en-US" sz="1000" b="0" dirty="0" smtClean="0">
              <a:solidFill>
                <a:srgbClr val="0062AE"/>
              </a:solidFill>
            </a:endParaRP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smtClean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 smtClean="0">
                <a:solidFill>
                  <a:srgbClr val="0070C0"/>
                </a:solidFill>
              </a:rPr>
              <a:t>MAT </a:t>
            </a:r>
            <a:r>
              <a:rPr lang="en-GB" altLang="en-US" sz="1050" b="0" dirty="0">
                <a:solidFill>
                  <a:srgbClr val="0070C0"/>
                </a:solidFill>
              </a:rPr>
              <a:t>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-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85443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1916114"/>
            <a:ext cx="9110495" cy="3790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851955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– Haddock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922689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9040118" cy="39778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1791277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Total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76049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7483637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Chilled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720454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229"/>
            <a:ext cx="8753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76899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Frozen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841776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852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346337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8691484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3"/>
          <a:stretch/>
        </p:blipFill>
        <p:spPr>
          <a:xfrm>
            <a:off x="86033" y="836712"/>
            <a:ext cx="8878455" cy="54375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77778"/>
              </p:ext>
            </p:extLst>
          </p:nvPr>
        </p:nvGraphicFramePr>
        <p:xfrm>
          <a:off x="281623" y="1276350"/>
          <a:ext cx="8507730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5" name="Worksheet" r:id="rId5" imgW="8753683" imgH="5276669" progId="Excel.Sheet.8">
                  <p:embed/>
                </p:oleObj>
              </mc:Choice>
              <mc:Fallback>
                <p:oleObj name="Worksheet" r:id="rId5" imgW="8753683" imgH="527666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3" y="1276350"/>
                        <a:ext cx="8507730" cy="466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70210552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2810575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9"/>
          <a:stretch/>
        </p:blipFill>
        <p:spPr>
          <a:xfrm>
            <a:off x="35496" y="918211"/>
            <a:ext cx="8878455" cy="54631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2020-12-26T00:00:00+00:00</ContentEndDate>
    <DocumentSource xmlns="cebd32e3-9ab6-41ee-b1af-b8405a8d4e68">Nielsen</DocumentSource>
    <PublicationDate xmlns="cebd32e3-9ab6-41ee-b1af-b8405a8d4e68">2021-01-14T00:00:00+00:00</PublicationDate>
    <DocumentAdded xmlns="cebd32e3-9ab6-41ee-b1af-b8405a8d4e68">2021-01-14T00:00:00+00:00</DocumentAdded>
    <TaxCatchAll xmlns="cebd32e3-9ab6-41ee-b1af-b8405a8d4e68">
      <Value>1613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December 2020</TermName>
          <TermId xmlns="http://schemas.microsoft.com/office/infopath/2007/PartnerControls">41d4356f-7fef-4eea-9cda-a31f57837d60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7564CDAF-5BF6-4E7A-B8CE-7DB89BA500B6}"/>
</file>

<file path=customXml/itemProps2.xml><?xml version="1.0" encoding="utf-8"?>
<ds:datastoreItem xmlns:ds="http://schemas.openxmlformats.org/officeDocument/2006/customXml" ds:itemID="{EA195548-BBCF-48F4-A4AE-09D4D06CD97A}"/>
</file>

<file path=customXml/itemProps3.xml><?xml version="1.0" encoding="utf-8"?>
<ds:datastoreItem xmlns:ds="http://schemas.openxmlformats.org/officeDocument/2006/customXml" ds:itemID="{0144ED1A-06C7-46CD-9B49-F9171AC0FA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592</Words>
  <Application>Microsoft Office PowerPoint</Application>
  <PresentationFormat>On-screen Show (4:3)</PresentationFormat>
  <Paragraphs>62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Seafish - Light</vt:lpstr>
      <vt:lpstr>Worksheet</vt:lpstr>
      <vt:lpstr>PowerPoint Presentation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Rolling Purchase KPI’s – Total Haddock</vt:lpstr>
      <vt:lpstr>PowerPoint Presentation</vt:lpstr>
      <vt:lpstr>PowerPoint Presentation</vt:lpstr>
      <vt:lpstr>Rolling Purchase KPI’s – Chilled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December Year End Nielsen Haddock Report</dc:title>
  <dc:creator/>
  <cp:lastModifiedBy/>
  <cp:revision>18</cp:revision>
  <dcterms:created xsi:type="dcterms:W3CDTF">2012-10-25T12:49:19Z</dcterms:created>
  <dcterms:modified xsi:type="dcterms:W3CDTF">2021-01-14T10:18:38Z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1613;#12 - December 2020|41d4356f-7fef-4eea-9cda-a31f57837d60</vt:lpwstr>
  </property>
</Properties>
</file>