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drawings/drawing2.xml" ContentType="application/vnd.openxmlformats-officedocument.drawingml.chartshapes+xml"/>
  <Override PartName="/ppt/drawings/drawing3.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75.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style12.xml" ContentType="application/vnd.ms-office.chart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colors1.xml" ContentType="application/vnd.ms-office.chartcolorstyle+xml"/>
  <Override PartName="/ppt/charts/colors1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style11.xml" ContentType="application/vnd.ms-office.chartstyl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hart11.xml" ContentType="application/vnd.openxmlformats-officedocument.drawingml.chart+xml"/>
  <Override PartName="/ppt/charts/colors3.xml" ContentType="application/vnd.ms-office.chartcolorstyle+xml"/>
  <Override PartName="/ppt/charts/style3.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13.xml" ContentType="application/vnd.openxmlformats-officedocument.drawingml.chart+xml"/>
  <Override PartName="/ppt/charts/style13.xml" ContentType="application/vnd.ms-office.chart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hart3.xml" ContentType="application/vnd.openxmlformats-officedocument.drawingml.chart+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olors13.xml" ContentType="application/vnd.ms-office.chartcolorstyle+xml"/>
  <Override PartName="/ppt/authors.xml" ContentType="application/vnd.ms-powerpoint.authors+xml"/>
  <Override PartName="/ppt/charts/chart12.xml" ContentType="application/vnd.openxmlformats-officedocument.drawingml.chart+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ppt/tags/tag1.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5" r:id="rId3"/>
    <p:sldMasterId id="2147484275" r:id="rId4"/>
    <p:sldMasterId id="2147484337" r:id="rId5"/>
    <p:sldMasterId id="2147484352" r:id="rId6"/>
    <p:sldMasterId id="2147484382" r:id="rId7"/>
    <p:sldMasterId id="2147484387" r:id="rId8"/>
    <p:sldMasterId id="2147484390" r:id="rId9"/>
    <p:sldMasterId id="2147484409" r:id="rId10"/>
  </p:sldMasterIdLst>
  <p:notesMasterIdLst>
    <p:notesMasterId r:id="rId57"/>
  </p:notesMasterIdLst>
  <p:sldIdLst>
    <p:sldId id="267" r:id="rId11"/>
    <p:sldId id="2147479759" r:id="rId12"/>
    <p:sldId id="2147479669" r:id="rId13"/>
    <p:sldId id="2147479735" r:id="rId14"/>
    <p:sldId id="2147479751" r:id="rId15"/>
    <p:sldId id="2147479673" r:id="rId16"/>
    <p:sldId id="2147479674" r:id="rId17"/>
    <p:sldId id="2147479675" r:id="rId18"/>
    <p:sldId id="2147479676" r:id="rId19"/>
    <p:sldId id="2147479678" r:id="rId20"/>
    <p:sldId id="2147478719" r:id="rId21"/>
    <p:sldId id="2147479681" r:id="rId22"/>
    <p:sldId id="2147479682" r:id="rId23"/>
    <p:sldId id="2147479684" r:id="rId24"/>
    <p:sldId id="2147479685" r:id="rId25"/>
    <p:sldId id="2147479686" r:id="rId26"/>
    <p:sldId id="2147479707" r:id="rId27"/>
    <p:sldId id="2147479756" r:id="rId28"/>
    <p:sldId id="2147479698" r:id="rId29"/>
    <p:sldId id="2147479687" r:id="rId30"/>
    <p:sldId id="2147479688" r:id="rId31"/>
    <p:sldId id="2147479689" r:id="rId32"/>
    <p:sldId id="2147479692" r:id="rId33"/>
    <p:sldId id="2147479690" r:id="rId34"/>
    <p:sldId id="2147479691" r:id="rId35"/>
    <p:sldId id="2147479693" r:id="rId36"/>
    <p:sldId id="2147479694" r:id="rId37"/>
    <p:sldId id="2147479695" r:id="rId38"/>
    <p:sldId id="2147479708" r:id="rId39"/>
    <p:sldId id="2147479758" r:id="rId40"/>
    <p:sldId id="2147479752" r:id="rId41"/>
    <p:sldId id="2147479699" r:id="rId42"/>
    <p:sldId id="2147479705" r:id="rId43"/>
    <p:sldId id="316" r:id="rId44"/>
    <p:sldId id="2147479701" r:id="rId45"/>
    <p:sldId id="2147479706" r:id="rId46"/>
    <p:sldId id="2147479709" r:id="rId47"/>
    <p:sldId id="2147479711" r:id="rId48"/>
    <p:sldId id="2147479712" r:id="rId49"/>
    <p:sldId id="399" r:id="rId50"/>
    <p:sldId id="2147479714" r:id="rId51"/>
    <p:sldId id="2147479716" r:id="rId52"/>
    <p:sldId id="2147479734" r:id="rId53"/>
    <p:sldId id="2147479721" r:id="rId54"/>
    <p:sldId id="2147479732" r:id="rId55"/>
    <p:sldId id="214747973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5C8216-1BB8-3346-BC24-4637D4F06066}">
          <p14:sldIdLst>
            <p14:sldId id="267"/>
            <p14:sldId id="2147479759"/>
            <p14:sldId id="2147479669"/>
            <p14:sldId id="2147479735"/>
            <p14:sldId id="2147479751"/>
            <p14:sldId id="2147479673"/>
            <p14:sldId id="2147479674"/>
            <p14:sldId id="2147479675"/>
            <p14:sldId id="2147479676"/>
            <p14:sldId id="2147479678"/>
            <p14:sldId id="2147478719"/>
            <p14:sldId id="2147479681"/>
            <p14:sldId id="2147479682"/>
            <p14:sldId id="2147479684"/>
            <p14:sldId id="2147479685"/>
            <p14:sldId id="2147479686"/>
            <p14:sldId id="2147479707"/>
            <p14:sldId id="2147479756"/>
            <p14:sldId id="2147479698"/>
            <p14:sldId id="2147479687"/>
            <p14:sldId id="2147479688"/>
            <p14:sldId id="2147479689"/>
            <p14:sldId id="2147479692"/>
            <p14:sldId id="2147479690"/>
            <p14:sldId id="2147479691"/>
            <p14:sldId id="2147479693"/>
            <p14:sldId id="2147479694"/>
            <p14:sldId id="2147479695"/>
            <p14:sldId id="2147479708"/>
            <p14:sldId id="2147479758"/>
            <p14:sldId id="2147479752"/>
            <p14:sldId id="2147479699"/>
            <p14:sldId id="2147479705"/>
            <p14:sldId id="316"/>
            <p14:sldId id="2147479701"/>
            <p14:sldId id="2147479706"/>
            <p14:sldId id="2147479709"/>
            <p14:sldId id="2147479711"/>
            <p14:sldId id="2147479712"/>
            <p14:sldId id="399"/>
            <p14:sldId id="2147479714"/>
            <p14:sldId id="2147479716"/>
            <p14:sldId id="2147479734"/>
            <p14:sldId id="2147479721"/>
            <p14:sldId id="2147479732"/>
            <p14:sldId id="2147479733"/>
          </p14:sldIdLst>
        </p14:section>
        <p14:section name="About NIQ" id="{1825148B-5612-7A4E-A550-F131040E1E03}">
          <p14:sldIdLst/>
        </p14:section>
        <p14:section name="Covers" id="{B06D1529-9B62-A245-A559-0C4E2FB80E56}">
          <p14:sldIdLst/>
        </p14:section>
        <p14:section name="Agenda" id="{06D8F9C9-A01A-1B4F-9505-57AD8E79F2C5}">
          <p14:sldIdLst/>
        </p14:section>
        <p14:section name="Lists" id="{554C5795-0C6F-AF49-B5B4-5483BED6DEBA}">
          <p14:sldIdLst/>
        </p14:section>
        <p14:section name="Org charts/speaker intros" id="{FF4431B3-B7A9-394C-B1E7-E388B986E47F}">
          <p14:sldIdLst/>
        </p14:section>
        <p14:section name="Maps" id="{CD4A6F05-826F-BC44-88CD-1F12B9861D0B}">
          <p14:sldIdLst/>
        </p14:section>
        <p14:section name="Charts/Tables" id="{97FD6E91-8813-4D4D-80C4-8F3BEBC05C6A}">
          <p14:sldIdLst/>
        </p14:section>
        <p14:section name="Diagrams" id="{E7B7C995-19CD-DB4C-8652-BFD64F02F9B0}">
          <p14:sldIdLst/>
        </p14:section>
        <p14:section name="Quotes" id="{CE3160F4-4AEE-2B4C-858B-EDA20ACC438B}">
          <p14:sldIdLst/>
        </p14:section>
        <p14:section name="Photography usage" id="{DB496B10-0A8C-2342-A013-8520F8FB3E4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DA9AB8-0E1D-7EED-1DB6-274A39B7AB53}" name="Andrew Oberright" initials="AO" userId="S::andrew.oberright@nielseniq.com::6d811c6b-c129-4426-9919-41bc848816cd" providerId="AD"/>
  <p188:author id="{864E68B9-ACAA-55E3-022D-B08035F58E01}" name="Adam Solarz" initials="AS" userId="S::adam.solarz@nielsen.com::351d155d-9875-4c05-9fcd-858b4be631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2D"/>
    <a:srgbClr val="FFFFFF"/>
    <a:srgbClr val="FF0000"/>
    <a:srgbClr val="3C1806"/>
    <a:srgbClr val="F9BBD3"/>
    <a:srgbClr val="F9BFA2"/>
    <a:srgbClr val="ACEDFF"/>
    <a:srgbClr val="F2F2F2"/>
    <a:srgbClr val="B3B3B3"/>
    <a:srgbClr val="DBDD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4" autoAdjust="0"/>
    <p:restoredTop sz="91265" autoAdjust="0"/>
  </p:normalViewPr>
  <p:slideViewPr>
    <p:cSldViewPr snapToGrid="0">
      <p:cViewPr varScale="1">
        <p:scale>
          <a:sx n="94" d="100"/>
          <a:sy n="94" d="100"/>
        </p:scale>
        <p:origin x="656" y="56"/>
      </p:cViewPr>
      <p:guideLst/>
    </p:cSldViewPr>
  </p:slideViewPr>
  <p:outlineViewPr>
    <p:cViewPr>
      <p:scale>
        <a:sx n="33" d="100"/>
        <a:sy n="33" d="100"/>
      </p:scale>
      <p:origin x="0" y="-52"/>
    </p:cViewPr>
  </p:outlineViewPr>
  <p:notesTextViewPr>
    <p:cViewPr>
      <p:scale>
        <a:sx n="75" d="100"/>
        <a:sy n="75" d="100"/>
      </p:scale>
      <p:origin x="0" y="0"/>
    </p:cViewPr>
  </p:notesTextViewPr>
  <p:sorterViewPr>
    <p:cViewPr varScale="1">
      <p:scale>
        <a:sx n="100" d="100"/>
        <a:sy n="100" d="100"/>
      </p:scale>
      <p:origin x="0" y="-64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customXml" Target="../customXml/item3.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Master" Target="slideMasters/slideMaster3.xml"/><Relationship Id="rId61"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6.xml"/><Relationship Id="rId51" Type="http://schemas.openxmlformats.org/officeDocument/2006/relationships/slide" Target="slides/slide41.xml"/><Relationship Id="rId3"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notesMaster" Target="notesMasters/notesMaster1.xml"/><Relationship Id="rId10" Type="http://schemas.openxmlformats.org/officeDocument/2006/relationships/slideMaster" Target="slideMasters/slideMaster8.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Master" Target="slideMasters/slideMaster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19431426154955E-2"/>
          <c:y val="0"/>
          <c:w val="0.91975237679107957"/>
          <c:h val="0.70593561347025668"/>
        </c:manualLayout>
      </c:layout>
      <c:barChart>
        <c:barDir val="col"/>
        <c:grouping val="clustered"/>
        <c:varyColors val="0"/>
        <c:ser>
          <c:idx val="0"/>
          <c:order val="0"/>
          <c:tx>
            <c:strRef>
              <c:f>Sheet1!$B$1</c:f>
              <c:strCache>
                <c:ptCount val="1"/>
                <c:pt idx="0">
                  <c:v>GB</c:v>
                </c:pt>
              </c:strCache>
            </c:strRef>
          </c:tx>
          <c:spPr>
            <a:solidFill>
              <a:schemeClr val="tx2"/>
            </a:solidFill>
            <a:ln>
              <a:noFill/>
            </a:ln>
            <a:effectLst/>
          </c:spPr>
          <c:invertIfNegative val="0"/>
          <c:dLbls>
            <c:delete val="1"/>
          </c:dLbls>
          <c:cat>
            <c:strRef>
              <c:f>Sheet1!$A$2:$A$56</c:f>
              <c:strCache>
                <c:ptCount val="14"/>
                <c:pt idx="0">
                  <c:v> 16-Jul-22</c:v>
                </c:pt>
                <c:pt idx="1">
                  <c:v>13-Aug-22</c:v>
                </c:pt>
                <c:pt idx="2">
                  <c:v> 10-Sep-22</c:v>
                </c:pt>
                <c:pt idx="3">
                  <c:v>08-Oct-22</c:v>
                </c:pt>
                <c:pt idx="4">
                  <c:v> 5-Nov-22</c:v>
                </c:pt>
                <c:pt idx="5">
                  <c:v> 3-Dec-22</c:v>
                </c:pt>
                <c:pt idx="6">
                  <c:v>31-Dec-22</c:v>
                </c:pt>
                <c:pt idx="7">
                  <c:v> 28-Jan-23</c:v>
                </c:pt>
                <c:pt idx="8">
                  <c:v> 25-Feb-23</c:v>
                </c:pt>
                <c:pt idx="9">
                  <c:v>25-Mar-23</c:v>
                </c:pt>
                <c:pt idx="10">
                  <c:v> 22-Apr-23</c:v>
                </c:pt>
                <c:pt idx="11">
                  <c:v> 20-May-23</c:v>
                </c:pt>
                <c:pt idx="12">
                  <c:v>17-Jun-23</c:v>
                </c:pt>
                <c:pt idx="13">
                  <c:v>15-Jul-23</c:v>
                </c:pt>
              </c:strCache>
            </c:strRef>
          </c:cat>
          <c:val>
            <c:numRef>
              <c:f>Sheet1!$B$2:$B$56</c:f>
              <c:numCache>
                <c:formatCode>0.0%</c:formatCode>
                <c:ptCount val="14"/>
                <c:pt idx="0">
                  <c:v>2.3139681731658701E-3</c:v>
                </c:pt>
                <c:pt idx="1">
                  <c:v>5.607477551909934E-4</c:v>
                </c:pt>
                <c:pt idx="2">
                  <c:v>-3.1581397135994949E-2</c:v>
                </c:pt>
                <c:pt idx="3">
                  <c:v>1.6899385022104418E-3</c:v>
                </c:pt>
                <c:pt idx="4">
                  <c:v>1.8225906939719483E-2</c:v>
                </c:pt>
                <c:pt idx="5">
                  <c:v>6.5936700341043153E-2</c:v>
                </c:pt>
                <c:pt idx="6">
                  <c:v>0.14997536125450428</c:v>
                </c:pt>
                <c:pt idx="7">
                  <c:v>-0.2370467601873899</c:v>
                </c:pt>
                <c:pt idx="8">
                  <c:v>6.979627516800635E-2</c:v>
                </c:pt>
                <c:pt idx="9">
                  <c:v>3.0094549756252809E-2</c:v>
                </c:pt>
                <c:pt idx="10">
                  <c:v>1.4874118286492433E-2</c:v>
                </c:pt>
                <c:pt idx="11">
                  <c:v>1.6223907515934943E-2</c:v>
                </c:pt>
                <c:pt idx="12">
                  <c:v>3.9351736927888181E-2</c:v>
                </c:pt>
                <c:pt idx="13">
                  <c:v>-3.2867634342691576E-2</c:v>
                </c:pt>
              </c:numCache>
            </c:numRef>
          </c:val>
          <c:extLst>
            <c:ext xmlns:c16="http://schemas.microsoft.com/office/drawing/2014/chart" uri="{C3380CC4-5D6E-409C-BE32-E72D297353CC}">
              <c16:uniqueId val="{00000012-3CBE-2A43-A230-5D30B1133DFF}"/>
            </c:ext>
          </c:extLst>
        </c:ser>
        <c:dLbls>
          <c:showLegendKey val="0"/>
          <c:showVal val="1"/>
          <c:showCatName val="0"/>
          <c:showSerName val="0"/>
          <c:showPercent val="0"/>
          <c:showBubbleSize val="0"/>
        </c:dLbls>
        <c:gapWidth val="150"/>
        <c:axId val="528661759"/>
        <c:axId val="528662591"/>
      </c:barChart>
      <c:lineChart>
        <c:grouping val="standard"/>
        <c:varyColors val="0"/>
        <c:ser>
          <c:idx val="1"/>
          <c:order val="1"/>
          <c:tx>
            <c:strRef>
              <c:f>Sheet1!$C$1</c:f>
              <c:strCache>
                <c:ptCount val="1"/>
                <c:pt idx="0">
                  <c:v>Grocery Multiples</c:v>
                </c:pt>
              </c:strCache>
            </c:strRef>
          </c:tx>
          <c:spPr>
            <a:ln w="28575" cap="rnd">
              <a:solidFill>
                <a:schemeClr val="accent1"/>
              </a:solidFill>
              <a:round/>
            </a:ln>
            <a:effectLst/>
          </c:spPr>
          <c:marker>
            <c:symbol val="none"/>
          </c:marker>
          <c:cat>
            <c:strRef>
              <c:f>Sheet1!$A$2:$A$56</c:f>
              <c:strCache>
                <c:ptCount val="14"/>
                <c:pt idx="0">
                  <c:v> 16-Jul-22</c:v>
                </c:pt>
                <c:pt idx="1">
                  <c:v>13-Aug-22</c:v>
                </c:pt>
                <c:pt idx="2">
                  <c:v> 10-Sep-22</c:v>
                </c:pt>
                <c:pt idx="3">
                  <c:v>08-Oct-22</c:v>
                </c:pt>
                <c:pt idx="4">
                  <c:v> 5-Nov-22</c:v>
                </c:pt>
                <c:pt idx="5">
                  <c:v> 3-Dec-22</c:v>
                </c:pt>
                <c:pt idx="6">
                  <c:v>31-Dec-22</c:v>
                </c:pt>
                <c:pt idx="7">
                  <c:v> 28-Jan-23</c:v>
                </c:pt>
                <c:pt idx="8">
                  <c:v> 25-Feb-23</c:v>
                </c:pt>
                <c:pt idx="9">
                  <c:v>25-Mar-23</c:v>
                </c:pt>
                <c:pt idx="10">
                  <c:v> 22-Apr-23</c:v>
                </c:pt>
                <c:pt idx="11">
                  <c:v> 20-May-23</c:v>
                </c:pt>
                <c:pt idx="12">
                  <c:v>17-Jun-23</c:v>
                </c:pt>
                <c:pt idx="13">
                  <c:v>15-Jul-23</c:v>
                </c:pt>
              </c:strCache>
            </c:strRef>
          </c:cat>
          <c:val>
            <c:numRef>
              <c:f>Sheet1!$C$2:$C$56</c:f>
              <c:numCache>
                <c:formatCode>0.0%</c:formatCode>
                <c:ptCount val="14"/>
                <c:pt idx="0">
                  <c:v>-3.9989530700116349E-3</c:v>
                </c:pt>
                <c:pt idx="1">
                  <c:v>-2.3817054817422134E-3</c:v>
                </c:pt>
                <c:pt idx="2">
                  <c:v>-2.836790024010194E-2</c:v>
                </c:pt>
                <c:pt idx="3">
                  <c:v>5.2957665508805984E-3</c:v>
                </c:pt>
                <c:pt idx="4">
                  <c:v>2.3638993059118985E-2</c:v>
                </c:pt>
                <c:pt idx="5">
                  <c:v>7.4189095945297989E-2</c:v>
                </c:pt>
                <c:pt idx="6">
                  <c:v>0.17765404965255005</c:v>
                </c:pt>
                <c:pt idx="7">
                  <c:v>-0.25873366578294155</c:v>
                </c:pt>
                <c:pt idx="8">
                  <c:v>6.6782255135314328E-2</c:v>
                </c:pt>
                <c:pt idx="9">
                  <c:v>3.3365262405688378E-2</c:v>
                </c:pt>
                <c:pt idx="10">
                  <c:v>1.3786934347873592E-2</c:v>
                </c:pt>
                <c:pt idx="11">
                  <c:v>1.0482460378782976E-2</c:v>
                </c:pt>
                <c:pt idx="12">
                  <c:v>3.6915174010487162E-2</c:v>
                </c:pt>
                <c:pt idx="13">
                  <c:v>-3.4328313724808157E-2</c:v>
                </c:pt>
              </c:numCache>
            </c:numRef>
          </c:val>
          <c:smooth val="1"/>
          <c:extLst>
            <c:ext xmlns:c16="http://schemas.microsoft.com/office/drawing/2014/chart" uri="{C3380CC4-5D6E-409C-BE32-E72D297353CC}">
              <c16:uniqueId val="{00000000-EA31-425D-AD97-11C5933BE36A}"/>
            </c:ext>
          </c:extLst>
        </c:ser>
        <c:dLbls>
          <c:showLegendKey val="0"/>
          <c:showVal val="0"/>
          <c:showCatName val="0"/>
          <c:showSerName val="0"/>
          <c:showPercent val="0"/>
          <c:showBubbleSize val="0"/>
        </c:dLbls>
        <c:marker val="1"/>
        <c:smooth val="0"/>
        <c:axId val="931212400"/>
        <c:axId val="931212760"/>
      </c:lineChart>
      <c:catAx>
        <c:axId val="528661759"/>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28662591"/>
        <c:crosses val="autoZero"/>
        <c:auto val="1"/>
        <c:lblAlgn val="ctr"/>
        <c:lblOffset val="100"/>
        <c:noMultiLvlLbl val="0"/>
      </c:catAx>
      <c:valAx>
        <c:axId val="528662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28661759"/>
        <c:crosses val="autoZero"/>
        <c:crossBetween val="between"/>
      </c:valAx>
      <c:valAx>
        <c:axId val="931212760"/>
        <c:scaling>
          <c:orientation val="minMax"/>
          <c:max val="0.2"/>
        </c:scaling>
        <c:delete val="1"/>
        <c:axPos val="r"/>
        <c:numFmt formatCode="0.0%" sourceLinked="1"/>
        <c:majorTickMark val="out"/>
        <c:minorTickMark val="none"/>
        <c:tickLblPos val="nextTo"/>
        <c:crossAx val="931212400"/>
        <c:crosses val="max"/>
        <c:crossBetween val="between"/>
      </c:valAx>
      <c:catAx>
        <c:axId val="931212400"/>
        <c:scaling>
          <c:orientation val="minMax"/>
        </c:scaling>
        <c:delete val="1"/>
        <c:axPos val="b"/>
        <c:numFmt formatCode="General" sourceLinked="1"/>
        <c:majorTickMark val="out"/>
        <c:minorTickMark val="none"/>
        <c:tickLblPos val="nextTo"/>
        <c:crossAx val="9312127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59917112819213"/>
          <c:y val="2.2027291846883592E-2"/>
          <c:w val="0.5704007403661141"/>
          <c:h val="0.90731938676363888"/>
        </c:manualLayout>
      </c:layout>
      <c:barChart>
        <c:barDir val="bar"/>
        <c:grouping val="clustered"/>
        <c:varyColors val="0"/>
        <c:ser>
          <c:idx val="0"/>
          <c:order val="0"/>
          <c:tx>
            <c:strRef>
              <c:f>Sheet1!$B$1</c:f>
              <c:strCache>
                <c:ptCount val="1"/>
                <c:pt idx="0">
                  <c:v>v Last year</c:v>
                </c:pt>
              </c:strCache>
            </c:strRef>
          </c:tx>
          <c:spPr>
            <a:solidFill>
              <a:schemeClr val="accent2"/>
            </a:solidFill>
            <a:ln w="25400">
              <a:noFill/>
            </a:ln>
            <a:effectLst/>
          </c:spPr>
          <c:invertIfNegative val="0"/>
          <c:dPt>
            <c:idx val="0"/>
            <c:invertIfNegative val="0"/>
            <c:bubble3D val="0"/>
            <c:spPr>
              <a:solidFill>
                <a:schemeClr val="accent2"/>
              </a:solidFill>
              <a:ln w="25400">
                <a:noFill/>
              </a:ln>
              <a:effectLst/>
            </c:spPr>
            <c:extLst>
              <c:ext xmlns:c16="http://schemas.microsoft.com/office/drawing/2014/chart" uri="{C3380CC4-5D6E-409C-BE32-E72D297353CC}">
                <c16:uniqueId val="{00000001-5AA4-45EA-A27A-EA922E8F154B}"/>
              </c:ext>
            </c:extLst>
          </c:dPt>
          <c:dPt>
            <c:idx val="1"/>
            <c:invertIfNegative val="0"/>
            <c:bubble3D val="0"/>
            <c:spPr>
              <a:solidFill>
                <a:schemeClr val="accent2"/>
              </a:solidFill>
              <a:ln w="25400">
                <a:noFill/>
              </a:ln>
              <a:effectLst/>
            </c:spPr>
            <c:extLst>
              <c:ext xmlns:c16="http://schemas.microsoft.com/office/drawing/2014/chart" uri="{C3380CC4-5D6E-409C-BE32-E72D297353CC}">
                <c16:uniqueId val="{00000003-5AA4-45EA-A27A-EA922E8F154B}"/>
              </c:ext>
            </c:extLst>
          </c:dPt>
          <c:dPt>
            <c:idx val="2"/>
            <c:invertIfNegative val="0"/>
            <c:bubble3D val="0"/>
            <c:spPr>
              <a:solidFill>
                <a:schemeClr val="accent2"/>
              </a:solidFill>
              <a:ln w="25400">
                <a:noFill/>
              </a:ln>
              <a:effectLst/>
            </c:spPr>
            <c:extLst>
              <c:ext xmlns:c16="http://schemas.microsoft.com/office/drawing/2014/chart" uri="{C3380CC4-5D6E-409C-BE32-E72D297353CC}">
                <c16:uniqueId val="{00000005-5AA4-45EA-A27A-EA922E8F154B}"/>
              </c:ext>
            </c:extLst>
          </c:dPt>
          <c:dPt>
            <c:idx val="7"/>
            <c:invertIfNegative val="0"/>
            <c:bubble3D val="0"/>
            <c:spPr>
              <a:solidFill>
                <a:schemeClr val="bg1">
                  <a:lumMod val="50000"/>
                </a:schemeClr>
              </a:solidFill>
              <a:ln w="25400">
                <a:noFill/>
              </a:ln>
              <a:effectLst/>
            </c:spPr>
            <c:extLst>
              <c:ext xmlns:c16="http://schemas.microsoft.com/office/drawing/2014/chart" uri="{C3380CC4-5D6E-409C-BE32-E72D297353CC}">
                <c16:uniqueId val="{00000007-5AA4-45EA-A27A-EA922E8F154B}"/>
              </c:ext>
            </c:extLst>
          </c:dPt>
          <c:dPt>
            <c:idx val="8"/>
            <c:invertIfNegative val="0"/>
            <c:bubble3D val="0"/>
            <c:spPr>
              <a:solidFill>
                <a:schemeClr val="bg1">
                  <a:lumMod val="50000"/>
                </a:schemeClr>
              </a:solidFill>
              <a:ln w="25400">
                <a:noFill/>
              </a:ln>
              <a:effectLst/>
            </c:spPr>
            <c:extLst>
              <c:ext xmlns:c16="http://schemas.microsoft.com/office/drawing/2014/chart" uri="{C3380CC4-5D6E-409C-BE32-E72D297353CC}">
                <c16:uniqueId val="{00000008-5AA4-45EA-A27A-EA922E8F154B}"/>
              </c:ext>
            </c:extLst>
          </c:dPt>
          <c:dPt>
            <c:idx val="9"/>
            <c:invertIfNegative val="0"/>
            <c:bubble3D val="0"/>
            <c:spPr>
              <a:solidFill>
                <a:schemeClr val="bg1">
                  <a:lumMod val="50000"/>
                </a:schemeClr>
              </a:solidFill>
              <a:ln w="25400">
                <a:noFill/>
              </a:ln>
              <a:effectLst/>
            </c:spPr>
            <c:extLst>
              <c:ext xmlns:c16="http://schemas.microsoft.com/office/drawing/2014/chart" uri="{C3380CC4-5D6E-409C-BE32-E72D297353CC}">
                <c16:uniqueId val="{00000009-5AA4-45EA-A27A-EA922E8F154B}"/>
              </c:ext>
            </c:extLst>
          </c:dPt>
          <c:dPt>
            <c:idx val="10"/>
            <c:invertIfNegative val="0"/>
            <c:bubble3D val="0"/>
            <c:spPr>
              <a:solidFill>
                <a:schemeClr val="bg1">
                  <a:lumMod val="50000"/>
                </a:schemeClr>
              </a:solidFill>
              <a:ln w="25400">
                <a:noFill/>
              </a:ln>
              <a:effectLst/>
            </c:spPr>
            <c:extLst>
              <c:ext xmlns:c16="http://schemas.microsoft.com/office/drawing/2014/chart" uri="{C3380CC4-5D6E-409C-BE32-E72D297353CC}">
                <c16:uniqueId val="{0000000A-5AA4-45EA-A27A-EA922E8F154B}"/>
              </c:ext>
            </c:extLst>
          </c:dPt>
          <c:dPt>
            <c:idx val="11"/>
            <c:invertIfNegative val="0"/>
            <c:bubble3D val="0"/>
            <c:spPr>
              <a:solidFill>
                <a:schemeClr val="bg1">
                  <a:lumMod val="50000"/>
                </a:schemeClr>
              </a:solidFill>
              <a:ln w="25400">
                <a:noFill/>
              </a:ln>
              <a:effectLst/>
            </c:spPr>
            <c:extLst>
              <c:ext xmlns:c16="http://schemas.microsoft.com/office/drawing/2014/chart" uri="{C3380CC4-5D6E-409C-BE32-E72D297353CC}">
                <c16:uniqueId val="{0000000B-5AA4-45EA-A27A-EA922E8F154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Confectionery OL</c:v>
                </c:pt>
                <c:pt idx="1">
                  <c:v>Bakery OL</c:v>
                </c:pt>
                <c:pt idx="2">
                  <c:v>Dry Grocery OL</c:v>
                </c:pt>
                <c:pt idx="3">
                  <c:v>Frozen OL</c:v>
                </c:pt>
                <c:pt idx="4">
                  <c:v>Health &amp; Beauty OL</c:v>
                </c:pt>
                <c:pt idx="5">
                  <c:v>Household OL</c:v>
                </c:pt>
                <c:pt idx="6">
                  <c:v>OL</c:v>
                </c:pt>
                <c:pt idx="7">
                  <c:v>Delicatessen OL</c:v>
                </c:pt>
                <c:pt idx="8">
                  <c:v>MFP OL</c:v>
                </c:pt>
                <c:pt idx="9">
                  <c:v>Soft Drinks OL</c:v>
                </c:pt>
                <c:pt idx="10">
                  <c:v>Dairy OL</c:v>
                </c:pt>
                <c:pt idx="11">
                  <c:v>BWS OL</c:v>
                </c:pt>
              </c:strCache>
            </c:strRef>
          </c:cat>
          <c:val>
            <c:numRef>
              <c:f>Sheet1!$B$2:$B$13</c:f>
              <c:numCache>
                <c:formatCode>0.0%</c:formatCode>
                <c:ptCount val="12"/>
                <c:pt idx="0">
                  <c:v>4.4215626892792015E-2</c:v>
                </c:pt>
                <c:pt idx="1">
                  <c:v>3.5530990919858008E-2</c:v>
                </c:pt>
                <c:pt idx="2">
                  <c:v>3.0183255479698357E-2</c:v>
                </c:pt>
                <c:pt idx="3">
                  <c:v>1.8401682439537437E-2</c:v>
                </c:pt>
                <c:pt idx="4">
                  <c:v>1.5927189988623525E-2</c:v>
                </c:pt>
                <c:pt idx="5">
                  <c:v>1.2734990903577881E-2</c:v>
                </c:pt>
                <c:pt idx="6">
                  <c:v>-2.7350053332604318E-3</c:v>
                </c:pt>
                <c:pt idx="7">
                  <c:v>-6.4254311802502961E-3</c:v>
                </c:pt>
                <c:pt idx="8">
                  <c:v>-1.4187271990271588E-2</c:v>
                </c:pt>
                <c:pt idx="9">
                  <c:v>-2.9511369134010756E-2</c:v>
                </c:pt>
                <c:pt idx="10">
                  <c:v>-3.4238488783943422E-2</c:v>
                </c:pt>
                <c:pt idx="11">
                  <c:v>-6.3711911357340667E-2</c:v>
                </c:pt>
              </c:numCache>
            </c:numRef>
          </c:val>
          <c:extLst>
            <c:ext xmlns:c16="http://schemas.microsoft.com/office/drawing/2014/chart" uri="{C3380CC4-5D6E-409C-BE32-E72D297353CC}">
              <c16:uniqueId val="{00000006-5AA4-45EA-A27A-EA922E8F154B}"/>
            </c:ext>
          </c:extLst>
        </c:ser>
        <c:dLbls>
          <c:showLegendKey val="0"/>
          <c:showVal val="0"/>
          <c:showCatName val="0"/>
          <c:showSerName val="0"/>
          <c:showPercent val="0"/>
          <c:showBubbleSize val="0"/>
        </c:dLbls>
        <c:gapWidth val="50"/>
        <c:axId val="564061792"/>
        <c:axId val="520588296"/>
      </c:barChart>
      <c:catAx>
        <c:axId val="564061792"/>
        <c:scaling>
          <c:orientation val="maxMin"/>
        </c:scaling>
        <c:delete val="0"/>
        <c:axPos val="l"/>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80"/>
        <c:noMultiLvlLbl val="0"/>
      </c:catAx>
      <c:valAx>
        <c:axId val="520588296"/>
        <c:scaling>
          <c:orientation val="minMax"/>
          <c:max val="0.12000000000000001"/>
          <c:min val="-0.12000000000000001"/>
        </c:scaling>
        <c:delete val="1"/>
        <c:axPos val="t"/>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56406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21745583254873E-2"/>
          <c:y val="6.9127662646496252E-2"/>
          <c:w val="0.94661545382966195"/>
          <c:h val="0.61852794786062937"/>
        </c:manualLayout>
      </c:layout>
      <c:barChart>
        <c:barDir val="col"/>
        <c:grouping val="clustered"/>
        <c:varyColors val="0"/>
        <c:ser>
          <c:idx val="0"/>
          <c:order val="0"/>
          <c:tx>
            <c:strRef>
              <c:f>Sheet1!$B$1</c:f>
              <c:strCache>
                <c:ptCount val="1"/>
                <c:pt idx="0">
                  <c:v>Derived Inflation</c:v>
                </c:pt>
              </c:strCache>
            </c:strRef>
          </c:tx>
          <c:spPr>
            <a:solidFill>
              <a:srgbClr val="A082F3"/>
            </a:solidFill>
            <a:ln>
              <a:noFill/>
            </a:ln>
            <a:effectLst/>
          </c:spPr>
          <c:invertIfNegative val="1"/>
          <c:dPt>
            <c:idx val="2"/>
            <c:invertIfNegative val="1"/>
            <c:bubble3D val="0"/>
            <c:spPr>
              <a:solidFill>
                <a:schemeClr val="accent2"/>
              </a:solidFill>
              <a:ln>
                <a:noFill/>
              </a:ln>
              <a:effectLst/>
            </c:spPr>
            <c:extLst>
              <c:ext xmlns:c16="http://schemas.microsoft.com/office/drawing/2014/chart" uri="{C3380CC4-5D6E-409C-BE32-E72D297353CC}">
                <c16:uniqueId val="{0000000D-A49F-437F-93C3-A291DE1B1CB8}"/>
              </c:ext>
            </c:extLst>
          </c:dPt>
          <c:dPt>
            <c:idx val="3"/>
            <c:invertIfNegative val="1"/>
            <c:bubble3D val="0"/>
            <c:spPr>
              <a:solidFill>
                <a:srgbClr val="A082F3"/>
              </a:solidFill>
              <a:ln>
                <a:noFill/>
              </a:ln>
              <a:effectLst/>
            </c:spPr>
            <c:extLst>
              <c:ext xmlns:c16="http://schemas.microsoft.com/office/drawing/2014/chart" uri="{C3380CC4-5D6E-409C-BE32-E72D297353CC}">
                <c16:uniqueId val="{00000008-19A0-4182-8BB6-665F575998D4}"/>
              </c:ext>
            </c:extLst>
          </c:dPt>
          <c:dPt>
            <c:idx val="4"/>
            <c:invertIfNegative val="1"/>
            <c:bubble3D val="0"/>
            <c:spPr>
              <a:solidFill>
                <a:schemeClr val="accent2"/>
              </a:solidFill>
              <a:ln>
                <a:noFill/>
              </a:ln>
              <a:effectLst/>
            </c:spPr>
            <c:extLst>
              <c:ext xmlns:c16="http://schemas.microsoft.com/office/drawing/2014/chart" uri="{C3380CC4-5D6E-409C-BE32-E72D297353CC}">
                <c16:uniqueId val="{0000000F-A49F-437F-93C3-A291DE1B1CB8}"/>
              </c:ext>
            </c:extLst>
          </c:dPt>
          <c:dPt>
            <c:idx val="5"/>
            <c:invertIfNegative val="1"/>
            <c:bubble3D val="0"/>
            <c:spPr>
              <a:solidFill>
                <a:schemeClr val="accent2"/>
              </a:solidFill>
              <a:ln>
                <a:noFill/>
              </a:ln>
              <a:effectLst/>
            </c:spPr>
            <c:extLst>
              <c:ext xmlns:c16="http://schemas.microsoft.com/office/drawing/2014/chart" uri="{C3380CC4-5D6E-409C-BE32-E72D297353CC}">
                <c16:uniqueId val="{00000010-A49F-437F-93C3-A291DE1B1CB8}"/>
              </c:ext>
            </c:extLst>
          </c:dPt>
          <c:dPt>
            <c:idx val="6"/>
            <c:invertIfNegative val="1"/>
            <c:bubble3D val="0"/>
            <c:spPr>
              <a:solidFill>
                <a:schemeClr val="accent2"/>
              </a:solidFill>
              <a:ln>
                <a:noFill/>
              </a:ln>
              <a:effectLst/>
            </c:spPr>
            <c:extLst>
              <c:ext xmlns:c16="http://schemas.microsoft.com/office/drawing/2014/chart" uri="{C3380CC4-5D6E-409C-BE32-E72D297353CC}">
                <c16:uniqueId val="{0000000B-90E4-4E92-9C9D-EA86CF82CAB7}"/>
              </c:ext>
            </c:extLst>
          </c:dPt>
          <c:dPt>
            <c:idx val="9"/>
            <c:invertIfNegative val="1"/>
            <c:bubble3D val="0"/>
            <c:spPr>
              <a:solidFill>
                <a:schemeClr val="accent2"/>
              </a:solidFill>
              <a:ln>
                <a:noFill/>
              </a:ln>
              <a:effectLst/>
            </c:spPr>
            <c:extLst>
              <c:ext xmlns:c16="http://schemas.microsoft.com/office/drawing/2014/chart" uri="{C3380CC4-5D6E-409C-BE32-E72D297353CC}">
                <c16:uniqueId val="{0000000A-90E4-4E92-9C9D-EA86CF82CAB7}"/>
              </c:ext>
            </c:extLst>
          </c:dPt>
          <c:dPt>
            <c:idx val="17"/>
            <c:invertIfNegative val="1"/>
            <c:bubble3D val="0"/>
            <c:spPr>
              <a:solidFill>
                <a:srgbClr val="A082F3"/>
              </a:solidFill>
              <a:ln>
                <a:noFill/>
              </a:ln>
              <a:effectLst/>
            </c:spPr>
            <c:extLst>
              <c:ext xmlns:c16="http://schemas.microsoft.com/office/drawing/2014/chart" uri="{C3380CC4-5D6E-409C-BE32-E72D297353CC}">
                <c16:uniqueId val="{00000001-587B-4E75-93A5-D94217122D1B}"/>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Confectionery</c:v>
                </c:pt>
                <c:pt idx="1">
                  <c:v>Pet &amp; Petcare</c:v>
                </c:pt>
                <c:pt idx="2">
                  <c:v>Packaged Grocery</c:v>
                </c:pt>
                <c:pt idx="3">
                  <c:v>Crisps &amp; Snacks</c:v>
                </c:pt>
                <c:pt idx="4">
                  <c:v>Frozen</c:v>
                </c:pt>
                <c:pt idx="5">
                  <c:v>Dairy</c:v>
                </c:pt>
                <c:pt idx="6">
                  <c:v>Bakery</c:v>
                </c:pt>
                <c:pt idx="7">
                  <c:v>Soft Drinks</c:v>
                </c:pt>
                <c:pt idx="8">
                  <c:v>TSR* excl GM &amp; Tob</c:v>
                </c:pt>
                <c:pt idx="9">
                  <c:v>Household</c:v>
                </c:pt>
                <c:pt idx="10">
                  <c:v>Meat Fish &amp; Poultry</c:v>
                </c:pt>
                <c:pt idx="11">
                  <c:v>Health &amp; Beauty inc Baby</c:v>
                </c:pt>
                <c:pt idx="12">
                  <c:v>Total Store Read</c:v>
                </c:pt>
                <c:pt idx="13">
                  <c:v>Delicatessen</c:v>
                </c:pt>
                <c:pt idx="14">
                  <c:v>Produce</c:v>
                </c:pt>
                <c:pt idx="15">
                  <c:v>BWS</c:v>
                </c:pt>
                <c:pt idx="16">
                  <c:v>Tobacco</c:v>
                </c:pt>
                <c:pt idx="17">
                  <c:v>General Merchandise</c:v>
                </c:pt>
              </c:strCache>
            </c:strRef>
          </c:cat>
          <c:val>
            <c:numRef>
              <c:f>Sheet1!$B$2:$B$19</c:f>
              <c:numCache>
                <c:formatCode>0.0%</c:formatCode>
                <c:ptCount val="18"/>
                <c:pt idx="0">
                  <c:v>0.23699999999999999</c:v>
                </c:pt>
                <c:pt idx="1">
                  <c:v>0.158</c:v>
                </c:pt>
                <c:pt idx="2">
                  <c:v>0.151</c:v>
                </c:pt>
                <c:pt idx="3">
                  <c:v>0.14599999999999999</c:v>
                </c:pt>
                <c:pt idx="4">
                  <c:v>0.14399999999999999</c:v>
                </c:pt>
                <c:pt idx="5">
                  <c:v>0.13100000000000001</c:v>
                </c:pt>
                <c:pt idx="6">
                  <c:v>0.13</c:v>
                </c:pt>
                <c:pt idx="7">
                  <c:v>0.128</c:v>
                </c:pt>
                <c:pt idx="8">
                  <c:v>0.108</c:v>
                </c:pt>
                <c:pt idx="9">
                  <c:v>0.104</c:v>
                </c:pt>
                <c:pt idx="10">
                  <c:v>9.9000000000000005E-2</c:v>
                </c:pt>
                <c:pt idx="11">
                  <c:v>9.5000000000000001E-2</c:v>
                </c:pt>
                <c:pt idx="12">
                  <c:v>9.4E-2</c:v>
                </c:pt>
                <c:pt idx="13">
                  <c:v>8.6999999999999994E-2</c:v>
                </c:pt>
                <c:pt idx="14">
                  <c:v>6.5000000000000002E-2</c:v>
                </c:pt>
                <c:pt idx="15">
                  <c:v>6.3E-2</c:v>
                </c:pt>
                <c:pt idx="16">
                  <c:v>4.9000000000000002E-2</c:v>
                </c:pt>
                <c:pt idx="17">
                  <c:v>8.0000000000000002E-3</c:v>
                </c:pt>
              </c:numCache>
            </c:numRef>
          </c:val>
          <c:extLst>
            <c:ext xmlns:c14="http://schemas.microsoft.com/office/drawing/2007/8/2/chart" uri="{6F2FDCE9-48DA-4B69-8628-5D25D57E5C99}">
              <c14:invertSolidFillFmt>
                <c14:spPr xmlns:c14="http://schemas.microsoft.com/office/drawing/2007/8/2/chart">
                  <a:solidFill>
                    <a:srgbClr val="1420B8"/>
                  </a:solidFill>
                  <a:ln>
                    <a:noFill/>
                  </a:ln>
                  <a:effectLst/>
                </c14:spPr>
              </c14:invertSolidFillFmt>
            </c:ext>
            <c:ext xmlns:c16="http://schemas.microsoft.com/office/drawing/2014/chart" uri="{C3380CC4-5D6E-409C-BE32-E72D297353CC}">
              <c16:uniqueId val="{00000002-587B-4E75-93A5-D94217122D1B}"/>
            </c:ext>
          </c:extLst>
        </c:ser>
        <c:dLbls>
          <c:showLegendKey val="0"/>
          <c:showVal val="0"/>
          <c:showCatName val="0"/>
          <c:showSerName val="0"/>
          <c:showPercent val="0"/>
          <c:showBubbleSize val="0"/>
        </c:dLbls>
        <c:gapWidth val="74"/>
        <c:overlap val="-27"/>
        <c:axId val="307574504"/>
        <c:axId val="307575288"/>
      </c:barChart>
      <c:catAx>
        <c:axId val="307574504"/>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07575288"/>
        <c:crosses val="autoZero"/>
        <c:auto val="1"/>
        <c:lblAlgn val="ctr"/>
        <c:lblOffset val="100"/>
        <c:noMultiLvlLbl val="0"/>
      </c:catAx>
      <c:valAx>
        <c:axId val="307575288"/>
        <c:scaling>
          <c:orientation val="minMax"/>
        </c:scaling>
        <c:delete val="1"/>
        <c:axPos val="l"/>
        <c:numFmt formatCode="0%" sourceLinked="0"/>
        <c:majorTickMark val="none"/>
        <c:minorTickMark val="none"/>
        <c:tickLblPos val="nextTo"/>
        <c:crossAx val="307574504"/>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57241776941026E-2"/>
          <c:y val="1.5121951454352274E-2"/>
          <c:w val="0.96107340978121836"/>
          <c:h val="0.62928255099825303"/>
        </c:manualLayout>
      </c:layout>
      <c:barChart>
        <c:barDir val="col"/>
        <c:grouping val="clustered"/>
        <c:varyColors val="0"/>
        <c:ser>
          <c:idx val="0"/>
          <c:order val="0"/>
          <c:tx>
            <c:strRef>
              <c:f>Sheet1!$B$1</c:f>
              <c:strCache>
                <c:ptCount val="1"/>
                <c:pt idx="0">
                  <c:v>GB</c:v>
                </c:pt>
              </c:strCache>
            </c:strRef>
          </c:tx>
          <c:spPr>
            <a:solidFill>
              <a:srgbClr val="30D1FF"/>
            </a:solidFill>
            <a:ln>
              <a:noFill/>
            </a:ln>
            <a:effectLst/>
          </c:spPr>
          <c:invertIfNegative val="1"/>
          <c:dPt>
            <c:idx val="0"/>
            <c:invertIfNegative val="1"/>
            <c:bubble3D val="0"/>
            <c:extLst>
              <c:ext xmlns:c16="http://schemas.microsoft.com/office/drawing/2014/chart" uri="{C3380CC4-5D6E-409C-BE32-E72D297353CC}">
                <c16:uniqueId val="{00000000-BC35-4256-9676-7B5ED5A44C51}"/>
              </c:ext>
            </c:extLst>
          </c:dPt>
          <c:dPt>
            <c:idx val="1"/>
            <c:invertIfNegative val="1"/>
            <c:bubble3D val="0"/>
            <c:extLst>
              <c:ext xmlns:c16="http://schemas.microsoft.com/office/drawing/2014/chart" uri="{C3380CC4-5D6E-409C-BE32-E72D297353CC}">
                <c16:uniqueId val="{00000001-BC35-4256-9676-7B5ED5A44C51}"/>
              </c:ext>
            </c:extLst>
          </c:dPt>
          <c:dPt>
            <c:idx val="2"/>
            <c:invertIfNegative val="1"/>
            <c:bubble3D val="0"/>
            <c:extLst>
              <c:ext xmlns:c16="http://schemas.microsoft.com/office/drawing/2014/chart" uri="{C3380CC4-5D6E-409C-BE32-E72D297353CC}">
                <c16:uniqueId val="{00000002-BC35-4256-9676-7B5ED5A44C51}"/>
              </c:ext>
            </c:extLst>
          </c:dPt>
          <c:dPt>
            <c:idx val="3"/>
            <c:invertIfNegative val="1"/>
            <c:bubble3D val="0"/>
            <c:extLst>
              <c:ext xmlns:c16="http://schemas.microsoft.com/office/drawing/2014/chart" uri="{C3380CC4-5D6E-409C-BE32-E72D297353CC}">
                <c16:uniqueId val="{00000003-BC35-4256-9676-7B5ED5A44C51}"/>
              </c:ext>
            </c:extLst>
          </c:dPt>
          <c:dPt>
            <c:idx val="4"/>
            <c:invertIfNegative val="1"/>
            <c:bubble3D val="0"/>
            <c:extLst>
              <c:ext xmlns:c16="http://schemas.microsoft.com/office/drawing/2014/chart" uri="{C3380CC4-5D6E-409C-BE32-E72D297353CC}">
                <c16:uniqueId val="{00000004-BC35-4256-9676-7B5ED5A44C51}"/>
              </c:ext>
            </c:extLst>
          </c:dPt>
          <c:dPt>
            <c:idx val="12"/>
            <c:invertIfNegative val="1"/>
            <c:bubble3D val="0"/>
            <c:extLst>
              <c:ext xmlns:c16="http://schemas.microsoft.com/office/drawing/2014/chart" uri="{C3380CC4-5D6E-409C-BE32-E72D297353CC}">
                <c16:uniqueId val="{00000005-2B4A-48F3-9608-80034CA7066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5.5917847859512371E-2</c:v>
                </c:pt>
                <c:pt idx="1">
                  <c:v>5.7323966405315341E-2</c:v>
                </c:pt>
                <c:pt idx="2">
                  <c:v>5.2439300089756946E-2</c:v>
                </c:pt>
                <c:pt idx="4">
                  <c:v>5.7687855369765728E-2</c:v>
                </c:pt>
                <c:pt idx="5">
                  <c:v>-9.795240763045665E-2</c:v>
                </c:pt>
                <c:pt idx="7">
                  <c:v>2.6048854182821657E-2</c:v>
                </c:pt>
                <c:pt idx="8">
                  <c:v>7.2175202984722242E-2</c:v>
                </c:pt>
                <c:pt idx="9">
                  <c:v>4.5754841113040179E-2</c:v>
                </c:pt>
                <c:pt idx="10">
                  <c:v>0.13448286437759061</c:v>
                </c:pt>
                <c:pt idx="12">
                  <c:v>0.15240304054286069</c:v>
                </c:pt>
                <c:pt idx="13">
                  <c:v>0.10876703529933773</c:v>
                </c:pt>
                <c:pt idx="14">
                  <c:v>4.3172031059490745E-2</c:v>
                </c:pt>
                <c:pt idx="15">
                  <c:v>9.4448894294145935E-2</c:v>
                </c:pt>
              </c:numCache>
            </c:numRef>
          </c:val>
          <c:extLst>
            <c:ext xmlns:c14="http://schemas.microsoft.com/office/drawing/2007/8/2/chart" uri="{6F2FDCE9-48DA-4B69-8628-5D25D57E5C99}">
              <c14:invertSolidFillFmt>
                <c14:spPr xmlns:c14="http://schemas.microsoft.com/office/drawing/2007/8/2/chart">
                  <a:solidFill>
                    <a:srgbClr val="555555"/>
                  </a:solidFill>
                  <a:ln>
                    <a:noFill/>
                  </a:ln>
                  <a:effectLst/>
                </c14:spPr>
              </c14:invertSolidFillFmt>
            </c:ext>
            <c:ext xmlns:c16="http://schemas.microsoft.com/office/drawing/2014/chart" uri="{C3380CC4-5D6E-409C-BE32-E72D297353CC}">
              <c16:uniqueId val="{0000000F-BC35-4256-9676-7B5ED5A44C51}"/>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max val="0.30000000000000004"/>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91758814387234E-4"/>
          <c:y val="5.5183655937369083E-2"/>
          <c:w val="0.99932708241185608"/>
          <c:h val="0.58483022580724353"/>
        </c:manualLayout>
      </c:layout>
      <c:barChart>
        <c:barDir val="col"/>
        <c:grouping val="clustered"/>
        <c:varyColors val="0"/>
        <c:ser>
          <c:idx val="0"/>
          <c:order val="0"/>
          <c:tx>
            <c:strRef>
              <c:f>Sheet1!$B$1</c:f>
              <c:strCache>
                <c:ptCount val="1"/>
                <c:pt idx="0">
                  <c:v>UK</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433D-4183-BC76-E5A043214F9B}"/>
              </c:ext>
            </c:extLst>
          </c:dPt>
          <c:dPt>
            <c:idx val="1"/>
            <c:invertIfNegative val="0"/>
            <c:bubble3D val="0"/>
            <c:extLst>
              <c:ext xmlns:c16="http://schemas.microsoft.com/office/drawing/2014/chart" uri="{C3380CC4-5D6E-409C-BE32-E72D297353CC}">
                <c16:uniqueId val="{00000001-433D-4183-BC76-E5A043214F9B}"/>
              </c:ext>
            </c:extLst>
          </c:dPt>
          <c:dPt>
            <c:idx val="2"/>
            <c:invertIfNegative val="0"/>
            <c:bubble3D val="0"/>
            <c:extLst>
              <c:ext xmlns:c16="http://schemas.microsoft.com/office/drawing/2014/chart" uri="{C3380CC4-5D6E-409C-BE32-E72D297353CC}">
                <c16:uniqueId val="{00000002-433D-4183-BC76-E5A043214F9B}"/>
              </c:ext>
            </c:extLst>
          </c:dPt>
          <c:dPt>
            <c:idx val="3"/>
            <c:invertIfNegative val="0"/>
            <c:bubble3D val="0"/>
            <c:extLst>
              <c:ext xmlns:c16="http://schemas.microsoft.com/office/drawing/2014/chart" uri="{C3380CC4-5D6E-409C-BE32-E72D297353CC}">
                <c16:uniqueId val="{00000003-433D-4183-BC76-E5A043214F9B}"/>
              </c:ext>
            </c:extLst>
          </c:dPt>
          <c:dPt>
            <c:idx val="4"/>
            <c:invertIfNegative val="0"/>
            <c:bubble3D val="0"/>
            <c:extLst>
              <c:ext xmlns:c16="http://schemas.microsoft.com/office/drawing/2014/chart" uri="{C3380CC4-5D6E-409C-BE32-E72D297353CC}">
                <c16:uniqueId val="{00000004-433D-4183-BC76-E5A043214F9B}"/>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0C-1D06-455C-9476-3E63BD0FE0CD}"/>
              </c:ext>
            </c:extLst>
          </c:dPt>
          <c:dPt>
            <c:idx val="11"/>
            <c:invertIfNegative val="0"/>
            <c:bubble3D val="0"/>
            <c:extLst>
              <c:ext xmlns:c16="http://schemas.microsoft.com/office/drawing/2014/chart" uri="{C3380CC4-5D6E-409C-BE32-E72D297353CC}">
                <c16:uniqueId val="{00000005-48EE-4D69-8B6C-5E6856B7D0F9}"/>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6-48EE-4D69-8B6C-5E6856B7D0F9}"/>
              </c:ext>
            </c:extLst>
          </c:dPt>
          <c:dPt>
            <c:idx val="13"/>
            <c:invertIfNegative val="0"/>
            <c:bubble3D val="0"/>
            <c:extLst>
              <c:ext xmlns:c16="http://schemas.microsoft.com/office/drawing/2014/chart" uri="{C3380CC4-5D6E-409C-BE32-E72D297353CC}">
                <c16:uniqueId val="{00000007-48EE-4D69-8B6C-5E6856B7D0F9}"/>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9-48EE-4D69-8B6C-5E6856B7D0F9}"/>
              </c:ext>
            </c:extLst>
          </c:dPt>
          <c:dPt>
            <c:idx val="15"/>
            <c:invertIfNegative val="0"/>
            <c:bubble3D val="0"/>
            <c:extLst>
              <c:ext xmlns:c16="http://schemas.microsoft.com/office/drawing/2014/chart" uri="{C3380CC4-5D6E-409C-BE32-E72D297353CC}">
                <c16:uniqueId val="{0000000A-48EE-4D69-8B6C-5E6856B7D0F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6.8979715575102629E-2</c:v>
                </c:pt>
                <c:pt idx="1">
                  <c:v>6.8168085388318644E-2</c:v>
                </c:pt>
                <c:pt idx="2">
                  <c:v>7.1081834848919501E-2</c:v>
                </c:pt>
                <c:pt idx="4">
                  <c:v>7.0030270319631382E-2</c:v>
                </c:pt>
                <c:pt idx="5">
                  <c:v>3.09553309342121E-2</c:v>
                </c:pt>
                <c:pt idx="7">
                  <c:v>3.2625451460698951E-2</c:v>
                </c:pt>
                <c:pt idx="8">
                  <c:v>8.3629583387579309E-2</c:v>
                </c:pt>
                <c:pt idx="9">
                  <c:v>5.6859998569407155E-2</c:v>
                </c:pt>
                <c:pt idx="10">
                  <c:v>0.10576832907728417</c:v>
                </c:pt>
                <c:pt idx="12">
                  <c:v>0.21406016541362471</c:v>
                </c:pt>
                <c:pt idx="13">
                  <c:v>8.181535203746626E-2</c:v>
                </c:pt>
                <c:pt idx="14">
                  <c:v>5.8330367684407136E-3</c:v>
                </c:pt>
                <c:pt idx="15">
                  <c:v>0.12221501521469835</c:v>
                </c:pt>
              </c:numCache>
            </c:numRef>
          </c:val>
          <c:extLst>
            <c:ext xmlns:c16="http://schemas.microsoft.com/office/drawing/2014/chart" uri="{C3380CC4-5D6E-409C-BE32-E72D297353CC}">
              <c16:uniqueId val="{00000010-433D-4183-BC76-E5A043214F9B}"/>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91758814387256E-4"/>
          <c:y val="5.1982365529601254E-2"/>
          <c:w val="0.99932708241185608"/>
          <c:h val="0.58483022580724353"/>
        </c:manualLayout>
      </c:layout>
      <c:barChart>
        <c:barDir val="col"/>
        <c:grouping val="clustered"/>
        <c:varyColors val="0"/>
        <c:ser>
          <c:idx val="0"/>
          <c:order val="0"/>
          <c:tx>
            <c:strRef>
              <c:f>Sheet1!$B$1</c:f>
              <c:strCache>
                <c:ptCount val="1"/>
                <c:pt idx="0">
                  <c:v>UK</c:v>
                </c:pt>
              </c:strCache>
            </c:strRef>
          </c:tx>
          <c:spPr>
            <a:solidFill>
              <a:schemeClr val="bg1">
                <a:lumMod val="50000"/>
              </a:schemeClr>
            </a:solidFill>
            <a:ln>
              <a:noFill/>
            </a:ln>
            <a:effectLst/>
          </c:spPr>
          <c:invertIfNegative val="0"/>
          <c:dPt>
            <c:idx val="0"/>
            <c:invertIfNegative val="0"/>
            <c:bubble3D val="0"/>
            <c:extLst>
              <c:ext xmlns:c16="http://schemas.microsoft.com/office/drawing/2014/chart" uri="{C3380CC4-5D6E-409C-BE32-E72D297353CC}">
                <c16:uniqueId val="{00000000-433D-4183-BC76-E5A043214F9B}"/>
              </c:ext>
            </c:extLst>
          </c:dPt>
          <c:dPt>
            <c:idx val="1"/>
            <c:invertIfNegative val="0"/>
            <c:bubble3D val="0"/>
            <c:extLst>
              <c:ext xmlns:c16="http://schemas.microsoft.com/office/drawing/2014/chart" uri="{C3380CC4-5D6E-409C-BE32-E72D297353CC}">
                <c16:uniqueId val="{00000001-433D-4183-BC76-E5A043214F9B}"/>
              </c:ext>
            </c:extLst>
          </c:dPt>
          <c:dPt>
            <c:idx val="2"/>
            <c:invertIfNegative val="0"/>
            <c:bubble3D val="0"/>
            <c:extLst>
              <c:ext xmlns:c16="http://schemas.microsoft.com/office/drawing/2014/chart" uri="{C3380CC4-5D6E-409C-BE32-E72D297353CC}">
                <c16:uniqueId val="{00000002-433D-4183-BC76-E5A043214F9B}"/>
              </c:ext>
            </c:extLst>
          </c:dPt>
          <c:dPt>
            <c:idx val="3"/>
            <c:invertIfNegative val="0"/>
            <c:bubble3D val="0"/>
            <c:extLst>
              <c:ext xmlns:c16="http://schemas.microsoft.com/office/drawing/2014/chart" uri="{C3380CC4-5D6E-409C-BE32-E72D297353CC}">
                <c16:uniqueId val="{00000003-433D-4183-BC76-E5A043214F9B}"/>
              </c:ext>
            </c:extLst>
          </c:dPt>
          <c:dPt>
            <c:idx val="4"/>
            <c:invertIfNegative val="0"/>
            <c:bubble3D val="0"/>
            <c:extLst>
              <c:ext xmlns:c16="http://schemas.microsoft.com/office/drawing/2014/chart" uri="{C3380CC4-5D6E-409C-BE32-E72D297353CC}">
                <c16:uniqueId val="{00000004-433D-4183-BC76-E5A043214F9B}"/>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D-5882-48CA-95BE-9920163C6A9B}"/>
              </c:ext>
            </c:extLst>
          </c:dPt>
          <c:dPt>
            <c:idx val="11"/>
            <c:invertIfNegative val="0"/>
            <c:bubble3D val="0"/>
            <c:extLst>
              <c:ext xmlns:c16="http://schemas.microsoft.com/office/drawing/2014/chart" uri="{C3380CC4-5D6E-409C-BE32-E72D297353CC}">
                <c16:uniqueId val="{00000005-95F0-4CBC-8D91-34D497C53247}"/>
              </c:ext>
            </c:extLst>
          </c:dPt>
          <c:dPt>
            <c:idx val="12"/>
            <c:invertIfNegative val="0"/>
            <c:bubble3D val="0"/>
            <c:spPr>
              <a:solidFill>
                <a:schemeClr val="bg1">
                  <a:lumMod val="50000"/>
                </a:schemeClr>
              </a:solidFill>
              <a:ln>
                <a:noFill/>
              </a:ln>
              <a:effectLst/>
            </c:spPr>
            <c:extLst>
              <c:ext xmlns:c16="http://schemas.microsoft.com/office/drawing/2014/chart" uri="{C3380CC4-5D6E-409C-BE32-E72D297353CC}">
                <c16:uniqueId val="{00000007-95F0-4CBC-8D91-34D497C53247}"/>
              </c:ext>
            </c:extLst>
          </c:dPt>
          <c:dPt>
            <c:idx val="13"/>
            <c:invertIfNegative val="0"/>
            <c:bubble3D val="0"/>
            <c:spPr>
              <a:solidFill>
                <a:schemeClr val="bg1">
                  <a:lumMod val="50000"/>
                </a:schemeClr>
              </a:solidFill>
              <a:ln>
                <a:noFill/>
              </a:ln>
              <a:effectLst/>
            </c:spPr>
            <c:extLst>
              <c:ext xmlns:c16="http://schemas.microsoft.com/office/drawing/2014/chart" uri="{C3380CC4-5D6E-409C-BE32-E72D297353CC}">
                <c16:uniqueId val="{00000008-95F0-4CBC-8D91-34D497C53247}"/>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A-95F0-4CBC-8D91-34D497C53247}"/>
              </c:ext>
            </c:extLst>
          </c:dPt>
          <c:dPt>
            <c:idx val="15"/>
            <c:invertIfNegative val="0"/>
            <c:bubble3D val="0"/>
            <c:extLst>
              <c:ext xmlns:c16="http://schemas.microsoft.com/office/drawing/2014/chart" uri="{C3380CC4-5D6E-409C-BE32-E72D297353CC}">
                <c16:uniqueId val="{0000000B-95F0-4CBC-8D91-34D497C5324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-3.2867634342691576E-2</c:v>
                </c:pt>
                <c:pt idx="1">
                  <c:v>-3.4738959174331008E-2</c:v>
                </c:pt>
                <c:pt idx="2">
                  <c:v>-2.8185164574917487E-2</c:v>
                </c:pt>
                <c:pt idx="4">
                  <c:v>-3.4328313724808157E-2</c:v>
                </c:pt>
                <c:pt idx="5">
                  <c:v>-6.276660759043351E-2</c:v>
                </c:pt>
                <c:pt idx="7">
                  <c:v>-2.8090793390462832E-2</c:v>
                </c:pt>
                <c:pt idx="8">
                  <c:v>-2.7197544500470627E-2</c:v>
                </c:pt>
                <c:pt idx="9">
                  <c:v>-2.4835963220110724E-2</c:v>
                </c:pt>
                <c:pt idx="10">
                  <c:v>1.4990581037750417E-2</c:v>
                </c:pt>
                <c:pt idx="12">
                  <c:v>-5.8010265171205555E-2</c:v>
                </c:pt>
                <c:pt idx="13">
                  <c:v>-7.2785510023853917E-3</c:v>
                </c:pt>
                <c:pt idx="14">
                  <c:v>2.1979811290592233E-2</c:v>
                </c:pt>
                <c:pt idx="15">
                  <c:v>-3.0750686729765442E-2</c:v>
                </c:pt>
              </c:numCache>
            </c:numRef>
          </c:val>
          <c:extLst>
            <c:ext xmlns:c16="http://schemas.microsoft.com/office/drawing/2014/chart" uri="{C3380CC4-5D6E-409C-BE32-E72D297353CC}">
              <c16:uniqueId val="{00000010-433D-4183-BC76-E5A043214F9B}"/>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684158723580618E-2"/>
          <c:y val="1.9540173007633097E-2"/>
          <c:w val="0.86464601464290647"/>
          <c:h val="0.68823527380983884"/>
        </c:manualLayout>
      </c:layout>
      <c:barChart>
        <c:barDir val="col"/>
        <c:grouping val="clustered"/>
        <c:varyColors val="0"/>
        <c:ser>
          <c:idx val="0"/>
          <c:order val="0"/>
          <c:tx>
            <c:strRef>
              <c:f>Sheet1!$B$1</c:f>
              <c:strCache>
                <c:ptCount val="1"/>
                <c:pt idx="0">
                  <c:v>Online % GB</c:v>
                </c:pt>
              </c:strCache>
            </c:strRef>
          </c:tx>
          <c:spPr>
            <a:solidFill>
              <a:schemeClr val="tx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1C-4935-8FD1-6C28B67F3898}"/>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C7-4D86-A1CC-8B69241B57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Sheet1!$A$2:$A$47</c:f>
              <c:strCache>
                <c:ptCount val="14"/>
                <c:pt idx="0">
                  <c:v> 16-Jul-22</c:v>
                </c:pt>
                <c:pt idx="1">
                  <c:v>13-Aug-22</c:v>
                </c:pt>
                <c:pt idx="2">
                  <c:v>10-Sep-22</c:v>
                </c:pt>
                <c:pt idx="3">
                  <c:v>08-Oct-22</c:v>
                </c:pt>
                <c:pt idx="4">
                  <c:v> 05-Nov-22</c:v>
                </c:pt>
                <c:pt idx="5">
                  <c:v> 03-Dec-22</c:v>
                </c:pt>
                <c:pt idx="6">
                  <c:v>31-Dec-22</c:v>
                </c:pt>
                <c:pt idx="7">
                  <c:v> 28-Jan23</c:v>
                </c:pt>
                <c:pt idx="8">
                  <c:v> 25-Feb-23</c:v>
                </c:pt>
                <c:pt idx="9">
                  <c:v> 25-Mar-23</c:v>
                </c:pt>
                <c:pt idx="10">
                  <c:v> 22-Apr-23</c:v>
                </c:pt>
                <c:pt idx="11">
                  <c:v>20-May-23</c:v>
                </c:pt>
                <c:pt idx="12">
                  <c:v> 17-Jun-23</c:v>
                </c:pt>
                <c:pt idx="13">
                  <c:v> 15-Jul-23</c:v>
                </c:pt>
              </c:strCache>
            </c:strRef>
          </c:cat>
          <c:val>
            <c:numRef>
              <c:f>Sheet1!$B$2:$B$47</c:f>
              <c:numCache>
                <c:formatCode>0.0%</c:formatCode>
                <c:ptCount val="14"/>
                <c:pt idx="0">
                  <c:v>0.11404484055573583</c:v>
                </c:pt>
                <c:pt idx="1">
                  <c:v>0.11240171920300392</c:v>
                </c:pt>
                <c:pt idx="2">
                  <c:v>0.10926499203096404</c:v>
                </c:pt>
                <c:pt idx="3">
                  <c:v>0.10815263893543135</c:v>
                </c:pt>
                <c:pt idx="4">
                  <c:v>0.11295301887037115</c:v>
                </c:pt>
                <c:pt idx="5">
                  <c:v>0.1122763378279151</c:v>
                </c:pt>
                <c:pt idx="6">
                  <c:v>0.10406585053914277</c:v>
                </c:pt>
                <c:pt idx="7">
                  <c:v>0.11071903493021683</c:v>
                </c:pt>
                <c:pt idx="8">
                  <c:v>0.10863181654685991</c:v>
                </c:pt>
                <c:pt idx="9">
                  <c:v>0.11028161623658786</c:v>
                </c:pt>
                <c:pt idx="10">
                  <c:v>0.10747196578006159</c:v>
                </c:pt>
                <c:pt idx="11">
                  <c:v>0.10867675577462904</c:v>
                </c:pt>
                <c:pt idx="12">
                  <c:v>0.10423528760750443</c:v>
                </c:pt>
                <c:pt idx="13">
                  <c:v>0.10928814149022036</c:v>
                </c:pt>
              </c:numCache>
            </c:numRef>
          </c:val>
          <c:extLst>
            <c:ext xmlns:c16="http://schemas.microsoft.com/office/drawing/2014/chart" uri="{C3380CC4-5D6E-409C-BE32-E72D297353CC}">
              <c16:uniqueId val="{00000001-32C7-4D86-A1CC-8B69241B57FB}"/>
            </c:ext>
          </c:extLst>
        </c:ser>
        <c:dLbls>
          <c:showLegendKey val="0"/>
          <c:showVal val="0"/>
          <c:showCatName val="0"/>
          <c:showSerName val="0"/>
          <c:showPercent val="0"/>
          <c:showBubbleSize val="0"/>
        </c:dLbls>
        <c:gapWidth val="80"/>
        <c:axId val="559234192"/>
        <c:axId val="559233864"/>
      </c:barChart>
      <c:lineChart>
        <c:grouping val="standard"/>
        <c:varyColors val="0"/>
        <c:ser>
          <c:idx val="1"/>
          <c:order val="1"/>
          <c:tx>
            <c:strRef>
              <c:f>Sheet1!$C$1</c:f>
              <c:strCache>
                <c:ptCount val="1"/>
                <c:pt idx="0">
                  <c:v>%Growth</c:v>
                </c:pt>
              </c:strCache>
            </c:strRef>
          </c:tx>
          <c:spPr>
            <a:ln w="28575" cap="rnd">
              <a:solidFill>
                <a:schemeClr val="accent1"/>
              </a:solidFill>
              <a:round/>
            </a:ln>
            <a:effectLst/>
          </c:spPr>
          <c:marker>
            <c:symbol val="none"/>
          </c:marker>
          <c:dPt>
            <c:idx val="7"/>
            <c:marker>
              <c:symbol val="none"/>
            </c:marker>
            <c:bubble3D val="0"/>
            <c:extLst>
              <c:ext xmlns:c16="http://schemas.microsoft.com/office/drawing/2014/chart" uri="{C3380CC4-5D6E-409C-BE32-E72D297353CC}">
                <c16:uniqueId val="{00000000-063F-43A2-857A-09889EFFBA78}"/>
              </c:ext>
            </c:extLst>
          </c:dPt>
          <c:dPt>
            <c:idx val="8"/>
            <c:marker>
              <c:symbol val="none"/>
            </c:marker>
            <c:bubble3D val="0"/>
            <c:extLst>
              <c:ext xmlns:c16="http://schemas.microsoft.com/office/drawing/2014/chart" uri="{C3380CC4-5D6E-409C-BE32-E72D297353CC}">
                <c16:uniqueId val="{00000000-5EF2-4D9A-AD9E-E6253DD53EB1}"/>
              </c:ext>
            </c:extLst>
          </c:dPt>
          <c:cat>
            <c:strRef>
              <c:f>Sheet1!$A$2:$A$47</c:f>
              <c:strCache>
                <c:ptCount val="14"/>
                <c:pt idx="0">
                  <c:v> 16-Jul-22</c:v>
                </c:pt>
                <c:pt idx="1">
                  <c:v>13-Aug-22</c:v>
                </c:pt>
                <c:pt idx="2">
                  <c:v>10-Sep-22</c:v>
                </c:pt>
                <c:pt idx="3">
                  <c:v>08-Oct-22</c:v>
                </c:pt>
                <c:pt idx="4">
                  <c:v> 05-Nov-22</c:v>
                </c:pt>
                <c:pt idx="5">
                  <c:v> 03-Dec-22</c:v>
                </c:pt>
                <c:pt idx="6">
                  <c:v>31-Dec-22</c:v>
                </c:pt>
                <c:pt idx="7">
                  <c:v> 28-Jan23</c:v>
                </c:pt>
                <c:pt idx="8">
                  <c:v> 25-Feb-23</c:v>
                </c:pt>
                <c:pt idx="9">
                  <c:v> 25-Mar-23</c:v>
                </c:pt>
                <c:pt idx="10">
                  <c:v> 22-Apr-23</c:v>
                </c:pt>
                <c:pt idx="11">
                  <c:v>20-May-23</c:v>
                </c:pt>
                <c:pt idx="12">
                  <c:v> 17-Jun-23</c:v>
                </c:pt>
                <c:pt idx="13">
                  <c:v> 15-Jul-23</c:v>
                </c:pt>
              </c:strCache>
            </c:strRef>
          </c:cat>
          <c:val>
            <c:numRef>
              <c:f>Sheet1!$C$2:$C$47</c:f>
              <c:numCache>
                <c:formatCode>0.0%</c:formatCode>
                <c:ptCount val="14"/>
                <c:pt idx="0">
                  <c:v>-0.10360557548399629</c:v>
                </c:pt>
                <c:pt idx="1">
                  <c:v>-6.5070535475450275E-2</c:v>
                </c:pt>
                <c:pt idx="2">
                  <c:v>-7.1631351904228979E-2</c:v>
                </c:pt>
                <c:pt idx="3">
                  <c:v>-9.2426387394645926E-2</c:v>
                </c:pt>
                <c:pt idx="4">
                  <c:v>-8.9385899849567796E-3</c:v>
                </c:pt>
                <c:pt idx="5">
                  <c:v>-1.2631344414819834E-2</c:v>
                </c:pt>
                <c:pt idx="6">
                  <c:v>2.8867847586311557E-2</c:v>
                </c:pt>
                <c:pt idx="7">
                  <c:v>-8.4620221289870456E-2</c:v>
                </c:pt>
                <c:pt idx="8">
                  <c:v>-2.424223168484041E-2</c:v>
                </c:pt>
                <c:pt idx="9">
                  <c:v>3.4095798571536218E-3</c:v>
                </c:pt>
                <c:pt idx="10">
                  <c:v>1.3775546007777084E-2</c:v>
                </c:pt>
                <c:pt idx="11">
                  <c:v>5.2593809259729341E-2</c:v>
                </c:pt>
                <c:pt idx="12">
                  <c:v>4.0681029979169114E-2</c:v>
                </c:pt>
                <c:pt idx="13">
                  <c:v>4.3172031059490745E-2</c:v>
                </c:pt>
              </c:numCache>
            </c:numRef>
          </c:val>
          <c:smooth val="1"/>
          <c:extLst>
            <c:ext xmlns:c16="http://schemas.microsoft.com/office/drawing/2014/chart" uri="{C3380CC4-5D6E-409C-BE32-E72D297353CC}">
              <c16:uniqueId val="{00000004-32C7-4D86-A1CC-8B69241B57FB}"/>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Online % GB</a:t>
                </a:r>
              </a:p>
            </c:rich>
          </c:tx>
          <c:layout>
            <c:manualLayout>
              <c:xMode val="edge"/>
              <c:yMode val="edge"/>
              <c:x val="7.5243472855366636E-4"/>
              <c:y val="0.3144054358194444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9234192"/>
        <c:crosses val="autoZero"/>
        <c:crossBetween val="between"/>
        <c:minorUnit val="1.0000000000000002E-2"/>
      </c:valAx>
      <c:valAx>
        <c:axId val="214566272"/>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Online Growth</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567584"/>
        <c:crosses val="max"/>
        <c:crossBetween val="between"/>
      </c:valAx>
      <c:catAx>
        <c:axId val="214567584"/>
        <c:scaling>
          <c:orientation val="minMax"/>
        </c:scaling>
        <c:delete val="1"/>
        <c:axPos val="b"/>
        <c:numFmt formatCode="General" sourceLinked="1"/>
        <c:majorTickMark val="none"/>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78882267679358E-2"/>
          <c:y val="0.21995116532880787"/>
          <c:w val="0.91497367125984252"/>
          <c:h val="0.57810138417580403"/>
        </c:manualLayout>
      </c:layout>
      <c:lineChart>
        <c:grouping val="standard"/>
        <c:varyColors val="0"/>
        <c:ser>
          <c:idx val="0"/>
          <c:order val="0"/>
          <c:tx>
            <c:strRef>
              <c:f>Sheet1!$B$1</c:f>
              <c:strCache>
                <c:ptCount val="1"/>
                <c:pt idx="0">
                  <c:v>Shoppers</c:v>
                </c:pt>
              </c:strCache>
            </c:strRef>
          </c:tx>
          <c:spPr>
            <a:ln w="28575" cap="rnd">
              <a:solidFill>
                <a:schemeClr val="accent2"/>
              </a:solidFill>
              <a:round/>
            </a:ln>
            <a:effectLst/>
          </c:spPr>
          <c:marker>
            <c:symbol val="none"/>
          </c:marker>
          <c:dLbls>
            <c:dLbl>
              <c:idx val="13"/>
              <c:layout>
                <c:manualLayout>
                  <c:x val="-1.2302071944908429E-16"/>
                  <c:y val="5.0652225749392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FE-49C1-AA8B-E59CB8DC0E2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Sheet1!$A$2:$A$32</c:f>
              <c:strCache>
                <c:ptCount val="14"/>
                <c:pt idx="0">
                  <c:v>16-Jul-22</c:v>
                </c:pt>
                <c:pt idx="1">
                  <c:v>13-Aug-22</c:v>
                </c:pt>
                <c:pt idx="2">
                  <c:v>10-Sep-22</c:v>
                </c:pt>
                <c:pt idx="3">
                  <c:v>08-Oct-22</c:v>
                </c:pt>
                <c:pt idx="4">
                  <c:v>05-Nov-22</c:v>
                </c:pt>
                <c:pt idx="5">
                  <c:v>03-Dec-22</c:v>
                </c:pt>
                <c:pt idx="6">
                  <c:v>31-Dec-22</c:v>
                </c:pt>
                <c:pt idx="7">
                  <c:v>28-Jan-23</c:v>
                </c:pt>
                <c:pt idx="8">
                  <c:v> 25-Feb-23</c:v>
                </c:pt>
                <c:pt idx="9">
                  <c:v> 25-Mar-23</c:v>
                </c:pt>
                <c:pt idx="10">
                  <c:v> 22-Apr-23</c:v>
                </c:pt>
                <c:pt idx="11">
                  <c:v> 20-May-23</c:v>
                </c:pt>
                <c:pt idx="12">
                  <c:v> 17-Jun-23</c:v>
                </c:pt>
                <c:pt idx="13">
                  <c:v> 15-Jul-23</c:v>
                </c:pt>
              </c:strCache>
            </c:strRef>
          </c:cat>
          <c:val>
            <c:numRef>
              <c:f>Sheet1!$B$2:$B$32</c:f>
              <c:numCache>
                <c:formatCode>0.0%</c:formatCode>
                <c:ptCount val="14"/>
                <c:pt idx="0">
                  <c:v>-5.0713044664243645E-2</c:v>
                </c:pt>
                <c:pt idx="1">
                  <c:v>-4.4911532478640659E-2</c:v>
                </c:pt>
                <c:pt idx="2">
                  <c:v>-1.6622777501356989E-2</c:v>
                </c:pt>
                <c:pt idx="3">
                  <c:v>-3.506186963557345E-2</c:v>
                </c:pt>
                <c:pt idx="4">
                  <c:v>-3.1590159257530281E-2</c:v>
                </c:pt>
                <c:pt idx="5">
                  <c:v>-2.544481275794952E-2</c:v>
                </c:pt>
                <c:pt idx="6">
                  <c:v>-2.5623360098264047E-2</c:v>
                </c:pt>
                <c:pt idx="7">
                  <c:v>-9.7567701099113835E-2</c:v>
                </c:pt>
                <c:pt idx="8">
                  <c:v>-5.0165735610791184E-2</c:v>
                </c:pt>
                <c:pt idx="9">
                  <c:v>-2.2890538936714777E-2</c:v>
                </c:pt>
                <c:pt idx="10">
                  <c:v>-1.0064903951063631E-2</c:v>
                </c:pt>
                <c:pt idx="11">
                  <c:v>-1.2980676647584843E-2</c:v>
                </c:pt>
                <c:pt idx="12">
                  <c:v>-1.6298042137946611E-2</c:v>
                </c:pt>
                <c:pt idx="13">
                  <c:v>-5.0064488306404753E-2</c:v>
                </c:pt>
              </c:numCache>
            </c:numRef>
          </c:val>
          <c:smooth val="1"/>
          <c:extLst>
            <c:ext xmlns:c16="http://schemas.microsoft.com/office/drawing/2014/chart" uri="{C3380CC4-5D6E-409C-BE32-E72D297353CC}">
              <c16:uniqueId val="{00000000-F042-3D47-85C4-81D7D728E239}"/>
            </c:ext>
          </c:extLst>
        </c:ser>
        <c:ser>
          <c:idx val="1"/>
          <c:order val="1"/>
          <c:tx>
            <c:strRef>
              <c:f>Sheet1!$C$1</c:f>
              <c:strCache>
                <c:ptCount val="1"/>
                <c:pt idx="0">
                  <c:v>Orders</c:v>
                </c:pt>
              </c:strCache>
            </c:strRef>
          </c:tx>
          <c:spPr>
            <a:ln w="28575" cap="rnd">
              <a:solidFill>
                <a:schemeClr val="accent1"/>
              </a:solidFill>
              <a:round/>
            </a:ln>
            <a:effectLst/>
          </c:spPr>
          <c:marker>
            <c:symbol val="none"/>
          </c:marker>
          <c:dLbls>
            <c:dLbl>
              <c:idx val="13"/>
              <c:layout>
                <c:manualLayout>
                  <c:x val="-1.2302071944908429E-16"/>
                  <c:y val="-4.7034209624435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FE-49C1-AA8B-E59CB8DC0E2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Sheet1!$A$2:$A$32</c:f>
              <c:strCache>
                <c:ptCount val="14"/>
                <c:pt idx="0">
                  <c:v>16-Jul-22</c:v>
                </c:pt>
                <c:pt idx="1">
                  <c:v>13-Aug-22</c:v>
                </c:pt>
                <c:pt idx="2">
                  <c:v>10-Sep-22</c:v>
                </c:pt>
                <c:pt idx="3">
                  <c:v>08-Oct-22</c:v>
                </c:pt>
                <c:pt idx="4">
                  <c:v>05-Nov-22</c:v>
                </c:pt>
                <c:pt idx="5">
                  <c:v>03-Dec-22</c:v>
                </c:pt>
                <c:pt idx="6">
                  <c:v>31-Dec-22</c:v>
                </c:pt>
                <c:pt idx="7">
                  <c:v>28-Jan-23</c:v>
                </c:pt>
                <c:pt idx="8">
                  <c:v> 25-Feb-23</c:v>
                </c:pt>
                <c:pt idx="9">
                  <c:v> 25-Mar-23</c:v>
                </c:pt>
                <c:pt idx="10">
                  <c:v> 22-Apr-23</c:v>
                </c:pt>
                <c:pt idx="11">
                  <c:v> 20-May-23</c:v>
                </c:pt>
                <c:pt idx="12">
                  <c:v> 17-Jun-23</c:v>
                </c:pt>
                <c:pt idx="13">
                  <c:v> 15-Jul-23</c:v>
                </c:pt>
              </c:strCache>
            </c:strRef>
          </c:cat>
          <c:val>
            <c:numRef>
              <c:f>Sheet1!$C$2:$C$32</c:f>
              <c:numCache>
                <c:formatCode>0.0%</c:formatCode>
                <c:ptCount val="14"/>
                <c:pt idx="0">
                  <c:v>-6.9030971982779632E-2</c:v>
                </c:pt>
                <c:pt idx="1">
                  <c:v>-5.6212455540143424E-2</c:v>
                </c:pt>
                <c:pt idx="2">
                  <c:v>-5.0498107216561561E-2</c:v>
                </c:pt>
                <c:pt idx="3">
                  <c:v>-7.3216444769137579E-2</c:v>
                </c:pt>
                <c:pt idx="4">
                  <c:v>-2.4681874411434657E-2</c:v>
                </c:pt>
                <c:pt idx="5">
                  <c:v>-3.2620747063494493E-2</c:v>
                </c:pt>
                <c:pt idx="6">
                  <c:v>-5.3021659818920375E-3</c:v>
                </c:pt>
                <c:pt idx="7">
                  <c:v>-0.10082738492022314</c:v>
                </c:pt>
                <c:pt idx="8">
                  <c:v>-4.8407249098400995E-2</c:v>
                </c:pt>
                <c:pt idx="9">
                  <c:v>-1.2598963154146881E-2</c:v>
                </c:pt>
                <c:pt idx="10">
                  <c:v>-1.9320043394564501E-2</c:v>
                </c:pt>
                <c:pt idx="11">
                  <c:v>-1.649867898742996E-2</c:v>
                </c:pt>
                <c:pt idx="12">
                  <c:v>-5.1793250857634643E-3</c:v>
                </c:pt>
                <c:pt idx="13">
                  <c:v>-3.090857768708799E-2</c:v>
                </c:pt>
              </c:numCache>
            </c:numRef>
          </c:val>
          <c:smooth val="1"/>
          <c:extLst>
            <c:ext xmlns:c16="http://schemas.microsoft.com/office/drawing/2014/chart" uri="{C3380CC4-5D6E-409C-BE32-E72D297353CC}">
              <c16:uniqueId val="{00000000-9CFE-49C1-AA8B-E59CB8DC0E2E}"/>
            </c:ext>
          </c:extLst>
        </c:ser>
        <c:ser>
          <c:idx val="2"/>
          <c:order val="2"/>
          <c:tx>
            <c:strRef>
              <c:f>Sheet1!$D$1</c:f>
              <c:strCache>
                <c:ptCount val="1"/>
                <c:pt idx="0">
                  <c:v>Items in Basket</c:v>
                </c:pt>
              </c:strCache>
            </c:strRef>
          </c:tx>
          <c:spPr>
            <a:ln w="28575" cap="rnd">
              <a:solidFill>
                <a:schemeClr val="tx2"/>
              </a:solidFill>
              <a:round/>
            </a:ln>
            <a:effectLst/>
          </c:spPr>
          <c:marker>
            <c:symbol val="none"/>
          </c:marker>
          <c:dLbls>
            <c:dLbl>
              <c:idx val="13"/>
              <c:layout>
                <c:manualLayout>
                  <c:x val="-1.2302071944908429E-16"/>
                  <c:y val="-2.8944128999652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FE-49C1-AA8B-E59CB8DC0E2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Sheet1!$A$2:$A$32</c:f>
              <c:strCache>
                <c:ptCount val="14"/>
                <c:pt idx="0">
                  <c:v>16-Jul-22</c:v>
                </c:pt>
                <c:pt idx="1">
                  <c:v>13-Aug-22</c:v>
                </c:pt>
                <c:pt idx="2">
                  <c:v>10-Sep-22</c:v>
                </c:pt>
                <c:pt idx="3">
                  <c:v>08-Oct-22</c:v>
                </c:pt>
                <c:pt idx="4">
                  <c:v>05-Nov-22</c:v>
                </c:pt>
                <c:pt idx="5">
                  <c:v>03-Dec-22</c:v>
                </c:pt>
                <c:pt idx="6">
                  <c:v>31-Dec-22</c:v>
                </c:pt>
                <c:pt idx="7">
                  <c:v>28-Jan-23</c:v>
                </c:pt>
                <c:pt idx="8">
                  <c:v> 25-Feb-23</c:v>
                </c:pt>
                <c:pt idx="9">
                  <c:v> 25-Mar-23</c:v>
                </c:pt>
                <c:pt idx="10">
                  <c:v> 22-Apr-23</c:v>
                </c:pt>
                <c:pt idx="11">
                  <c:v> 20-May-23</c:v>
                </c:pt>
                <c:pt idx="12">
                  <c:v> 17-Jun-23</c:v>
                </c:pt>
                <c:pt idx="13">
                  <c:v> 15-Jul-23</c:v>
                </c:pt>
              </c:strCache>
            </c:strRef>
          </c:cat>
          <c:val>
            <c:numRef>
              <c:f>Sheet1!$D$2:$D$32</c:f>
              <c:numCache>
                <c:formatCode>0.0%</c:formatCode>
                <c:ptCount val="14"/>
                <c:pt idx="0">
                  <c:v>-7.5523202911737863E-2</c:v>
                </c:pt>
                <c:pt idx="1">
                  <c:v>-7.7419354838709542E-2</c:v>
                </c:pt>
                <c:pt idx="2">
                  <c:v>-9.2017062766605706E-2</c:v>
                </c:pt>
                <c:pt idx="3">
                  <c:v>-9.3129770992366412E-2</c:v>
                </c:pt>
                <c:pt idx="4">
                  <c:v>-6.9344210856605026E-2</c:v>
                </c:pt>
                <c:pt idx="5">
                  <c:v>-7.9758500158881418E-2</c:v>
                </c:pt>
                <c:pt idx="6">
                  <c:v>-6.7466753162504056E-2</c:v>
                </c:pt>
                <c:pt idx="7">
                  <c:v>-8.9320388349514501E-2</c:v>
                </c:pt>
                <c:pt idx="8">
                  <c:v>-7.8847371754274809E-2</c:v>
                </c:pt>
                <c:pt idx="9">
                  <c:v>-0.10333022097727995</c:v>
                </c:pt>
                <c:pt idx="10">
                  <c:v>-8.7984862819299847E-2</c:v>
                </c:pt>
                <c:pt idx="11">
                  <c:v>-5.518341307814989E-2</c:v>
                </c:pt>
                <c:pt idx="12">
                  <c:v>-6.1395049823207981E-2</c:v>
                </c:pt>
                <c:pt idx="13">
                  <c:v>-4.4947506561679784E-2</c:v>
                </c:pt>
              </c:numCache>
            </c:numRef>
          </c:val>
          <c:smooth val="1"/>
          <c:extLst>
            <c:ext xmlns:c16="http://schemas.microsoft.com/office/drawing/2014/chart" uri="{C3380CC4-5D6E-409C-BE32-E72D297353CC}">
              <c16:uniqueId val="{00000001-9CFE-49C1-AA8B-E59CB8DC0E2E}"/>
            </c:ext>
          </c:extLst>
        </c:ser>
        <c:dLbls>
          <c:showLegendKey val="0"/>
          <c:showVal val="0"/>
          <c:showCatName val="0"/>
          <c:showSerName val="0"/>
          <c:showPercent val="0"/>
          <c:showBubbleSize val="0"/>
        </c:dLbls>
        <c:smooth val="0"/>
        <c:axId val="564061792"/>
        <c:axId val="520588296"/>
      </c:lineChart>
      <c:catAx>
        <c:axId val="564061792"/>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20588296"/>
        <c:crosses val="autoZero"/>
        <c:auto val="1"/>
        <c:lblAlgn val="ctr"/>
        <c:lblOffset val="100"/>
        <c:noMultiLvlLbl val="1"/>
      </c:catAx>
      <c:valAx>
        <c:axId val="520588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5.000000000000001E-2"/>
      </c:valAx>
      <c:spPr>
        <a:noFill/>
        <a:ln>
          <a:noFill/>
        </a:ln>
        <a:effectLst/>
      </c:spPr>
    </c:plotArea>
    <c:legend>
      <c:legendPos val="b"/>
      <c:layout>
        <c:manualLayout>
          <c:xMode val="edge"/>
          <c:yMode val="edge"/>
          <c:x val="0.51264924305058102"/>
          <c:y val="0.73051705438789871"/>
          <c:w val="0.43023739794699206"/>
          <c:h val="6.17350353012967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21604500170861E-2"/>
          <c:y val="0.25920245812345621"/>
          <c:w val="0.96327840622339078"/>
          <c:h val="0.44445449306990786"/>
        </c:manualLayout>
      </c:layout>
      <c:barChart>
        <c:barDir val="col"/>
        <c:grouping val="clustered"/>
        <c:varyColors val="0"/>
        <c:ser>
          <c:idx val="0"/>
          <c:order val="0"/>
          <c:tx>
            <c:strRef>
              <c:f>Sheet1!$B$1</c:f>
              <c:strCache>
                <c:ptCount val="1"/>
                <c:pt idx="0">
                  <c:v>Supermarkets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Sheet1!$A$3:$A$53</c:f>
              <c:strCache>
                <c:ptCount val="4"/>
                <c:pt idx="0">
                  <c:v>24-Jun-23</c:v>
                </c:pt>
                <c:pt idx="1">
                  <c:v>01-Jul-23</c:v>
                </c:pt>
                <c:pt idx="2">
                  <c:v>08-Jul-23</c:v>
                </c:pt>
                <c:pt idx="3">
                  <c:v> 15-Jul-23</c:v>
                </c:pt>
              </c:strCache>
            </c:strRef>
          </c:cat>
          <c:val>
            <c:numRef>
              <c:f>Sheet1!$B$3:$B$53</c:f>
              <c:numCache>
                <c:formatCode>0.0%</c:formatCode>
                <c:ptCount val="4"/>
                <c:pt idx="0">
                  <c:v>9.0673808538697775E-2</c:v>
                </c:pt>
                <c:pt idx="1">
                  <c:v>0.10450867431863475</c:v>
                </c:pt>
                <c:pt idx="2">
                  <c:v>7.9198568015746096E-2</c:v>
                </c:pt>
                <c:pt idx="3">
                  <c:v>3.075859211211851E-2</c:v>
                </c:pt>
              </c:numCache>
            </c:numRef>
          </c:val>
          <c:extLst>
            <c:ext xmlns:c16="http://schemas.microsoft.com/office/drawing/2014/chart" uri="{C3380CC4-5D6E-409C-BE32-E72D297353CC}">
              <c16:uniqueId val="{00000000-D011-4236-AF71-E038CF759A28}"/>
            </c:ext>
          </c:extLst>
        </c:ser>
        <c:ser>
          <c:idx val="1"/>
          <c:order val="1"/>
          <c:tx>
            <c:strRef>
              <c:f>Sheet1!$C$1</c:f>
              <c:strCache>
                <c:ptCount val="1"/>
                <c:pt idx="0">
                  <c:v>Convenience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Sheet1!$A$3:$A$53</c:f>
              <c:strCache>
                <c:ptCount val="4"/>
                <c:pt idx="0">
                  <c:v>24-Jun-23</c:v>
                </c:pt>
                <c:pt idx="1">
                  <c:v>01-Jul-23</c:v>
                </c:pt>
                <c:pt idx="2">
                  <c:v>08-Jul-23</c:v>
                </c:pt>
                <c:pt idx="3">
                  <c:v> 15-Jul-23</c:v>
                </c:pt>
              </c:strCache>
            </c:strRef>
          </c:cat>
          <c:val>
            <c:numRef>
              <c:f>Sheet1!$C$3:$C$53</c:f>
              <c:numCache>
                <c:formatCode>0.0%</c:formatCode>
                <c:ptCount val="4"/>
                <c:pt idx="0">
                  <c:v>0.12344301402184099</c:v>
                </c:pt>
                <c:pt idx="1">
                  <c:v>0.12783263428915492</c:v>
                </c:pt>
                <c:pt idx="2">
                  <c:v>7.9369605036366142E-2</c:v>
                </c:pt>
                <c:pt idx="3">
                  <c:v>2.4875618173954006E-3</c:v>
                </c:pt>
              </c:numCache>
            </c:numRef>
          </c:val>
          <c:extLst>
            <c:ext xmlns:c16="http://schemas.microsoft.com/office/drawing/2014/chart" uri="{C3380CC4-5D6E-409C-BE32-E72D297353CC}">
              <c16:uniqueId val="{00000001-D011-4236-AF71-E038CF759A28}"/>
            </c:ext>
          </c:extLst>
        </c:ser>
        <c:dLbls>
          <c:showLegendKey val="0"/>
          <c:showVal val="1"/>
          <c:showCatName val="0"/>
          <c:showSerName val="0"/>
          <c:showPercent val="0"/>
          <c:showBubbleSize val="0"/>
        </c:dLbls>
        <c:gapWidth val="219"/>
        <c:overlap val="-27"/>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300"/>
        <c:noMultiLvlLbl val="0"/>
      </c:catAx>
      <c:valAx>
        <c:axId val="218605056"/>
        <c:scaling>
          <c:orientation val="minMax"/>
          <c:max val="0.25"/>
        </c:scaling>
        <c:delete val="1"/>
        <c:axPos val="l"/>
        <c:numFmt formatCode="0%" sourceLinked="0"/>
        <c:majorTickMark val="out"/>
        <c:minorTickMark val="none"/>
        <c:tickLblPos val="nextTo"/>
        <c:crossAx val="218603520"/>
        <c:crosses val="autoZero"/>
        <c:crossBetween val="between"/>
        <c:minorUnit val="1.0000000000000002E-2"/>
      </c:valAx>
      <c:spPr>
        <a:noFill/>
        <a:ln>
          <a:noFill/>
        </a:ln>
        <a:effectLst/>
      </c:spPr>
    </c:plotArea>
    <c:legend>
      <c:legendPos val="b"/>
      <c:layout>
        <c:manualLayout>
          <c:xMode val="edge"/>
          <c:yMode val="edge"/>
          <c:x val="0.32299359180933029"/>
          <c:y val="0.89290652702701367"/>
          <c:w val="0.35825593103030057"/>
          <c:h val="0.107093472972986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88429239017547E-4"/>
          <c:y val="0"/>
          <c:w val="0.97571606631748131"/>
          <c:h val="0.55226709397276286"/>
        </c:manualLayout>
      </c:layout>
      <c:barChart>
        <c:barDir val="col"/>
        <c:grouping val="clustered"/>
        <c:varyColors val="0"/>
        <c:ser>
          <c:idx val="0"/>
          <c:order val="0"/>
          <c:tx>
            <c:strRef>
              <c:f>Sheet1!$B$1</c:f>
              <c:strCache>
                <c:ptCount val="1"/>
                <c:pt idx="0">
                  <c:v>Growth v last year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Sheet1!$B$2:$B$4</c:f>
              <c:numCache>
                <c:formatCode>0.0%</c:formatCode>
                <c:ptCount val="3"/>
                <c:pt idx="0">
                  <c:v>7.7192534253832878E-2</c:v>
                </c:pt>
                <c:pt idx="1">
                  <c:v>7.5767611005973734E-2</c:v>
                </c:pt>
                <c:pt idx="2">
                  <c:v>8.1631794694816406E-2</c:v>
                </c:pt>
              </c:numCache>
            </c:numRef>
          </c:val>
          <c:extLst>
            <c:ext xmlns:c16="http://schemas.microsoft.com/office/drawing/2014/chart" uri="{C3380CC4-5D6E-409C-BE32-E72D297353CC}">
              <c16:uniqueId val="{00000000-D826-48BD-A2B3-B6EF505CA68C}"/>
            </c:ext>
          </c:extLst>
        </c:ser>
        <c:ser>
          <c:idx val="1"/>
          <c:order val="1"/>
          <c:tx>
            <c:strRef>
              <c:f>Sheet1!$C$1</c:f>
              <c:strCache>
                <c:ptCount val="1"/>
                <c:pt idx="0">
                  <c:v>Growth v Last Month</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Sheet1!$C$2:$C$4</c:f>
              <c:numCache>
                <c:formatCode>0.0%</c:formatCode>
                <c:ptCount val="3"/>
                <c:pt idx="0">
                  <c:v>-2.5203857404286989E-2</c:v>
                </c:pt>
                <c:pt idx="1">
                  <c:v>-2.4128639365961324E-2</c:v>
                </c:pt>
                <c:pt idx="2">
                  <c:v>-2.8520477987476145E-2</c:v>
                </c:pt>
              </c:numCache>
            </c:numRef>
          </c:val>
          <c:extLst>
            <c:ext xmlns:c16="http://schemas.microsoft.com/office/drawing/2014/chart" uri="{C3380CC4-5D6E-409C-BE32-E72D297353CC}">
              <c16:uniqueId val="{00000001-D826-48BD-A2B3-B6EF505CA68C}"/>
            </c:ext>
          </c:extLst>
        </c:ser>
        <c:dLbls>
          <c:showLegendKey val="0"/>
          <c:showVal val="1"/>
          <c:showCatName val="0"/>
          <c:showSerName val="0"/>
          <c:showPercent val="0"/>
          <c:showBubbleSize val="0"/>
        </c:dLbls>
        <c:gapWidth val="219"/>
        <c:overlap val="-27"/>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300"/>
        <c:noMultiLvlLbl val="0"/>
      </c:catAx>
      <c:valAx>
        <c:axId val="218605056"/>
        <c:scaling>
          <c:orientation val="minMax"/>
          <c:max val="0.2"/>
          <c:min val="-5.000000000000001E-2"/>
        </c:scaling>
        <c:delete val="1"/>
        <c:axPos val="l"/>
        <c:numFmt formatCode="0%" sourceLinked="0"/>
        <c:majorTickMark val="out"/>
        <c:minorTickMark val="none"/>
        <c:tickLblPos val="nextTo"/>
        <c:crossAx val="21860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01328740157486E-2"/>
          <c:y val="0.21995122365848715"/>
          <c:w val="0.91497367125984252"/>
          <c:h val="0.57810138417580403"/>
        </c:manualLayout>
      </c:layout>
      <c:barChart>
        <c:barDir val="col"/>
        <c:grouping val="clustered"/>
        <c:varyColors val="0"/>
        <c:ser>
          <c:idx val="0"/>
          <c:order val="0"/>
          <c:tx>
            <c:strRef>
              <c:f>Sheet1!$B$1</c:f>
              <c:strCache>
                <c:ptCount val="1"/>
                <c:pt idx="0">
                  <c:v>Discounters</c:v>
                </c:pt>
              </c:strCache>
            </c:strRef>
          </c:tx>
          <c:spPr>
            <a:solidFill>
              <a:srgbClr val="67589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72-4F2C-9EAF-88A114E8B687}"/>
                </c:ext>
              </c:extLst>
            </c:dLbl>
            <c:dLbl>
              <c:idx val="12"/>
              <c:delete val="1"/>
              <c:extLst>
                <c:ext xmlns:c15="http://schemas.microsoft.com/office/drawing/2012/chart" uri="{CE6537A1-D6FC-4f65-9D91-7224C49458BB}"/>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99-4A6F-A276-DF804707D17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Sheet1!$A$2:$A$61</c:f>
              <c:strCache>
                <c:ptCount val="14"/>
                <c:pt idx="0">
                  <c:v>16-Jul-22</c:v>
                </c:pt>
                <c:pt idx="1">
                  <c:v>13-Aug-22</c:v>
                </c:pt>
                <c:pt idx="2">
                  <c:v>10-Sep-22</c:v>
                </c:pt>
                <c:pt idx="3">
                  <c:v>08-Oct-22</c:v>
                </c:pt>
                <c:pt idx="4">
                  <c:v>05-Nov-22</c:v>
                </c:pt>
                <c:pt idx="5">
                  <c:v>03-Dec-22</c:v>
                </c:pt>
                <c:pt idx="6">
                  <c:v>31-Dec-22</c:v>
                </c:pt>
                <c:pt idx="7">
                  <c:v>28-Jan-23</c:v>
                </c:pt>
                <c:pt idx="8">
                  <c:v> 25-Feb-23</c:v>
                </c:pt>
                <c:pt idx="9">
                  <c:v> 25-Mar-23</c:v>
                </c:pt>
                <c:pt idx="10">
                  <c:v> 22-Apr-23</c:v>
                </c:pt>
                <c:pt idx="11">
                  <c:v>20-May-22</c:v>
                </c:pt>
                <c:pt idx="12">
                  <c:v>17-Jun-23</c:v>
                </c:pt>
                <c:pt idx="13">
                  <c:v>15-Jul-23</c:v>
                </c:pt>
              </c:strCache>
            </c:strRef>
          </c:cat>
          <c:val>
            <c:numRef>
              <c:f>Sheet1!$B$2:$B$61</c:f>
              <c:numCache>
                <c:formatCode>0.0%</c:formatCode>
                <c:ptCount val="14"/>
                <c:pt idx="0">
                  <c:v>0.19035253950877601</c:v>
                </c:pt>
                <c:pt idx="1">
                  <c:v>0.18429279919299291</c:v>
                </c:pt>
                <c:pt idx="2">
                  <c:v>0.18421882968671716</c:v>
                </c:pt>
                <c:pt idx="3">
                  <c:v>0.18619673448167712</c:v>
                </c:pt>
                <c:pt idx="4">
                  <c:v>0.19184932380381542</c:v>
                </c:pt>
                <c:pt idx="5">
                  <c:v>0.19320436384127398</c:v>
                </c:pt>
                <c:pt idx="6">
                  <c:v>0.18971894367290115</c:v>
                </c:pt>
                <c:pt idx="7">
                  <c:v>0.19743475453676398</c:v>
                </c:pt>
                <c:pt idx="8">
                  <c:v>0.20669301594981099</c:v>
                </c:pt>
                <c:pt idx="9">
                  <c:v>0.2217800808671658</c:v>
                </c:pt>
                <c:pt idx="10">
                  <c:v>0.21597774284728838</c:v>
                </c:pt>
                <c:pt idx="11">
                  <c:v>0.21202589113484077</c:v>
                </c:pt>
                <c:pt idx="12">
                  <c:v>0.20691157752502898</c:v>
                </c:pt>
                <c:pt idx="13">
                  <c:v>0.20671810433982934</c:v>
                </c:pt>
              </c:numCache>
            </c:numRef>
          </c:val>
          <c:extLst>
            <c:ext xmlns:c16="http://schemas.microsoft.com/office/drawing/2014/chart" uri="{C3380CC4-5D6E-409C-BE32-E72D297353CC}">
              <c16:uniqueId val="{00000000-C899-4A6F-A276-DF804707D178}"/>
            </c:ext>
          </c:extLst>
        </c:ser>
        <c:dLbls>
          <c:showLegendKey val="0"/>
          <c:showVal val="0"/>
          <c:showCatName val="0"/>
          <c:showSerName val="0"/>
          <c:showPercent val="0"/>
          <c:showBubbleSize val="0"/>
        </c:dLbls>
        <c:gapWidth val="50"/>
        <c:overlap val="2"/>
        <c:axId val="564061792"/>
        <c:axId val="520588296"/>
      </c:barChart>
      <c:lineChart>
        <c:grouping val="standard"/>
        <c:varyColors val="0"/>
        <c:ser>
          <c:idx val="1"/>
          <c:order val="1"/>
          <c:tx>
            <c:strRef>
              <c:f>Sheet1!$C$1</c:f>
              <c:strCache>
                <c:ptCount val="1"/>
                <c:pt idx="0">
                  <c:v>Big 4 Supermarkets</c:v>
                </c:pt>
              </c:strCache>
            </c:strRef>
          </c:tx>
          <c:spPr>
            <a:ln w="28575" cap="rnd">
              <a:solidFill>
                <a:schemeClr val="accent2"/>
              </a:solidFill>
              <a:round/>
            </a:ln>
            <a:effectLst/>
          </c:spPr>
          <c:marker>
            <c:symbol val="none"/>
          </c:marker>
          <c:cat>
            <c:strRef>
              <c:f>Sheet1!$A$2:$A$61</c:f>
              <c:strCache>
                <c:ptCount val="14"/>
                <c:pt idx="0">
                  <c:v>16-Jul-22</c:v>
                </c:pt>
                <c:pt idx="1">
                  <c:v>13-Aug-22</c:v>
                </c:pt>
                <c:pt idx="2">
                  <c:v>10-Sep-22</c:v>
                </c:pt>
                <c:pt idx="3">
                  <c:v>08-Oct-22</c:v>
                </c:pt>
                <c:pt idx="4">
                  <c:v>05-Nov-22</c:v>
                </c:pt>
                <c:pt idx="5">
                  <c:v>03-Dec-22</c:v>
                </c:pt>
                <c:pt idx="6">
                  <c:v>31-Dec-22</c:v>
                </c:pt>
                <c:pt idx="7">
                  <c:v>28-Jan-23</c:v>
                </c:pt>
                <c:pt idx="8">
                  <c:v> 25-Feb-23</c:v>
                </c:pt>
                <c:pt idx="9">
                  <c:v> 25-Mar-23</c:v>
                </c:pt>
                <c:pt idx="10">
                  <c:v> 22-Apr-23</c:v>
                </c:pt>
                <c:pt idx="11">
                  <c:v>20-May-22</c:v>
                </c:pt>
                <c:pt idx="12">
                  <c:v>17-Jun-23</c:v>
                </c:pt>
                <c:pt idx="13">
                  <c:v>15-Jul-23</c:v>
                </c:pt>
              </c:strCache>
            </c:strRef>
          </c:cat>
          <c:val>
            <c:numRef>
              <c:f>Sheet1!$C$2:$C$61</c:f>
              <c:numCache>
                <c:formatCode>0.0%</c:formatCode>
                <c:ptCount val="14"/>
                <c:pt idx="0">
                  <c:v>0.61413567374329991</c:v>
                </c:pt>
                <c:pt idx="1">
                  <c:v>0.61891662928014113</c:v>
                </c:pt>
                <c:pt idx="2">
                  <c:v>0.61982340086029375</c:v>
                </c:pt>
                <c:pt idx="3">
                  <c:v>0.62067036350125482</c:v>
                </c:pt>
                <c:pt idx="4">
                  <c:v>0.61866311081168168</c:v>
                </c:pt>
                <c:pt idx="5">
                  <c:v>0.62023245361172252</c:v>
                </c:pt>
                <c:pt idx="6">
                  <c:v>0.62425572555862141</c:v>
                </c:pt>
                <c:pt idx="7">
                  <c:v>0.61866598518815619</c:v>
                </c:pt>
                <c:pt idx="8">
                  <c:v>0.61006773038938078</c:v>
                </c:pt>
                <c:pt idx="9">
                  <c:v>0.5972410296085281</c:v>
                </c:pt>
                <c:pt idx="10">
                  <c:v>0.60193035783874993</c:v>
                </c:pt>
                <c:pt idx="11">
                  <c:v>0.6038892513869647</c:v>
                </c:pt>
                <c:pt idx="12">
                  <c:v>0.60652413093241286</c:v>
                </c:pt>
                <c:pt idx="13">
                  <c:v>0.60481834357191333</c:v>
                </c:pt>
              </c:numCache>
            </c:numRef>
          </c:val>
          <c:smooth val="1"/>
          <c:extLst>
            <c:ext xmlns:c16="http://schemas.microsoft.com/office/drawing/2014/chart" uri="{C3380CC4-5D6E-409C-BE32-E72D297353CC}">
              <c16:uniqueId val="{00000001-C899-4A6F-A276-DF804707D178}"/>
            </c:ext>
          </c:extLst>
        </c:ser>
        <c:dLbls>
          <c:showLegendKey val="0"/>
          <c:showVal val="0"/>
          <c:showCatName val="0"/>
          <c:showSerName val="0"/>
          <c:showPercent val="0"/>
          <c:showBubbleSize val="0"/>
        </c:dLbls>
        <c:marker val="1"/>
        <c:smooth val="0"/>
        <c:axId val="631106456"/>
        <c:axId val="631105736"/>
      </c:lineChart>
      <c:catAx>
        <c:axId val="564061792"/>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20588296"/>
        <c:crosses val="autoZero"/>
        <c:auto val="1"/>
        <c:lblAlgn val="ctr"/>
        <c:lblOffset val="100"/>
        <c:noMultiLvlLbl val="0"/>
      </c:catAx>
      <c:valAx>
        <c:axId val="520588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2.0000000000000004E-2"/>
      </c:valAx>
      <c:valAx>
        <c:axId val="63110573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31106456"/>
        <c:crosses val="max"/>
        <c:crossBetween val="between"/>
        <c:majorUnit val="1.0000000000000002E-2"/>
      </c:valAx>
      <c:catAx>
        <c:axId val="631106456"/>
        <c:scaling>
          <c:orientation val="minMax"/>
        </c:scaling>
        <c:delete val="1"/>
        <c:axPos val="b"/>
        <c:numFmt formatCode="General" sourceLinked="1"/>
        <c:majorTickMark val="out"/>
        <c:minorTickMark val="none"/>
        <c:tickLblPos val="nextTo"/>
        <c:crossAx val="631105736"/>
        <c:crosses val="autoZero"/>
        <c:auto val="1"/>
        <c:lblAlgn val="ctr"/>
        <c:lblOffset val="100"/>
        <c:noMultiLvlLbl val="0"/>
      </c:catAx>
      <c:spPr>
        <a:noFill/>
        <a:ln>
          <a:noFill/>
        </a:ln>
        <a:effectLst/>
      </c:spPr>
    </c:plotArea>
    <c:legend>
      <c:legendPos val="t"/>
      <c:layout>
        <c:manualLayout>
          <c:xMode val="edge"/>
          <c:yMode val="edge"/>
          <c:x val="0.12227722700345674"/>
          <c:y val="0.11577651599861091"/>
          <c:w val="0.37966869353789001"/>
          <c:h val="6.17350353012967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73055670672743E-2"/>
          <c:y val="1.7793356106928671E-2"/>
          <c:w val="0.97294397998183768"/>
          <c:h val="0.76718058225209262"/>
        </c:manualLayout>
      </c:layout>
      <c:lineChart>
        <c:grouping val="standard"/>
        <c:varyColors val="0"/>
        <c:ser>
          <c:idx val="0"/>
          <c:order val="0"/>
          <c:tx>
            <c:strRef>
              <c:f>Sheet1!$B$1</c:f>
              <c:strCache>
                <c:ptCount val="1"/>
                <c:pt idx="0">
                  <c:v>Value Sales</c:v>
                </c:pt>
              </c:strCache>
            </c:strRef>
          </c:tx>
          <c:spPr>
            <a:ln w="28575" cap="rnd">
              <a:solidFill>
                <a:schemeClr val="tx2">
                  <a:lumMod val="50000"/>
                  <a:lumOff val="50000"/>
                </a:schemeClr>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Sheet1!$A$2:$A$382</c:f>
              <c:strCache>
                <c:ptCount val="12"/>
                <c:pt idx="0">
                  <c:v>29-Apr-23</c:v>
                </c:pt>
                <c:pt idx="1">
                  <c:v>06-May-23</c:v>
                </c:pt>
                <c:pt idx="2">
                  <c:v>13-May-23</c:v>
                </c:pt>
                <c:pt idx="3">
                  <c:v> 20-May-23</c:v>
                </c:pt>
                <c:pt idx="4">
                  <c:v>27-May-23</c:v>
                </c:pt>
                <c:pt idx="5">
                  <c:v>03-Jun-23</c:v>
                </c:pt>
                <c:pt idx="6">
                  <c:v>10-Jun-23</c:v>
                </c:pt>
                <c:pt idx="7">
                  <c:v> 17-Jun-23</c:v>
                </c:pt>
                <c:pt idx="8">
                  <c:v>24-Jun-23</c:v>
                </c:pt>
                <c:pt idx="9">
                  <c:v>01-Jul-23</c:v>
                </c:pt>
                <c:pt idx="10">
                  <c:v>08-Jul-23</c:v>
                </c:pt>
                <c:pt idx="11">
                  <c:v> 15-Jul-23</c:v>
                </c:pt>
              </c:strCache>
            </c:strRef>
          </c:cat>
          <c:val>
            <c:numRef>
              <c:f>Sheet1!$B$2:$B$382</c:f>
              <c:numCache>
                <c:formatCode>0.0%</c:formatCode>
                <c:ptCount val="12"/>
                <c:pt idx="0">
                  <c:v>8.9533065522942934E-2</c:v>
                </c:pt>
                <c:pt idx="1">
                  <c:v>0.1474454091592361</c:v>
                </c:pt>
                <c:pt idx="2">
                  <c:v>5.8258560009177618E-2</c:v>
                </c:pt>
                <c:pt idx="3">
                  <c:v>7.4995809139396075E-2</c:v>
                </c:pt>
                <c:pt idx="4">
                  <c:v>0.11017263575176117</c:v>
                </c:pt>
                <c:pt idx="5">
                  <c:v>2.9985384170727825E-2</c:v>
                </c:pt>
                <c:pt idx="6">
                  <c:v>0.12387110874723084</c:v>
                </c:pt>
                <c:pt idx="7">
                  <c:v>0.10398048346956745</c:v>
                </c:pt>
                <c:pt idx="8">
                  <c:v>7.7990368696212897E-2</c:v>
                </c:pt>
                <c:pt idx="9">
                  <c:v>9.1818929889383893E-2</c:v>
                </c:pt>
                <c:pt idx="10">
                  <c:v>6.0675537509764954E-2</c:v>
                </c:pt>
                <c:pt idx="11">
                  <c:v>3.3133260231343886E-3</c:v>
                </c:pt>
              </c:numCache>
            </c:numRef>
          </c:val>
          <c:smooth val="1"/>
          <c:extLst>
            <c:ext xmlns:c16="http://schemas.microsoft.com/office/drawing/2014/chart" uri="{C3380CC4-5D6E-409C-BE32-E72D297353CC}">
              <c16:uniqueId val="{00000003-80AA-45AD-A737-1914077A2C62}"/>
            </c:ext>
          </c:extLst>
        </c:ser>
        <c:ser>
          <c:idx val="1"/>
          <c:order val="1"/>
          <c:tx>
            <c:strRef>
              <c:f>Sheet1!$C$1</c:f>
              <c:strCache>
                <c:ptCount val="1"/>
                <c:pt idx="0">
                  <c:v>Unit Sales</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Sheet1!$A$2:$A$382</c:f>
              <c:strCache>
                <c:ptCount val="12"/>
                <c:pt idx="0">
                  <c:v>29-Apr-23</c:v>
                </c:pt>
                <c:pt idx="1">
                  <c:v>06-May-23</c:v>
                </c:pt>
                <c:pt idx="2">
                  <c:v>13-May-23</c:v>
                </c:pt>
                <c:pt idx="3">
                  <c:v> 20-May-23</c:v>
                </c:pt>
                <c:pt idx="4">
                  <c:v>27-May-23</c:v>
                </c:pt>
                <c:pt idx="5">
                  <c:v>03-Jun-23</c:v>
                </c:pt>
                <c:pt idx="6">
                  <c:v>10-Jun-23</c:v>
                </c:pt>
                <c:pt idx="7">
                  <c:v> 17-Jun-23</c:v>
                </c:pt>
                <c:pt idx="8">
                  <c:v>24-Jun-23</c:v>
                </c:pt>
                <c:pt idx="9">
                  <c:v>01-Jul-23</c:v>
                </c:pt>
                <c:pt idx="10">
                  <c:v>08-Jul-23</c:v>
                </c:pt>
                <c:pt idx="11">
                  <c:v> 15-Jul-23</c:v>
                </c:pt>
              </c:strCache>
            </c:strRef>
          </c:cat>
          <c:val>
            <c:numRef>
              <c:f>Sheet1!$C$2:$C$382</c:f>
              <c:numCache>
                <c:formatCode>0.0%</c:formatCode>
                <c:ptCount val="12"/>
                <c:pt idx="0">
                  <c:v>-2.4748254490041477E-2</c:v>
                </c:pt>
                <c:pt idx="1">
                  <c:v>1.4958368857771687E-2</c:v>
                </c:pt>
                <c:pt idx="2">
                  <c:v>-5.3853796700037759E-2</c:v>
                </c:pt>
                <c:pt idx="3">
                  <c:v>-3.7295981600658945E-2</c:v>
                </c:pt>
                <c:pt idx="4">
                  <c:v>-1.0510063725822083E-2</c:v>
                </c:pt>
                <c:pt idx="5">
                  <c:v>-5.6862709707878212E-2</c:v>
                </c:pt>
                <c:pt idx="6">
                  <c:v>-1.131090630122733E-3</c:v>
                </c:pt>
                <c:pt idx="7">
                  <c:v>-1.0431106075275198E-2</c:v>
                </c:pt>
                <c:pt idx="8">
                  <c:v>-2.7208332249952671E-2</c:v>
                </c:pt>
                <c:pt idx="9">
                  <c:v>-1.6130129022208117E-2</c:v>
                </c:pt>
                <c:pt idx="10">
                  <c:v>-3.1447819425641454E-2</c:v>
                </c:pt>
                <c:pt idx="11">
                  <c:v>-6.8636516904554856E-2</c:v>
                </c:pt>
              </c:numCache>
            </c:numRef>
          </c:val>
          <c:smooth val="1"/>
          <c:extLst>
            <c:ext xmlns:c16="http://schemas.microsoft.com/office/drawing/2014/chart" uri="{C3380CC4-5D6E-409C-BE32-E72D297353CC}">
              <c16:uniqueId val="{00000005-80AA-45AD-A737-1914077A2C62}"/>
            </c:ext>
          </c:extLst>
        </c:ser>
        <c:dLbls>
          <c:showLegendKey val="0"/>
          <c:showVal val="1"/>
          <c:showCatName val="0"/>
          <c:showSerName val="0"/>
          <c:showPercent val="0"/>
          <c:showBubbleSize val="0"/>
        </c:dLbls>
        <c:smooth val="0"/>
        <c:axId val="45898368"/>
        <c:axId val="45912448"/>
      </c:lineChart>
      <c:catAx>
        <c:axId val="45898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912448"/>
        <c:crosses val="autoZero"/>
        <c:auto val="1"/>
        <c:lblAlgn val="ctr"/>
        <c:lblOffset val="100"/>
        <c:noMultiLvlLbl val="0"/>
      </c:catAx>
      <c:valAx>
        <c:axId val="45912448"/>
        <c:scaling>
          <c:orientation val="minMax"/>
          <c:min val="-0.2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898368"/>
        <c:crosses val="autoZero"/>
        <c:crossBetween val="between"/>
      </c:valAx>
      <c:spPr>
        <a:noFill/>
        <a:ln>
          <a:noFill/>
        </a:ln>
        <a:effectLst/>
      </c:spPr>
    </c:plotArea>
    <c:legend>
      <c:legendPos val="b"/>
      <c:layout>
        <c:manualLayout>
          <c:xMode val="edge"/>
          <c:yMode val="edge"/>
          <c:x val="0.38798461458765021"/>
          <c:y val="0.93253563149536234"/>
          <c:w val="0.19332893010084265"/>
          <c:h val="5.217549793564131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5902952402175"/>
          <c:y val="9.6352878174275874E-2"/>
          <c:w val="0.89644097047597826"/>
          <c:h val="0.75556216180398372"/>
        </c:manualLayout>
      </c:layout>
      <c:barChart>
        <c:barDir val="col"/>
        <c:grouping val="clustered"/>
        <c:varyColors val="0"/>
        <c:ser>
          <c:idx val="0"/>
          <c:order val="0"/>
          <c:tx>
            <c:strRef>
              <c:f>Sheet1!$B$1</c:f>
              <c:strCache>
                <c:ptCount val="1"/>
                <c:pt idx="0">
                  <c:v>New Shoppers</c:v>
                </c:pt>
              </c:strCache>
            </c:strRef>
          </c:tx>
          <c:spPr>
            <a:solidFill>
              <a:schemeClr val="bg2"/>
            </a:solidFill>
            <a:ln>
              <a:noFill/>
            </a:ln>
            <a:effectLst/>
          </c:spPr>
          <c:invertIfNegative val="0"/>
          <c:dLbls>
            <c:delete val="1"/>
          </c:dLbls>
          <c:cat>
            <c:strRef>
              <c:f>Sheet1!$A$2:$A$12</c:f>
              <c:strCache>
                <c:ptCount val="11"/>
                <c:pt idx="0">
                  <c:v>Waitrose</c:v>
                </c:pt>
                <c:pt idx="1">
                  <c:v>Ocado</c:v>
                </c:pt>
                <c:pt idx="2">
                  <c:v>Tesco</c:v>
                </c:pt>
                <c:pt idx="3">
                  <c:v>Marks and Spencer</c:v>
                </c:pt>
                <c:pt idx="4">
                  <c:v>Sainsburys</c:v>
                </c:pt>
                <c:pt idx="5">
                  <c:v>Iceland</c:v>
                </c:pt>
                <c:pt idx="6">
                  <c:v>ASDA</c:v>
                </c:pt>
                <c:pt idx="7">
                  <c:v>Morrisons</c:v>
                </c:pt>
                <c:pt idx="8">
                  <c:v>Coop</c:v>
                </c:pt>
                <c:pt idx="9">
                  <c:v>Lidl</c:v>
                </c:pt>
                <c:pt idx="10">
                  <c:v>Aldi </c:v>
                </c:pt>
              </c:strCache>
            </c:strRef>
          </c:cat>
          <c:val>
            <c:numRef>
              <c:f>Sheet1!$B$2:$B$12</c:f>
              <c:numCache>
                <c:formatCode>0.0%</c:formatCode>
                <c:ptCount val="11"/>
                <c:pt idx="0">
                  <c:v>8.4955679838488507E-2</c:v>
                </c:pt>
                <c:pt idx="1">
                  <c:v>2.0837822759647961E-2</c:v>
                </c:pt>
                <c:pt idx="2">
                  <c:v>-6.9081289710820615E-3</c:v>
                </c:pt>
                <c:pt idx="3">
                  <c:v>2.5045398192657498E-2</c:v>
                </c:pt>
                <c:pt idx="4">
                  <c:v>-9.6574366472039763E-3</c:v>
                </c:pt>
                <c:pt idx="5">
                  <c:v>-4.4097725805477772E-2</c:v>
                </c:pt>
                <c:pt idx="6">
                  <c:v>-1.201623150754727E-2</c:v>
                </c:pt>
                <c:pt idx="7">
                  <c:v>-3.5728194515105671E-2</c:v>
                </c:pt>
                <c:pt idx="8">
                  <c:v>-2.777175209603433E-2</c:v>
                </c:pt>
                <c:pt idx="9">
                  <c:v>-1.1034563837629019E-2</c:v>
                </c:pt>
                <c:pt idx="10">
                  <c:v>-1.9439595314519886E-2</c:v>
                </c:pt>
              </c:numCache>
            </c:numRef>
          </c:val>
          <c:extLst>
            <c:ext xmlns:c16="http://schemas.microsoft.com/office/drawing/2014/chart" uri="{C3380CC4-5D6E-409C-BE32-E72D297353CC}">
              <c16:uniqueId val="{00000000-0FB2-4775-84E6-835214C9350B}"/>
            </c:ext>
          </c:extLst>
        </c:ser>
        <c:ser>
          <c:idx val="1"/>
          <c:order val="1"/>
          <c:tx>
            <c:strRef>
              <c:f>Sheet1!$C$1</c:f>
              <c:strCache>
                <c:ptCount val="1"/>
                <c:pt idx="0">
                  <c:v>Visits</c:v>
                </c:pt>
              </c:strCache>
            </c:strRef>
          </c:tx>
          <c:spPr>
            <a:solidFill>
              <a:schemeClr val="accent1"/>
            </a:solidFill>
            <a:ln>
              <a:noFill/>
            </a:ln>
            <a:effectLst/>
          </c:spPr>
          <c:invertIfNegative val="0"/>
          <c:dLbls>
            <c:delete val="1"/>
          </c:dLbls>
          <c:cat>
            <c:strRef>
              <c:f>Sheet1!$A$2:$A$12</c:f>
              <c:strCache>
                <c:ptCount val="11"/>
                <c:pt idx="0">
                  <c:v>Waitrose</c:v>
                </c:pt>
                <c:pt idx="1">
                  <c:v>Ocado</c:v>
                </c:pt>
                <c:pt idx="2">
                  <c:v>Tesco</c:v>
                </c:pt>
                <c:pt idx="3">
                  <c:v>Marks and Spencer</c:v>
                </c:pt>
                <c:pt idx="4">
                  <c:v>Sainsburys</c:v>
                </c:pt>
                <c:pt idx="5">
                  <c:v>Iceland</c:v>
                </c:pt>
                <c:pt idx="6">
                  <c:v>ASDA</c:v>
                </c:pt>
                <c:pt idx="7">
                  <c:v>Morrisons</c:v>
                </c:pt>
                <c:pt idx="8">
                  <c:v>Coop</c:v>
                </c:pt>
                <c:pt idx="9">
                  <c:v>Lidl</c:v>
                </c:pt>
                <c:pt idx="10">
                  <c:v>Aldi </c:v>
                </c:pt>
              </c:strCache>
            </c:strRef>
          </c:cat>
          <c:val>
            <c:numRef>
              <c:f>Sheet1!$C$2:$C$12</c:f>
              <c:numCache>
                <c:formatCode>0.0%</c:formatCode>
                <c:ptCount val="11"/>
                <c:pt idx="0">
                  <c:v>4.8909613185337708E-2</c:v>
                </c:pt>
                <c:pt idx="1">
                  <c:v>4.3242801522818564E-2</c:v>
                </c:pt>
                <c:pt idx="2">
                  <c:v>1.225272845446046E-3</c:v>
                </c:pt>
                <c:pt idx="3">
                  <c:v>2.279042649872598E-2</c:v>
                </c:pt>
                <c:pt idx="4">
                  <c:v>-2.2569660207247488E-2</c:v>
                </c:pt>
                <c:pt idx="5">
                  <c:v>-2.0031275648430436E-2</c:v>
                </c:pt>
                <c:pt idx="6">
                  <c:v>-1.6128217033527625E-2</c:v>
                </c:pt>
                <c:pt idx="7">
                  <c:v>-3.8577460976332301E-2</c:v>
                </c:pt>
                <c:pt idx="8">
                  <c:v>-4.3275252445629131E-2</c:v>
                </c:pt>
                <c:pt idx="9">
                  <c:v>-3.4688617595290738E-2</c:v>
                </c:pt>
                <c:pt idx="10">
                  <c:v>-5.188800968157381E-2</c:v>
                </c:pt>
              </c:numCache>
            </c:numRef>
          </c:val>
          <c:extLst>
            <c:ext xmlns:c16="http://schemas.microsoft.com/office/drawing/2014/chart" uri="{C3380CC4-5D6E-409C-BE32-E72D297353CC}">
              <c16:uniqueId val="{00000001-0FB2-4775-84E6-835214C9350B}"/>
            </c:ext>
          </c:extLst>
        </c:ser>
        <c:ser>
          <c:idx val="2"/>
          <c:order val="2"/>
          <c:tx>
            <c:strRef>
              <c:f>Sheet1!$D$1</c:f>
              <c:strCache>
                <c:ptCount val="1"/>
                <c:pt idx="0">
                  <c:v>Spend Per Visit</c:v>
                </c:pt>
              </c:strCache>
            </c:strRef>
          </c:tx>
          <c:spPr>
            <a:solidFill>
              <a:schemeClr val="accent2"/>
            </a:solidFill>
            <a:ln>
              <a:noFill/>
            </a:ln>
            <a:effectLst/>
          </c:spPr>
          <c:invertIfNegative val="0"/>
          <c:dLbls>
            <c:delete val="1"/>
          </c:dLbls>
          <c:cat>
            <c:strRef>
              <c:f>Sheet1!$A$2:$A$12</c:f>
              <c:strCache>
                <c:ptCount val="11"/>
                <c:pt idx="0">
                  <c:v>Waitrose</c:v>
                </c:pt>
                <c:pt idx="1">
                  <c:v>Ocado</c:v>
                </c:pt>
                <c:pt idx="2">
                  <c:v>Tesco</c:v>
                </c:pt>
                <c:pt idx="3">
                  <c:v>Marks and Spencer</c:v>
                </c:pt>
                <c:pt idx="4">
                  <c:v>Sainsburys</c:v>
                </c:pt>
                <c:pt idx="5">
                  <c:v>Iceland</c:v>
                </c:pt>
                <c:pt idx="6">
                  <c:v>ASDA</c:v>
                </c:pt>
                <c:pt idx="7">
                  <c:v>Morrisons</c:v>
                </c:pt>
                <c:pt idx="8">
                  <c:v>Coop</c:v>
                </c:pt>
                <c:pt idx="9">
                  <c:v>Lidl</c:v>
                </c:pt>
                <c:pt idx="10">
                  <c:v>Aldi </c:v>
                </c:pt>
              </c:strCache>
            </c:strRef>
          </c:cat>
          <c:val>
            <c:numRef>
              <c:f>Sheet1!$D$2:$D$12</c:f>
              <c:numCache>
                <c:formatCode>0.0%</c:formatCode>
                <c:ptCount val="11"/>
                <c:pt idx="0">
                  <c:v>1.9074868860278205E-3</c:v>
                </c:pt>
                <c:pt idx="1">
                  <c:v>-4.3590791445307198E-2</c:v>
                </c:pt>
                <c:pt idx="2">
                  <c:v>-9.978617248752597E-3</c:v>
                </c:pt>
                <c:pt idx="3">
                  <c:v>-3.8725796377264254E-2</c:v>
                </c:pt>
                <c:pt idx="4">
                  <c:v>4.7789725209079759E-3</c:v>
                </c:pt>
                <c:pt idx="5">
                  <c:v>9.6432015429126494E-4</c:v>
                </c:pt>
                <c:pt idx="6">
                  <c:v>-6.6063977746870783E-3</c:v>
                </c:pt>
                <c:pt idx="7">
                  <c:v>-1.2526096033401712E-3</c:v>
                </c:pt>
                <c:pt idx="8">
                  <c:v>1.0288065843622185E-3</c:v>
                </c:pt>
                <c:pt idx="9">
                  <c:v>-1.9391802556192217E-2</c:v>
                </c:pt>
                <c:pt idx="10">
                  <c:v>-9.7649186256780762E-3</c:v>
                </c:pt>
              </c:numCache>
            </c:numRef>
          </c:val>
          <c:extLst>
            <c:ext xmlns:c16="http://schemas.microsoft.com/office/drawing/2014/chart" uri="{C3380CC4-5D6E-409C-BE32-E72D297353CC}">
              <c16:uniqueId val="{00000002-0FB2-4775-84E6-835214C9350B}"/>
            </c:ext>
          </c:extLst>
        </c:ser>
        <c:dLbls>
          <c:showLegendKey val="0"/>
          <c:showVal val="1"/>
          <c:showCatName val="0"/>
          <c:showSerName val="0"/>
          <c:showPercent val="0"/>
          <c:showBubbleSize val="0"/>
        </c:dLbls>
        <c:gapWidth val="74"/>
        <c:overlap val="3"/>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100"/>
        <c:noMultiLvlLbl val="0"/>
      </c:catAx>
      <c:valAx>
        <c:axId val="21860505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3520"/>
        <c:crosses val="autoZero"/>
        <c:crossBetween val="between"/>
        <c:majorUnit val="5.000000000000001E-2"/>
      </c:valAx>
      <c:spPr>
        <a:noFill/>
        <a:ln>
          <a:noFill/>
        </a:ln>
        <a:effectLst/>
      </c:spPr>
    </c:plotArea>
    <c:legend>
      <c:legendPos val="b"/>
      <c:layout>
        <c:manualLayout>
          <c:xMode val="edge"/>
          <c:yMode val="edge"/>
          <c:x val="0.56022928748634848"/>
          <c:y val="6.7402047823449843E-2"/>
          <c:w val="0.41976155824708328"/>
          <c:h val="7.2812204379542569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914368726903716E-2"/>
          <c:y val="0.10553413900030553"/>
          <c:w val="0.9085414728063852"/>
          <c:h val="0.67733728868652454"/>
        </c:manualLayout>
      </c:layout>
      <c:lineChart>
        <c:grouping val="standard"/>
        <c:varyColors val="0"/>
        <c:ser>
          <c:idx val="0"/>
          <c:order val="0"/>
          <c:tx>
            <c:strRef>
              <c:f>Sheet1!$B$1</c:f>
              <c:strCache>
                <c:ptCount val="1"/>
                <c:pt idx="0">
                  <c:v>% on Offer</c:v>
                </c:pt>
              </c:strCache>
            </c:strRef>
          </c:tx>
          <c:spPr>
            <a:ln w="28575" cap="rnd">
              <a:solidFill>
                <a:schemeClr val="accent1"/>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F0-4111-A866-6CFB588A10EC}"/>
                </c:ext>
              </c:extLst>
            </c:dLbl>
            <c:dLbl>
              <c:idx val="8"/>
              <c:delete val="1"/>
              <c:extLst>
                <c:ext xmlns:c15="http://schemas.microsoft.com/office/drawing/2012/chart" uri="{CE6537A1-D6FC-4f65-9D91-7224C49458BB}"/>
                <c:ext xmlns:c16="http://schemas.microsoft.com/office/drawing/2014/chart" uri="{C3380CC4-5D6E-409C-BE32-E72D297353CC}">
                  <c16:uniqueId val="{00000000-7839-49EB-A79F-13D892FF2DAF}"/>
                </c:ext>
              </c:extLst>
            </c:dLbl>
            <c:dLbl>
              <c:idx val="9"/>
              <c:delete val="1"/>
              <c:extLst>
                <c:ext xmlns:c15="http://schemas.microsoft.com/office/drawing/2012/chart" uri="{CE6537A1-D6FC-4f65-9D91-7224C49458BB}"/>
                <c:ext xmlns:c16="http://schemas.microsoft.com/office/drawing/2014/chart" uri="{C3380CC4-5D6E-409C-BE32-E72D297353CC}">
                  <c16:uniqueId val="{00000000-F8BD-42A8-BE09-4A4E978F5015}"/>
                </c:ext>
              </c:extLst>
            </c:dLbl>
            <c:dLbl>
              <c:idx val="10"/>
              <c:delete val="1"/>
              <c:extLst>
                <c:ext xmlns:c15="http://schemas.microsoft.com/office/drawing/2012/chart" uri="{CE6537A1-D6FC-4f65-9D91-7224C49458BB}"/>
                <c:ext xmlns:c16="http://schemas.microsoft.com/office/drawing/2014/chart" uri="{C3380CC4-5D6E-409C-BE32-E72D297353CC}">
                  <c16:uniqueId val="{00000000-1A38-40CC-9010-C6CB523B1D57}"/>
                </c:ext>
              </c:extLst>
            </c:dLbl>
            <c:dLbl>
              <c:idx val="12"/>
              <c:delete val="1"/>
              <c:extLst>
                <c:ext xmlns:c15="http://schemas.microsoft.com/office/drawing/2012/chart" uri="{CE6537A1-D6FC-4f65-9D91-7224C49458BB}"/>
                <c:ext xmlns:c16="http://schemas.microsoft.com/office/drawing/2014/chart" uri="{C3380CC4-5D6E-409C-BE32-E72D297353CC}">
                  <c16:uniqueId val="{00000001-7839-49EB-A79F-13D892FF2DAF}"/>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F0-4111-A866-6CFB588A10EC}"/>
                </c:ext>
              </c:extLst>
            </c:dLbl>
            <c:dLbl>
              <c:idx val="22"/>
              <c:delete val="1"/>
              <c:extLst>
                <c:ext xmlns:c15="http://schemas.microsoft.com/office/drawing/2012/chart" uri="{CE6537A1-D6FC-4f65-9D91-7224C49458BB}"/>
                <c:ext xmlns:c16="http://schemas.microsoft.com/office/drawing/2014/chart" uri="{C3380CC4-5D6E-409C-BE32-E72D297353CC}">
                  <c16:uniqueId val="{00000002-7839-49EB-A79F-13D892FF2DAF}"/>
                </c:ext>
              </c:extLst>
            </c:dLbl>
            <c:dLbl>
              <c:idx val="23"/>
              <c:delete val="1"/>
              <c:extLst>
                <c:ext xmlns:c15="http://schemas.microsoft.com/office/drawing/2012/chart" uri="{CE6537A1-D6FC-4f65-9D91-7224C49458BB}"/>
                <c:ext xmlns:c16="http://schemas.microsoft.com/office/drawing/2014/chart" uri="{C3380CC4-5D6E-409C-BE32-E72D297353CC}">
                  <c16:uniqueId val="{00000001-F8BD-42A8-BE09-4A4E978F5015}"/>
                </c:ext>
              </c:extLst>
            </c:dLbl>
            <c:dLbl>
              <c:idx val="24"/>
              <c:delete val="1"/>
              <c:extLst>
                <c:ext xmlns:c15="http://schemas.microsoft.com/office/drawing/2012/chart" uri="{CE6537A1-D6FC-4f65-9D91-7224C49458BB}"/>
                <c:ext xmlns:c16="http://schemas.microsoft.com/office/drawing/2014/chart" uri="{C3380CC4-5D6E-409C-BE32-E72D297353CC}">
                  <c16:uniqueId val="{00000001-1A38-40CC-9010-C6CB523B1D57}"/>
                </c:ext>
              </c:extLst>
            </c:dLbl>
            <c:dLbl>
              <c:idx val="25"/>
              <c:delete val="1"/>
              <c:extLst>
                <c:ext xmlns:c15="http://schemas.microsoft.com/office/drawing/2012/chart" uri="{CE6537A1-D6FC-4f65-9D91-7224C49458BB}"/>
                <c:ext xmlns:c16="http://schemas.microsoft.com/office/drawing/2014/chart" uri="{C3380CC4-5D6E-409C-BE32-E72D297353CC}">
                  <c16:uniqueId val="{00000006-18D4-47DF-80F4-CBF792205DC8}"/>
                </c:ext>
              </c:extLst>
            </c:dLbl>
            <c:dLbl>
              <c:idx val="26"/>
              <c:layout>
                <c:manualLayout>
                  <c:x val="-2.4184973083458079E-2"/>
                  <c:y val="-3.18201074367092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F0-4111-A866-6CFB588A10EC}"/>
                </c:ext>
              </c:extLst>
            </c:dLbl>
            <c:numFmt formatCode="0%" sourceLinked="0"/>
            <c:spPr>
              <a:solidFill>
                <a:schemeClr val="bg2"/>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Sheet1!$A$2:$A$196</c:f>
              <c:strCache>
                <c:ptCount val="27"/>
                <c:pt idx="0">
                  <c:v>17-Jul-21</c:v>
                </c:pt>
                <c:pt idx="1">
                  <c:v>14-Aug-21</c:v>
                </c:pt>
                <c:pt idx="2">
                  <c:v>11-Sep-21</c:v>
                </c:pt>
                <c:pt idx="3">
                  <c:v>09-Oct-21</c:v>
                </c:pt>
                <c:pt idx="4">
                  <c:v>06-Nov-21</c:v>
                </c:pt>
                <c:pt idx="5">
                  <c:v>04-Dec-21</c:v>
                </c:pt>
                <c:pt idx="6">
                  <c:v>01-Jan-22</c:v>
                </c:pt>
                <c:pt idx="7">
                  <c:v>29-Jan-22</c:v>
                </c:pt>
                <c:pt idx="8">
                  <c:v>26-Feb-22</c:v>
                </c:pt>
                <c:pt idx="9">
                  <c:v>26-Mar-22</c:v>
                </c:pt>
                <c:pt idx="10">
                  <c:v>23-Apr-22</c:v>
                </c:pt>
                <c:pt idx="11">
                  <c:v>21-May-22</c:v>
                </c:pt>
                <c:pt idx="12">
                  <c:v>18-Jun-22</c:v>
                </c:pt>
                <c:pt idx="13">
                  <c:v>16-Jul-22</c:v>
                </c:pt>
                <c:pt idx="14">
                  <c:v>13-Aug-22</c:v>
                </c:pt>
                <c:pt idx="15">
                  <c:v>10-Sep-22</c:v>
                </c:pt>
                <c:pt idx="16">
                  <c:v>08-Oct-22</c:v>
                </c:pt>
                <c:pt idx="17">
                  <c:v>05-Nov-22</c:v>
                </c:pt>
                <c:pt idx="18">
                  <c:v>03-Dec-22</c:v>
                </c:pt>
                <c:pt idx="19">
                  <c:v>31-Dec-22</c:v>
                </c:pt>
                <c:pt idx="20">
                  <c:v>28-Jan-23</c:v>
                </c:pt>
                <c:pt idx="21">
                  <c:v>25-Feb-23</c:v>
                </c:pt>
                <c:pt idx="22">
                  <c:v> 25-Mar-23</c:v>
                </c:pt>
                <c:pt idx="23">
                  <c:v>22-Apr-22</c:v>
                </c:pt>
                <c:pt idx="24">
                  <c:v>20-May-23</c:v>
                </c:pt>
                <c:pt idx="25">
                  <c:v> 17-Jun-23</c:v>
                </c:pt>
                <c:pt idx="26">
                  <c:v>15-Jul-23</c:v>
                </c:pt>
              </c:strCache>
            </c:strRef>
          </c:cat>
          <c:val>
            <c:numRef>
              <c:f>Sheet1!$B$2:$B$196</c:f>
              <c:numCache>
                <c:formatCode>0.0%</c:formatCode>
                <c:ptCount val="27"/>
                <c:pt idx="0">
                  <c:v>0.20713160829855187</c:v>
                </c:pt>
                <c:pt idx="1">
                  <c:v>0.19434317602718731</c:v>
                </c:pt>
                <c:pt idx="2">
                  <c:v>0.19807334863095999</c:v>
                </c:pt>
                <c:pt idx="3">
                  <c:v>0.19973323189208478</c:v>
                </c:pt>
                <c:pt idx="4">
                  <c:v>0.20267981360574205</c:v>
                </c:pt>
                <c:pt idx="5">
                  <c:v>0.21728543279741636</c:v>
                </c:pt>
                <c:pt idx="6">
                  <c:v>0.22202574887117746</c:v>
                </c:pt>
                <c:pt idx="7">
                  <c:v>0.19161728226902922</c:v>
                </c:pt>
                <c:pt idx="8">
                  <c:v>0.19825340358776997</c:v>
                </c:pt>
                <c:pt idx="9">
                  <c:v>0.19813716230356487</c:v>
                </c:pt>
                <c:pt idx="10">
                  <c:v>0.21423611410100327</c:v>
                </c:pt>
                <c:pt idx="11">
                  <c:v>0.20382440870941179</c:v>
                </c:pt>
                <c:pt idx="12">
                  <c:v>0.21782611803548649</c:v>
                </c:pt>
                <c:pt idx="13">
                  <c:v>0.20400494278352779</c:v>
                </c:pt>
                <c:pt idx="14">
                  <c:v>0.20287649211692269</c:v>
                </c:pt>
                <c:pt idx="15">
                  <c:v>0.20773484208472751</c:v>
                </c:pt>
                <c:pt idx="16">
                  <c:v>0.20377572322998083</c:v>
                </c:pt>
                <c:pt idx="17">
                  <c:v>0.20750736244876669</c:v>
                </c:pt>
                <c:pt idx="18">
                  <c:v>0.22555774794908914</c:v>
                </c:pt>
                <c:pt idx="19">
                  <c:v>0.22866857664831369</c:v>
                </c:pt>
                <c:pt idx="20">
                  <c:v>0.1931225426911729</c:v>
                </c:pt>
                <c:pt idx="21">
                  <c:v>0.20063739870898809</c:v>
                </c:pt>
                <c:pt idx="22">
                  <c:v>0.20171452612391474</c:v>
                </c:pt>
                <c:pt idx="23">
                  <c:v>0.2291430914793359</c:v>
                </c:pt>
                <c:pt idx="24">
                  <c:v>0.22313891398680791</c:v>
                </c:pt>
                <c:pt idx="25">
                  <c:v>0.22128409575950736</c:v>
                </c:pt>
                <c:pt idx="26">
                  <c:v>0.22532262509019571</c:v>
                </c:pt>
              </c:numCache>
            </c:numRef>
          </c:val>
          <c:smooth val="1"/>
          <c:extLst>
            <c:ext xmlns:c16="http://schemas.microsoft.com/office/drawing/2014/chart" uri="{C3380CC4-5D6E-409C-BE32-E72D297353CC}">
              <c16:uniqueId val="{00000002-18D4-47DF-80F4-CBF792205DC8}"/>
            </c:ext>
          </c:extLst>
        </c:ser>
        <c:ser>
          <c:idx val="1"/>
          <c:order val="1"/>
          <c:tx>
            <c:strRef>
              <c:f>Sheet1!$C$1</c:f>
              <c:strCache>
                <c:ptCount val="1"/>
                <c:pt idx="0">
                  <c:v>Annual Average</c:v>
                </c:pt>
              </c:strCache>
            </c:strRef>
          </c:tx>
          <c:spPr>
            <a:ln w="28575" cap="rnd">
              <a:solidFill>
                <a:schemeClr val="accent2"/>
              </a:solidFill>
              <a:round/>
            </a:ln>
            <a:effectLst/>
          </c:spPr>
          <c:marker>
            <c:symbol val="none"/>
          </c:marker>
          <c:cat>
            <c:strRef>
              <c:f>Sheet1!$A$2:$A$196</c:f>
              <c:strCache>
                <c:ptCount val="27"/>
                <c:pt idx="0">
                  <c:v>17-Jul-21</c:v>
                </c:pt>
                <c:pt idx="1">
                  <c:v>14-Aug-21</c:v>
                </c:pt>
                <c:pt idx="2">
                  <c:v>11-Sep-21</c:v>
                </c:pt>
                <c:pt idx="3">
                  <c:v>09-Oct-21</c:v>
                </c:pt>
                <c:pt idx="4">
                  <c:v>06-Nov-21</c:v>
                </c:pt>
                <c:pt idx="5">
                  <c:v>04-Dec-21</c:v>
                </c:pt>
                <c:pt idx="6">
                  <c:v>01-Jan-22</c:v>
                </c:pt>
                <c:pt idx="7">
                  <c:v>29-Jan-22</c:v>
                </c:pt>
                <c:pt idx="8">
                  <c:v>26-Feb-22</c:v>
                </c:pt>
                <c:pt idx="9">
                  <c:v>26-Mar-22</c:v>
                </c:pt>
                <c:pt idx="10">
                  <c:v>23-Apr-22</c:v>
                </c:pt>
                <c:pt idx="11">
                  <c:v>21-May-22</c:v>
                </c:pt>
                <c:pt idx="12">
                  <c:v>18-Jun-22</c:v>
                </c:pt>
                <c:pt idx="13">
                  <c:v>16-Jul-22</c:v>
                </c:pt>
                <c:pt idx="14">
                  <c:v>13-Aug-22</c:v>
                </c:pt>
                <c:pt idx="15">
                  <c:v>10-Sep-22</c:v>
                </c:pt>
                <c:pt idx="16">
                  <c:v>08-Oct-22</c:v>
                </c:pt>
                <c:pt idx="17">
                  <c:v>05-Nov-22</c:v>
                </c:pt>
                <c:pt idx="18">
                  <c:v>03-Dec-22</c:v>
                </c:pt>
                <c:pt idx="19">
                  <c:v>31-Dec-22</c:v>
                </c:pt>
                <c:pt idx="20">
                  <c:v>28-Jan-23</c:v>
                </c:pt>
                <c:pt idx="21">
                  <c:v>25-Feb-23</c:v>
                </c:pt>
                <c:pt idx="22">
                  <c:v> 25-Mar-23</c:v>
                </c:pt>
                <c:pt idx="23">
                  <c:v>22-Apr-22</c:v>
                </c:pt>
                <c:pt idx="24">
                  <c:v>20-May-23</c:v>
                </c:pt>
                <c:pt idx="25">
                  <c:v> 17-Jun-23</c:v>
                </c:pt>
                <c:pt idx="26">
                  <c:v>15-Jul-23</c:v>
                </c:pt>
              </c:strCache>
            </c:strRef>
          </c:cat>
          <c:val>
            <c:numRef>
              <c:f>Sheet1!$C$2:$C$196</c:f>
              <c:numCache>
                <c:formatCode>0.0%</c:formatCode>
                <c:ptCount val="27"/>
                <c:pt idx="0">
                  <c:v>0.20627717710312071</c:v>
                </c:pt>
                <c:pt idx="1">
                  <c:v>0.20627717710312071</c:v>
                </c:pt>
                <c:pt idx="2">
                  <c:v>0.20627717710312071</c:v>
                </c:pt>
                <c:pt idx="3">
                  <c:v>0.20627717710312071</c:v>
                </c:pt>
                <c:pt idx="4">
                  <c:v>0.20627717710312071</c:v>
                </c:pt>
                <c:pt idx="5">
                  <c:v>0.20627717710312071</c:v>
                </c:pt>
                <c:pt idx="6">
                  <c:v>0.20627717710312071</c:v>
                </c:pt>
                <c:pt idx="7">
                  <c:v>0.20893864879488655</c:v>
                </c:pt>
                <c:pt idx="8">
                  <c:v>0.20893864879488655</c:v>
                </c:pt>
                <c:pt idx="9">
                  <c:v>0.20893864879488655</c:v>
                </c:pt>
                <c:pt idx="10">
                  <c:v>0.20893864879488655</c:v>
                </c:pt>
                <c:pt idx="11">
                  <c:v>0.20893864879488655</c:v>
                </c:pt>
                <c:pt idx="12">
                  <c:v>0.20893864879488655</c:v>
                </c:pt>
                <c:pt idx="13">
                  <c:v>0.20893864879488655</c:v>
                </c:pt>
                <c:pt idx="14">
                  <c:v>0.20893864879488655</c:v>
                </c:pt>
                <c:pt idx="15">
                  <c:v>0.20893864879488655</c:v>
                </c:pt>
                <c:pt idx="16">
                  <c:v>0.20893864879488655</c:v>
                </c:pt>
                <c:pt idx="17">
                  <c:v>0.20893864879488655</c:v>
                </c:pt>
                <c:pt idx="18">
                  <c:v>0.20893864879488655</c:v>
                </c:pt>
                <c:pt idx="19">
                  <c:v>0.20893864879488655</c:v>
                </c:pt>
                <c:pt idx="20">
                  <c:v>0.21389724930234874</c:v>
                </c:pt>
                <c:pt idx="21">
                  <c:v>0.21389724930234874</c:v>
                </c:pt>
                <c:pt idx="22">
                  <c:v>0.21389724930234874</c:v>
                </c:pt>
                <c:pt idx="23">
                  <c:v>0.21389724930234874</c:v>
                </c:pt>
                <c:pt idx="24">
                  <c:v>0.21389724930234874</c:v>
                </c:pt>
                <c:pt idx="25">
                  <c:v>0.21389724930234874</c:v>
                </c:pt>
                <c:pt idx="26">
                  <c:v>0.21389724930234874</c:v>
                </c:pt>
              </c:numCache>
            </c:numRef>
          </c:val>
          <c:smooth val="0"/>
          <c:extLst>
            <c:ext xmlns:c16="http://schemas.microsoft.com/office/drawing/2014/chart" uri="{C3380CC4-5D6E-409C-BE32-E72D297353CC}">
              <c16:uniqueId val="{00000004-18D4-47DF-80F4-CBF792205DC8}"/>
            </c:ext>
          </c:extLst>
        </c:ser>
        <c:dLbls>
          <c:showLegendKey val="0"/>
          <c:showVal val="0"/>
          <c:showCatName val="0"/>
          <c:showSerName val="0"/>
          <c:showPercent val="0"/>
          <c:showBubbleSize val="0"/>
        </c:dLbls>
        <c:smooth val="0"/>
        <c:axId val="307576072"/>
        <c:axId val="307578424"/>
      </c:lineChart>
      <c:catAx>
        <c:axId val="307576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7578424"/>
        <c:crosses val="autoZero"/>
        <c:auto val="0"/>
        <c:lblAlgn val="ctr"/>
        <c:lblOffset val="100"/>
        <c:noMultiLvlLbl val="1"/>
      </c:catAx>
      <c:valAx>
        <c:axId val="307578424"/>
        <c:scaling>
          <c:orientation val="minMax"/>
          <c:min val="0.1800000000000000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7576072"/>
        <c:crosses val="autoZero"/>
        <c:crossBetween val="between"/>
        <c:majorUnit val="2.0000000000000004E-2"/>
      </c:valAx>
      <c:spPr>
        <a:noFill/>
        <a:ln>
          <a:noFill/>
        </a:ln>
        <a:effectLst/>
      </c:spPr>
    </c:plotArea>
    <c:legend>
      <c:legendPos val="b"/>
      <c:layout>
        <c:manualLayout>
          <c:xMode val="edge"/>
          <c:yMode val="edge"/>
          <c:x val="9.4886589282027367E-2"/>
          <c:y val="0.1122594971407273"/>
          <c:w val="0.3653077404835875"/>
          <c:h val="5.86977036974436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9023859580633455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7B4D-4175-A01D-7B21B137A78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Sheet1!$B$2</c:f>
              <c:numCache>
                <c:formatCode>0.0%</c:formatCode>
                <c:ptCount val="1"/>
                <c:pt idx="0">
                  <c:v>9.2896174863386083E-3</c:v>
                </c:pt>
              </c:numCache>
            </c:numRef>
          </c:val>
          <c:extLst>
            <c:ext xmlns:c16="http://schemas.microsoft.com/office/drawing/2014/chart" uri="{C3380CC4-5D6E-409C-BE32-E72D297353CC}">
              <c16:uniqueId val="{00000002-7B4D-4175-A01D-7B21B137A78A}"/>
            </c:ext>
          </c:extLst>
        </c:ser>
        <c:ser>
          <c:idx val="1"/>
          <c:order val="1"/>
          <c:tx>
            <c:strRef>
              <c:f>Sheet1!$C$1</c:f>
              <c:strCache>
                <c:ptCount val="1"/>
                <c:pt idx="0">
                  <c:v>G Mults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Sheet1!$C$2</c:f>
              <c:numCache>
                <c:formatCode>0.0%</c:formatCode>
                <c:ptCount val="1"/>
                <c:pt idx="0">
                  <c:v>1.3011152416356975E-2</c:v>
                </c:pt>
              </c:numCache>
            </c:numRef>
          </c:val>
          <c:extLst>
            <c:ext xmlns:c16="http://schemas.microsoft.com/office/drawing/2014/chart" uri="{C3380CC4-5D6E-409C-BE32-E72D297353CC}">
              <c16:uniqueId val="{00000003-7B4D-4175-A01D-7B21B137A78A}"/>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Sheet1!$D$2</c:f>
              <c:numCache>
                <c:formatCode>0.0%</c:formatCode>
                <c:ptCount val="1"/>
                <c:pt idx="0">
                  <c:v>1.953125E-2</c:v>
                </c:pt>
              </c:numCache>
            </c:numRef>
          </c:val>
          <c:extLst>
            <c:ext xmlns:c16="http://schemas.microsoft.com/office/drawing/2014/chart" uri="{C3380CC4-5D6E-409C-BE32-E72D297353CC}">
              <c16:uniqueId val="{00000004-7B4D-4175-A01D-7B21B137A78A}"/>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Sheet1!$E$2</c:f>
              <c:numCache>
                <c:formatCode>0.0%</c:formatCode>
                <c:ptCount val="1"/>
                <c:pt idx="0">
                  <c:v>1.1185682326621871E-2</c:v>
                </c:pt>
              </c:numCache>
            </c:numRef>
          </c:val>
          <c:extLst>
            <c:ext xmlns:c16="http://schemas.microsoft.com/office/drawing/2014/chart" uri="{C3380CC4-5D6E-409C-BE32-E72D297353CC}">
              <c16:uniqueId val="{00000005-7B4D-4175-A01D-7B21B137A78A}"/>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Sheet1!$F$2</c:f>
              <c:numCache>
                <c:formatCode>0.0%</c:formatCode>
                <c:ptCount val="1"/>
                <c:pt idx="0">
                  <c:v>4.6568627450980227E-2</c:v>
                </c:pt>
              </c:numCache>
            </c:numRef>
          </c:val>
          <c:extLst>
            <c:ext xmlns:c16="http://schemas.microsoft.com/office/drawing/2014/chart" uri="{C3380CC4-5D6E-409C-BE32-E72D297353CC}">
              <c16:uniqueId val="{00000002-EF18-4C29-8562-B9E8219637DC}"/>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ax val="8.0000000000000016E-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layout>
        <c:manualLayout>
          <c:xMode val="edge"/>
          <c:yMode val="edge"/>
          <c:x val="4.9999910579782807E-2"/>
          <c:y val="0.827181556370004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2175870382123192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89A1-4D8A-A761-15E50F52159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Sheet1!$B$2</c:f>
              <c:numCache>
                <c:formatCode>0.0%</c:formatCode>
                <c:ptCount val="1"/>
                <c:pt idx="0">
                  <c:v>8.0091602133365525E-2</c:v>
                </c:pt>
              </c:numCache>
            </c:numRef>
          </c:val>
          <c:extLst>
            <c:ext xmlns:c16="http://schemas.microsoft.com/office/drawing/2014/chart" uri="{C3380CC4-5D6E-409C-BE32-E72D297353CC}">
              <c16:uniqueId val="{00000002-89A1-4D8A-A761-15E50F52159E}"/>
            </c:ext>
          </c:extLst>
        </c:ser>
        <c:ser>
          <c:idx val="1"/>
          <c:order val="1"/>
          <c:tx>
            <c:strRef>
              <c:f>Sheet1!$C$1</c:f>
              <c:strCache>
                <c:ptCount val="1"/>
                <c:pt idx="0">
                  <c:v>G Mults</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E798-4DBC-A292-0A1B85A4792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98-4DBC-A292-0A1B85A4792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Sheet1!$C$2</c:f>
              <c:numCache>
                <c:formatCode>0.0%</c:formatCode>
                <c:ptCount val="1"/>
                <c:pt idx="0">
                  <c:v>7.2937795807978434E-2</c:v>
                </c:pt>
              </c:numCache>
            </c:numRef>
          </c:val>
          <c:extLst>
            <c:ext xmlns:c16="http://schemas.microsoft.com/office/drawing/2014/chart" uri="{C3380CC4-5D6E-409C-BE32-E72D297353CC}">
              <c16:uniqueId val="{00000003-89A1-4D8A-A761-15E50F52159E}"/>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Sheet1!$D$2</c:f>
              <c:numCache>
                <c:formatCode>0.0%</c:formatCode>
                <c:ptCount val="1"/>
                <c:pt idx="0">
                  <c:v>9.8129516791838123E-2</c:v>
                </c:pt>
              </c:numCache>
            </c:numRef>
          </c:val>
          <c:extLst>
            <c:ext xmlns:c16="http://schemas.microsoft.com/office/drawing/2014/chart" uri="{C3380CC4-5D6E-409C-BE32-E72D297353CC}">
              <c16:uniqueId val="{00000004-89A1-4D8A-A761-15E50F52159E}"/>
            </c:ext>
          </c:extLst>
        </c:ser>
        <c:ser>
          <c:idx val="3"/>
          <c:order val="3"/>
          <c:tx>
            <c:strRef>
              <c:f>Sheet1!$E$1</c:f>
              <c:strCache>
                <c:ptCount val="1"/>
                <c:pt idx="0">
                  <c:v>Instore</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Sheet1!$E$2</c:f>
              <c:numCache>
                <c:formatCode>0.0%</c:formatCode>
                <c:ptCount val="1"/>
                <c:pt idx="0">
                  <c:v>8.5944044228514205E-2</c:v>
                </c:pt>
              </c:numCache>
            </c:numRef>
          </c:val>
          <c:extLst>
            <c:ext xmlns:c16="http://schemas.microsoft.com/office/drawing/2014/chart" uri="{C3380CC4-5D6E-409C-BE32-E72D297353CC}">
              <c16:uniqueId val="{00000005-89A1-4D8A-A761-15E50F52159E}"/>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Sheet1!$F$2</c:f>
              <c:numCache>
                <c:formatCode>0.0%</c:formatCode>
                <c:ptCount val="1"/>
                <c:pt idx="0">
                  <c:v>0.10843623534294888</c:v>
                </c:pt>
              </c:numCache>
            </c:numRef>
          </c:val>
          <c:extLst>
            <c:ext xmlns:c16="http://schemas.microsoft.com/office/drawing/2014/chart" uri="{C3380CC4-5D6E-409C-BE32-E72D297353CC}">
              <c16:uniqueId val="{00000002-E798-4DBC-A292-0A1B85A4792F}"/>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ax val="0.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9023859580633455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Sheet1!$B$2</c:f>
              <c:numCache>
                <c:formatCode>0.0%</c:formatCode>
                <c:ptCount val="1"/>
                <c:pt idx="0">
                  <c:v>7.8620336874306584E-3</c:v>
                </c:pt>
              </c:numCache>
            </c:numRef>
          </c:val>
          <c:extLst>
            <c:ext xmlns:c16="http://schemas.microsoft.com/office/drawing/2014/chart" uri="{C3380CC4-5D6E-409C-BE32-E72D297353CC}">
              <c16:uniqueId val="{00000000-D9CE-453C-AA1A-8B8063793B2C}"/>
            </c:ext>
          </c:extLst>
        </c:ser>
        <c:ser>
          <c:idx val="1"/>
          <c:order val="1"/>
          <c:tx>
            <c:strRef>
              <c:f>Sheet1!$C$1</c:f>
              <c:strCache>
                <c:ptCount val="1"/>
                <c:pt idx="0">
                  <c:v>G Mults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Sheet1!$C$2</c:f>
              <c:numCache>
                <c:formatCode>0.0%</c:formatCode>
                <c:ptCount val="1"/>
                <c:pt idx="0">
                  <c:v>5.519320946102857E-3</c:v>
                </c:pt>
              </c:numCache>
            </c:numRef>
          </c:val>
          <c:extLst>
            <c:ext xmlns:c16="http://schemas.microsoft.com/office/drawing/2014/chart" uri="{C3380CC4-5D6E-409C-BE32-E72D297353CC}">
              <c16:uniqueId val="{00000001-D9CE-453C-AA1A-8B8063793B2C}"/>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Sheet1!$D$2</c:f>
              <c:numCache>
                <c:formatCode>0.0%</c:formatCode>
                <c:ptCount val="1"/>
                <c:pt idx="0">
                  <c:v>-5.0064488306404753E-2</c:v>
                </c:pt>
              </c:numCache>
            </c:numRef>
          </c:val>
          <c:extLst>
            <c:ext xmlns:c16="http://schemas.microsoft.com/office/drawing/2014/chart" uri="{C3380CC4-5D6E-409C-BE32-E72D297353CC}">
              <c16:uniqueId val="{00000002-D9CE-453C-AA1A-8B8063793B2C}"/>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Sheet1!$E$2</c:f>
              <c:numCache>
                <c:formatCode>0.0%</c:formatCode>
                <c:ptCount val="1"/>
                <c:pt idx="0">
                  <c:v>7.8235025705046812E-3</c:v>
                </c:pt>
              </c:numCache>
            </c:numRef>
          </c:val>
          <c:extLst>
            <c:ext xmlns:c16="http://schemas.microsoft.com/office/drawing/2014/chart" uri="{C3380CC4-5D6E-409C-BE32-E72D297353CC}">
              <c16:uniqueId val="{00000003-D9CE-453C-AA1A-8B8063793B2C}"/>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Sheet1!$F$2</c:f>
              <c:numCache>
                <c:formatCode>0.0%</c:formatCode>
                <c:ptCount val="1"/>
                <c:pt idx="0">
                  <c:v>3.9599148001152384E-2</c:v>
                </c:pt>
              </c:numCache>
            </c:numRef>
          </c:val>
          <c:extLst>
            <c:ext xmlns:c16="http://schemas.microsoft.com/office/drawing/2014/chart" uri="{C3380CC4-5D6E-409C-BE32-E72D297353CC}">
              <c16:uniqueId val="{00000000-0390-456C-867B-FC12CCDDC866}"/>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in val="-8.0000000000000016E-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layout>
        <c:manualLayout>
          <c:xMode val="edge"/>
          <c:yMode val="edge"/>
          <c:x val="4.9999910579782807E-2"/>
          <c:y val="0.827181556370004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10926196725673E-2"/>
          <c:y val="0.23283163274934904"/>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6C7C-493B-AB19-5939DA86CC5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Sheet1!$B$2</c:f>
              <c:numCache>
                <c:formatCode>0.0%</c:formatCode>
                <c:ptCount val="1"/>
                <c:pt idx="0">
                  <c:v>-3.7550042728926036E-2</c:v>
                </c:pt>
              </c:numCache>
            </c:numRef>
          </c:val>
          <c:extLst>
            <c:ext xmlns:c16="http://schemas.microsoft.com/office/drawing/2014/chart" uri="{C3380CC4-5D6E-409C-BE32-E72D297353CC}">
              <c16:uniqueId val="{00000002-6C7C-493B-AB19-5939DA86CC58}"/>
            </c:ext>
          </c:extLst>
        </c:ser>
        <c:ser>
          <c:idx val="1"/>
          <c:order val="1"/>
          <c:tx>
            <c:strRef>
              <c:f>Sheet1!$C$1</c:f>
              <c:strCache>
                <c:ptCount val="1"/>
                <c:pt idx="0">
                  <c:v>G Mults</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42D-4A6B-8270-B2B6DA026D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Sheet1!$C$2</c:f>
              <c:numCache>
                <c:formatCode>0.0%</c:formatCode>
                <c:ptCount val="1"/>
                <c:pt idx="0">
                  <c:v>-4.2829133859686008E-2</c:v>
                </c:pt>
              </c:numCache>
            </c:numRef>
          </c:val>
          <c:extLst>
            <c:ext xmlns:c16="http://schemas.microsoft.com/office/drawing/2014/chart" uri="{C3380CC4-5D6E-409C-BE32-E72D297353CC}">
              <c16:uniqueId val="{00000003-6C7C-493B-AB19-5939DA86CC58}"/>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Sheet1!$D$2</c:f>
              <c:numCache>
                <c:formatCode>0.0%</c:formatCode>
                <c:ptCount val="1"/>
                <c:pt idx="0">
                  <c:v>-2.5551239600607123E-2</c:v>
                </c:pt>
              </c:numCache>
            </c:numRef>
          </c:val>
          <c:extLst>
            <c:ext xmlns:c16="http://schemas.microsoft.com/office/drawing/2014/chart" uri="{C3380CC4-5D6E-409C-BE32-E72D297353CC}">
              <c16:uniqueId val="{00000004-6C7C-493B-AB19-5939DA86CC58}"/>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Sheet1!$E$2</c:f>
              <c:numCache>
                <c:formatCode>0.0%</c:formatCode>
                <c:ptCount val="1"/>
                <c:pt idx="0">
                  <c:v>-3.22413276245338E-2</c:v>
                </c:pt>
              </c:numCache>
            </c:numRef>
          </c:val>
          <c:extLst>
            <c:ext xmlns:c16="http://schemas.microsoft.com/office/drawing/2014/chart" uri="{C3380CC4-5D6E-409C-BE32-E72D297353CC}">
              <c16:uniqueId val="{00000005-6C7C-493B-AB19-5939DA86CC58}"/>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Sheet1!$F$2</c:f>
              <c:numCache>
                <c:formatCode>0.0%</c:formatCode>
                <c:ptCount val="1"/>
                <c:pt idx="0">
                  <c:v>-4.0672953506574738E-2</c:v>
                </c:pt>
              </c:numCache>
            </c:numRef>
          </c:val>
          <c:extLst>
            <c:ext xmlns:c16="http://schemas.microsoft.com/office/drawing/2014/chart" uri="{C3380CC4-5D6E-409C-BE32-E72D297353CC}">
              <c16:uniqueId val="{00000002-142D-4A6B-8270-B2B6DA026D56}"/>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in val="-7.0000000000000007E-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layout>
        <c:manualLayout>
          <c:xMode val="edge"/>
          <c:yMode val="edge"/>
          <c:x val="4.6214454718496216E-2"/>
          <c:y val="0.8682694915610665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53809648906278E-2"/>
          <c:y val="1.8277239876893087E-2"/>
          <c:w val="0.96674619035109377"/>
          <c:h val="0.91105966059314181"/>
        </c:manualLayout>
      </c:layout>
      <c:lineChart>
        <c:grouping val="standard"/>
        <c:varyColors val="0"/>
        <c:ser>
          <c:idx val="0"/>
          <c:order val="0"/>
          <c:tx>
            <c:strRef>
              <c:f>Sheet1!$A$2</c:f>
              <c:strCache>
                <c:ptCount val="1"/>
                <c:pt idx="0">
                  <c:v>Total SPI</c:v>
                </c:pt>
              </c:strCache>
            </c:strRef>
          </c:tx>
          <c:spPr>
            <a:ln w="28575" cap="rnd">
              <a:solidFill>
                <a:schemeClr val="accent1"/>
              </a:solidFill>
              <a:round/>
            </a:ln>
            <a:effectLst/>
          </c:spPr>
          <c:marker>
            <c:symbol val="none"/>
          </c:marker>
          <c:cat>
            <c:numRef>
              <c:f>Sheet1!$B$1:$EU$1</c:f>
              <c:numCache>
                <c:formatCode>mmm\-yy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Sheet1!$B$2:$EU$2</c:f>
            </c:numRef>
          </c:val>
          <c:smooth val="1"/>
          <c:extLst>
            <c:ext xmlns:c16="http://schemas.microsoft.com/office/drawing/2014/chart" uri="{C3380CC4-5D6E-409C-BE32-E72D297353CC}">
              <c16:uniqueId val="{00000000-F83F-44FF-865A-529228F25D72}"/>
            </c:ext>
          </c:extLst>
        </c:ser>
        <c:ser>
          <c:idx val="1"/>
          <c:order val="1"/>
          <c:tx>
            <c:strRef>
              <c:f>Sheet1!$A$3</c:f>
              <c:strCache>
                <c:ptCount val="1"/>
                <c:pt idx="0">
                  <c:v>Food</c:v>
                </c:pt>
              </c:strCache>
            </c:strRef>
          </c:tx>
          <c:spPr>
            <a:ln w="28575" cap="rnd">
              <a:solidFill>
                <a:schemeClr val="tx1"/>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Sheet1!$B$1:$EU$1</c:f>
              <c:numCache>
                <c:formatCode>mmm\-yy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Sheet1!$B$3:$EU$3</c:f>
              <c:numCache>
                <c:formatCode>0.0%</c:formatCode>
                <c:ptCount val="13"/>
                <c:pt idx="0">
                  <c:v>5.6000000000000001E-2</c:v>
                </c:pt>
                <c:pt idx="1">
                  <c:v>7.0000000000000007E-2</c:v>
                </c:pt>
                <c:pt idx="2">
                  <c:v>9.2999999999999999E-2</c:v>
                </c:pt>
                <c:pt idx="3">
                  <c:v>0.106</c:v>
                </c:pt>
                <c:pt idx="4" formatCode="0.00%">
                  <c:v>0.11600000000000001</c:v>
                </c:pt>
                <c:pt idx="5" formatCode="0.00%">
                  <c:v>0.124</c:v>
                </c:pt>
                <c:pt idx="6">
                  <c:v>0.13300000000000001</c:v>
                </c:pt>
                <c:pt idx="7">
                  <c:v>0.13800000000000001</c:v>
                </c:pt>
                <c:pt idx="8">
                  <c:v>0.14499999999999999</c:v>
                </c:pt>
                <c:pt idx="9">
                  <c:v>0.15</c:v>
                </c:pt>
                <c:pt idx="10">
                  <c:v>0.157</c:v>
                </c:pt>
                <c:pt idx="11">
                  <c:v>0.154</c:v>
                </c:pt>
                <c:pt idx="12" formatCode="0.00%">
                  <c:v>0.14599999999999999</c:v>
                </c:pt>
              </c:numCache>
            </c:numRef>
          </c:val>
          <c:smooth val="1"/>
          <c:extLst>
            <c:ext xmlns:c16="http://schemas.microsoft.com/office/drawing/2014/chart" uri="{C3380CC4-5D6E-409C-BE32-E72D297353CC}">
              <c16:uniqueId val="{00000004-F83F-44FF-865A-529228F25D72}"/>
            </c:ext>
          </c:extLst>
        </c:ser>
        <c:ser>
          <c:idx val="2"/>
          <c:order val="2"/>
          <c:tx>
            <c:strRef>
              <c:f>Sheet1!$A$4</c:f>
              <c:strCache>
                <c:ptCount val="1"/>
                <c:pt idx="0">
                  <c:v>Fresh</c:v>
                </c:pt>
              </c:strCache>
            </c:strRef>
          </c:tx>
          <c:spPr>
            <a:ln w="28575" cap="rnd">
              <a:solidFill>
                <a:schemeClr val="accent5">
                  <a:lumMod val="60000"/>
                  <a:lumOff val="40000"/>
                </a:schemeClr>
              </a:solidFill>
              <a:round/>
            </a:ln>
            <a:effectLst/>
          </c:spPr>
          <c:marker>
            <c:symbol val="none"/>
          </c:marker>
          <c:cat>
            <c:numRef>
              <c:f>Sheet1!$B$1:$EU$1</c:f>
              <c:numCache>
                <c:formatCode>mmm\-yy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Sheet1!$B$4:$EU$4</c:f>
              <c:numCache>
                <c:formatCode>0.0%</c:formatCode>
                <c:ptCount val="13"/>
                <c:pt idx="0">
                  <c:v>6.2E-2</c:v>
                </c:pt>
                <c:pt idx="1">
                  <c:v>0.08</c:v>
                </c:pt>
                <c:pt idx="2">
                  <c:v>0.105</c:v>
                </c:pt>
                <c:pt idx="3">
                  <c:v>0.121</c:v>
                </c:pt>
                <c:pt idx="4" formatCode="0.00%">
                  <c:v>0.13300000000000001</c:v>
                </c:pt>
                <c:pt idx="5" formatCode="0.00%">
                  <c:v>0.14299999999999999</c:v>
                </c:pt>
                <c:pt idx="6">
                  <c:v>0.15</c:v>
                </c:pt>
                <c:pt idx="7">
                  <c:v>0.157</c:v>
                </c:pt>
                <c:pt idx="8">
                  <c:v>0.16300000000000001</c:v>
                </c:pt>
                <c:pt idx="9">
                  <c:v>0.17</c:v>
                </c:pt>
                <c:pt idx="10">
                  <c:v>0.17799999999999999</c:v>
                </c:pt>
                <c:pt idx="11">
                  <c:v>0.17199999999999999</c:v>
                </c:pt>
                <c:pt idx="12" formatCode="0.00%">
                  <c:v>0.157</c:v>
                </c:pt>
              </c:numCache>
            </c:numRef>
          </c:val>
          <c:smooth val="1"/>
          <c:extLst>
            <c:ext xmlns:c16="http://schemas.microsoft.com/office/drawing/2014/chart" uri="{C3380CC4-5D6E-409C-BE32-E72D297353CC}">
              <c16:uniqueId val="{00000005-F83F-44FF-865A-529228F25D72}"/>
            </c:ext>
          </c:extLst>
        </c:ser>
        <c:ser>
          <c:idx val="3"/>
          <c:order val="3"/>
          <c:tx>
            <c:strRef>
              <c:f>Sheet1!$A$5</c:f>
              <c:strCache>
                <c:ptCount val="1"/>
                <c:pt idx="0">
                  <c:v>Ambient</c:v>
                </c:pt>
              </c:strCache>
            </c:strRef>
          </c:tx>
          <c:spPr>
            <a:ln w="28575" cap="rnd">
              <a:solidFill>
                <a:schemeClr val="accent5"/>
              </a:solidFill>
              <a:round/>
            </a:ln>
            <a:effectLst/>
          </c:spPr>
          <c:marker>
            <c:symbol val="none"/>
          </c:marker>
          <c:cat>
            <c:numRef>
              <c:f>Sheet1!$B$1:$EU$1</c:f>
              <c:numCache>
                <c:formatCode>mmm\-yy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Sheet1!$B$5:$EU$5</c:f>
              <c:numCache>
                <c:formatCode>0.0%</c:formatCode>
                <c:ptCount val="13"/>
                <c:pt idx="0">
                  <c:v>4.8000000000000001E-2</c:v>
                </c:pt>
                <c:pt idx="1">
                  <c:v>5.7000000000000002E-2</c:v>
                </c:pt>
                <c:pt idx="2">
                  <c:v>7.8E-2</c:v>
                </c:pt>
                <c:pt idx="3">
                  <c:v>8.5999999999999993E-2</c:v>
                </c:pt>
                <c:pt idx="4" formatCode="0.00%">
                  <c:v>9.4E-2</c:v>
                </c:pt>
                <c:pt idx="5" formatCode="0%">
                  <c:v>0.1</c:v>
                </c:pt>
                <c:pt idx="6">
                  <c:v>0.11</c:v>
                </c:pt>
                <c:pt idx="7">
                  <c:v>0.113</c:v>
                </c:pt>
                <c:pt idx="8">
                  <c:v>0.122</c:v>
                </c:pt>
                <c:pt idx="9">
                  <c:v>0.124</c:v>
                </c:pt>
                <c:pt idx="10">
                  <c:v>0.129</c:v>
                </c:pt>
                <c:pt idx="11">
                  <c:v>0.13100000000000001</c:v>
                </c:pt>
                <c:pt idx="12" formatCode="0%">
                  <c:v>0.13</c:v>
                </c:pt>
              </c:numCache>
            </c:numRef>
          </c:val>
          <c:smooth val="1"/>
          <c:extLst>
            <c:ext xmlns:c16="http://schemas.microsoft.com/office/drawing/2014/chart" uri="{C3380CC4-5D6E-409C-BE32-E72D297353CC}">
              <c16:uniqueId val="{00000006-F83F-44FF-865A-529228F25D72}"/>
            </c:ext>
          </c:extLst>
        </c:ser>
        <c:dLbls>
          <c:showLegendKey val="0"/>
          <c:showVal val="0"/>
          <c:showCatName val="0"/>
          <c:showSerName val="0"/>
          <c:showPercent val="0"/>
          <c:showBubbleSize val="0"/>
        </c:dLbls>
        <c:smooth val="0"/>
        <c:axId val="121624448"/>
        <c:axId val="121625984"/>
      </c:lineChart>
      <c:dateAx>
        <c:axId val="121624448"/>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1625984"/>
        <c:crosses val="autoZero"/>
        <c:auto val="1"/>
        <c:lblOffset val="100"/>
        <c:baseTimeUnit val="months"/>
      </c:dateAx>
      <c:valAx>
        <c:axId val="12162598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1624448"/>
        <c:crosses val="autoZero"/>
        <c:crossBetween val="between"/>
      </c:valAx>
      <c:spPr>
        <a:noFill/>
        <a:ln>
          <a:noFill/>
        </a:ln>
        <a:effectLst/>
      </c:spPr>
    </c:plotArea>
    <c:legend>
      <c:legendPos val="b"/>
      <c:layout>
        <c:manualLayout>
          <c:xMode val="edge"/>
          <c:yMode val="edge"/>
          <c:x val="0.63115601215694161"/>
          <c:y val="0.70212253562736593"/>
          <c:w val="0.2063290863127844"/>
          <c:h val="5.5815627077442018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42479356119995E-2"/>
          <c:y val="0.16804907124817531"/>
          <c:w val="0.90476350998223054"/>
          <c:h val="0.47653213075511019"/>
        </c:manualLayout>
      </c:layout>
      <c:barChart>
        <c:barDir val="col"/>
        <c:grouping val="clustered"/>
        <c:varyColors val="0"/>
        <c:ser>
          <c:idx val="0"/>
          <c:order val="0"/>
          <c:tx>
            <c:strRef>
              <c:f>Sheet1!$B$1</c:f>
              <c:strCache>
                <c:ptCount val="1"/>
                <c:pt idx="0">
                  <c:v>vs year ago</c:v>
                </c:pt>
              </c:strCache>
            </c:strRef>
          </c:tx>
          <c:spPr>
            <a:solidFill>
              <a:srgbClr val="A082F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Sheet1!$B$2:$B$6</c:f>
              <c:numCache>
                <c:formatCode>0.0%</c:formatCode>
                <c:ptCount val="5"/>
                <c:pt idx="0">
                  <c:v>5.7687855369765728E-2</c:v>
                </c:pt>
                <c:pt idx="1">
                  <c:v>7.3622240209850753E-2</c:v>
                </c:pt>
                <c:pt idx="2">
                  <c:v>7.3240487546522015E-2</c:v>
                </c:pt>
                <c:pt idx="3">
                  <c:v>7.5646635549716956E-2</c:v>
                </c:pt>
                <c:pt idx="4">
                  <c:v>-4.7896293595676709E-2</c:v>
                </c:pt>
              </c:numCache>
            </c:numRef>
          </c:val>
          <c:extLst>
            <c:ext xmlns:c16="http://schemas.microsoft.com/office/drawing/2014/chart" uri="{C3380CC4-5D6E-409C-BE32-E72D297353CC}">
              <c16:uniqueId val="{00000000-62B6-4199-88E3-AC78C796F68A}"/>
            </c:ext>
          </c:extLst>
        </c:ser>
        <c:ser>
          <c:idx val="1"/>
          <c:order val="1"/>
          <c:tx>
            <c:strRef>
              <c:f>Sheet1!$C$1</c:f>
              <c:strCache>
                <c:ptCount val="1"/>
                <c:pt idx="0">
                  <c:v>vs last month</c:v>
                </c:pt>
              </c:strCache>
            </c:strRef>
          </c:tx>
          <c:spPr>
            <a:solidFill>
              <a:schemeClr val="accent2"/>
            </a:solidFill>
            <a:ln>
              <a:noFill/>
            </a:ln>
            <a:effectLst/>
          </c:spPr>
          <c:invertIfNegative val="0"/>
          <c:dLbls>
            <c:dLbl>
              <c:idx val="0"/>
              <c:layout>
                <c:manualLayout>
                  <c:x val="2.301868900047415E-3"/>
                  <c:y val="6.14318058577786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35-49F0-8DD2-3AC08270E226}"/>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37-4933-8683-9839E6CF36F5}"/>
                </c:ext>
              </c:extLst>
            </c:dLbl>
            <c:dLbl>
              <c:idx val="2"/>
              <c:layout>
                <c:manualLayout>
                  <c:x val="1.3811213400284489E-2"/>
                  <c:y val="-6.90758826249124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35-49F0-8DD2-3AC08270E226}"/>
                </c:ext>
              </c:extLst>
            </c:dLbl>
            <c:dLbl>
              <c:idx val="3"/>
              <c:layout>
                <c:manualLayout>
                  <c:x val="9.2074756001896598E-3"/>
                  <c:y val="1.06983379187363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3B-4F28-8E21-EBE49767B130}"/>
                </c:ext>
              </c:extLst>
            </c:dLbl>
            <c:dLbl>
              <c:idx val="4"/>
              <c:layout>
                <c:manualLayout>
                  <c:x val="0"/>
                  <c:y val="4.58500196517275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35-49F0-8DD2-3AC08270E2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Sheet1!$C$2:$C$6</c:f>
              <c:numCache>
                <c:formatCode>0.0%</c:formatCode>
                <c:ptCount val="5"/>
                <c:pt idx="0">
                  <c:v>-3.4328313724808157E-2</c:v>
                </c:pt>
                <c:pt idx="1">
                  <c:v>-2.5717717274025276E-2</c:v>
                </c:pt>
                <c:pt idx="2">
                  <c:v>-2.8890918121290188E-2</c:v>
                </c:pt>
                <c:pt idx="3">
                  <c:v>-8.5792666363769809E-3</c:v>
                </c:pt>
                <c:pt idx="4">
                  <c:v>-9.4146993841424331E-2</c:v>
                </c:pt>
              </c:numCache>
            </c:numRef>
          </c:val>
          <c:extLst>
            <c:ext xmlns:c16="http://schemas.microsoft.com/office/drawing/2014/chart" uri="{C3380CC4-5D6E-409C-BE32-E72D297353CC}">
              <c16:uniqueId val="{00000001-62B6-4199-88E3-AC78C796F68A}"/>
            </c:ext>
          </c:extLst>
        </c:ser>
        <c:dLbls>
          <c:dLblPos val="inEnd"/>
          <c:showLegendKey val="0"/>
          <c:showVal val="1"/>
          <c:showCatName val="0"/>
          <c:showSerName val="0"/>
          <c:showPercent val="0"/>
          <c:showBubbleSize val="0"/>
        </c:dLbls>
        <c:gapWidth val="219"/>
        <c:overlap val="-27"/>
        <c:axId val="404478872"/>
        <c:axId val="404479656"/>
      </c:barChart>
      <c:catAx>
        <c:axId val="4044788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4479656"/>
        <c:crosses val="autoZero"/>
        <c:auto val="1"/>
        <c:lblAlgn val="ctr"/>
        <c:lblOffset val="100"/>
        <c:noMultiLvlLbl val="0"/>
      </c:catAx>
      <c:valAx>
        <c:axId val="404479656"/>
        <c:scaling>
          <c:orientation val="minMax"/>
        </c:scaling>
        <c:delete val="1"/>
        <c:axPos val="l"/>
        <c:numFmt formatCode="0.0%" sourceLinked="1"/>
        <c:majorTickMark val="none"/>
        <c:minorTickMark val="none"/>
        <c:tickLblPos val="nextTo"/>
        <c:crossAx val="404478872"/>
        <c:crosses val="autoZero"/>
        <c:crossBetween val="between"/>
        <c:majorUnit val="5.000000000000001E-2"/>
      </c:valAx>
      <c:spPr>
        <a:noFill/>
        <a:ln>
          <a:noFill/>
        </a:ln>
        <a:effectLst/>
      </c:spPr>
    </c:plotArea>
    <c:legend>
      <c:legendPos val="b"/>
      <c:layout>
        <c:manualLayout>
          <c:xMode val="edge"/>
          <c:yMode val="edge"/>
          <c:x val="4.7056197387454002E-4"/>
          <c:y val="6.7522999019700061E-2"/>
          <c:w val="0.36106644317392561"/>
          <c:h val="5.215662366713030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18592002631755"/>
          <c:y val="0.12008796441654929"/>
          <c:w val="0.70585692462459482"/>
          <c:h val="0.86580738749649389"/>
        </c:manualLayout>
      </c:layout>
      <c:barChart>
        <c:barDir val="bar"/>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Pet</c:v>
                </c:pt>
                <c:pt idx="1">
                  <c:v>Household</c:v>
                </c:pt>
                <c:pt idx="2">
                  <c:v>Packaged Grocery</c:v>
                </c:pt>
                <c:pt idx="3">
                  <c:v>Dairy</c:v>
                </c:pt>
                <c:pt idx="4">
                  <c:v>Impulse*</c:v>
                </c:pt>
                <c:pt idx="5">
                  <c:v>Convenience</c:v>
                </c:pt>
                <c:pt idx="6">
                  <c:v>Bakery</c:v>
                </c:pt>
                <c:pt idx="7">
                  <c:v>Soft Drinks</c:v>
                </c:pt>
                <c:pt idx="8">
                  <c:v>HBA~</c:v>
                </c:pt>
                <c:pt idx="9">
                  <c:v>Tobacco</c:v>
                </c:pt>
                <c:pt idx="10">
                  <c:v>Meat, Fish &amp; Poultry</c:v>
                </c:pt>
                <c:pt idx="11">
                  <c:v>Produce </c:v>
                </c:pt>
                <c:pt idx="12">
                  <c:v>Frozen</c:v>
                </c:pt>
                <c:pt idx="13">
                  <c:v>BWS</c:v>
                </c:pt>
                <c:pt idx="14">
                  <c:v>Non Food#</c:v>
                </c:pt>
              </c:strCache>
            </c:strRef>
          </c:cat>
          <c:val>
            <c:numRef>
              <c:f>Sheet1!$B$2:$B$16</c:f>
              <c:numCache>
                <c:formatCode>0.0%</c:formatCode>
                <c:ptCount val="15"/>
                <c:pt idx="0">
                  <c:v>0.11523756022271336</c:v>
                </c:pt>
                <c:pt idx="1">
                  <c:v>8.8392890633032017E-2</c:v>
                </c:pt>
                <c:pt idx="2">
                  <c:v>0.13358727188269293</c:v>
                </c:pt>
                <c:pt idx="3">
                  <c:v>9.431117034212555E-2</c:v>
                </c:pt>
                <c:pt idx="4">
                  <c:v>0.14595478267928974</c:v>
                </c:pt>
                <c:pt idx="5">
                  <c:v>5.1934916383847618E-2</c:v>
                </c:pt>
                <c:pt idx="6">
                  <c:v>0.10586741009396916</c:v>
                </c:pt>
                <c:pt idx="7">
                  <c:v>7.4192588692818529E-2</c:v>
                </c:pt>
                <c:pt idx="8">
                  <c:v>6.0385146282688984E-2</c:v>
                </c:pt>
                <c:pt idx="9">
                  <c:v>-1.6156023844198231E-3</c:v>
                </c:pt>
                <c:pt idx="10">
                  <c:v>7.6567922403230959E-2</c:v>
                </c:pt>
                <c:pt idx="11">
                  <c:v>3.8829971605756741E-2</c:v>
                </c:pt>
                <c:pt idx="12">
                  <c:v>7.2718773309181417E-2</c:v>
                </c:pt>
                <c:pt idx="13">
                  <c:v>5.1401946208535776E-3</c:v>
                </c:pt>
                <c:pt idx="14">
                  <c:v>-7.9530052354561342E-2</c:v>
                </c:pt>
              </c:numCache>
            </c:numRef>
          </c:val>
          <c:extLst>
            <c:ext xmlns:c16="http://schemas.microsoft.com/office/drawing/2014/chart" uri="{C3380CC4-5D6E-409C-BE32-E72D297353CC}">
              <c16:uniqueId val="{00000000-FC8E-4EFB-B1F4-3DCBF08EA1CC}"/>
            </c:ext>
          </c:extLst>
        </c:ser>
        <c:ser>
          <c:idx val="1"/>
          <c:order val="1"/>
          <c:tx>
            <c:strRef>
              <c:f>Sheet1!$C$1</c:f>
              <c:strCache>
                <c:ptCount val="1"/>
                <c:pt idx="0">
                  <c:v>vs Prev month</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Pet</c:v>
                </c:pt>
                <c:pt idx="1">
                  <c:v>Household</c:v>
                </c:pt>
                <c:pt idx="2">
                  <c:v>Packaged Grocery</c:v>
                </c:pt>
                <c:pt idx="3">
                  <c:v>Dairy</c:v>
                </c:pt>
                <c:pt idx="4">
                  <c:v>Impulse*</c:v>
                </c:pt>
                <c:pt idx="5">
                  <c:v>Convenience</c:v>
                </c:pt>
                <c:pt idx="6">
                  <c:v>Bakery</c:v>
                </c:pt>
                <c:pt idx="7">
                  <c:v>Soft Drinks</c:v>
                </c:pt>
                <c:pt idx="8">
                  <c:v>HBA~</c:v>
                </c:pt>
                <c:pt idx="9">
                  <c:v>Tobacco</c:v>
                </c:pt>
                <c:pt idx="10">
                  <c:v>Meat, Fish &amp; Poultry</c:v>
                </c:pt>
                <c:pt idx="11">
                  <c:v>Produce </c:v>
                </c:pt>
                <c:pt idx="12">
                  <c:v>Frozen</c:v>
                </c:pt>
                <c:pt idx="13">
                  <c:v>BWS</c:v>
                </c:pt>
                <c:pt idx="14">
                  <c:v>Non Food#</c:v>
                </c:pt>
              </c:strCache>
            </c:strRef>
          </c:cat>
          <c:val>
            <c:numRef>
              <c:f>Sheet1!$C$2:$C$16</c:f>
              <c:numCache>
                <c:formatCode>0.0%</c:formatCode>
                <c:ptCount val="15"/>
                <c:pt idx="0">
                  <c:v>1.6406819244971338E-2</c:v>
                </c:pt>
                <c:pt idx="1">
                  <c:v>1.1651476496115976E-2</c:v>
                </c:pt>
                <c:pt idx="2">
                  <c:v>1.0274965902009603E-2</c:v>
                </c:pt>
                <c:pt idx="3">
                  <c:v>-8.2451446906748327E-3</c:v>
                </c:pt>
                <c:pt idx="4">
                  <c:v>-1.1066417376726756E-2</c:v>
                </c:pt>
                <c:pt idx="5">
                  <c:v>-1.7544325061276123E-2</c:v>
                </c:pt>
                <c:pt idx="6">
                  <c:v>-2.080829736786427E-2</c:v>
                </c:pt>
                <c:pt idx="7">
                  <c:v>-2.2261679041387428E-2</c:v>
                </c:pt>
                <c:pt idx="8">
                  <c:v>-2.4582916550949463E-2</c:v>
                </c:pt>
                <c:pt idx="9">
                  <c:v>-2.5881770393124115E-2</c:v>
                </c:pt>
                <c:pt idx="10">
                  <c:v>-4.1267467125460811E-2</c:v>
                </c:pt>
                <c:pt idx="11">
                  <c:v>-4.2619481373349699E-2</c:v>
                </c:pt>
                <c:pt idx="12">
                  <c:v>-5.5362462676667001E-2</c:v>
                </c:pt>
                <c:pt idx="13">
                  <c:v>-7.3375319700605623E-2</c:v>
                </c:pt>
                <c:pt idx="14">
                  <c:v>-0.13888612694638536</c:v>
                </c:pt>
              </c:numCache>
            </c:numRef>
          </c:val>
          <c:extLst>
            <c:ext xmlns:c16="http://schemas.microsoft.com/office/drawing/2014/chart" uri="{C3380CC4-5D6E-409C-BE32-E72D297353CC}">
              <c16:uniqueId val="{00000001-FC8E-4EFB-B1F4-3DCBF08EA1CC}"/>
            </c:ext>
          </c:extLst>
        </c:ser>
        <c:dLbls>
          <c:dLblPos val="inEnd"/>
          <c:showLegendKey val="0"/>
          <c:showVal val="1"/>
          <c:showCatName val="0"/>
          <c:showSerName val="0"/>
          <c:showPercent val="0"/>
          <c:showBubbleSize val="0"/>
        </c:dLbls>
        <c:gapWidth val="17"/>
        <c:axId val="404480832"/>
        <c:axId val="404481616"/>
      </c:barChart>
      <c:catAx>
        <c:axId val="40448083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4481616"/>
        <c:crosses val="autoZero"/>
        <c:auto val="1"/>
        <c:lblAlgn val="ctr"/>
        <c:lblOffset val="100"/>
        <c:noMultiLvlLbl val="0"/>
      </c:catAx>
      <c:valAx>
        <c:axId val="404481616"/>
        <c:scaling>
          <c:orientation val="minMax"/>
        </c:scaling>
        <c:delete val="1"/>
        <c:axPos val="t"/>
        <c:numFmt formatCode="0.0%" sourceLinked="1"/>
        <c:majorTickMark val="out"/>
        <c:minorTickMark val="none"/>
        <c:tickLblPos val="nextTo"/>
        <c:crossAx val="404480832"/>
        <c:crosses val="autoZero"/>
        <c:crossBetween val="between"/>
        <c:majorUnit val="0.1"/>
      </c:valAx>
      <c:spPr>
        <a:noFill/>
        <a:ln>
          <a:noFill/>
        </a:ln>
        <a:effectLst/>
      </c:spPr>
    </c:plotArea>
    <c:legend>
      <c:legendPos val="b"/>
      <c:layout>
        <c:manualLayout>
          <c:xMode val="edge"/>
          <c:yMode val="edge"/>
          <c:x val="2.0805156852948471E-3"/>
          <c:y val="2.1058710169455912E-3"/>
          <c:w val="0.37467324944124064"/>
          <c:h val="5.581562707744201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37384457377611"/>
          <c:y val="2.8651018314342528E-2"/>
          <c:w val="0.71323150659679246"/>
          <c:h val="0.92996417745382942"/>
        </c:manualLayout>
      </c:layout>
      <c:barChart>
        <c:barDir val="bar"/>
        <c:grouping val="stacked"/>
        <c:varyColors val="0"/>
        <c:ser>
          <c:idx val="0"/>
          <c:order val="0"/>
          <c:tx>
            <c:strRef>
              <c:f>Sheet1!$B$1</c:f>
              <c:strCache>
                <c:ptCount val="1"/>
                <c:pt idx="0">
                  <c:v>Unit Growth</c:v>
                </c:pt>
              </c:strCache>
            </c:strRef>
          </c:tx>
          <c:spPr>
            <a:solidFill>
              <a:srgbClr val="675895"/>
            </a:solidFill>
            <a:ln>
              <a:solidFill>
                <a:schemeClr val="bg1">
                  <a:lumMod val="50000"/>
                </a:schemeClr>
              </a:solidFill>
            </a:ln>
            <a:effectLst/>
          </c:spPr>
          <c:invertIfNegative val="0"/>
          <c:dPt>
            <c:idx val="0"/>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B-657A-42BE-AD5F-910B9E58F619}"/>
              </c:ext>
            </c:extLst>
          </c:dPt>
          <c:dPt>
            <c:idx val="1"/>
            <c:invertIfNegative val="0"/>
            <c:bubble3D val="0"/>
            <c:spPr>
              <a:solidFill>
                <a:schemeClr val="accent5"/>
              </a:solidFill>
              <a:ln>
                <a:solidFill>
                  <a:schemeClr val="bg1">
                    <a:lumMod val="50000"/>
                  </a:schemeClr>
                </a:solidFill>
              </a:ln>
              <a:effectLst/>
            </c:spPr>
            <c:extLst>
              <c:ext xmlns:c16="http://schemas.microsoft.com/office/drawing/2014/chart" uri="{C3380CC4-5D6E-409C-BE32-E72D297353CC}">
                <c16:uniqueId val="{00000005-657A-42BE-AD5F-910B9E58F619}"/>
              </c:ext>
            </c:extLst>
          </c:dPt>
          <c:dPt>
            <c:idx val="2"/>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A-657A-42BE-AD5F-910B9E58F619}"/>
              </c:ext>
            </c:extLst>
          </c:dPt>
          <c:dPt>
            <c:idx val="3"/>
            <c:invertIfNegative val="0"/>
            <c:bubble3D val="0"/>
            <c:spPr>
              <a:solidFill>
                <a:schemeClr val="accent5"/>
              </a:solidFill>
              <a:ln>
                <a:solidFill>
                  <a:schemeClr val="bg1">
                    <a:lumMod val="50000"/>
                  </a:schemeClr>
                </a:solidFill>
              </a:ln>
              <a:effectLst/>
            </c:spPr>
            <c:extLst>
              <c:ext xmlns:c16="http://schemas.microsoft.com/office/drawing/2014/chart" uri="{C3380CC4-5D6E-409C-BE32-E72D297353CC}">
                <c16:uniqueId val="{00000009-657A-42BE-AD5F-910B9E58F619}"/>
              </c:ext>
            </c:extLst>
          </c:dPt>
          <c:dPt>
            <c:idx val="4"/>
            <c:invertIfNegative val="0"/>
            <c:bubble3D val="0"/>
            <c:spPr>
              <a:solidFill>
                <a:srgbClr val="C00000"/>
              </a:solidFill>
              <a:ln>
                <a:solidFill>
                  <a:schemeClr val="bg1">
                    <a:lumMod val="50000"/>
                  </a:schemeClr>
                </a:solidFill>
              </a:ln>
              <a:effectLst/>
            </c:spPr>
            <c:extLst>
              <c:ext xmlns:c16="http://schemas.microsoft.com/office/drawing/2014/chart" uri="{C3380CC4-5D6E-409C-BE32-E72D297353CC}">
                <c16:uniqueId val="{00000004-657A-42BE-AD5F-910B9E58F619}"/>
              </c:ext>
            </c:extLst>
          </c:dPt>
          <c:dPt>
            <c:idx val="5"/>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3-657A-42BE-AD5F-910B9E58F619}"/>
              </c:ext>
            </c:extLst>
          </c:dPt>
          <c:dPt>
            <c:idx val="6"/>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2-657A-42BE-AD5F-910B9E58F619}"/>
              </c:ext>
            </c:extLst>
          </c:dPt>
          <c:dPt>
            <c:idx val="7"/>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D-657A-42BE-AD5F-910B9E58F619}"/>
              </c:ext>
            </c:extLst>
          </c:dPt>
          <c:dPt>
            <c:idx val="8"/>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C-657A-42BE-AD5F-910B9E58F619}"/>
              </c:ext>
            </c:extLst>
          </c:dPt>
          <c:dPt>
            <c:idx val="9"/>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8-657A-42BE-AD5F-910B9E58F619}"/>
              </c:ext>
            </c:extLst>
          </c:dPt>
          <c:dPt>
            <c:idx val="10"/>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7-657A-42BE-AD5F-910B9E58F619}"/>
              </c:ext>
            </c:extLst>
          </c:dPt>
          <c:dPt>
            <c:idx val="11"/>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1C-F959-428E-ABCC-3E870E1CE439}"/>
              </c:ext>
            </c:extLst>
          </c:dPt>
          <c:dPt>
            <c:idx val="12"/>
            <c:invertIfNegative val="0"/>
            <c:bubble3D val="0"/>
            <c:spPr>
              <a:solidFill>
                <a:srgbClr val="C00000"/>
              </a:solidFill>
              <a:ln>
                <a:solidFill>
                  <a:schemeClr val="bg1">
                    <a:lumMod val="50000"/>
                  </a:schemeClr>
                </a:solidFill>
              </a:ln>
              <a:effectLst/>
            </c:spPr>
            <c:extLst>
              <c:ext xmlns:c16="http://schemas.microsoft.com/office/drawing/2014/chart" uri="{C3380CC4-5D6E-409C-BE32-E72D297353CC}">
                <c16:uniqueId val="{00000006-657A-42BE-AD5F-910B9E58F619}"/>
              </c:ext>
            </c:extLst>
          </c:dPt>
          <c:dPt>
            <c:idx val="13"/>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1-657A-42BE-AD5F-910B9E58F619}"/>
              </c:ext>
            </c:extLst>
          </c:dPt>
          <c:dPt>
            <c:idx val="14"/>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0-657A-42BE-AD5F-910B9E58F619}"/>
              </c:ext>
            </c:extLst>
          </c:dPt>
          <c:dLbls>
            <c:dLbl>
              <c:idx val="14"/>
              <c:layout>
                <c:manualLayout>
                  <c:x val="1.5985042003528822E-3"/>
                  <c:y val="1.1672502249286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7A-42BE-AD5F-910B9E58F61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Reusable Shopping Bags</c:v>
                </c:pt>
                <c:pt idx="1">
                  <c:v>Anti Smoking</c:v>
                </c:pt>
                <c:pt idx="2">
                  <c:v>Frozen Bakery Products</c:v>
                </c:pt>
                <c:pt idx="3">
                  <c:v>Vms &amp; Dietary Health</c:v>
                </c:pt>
                <c:pt idx="4">
                  <c:v>Dish Wash</c:v>
                </c:pt>
                <c:pt idx="5">
                  <c:v>Eggs</c:v>
                </c:pt>
                <c:pt idx="6">
                  <c:v>Snacking Nuts</c:v>
                </c:pt>
                <c:pt idx="7">
                  <c:v>Produce Nuts</c:v>
                </c:pt>
                <c:pt idx="8">
                  <c:v>Herbs &amp; Spices</c:v>
                </c:pt>
                <c:pt idx="9">
                  <c:v>Chilled Bread</c:v>
                </c:pt>
                <c:pt idx="10">
                  <c:v>Ambient Asian Accomps</c:v>
                </c:pt>
                <c:pt idx="11">
                  <c:v>Frozen Chips</c:v>
                </c:pt>
                <c:pt idx="12">
                  <c:v>Pre Wash</c:v>
                </c:pt>
                <c:pt idx="13">
                  <c:v>Fresh Dough/Pastry</c:v>
                </c:pt>
                <c:pt idx="14">
                  <c:v>Fresh Meal Accomps</c:v>
                </c:pt>
              </c:strCache>
            </c:strRef>
          </c:cat>
          <c:val>
            <c:numRef>
              <c:f>Sheet1!$B$2:$B$16</c:f>
              <c:numCache>
                <c:formatCode>0%</c:formatCode>
                <c:ptCount val="15"/>
                <c:pt idx="0">
                  <c:v>0.58369800417270201</c:v>
                </c:pt>
                <c:pt idx="1">
                  <c:v>0.25649736942990686</c:v>
                </c:pt>
                <c:pt idx="2">
                  <c:v>0.1804298266176303</c:v>
                </c:pt>
                <c:pt idx="3">
                  <c:v>0.13062002554128638</c:v>
                </c:pt>
                <c:pt idx="4">
                  <c:v>0.10669318023459851</c:v>
                </c:pt>
                <c:pt idx="5">
                  <c:v>8.1042658095301201E-2</c:v>
                </c:pt>
                <c:pt idx="6">
                  <c:v>7.8811606322109373E-2</c:v>
                </c:pt>
                <c:pt idx="7">
                  <c:v>7.7066374733573362E-2</c:v>
                </c:pt>
                <c:pt idx="8">
                  <c:v>7.2267615783562666E-2</c:v>
                </c:pt>
                <c:pt idx="9">
                  <c:v>6.9150793206004924E-2</c:v>
                </c:pt>
                <c:pt idx="10">
                  <c:v>6.5822211489473537E-2</c:v>
                </c:pt>
                <c:pt idx="11">
                  <c:v>6.2925105540163395E-2</c:v>
                </c:pt>
                <c:pt idx="12">
                  <c:v>6.2263788282263421E-2</c:v>
                </c:pt>
                <c:pt idx="13">
                  <c:v>6.13436600181263E-2</c:v>
                </c:pt>
                <c:pt idx="14">
                  <c:v>5.604236021592679E-2</c:v>
                </c:pt>
              </c:numCache>
            </c:numRef>
          </c:val>
          <c:extLst>
            <c:ext xmlns:c16="http://schemas.microsoft.com/office/drawing/2014/chart" uri="{C3380CC4-5D6E-409C-BE32-E72D297353CC}">
              <c16:uniqueId val="{00000000-541A-4D41-AD59-45A440F73584}"/>
            </c:ext>
          </c:extLst>
        </c:ser>
        <c:dLbls>
          <c:showLegendKey val="0"/>
          <c:showVal val="0"/>
          <c:showCatName val="0"/>
          <c:showSerName val="0"/>
          <c:showPercent val="0"/>
          <c:showBubbleSize val="0"/>
        </c:dLbls>
        <c:gapWidth val="50"/>
        <c:overlap val="100"/>
        <c:axId val="233944256"/>
        <c:axId val="233943928"/>
      </c:barChart>
      <c:catAx>
        <c:axId val="233944256"/>
        <c:scaling>
          <c:orientation val="maxMin"/>
        </c:scaling>
        <c:delete val="0"/>
        <c:axPos val="l"/>
        <c:numFmt formatCode="0%" sourceLinked="0"/>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33943928"/>
        <c:crosses val="autoZero"/>
        <c:auto val="1"/>
        <c:lblAlgn val="ctr"/>
        <c:lblOffset val="100"/>
        <c:noMultiLvlLbl val="0"/>
      </c:catAx>
      <c:valAx>
        <c:axId val="233943928"/>
        <c:scaling>
          <c:orientation val="minMax"/>
        </c:scaling>
        <c:delete val="1"/>
        <c:axPos val="t"/>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crossAx val="233944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66032004506668E-2"/>
          <c:y val="0.18561079702688191"/>
          <c:w val="0.91497367125984252"/>
          <c:h val="0.57810138417580403"/>
        </c:manualLayout>
      </c:layout>
      <c:barChart>
        <c:barDir val="col"/>
        <c:grouping val="clustered"/>
        <c:varyColors val="0"/>
        <c:ser>
          <c:idx val="0"/>
          <c:order val="0"/>
          <c:tx>
            <c:strRef>
              <c:f>Sheet1!$B$1</c:f>
              <c:strCache>
                <c:ptCount val="1"/>
                <c:pt idx="0">
                  <c:v> OL Contribution </c:v>
                </c:pt>
              </c:strCache>
            </c:strRef>
          </c:tx>
          <c:spPr>
            <a:solidFill>
              <a:srgbClr val="675895"/>
            </a:solidFill>
            <a:ln>
              <a:noFill/>
            </a:ln>
            <a:effectLst/>
          </c:spPr>
          <c:invertIfNegative val="0"/>
          <c:cat>
            <c:strRef>
              <c:f>Sheet1!$A$2:$A$14</c:f>
              <c:strCache>
                <c:ptCount val="13"/>
                <c:pt idx="0">
                  <c:v>Confectionery OL</c:v>
                </c:pt>
                <c:pt idx="1">
                  <c:v>Dry Grocery OL</c:v>
                </c:pt>
                <c:pt idx="2">
                  <c:v>Health &amp; Beauty OL</c:v>
                </c:pt>
                <c:pt idx="3">
                  <c:v>Household OL</c:v>
                </c:pt>
                <c:pt idx="4">
                  <c:v>Frozen OL</c:v>
                </c:pt>
                <c:pt idx="5">
                  <c:v>Bakery OL</c:v>
                </c:pt>
                <c:pt idx="6">
                  <c:v>FMCG OL</c:v>
                </c:pt>
                <c:pt idx="7">
                  <c:v>Dairy OL</c:v>
                </c:pt>
                <c:pt idx="8">
                  <c:v>Delicatessen OL</c:v>
                </c:pt>
                <c:pt idx="9">
                  <c:v>MFP OL</c:v>
                </c:pt>
                <c:pt idx="10">
                  <c:v>Produce OL</c:v>
                </c:pt>
                <c:pt idx="11">
                  <c:v>Soft Drinks OL</c:v>
                </c:pt>
                <c:pt idx="12">
                  <c:v>BWS OL</c:v>
                </c:pt>
              </c:strCache>
            </c:strRef>
          </c:cat>
          <c:val>
            <c:numRef>
              <c:f>Sheet1!$B$2:$B$14</c:f>
              <c:numCache>
                <c:formatCode>0.0%</c:formatCode>
                <c:ptCount val="13"/>
                <c:pt idx="0">
                  <c:v>0.29256081163207298</c:v>
                </c:pt>
                <c:pt idx="1">
                  <c:v>0.55428291530239804</c:v>
                </c:pt>
                <c:pt idx="2">
                  <c:v>0.30789784038623935</c:v>
                </c:pt>
                <c:pt idx="3">
                  <c:v>0.47298924423935246</c:v>
                </c:pt>
                <c:pt idx="4">
                  <c:v>0.60978544302260218</c:v>
                </c:pt>
                <c:pt idx="5">
                  <c:v>0.67754407744911715</c:v>
                </c:pt>
                <c:pt idx="6">
                  <c:v>0.63379481509492896</c:v>
                </c:pt>
                <c:pt idx="7">
                  <c:v>0.64376173281981519</c:v>
                </c:pt>
                <c:pt idx="8">
                  <c:v>0.81448408169092712</c:v>
                </c:pt>
                <c:pt idx="9">
                  <c:v>0.95906197605957155</c:v>
                </c:pt>
                <c:pt idx="10">
                  <c:v>0.99860333334075047</c:v>
                </c:pt>
                <c:pt idx="11">
                  <c:v>0.41430876684058404</c:v>
                </c:pt>
                <c:pt idx="12">
                  <c:v>0.24313641017321241</c:v>
                </c:pt>
              </c:numCache>
            </c:numRef>
          </c:val>
          <c:extLst>
            <c:ext xmlns:c16="http://schemas.microsoft.com/office/drawing/2014/chart" uri="{C3380CC4-5D6E-409C-BE32-E72D297353CC}">
              <c16:uniqueId val="{00000002-95D0-4C4C-803F-5C2D60140C06}"/>
            </c:ext>
          </c:extLst>
        </c:ser>
        <c:dLbls>
          <c:showLegendKey val="0"/>
          <c:showVal val="0"/>
          <c:showCatName val="0"/>
          <c:showSerName val="0"/>
          <c:showPercent val="0"/>
          <c:showBubbleSize val="0"/>
        </c:dLbls>
        <c:gapWidth val="50"/>
        <c:overlap val="2"/>
        <c:axId val="564061792"/>
        <c:axId val="520588296"/>
      </c:barChart>
      <c:lineChart>
        <c:grouping val="standard"/>
        <c:varyColors val="0"/>
        <c:ser>
          <c:idx val="1"/>
          <c:order val="1"/>
          <c:tx>
            <c:strRef>
              <c:f>Sheet1!$C$1</c:f>
              <c:strCache>
                <c:ptCount val="1"/>
                <c:pt idx="0">
                  <c:v> OL Growth pts diff vs category total </c:v>
                </c:pt>
              </c:strCache>
            </c:strRef>
          </c:tx>
          <c:spPr>
            <a:ln w="28575" cap="rnd">
              <a:solidFill>
                <a:schemeClr val="accent2"/>
              </a:solidFill>
              <a:round/>
            </a:ln>
            <a:effectLst/>
          </c:spPr>
          <c:marker>
            <c:symbol val="none"/>
          </c:marker>
          <c:cat>
            <c:strRef>
              <c:f>Sheet1!$A$2:$A$14</c:f>
              <c:strCache>
                <c:ptCount val="13"/>
                <c:pt idx="0">
                  <c:v>Confectionery OL</c:v>
                </c:pt>
                <c:pt idx="1">
                  <c:v>Dry Grocery OL</c:v>
                </c:pt>
                <c:pt idx="2">
                  <c:v>Health &amp; Beauty OL</c:v>
                </c:pt>
                <c:pt idx="3">
                  <c:v>Household OL</c:v>
                </c:pt>
                <c:pt idx="4">
                  <c:v>Frozen OL</c:v>
                </c:pt>
                <c:pt idx="5">
                  <c:v>Bakery OL</c:v>
                </c:pt>
                <c:pt idx="6">
                  <c:v>FMCG OL</c:v>
                </c:pt>
                <c:pt idx="7">
                  <c:v>Dairy OL</c:v>
                </c:pt>
                <c:pt idx="8">
                  <c:v>Delicatessen OL</c:v>
                </c:pt>
                <c:pt idx="9">
                  <c:v>MFP OL</c:v>
                </c:pt>
                <c:pt idx="10">
                  <c:v>Produce OL</c:v>
                </c:pt>
                <c:pt idx="11">
                  <c:v>Soft Drinks OL</c:v>
                </c:pt>
                <c:pt idx="12">
                  <c:v>BWS OL</c:v>
                </c:pt>
              </c:strCache>
            </c:strRef>
          </c:cat>
          <c:val>
            <c:numRef>
              <c:f>Sheet1!$C$2:$C$14</c:f>
              <c:numCache>
                <c:formatCode>0.0%</c:formatCode>
                <c:ptCount val="13"/>
                <c:pt idx="0">
                  <c:v>8.8377496512157538E-2</c:v>
                </c:pt>
                <c:pt idx="1">
                  <c:v>5.5880502691879497E-2</c:v>
                </c:pt>
                <c:pt idx="2">
                  <c:v>5.4061236501348975E-2</c:v>
                </c:pt>
                <c:pt idx="3">
                  <c:v>4.1705869135028828E-2</c:v>
                </c:pt>
                <c:pt idx="4">
                  <c:v>3.9235270464862415E-2</c:v>
                </c:pt>
                <c:pt idx="5">
                  <c:v>3.6252036514954122E-2</c:v>
                </c:pt>
                <c:pt idx="6">
                  <c:v>1.9510469902324634E-2</c:v>
                </c:pt>
                <c:pt idx="7">
                  <c:v>8.3780847371023315E-3</c:v>
                </c:pt>
                <c:pt idx="8">
                  <c:v>8.2521921929986641E-3</c:v>
                </c:pt>
                <c:pt idx="9">
                  <c:v>1.8819207421909567E-3</c:v>
                </c:pt>
                <c:pt idx="10">
                  <c:v>-2.9786195470915544E-4</c:v>
                </c:pt>
                <c:pt idx="11">
                  <c:v>-9.5361815336791889E-4</c:v>
                </c:pt>
                <c:pt idx="12">
                  <c:v>-1.2423948023385201E-2</c:v>
                </c:pt>
              </c:numCache>
            </c:numRef>
          </c:val>
          <c:smooth val="1"/>
          <c:extLst>
            <c:ext xmlns:c16="http://schemas.microsoft.com/office/drawing/2014/chart" uri="{C3380CC4-5D6E-409C-BE32-E72D297353CC}">
              <c16:uniqueId val="{00000003-95D0-4C4C-803F-5C2D60140C06}"/>
            </c:ext>
          </c:extLst>
        </c:ser>
        <c:dLbls>
          <c:showLegendKey val="0"/>
          <c:showVal val="0"/>
          <c:showCatName val="0"/>
          <c:showSerName val="0"/>
          <c:showPercent val="0"/>
          <c:showBubbleSize val="0"/>
        </c:dLbls>
        <c:marker val="1"/>
        <c:smooth val="0"/>
        <c:axId val="631106456"/>
        <c:axId val="631105736"/>
      </c:lineChart>
      <c:catAx>
        <c:axId val="564061792"/>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10"/>
        <c:noMultiLvlLbl val="0"/>
      </c:catAx>
      <c:valAx>
        <c:axId val="5205882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0.2"/>
      </c:valAx>
      <c:valAx>
        <c:axId val="631105736"/>
        <c:scaling>
          <c:orientation val="minMax"/>
          <c:max val="0.1"/>
          <c:min val="-2.0000000000000004E-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31106456"/>
        <c:crosses val="max"/>
        <c:crossBetween val="between"/>
        <c:majorUnit val="2.0000000000000004E-2"/>
      </c:valAx>
      <c:catAx>
        <c:axId val="631106456"/>
        <c:scaling>
          <c:orientation val="minMax"/>
        </c:scaling>
        <c:delete val="1"/>
        <c:axPos val="b"/>
        <c:numFmt formatCode="General" sourceLinked="1"/>
        <c:majorTickMark val="out"/>
        <c:minorTickMark val="none"/>
        <c:tickLblPos val="nextTo"/>
        <c:crossAx val="631105736"/>
        <c:crosses val="autoZero"/>
        <c:auto val="1"/>
        <c:lblAlgn val="ctr"/>
        <c:lblOffset val="100"/>
        <c:noMultiLvlLbl val="0"/>
      </c:catAx>
      <c:spPr>
        <a:noFill/>
        <a:ln>
          <a:noFill/>
        </a:ln>
        <a:effectLst/>
      </c:spPr>
    </c:plotArea>
    <c:legend>
      <c:legendPos val="b"/>
      <c:layout>
        <c:manualLayout>
          <c:xMode val="edge"/>
          <c:yMode val="edge"/>
          <c:x val="2.1537916055293507E-2"/>
          <c:y val="0.95192307692307687"/>
          <c:w val="0.9461305051112926"/>
          <c:h val="4.807692307692308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14130540853429"/>
          <c:y val="3.1789753975705048E-2"/>
          <c:w val="0.5704007403661141"/>
          <c:h val="0.90731938676363888"/>
        </c:manualLayout>
      </c:layout>
      <c:barChart>
        <c:barDir val="bar"/>
        <c:grouping val="clustered"/>
        <c:varyColors val="0"/>
        <c:ser>
          <c:idx val="0"/>
          <c:order val="0"/>
          <c:tx>
            <c:strRef>
              <c:f>Sheet1!$B$1</c:f>
              <c:strCache>
                <c:ptCount val="1"/>
                <c:pt idx="0">
                  <c:v>v Last year</c:v>
                </c:pt>
              </c:strCache>
            </c:strRef>
          </c:tx>
          <c:spPr>
            <a:solidFill>
              <a:schemeClr val="bg1">
                <a:lumMod val="50000"/>
              </a:schemeClr>
            </a:solidFill>
            <a:ln w="25400">
              <a:noFill/>
            </a:ln>
            <a:effectLst/>
          </c:spPr>
          <c:invertIfNegative val="0"/>
          <c:dPt>
            <c:idx val="0"/>
            <c:invertIfNegative val="0"/>
            <c:bubble3D val="0"/>
            <c:spPr>
              <a:solidFill>
                <a:schemeClr val="bg2"/>
              </a:solidFill>
              <a:ln w="25400">
                <a:noFill/>
              </a:ln>
              <a:effectLst/>
            </c:spPr>
            <c:extLst>
              <c:ext xmlns:c16="http://schemas.microsoft.com/office/drawing/2014/chart" uri="{C3380CC4-5D6E-409C-BE32-E72D297353CC}">
                <c16:uniqueId val="{0000000E-A3E4-45AB-AADF-56EF045D448D}"/>
              </c:ext>
            </c:extLst>
          </c:dPt>
          <c:dPt>
            <c:idx val="1"/>
            <c:invertIfNegative val="0"/>
            <c:bubble3D val="0"/>
            <c:spPr>
              <a:solidFill>
                <a:schemeClr val="bg2"/>
              </a:solidFill>
              <a:ln w="25400">
                <a:noFill/>
              </a:ln>
              <a:effectLst/>
            </c:spPr>
            <c:extLst>
              <c:ext xmlns:c16="http://schemas.microsoft.com/office/drawing/2014/chart" uri="{C3380CC4-5D6E-409C-BE32-E72D297353CC}">
                <c16:uniqueId val="{00000001-A9A4-4C85-B047-466F79C5E86F}"/>
              </c:ext>
            </c:extLst>
          </c:dPt>
          <c:dPt>
            <c:idx val="2"/>
            <c:invertIfNegative val="0"/>
            <c:bubble3D val="0"/>
            <c:spPr>
              <a:solidFill>
                <a:schemeClr val="bg2"/>
              </a:solidFill>
              <a:ln w="25400">
                <a:noFill/>
              </a:ln>
              <a:effectLst/>
            </c:spPr>
            <c:extLst>
              <c:ext xmlns:c16="http://schemas.microsoft.com/office/drawing/2014/chart" uri="{C3380CC4-5D6E-409C-BE32-E72D297353CC}">
                <c16:uniqueId val="{00000002-A9A4-4C85-B047-466F79C5E86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Bakery</c:v>
                </c:pt>
                <c:pt idx="1">
                  <c:v>Health &amp; Beauty</c:v>
                </c:pt>
                <c:pt idx="2">
                  <c:v>Frozen</c:v>
                </c:pt>
                <c:pt idx="3">
                  <c:v>Household</c:v>
                </c:pt>
                <c:pt idx="4">
                  <c:v>Delicatessen</c:v>
                </c:pt>
                <c:pt idx="5">
                  <c:v>Soft Drinks</c:v>
                </c:pt>
                <c:pt idx="6">
                  <c:v>Dry Grocery</c:v>
                </c:pt>
                <c:pt idx="7">
                  <c:v>Confectionery</c:v>
                </c:pt>
                <c:pt idx="8">
                  <c:v>FMCG</c:v>
                </c:pt>
                <c:pt idx="9">
                  <c:v>Meat Fish Poultry</c:v>
                </c:pt>
                <c:pt idx="10">
                  <c:v>BWS</c:v>
                </c:pt>
                <c:pt idx="11">
                  <c:v>Dairy</c:v>
                </c:pt>
              </c:strCache>
            </c:strRef>
          </c:cat>
          <c:val>
            <c:numRef>
              <c:f>Sheet1!$B$2:$B$13</c:f>
              <c:numCache>
                <c:formatCode>0.0%</c:formatCode>
                <c:ptCount val="12"/>
                <c:pt idx="0">
                  <c:v>9.4786729857820884E-3</c:v>
                </c:pt>
                <c:pt idx="1">
                  <c:v>-2.1132713440406015E-3</c:v>
                </c:pt>
                <c:pt idx="2">
                  <c:v>-6.9554220676572021E-3</c:v>
                </c:pt>
                <c:pt idx="3">
                  <c:v>-1.0504814706740806E-2</c:v>
                </c:pt>
                <c:pt idx="4">
                  <c:v>-1.1060417530761701E-2</c:v>
                </c:pt>
                <c:pt idx="5">
                  <c:v>-1.1376310506357346E-2</c:v>
                </c:pt>
                <c:pt idx="6">
                  <c:v>-1.3316607160088756E-2</c:v>
                </c:pt>
                <c:pt idx="7">
                  <c:v>-1.6402822811367512E-2</c:v>
                </c:pt>
                <c:pt idx="8">
                  <c:v>-1.7168041818274915E-2</c:v>
                </c:pt>
                <c:pt idx="9">
                  <c:v>-1.7912772585669812E-2</c:v>
                </c:pt>
                <c:pt idx="10">
                  <c:v>-3.4428794992175216E-2</c:v>
                </c:pt>
                <c:pt idx="11">
                  <c:v>-3.8006111535523357E-2</c:v>
                </c:pt>
              </c:numCache>
            </c:numRef>
          </c:val>
          <c:extLst>
            <c:ext xmlns:c16="http://schemas.microsoft.com/office/drawing/2014/chart" uri="{C3380CC4-5D6E-409C-BE32-E72D297353CC}">
              <c16:uniqueId val="{00000002-95D0-4C4C-803F-5C2D60140C06}"/>
            </c:ext>
          </c:extLst>
        </c:ser>
        <c:dLbls>
          <c:showLegendKey val="0"/>
          <c:showVal val="0"/>
          <c:showCatName val="0"/>
          <c:showSerName val="0"/>
          <c:showPercent val="0"/>
          <c:showBubbleSize val="0"/>
        </c:dLbls>
        <c:gapWidth val="50"/>
        <c:axId val="564061792"/>
        <c:axId val="520588296"/>
      </c:barChart>
      <c:catAx>
        <c:axId val="564061792"/>
        <c:scaling>
          <c:orientation val="maxMin"/>
        </c:scaling>
        <c:delete val="0"/>
        <c:axPos val="l"/>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80"/>
        <c:noMultiLvlLbl val="0"/>
      </c:catAx>
      <c:valAx>
        <c:axId val="520588296"/>
        <c:scaling>
          <c:orientation val="minMax"/>
          <c:min val="-6.0000000000000012E-2"/>
        </c:scaling>
        <c:delete val="1"/>
        <c:axPos val="t"/>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56406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59925963388595"/>
          <c:y val="3.1789753975705042E-2"/>
          <c:w val="0.5704007403661141"/>
          <c:h val="0.90731938676363888"/>
        </c:manualLayout>
      </c:layout>
      <c:barChart>
        <c:barDir val="bar"/>
        <c:grouping val="clustered"/>
        <c:varyColors val="0"/>
        <c:ser>
          <c:idx val="0"/>
          <c:order val="0"/>
          <c:tx>
            <c:strRef>
              <c:f>Sheet1!$B$1</c:f>
              <c:strCache>
                <c:ptCount val="1"/>
                <c:pt idx="0">
                  <c:v>v Last year</c:v>
                </c:pt>
              </c:strCache>
            </c:strRef>
          </c:tx>
          <c:spPr>
            <a:solidFill>
              <a:schemeClr val="bg1">
                <a:lumMod val="50000"/>
              </a:schemeClr>
            </a:solidFill>
            <a:ln w="25400">
              <a:noFill/>
            </a:ln>
            <a:effectLst/>
          </c:spPr>
          <c:invertIfNegative val="0"/>
          <c:dPt>
            <c:idx val="0"/>
            <c:invertIfNegative val="0"/>
            <c:bubble3D val="0"/>
            <c:spPr>
              <a:solidFill>
                <a:schemeClr val="accent5"/>
              </a:solidFill>
              <a:ln w="25400">
                <a:noFill/>
              </a:ln>
              <a:effectLst/>
            </c:spPr>
            <c:extLst>
              <c:ext xmlns:c16="http://schemas.microsoft.com/office/drawing/2014/chart" uri="{C3380CC4-5D6E-409C-BE32-E72D297353CC}">
                <c16:uniqueId val="{00000001-C108-47B5-B4FF-518938C02829}"/>
              </c:ext>
            </c:extLst>
          </c:dPt>
          <c:dPt>
            <c:idx val="1"/>
            <c:invertIfNegative val="0"/>
            <c:bubble3D val="0"/>
            <c:spPr>
              <a:solidFill>
                <a:schemeClr val="accent5"/>
              </a:solidFill>
              <a:ln w="25400">
                <a:noFill/>
              </a:ln>
              <a:effectLst/>
            </c:spPr>
            <c:extLst>
              <c:ext xmlns:c16="http://schemas.microsoft.com/office/drawing/2014/chart" uri="{C3380CC4-5D6E-409C-BE32-E72D297353CC}">
                <c16:uniqueId val="{00000003-C108-47B5-B4FF-518938C02829}"/>
              </c:ext>
            </c:extLst>
          </c:dPt>
          <c:dPt>
            <c:idx val="2"/>
            <c:invertIfNegative val="0"/>
            <c:bubble3D val="0"/>
            <c:spPr>
              <a:solidFill>
                <a:schemeClr val="bg1">
                  <a:lumMod val="50000"/>
                </a:schemeClr>
              </a:solidFill>
              <a:ln w="25400">
                <a:noFill/>
              </a:ln>
              <a:effectLst/>
            </c:spPr>
            <c:extLst>
              <c:ext xmlns:c16="http://schemas.microsoft.com/office/drawing/2014/chart" uri="{C3380CC4-5D6E-409C-BE32-E72D297353CC}">
                <c16:uniqueId val="{00000005-C108-47B5-B4FF-518938C0282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Soft Drinks Brands</c:v>
                </c:pt>
                <c:pt idx="1">
                  <c:v>Health &amp; Beauty Brands</c:v>
                </c:pt>
                <c:pt idx="2">
                  <c:v>Household Brands</c:v>
                </c:pt>
                <c:pt idx="3">
                  <c:v>BWS Brands</c:v>
                </c:pt>
                <c:pt idx="4">
                  <c:v>Delicatessen Brands</c:v>
                </c:pt>
                <c:pt idx="5">
                  <c:v>Frozen Brands</c:v>
                </c:pt>
                <c:pt idx="6">
                  <c:v>MFP Brands</c:v>
                </c:pt>
                <c:pt idx="7">
                  <c:v>Dairy Brands</c:v>
                </c:pt>
                <c:pt idx="8">
                  <c:v>Bakery Brands</c:v>
                </c:pt>
                <c:pt idx="9">
                  <c:v>Brands</c:v>
                </c:pt>
                <c:pt idx="10">
                  <c:v>Confectionery Brands</c:v>
                </c:pt>
                <c:pt idx="11">
                  <c:v>Dry Grocery Brands</c:v>
                </c:pt>
              </c:strCache>
            </c:strRef>
          </c:cat>
          <c:val>
            <c:numRef>
              <c:f>Sheet1!$B$2:$B$13</c:f>
              <c:numCache>
                <c:formatCode>0.0%</c:formatCode>
                <c:ptCount val="12"/>
                <c:pt idx="0">
                  <c:v>7.7793493635076594E-3</c:v>
                </c:pt>
                <c:pt idx="1">
                  <c:v>-1.6772700983227251E-2</c:v>
                </c:pt>
                <c:pt idx="2">
                  <c:v>-1.8547140649149862E-2</c:v>
                </c:pt>
                <c:pt idx="3">
                  <c:v>-2.0127638684339755E-2</c:v>
                </c:pt>
                <c:pt idx="4">
                  <c:v>-2.2479564032697574E-2</c:v>
                </c:pt>
                <c:pt idx="5">
                  <c:v>-2.5903203817314258E-2</c:v>
                </c:pt>
                <c:pt idx="6">
                  <c:v>-2.6595744680851019E-2</c:v>
                </c:pt>
                <c:pt idx="7">
                  <c:v>-3.5942885278188119E-2</c:v>
                </c:pt>
                <c:pt idx="8">
                  <c:v>-3.7683182135380355E-2</c:v>
                </c:pt>
                <c:pt idx="9">
                  <c:v>-3.9316394709331237E-2</c:v>
                </c:pt>
                <c:pt idx="10">
                  <c:v>-4.1032258064516269E-2</c:v>
                </c:pt>
                <c:pt idx="11">
                  <c:v>-6.2244062244062315E-2</c:v>
                </c:pt>
              </c:numCache>
            </c:numRef>
          </c:val>
          <c:extLst>
            <c:ext xmlns:c16="http://schemas.microsoft.com/office/drawing/2014/chart" uri="{C3380CC4-5D6E-409C-BE32-E72D297353CC}">
              <c16:uniqueId val="{00000006-C108-47B5-B4FF-518938C02829}"/>
            </c:ext>
          </c:extLst>
        </c:ser>
        <c:dLbls>
          <c:showLegendKey val="0"/>
          <c:showVal val="0"/>
          <c:showCatName val="0"/>
          <c:showSerName val="0"/>
          <c:showPercent val="0"/>
          <c:showBubbleSize val="0"/>
        </c:dLbls>
        <c:gapWidth val="50"/>
        <c:axId val="564061792"/>
        <c:axId val="520588296"/>
      </c:barChart>
      <c:catAx>
        <c:axId val="564061792"/>
        <c:scaling>
          <c:orientation val="maxMin"/>
        </c:scaling>
        <c:delete val="0"/>
        <c:axPos val="l"/>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80"/>
        <c:noMultiLvlLbl val="0"/>
      </c:catAx>
      <c:valAx>
        <c:axId val="520588296"/>
        <c:scaling>
          <c:orientation val="minMax"/>
          <c:max val="5.000000000000001E-2"/>
          <c:min val="-0.12000000000000001"/>
        </c:scaling>
        <c:delete val="1"/>
        <c:axPos val="t"/>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56406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8.png"/></Relationships>
</file>

<file path=ppt/drawings/drawing1.xml><?xml version="1.0" encoding="utf-8"?>
<c:userShapes xmlns:c="http://schemas.openxmlformats.org/drawingml/2006/chart">
  <cdr:relSizeAnchor xmlns:cdr="http://schemas.openxmlformats.org/drawingml/2006/chartDrawing">
    <cdr:from>
      <cdr:x>0.42573</cdr:x>
      <cdr:y>0.86107</cdr:y>
    </cdr:from>
    <cdr:to>
      <cdr:x>0.53732</cdr:x>
      <cdr:y>0.90804</cdr:y>
    </cdr:to>
    <cdr:pic>
      <cdr:nvPicPr>
        <cdr:cNvPr id="2" name="chart">
          <a:extLst xmlns:a="http://schemas.openxmlformats.org/drawingml/2006/main">
            <a:ext uri="{FF2B5EF4-FFF2-40B4-BE49-F238E27FC236}">
              <a16:creationId xmlns:a16="http://schemas.microsoft.com/office/drawing/2014/main" id="{E8646217-6BCC-17C8-FED1-312CE163993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930949" y="3576341"/>
          <a:ext cx="1292480" cy="195082"/>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0.2463</cdr:x>
      <cdr:y>0.13333</cdr:y>
    </cdr:from>
    <cdr:to>
      <cdr:x>0.2463</cdr:x>
      <cdr:y>0.73126</cdr:y>
    </cdr:to>
    <cdr:cxnSp macro="">
      <cdr:nvCxnSpPr>
        <cdr:cNvPr id="3" name="Straight Arrow Connector 2">
          <a:extLst xmlns:a="http://schemas.openxmlformats.org/drawingml/2006/main">
            <a:ext uri="{FF2B5EF4-FFF2-40B4-BE49-F238E27FC236}">
              <a16:creationId xmlns:a16="http://schemas.microsoft.com/office/drawing/2014/main" id="{5FF63E30-2B46-BE44-D321-985A515B5A31}"/>
            </a:ext>
          </a:extLst>
        </cdr:cNvPr>
        <cdr:cNvCxnSpPr/>
      </cdr:nvCxnSpPr>
      <cdr:spPr>
        <a:xfrm xmlns:a="http://schemas.openxmlformats.org/drawingml/2006/main">
          <a:off x="2852759" y="522659"/>
          <a:ext cx="0" cy="2343925"/>
        </a:xfrm>
        <a:prstGeom xmlns:a="http://schemas.openxmlformats.org/drawingml/2006/main" prst="straightConnector1">
          <a:avLst/>
        </a:prstGeom>
        <a:ln xmlns:a="http://schemas.openxmlformats.org/drawingml/2006/main" w="15875">
          <a:solidFill>
            <a:schemeClr val="accent6"/>
          </a:solidFill>
          <a:headEnd type="arrow" w="med" len="med"/>
          <a:tailEnd type="none" w="med" len="med"/>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C6255-926A-1048-8722-5DF134D00F63}" type="datetimeFigureOut">
              <a:rPr lang="en-US" smtClean="0"/>
              <a:t>7/27/2023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E7296-944A-A144-A442-6F64D883BE1C}" type="slidenum">
              <a:rPr lang="en-US" smtClean="0"/>
              <a:t>‹#›</a:t>
            </a:fld>
            <a:endParaRPr lang="en-US" dirty="0"/>
          </a:p>
        </p:txBody>
      </p:sp>
    </p:spTree>
    <p:extLst>
      <p:ext uri="{BB962C8B-B14F-4D97-AF65-F5344CB8AC3E}">
        <p14:creationId xmlns:p14="http://schemas.microsoft.com/office/powerpoint/2010/main" val="191110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2</a:t>
            </a:fld>
            <a:endParaRPr lang="en-US" dirty="0"/>
          </a:p>
        </p:txBody>
      </p:sp>
    </p:spTree>
    <p:extLst>
      <p:ext uri="{BB962C8B-B14F-4D97-AF65-F5344CB8AC3E}">
        <p14:creationId xmlns:p14="http://schemas.microsoft.com/office/powerpoint/2010/main" val="266222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40</a:t>
            </a:fld>
            <a:endParaRPr lang="en-US" dirty="0"/>
          </a:p>
        </p:txBody>
      </p:sp>
    </p:spTree>
    <p:extLst>
      <p:ext uri="{BB962C8B-B14F-4D97-AF65-F5344CB8AC3E}">
        <p14:creationId xmlns:p14="http://schemas.microsoft.com/office/powerpoint/2010/main" val="1859358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42</a:t>
            </a:fld>
            <a:endParaRPr lang="en-US" dirty="0"/>
          </a:p>
        </p:txBody>
      </p:sp>
    </p:spTree>
    <p:extLst>
      <p:ext uri="{BB962C8B-B14F-4D97-AF65-F5344CB8AC3E}">
        <p14:creationId xmlns:p14="http://schemas.microsoft.com/office/powerpoint/2010/main" val="1949978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45</a:t>
            </a:fld>
            <a:endParaRPr lang="en-US" dirty="0"/>
          </a:p>
        </p:txBody>
      </p:sp>
    </p:spTree>
    <p:extLst>
      <p:ext uri="{BB962C8B-B14F-4D97-AF65-F5344CB8AC3E}">
        <p14:creationId xmlns:p14="http://schemas.microsoft.com/office/powerpoint/2010/main" val="4064398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46</a:t>
            </a:fld>
            <a:endParaRPr lang="en-US" dirty="0"/>
          </a:p>
        </p:txBody>
      </p:sp>
    </p:spTree>
    <p:extLst>
      <p:ext uri="{BB962C8B-B14F-4D97-AF65-F5344CB8AC3E}">
        <p14:creationId xmlns:p14="http://schemas.microsoft.com/office/powerpoint/2010/main" val="169114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a:t>
            </a:fld>
            <a:endParaRPr lang="en-US" dirty="0"/>
          </a:p>
        </p:txBody>
      </p:sp>
    </p:spTree>
    <p:extLst>
      <p:ext uri="{BB962C8B-B14F-4D97-AF65-F5344CB8AC3E}">
        <p14:creationId xmlns:p14="http://schemas.microsoft.com/office/powerpoint/2010/main" val="1565043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6</a:t>
            </a:fld>
            <a:endParaRPr lang="en-US" dirty="0"/>
          </a:p>
        </p:txBody>
      </p:sp>
    </p:spTree>
    <p:extLst>
      <p:ext uri="{BB962C8B-B14F-4D97-AF65-F5344CB8AC3E}">
        <p14:creationId xmlns:p14="http://schemas.microsoft.com/office/powerpoint/2010/main" val="212196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9</a:t>
            </a:fld>
            <a:endParaRPr lang="en-US" dirty="0"/>
          </a:p>
        </p:txBody>
      </p:sp>
    </p:spTree>
    <p:extLst>
      <p:ext uri="{BB962C8B-B14F-4D97-AF65-F5344CB8AC3E}">
        <p14:creationId xmlns:p14="http://schemas.microsoft.com/office/powerpoint/2010/main" val="131621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14</a:t>
            </a:fld>
            <a:endParaRPr lang="en-US" dirty="0"/>
          </a:p>
        </p:txBody>
      </p:sp>
    </p:spTree>
    <p:extLst>
      <p:ext uri="{BB962C8B-B14F-4D97-AF65-F5344CB8AC3E}">
        <p14:creationId xmlns:p14="http://schemas.microsoft.com/office/powerpoint/2010/main" val="154313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15</a:t>
            </a:fld>
            <a:endParaRPr lang="en-US" dirty="0"/>
          </a:p>
        </p:txBody>
      </p:sp>
    </p:spTree>
    <p:extLst>
      <p:ext uri="{BB962C8B-B14F-4D97-AF65-F5344CB8AC3E}">
        <p14:creationId xmlns:p14="http://schemas.microsoft.com/office/powerpoint/2010/main" val="3405585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19</a:t>
            </a:fld>
            <a:endParaRPr lang="en-US" dirty="0"/>
          </a:p>
        </p:txBody>
      </p:sp>
    </p:spTree>
    <p:extLst>
      <p:ext uri="{BB962C8B-B14F-4D97-AF65-F5344CB8AC3E}">
        <p14:creationId xmlns:p14="http://schemas.microsoft.com/office/powerpoint/2010/main" val="2995072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26</a:t>
            </a:fld>
            <a:endParaRPr lang="en-US" dirty="0"/>
          </a:p>
        </p:txBody>
      </p:sp>
    </p:spTree>
    <p:extLst>
      <p:ext uri="{BB962C8B-B14F-4D97-AF65-F5344CB8AC3E}">
        <p14:creationId xmlns:p14="http://schemas.microsoft.com/office/powerpoint/2010/main" val="2480948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34</a:t>
            </a:fld>
            <a:endParaRPr lang="en-US" dirty="0"/>
          </a:p>
        </p:txBody>
      </p:sp>
    </p:spTree>
    <p:extLst>
      <p:ext uri="{BB962C8B-B14F-4D97-AF65-F5344CB8AC3E}">
        <p14:creationId xmlns:p14="http://schemas.microsoft.com/office/powerpoint/2010/main" val="2411993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cover_niq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CBF2DA13-D12B-C26E-E2A9-C40AB5EC1E75}"/>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C2D1BA0D-3E80-194F-1320-6AF0CD1FA8EB}"/>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D3209E-F835-F81C-0897-C6026694B71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8" name="Rectangle 7">
            <a:extLst>
              <a:ext uri="{FF2B5EF4-FFF2-40B4-BE49-F238E27FC236}">
                <a16:creationId xmlns:a16="http://schemas.microsoft.com/office/drawing/2014/main" id="{97DEABCD-BE56-A1BE-7F4D-11E9782E25AE}"/>
              </a:ext>
            </a:extLst>
          </p:cNvPr>
          <p:cNvSpPr/>
          <p:nvPr userDrawn="1"/>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9EE3608-E227-A4D4-9C7E-60792A9E9BAD}"/>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4584646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 black/text left" preserve="1">
  <p:cSld name="1_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787" algn="l"/>
              </a:tabLst>
              <a:defRPr sz="40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34584721"/>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5437666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2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2158454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3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6255030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3847336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13058371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6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1224389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6237036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extBox 1">
            <a:extLst>
              <a:ext uri="{FF2B5EF4-FFF2-40B4-BE49-F238E27FC236}">
                <a16:creationId xmlns:a16="http://schemas.microsoft.com/office/drawing/2014/main" id="{1EEFBF9E-4FE0-0A25-6DCB-576724D4AD4C}"/>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19854857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9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D738652-F2B9-77EE-9932-7A515F33FA1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5658520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37AEC761-AF0D-168C-E137-8524D125C3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84318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 black/photo right" preserve="1">
  <p:cSld name="Cover - black/photo right">
    <p:bg>
      <p:bgPr>
        <a:solidFill>
          <a:srgbClr val="000000"/>
        </a:solidFill>
        <a:effectLst/>
      </p:bgPr>
    </p:bg>
    <p:spTree>
      <p:nvGrpSpPr>
        <p:cNvPr id="1" name="Shape 81"/>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8" name="Google Shape;88;p9"/>
          <p:cNvSpPr txBox="1">
            <a:spLocks noGrp="1"/>
          </p:cNvSpPr>
          <p:nvPr>
            <p:ph type="ctrTitle"/>
          </p:nvPr>
        </p:nvSpPr>
        <p:spPr>
          <a:xfrm>
            <a:off x="472867" y="1719100"/>
            <a:ext cx="5191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28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9" name="Google Shape;89;p9"/>
          <p:cNvSpPr txBox="1">
            <a:spLocks noGrp="1"/>
          </p:cNvSpPr>
          <p:nvPr>
            <p:ph type="subTitle" idx="1"/>
          </p:nvPr>
        </p:nvSpPr>
        <p:spPr>
          <a:xfrm>
            <a:off x="472867" y="3135900"/>
            <a:ext cx="5191600" cy="528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6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a:p>
        </p:txBody>
      </p:sp>
      <p:sp>
        <p:nvSpPr>
          <p:cNvPr id="90" name="Google Shape;90;p9"/>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2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1" name="Google Shape;91;p9"/>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2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92" name="Google Shape;92;p9"/>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200">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73236679"/>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1_left_title_and_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F2147D56-94AA-3BDD-ABF0-68D917E898FE}"/>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CC6F2AF4-DEA0-09CB-3AA2-69CC3367F6AC}"/>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8F7803-D3DE-3368-45B8-EB451876C5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768B6213-3C0B-98FB-A39E-0937AD93C8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9606813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2_left_title_and_content_vio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BCDE19B0-6084-AB1A-A163-E9089D085C04}"/>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99069A56-43D0-9F1B-C232-2ADAEDEB1EA0}"/>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EC9D2-CC94-943D-6449-C56D141E2E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224E5460-3920-6E99-455B-F732E037D2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6855894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3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7670164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4_sidebar_lt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C1156137-AA49-5A7E-6A53-BA37F044CFD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EBC45F5E-12A5-546B-9525-4B2038ED8B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2358C2E9-9015-AC33-69D5-80279937550C}"/>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7528872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5_sidebar_orang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3D9262FD-C60D-EB8B-5905-00E41E65FBCA}"/>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B7EE85D7-3A48-D93E-77D4-BBAF47F83EA5}"/>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9BB6232B-9EB8-AFA1-F4A9-9DD09BF5ED7B}"/>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6524758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6_sidebar_violet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80D82F29-6247-72A9-6731-F72313DD88B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249ABFB9-219C-B8D3-C483-30EEC54C88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7647F1F-16E6-DC6D-968E-E7D6E4A68B45}"/>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8561129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7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2857210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8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728051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9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8857903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20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6096000" y="0"/>
            <a:ext cx="6096000" cy="6858000"/>
          </a:xfrm>
          <a:solidFill>
            <a:schemeClr val="tx1"/>
          </a:solidFill>
          <a:ln>
            <a:noFill/>
          </a:ln>
        </p:spPr>
        <p:txBody>
          <a:bodyPr anchor="ctr" anchorCtr="0"/>
          <a:lstStyle>
            <a:lvl1pPr marL="0" indent="0" algn="ctr">
              <a:buNone/>
              <a:defRPr>
                <a:solidFill>
                  <a:schemeClr val="bg1"/>
                </a:solidFill>
              </a:defRPr>
            </a:lvl1pPr>
          </a:lstStyle>
          <a:p>
            <a:r>
              <a:rPr lang="en-US" dirty="0"/>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pic>
        <p:nvPicPr>
          <p:cNvPr id="5" name="Picture 4">
            <a:extLst>
              <a:ext uri="{FF2B5EF4-FFF2-40B4-BE49-F238E27FC236}">
                <a16:creationId xmlns:a16="http://schemas.microsoft.com/office/drawing/2014/main" id="{E267FD37-CDB2-08A7-64AD-5D8EA73570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46764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side - Black/title only" preserve="1">
  <p:cSld name="Inside - Black/title only">
    <p:bg>
      <p:bgPr>
        <a:solidFill>
          <a:srgbClr val="000000"/>
        </a:solidFill>
        <a:effectLst/>
      </p:bgPr>
    </p:bg>
    <p:spTree>
      <p:nvGrpSpPr>
        <p:cNvPr id="1" name="Shape 8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3" name="Google Shape;93;p10"/>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94" name="Google Shape;94;p10"/>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9" name="Slide Number Placeholder 1">
            <a:extLst>
              <a:ext uri="{FF2B5EF4-FFF2-40B4-BE49-F238E27FC236}">
                <a16:creationId xmlns:a16="http://schemas.microsoft.com/office/drawing/2014/main" id="{000BDBC4-3F02-409D-A9BB-6FD11DAF8DC4}"/>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647184029"/>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21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1F287E70-6553-34AC-B531-E6C6EE31CB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299533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22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12EB802-3346-E39B-2509-EAC573AA62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4040889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23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270D49C1-E8FD-4100-6077-590D74316FB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23E778F-48DD-4F11-15D3-BC47F1B144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7847289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24_half_lt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EE2DAE71-2983-34FD-663C-6E97AE5A8A9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5" name="Picture 14">
            <a:extLst>
              <a:ext uri="{FF2B5EF4-FFF2-40B4-BE49-F238E27FC236}">
                <a16:creationId xmlns:a16="http://schemas.microsoft.com/office/drawing/2014/main" id="{E6778B45-8CEC-C5EE-D89D-3C627C467D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6" name="Text Placeholder 10">
            <a:extLst>
              <a:ext uri="{FF2B5EF4-FFF2-40B4-BE49-F238E27FC236}">
                <a16:creationId xmlns:a16="http://schemas.microsoft.com/office/drawing/2014/main" id="{8E513481-19B3-D642-E3CD-6271958BC10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84A1B13B-F468-9DD3-E390-FE7032237481}"/>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FE4C21BE-A62B-885D-12C3-E14CBE50E9D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5ECE9D8F-7472-1CD9-04C2-C6C601670BD9}"/>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E34A2405-5937-A40D-BD28-25B17DBA7426}"/>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40008843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25_half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011486C1-A975-5880-4C54-03DD13A9F7F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8713DBF5-505B-D783-24AC-ABF2407B2B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4BC52F0A-FEF5-7664-E4A1-D4BF689E7502}"/>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F6B99AF8-C353-FA75-7695-E85E6F1D16AB}"/>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2844E97B-52E4-F43B-0202-92973DE8EC7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7F498CF-4BFB-E7EA-A5AC-E2FFC8C15A03}"/>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2FD7D570-786D-BE85-5674-AAE488A93FAA}"/>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37867656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26_half_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B3CE258B-CBCD-8DC5-1665-1A4555B76CD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DBF0D2EB-1B50-4485-D568-744E539C807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05CB9B4E-B4A9-BA47-5A00-8E523D2A8CD9}"/>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457DAED8-04EE-E553-65D0-FECCE3483626}"/>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B83E20CC-AB43-4C23-8A3C-9F0A750FF71C}"/>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B111580-3FC2-E4E7-0EE7-D9E1E7010ED8}"/>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2D480B4-03FC-5DE6-C1B7-A075AF87A799}"/>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3408657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27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p:nvGrpSpPr>
        <p:grpSpPr>
          <a:xfrm>
            <a:off x="3936001" y="1448418"/>
            <a:ext cx="8256000" cy="4327900"/>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5143500" y="1559544"/>
            <a:ext cx="5842000" cy="3771900"/>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442945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28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5807441"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7" y="1351231"/>
            <a:ext cx="5807441"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710052" y="1197507"/>
            <a:ext cx="3096000" cy="4787820"/>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8227612" y="1288629"/>
            <a:ext cx="2057400" cy="445008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8445773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9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Tree>
    <p:extLst>
      <p:ext uri="{BB962C8B-B14F-4D97-AF65-F5344CB8AC3E}">
        <p14:creationId xmlns:p14="http://schemas.microsoft.com/office/powerpoint/2010/main" val="17867787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_quote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9251" y="-2"/>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9343406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a:prstGeom prst="rect">
            <a:avLst/>
          </a:prstGeom>
        </p:spPr>
        <p:txBody>
          <a:bodyPr anchor="b">
            <a:noAutofit/>
          </a:bodyPr>
          <a:lstStyle>
            <a:lvl1pPr algn="l">
              <a:defRPr sz="4400">
                <a:solidFill>
                  <a:schemeClr val="bg1"/>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Box 1">
            <a:extLst>
              <a:ext uri="{FF2B5EF4-FFF2-40B4-BE49-F238E27FC236}">
                <a16:creationId xmlns:a16="http://schemas.microsoft.com/office/drawing/2014/main" id="{96FAE4D6-0FBC-D546-E065-843A050CC164}"/>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99518164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2_quote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hape, circle&#10;&#10;Description automatically generated">
            <a:extLst>
              <a:ext uri="{FF2B5EF4-FFF2-40B4-BE49-F238E27FC236}">
                <a16:creationId xmlns:a16="http://schemas.microsoft.com/office/drawing/2014/main" id="{0D97EACC-08EC-E23D-81E9-FE8C480D1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51" y="-1"/>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6EABEE4-A33D-BEB4-749A-37C6B0F2F3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582C9894-319B-3DEE-60BE-8F5EA88009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206176684"/>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_quote_orange">
    <p:bg>
      <p:bgPr>
        <a:solidFill>
          <a:srgbClr val="3C1806"/>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929835DB-8A5C-E734-95A0-1F2A5EB51E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557"/>
          <a:stretch/>
        </p:blipFill>
        <p:spPr>
          <a:xfrm>
            <a:off x="-19253" y="0"/>
            <a:ext cx="6583339" cy="6825342"/>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A3D89BF-F399-9405-0E58-746A6705B47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18B09C28-1582-F338-6BC3-DC037931A2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4413296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4_quote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48" b="-633"/>
          <a:stretch/>
        </p:blipFill>
        <p:spPr>
          <a:xfrm>
            <a:off x="-1" y="-1"/>
            <a:ext cx="6397827" cy="684684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F06A83-99DA-2C5F-78D6-6FA841ED825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4EF376C8-4901-3DED-9FB3-D8AE874C5F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23374524"/>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thank_you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bg1"/>
                </a:solidFill>
              </a:defRPr>
            </a:lvl1pPr>
          </a:lstStyle>
          <a:p>
            <a:r>
              <a:rPr lang="en-US" dirty="0"/>
              <a:t>[Thank you]</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sp>
        <p:nvSpPr>
          <p:cNvPr id="15" name="Text Placeholder 17">
            <a:extLst>
              <a:ext uri="{FF2B5EF4-FFF2-40B4-BE49-F238E27FC236}">
                <a16:creationId xmlns:a16="http://schemas.microsoft.com/office/drawing/2014/main" id="{31B837C9-2286-59D8-4032-53C7374DC0DF}"/>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6" name="Text Placeholder 17">
            <a:extLst>
              <a:ext uri="{FF2B5EF4-FFF2-40B4-BE49-F238E27FC236}">
                <a16:creationId xmlns:a16="http://schemas.microsoft.com/office/drawing/2014/main" id="{461ED9C9-7BF6-B4F1-DA70-EC53D0C2A000}"/>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pic>
        <p:nvPicPr>
          <p:cNvPr id="17" name="Picture 16">
            <a:extLst>
              <a:ext uri="{FF2B5EF4-FFF2-40B4-BE49-F238E27FC236}">
                <a16:creationId xmlns:a16="http://schemas.microsoft.com/office/drawing/2014/main" id="{070CF706-7FAA-2BA1-1710-A32021C46A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Slide Number Placeholder 5">
            <a:extLst>
              <a:ext uri="{FF2B5EF4-FFF2-40B4-BE49-F238E27FC236}">
                <a16:creationId xmlns:a16="http://schemas.microsoft.com/office/drawing/2014/main" id="{2BA0FDEA-DA79-1320-766F-9AD366A37456}"/>
              </a:ext>
            </a:extLst>
          </p:cNvPr>
          <p:cNvSpPr>
            <a:spLocks noGrp="1"/>
          </p:cNvSpPr>
          <p:nvPr>
            <p:ph type="sldNum" sz="quarter" idx="12"/>
          </p:nvPr>
        </p:nvSpPr>
        <p:spPr>
          <a:xfrm>
            <a:off x="10985326" y="6435203"/>
            <a:ext cx="901874" cy="365125"/>
          </a:xfrm>
        </p:spPr>
        <p:txBody>
          <a:bodyPr/>
          <a:lstStyle>
            <a:lvl1pPr>
              <a:defRPr>
                <a:solidFill>
                  <a:schemeClr val="bg1"/>
                </a:solidFill>
              </a:defRPr>
            </a:lvl1pPr>
          </a:lstStyle>
          <a:p>
            <a:fld id="{403EF4E2-7A7A-0548-85F1-5479B7C9E1B2}" type="slidenum">
              <a:rPr lang="en-US" smtClean="0"/>
              <a:pPr/>
              <a:t>‹#›</a:t>
            </a:fld>
            <a:endParaRPr lang="en-US" dirty="0"/>
          </a:p>
        </p:txBody>
      </p:sp>
      <p:sp>
        <p:nvSpPr>
          <p:cNvPr id="6" name="TextBox 5">
            <a:extLst>
              <a:ext uri="{FF2B5EF4-FFF2-40B4-BE49-F238E27FC236}">
                <a16:creationId xmlns:a16="http://schemas.microsoft.com/office/drawing/2014/main" id="{F7DAD2E5-E506-6900-CAA8-ABF57EC2182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874301200"/>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2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Slide Number Placeholder 5">
            <a:extLst>
              <a:ext uri="{FF2B5EF4-FFF2-40B4-BE49-F238E27FC236}">
                <a16:creationId xmlns:a16="http://schemas.microsoft.com/office/drawing/2014/main" id="{28A5A3C8-5183-431D-468E-77DFFF5EB1B6}"/>
              </a:ext>
            </a:extLst>
          </p:cNvPr>
          <p:cNvSpPr>
            <a:spLocks noGrp="1"/>
          </p:cNvSpPr>
          <p:nvPr>
            <p:ph type="sldNum" sz="quarter" idx="12"/>
          </p:nvPr>
        </p:nvSpPr>
        <p:spPr>
          <a:xfrm>
            <a:off x="10985326" y="6435203"/>
            <a:ext cx="901874" cy="365125"/>
          </a:xfrm>
        </p:spPr>
        <p:txBody>
          <a:bodyPr/>
          <a:lstStyle>
            <a:lvl1pPr>
              <a:defRPr>
                <a:solidFill>
                  <a:schemeClr val="tx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32D8B9DE-B64C-1B72-C8EC-3F3105E9CE2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59417348"/>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3yp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TextBox 6">
            <a:extLst>
              <a:ext uri="{FF2B5EF4-FFF2-40B4-BE49-F238E27FC236}">
                <a16:creationId xmlns:a16="http://schemas.microsoft.com/office/drawing/2014/main" id="{597486B2-E0C5-0362-6797-2154FB2AC31F}"/>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7441130"/>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3yp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6" name="TextBox 5">
            <a:extLst>
              <a:ext uri="{FF2B5EF4-FFF2-40B4-BE49-F238E27FC236}">
                <a16:creationId xmlns:a16="http://schemas.microsoft.com/office/drawing/2014/main" id="{56138D29-56C2-9514-291B-652CDA5A606E}"/>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347032478"/>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yp_title_an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F25C-611F-5946-A757-98CBE87CC8B7}"/>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1" name="Text Placeholder 10">
            <a:extLst>
              <a:ext uri="{FF2B5EF4-FFF2-40B4-BE49-F238E27FC236}">
                <a16:creationId xmlns:a16="http://schemas.microsoft.com/office/drawing/2014/main" id="{D84B7C4B-5E7C-3B57-7A87-AA7A24A5F2B5}"/>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5" name="Straight Connector 4">
            <a:extLst>
              <a:ext uri="{FF2B5EF4-FFF2-40B4-BE49-F238E27FC236}">
                <a16:creationId xmlns:a16="http://schemas.microsoft.com/office/drawing/2014/main" id="{6FD4EA98-BF31-5C57-6FCA-CC2DE7D012B7}"/>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3490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yp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9" name="Text Placeholder 10">
            <a:extLst>
              <a:ext uri="{FF2B5EF4-FFF2-40B4-BE49-F238E27FC236}">
                <a16:creationId xmlns:a16="http://schemas.microsoft.com/office/drawing/2014/main" id="{A7D447D7-AD37-E5BC-FBE0-AE089392E05B}"/>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7CFE5F6-0ABB-2CA3-C74A-99B42FD5E927}"/>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3" name="Text Placeholder 6">
            <a:extLst>
              <a:ext uri="{FF2B5EF4-FFF2-40B4-BE49-F238E27FC236}">
                <a16:creationId xmlns:a16="http://schemas.microsoft.com/office/drawing/2014/main" id="{0B8B3A92-A5CD-DBC4-6B1B-79BFC4D986E0}"/>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4" name="Straight Connector 3">
            <a:extLst>
              <a:ext uri="{FF2B5EF4-FFF2-40B4-BE49-F238E27FC236}">
                <a16:creationId xmlns:a16="http://schemas.microsoft.com/office/drawing/2014/main" id="{126D5F0D-4411-C2F1-C6EE-CE0F553BA1C6}"/>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65422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3yp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Text Placeholder 10">
            <a:extLst>
              <a:ext uri="{FF2B5EF4-FFF2-40B4-BE49-F238E27FC236}">
                <a16:creationId xmlns:a16="http://schemas.microsoft.com/office/drawing/2014/main" id="{EE3F5269-C1DC-2C7C-6829-F77D90998064}"/>
              </a:ext>
            </a:extLst>
          </p:cNvPr>
          <p:cNvSpPr>
            <a:spLocks noGrp="1"/>
          </p:cNvSpPr>
          <p:nvPr>
            <p:ph type="body" sz="quarter" idx="19" hasCustomPrompt="1"/>
          </p:nvPr>
        </p:nvSpPr>
        <p:spPr>
          <a:xfrm>
            <a:off x="288559" y="5985327"/>
            <a:ext cx="11582398"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itle 1">
            <a:extLst>
              <a:ext uri="{FF2B5EF4-FFF2-40B4-BE49-F238E27FC236}">
                <a16:creationId xmlns:a16="http://schemas.microsoft.com/office/drawing/2014/main" id="{AEE6AB25-4CDE-ED86-EE3C-2CA82FCF446F}"/>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8" name="Text Placeholder 6">
            <a:extLst>
              <a:ext uri="{FF2B5EF4-FFF2-40B4-BE49-F238E27FC236}">
                <a16:creationId xmlns:a16="http://schemas.microsoft.com/office/drawing/2014/main" id="{4A3AB7BA-EC43-2DFF-6C1F-F18DE26349DF}"/>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8" name="Straight Connector 17">
            <a:extLst>
              <a:ext uri="{FF2B5EF4-FFF2-40B4-BE49-F238E27FC236}">
                <a16:creationId xmlns:a16="http://schemas.microsoft.com/office/drawing/2014/main" id="{67EF1E46-1337-435B-6F96-948F983E07BB}"/>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122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sidebar_blue_circl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1013006-A4C4-8E9B-582A-F881CD2B33EB}"/>
              </a:ext>
            </a:extLst>
          </p:cNvPr>
          <p:cNvSpPr/>
          <p:nvPr userDrawn="1"/>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a:prstGeom prst="rect">
            <a:avLst/>
          </a:prstGeo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6403616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3yp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0" name="Text Placeholder 10">
            <a:extLst>
              <a:ext uri="{FF2B5EF4-FFF2-40B4-BE49-F238E27FC236}">
                <a16:creationId xmlns:a16="http://schemas.microsoft.com/office/drawing/2014/main" id="{F180A1E1-EF14-8968-BBD5-6D02AC2BDF0F}"/>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itle 1">
            <a:extLst>
              <a:ext uri="{FF2B5EF4-FFF2-40B4-BE49-F238E27FC236}">
                <a16:creationId xmlns:a16="http://schemas.microsoft.com/office/drawing/2014/main" id="{5C652087-4AD9-06EF-5607-15CECEB54C20}"/>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10" name="Text Placeholder 6">
            <a:extLst>
              <a:ext uri="{FF2B5EF4-FFF2-40B4-BE49-F238E27FC236}">
                <a16:creationId xmlns:a16="http://schemas.microsoft.com/office/drawing/2014/main" id="{296CD140-D5E3-B4BE-DBDB-EB6A6E1E2F30}"/>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9" name="Straight Connector 18">
            <a:extLst>
              <a:ext uri="{FF2B5EF4-FFF2-40B4-BE49-F238E27FC236}">
                <a16:creationId xmlns:a16="http://schemas.microsoft.com/office/drawing/2014/main" id="{BA135750-1261-BC7B-9A58-A00B48682132}"/>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8937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3yp_three_columns_photo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8" name="Text Placeholder 10">
            <a:extLst>
              <a:ext uri="{FF2B5EF4-FFF2-40B4-BE49-F238E27FC236}">
                <a16:creationId xmlns:a16="http://schemas.microsoft.com/office/drawing/2014/main" id="{4C9009D2-DE9F-C580-0069-71F8F68B674F}"/>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73FCBC1E-7EFE-4663-A738-6886100E9E70}"/>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4" name="Text Placeholder 6">
            <a:extLst>
              <a:ext uri="{FF2B5EF4-FFF2-40B4-BE49-F238E27FC236}">
                <a16:creationId xmlns:a16="http://schemas.microsoft.com/office/drawing/2014/main" id="{C69E7775-DB16-2CF1-E7C2-50730A15108B}"/>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B39A74BF-2DD6-3F05-945A-5D71479F4CEE}"/>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1726E5B4-BD5B-4E00-35E0-4F73235E8DC6}"/>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F3ADE24-C798-CA63-134A-D2928B468889}"/>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38BBDA64-0D13-2635-3928-601607F3A856}"/>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4">
            <a:extLst>
              <a:ext uri="{FF2B5EF4-FFF2-40B4-BE49-F238E27FC236}">
                <a16:creationId xmlns:a16="http://schemas.microsoft.com/office/drawing/2014/main" id="{86D304D5-4D81-59E8-3AA0-6583EA6CE8DE}"/>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16" name="Picture Placeholder 4">
            <a:extLst>
              <a:ext uri="{FF2B5EF4-FFF2-40B4-BE49-F238E27FC236}">
                <a16:creationId xmlns:a16="http://schemas.microsoft.com/office/drawing/2014/main" id="{AD624F43-E3B5-F3DF-65BA-18BEBC9ABE3F}"/>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17" name="Picture Placeholder 4">
            <a:extLst>
              <a:ext uri="{FF2B5EF4-FFF2-40B4-BE49-F238E27FC236}">
                <a16:creationId xmlns:a16="http://schemas.microsoft.com/office/drawing/2014/main" id="{7A405C6D-D024-EC52-520E-7CEF7118B63F}"/>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19" name="Text Placeholder 6">
            <a:extLst>
              <a:ext uri="{FF2B5EF4-FFF2-40B4-BE49-F238E27FC236}">
                <a16:creationId xmlns:a16="http://schemas.microsoft.com/office/drawing/2014/main" id="{3BFB8C74-B06B-6CFC-2D77-48ACF087ADE7}"/>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0" name="Text Placeholder 6">
            <a:extLst>
              <a:ext uri="{FF2B5EF4-FFF2-40B4-BE49-F238E27FC236}">
                <a16:creationId xmlns:a16="http://schemas.microsoft.com/office/drawing/2014/main" id="{6743F6AA-342D-8F2B-566B-B9BF40019FF0}"/>
              </a:ext>
            </a:extLst>
          </p:cNvPr>
          <p:cNvSpPr>
            <a:spLocks noGrp="1"/>
          </p:cNvSpPr>
          <p:nvPr>
            <p:ph type="body" sz="quarter" idx="24"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1" name="Text Placeholder 6">
            <a:extLst>
              <a:ext uri="{FF2B5EF4-FFF2-40B4-BE49-F238E27FC236}">
                <a16:creationId xmlns:a16="http://schemas.microsoft.com/office/drawing/2014/main" id="{4C467062-502A-D066-43CD-99EE05E7C5DA}"/>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35677337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yp_four_columns_photo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0" name="Text Placeholder 10">
            <a:extLst>
              <a:ext uri="{FF2B5EF4-FFF2-40B4-BE49-F238E27FC236}">
                <a16:creationId xmlns:a16="http://schemas.microsoft.com/office/drawing/2014/main" id="{52BD1DA6-2F3A-8497-317F-A33FE7FE9D1F}"/>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E626DB92-A0AA-1D4E-DCEC-54D5E5605B1B}"/>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7" name="Text Placeholder 6">
            <a:extLst>
              <a:ext uri="{FF2B5EF4-FFF2-40B4-BE49-F238E27FC236}">
                <a16:creationId xmlns:a16="http://schemas.microsoft.com/office/drawing/2014/main" id="{5199EA0F-111F-A3EB-98BD-ADD5C0CBA9F8}"/>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9" name="Straight Connector 8">
            <a:extLst>
              <a:ext uri="{FF2B5EF4-FFF2-40B4-BE49-F238E27FC236}">
                <a16:creationId xmlns:a16="http://schemas.microsoft.com/office/drawing/2014/main" id="{5C7DD2E8-792A-AEFC-E67F-D77E3B5938C1}"/>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53A50AC7-EF1B-06BD-6C82-F5E0A8824140}"/>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2ECCED81-E160-CC9F-96BC-CCA54BC2AB36}"/>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C1824ED-E104-5863-D8DF-6AF9F31421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6C693F40-4A3C-FDB9-A028-98592D644B6C}"/>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4">
            <a:extLst>
              <a:ext uri="{FF2B5EF4-FFF2-40B4-BE49-F238E27FC236}">
                <a16:creationId xmlns:a16="http://schemas.microsoft.com/office/drawing/2014/main" id="{DB8AF23D-65B8-8384-5548-FF42652FBF21}"/>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19" name="Picture Placeholder 4">
            <a:extLst>
              <a:ext uri="{FF2B5EF4-FFF2-40B4-BE49-F238E27FC236}">
                <a16:creationId xmlns:a16="http://schemas.microsoft.com/office/drawing/2014/main" id="{1CCE717F-B29B-9E5A-9E93-FDAD0795A740}"/>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21" name="Picture Placeholder 4">
            <a:extLst>
              <a:ext uri="{FF2B5EF4-FFF2-40B4-BE49-F238E27FC236}">
                <a16:creationId xmlns:a16="http://schemas.microsoft.com/office/drawing/2014/main" id="{7D458F08-34A8-CE5C-DD22-63798281F6E7}"/>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22" name="Picture Placeholder 4">
            <a:extLst>
              <a:ext uri="{FF2B5EF4-FFF2-40B4-BE49-F238E27FC236}">
                <a16:creationId xmlns:a16="http://schemas.microsoft.com/office/drawing/2014/main" id="{CDD1D9EB-F526-0267-384F-4B3F58A56D9E}"/>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23" name="Text Placeholder 6">
            <a:extLst>
              <a:ext uri="{FF2B5EF4-FFF2-40B4-BE49-F238E27FC236}">
                <a16:creationId xmlns:a16="http://schemas.microsoft.com/office/drawing/2014/main" id="{2D8888BC-56A9-8D6B-3914-B5265AF614EB}"/>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4" name="Text Placeholder 6">
            <a:extLst>
              <a:ext uri="{FF2B5EF4-FFF2-40B4-BE49-F238E27FC236}">
                <a16:creationId xmlns:a16="http://schemas.microsoft.com/office/drawing/2014/main" id="{1A83D8D5-1A14-BFA8-3A2D-8F83DAE8E4F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5" name="Text Placeholder 6">
            <a:extLst>
              <a:ext uri="{FF2B5EF4-FFF2-40B4-BE49-F238E27FC236}">
                <a16:creationId xmlns:a16="http://schemas.microsoft.com/office/drawing/2014/main" id="{8FD46FC2-34E5-C791-DF24-FDA9AC97DE4B}"/>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6" name="Text Placeholder 6">
            <a:extLst>
              <a:ext uri="{FF2B5EF4-FFF2-40B4-BE49-F238E27FC236}">
                <a16:creationId xmlns:a16="http://schemas.microsoft.com/office/drawing/2014/main" id="{61527C26-EEF9-B6E7-95A8-57A4BB373F3A}"/>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38406347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3yp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41D27D-C9D4-960C-C280-35DFDBD6B9C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1B06AFB7-2509-B702-D8B2-8C89ADEF86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6">
            <a:extLst>
              <a:ext uri="{FF2B5EF4-FFF2-40B4-BE49-F238E27FC236}">
                <a16:creationId xmlns:a16="http://schemas.microsoft.com/office/drawing/2014/main" id="{6771F9E9-0684-C5F9-9DE0-EBB2AE905807}"/>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19636359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4" name="TextBox 3">
            <a:extLst>
              <a:ext uri="{FF2B5EF4-FFF2-40B4-BE49-F238E27FC236}">
                <a16:creationId xmlns:a16="http://schemas.microsoft.com/office/drawing/2014/main" id="{0174E624-3EAC-7468-3A1E-B592623A7CE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F4FFC67C-2CFB-218E-E17B-FD82A61FA49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
        <p:nvSpPr>
          <p:cNvPr id="7" name="Text Placeholder 6">
            <a:extLst>
              <a:ext uri="{FF2B5EF4-FFF2-40B4-BE49-F238E27FC236}">
                <a16:creationId xmlns:a16="http://schemas.microsoft.com/office/drawing/2014/main" id="{6ED40B3E-E170-4F9A-A897-3D94AB741363}"/>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29216580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3yp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55F2EF6-07A6-4B65-6BBC-2B0FAC46A5B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1583A18A-5566-2E4B-2EBC-FAF7DF2CCB0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6">
            <a:extLst>
              <a:ext uri="{FF2B5EF4-FFF2-40B4-BE49-F238E27FC236}">
                <a16:creationId xmlns:a16="http://schemas.microsoft.com/office/drawing/2014/main" id="{25021E90-B602-9911-F8C3-84E0D61F3032}"/>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18651764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yp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17" name="Text Placeholder 10">
            <a:extLst>
              <a:ext uri="{FF2B5EF4-FFF2-40B4-BE49-F238E27FC236}">
                <a16:creationId xmlns:a16="http://schemas.microsoft.com/office/drawing/2014/main" id="{402E7EE9-4D36-82A0-ADAA-86A3F1D4BB13}"/>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9" name="Title 1">
            <a:extLst>
              <a:ext uri="{FF2B5EF4-FFF2-40B4-BE49-F238E27FC236}">
                <a16:creationId xmlns:a16="http://schemas.microsoft.com/office/drawing/2014/main" id="{67B38013-170F-74E2-9E07-4B0FB008B93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10" name="Text Placeholder 6">
            <a:extLst>
              <a:ext uri="{FF2B5EF4-FFF2-40B4-BE49-F238E27FC236}">
                <a16:creationId xmlns:a16="http://schemas.microsoft.com/office/drawing/2014/main" id="{46767EA7-6AFC-A5B5-6019-DB2C1B915FE4}"/>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1" name="Straight Connector 10">
            <a:extLst>
              <a:ext uri="{FF2B5EF4-FFF2-40B4-BE49-F238E27FC236}">
                <a16:creationId xmlns:a16="http://schemas.microsoft.com/office/drawing/2014/main" id="{F58155AE-A3BE-5FB3-3DFA-87FBA1907EE7}"/>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6093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yp_sidebar_blue_circle2">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11" name="Text Placeholder 10">
            <a:extLst>
              <a:ext uri="{FF2B5EF4-FFF2-40B4-BE49-F238E27FC236}">
                <a16:creationId xmlns:a16="http://schemas.microsoft.com/office/drawing/2014/main" id="{C42D82BB-AEE5-0C84-EEDB-14508AB6B15D}"/>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D614A774-566F-5341-4A99-50831875B7D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3" name="Text Placeholder 6">
            <a:extLst>
              <a:ext uri="{FF2B5EF4-FFF2-40B4-BE49-F238E27FC236}">
                <a16:creationId xmlns:a16="http://schemas.microsoft.com/office/drawing/2014/main" id="{83F1DD8F-475C-837C-7AF6-FCFB884EAB46}"/>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2" name="Straight Connector 11">
            <a:extLst>
              <a:ext uri="{FF2B5EF4-FFF2-40B4-BE49-F238E27FC236}">
                <a16:creationId xmlns:a16="http://schemas.microsoft.com/office/drawing/2014/main" id="{763BA60D-9446-8031-B981-76B69B36F853}"/>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9322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yp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ABE00AD-2EE9-1452-B1A3-E3B845DBE22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7A80AA57-1BB9-939D-8974-EA7F39153D5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itle 1">
            <a:extLst>
              <a:ext uri="{FF2B5EF4-FFF2-40B4-BE49-F238E27FC236}">
                <a16:creationId xmlns:a16="http://schemas.microsoft.com/office/drawing/2014/main" id="{8C17598F-0148-ED21-BF54-6C32AFA378B9}"/>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5" name="Text Placeholder 6">
            <a:extLst>
              <a:ext uri="{FF2B5EF4-FFF2-40B4-BE49-F238E27FC236}">
                <a16:creationId xmlns:a16="http://schemas.microsoft.com/office/drawing/2014/main" id="{E6386CD3-C912-3D11-01E9-EFA0944D6B96}"/>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1D6C04FE-F76C-2B98-066A-F6D2AA2791F0}"/>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F33334A0-F6E8-9B16-D0BB-399AA808F032}"/>
              </a:ext>
            </a:extLst>
          </p:cNvPr>
          <p:cNvSpPr>
            <a:spLocks noGrp="1"/>
          </p:cNvSpPr>
          <p:nvPr>
            <p:ph type="body" sz="quarter" idx="19" hasCustomPrompt="1"/>
          </p:nvPr>
        </p:nvSpPr>
        <p:spPr>
          <a:xfrm>
            <a:off x="6339402"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3" name="Straight Connector 22">
            <a:extLst>
              <a:ext uri="{FF2B5EF4-FFF2-40B4-BE49-F238E27FC236}">
                <a16:creationId xmlns:a16="http://schemas.microsoft.com/office/drawing/2014/main" id="{0FD12D00-26FA-4262-C4F3-C04FA851070D}"/>
              </a:ext>
            </a:extLst>
          </p:cNvPr>
          <p:cNvCxnSpPr>
            <a:cxnSpLocks/>
          </p:cNvCxnSpPr>
          <p:nvPr/>
        </p:nvCxnSpPr>
        <p:spPr>
          <a:xfrm>
            <a:off x="6329776" y="718606"/>
            <a:ext cx="55431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16">
            <a:extLst>
              <a:ext uri="{FF2B5EF4-FFF2-40B4-BE49-F238E27FC236}">
                <a16:creationId xmlns:a16="http://schemas.microsoft.com/office/drawing/2014/main" id="{E2D57953-69D7-3B5F-CE5E-72AEADE503B7}"/>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3656765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yp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065A935-0133-1472-46FC-7F9DFFDB05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13B39F9E-29C7-4F5B-9B1A-FE81CF8DB4C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3" name="Title 1">
            <a:extLst>
              <a:ext uri="{FF2B5EF4-FFF2-40B4-BE49-F238E27FC236}">
                <a16:creationId xmlns:a16="http://schemas.microsoft.com/office/drawing/2014/main" id="{E057E11A-E34D-941D-DF21-BE0590947E19}"/>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4" name="Text Placeholder 6">
            <a:extLst>
              <a:ext uri="{FF2B5EF4-FFF2-40B4-BE49-F238E27FC236}">
                <a16:creationId xmlns:a16="http://schemas.microsoft.com/office/drawing/2014/main" id="{76D36C6A-9ABC-D7E9-B8E5-851A713D9683}"/>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5" name="Straight Connector 24">
            <a:extLst>
              <a:ext uri="{FF2B5EF4-FFF2-40B4-BE49-F238E27FC236}">
                <a16:creationId xmlns:a16="http://schemas.microsoft.com/office/drawing/2014/main" id="{8F01343E-F55F-6211-AA10-F9EAED084150}"/>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980D4F2F-BE2C-CA39-F424-682D60650851}"/>
              </a:ext>
            </a:extLst>
          </p:cNvPr>
          <p:cNvSpPr>
            <a:spLocks noGrp="1"/>
          </p:cNvSpPr>
          <p:nvPr>
            <p:ph type="body" sz="quarter" idx="19" hasCustomPrompt="1"/>
          </p:nvPr>
        </p:nvSpPr>
        <p:spPr>
          <a:xfrm>
            <a:off x="6339402" y="845697"/>
            <a:ext cx="5527626" cy="430887"/>
          </a:xfrm>
          <a:solidFill>
            <a:schemeClr val="bg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7" name="Straight Connector 26">
            <a:extLst>
              <a:ext uri="{FF2B5EF4-FFF2-40B4-BE49-F238E27FC236}">
                <a16:creationId xmlns:a16="http://schemas.microsoft.com/office/drawing/2014/main" id="{1041DD6D-3438-93A3-A777-68EA07FB1D42}"/>
              </a:ext>
            </a:extLst>
          </p:cNvPr>
          <p:cNvCxnSpPr>
            <a:cxnSpLocks/>
          </p:cNvCxnSpPr>
          <p:nvPr/>
        </p:nvCxnSpPr>
        <p:spPr>
          <a:xfrm>
            <a:off x="6329776" y="718606"/>
            <a:ext cx="55431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16">
            <a:extLst>
              <a:ext uri="{FF2B5EF4-FFF2-40B4-BE49-F238E27FC236}">
                <a16:creationId xmlns:a16="http://schemas.microsoft.com/office/drawing/2014/main" id="{A7949EE8-83D1-17BE-32E2-4AFE47DD5BD4}"/>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1385897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1335398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3yp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pic>
        <p:nvPicPr>
          <p:cNvPr id="21" name="Picture 20">
            <a:extLst>
              <a:ext uri="{FF2B5EF4-FFF2-40B4-BE49-F238E27FC236}">
                <a16:creationId xmlns:a16="http://schemas.microsoft.com/office/drawing/2014/main" id="{D92D051E-34B3-19E8-0675-B2DB0775B2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917881B4-E3B9-7482-317F-7A70E837571B}"/>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itle 1">
            <a:extLst>
              <a:ext uri="{FF2B5EF4-FFF2-40B4-BE49-F238E27FC236}">
                <a16:creationId xmlns:a16="http://schemas.microsoft.com/office/drawing/2014/main" id="{37BBC8E0-99A7-20D7-198E-8C4C5429454D}"/>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5" name="Text Placeholder 6">
            <a:extLst>
              <a:ext uri="{FF2B5EF4-FFF2-40B4-BE49-F238E27FC236}">
                <a16:creationId xmlns:a16="http://schemas.microsoft.com/office/drawing/2014/main" id="{57DCC7EB-45F1-9010-84BA-C92B2F7B6145}"/>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10366EE5-2C84-CBCF-1F7D-90ED78E5262C}"/>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6">
            <a:extLst>
              <a:ext uri="{FF2B5EF4-FFF2-40B4-BE49-F238E27FC236}">
                <a16:creationId xmlns:a16="http://schemas.microsoft.com/office/drawing/2014/main" id="{A61C536A-21F2-4872-F52C-58EFD35356E3}"/>
              </a:ext>
            </a:extLst>
          </p:cNvPr>
          <p:cNvSpPr>
            <a:spLocks noGrp="1"/>
          </p:cNvSpPr>
          <p:nvPr>
            <p:ph type="body" sz="quarter" idx="19" hasCustomPrompt="1"/>
          </p:nvPr>
        </p:nvSpPr>
        <p:spPr>
          <a:xfrm>
            <a:off x="6339402"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0" name="Straight Connector 9">
            <a:extLst>
              <a:ext uri="{FF2B5EF4-FFF2-40B4-BE49-F238E27FC236}">
                <a16:creationId xmlns:a16="http://schemas.microsoft.com/office/drawing/2014/main" id="{F9066B2B-EA3F-EAF6-AFF1-68682E47E581}"/>
              </a:ext>
            </a:extLst>
          </p:cNvPr>
          <p:cNvCxnSpPr>
            <a:cxnSpLocks/>
          </p:cNvCxnSpPr>
          <p:nvPr/>
        </p:nvCxnSpPr>
        <p:spPr>
          <a:xfrm>
            <a:off x="6329776"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6">
            <a:extLst>
              <a:ext uri="{FF2B5EF4-FFF2-40B4-BE49-F238E27FC236}">
                <a16:creationId xmlns:a16="http://schemas.microsoft.com/office/drawing/2014/main" id="{B611845A-2C49-8A19-66CD-D9E9ACA2E007}"/>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31269026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3yp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5F90632C-301E-32EA-91E1-96C5D6220E7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Tree>
    <p:extLst>
      <p:ext uri="{BB962C8B-B14F-4D97-AF65-F5344CB8AC3E}">
        <p14:creationId xmlns:p14="http://schemas.microsoft.com/office/powerpoint/2010/main" val="23861582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3yp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TextBox 5">
            <a:extLst>
              <a:ext uri="{FF2B5EF4-FFF2-40B4-BE49-F238E27FC236}">
                <a16:creationId xmlns:a16="http://schemas.microsoft.com/office/drawing/2014/main" id="{CB3923C6-70F5-38D5-0F2A-AFB1BB6D8A0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874954309"/>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1_cobranded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5CE73953-2E9E-4D1F-E1A9-F325E624E572}"/>
              </a:ext>
            </a:extLst>
          </p:cNvPr>
          <p:cNvSpPr>
            <a:spLocks noGrp="1"/>
          </p:cNvSpPr>
          <p:nvPr>
            <p:ph type="pic" sz="quarter" idx="18" hasCustomPrompt="1"/>
          </p:nvPr>
        </p:nvSpPr>
        <p:spPr>
          <a:xfrm>
            <a:off x="10387011" y="44045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772744409"/>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2_cobranded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6" name="Text Placeholder 17">
            <a:extLst>
              <a:ext uri="{FF2B5EF4-FFF2-40B4-BE49-F238E27FC236}">
                <a16:creationId xmlns:a16="http://schemas.microsoft.com/office/drawing/2014/main" id="{CFB95ABC-E46E-D769-519E-007DCFC6AE57}"/>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530B9719-85BB-17E6-F3D3-4CBAC245D7AE}"/>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9C478FA-FA6E-05DF-854B-5D984ACB62F4}"/>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992B36DD-9D01-0B0C-32BC-55F92C7ECAF9}"/>
              </a:ext>
            </a:extLst>
          </p:cNvPr>
          <p:cNvSpPr>
            <a:spLocks noGrp="1"/>
          </p:cNvSpPr>
          <p:nvPr>
            <p:ph type="pic" sz="quarter" idx="18" hasCustomPrompt="1"/>
          </p:nvPr>
        </p:nvSpPr>
        <p:spPr>
          <a:xfrm>
            <a:off x="10387011" y="570019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09223005"/>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3_cobranded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1" y="-32869"/>
            <a:ext cx="6305159"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2A4CA4E-91B0-F63E-26FF-534D71257E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Picture Placeholder 7">
            <a:extLst>
              <a:ext uri="{FF2B5EF4-FFF2-40B4-BE49-F238E27FC236}">
                <a16:creationId xmlns:a16="http://schemas.microsoft.com/office/drawing/2014/main" id="{82FC2EFE-6B9C-90F7-7768-2EA0D9D4F356}"/>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305476219"/>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4_cobranded_cover_photo_circle_lt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082360DC-9C80-3F90-39EC-7453B69D87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6684" y="0"/>
            <a:ext cx="6285316" cy="6807414"/>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C031DF8A-CDB0-BAA0-A7EB-FB3A1664C8C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44D20B46-D379-8857-7F07-D5ED868477C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643122E-4C91-E6A1-D4E3-CE02D3457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D3A39611-F4FB-B581-19A6-7289E90AD76F}"/>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10F70D6-DFD0-F7EB-7A32-44AFFB14FC3E}"/>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DA6488C0-5BF3-DB4E-354F-3BB2484C0EC2}"/>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1" name="Picture Placeholder 7">
            <a:extLst>
              <a:ext uri="{FF2B5EF4-FFF2-40B4-BE49-F238E27FC236}">
                <a16:creationId xmlns:a16="http://schemas.microsoft.com/office/drawing/2014/main" id="{B22745A3-0F29-17FE-0543-2499396CE525}"/>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491893127"/>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5_cobranded_cover_photo_circle_orang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con&#10;&#10;Description automatically generated">
            <a:extLst>
              <a:ext uri="{FF2B5EF4-FFF2-40B4-BE49-F238E27FC236}">
                <a16:creationId xmlns:a16="http://schemas.microsoft.com/office/drawing/2014/main" id="{F8A4DBCA-162B-E485-E20E-17D5C140E77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80477" y="0"/>
            <a:ext cx="6311523"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074161F4-D097-DE19-FD87-0BB65D7B7FE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5611E666-418A-4758-0E70-B2424283399B}"/>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4D009FA-CFA0-2366-6348-AD2DE5F5F8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0D543147-C142-3795-8692-163187D8C10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43F396D2-FEEC-B3D9-78CF-DB43D25BBDD0}"/>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4E5CB92-5F1A-B42D-D765-161BADC3287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1" name="Picture Placeholder 7">
            <a:extLst>
              <a:ext uri="{FF2B5EF4-FFF2-40B4-BE49-F238E27FC236}">
                <a16:creationId xmlns:a16="http://schemas.microsoft.com/office/drawing/2014/main" id="{B3BEC125-9624-2794-3E4A-E57B3FF07454}"/>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28584957"/>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6_cobranded_cover_photo_circle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 circle&#10;&#10;Description automatically generated">
            <a:extLst>
              <a:ext uri="{FF2B5EF4-FFF2-40B4-BE49-F238E27FC236}">
                <a16:creationId xmlns:a16="http://schemas.microsoft.com/office/drawing/2014/main" id="{D205D8C5-4622-A916-D655-F6CED6BF0E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0877" y="-1"/>
            <a:ext cx="6301124"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1EEE6B5-0894-9664-A565-BC7956CD805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A13B9B20-3947-53D7-7D27-61901A552FFC}"/>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6E082DE-2FDF-8E52-94D0-356A49DB0E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9EC7F525-D72E-FA6C-4DC8-61ED3B7BF566}"/>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53A58327-319F-F707-398A-E0BD2BB5643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18DF228-BF1D-DFFF-3D0A-181B229C9AD1}"/>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Picture Placeholder 7">
            <a:extLst>
              <a:ext uri="{FF2B5EF4-FFF2-40B4-BE49-F238E27FC236}">
                <a16:creationId xmlns:a16="http://schemas.microsoft.com/office/drawing/2014/main" id="{9D7672BB-2BDD-0793-EA67-283BA32E19D7}"/>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481041898"/>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7_cobranded_cover_illustration_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535428"/>
            <a:ext cx="8642082" cy="2387600"/>
          </a:xfrm>
          <a:prstGeom prst="rect">
            <a:avLst/>
          </a:prstGeom>
        </p:spPr>
        <p:txBody>
          <a:bodyPr anchor="t" anchorCtr="0">
            <a:noAutofit/>
          </a:bodyPr>
          <a:lstStyle>
            <a:lvl1pPr algn="l">
              <a:defRPr sz="5400">
                <a:solidFill>
                  <a:schemeClr val="tx1"/>
                </a:solidFill>
              </a:defRPr>
            </a:lvl1pPr>
          </a:lstStyle>
          <a:p>
            <a:r>
              <a:rPr lang="en-US" dirty="0"/>
              <a:t>Insert your presentation title here maximum of three lines</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3" name="Picture Placeholder 7">
            <a:extLst>
              <a:ext uri="{FF2B5EF4-FFF2-40B4-BE49-F238E27FC236}">
                <a16:creationId xmlns:a16="http://schemas.microsoft.com/office/drawing/2014/main" id="{40456989-7A47-A540-0A6C-C3892C307965}"/>
              </a:ext>
            </a:extLst>
          </p:cNvPr>
          <p:cNvSpPr>
            <a:spLocks noGrp="1"/>
          </p:cNvSpPr>
          <p:nvPr>
            <p:ph type="pic" sz="quarter" idx="18" hasCustomPrompt="1"/>
          </p:nvPr>
        </p:nvSpPr>
        <p:spPr>
          <a:xfrm>
            <a:off x="10387011" y="44045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9222159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a:prstGeom prst="rect">
            <a:avLst/>
          </a:prstGeo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a:prstGeom prst="rect">
            <a:avLst/>
          </a:prstGeo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a:prstGeom prst="rect">
            <a:avLst/>
          </a:prstGeo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Tree>
    <p:extLst>
      <p:ext uri="{BB962C8B-B14F-4D97-AF65-F5344CB8AC3E}">
        <p14:creationId xmlns:p14="http://schemas.microsoft.com/office/powerpoint/2010/main" val="38127640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8_cobranded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4002373" y="0"/>
            <a:ext cx="8189625" cy="6858000"/>
          </a:xfrm>
          <a:solidFill>
            <a:schemeClr val="tx1"/>
          </a:solidFill>
        </p:spPr>
        <p:txBody>
          <a:bodyPr anchor="ctr" anchorCtr="0"/>
          <a:lstStyle>
            <a:lvl1pPr marL="0" indent="0" algn="ctr">
              <a:buNone/>
              <a:defRPr>
                <a:solidFill>
                  <a:schemeClr val="bg1"/>
                </a:solidFill>
              </a:defRPr>
            </a:lvl1pPr>
          </a:lstStyle>
          <a:p>
            <a:r>
              <a:rPr lang="en-US" dirty="0"/>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530161" y="19178"/>
            <a:ext cx="5547380" cy="5547380"/>
          </a:xfrm>
          <a:prstGeom prst="ellipse">
            <a:avLst/>
          </a:prstGeom>
          <a:solidFill>
            <a:schemeClr val="bg2"/>
          </a:solidFill>
        </p:spPr>
        <p:txBody>
          <a:bodyPr tIns="0" bIns="0" anchor="ctr" anchorCtr="0"/>
          <a:lstStyle>
            <a:lvl1pPr marL="0" indent="0" algn="l">
              <a:buFont typeface="Arial" panose="020B0604020202020204" pitchFamily="34" charset="0"/>
              <a:buNone/>
              <a:defRPr sz="3600" b="1">
                <a:solidFill>
                  <a:schemeClr val="bg1"/>
                </a:solidFill>
                <a:latin typeface="+mj-lt"/>
              </a:defRPr>
            </a:lvl1pPr>
            <a:lvl2pPr marL="457200" indent="0" algn="ctr">
              <a:buFont typeface="Arial" panose="020B0604020202020204" pitchFamily="34" charset="0"/>
              <a:buNone/>
              <a:defRPr sz="3600">
                <a:solidFill>
                  <a:schemeClr val="bg1"/>
                </a:solidFill>
                <a:latin typeface="+mj-lt"/>
              </a:defRPr>
            </a:lvl2pPr>
            <a:lvl3pPr marL="914400" indent="0" algn="ctr">
              <a:buFont typeface="Arial" panose="020B0604020202020204" pitchFamily="34" charset="0"/>
              <a:buNone/>
              <a:defRPr sz="3600">
                <a:solidFill>
                  <a:schemeClr val="bg1"/>
                </a:solidFill>
                <a:latin typeface="+mj-lt"/>
              </a:defRPr>
            </a:lvl3pPr>
            <a:lvl4pPr marL="1371600" indent="0" algn="ctr">
              <a:buFont typeface="Arial" panose="020B0604020202020204" pitchFamily="34" charset="0"/>
              <a:buNone/>
              <a:defRPr sz="3600">
                <a:solidFill>
                  <a:schemeClr val="bg1"/>
                </a:solidFill>
                <a:latin typeface="+mj-lt"/>
              </a:defRPr>
            </a:lvl4pPr>
            <a:lvl5pPr marL="1828800" indent="0" algn="ctr">
              <a:buFont typeface="Arial" panose="020B0604020202020204" pitchFamily="34" charset="0"/>
              <a:buNone/>
              <a:defRPr sz="3600">
                <a:solidFill>
                  <a:schemeClr val="bg1"/>
                </a:solidFill>
                <a:latin typeface="+mj-lt"/>
              </a:defRPr>
            </a:lvl5pPr>
          </a:lstStyle>
          <a:p>
            <a:pPr lvl="0"/>
            <a:r>
              <a:rPr lang="en-US" dirty="0"/>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Picture Placeholder 7">
            <a:extLst>
              <a:ext uri="{FF2B5EF4-FFF2-40B4-BE49-F238E27FC236}">
                <a16:creationId xmlns:a16="http://schemas.microsoft.com/office/drawing/2014/main" id="{75627452-A209-2253-B262-491EA01DFEF6}"/>
              </a:ext>
            </a:extLst>
          </p:cNvPr>
          <p:cNvSpPr>
            <a:spLocks noGrp="1"/>
          </p:cNvSpPr>
          <p:nvPr>
            <p:ph type="pic" sz="quarter" idx="18" hasCustomPrompt="1"/>
          </p:nvPr>
        </p:nvSpPr>
        <p:spPr>
          <a:xfrm>
            <a:off x="2237105" y="5694428"/>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64108488"/>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9_cobranded_divider_whit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1"/>
            <a:ext cx="6305159" cy="682513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DC489B-A4DB-E5A6-B175-9690631EDD0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F4091A94-5191-5296-450B-1F3CD6A56B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92866DBD-5398-477D-9578-D517C1FB4934}"/>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758115071"/>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10_cobranded_divider_photo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11" name="Picture 10" descr="Shape, circle&#10;&#10;Description automatically generated">
            <a:extLst>
              <a:ext uri="{FF2B5EF4-FFF2-40B4-BE49-F238E27FC236}">
                <a16:creationId xmlns:a16="http://schemas.microsoft.com/office/drawing/2014/main" id="{53B6FBA4-069C-6C71-1FE3-FA51704AAE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242326" cy="577842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E74CEF5-5EBA-D435-D737-930D08C0F363}"/>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EDD55CDD-CFED-569A-29E4-7E915641573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F3A933-687E-7CB7-3D3B-E76C7E08DD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72B9BC38-5CD3-8361-B11B-81B4EED2BF5B}"/>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713641240"/>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1_cobranded_divider_photo_lt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Shape, circle&#10;&#10;Description automatically generated">
            <a:extLst>
              <a:ext uri="{FF2B5EF4-FFF2-40B4-BE49-F238E27FC236}">
                <a16:creationId xmlns:a16="http://schemas.microsoft.com/office/drawing/2014/main" id="{20A8DDDA-2F22-4E65-A3E7-C7534F571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242326" cy="5778420"/>
          </a:xfrm>
          <a:prstGeom prst="rect">
            <a:avLst/>
          </a:prstGeom>
        </p:spPr>
      </p:pic>
      <p:sp>
        <p:nvSpPr>
          <p:cNvPr id="4" name="Picture Placeholder 3">
            <a:extLst>
              <a:ext uri="{FF2B5EF4-FFF2-40B4-BE49-F238E27FC236}">
                <a16:creationId xmlns:a16="http://schemas.microsoft.com/office/drawing/2014/main" id="{6C175E13-62E5-9D96-1959-3CAE6647730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C781F283-CADF-DF62-9AA2-1236DF5561F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302E379E-AB82-51C6-2E05-EAA69ECC97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329B1CD9-2896-F6E2-99E4-DFAEB0F89085}"/>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149384402"/>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12_cobranded_divider_photo_orang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7" name="Picture 6" descr="Shape, circle&#10;&#10;Description automatically generated">
            <a:extLst>
              <a:ext uri="{FF2B5EF4-FFF2-40B4-BE49-F238E27FC236}">
                <a16:creationId xmlns:a16="http://schemas.microsoft.com/office/drawing/2014/main" id="{B195DA4C-5BB6-3B99-069C-6208F8864F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6"/>
            <a:ext cx="5242326" cy="5779166"/>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F67CCB69-B575-EB4B-74FD-2F4FA7E3052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10" name="TextBox 9">
            <a:extLst>
              <a:ext uri="{FF2B5EF4-FFF2-40B4-BE49-F238E27FC236}">
                <a16:creationId xmlns:a16="http://schemas.microsoft.com/office/drawing/2014/main" id="{80D98D6D-3B9C-1B93-53B8-C1E5A114F0A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FD32F3E5-17C7-93CE-1619-A8CF612C641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78D4DAE6-69F7-50AE-D1C1-E78C85CF622D}"/>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30968431"/>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3_cobranded_divider_photo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Shape, circle&#10;&#10;Description automatically generated">
            <a:extLst>
              <a:ext uri="{FF2B5EF4-FFF2-40B4-BE49-F238E27FC236}">
                <a16:creationId xmlns:a16="http://schemas.microsoft.com/office/drawing/2014/main" id="{760DD18F-B76F-81F3-4A71-2166214B60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12" t="3116"/>
          <a:stretch/>
        </p:blipFill>
        <p:spPr>
          <a:xfrm>
            <a:off x="0" y="-747"/>
            <a:ext cx="5242549" cy="5779166"/>
          </a:xfrm>
          <a:prstGeom prst="rect">
            <a:avLst/>
          </a:prstGeom>
        </p:spPr>
      </p:pic>
      <p:sp>
        <p:nvSpPr>
          <p:cNvPr id="4" name="Picture Placeholder 3">
            <a:extLst>
              <a:ext uri="{FF2B5EF4-FFF2-40B4-BE49-F238E27FC236}">
                <a16:creationId xmlns:a16="http://schemas.microsoft.com/office/drawing/2014/main" id="{0CF22717-FD9E-224E-374A-CC4708A1548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ADBDBABD-D8E0-3D66-7965-1F4DCCE15F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8F7A2799-6225-FFA4-FCEC-A5F755EF791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DEF67FB5-71B1-037E-5A16-D811A1BDB5D1}"/>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23216616"/>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4_cobranded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8" name="Picture Placeholder 7">
            <a:extLst>
              <a:ext uri="{FF2B5EF4-FFF2-40B4-BE49-F238E27FC236}">
                <a16:creationId xmlns:a16="http://schemas.microsoft.com/office/drawing/2014/main" id="{0E83BBCA-80FF-EECA-82A8-D5ED059FACDA}"/>
              </a:ext>
            </a:extLst>
          </p:cNvPr>
          <p:cNvSpPr>
            <a:spLocks noGrp="1"/>
          </p:cNvSpPr>
          <p:nvPr>
            <p:ph type="pic" sz="quarter" idx="1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35655714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15_cobranded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4" name="Picture Placeholder 7">
            <a:extLst>
              <a:ext uri="{FF2B5EF4-FFF2-40B4-BE49-F238E27FC236}">
                <a16:creationId xmlns:a16="http://schemas.microsoft.com/office/drawing/2014/main" id="{15C50A57-69B8-607A-FEC0-E73228708DF3}"/>
              </a:ext>
            </a:extLst>
          </p:cNvPr>
          <p:cNvSpPr>
            <a:spLocks noGrp="1"/>
          </p:cNvSpPr>
          <p:nvPr>
            <p:ph type="pic" sz="quarter" idx="1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3087963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16_cobranded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7A3C6D82-7109-F1ED-55D5-D0AC0238C175}"/>
              </a:ext>
            </a:extLst>
          </p:cNvPr>
          <p:cNvSpPr>
            <a:spLocks noGrp="1"/>
          </p:cNvSpPr>
          <p:nvPr>
            <p:ph type="pic" sz="quarter" idx="20"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633698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7_cobranded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8A23F668-A3AD-AA3E-03A4-C48590F672C7}"/>
              </a:ext>
            </a:extLst>
          </p:cNvPr>
          <p:cNvSpPr>
            <a:spLocks noGrp="1"/>
          </p:cNvSpPr>
          <p:nvPr>
            <p:ph type="pic" sz="quarter" idx="24"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51588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Box 4">
            <a:extLst>
              <a:ext uri="{FF2B5EF4-FFF2-40B4-BE49-F238E27FC236}">
                <a16:creationId xmlns:a16="http://schemas.microsoft.com/office/drawing/2014/main" id="{30F64AAA-3A96-5193-121E-E855EC74B587}"/>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6110265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18_cobranded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Picture Placeholder 7">
            <a:extLst>
              <a:ext uri="{FF2B5EF4-FFF2-40B4-BE49-F238E27FC236}">
                <a16:creationId xmlns:a16="http://schemas.microsoft.com/office/drawing/2014/main" id="{EDD4543A-3063-E503-914E-21C589CB332A}"/>
              </a:ext>
            </a:extLst>
          </p:cNvPr>
          <p:cNvSpPr>
            <a:spLocks noGrp="1"/>
          </p:cNvSpPr>
          <p:nvPr>
            <p:ph type="pic" sz="quarter" idx="24"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70818361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19_cobranded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8" name="Picture Placeholder 7">
            <a:extLst>
              <a:ext uri="{FF2B5EF4-FFF2-40B4-BE49-F238E27FC236}">
                <a16:creationId xmlns:a16="http://schemas.microsoft.com/office/drawing/2014/main" id="{258E49E1-10F7-1606-A2B4-C36EFADD9C19}"/>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961760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20_cobranded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7" name="Picture Placeholder 7">
            <a:extLst>
              <a:ext uri="{FF2B5EF4-FFF2-40B4-BE49-F238E27FC236}">
                <a16:creationId xmlns:a16="http://schemas.microsoft.com/office/drawing/2014/main" id="{6586611D-6F6D-0A76-2F93-E22EEC04131A}"/>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6924219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21_cobranded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extBox 1">
            <a:extLst>
              <a:ext uri="{FF2B5EF4-FFF2-40B4-BE49-F238E27FC236}">
                <a16:creationId xmlns:a16="http://schemas.microsoft.com/office/drawing/2014/main" id="{1EEFBF9E-4FE0-0A25-6DCB-576724D4AD4C}"/>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
        <p:nvSpPr>
          <p:cNvPr id="5" name="Picture Placeholder 7">
            <a:extLst>
              <a:ext uri="{FF2B5EF4-FFF2-40B4-BE49-F238E27FC236}">
                <a16:creationId xmlns:a16="http://schemas.microsoft.com/office/drawing/2014/main" id="{6D756667-F2D3-52FC-1B79-5EA11BFFDEA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7644848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22_cobranded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D738652-F2B9-77EE-9932-7A515F33FA1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7" name="Picture Placeholder 7">
            <a:extLst>
              <a:ext uri="{FF2B5EF4-FFF2-40B4-BE49-F238E27FC236}">
                <a16:creationId xmlns:a16="http://schemas.microsoft.com/office/drawing/2014/main" id="{9F05CB71-EEF8-8174-82F4-F44DC753D4AD}"/>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1415594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23_cobranded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37AEC761-AF0D-168C-E137-8524D125C3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063384CB-B8B9-91DE-946F-7D78CD225541}"/>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94991117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4_cobranded_left_title_and_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F2147D56-94AA-3BDD-ABF0-68D917E898FE}"/>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CC6F2AF4-DEA0-09CB-3AA2-69CC3367F6AC}"/>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8F7803-D3DE-3368-45B8-EB451876C5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768B6213-3C0B-98FB-A39E-0937AD93C8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10925E7F-5C39-2899-DC12-D3C09849093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11262883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25_cobranded_left_title_and_content_vio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BCDE19B0-6084-AB1A-A163-E9089D085C04}"/>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99069A56-43D0-9F1B-C232-2ADAEDEB1EA0}"/>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EC9D2-CC94-943D-6449-C56D141E2E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224E5460-3920-6E99-455B-F732E037D2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2620C50E-B575-AE0B-0C47-80F6180B597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3922513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26_cobranded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9143ECB-6E66-CC58-F048-A273EF08E1E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8611588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27_cobranded_sidebar_lt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C1156137-AA49-5A7E-6A53-BA37F044CFD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EBC45F5E-12A5-546B-9525-4B2038ED8B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2358C2E9-9015-AC33-69D5-80279937550C}"/>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AF4B446-8AC5-CAE9-37C4-A8D4BF83C7E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7398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divider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a:prstGeom prst="rect">
            <a:avLst/>
          </a:prstGeom>
        </p:spPr>
        <p:txBody>
          <a:bodyPr anchor="b" anchorCtr="0">
            <a:noAutofit/>
          </a:bodyPr>
          <a:lstStyle>
            <a:lvl1pPr algn="l">
              <a:defRPr sz="36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6D7BA225-5FF4-D496-34D1-564C267F133E}"/>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735540683"/>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28_cobranded_sidebar_orang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3D9262FD-C60D-EB8B-5905-00E41E65FBCA}"/>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B7EE85D7-3A48-D93E-77D4-BBAF47F83EA5}"/>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9BB6232B-9EB8-AFA1-F4A9-9DD09BF5ED7B}"/>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33C1874A-D560-C0F2-0586-C81BAEBB4B27}"/>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204712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29_cobranded_sidebar_violet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80D82F29-6247-72A9-6731-F72313DD88B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249ABFB9-219C-B8D3-C483-30EEC54C88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7647F1F-16E6-DC6D-968E-E7D6E4A68B45}"/>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1CE1B922-9320-7481-1C21-D3CB29DFAB08}"/>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7532419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30_cobranded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F142C8D-249F-3239-561F-74FBED378EDE}"/>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09847068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31_cobranded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3" name="Picture Placeholder 7">
            <a:extLst>
              <a:ext uri="{FF2B5EF4-FFF2-40B4-BE49-F238E27FC236}">
                <a16:creationId xmlns:a16="http://schemas.microsoft.com/office/drawing/2014/main" id="{2DD4716A-4B99-B646-052D-8DA00C42D15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86064455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32_cobranded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1E76A77-67BC-A002-BE76-D79F6E3A38F9}"/>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80651119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33_cobranded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6096000" y="0"/>
            <a:ext cx="6096000" cy="6858000"/>
          </a:xfrm>
          <a:solidFill>
            <a:schemeClr val="tx1"/>
          </a:solidFill>
          <a:ln>
            <a:noFill/>
          </a:ln>
        </p:spPr>
        <p:txBody>
          <a:bodyPr anchor="ctr" anchorCtr="0"/>
          <a:lstStyle>
            <a:lvl1pPr marL="0" indent="0" algn="ctr">
              <a:buNone/>
              <a:defRPr>
                <a:solidFill>
                  <a:schemeClr val="bg1"/>
                </a:solidFill>
              </a:defRPr>
            </a:lvl1pPr>
          </a:lstStyle>
          <a:p>
            <a:r>
              <a:rPr lang="en-US" dirty="0"/>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pic>
        <p:nvPicPr>
          <p:cNvPr id="5" name="Picture 4">
            <a:extLst>
              <a:ext uri="{FF2B5EF4-FFF2-40B4-BE49-F238E27FC236}">
                <a16:creationId xmlns:a16="http://schemas.microsoft.com/office/drawing/2014/main" id="{E267FD37-CDB2-08A7-64AD-5D8EA73570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EF6C7E0-EEC7-7058-50F7-AB1CD726683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6408719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4_cobranded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1F287E70-6553-34AC-B531-E6C6EE31CB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FC6FA41-84D5-4CD1-25A2-0A882A26902B}"/>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5982631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35_cobranded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12EB802-3346-E39B-2509-EAC573AA62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963D0DC-364D-0DFC-BADE-7FECC367B36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87075682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36_cobranded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270D49C1-E8FD-4100-6077-590D74316FB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23E778F-48DD-4F11-15D3-BC47F1B144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D22BB85F-3F64-306C-78DD-D83E83C070B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1527254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37_cobranded_half_lt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EE2DAE71-2983-34FD-663C-6E97AE5A8A9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5" name="Picture 14">
            <a:extLst>
              <a:ext uri="{FF2B5EF4-FFF2-40B4-BE49-F238E27FC236}">
                <a16:creationId xmlns:a16="http://schemas.microsoft.com/office/drawing/2014/main" id="{E6778B45-8CEC-C5EE-D89D-3C627C467D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6" name="Text Placeholder 10">
            <a:extLst>
              <a:ext uri="{FF2B5EF4-FFF2-40B4-BE49-F238E27FC236}">
                <a16:creationId xmlns:a16="http://schemas.microsoft.com/office/drawing/2014/main" id="{8E513481-19B3-D642-E3CD-6271958BC10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84A1B13B-F468-9DD3-E390-FE7032237481}"/>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FE4C21BE-A62B-885D-12C3-E14CBE50E9D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5ECE9D8F-7472-1CD9-04C2-C6C601670BD9}"/>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E34A2405-5937-A40D-BD28-25B17DBA7426}"/>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11AEE84E-D155-4594-1DCE-F64C56B2ED7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699891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Date</a:t>
            </a:r>
          </a:p>
        </p:txBody>
      </p:sp>
    </p:spTree>
    <p:extLst>
      <p:ext uri="{BB962C8B-B14F-4D97-AF65-F5344CB8AC3E}">
        <p14:creationId xmlns:p14="http://schemas.microsoft.com/office/powerpoint/2010/main" val="1366085627"/>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38_cobranded_half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011486C1-A975-5880-4C54-03DD13A9F7F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8713DBF5-505B-D783-24AC-ABF2407B2B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4BC52F0A-FEF5-7664-E4A1-D4BF689E7502}"/>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F6B99AF8-C353-FA75-7695-E85E6F1D16AB}"/>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2844E97B-52E4-F43B-0202-92973DE8EC7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7F498CF-4BFB-E7EA-A5AC-E2FFC8C15A03}"/>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2FD7D570-786D-BE85-5674-AAE488A93FAA}"/>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64B95538-329D-A5EC-A799-9A0B62C81614}"/>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09271352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39_cobranded_half_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B3CE258B-CBCD-8DC5-1665-1A4555B76CD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DBF0D2EB-1B50-4485-D568-744E539C807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05CB9B4E-B4A9-BA47-5A00-8E523D2A8CD9}"/>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457DAED8-04EE-E553-65D0-FECCE3483626}"/>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B83E20CC-AB43-4C23-8A3C-9F0A750FF71C}"/>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B111580-3FC2-E4E7-0EE7-D9E1E7010ED8}"/>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2D480B4-03FC-5DE6-C1B7-A075AF87A799}"/>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7B13EAD3-6070-73A6-B2A9-9CA9DE4A5958}"/>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66854221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40_cobranded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p:nvGrpSpPr>
        <p:grpSpPr>
          <a:xfrm>
            <a:off x="3936001" y="1448418"/>
            <a:ext cx="8256000" cy="4327900"/>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5143500" y="1559544"/>
            <a:ext cx="5842000" cy="3771900"/>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6CA9B7FA-A67C-7C2D-058E-F8AC50E3F7C3}"/>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83450934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41_cobranded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5807441"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7" y="1351231"/>
            <a:ext cx="5807441"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710052" y="1197507"/>
            <a:ext cx="3096000" cy="4787820"/>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8227612" y="1288629"/>
            <a:ext cx="2057400" cy="445008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D2A7E26B-CF70-A243-E3E4-F34C8F87583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22977508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42_cobranded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3" name="Picture Placeholder 7">
            <a:extLst>
              <a:ext uri="{FF2B5EF4-FFF2-40B4-BE49-F238E27FC236}">
                <a16:creationId xmlns:a16="http://schemas.microsoft.com/office/drawing/2014/main" id="{88625376-94C1-6B47-C875-35C315AB9F7B}"/>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26712075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43_cobranded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Slide Number Placeholder 5">
            <a:extLst>
              <a:ext uri="{FF2B5EF4-FFF2-40B4-BE49-F238E27FC236}">
                <a16:creationId xmlns:a16="http://schemas.microsoft.com/office/drawing/2014/main" id="{28A5A3C8-5183-431D-468E-77DFFF5EB1B6}"/>
              </a:ext>
            </a:extLst>
          </p:cNvPr>
          <p:cNvSpPr>
            <a:spLocks noGrp="1"/>
          </p:cNvSpPr>
          <p:nvPr>
            <p:ph type="sldNum" sz="quarter" idx="12"/>
          </p:nvPr>
        </p:nvSpPr>
        <p:spPr>
          <a:xfrm>
            <a:off x="10985326" y="6435203"/>
            <a:ext cx="901874" cy="365125"/>
          </a:xfrm>
        </p:spPr>
        <p:txBody>
          <a:bodyPr/>
          <a:lstStyle>
            <a:lvl1pPr>
              <a:defRPr>
                <a:solidFill>
                  <a:schemeClr val="tx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32D8B9DE-B64C-1B72-C8EC-3F3105E9CE2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804A5DDE-F937-D2F1-03A0-F63CC8D44956}"/>
              </a:ext>
            </a:extLst>
          </p:cNvPr>
          <p:cNvSpPr>
            <a:spLocks noGrp="1"/>
          </p:cNvSpPr>
          <p:nvPr>
            <p:ph type="pic" sz="quarter" idx="18" hasCustomPrompt="1"/>
          </p:nvPr>
        </p:nvSpPr>
        <p:spPr>
          <a:xfrm>
            <a:off x="10387011" y="570019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895911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8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EDC1669A-BAB9-03FF-551F-94751BEF50E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147BA1B-3688-34F5-62A7-549416FF5C3E}"/>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208246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Date</a:t>
            </a:r>
          </a:p>
        </p:txBody>
      </p:sp>
    </p:spTree>
    <p:extLst>
      <p:ext uri="{BB962C8B-B14F-4D97-AF65-F5344CB8AC3E}">
        <p14:creationId xmlns:p14="http://schemas.microsoft.com/office/powerpoint/2010/main" val="15452844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92202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012866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7C94C076-1CD8-CF76-1E98-52F5EBB5C1F2}"/>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82039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1159763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2275805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divider_deep_violet">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C7A27B-9C75-06B8-163E-687EF3BAFAB0}"/>
              </a:ext>
            </a:extLst>
          </p:cNvPr>
          <p:cNvSpPr/>
          <p:nvPr userDrawn="1"/>
        </p:nvSpPr>
        <p:spPr>
          <a:xfrm>
            <a:off x="5825811" y="0"/>
            <a:ext cx="63661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9" name="TextBox 8">
            <a:extLst>
              <a:ext uri="{FF2B5EF4-FFF2-40B4-BE49-F238E27FC236}">
                <a16:creationId xmlns:a16="http://schemas.microsoft.com/office/drawing/2014/main" id="{2BF749EA-836B-83E3-C743-0FC08B6657F8}"/>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sp>
        <p:nvSpPr>
          <p:cNvPr id="12" name="TextBox 11">
            <a:extLst>
              <a:ext uri="{FF2B5EF4-FFF2-40B4-BE49-F238E27FC236}">
                <a16:creationId xmlns:a16="http://schemas.microsoft.com/office/drawing/2014/main" id="{65E85384-E091-2082-FCBB-160F82D46D2B}"/>
              </a:ext>
            </a:extLst>
          </p:cNvPr>
          <p:cNvSpPr txBox="1"/>
          <p:nvPr userDrawn="1"/>
        </p:nvSpPr>
        <p:spPr>
          <a:xfrm>
            <a:off x="-1115568" y="3474720"/>
            <a:ext cx="0" cy="0"/>
          </a:xfrm>
          <a:prstGeom prst="rect">
            <a:avLst/>
          </a:prstGeom>
          <a:noFill/>
        </p:spPr>
        <p:txBody>
          <a:bodyPr wrap="none" lIns="0" rIns="0" rtlCol="0">
            <a:noAutofit/>
          </a:bodyPr>
          <a:lstStyle/>
          <a:p>
            <a:pPr algn="l">
              <a:spcAft>
                <a:spcPts val="600"/>
              </a:spcAft>
            </a:pPr>
            <a:endParaRPr lang="en-US" sz="1600" dirty="0"/>
          </a:p>
        </p:txBody>
      </p:sp>
      <p:sp>
        <p:nvSpPr>
          <p:cNvPr id="16" name="TextBox 15">
            <a:extLst>
              <a:ext uri="{FF2B5EF4-FFF2-40B4-BE49-F238E27FC236}">
                <a16:creationId xmlns:a16="http://schemas.microsoft.com/office/drawing/2014/main" id="{6D822119-F72B-5E64-6ABF-EC783D188977}"/>
              </a:ext>
            </a:extLst>
          </p:cNvPr>
          <p:cNvSpPr txBox="1"/>
          <p:nvPr userDrawn="1"/>
        </p:nvSpPr>
        <p:spPr>
          <a:xfrm>
            <a:off x="2628900" y="-271463"/>
            <a:ext cx="0" cy="0"/>
          </a:xfrm>
          <a:prstGeom prst="rect">
            <a:avLst/>
          </a:prstGeom>
          <a:noFill/>
        </p:spPr>
        <p:txBody>
          <a:bodyPr wrap="none" lIns="0" rIns="0" rtlCol="0">
            <a:noAutofit/>
          </a:bodyPr>
          <a:lstStyle/>
          <a:p>
            <a:pPr algn="l">
              <a:spcAft>
                <a:spcPts val="600"/>
              </a:spcAft>
            </a:pPr>
            <a:endParaRPr lang="en-US" sz="1600" dirty="0"/>
          </a:p>
        </p:txBody>
      </p:sp>
    </p:spTree>
    <p:extLst>
      <p:ext uri="{BB962C8B-B14F-4D97-AF65-F5344CB8AC3E}">
        <p14:creationId xmlns:p14="http://schemas.microsoft.com/office/powerpoint/2010/main" val="107572393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0174E624-3EAC-7468-3A1E-B592623A7CE9}"/>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ext Placeholder 6">
            <a:extLst>
              <a:ext uri="{FF2B5EF4-FFF2-40B4-BE49-F238E27FC236}">
                <a16:creationId xmlns:a16="http://schemas.microsoft.com/office/drawing/2014/main" id="{61C79840-3403-A742-3277-345AD86F5844}"/>
              </a:ext>
            </a:extLst>
          </p:cNvPr>
          <p:cNvSpPr>
            <a:spLocks noGrp="1" noChangeAspect="1"/>
          </p:cNvSpPr>
          <p:nvPr>
            <p:ph type="body" sz="quarter" idx="16" hasCustomPrompt="1"/>
          </p:nvPr>
        </p:nvSpPr>
        <p:spPr>
          <a:xfrm>
            <a:off x="4275692" y="788545"/>
            <a:ext cx="7595266" cy="677108"/>
          </a:xfrm>
          <a:prstGeom prst="rect">
            <a:avLst/>
          </a:prstGeom>
          <a:solidFill>
            <a:schemeClr val="tx2"/>
          </a:solidFill>
        </p:spPr>
        <p:txBody>
          <a:bodyPr lIns="91440" tIns="91440" rIns="91440" bIns="91440" anchor="ctr" anchorCtr="0">
            <a:no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a:p>
            <a:pPr lvl="0"/>
            <a:r>
              <a:rPr lang="en-US"/>
              <a:t>Maximum of two lines</a:t>
            </a:r>
          </a:p>
        </p:txBody>
      </p:sp>
    </p:spTree>
    <p:extLst>
      <p:ext uri="{BB962C8B-B14F-4D97-AF65-F5344CB8AC3E}">
        <p14:creationId xmlns:p14="http://schemas.microsoft.com/office/powerpoint/2010/main" val="2964393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over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8" name="Text Placeholder 17">
            <a:extLst>
              <a:ext uri="{FF2B5EF4-FFF2-40B4-BE49-F238E27FC236}">
                <a16:creationId xmlns:a16="http://schemas.microsoft.com/office/drawing/2014/main" id="{4D8E56BE-097F-EB4E-3287-BD1DCBFF4884}"/>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9" name="Text Placeholder 17">
            <a:extLst>
              <a:ext uri="{FF2B5EF4-FFF2-40B4-BE49-F238E27FC236}">
                <a16:creationId xmlns:a16="http://schemas.microsoft.com/office/drawing/2014/main" id="{6942A971-1821-DF95-6B7B-A7991E06FA8B}"/>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EC3D6C2-3D92-FDB9-8FF6-0B85288173C0}"/>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5" name="TextBox 14">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592447725"/>
      </p:ext>
    </p:extLst>
  </p:cSld>
  <p:clrMapOvr>
    <a:overrideClrMapping bg1="lt1" tx1="dk1" bg2="lt2" tx2="dk2" accent1="accent1" accent2="accent2" accent3="accent3" accent4="accent4" accent5="accent5" accent6="accent6" hlink="hlink" folHlink="folHlink"/>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over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5A8605A2-A6E9-EC94-9E56-90DDBAD35A0A}"/>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3685AD82-6787-48AF-A22F-3B00153B3641}"/>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F5944916-51FE-3EDB-647A-59CBDF40CBE3}"/>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FA3C0EC-F1E0-4D42-57B1-27E1B43D0E3C}"/>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85000"/>
                  </a:schemeClr>
                </a:solidFill>
              </a:rPr>
              <a:t>© 2023 Nielsen Consumer LLC. All Rights Reserved.</a:t>
            </a:r>
          </a:p>
        </p:txBody>
      </p:sp>
    </p:spTree>
    <p:extLst>
      <p:ext uri="{BB962C8B-B14F-4D97-AF65-F5344CB8AC3E}">
        <p14:creationId xmlns:p14="http://schemas.microsoft.com/office/powerpoint/2010/main" val="4123987709"/>
      </p:ext>
    </p:extLst>
  </p:cSld>
  <p:clrMapOvr>
    <a:overrideClrMapping bg1="dk1" tx1="lt1" bg2="dk2" tx2="lt2" accent1="accent1" accent2="accent2" accent3="accent3" accent4="accent4" accent5="accent5" accent6="accent6" hlink="hlink" folHlink="folHlink"/>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043888860"/>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2_cover_photo_circle_blu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1CD72098-8A9C-6DDA-623D-88ACA639D84A}"/>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0" name="Text Placeholder 17">
            <a:extLst>
              <a:ext uri="{FF2B5EF4-FFF2-40B4-BE49-F238E27FC236}">
                <a16:creationId xmlns:a16="http://schemas.microsoft.com/office/drawing/2014/main" id="{5D2957D4-81EB-DC26-6463-5EADF1A25509}"/>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1" name="Text Placeholder 17">
            <a:extLst>
              <a:ext uri="{FF2B5EF4-FFF2-40B4-BE49-F238E27FC236}">
                <a16:creationId xmlns:a16="http://schemas.microsoft.com/office/drawing/2014/main" id="{D6FB9EEA-C3E3-431A-8CBC-F0DB2F54B537}"/>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00EFF673-9517-41A0-4004-5EAC726D453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F6C0935-B627-483D-DE85-1B74E852969A}"/>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0260416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_cover_niq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Picture 16">
            <a:extLst>
              <a:ext uri="{FF2B5EF4-FFF2-40B4-BE49-F238E27FC236}">
                <a16:creationId xmlns:a16="http://schemas.microsoft.com/office/drawing/2014/main" id="{070CF706-7FAA-2BA1-1710-A32021C46A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CBF2DA13-D12B-C26E-E2A9-C40AB5EC1E75}"/>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C2D1BA0D-3E80-194F-1320-6AF0CD1FA8EB}"/>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D3209E-F835-F81C-0897-C6026694B711}"/>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8" name="Rectangle 7">
            <a:extLst>
              <a:ext uri="{FF2B5EF4-FFF2-40B4-BE49-F238E27FC236}">
                <a16:creationId xmlns:a16="http://schemas.microsoft.com/office/drawing/2014/main" id="{62D8AA20-42EB-F9C1-D872-C9D4889C7DC5}"/>
              </a:ext>
            </a:extLst>
          </p:cNvPr>
          <p:cNvSpPr/>
          <p:nvPr userDrawn="1"/>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C8D7AAC-5CDF-847F-A39E-03354726B4EC}"/>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63511009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6" name="Text Placeholder 17">
            <a:extLst>
              <a:ext uri="{FF2B5EF4-FFF2-40B4-BE49-F238E27FC236}">
                <a16:creationId xmlns:a16="http://schemas.microsoft.com/office/drawing/2014/main" id="{CFB95ABC-E46E-D769-519E-007DCFC6AE57}"/>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530B9719-85BB-17E6-F3D3-4CBAC245D7AE}"/>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9C478FA-FA6E-05DF-854B-5D984ACB62F4}"/>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925684258"/>
      </p:ext>
    </p:extLst>
  </p:cSld>
  <p:clrMapOvr>
    <a:overrideClrMapping bg1="lt1" tx1="dk1" bg2="lt2" tx2="dk2" accent1="accent1" accent2="accent2" accent3="accent3" accent4="accent4" accent5="accent5" accent6="accent6" hlink="hlink" folHlink="folHlink"/>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cover_photo_circle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Shape, circle&#10;&#10;Description automatically generated">
            <a:extLst>
              <a:ext uri="{FF2B5EF4-FFF2-40B4-BE49-F238E27FC236}">
                <a16:creationId xmlns:a16="http://schemas.microsoft.com/office/drawing/2014/main" id="{8C705F6C-3707-85DE-09B3-AF594AAC70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76303" y="0"/>
            <a:ext cx="5015697" cy="577842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85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bg1"/>
          </a:solidFill>
        </p:spPr>
        <p:txBody>
          <a:bodyPr/>
          <a:lstStyle>
            <a:lvl1pPr marL="0" indent="0" algn="ctr">
              <a:buNone/>
              <a:defRPr/>
            </a:lvl1pPr>
          </a:lstStyle>
          <a:p>
            <a:r>
              <a:rPr lang="en-US" dirty="0"/>
              <a:t>Click picture icon to add photo</a:t>
            </a:r>
          </a:p>
        </p:txBody>
      </p:sp>
      <p:pic>
        <p:nvPicPr>
          <p:cNvPr id="6" name="Picture 5">
            <a:extLst>
              <a:ext uri="{FF2B5EF4-FFF2-40B4-BE49-F238E27FC236}">
                <a16:creationId xmlns:a16="http://schemas.microsoft.com/office/drawing/2014/main" id="{35F6FDAE-AD6C-AA75-831D-BEFAEACADF5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8" name="Title 1">
            <a:extLst>
              <a:ext uri="{FF2B5EF4-FFF2-40B4-BE49-F238E27FC236}">
                <a16:creationId xmlns:a16="http://schemas.microsoft.com/office/drawing/2014/main" id="{BF4D08B7-A365-1427-F812-9D5F6ECF5BF3}"/>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12" name="Subtitle 2">
            <a:extLst>
              <a:ext uri="{FF2B5EF4-FFF2-40B4-BE49-F238E27FC236}">
                <a16:creationId xmlns:a16="http://schemas.microsoft.com/office/drawing/2014/main" id="{11E7862F-A12C-567A-F409-68E4D1A31D3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035E2C2E-1885-1CF4-1BBA-BBD015DF714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4B9C85D-6613-2D59-9B2A-FE4896B27A1D}"/>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9" name="Text Placeholder 17">
            <a:extLst>
              <a:ext uri="{FF2B5EF4-FFF2-40B4-BE49-F238E27FC236}">
                <a16:creationId xmlns:a16="http://schemas.microsoft.com/office/drawing/2014/main" id="{721ACD91-DCF9-5C0A-BADD-DA2A150DFD8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2726896868"/>
      </p:ext>
    </p:extLst>
  </p:cSld>
  <p:clrMapOvr>
    <a:overrideClrMapping bg1="dk1" tx1="lt1" bg2="dk2" tx2="lt2" accent1="accent1" accent2="accent2" accent3="accent3" accent4="accent4" accent5="accent5" accent6="accent6" hlink="hlink" folHlink="folHlink"/>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7_cover_photo_circle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4C7417A5-DB4B-D001-3587-DC3B18D4E5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75501" y="0"/>
            <a:ext cx="5016500" cy="5788409"/>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7584E26-4C77-6A51-FEAD-0EB5B976A2D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17364624-911C-5C6C-A73C-DB61626F25A8}"/>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6E8A4406-46B4-FEB9-E96C-E4A12EFC75B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DBFA13A0-5198-A921-B21A-083C4ACCACE9}"/>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B204880D-52B2-9D45-A6A0-B5D77E4CEF8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7F03C9AE-F80C-97A4-FDED-E9762F8EBC89}"/>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3858852376"/>
      </p:ext>
    </p:extLst>
  </p:cSld>
  <p:clrMapOvr>
    <a:overrideClrMapping bg1="lt1" tx1="dk1" bg2="lt2" tx2="dk2" accent1="accent1" accent2="accent2" accent3="accent3" accent4="accent4" accent5="accent5" accent6="accent6" hlink="hlink" folHlink="folHlink"/>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8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1" y="-32869"/>
            <a:ext cx="6305159"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2A4CA4E-91B0-F63E-26FF-534D71257E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1ECA1CC7-E06A-8750-3C43-692F9A22ED3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686BDAC-CED5-33C1-59CD-BAB9814E785E}"/>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85599156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9_cover_photo_circle_lt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082360DC-9C80-3F90-39EC-7453B69D87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6684" y="0"/>
            <a:ext cx="6285316" cy="6807414"/>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C031DF8A-CDB0-BAA0-A7EB-FB3A1664C8C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44D20B46-D379-8857-7F07-D5ED868477C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643122E-4C91-E6A1-D4E3-CE02D3457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D3A39611-F4FB-B581-19A6-7289E90AD76F}"/>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10F70D6-DFD0-F7EB-7A32-44AFFB14FC3E}"/>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DA6488C0-5BF3-DB4E-354F-3BB2484C0EC2}"/>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2674862644"/>
      </p:ext>
    </p:extLst>
  </p:cSld>
  <p:clrMapOvr>
    <a:overrideClrMapping bg1="lt1" tx1="dk1" bg2="lt2" tx2="dk2" accent1="accent1" accent2="accent2" accent3="accent3" accent4="accent4" accent5="accent5" accent6="accent6" hlink="hlink" folHlink="folHlink"/>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0_cover_photo_circle_orang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con&#10;&#10;Description automatically generated">
            <a:extLst>
              <a:ext uri="{FF2B5EF4-FFF2-40B4-BE49-F238E27FC236}">
                <a16:creationId xmlns:a16="http://schemas.microsoft.com/office/drawing/2014/main" id="{F8A4DBCA-162B-E485-E20E-17D5C140E77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80477" y="0"/>
            <a:ext cx="6311523"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074161F4-D097-DE19-FD87-0BB65D7B7FE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5611E666-418A-4758-0E70-B2424283399B}"/>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4D009FA-CFA0-2366-6348-AD2DE5F5F8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0D543147-C142-3795-8692-163187D8C10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43F396D2-FEEC-B3D9-78CF-DB43D25BBDD0}"/>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4E5CB92-5F1A-B42D-D765-161BADC3287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360692298"/>
      </p:ext>
    </p:extLst>
  </p:cSld>
  <p:clrMapOvr>
    <a:overrideClrMapping bg1="lt1" tx1="dk1" bg2="lt2" tx2="dk2" accent1="accent1" accent2="accent2" accent3="accent3" accent4="accent4" accent5="accent5" accent6="accent6" hlink="hlink" folHlink="folHlink"/>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1_cover_photo_circle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 circle&#10;&#10;Description automatically generated">
            <a:extLst>
              <a:ext uri="{FF2B5EF4-FFF2-40B4-BE49-F238E27FC236}">
                <a16:creationId xmlns:a16="http://schemas.microsoft.com/office/drawing/2014/main" id="{D205D8C5-4622-A916-D655-F6CED6BF0E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0877" y="-1"/>
            <a:ext cx="6301124"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1EEE6B5-0894-9664-A565-BC7956CD805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A13B9B20-3947-53D7-7D27-61901A552FFC}"/>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6E082DE-2FDF-8E52-94D0-356A49DB0E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9EC7F525-D72E-FA6C-4DC8-61ED3B7BF566}"/>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53A58327-319F-F707-398A-E0BD2BB5643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18DF228-BF1D-DFFF-3D0A-181B229C9AD1}"/>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287593417"/>
      </p:ext>
    </p:extLst>
  </p:cSld>
  <p:clrMapOvr>
    <a:overrideClrMapping bg1="lt1" tx1="dk1" bg2="lt2" tx2="dk2" accent1="accent1" accent2="accent2" accent3="accent3" accent4="accent4" accent5="accent5" accent6="accent6" hlink="hlink" folHlink="folHlink"/>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2_cover_photo_circle_blu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ue circle with a black background&#10;&#10;Description automatically generated with low confidence">
            <a:extLst>
              <a:ext uri="{FF2B5EF4-FFF2-40B4-BE49-F238E27FC236}">
                <a16:creationId xmlns:a16="http://schemas.microsoft.com/office/drawing/2014/main" id="{0F0CFD48-64F3-56E8-20FC-87BFA760AB3D}"/>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71543" y="-22550"/>
            <a:ext cx="6320458"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B13FFCF2-AF1F-04A2-F663-6DDE4D2FD0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5245"/>
            <a:ext cx="1219198" cy="517172"/>
          </a:xfrm>
          <a:prstGeom prst="rect">
            <a:avLst/>
          </a:prstGeom>
        </p:spPr>
      </p:pic>
      <p:sp>
        <p:nvSpPr>
          <p:cNvPr id="2" name="Text Placeholder 17">
            <a:extLst>
              <a:ext uri="{FF2B5EF4-FFF2-40B4-BE49-F238E27FC236}">
                <a16:creationId xmlns:a16="http://schemas.microsoft.com/office/drawing/2014/main" id="{1CD72098-8A9C-6DDA-623D-88ACA639D84A}"/>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0" name="Text Placeholder 17">
            <a:extLst>
              <a:ext uri="{FF2B5EF4-FFF2-40B4-BE49-F238E27FC236}">
                <a16:creationId xmlns:a16="http://schemas.microsoft.com/office/drawing/2014/main" id="{5D2957D4-81EB-DC26-6463-5EADF1A25509}"/>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1" name="Text Placeholder 17">
            <a:extLst>
              <a:ext uri="{FF2B5EF4-FFF2-40B4-BE49-F238E27FC236}">
                <a16:creationId xmlns:a16="http://schemas.microsoft.com/office/drawing/2014/main" id="{D6FB9EEA-C3E3-431A-8CBC-F0DB2F54B537}"/>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33DF02C9-F25B-E0C0-8226-922A3687FB8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C3D3B5A-2545-7FD1-609B-B123704F57E6}"/>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0896396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3_cover_photo_circle_lt_blue">
    <p:bg>
      <p:bgPr>
        <a:solidFill>
          <a:srgbClr val="0C34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563F44E9-E18C-1F20-FBFF-E71D86E00B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33" b="-366"/>
          <a:stretch/>
        </p:blipFill>
        <p:spPr>
          <a:xfrm>
            <a:off x="5747657" y="-32870"/>
            <a:ext cx="6444343" cy="689087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B13FFCF2-AF1F-04A2-F663-6DDE4D2FD0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F3FE3F42-A42D-09D9-BD52-664DF915C60B}"/>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E0C51D81-FF4F-A687-8019-C148AF88A69A}"/>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7E11BBA8-8F76-E781-2355-01741D2B20D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3458194123"/>
      </p:ext>
    </p:extLst>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6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Rectangle 6">
            <a:extLst>
              <a:ext uri="{FF2B5EF4-FFF2-40B4-BE49-F238E27FC236}">
                <a16:creationId xmlns:a16="http://schemas.microsoft.com/office/drawing/2014/main" id="{E8D816E9-299E-CAF9-291D-1B6F43E655F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CB03E3-01C9-7EE7-C78A-64C11E86621B}"/>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5531648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4_cover_photo_circle_orange">
    <p:bg>
      <p:bgPr>
        <a:solidFill>
          <a:srgbClr val="3C180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Icon&#10;&#10;Description automatically generated">
            <a:extLst>
              <a:ext uri="{FF2B5EF4-FFF2-40B4-BE49-F238E27FC236}">
                <a16:creationId xmlns:a16="http://schemas.microsoft.com/office/drawing/2014/main" id="{ED112208-67CC-7B7A-7347-98C53A298C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3949" y="-16331"/>
            <a:ext cx="6318051" cy="685800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6E0AFB-8404-B27F-3CB1-A1D4C6C5F19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56614D32-1A9C-DFFE-7782-FD6AB74B31D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EB4C19E3-141F-17E8-E421-5F997CEAE4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0451F9B9-5FC2-B4E8-5C6C-B463775F9C0C}"/>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1925A276-592D-D7EB-10E8-61B281EF1385}"/>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09189D2-8FB1-BD5B-A9E6-197DFA5BEAB5}"/>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188952564"/>
      </p:ext>
    </p:extLst>
  </p:cSld>
  <p:clrMapOvr>
    <a:overrideClrMapping bg1="lt1" tx1="dk1" bg2="lt2" tx2="dk2" accent1="accent1" accent2="accent2" accent3="accent3" accent4="accent4" accent5="accent5" accent6="accent6" hlink="hlink" folHlink="folHlink"/>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5_cover_photo_circle_violet">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603A215C-0E64-E145-AADF-41CE8AC1BA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0" y="-32870"/>
            <a:ext cx="6305160" cy="683256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9" name="Title 1">
            <a:extLst>
              <a:ext uri="{FF2B5EF4-FFF2-40B4-BE49-F238E27FC236}">
                <a16:creationId xmlns:a16="http://schemas.microsoft.com/office/drawing/2014/main" id="{C3E4DBE2-15C7-C0FB-2BB2-0DE1A046774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12" name="Subtitle 2">
            <a:extLst>
              <a:ext uri="{FF2B5EF4-FFF2-40B4-BE49-F238E27FC236}">
                <a16:creationId xmlns:a16="http://schemas.microsoft.com/office/drawing/2014/main" id="{329E7AD9-256B-D443-B646-51A6C61F00D6}"/>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a:extLst>
              <a:ext uri="{FF2B5EF4-FFF2-40B4-BE49-F238E27FC236}">
                <a16:creationId xmlns:a16="http://schemas.microsoft.com/office/drawing/2014/main" id="{F2C61E06-3203-3BD2-3A3C-9A3E63F397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9DCE52CB-D215-B6BA-D700-5E2509A3B5D4}"/>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8AA91280-AE3D-E8A3-78B8-79DD96CAF3A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A6BAA93A-A8C0-E89C-7C2A-319F32FF0A2C}"/>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390760842"/>
      </p:ext>
    </p:extLst>
  </p:cSld>
  <p:clrMapOvr>
    <a:overrideClrMapping bg1="lt1" tx1="dk1" bg2="lt2" tx2="dk2" accent1="accent1" accent2="accent2" accent3="accent3" accent4="accent4" accent5="accent5" accent6="accent6" hlink="hlink" folHlink="folHlink"/>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6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Background pattern&#10;&#10;Description automatically generated">
            <a:extLst>
              <a:ext uri="{FF2B5EF4-FFF2-40B4-BE49-F238E27FC236}">
                <a16:creationId xmlns:a16="http://schemas.microsoft.com/office/drawing/2014/main" id="{DB788935-E7B2-2CAC-0048-B92417139B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8" name="Picture 17">
            <a:extLst>
              <a:ext uri="{FF2B5EF4-FFF2-40B4-BE49-F238E27FC236}">
                <a16:creationId xmlns:a16="http://schemas.microsoft.com/office/drawing/2014/main" id="{91255DA8-5A10-9683-AFED-A7964FA406C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Rectangle 6">
            <a:extLst>
              <a:ext uri="{FF2B5EF4-FFF2-40B4-BE49-F238E27FC236}">
                <a16:creationId xmlns:a16="http://schemas.microsoft.com/office/drawing/2014/main" id="{B85ABBA1-5866-9832-5431-A802B974447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89B9A1F-CA45-A659-C904-387FCD994FAF}"/>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9716431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7_cover_illustration_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535428"/>
            <a:ext cx="8642082" cy="2387600"/>
          </a:xfrm>
          <a:prstGeom prst="rect">
            <a:avLst/>
          </a:prstGeom>
        </p:spPr>
        <p:txBody>
          <a:bodyPr anchor="t" anchorCtr="0">
            <a:noAutofit/>
          </a:bodyPr>
          <a:lstStyle>
            <a:lvl1pPr algn="l">
              <a:defRPr sz="5400">
                <a:solidFill>
                  <a:schemeClr val="tx1"/>
                </a:solidFill>
              </a:defRPr>
            </a:lvl1pPr>
          </a:lstStyle>
          <a:p>
            <a:r>
              <a:rPr lang="en-US" dirty="0"/>
              <a:t>Insert your presentation title here maximum of three lines</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433888249"/>
      </p:ext>
    </p:extLst>
  </p:cSld>
  <p:clrMapOvr>
    <a:overrideClrMapping bg1="lt1" tx1="dk1" bg2="lt2" tx2="dk2" accent1="accent1" accent2="accent2" accent3="accent3" accent4="accent4" accent5="accent5" accent6="accent6" hlink="hlink" folHlink="folHlink"/>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4002373" y="0"/>
            <a:ext cx="8189625" cy="6858000"/>
          </a:xfrm>
          <a:solidFill>
            <a:schemeClr val="tx1"/>
          </a:solidFill>
        </p:spPr>
        <p:txBody>
          <a:bodyPr anchor="ctr" anchorCtr="0"/>
          <a:lstStyle>
            <a:lvl1pPr marL="0" indent="0" algn="ctr">
              <a:buNone/>
              <a:defRPr>
                <a:solidFill>
                  <a:schemeClr val="bg1"/>
                </a:solidFill>
              </a:defRPr>
            </a:lvl1pPr>
          </a:lstStyle>
          <a:p>
            <a:r>
              <a:rPr lang="en-US" dirty="0"/>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530161" y="19178"/>
            <a:ext cx="5547380" cy="5547380"/>
          </a:xfrm>
          <a:prstGeom prst="ellipse">
            <a:avLst/>
          </a:prstGeom>
          <a:solidFill>
            <a:schemeClr val="bg2"/>
          </a:solidFill>
        </p:spPr>
        <p:txBody>
          <a:bodyPr tIns="0" bIns="0" anchor="ctr" anchorCtr="0"/>
          <a:lstStyle>
            <a:lvl1pPr marL="0" indent="0" algn="l">
              <a:buFont typeface="Arial" panose="020B0604020202020204" pitchFamily="34" charset="0"/>
              <a:buNone/>
              <a:defRPr sz="3600" b="1">
                <a:solidFill>
                  <a:schemeClr val="bg1"/>
                </a:solidFill>
                <a:latin typeface="+mj-lt"/>
              </a:defRPr>
            </a:lvl1pPr>
            <a:lvl2pPr marL="457200" indent="0" algn="ctr">
              <a:buFont typeface="Arial" panose="020B0604020202020204" pitchFamily="34" charset="0"/>
              <a:buNone/>
              <a:defRPr sz="3600">
                <a:solidFill>
                  <a:schemeClr val="bg1"/>
                </a:solidFill>
                <a:latin typeface="+mj-lt"/>
              </a:defRPr>
            </a:lvl2pPr>
            <a:lvl3pPr marL="914400" indent="0" algn="ctr">
              <a:buFont typeface="Arial" panose="020B0604020202020204" pitchFamily="34" charset="0"/>
              <a:buNone/>
              <a:defRPr sz="3600">
                <a:solidFill>
                  <a:schemeClr val="bg1"/>
                </a:solidFill>
                <a:latin typeface="+mj-lt"/>
              </a:defRPr>
            </a:lvl3pPr>
            <a:lvl4pPr marL="1371600" indent="0" algn="ctr">
              <a:buFont typeface="Arial" panose="020B0604020202020204" pitchFamily="34" charset="0"/>
              <a:buNone/>
              <a:defRPr sz="3600">
                <a:solidFill>
                  <a:schemeClr val="bg1"/>
                </a:solidFill>
                <a:latin typeface="+mj-lt"/>
              </a:defRPr>
            </a:lvl4pPr>
            <a:lvl5pPr marL="1828800" indent="0" algn="ctr">
              <a:buFont typeface="Arial" panose="020B0604020202020204" pitchFamily="34" charset="0"/>
              <a:buNone/>
              <a:defRPr sz="3600">
                <a:solidFill>
                  <a:schemeClr val="bg1"/>
                </a:solidFill>
                <a:latin typeface="+mj-lt"/>
              </a:defRPr>
            </a:lvl5pPr>
          </a:lstStyle>
          <a:p>
            <a:pPr lvl="0"/>
            <a:r>
              <a:rPr lang="en-US" dirty="0"/>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Tree>
    <p:extLst>
      <p:ext uri="{BB962C8B-B14F-4D97-AF65-F5344CB8AC3E}">
        <p14:creationId xmlns:p14="http://schemas.microsoft.com/office/powerpoint/2010/main" val="2084751297"/>
      </p:ext>
    </p:extLst>
  </p:cSld>
  <p:clrMapOvr>
    <a:overrideClrMapping bg1="lt1" tx1="dk1" bg2="lt2" tx2="dk2" accent1="accent1" accent2="accent2" accent3="accent3" accent4="accent4" accent5="accent5" accent6="accent6" hlink="hlink" folHlink="folHlink"/>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divider_blue">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193C76AA-4DF2-00B8-801D-4B1D52D471DD}"/>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3" name="Picture 2">
            <a:extLst>
              <a:ext uri="{FF2B5EF4-FFF2-40B4-BE49-F238E27FC236}">
                <a16:creationId xmlns:a16="http://schemas.microsoft.com/office/drawing/2014/main" id="{EDAC6100-167E-49ED-3E77-408C1EB57E2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4189145175"/>
      </p:ext>
    </p:extLst>
  </p:cSld>
  <p:clrMapOvr>
    <a:overrideClrMapping bg1="lt1" tx1="dk1" bg2="lt2" tx2="dk2" accent1="accent1" accent2="accent2" accent3="accent3" accent4="accent4" accent5="accent5" accent6="accent6" hlink="hlink" folHlink="folHlink"/>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ver - black grid" preserve="1">
  <p:cSld name="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8"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
        <p:nvSpPr>
          <p:cNvPr id="10" name="Slide Number Placeholder 5">
            <a:extLst>
              <a:ext uri="{FF2B5EF4-FFF2-40B4-BE49-F238E27FC236}">
                <a16:creationId xmlns:a16="http://schemas.microsoft.com/office/drawing/2014/main" id="{D0DB4F35-9ADE-ED35-28B3-71F80807EF03}"/>
              </a:ext>
            </a:extLst>
          </p:cNvPr>
          <p:cNvSpPr txBox="1">
            <a:spLocks/>
          </p:cNvSpPr>
          <p:nvPr/>
        </p:nvSpPr>
        <p:spPr>
          <a:xfrm>
            <a:off x="10985325" y="6435204"/>
            <a:ext cx="901875"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EF4E2-7A7A-0548-85F1-5479B7C9E1B2}" type="slidenum">
              <a:rPr lang="en-US" sz="1000" smtClean="0">
                <a:latin typeface="+mn-lt"/>
              </a:rPr>
              <a:pPr/>
              <a:t>‹#›</a:t>
            </a:fld>
            <a:endParaRPr lang="en-US" sz="1000" dirty="0">
              <a:latin typeface="+mn-lt"/>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30" y="6028803"/>
            <a:ext cx="644652" cy="274320"/>
          </a:xfrm>
          <a:prstGeom prst="rect">
            <a:avLst/>
          </a:prstGeom>
        </p:spPr>
      </p:pic>
    </p:spTree>
    <p:extLst>
      <p:ext uri="{BB962C8B-B14F-4D97-AF65-F5344CB8AC3E}">
        <p14:creationId xmlns:p14="http://schemas.microsoft.com/office/powerpoint/2010/main" val="183820929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ivider - black/text left" preserve="1">
  <p:cSld name="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13" name="Picture 12"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264" name="Google Shape;264;p27"/>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bg1"/>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869" algn="l"/>
              </a:tabLst>
              <a:defRPr sz="4000" b="1">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7" name="TextBox 6">
            <a:extLst>
              <a:ext uri="{FF2B5EF4-FFF2-40B4-BE49-F238E27FC236}">
                <a16:creationId xmlns:a16="http://schemas.microsoft.com/office/drawing/2014/main" id="{683E1066-32C0-4BBA-9C52-F0655F5849BD}"/>
              </a:ext>
            </a:extLst>
          </p:cNvPr>
          <p:cNvSpPr txBox="1"/>
          <p:nvPr/>
        </p:nvSpPr>
        <p:spPr>
          <a:xfrm>
            <a:off x="11192256" y="6412992"/>
            <a:ext cx="524256" cy="365760"/>
          </a:xfrm>
          <a:prstGeom prst="rect">
            <a:avLst/>
          </a:prstGeom>
          <a:noFill/>
        </p:spPr>
        <p:txBody>
          <a:bodyPr wrap="none" lIns="0" rIns="0" rtlCol="0" anchor="ctr" anchorCtr="0">
            <a:noAutofit/>
          </a:bodyPr>
          <a:lstStyle/>
          <a:p>
            <a:pPr algn="r"/>
            <a:fld id="{37C1F608-86A9-439D-B359-AB29DD5A1486}" type="slidenum">
              <a:rPr lang="en-US" sz="1333" smtClean="0">
                <a:solidFill>
                  <a:schemeClr val="bg1"/>
                </a:solidFill>
                <a:latin typeface="Montserrat" panose="00000500000000000000" pitchFamily="2" charset="0"/>
              </a:rPr>
              <a:pPr algn="r"/>
              <a:t>‹#›</a:t>
            </a:fld>
            <a:endParaRPr lang="en-US" sz="1333" dirty="0">
              <a:solidFill>
                <a:schemeClr val="bg1"/>
              </a:solidFill>
              <a:latin typeface="Montserrat" panose="00000500000000000000" pitchFamily="2" charset="0"/>
            </a:endParaRPr>
          </a:p>
        </p:txBody>
      </p:sp>
      <p:cxnSp>
        <p:nvCxnSpPr>
          <p:cNvPr id="10" name="Straight Connector 9">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53618978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 you - Black" preserve="1">
  <p:cSld name="Thank you - Black">
    <p:bg>
      <p:bgPr>
        <a:solidFill>
          <a:schemeClr val="bg1"/>
        </a:solidFill>
        <a:effectLst/>
      </p:bgPr>
    </p:bg>
    <p:spTree>
      <p:nvGrpSpPr>
        <p:cNvPr id="1" name="Shape 320"/>
        <p:cNvGrpSpPr/>
        <p:nvPr/>
      </p:nvGrpSpPr>
      <p:grpSpPr>
        <a:xfrm>
          <a:off x="0" y="0"/>
          <a:ext cx="0" cy="0"/>
          <a:chOff x="0" y="0"/>
          <a:chExt cx="0" cy="0"/>
        </a:xfrm>
      </p:grpSpPr>
      <p:sp>
        <p:nvSpPr>
          <p:cNvPr id="325" name="Google Shape;325;p36"/>
          <p:cNvSpPr txBox="1">
            <a:spLocks noGrp="1"/>
          </p:cNvSpPr>
          <p:nvPr>
            <p:ph type="subTitle" idx="1"/>
          </p:nvPr>
        </p:nvSpPr>
        <p:spPr>
          <a:xfrm>
            <a:off x="472867" y="4407300"/>
            <a:ext cx="53508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CBCBCB"/>
              </a:buClr>
              <a:buSzPts val="1200"/>
              <a:buNone/>
              <a:defRPr sz="1600" b="1">
                <a:solidFill>
                  <a:srgbClr val="333333"/>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dirty="0"/>
          </a:p>
        </p:txBody>
      </p:sp>
      <p:sp>
        <p:nvSpPr>
          <p:cNvPr id="326" name="Google Shape;326;p36"/>
          <p:cNvSpPr txBox="1">
            <a:spLocks noGrp="1"/>
          </p:cNvSpPr>
          <p:nvPr>
            <p:ph type="subTitle" idx="2"/>
          </p:nvPr>
        </p:nvSpPr>
        <p:spPr>
          <a:xfrm>
            <a:off x="472867" y="4614100"/>
            <a:ext cx="53508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CBCBCB"/>
              </a:buClr>
              <a:buSzPts val="1200"/>
              <a:buNone/>
              <a:defRPr sz="1600">
                <a:solidFill>
                  <a:srgbClr val="333333"/>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a:p>
        </p:txBody>
      </p:sp>
      <p:sp>
        <p:nvSpPr>
          <p:cNvPr id="13" name="Slide Number Placeholder 1">
            <a:extLst>
              <a:ext uri="{FF2B5EF4-FFF2-40B4-BE49-F238E27FC236}">
                <a16:creationId xmlns:a16="http://schemas.microsoft.com/office/drawing/2014/main" id="{DD26CC81-CE4B-488E-A4B3-C2B58A5960DE}"/>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rgbClr val="333333"/>
                </a:solidFill>
                <a:latin typeface="Montserrat" panose="00000500000000000000" pitchFamily="2" charset="0"/>
              </a:rPr>
              <a:pPr/>
              <a:t>‹#›</a:t>
            </a:fld>
            <a:endParaRPr lang="en-PH" sz="1333" dirty="0">
              <a:solidFill>
                <a:srgbClr val="333333"/>
              </a:solidFill>
              <a:latin typeface="Montserrat" panose="00000500000000000000" pitchFamily="2" charset="0"/>
            </a:endParaRPr>
          </a:p>
        </p:txBody>
      </p:sp>
    </p:spTree>
    <p:extLst>
      <p:ext uri="{BB962C8B-B14F-4D97-AF65-F5344CB8AC3E}">
        <p14:creationId xmlns:p14="http://schemas.microsoft.com/office/powerpoint/2010/main" val="481622508"/>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01_Title N-tab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8" name="Subtitle 2"/>
          <p:cNvSpPr>
            <a:spLocks noGrp="1"/>
          </p:cNvSpPr>
          <p:nvPr>
            <p:ph type="subTitle" idx="1" hasCustomPrompt="1"/>
          </p:nvPr>
        </p:nvSpPr>
        <p:spPr>
          <a:xfrm>
            <a:off x="383906" y="4026428"/>
            <a:ext cx="9225724" cy="665163"/>
          </a:xfrm>
          <a:prstGeom prst="rect">
            <a:avLst/>
          </a:prstGeom>
        </p:spPr>
        <p:txBody>
          <a:bodyPr wrap="square" tIns="0" bIns="0"/>
          <a:lstStyle>
            <a:lvl1pPr marL="0" indent="0" algn="l">
              <a:lnSpc>
                <a:spcPct val="100000"/>
              </a:lnSpc>
              <a:buNone/>
              <a:defRPr sz="2667" cap="none" baseline="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2"/>
          <p:cNvSpPr>
            <a:spLocks noGrp="1"/>
          </p:cNvSpPr>
          <p:nvPr>
            <p:ph type="body" idx="17"/>
          </p:nvPr>
        </p:nvSpPr>
        <p:spPr>
          <a:xfrm>
            <a:off x="329903" y="5474805"/>
            <a:ext cx="3854751" cy="697395"/>
          </a:xfrm>
          <a:prstGeom prst="rect">
            <a:avLst/>
          </a:prstGeom>
        </p:spPr>
        <p:txBody>
          <a:bodyPr wrap="square" anchor="b" anchorCtr="0"/>
          <a:lstStyle>
            <a:lvl1pPr marL="0" indent="0" algn="l">
              <a:lnSpc>
                <a:spcPct val="100000"/>
              </a:lnSpc>
              <a:spcBef>
                <a:spcPts val="0"/>
              </a:spcBef>
              <a:buNone/>
              <a:defRPr sz="1600" b="0">
                <a:solidFill>
                  <a:srgbClr val="FFFFFF"/>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1" name="Title 1"/>
          <p:cNvSpPr>
            <a:spLocks noGrp="1"/>
          </p:cNvSpPr>
          <p:nvPr>
            <p:ph type="ctrTitle" hasCustomPrompt="1"/>
          </p:nvPr>
        </p:nvSpPr>
        <p:spPr>
          <a:xfrm>
            <a:off x="323772" y="2717800"/>
            <a:ext cx="9226629" cy="1310219"/>
          </a:xfrm>
          <a:prstGeom prst="rect">
            <a:avLst/>
          </a:prstGeom>
        </p:spPr>
        <p:txBody>
          <a:bodyPr wrap="square" tIns="0" bIns="0">
            <a:noAutofit/>
          </a:bodyPr>
          <a:lstStyle>
            <a:lvl1pPr algn="l">
              <a:lnSpc>
                <a:spcPct val="90000"/>
              </a:lnSpc>
              <a:tabLst>
                <a:tab pos="677316" algn="l"/>
              </a:tabLst>
              <a:defRPr sz="5600" b="1" cap="all" baseline="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80150300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black grid" preserve="1">
  <p:cSld name="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8"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
        <p:nvSpPr>
          <p:cNvPr id="10" name="Slide Number Placeholder 5">
            <a:extLst>
              <a:ext uri="{FF2B5EF4-FFF2-40B4-BE49-F238E27FC236}">
                <a16:creationId xmlns:a16="http://schemas.microsoft.com/office/drawing/2014/main" id="{D0DB4F35-9ADE-ED35-28B3-71F80807EF03}"/>
              </a:ext>
            </a:extLst>
          </p:cNvPr>
          <p:cNvSpPr txBox="1">
            <a:spLocks/>
          </p:cNvSpPr>
          <p:nvPr/>
        </p:nvSpPr>
        <p:spPr>
          <a:xfrm>
            <a:off x="10985325" y="6435204"/>
            <a:ext cx="901875"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EF4E2-7A7A-0548-85F1-5479B7C9E1B2}" type="slidenum">
              <a:rPr lang="en-US" sz="1000" smtClean="0">
                <a:latin typeface="+mn-lt"/>
              </a:rPr>
              <a:pPr/>
              <a:t>‹#›</a:t>
            </a:fld>
            <a:endParaRPr lang="en-US" sz="1000" dirty="0">
              <a:latin typeface="+mn-lt"/>
            </a:endParaRPr>
          </a:p>
        </p:txBody>
      </p:sp>
    </p:spTree>
    <p:extLst>
      <p:ext uri="{BB962C8B-B14F-4D97-AF65-F5344CB8AC3E}">
        <p14:creationId xmlns:p14="http://schemas.microsoft.com/office/powerpoint/2010/main" val="648358186"/>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Title 8"/>
          <p:cNvSpPr>
            <a:spLocks noGrp="1"/>
          </p:cNvSpPr>
          <p:nvPr>
            <p:ph type="title" hasCustomPrompt="1"/>
          </p:nvPr>
        </p:nvSpPr>
        <p:spPr>
          <a:xfrm>
            <a:off x="792480" y="471311"/>
            <a:ext cx="10888896" cy="578556"/>
          </a:xfrm>
          <a:prstGeom prst="rect">
            <a:avLst/>
          </a:prstGeom>
        </p:spPr>
        <p:txBody>
          <a:bodyPr wrap="square">
            <a:noAutofit/>
          </a:bodyPr>
          <a:lstStyle>
            <a:lvl1pPr>
              <a:defRPr b="1" baseline="0">
                <a:solidFill>
                  <a:schemeClr val="bg1"/>
                </a:solidFill>
                <a:latin typeface="+mj-lt"/>
              </a:defRPr>
            </a:lvl1pPr>
          </a:lstStyle>
          <a:p>
            <a:r>
              <a:rPr lang="en-US"/>
              <a:t>CLICK TO INSERT YOUR COMMENTS</a:t>
            </a:r>
          </a:p>
        </p:txBody>
      </p:sp>
      <p:sp>
        <p:nvSpPr>
          <p:cNvPr id="5" name="Text Placeholder 2"/>
          <p:cNvSpPr>
            <a:spLocks noGrp="1"/>
          </p:cNvSpPr>
          <p:nvPr>
            <p:ph type="body" idx="15"/>
          </p:nvPr>
        </p:nvSpPr>
        <p:spPr>
          <a:xfrm>
            <a:off x="792479" y="6373368"/>
            <a:ext cx="10887456" cy="365760"/>
          </a:xfrm>
          <a:prstGeom prst="rect">
            <a:avLst/>
          </a:prstGeom>
        </p:spPr>
        <p:txBody>
          <a:bodyPr wrap="square" tIns="0" bIns="0" anchor="b" anchorCtr="0"/>
          <a:lstStyle>
            <a:lvl1pPr marL="0" indent="0">
              <a:spcBef>
                <a:spcPts val="80"/>
              </a:spcBef>
              <a:buNone/>
              <a:defRPr sz="1067" b="0" baseline="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Text Placeholder 2"/>
          <p:cNvSpPr>
            <a:spLocks noGrp="1"/>
          </p:cNvSpPr>
          <p:nvPr>
            <p:ph type="body" idx="16" hasCustomPrompt="1"/>
          </p:nvPr>
        </p:nvSpPr>
        <p:spPr>
          <a:xfrm>
            <a:off x="792480" y="1092201"/>
            <a:ext cx="10887456" cy="315119"/>
          </a:xfrm>
          <a:prstGeom prst="rect">
            <a:avLst/>
          </a:prstGeom>
        </p:spPr>
        <p:txBody>
          <a:bodyPr wrap="square" tIns="0" bIns="0" anchor="t" anchorCtr="0"/>
          <a:lstStyle>
            <a:lvl1pPr marL="0" indent="0">
              <a:spcBef>
                <a:spcPts val="0"/>
              </a:spcBef>
              <a:buNone/>
              <a:defRPr sz="2400" b="0" baseline="0">
                <a:solidFill>
                  <a:schemeClr val="bg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1"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cxnSp>
        <p:nvCxnSpPr>
          <p:cNvPr id="12" name="Straight Connector 11">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30" y="6028803"/>
            <a:ext cx="644652" cy="274320"/>
          </a:xfrm>
          <a:prstGeom prst="rect">
            <a:avLst/>
          </a:prstGeom>
        </p:spPr>
      </p:pic>
    </p:spTree>
    <p:extLst>
      <p:ext uri="{BB962C8B-B14F-4D97-AF65-F5344CB8AC3E}">
        <p14:creationId xmlns:p14="http://schemas.microsoft.com/office/powerpoint/2010/main" val="851185565"/>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14_Divider Textur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11" name="Picture 10"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6" name="Title 1"/>
          <p:cNvSpPr>
            <a:spLocks noGrp="1"/>
          </p:cNvSpPr>
          <p:nvPr>
            <p:ph type="title"/>
          </p:nvPr>
        </p:nvSpPr>
        <p:spPr>
          <a:xfrm>
            <a:off x="406400" y="2752912"/>
            <a:ext cx="10728960" cy="585216"/>
          </a:xfrm>
          <a:prstGeom prst="rect">
            <a:avLst/>
          </a:prstGeom>
        </p:spPr>
        <p:txBody>
          <a:bodyPr wrap="square" anchor="t">
            <a:noAutofit/>
          </a:bodyPr>
          <a:lstStyle>
            <a:lvl1pPr algn="l">
              <a:defRPr sz="6667" b="1" cap="all">
                <a:solidFill>
                  <a:srgbClr val="FFFFFF"/>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5350193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15_End Slide N-tab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Google Shape;40;p5">
            <a:extLst>
              <a:ext uri="{FF2B5EF4-FFF2-40B4-BE49-F238E27FC236}">
                <a16:creationId xmlns:a16="http://schemas.microsoft.com/office/drawing/2014/main" id="{431ED184-B1B1-4CE6-A4E9-4CB674ECE645}"/>
              </a:ext>
            </a:extLst>
          </p:cNvPr>
          <p:cNvSpPr/>
          <p:nvPr/>
        </p:nvSpPr>
        <p:spPr>
          <a:xfrm>
            <a:off x="472867" y="66218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ontserrat" panose="00000500000000000000" pitchFamily="2" charset="0"/>
                <a:ea typeface="Montserrat Light"/>
                <a:cs typeface="Montserrat Light"/>
                <a:sym typeface="Montserrat Light"/>
              </a:rPr>
              <a:t>© </a:t>
            </a:r>
            <a:r>
              <a:rPr lang="en-US" sz="667" dirty="0">
                <a:solidFill>
                  <a:schemeClr val="bg1"/>
                </a:solidFill>
                <a:latin typeface="Montserrat" panose="00000500000000000000" pitchFamily="2" charset="0"/>
                <a:ea typeface="Montserrat Light"/>
                <a:cs typeface="Montserrat Light"/>
                <a:sym typeface="Montserrat Light"/>
              </a:rPr>
              <a:t>2023 Nielsen</a:t>
            </a:r>
            <a:r>
              <a:rPr lang="en" sz="667" dirty="0">
                <a:solidFill>
                  <a:schemeClr val="bg1"/>
                </a:solidFill>
                <a:latin typeface="Montserrat" panose="00000500000000000000" pitchFamily="2" charset="0"/>
                <a:ea typeface="Montserrat Light"/>
                <a:cs typeface="Montserrat Light"/>
                <a:sym typeface="Montserrat Light"/>
              </a:rPr>
              <a:t> Consumer LLC. All Rights Reserved.</a:t>
            </a:r>
            <a:endParaRPr sz="667" i="0" u="none" strike="noStrike" cap="none" dirty="0">
              <a:solidFill>
                <a:schemeClr val="bg1"/>
              </a:solidFill>
              <a:latin typeface="Montserrat" panose="00000500000000000000" pitchFamily="2" charset="0"/>
              <a:ea typeface="Montserrat Light"/>
              <a:cs typeface="Montserrat Light"/>
              <a:sym typeface="Montserrat Light"/>
            </a:endParaRPr>
          </a:p>
        </p:txBody>
      </p:sp>
      <p:cxnSp>
        <p:nvCxnSpPr>
          <p:cNvPr id="4" name="Straight Connector 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2478738054"/>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2_Title N-tab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 name="Subtitle 2"/>
          <p:cNvSpPr>
            <a:spLocks noGrp="1"/>
          </p:cNvSpPr>
          <p:nvPr>
            <p:ph type="subTitle" idx="1" hasCustomPrompt="1"/>
          </p:nvPr>
        </p:nvSpPr>
        <p:spPr>
          <a:xfrm>
            <a:off x="383906" y="4026428"/>
            <a:ext cx="9225724" cy="665163"/>
          </a:xfrm>
          <a:prstGeom prst="rect">
            <a:avLst/>
          </a:prstGeom>
        </p:spPr>
        <p:txBody>
          <a:bodyPr wrap="square" tIns="0" bIns="0"/>
          <a:lstStyle>
            <a:lvl1pPr marL="0" indent="0" algn="l">
              <a:lnSpc>
                <a:spcPct val="100000"/>
              </a:lnSpc>
              <a:buNone/>
              <a:defRPr sz="2667" cap="none" baseline="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2"/>
          <p:cNvSpPr>
            <a:spLocks noGrp="1"/>
          </p:cNvSpPr>
          <p:nvPr>
            <p:ph type="body" idx="17"/>
          </p:nvPr>
        </p:nvSpPr>
        <p:spPr>
          <a:xfrm>
            <a:off x="329903" y="5474805"/>
            <a:ext cx="3854751" cy="697395"/>
          </a:xfrm>
          <a:prstGeom prst="rect">
            <a:avLst/>
          </a:prstGeom>
        </p:spPr>
        <p:txBody>
          <a:bodyPr wrap="square" anchor="b" anchorCtr="0"/>
          <a:lstStyle>
            <a:lvl1pPr marL="0" indent="0" algn="l">
              <a:lnSpc>
                <a:spcPct val="100000"/>
              </a:lnSpc>
              <a:spcBef>
                <a:spcPts val="0"/>
              </a:spcBef>
              <a:buNone/>
              <a:defRPr sz="1600" b="0">
                <a:solidFill>
                  <a:srgbClr val="FFFFFF"/>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1" name="Title 1"/>
          <p:cNvSpPr>
            <a:spLocks noGrp="1"/>
          </p:cNvSpPr>
          <p:nvPr>
            <p:ph type="ctrTitle" hasCustomPrompt="1"/>
          </p:nvPr>
        </p:nvSpPr>
        <p:spPr>
          <a:xfrm>
            <a:off x="323772" y="2717800"/>
            <a:ext cx="9226629" cy="1310219"/>
          </a:xfrm>
          <a:prstGeom prst="rect">
            <a:avLst/>
          </a:prstGeom>
        </p:spPr>
        <p:txBody>
          <a:bodyPr wrap="square" tIns="0" bIns="0">
            <a:noAutofit/>
          </a:bodyPr>
          <a:lstStyle>
            <a:lvl1pPr algn="l">
              <a:lnSpc>
                <a:spcPct val="90000"/>
              </a:lnSpc>
              <a:tabLst>
                <a:tab pos="677316" algn="l"/>
              </a:tabLst>
              <a:defRPr sz="5600" b="1" cap="all" baseline="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284534430"/>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Divider - Black/white radiant N" preserve="1">
  <p:cSld name="Divider - Black/white radiant N">
    <p:bg>
      <p:bgPr>
        <a:solidFill>
          <a:srgbClr val="000000"/>
        </a:solidFill>
        <a:effectLst/>
      </p:bgPr>
    </p:bg>
    <p:spTree>
      <p:nvGrpSpPr>
        <p:cNvPr id="1" name="Shape 188"/>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195" name="Google Shape;195;p22"/>
          <p:cNvSpPr txBox="1">
            <a:spLocks noGrp="1"/>
          </p:cNvSpPr>
          <p:nvPr>
            <p:ph type="ctrTitle"/>
          </p:nvPr>
        </p:nvSpPr>
        <p:spPr>
          <a:xfrm>
            <a:off x="472867" y="1320800"/>
            <a:ext cx="4551600" cy="2104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a:p>
        </p:txBody>
      </p:sp>
      <p:sp>
        <p:nvSpPr>
          <p:cNvPr id="196" name="Google Shape;196;p22"/>
          <p:cNvSpPr txBox="1">
            <a:spLocks noGrp="1"/>
          </p:cNvSpPr>
          <p:nvPr>
            <p:ph type="subTitle" idx="1"/>
          </p:nvPr>
        </p:nvSpPr>
        <p:spPr>
          <a:xfrm>
            <a:off x="472867" y="3270833"/>
            <a:ext cx="4551600"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tabLst/>
              <a:defRPr sz="2400">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12" name="Slide Number Placeholder 1">
            <a:extLst>
              <a:ext uri="{FF2B5EF4-FFF2-40B4-BE49-F238E27FC236}">
                <a16:creationId xmlns:a16="http://schemas.microsoft.com/office/drawing/2014/main" id="{47E3B85B-D674-4AA4-A57C-AEB94FFFB1E2}"/>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cxnSp>
        <p:nvCxnSpPr>
          <p:cNvPr id="14" name="Straight Connector 1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978157356"/>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5_Divider Textur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8" name="Picture 7"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6" name="Title 1"/>
          <p:cNvSpPr>
            <a:spLocks noGrp="1"/>
          </p:cNvSpPr>
          <p:nvPr>
            <p:ph type="title"/>
          </p:nvPr>
        </p:nvSpPr>
        <p:spPr>
          <a:xfrm>
            <a:off x="406400" y="2752912"/>
            <a:ext cx="10728960" cy="585216"/>
          </a:xfrm>
          <a:prstGeom prst="rect">
            <a:avLst/>
          </a:prstGeom>
        </p:spPr>
        <p:txBody>
          <a:bodyPr wrap="square" anchor="t">
            <a:noAutofit/>
          </a:bodyPr>
          <a:lstStyle>
            <a:lvl1pPr algn="l">
              <a:defRPr sz="6667" b="1" cap="all">
                <a:solidFill>
                  <a:srgbClr val="FFFFFF"/>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81938565"/>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ver - black" preserve="1">
  <p:cSld name="Cover - black">
    <p:bg>
      <p:bgPr>
        <a:solidFill>
          <a:schemeClr val="accent1"/>
        </a:solidFill>
        <a:effectLst/>
      </p:bgPr>
    </p:bg>
    <p:spTree>
      <p:nvGrpSpPr>
        <p:cNvPr id="1" name="Shape 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8" name="Picture 17"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30906"/>
            <a:ext cx="6289924" cy="6800329"/>
          </a:xfrm>
          <a:prstGeom prst="rect">
            <a:avLst/>
          </a:prstGeom>
        </p:spPr>
      </p:pic>
      <p:sp>
        <p:nvSpPr>
          <p:cNvPr id="10" name="Google Shape;10;p2"/>
          <p:cNvSpPr txBox="1">
            <a:spLocks noGrp="1"/>
          </p:cNvSpPr>
          <p:nvPr>
            <p:ph type="ctrTitle"/>
          </p:nvPr>
        </p:nvSpPr>
        <p:spPr>
          <a:xfrm>
            <a:off x="472868" y="572833"/>
            <a:ext cx="8874333"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400" b="1">
                <a:solidFill>
                  <a:schemeClr val="bg1"/>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11" name="Google Shape;11;p2"/>
          <p:cNvSpPr txBox="1">
            <a:spLocks noGrp="1"/>
          </p:cNvSpPr>
          <p:nvPr>
            <p:ph type="subTitle" idx="1"/>
          </p:nvPr>
        </p:nvSpPr>
        <p:spPr>
          <a:xfrm>
            <a:off x="472868" y="2782367"/>
            <a:ext cx="8874333"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800"/>
              <a:buFont typeface="Montserrat"/>
              <a:buNone/>
              <a:defRPr sz="2000">
                <a:solidFill>
                  <a:schemeClr val="bg1"/>
                </a:solidFill>
                <a:latin typeface="+mn-lt"/>
                <a:ea typeface="Montserrat"/>
                <a:cs typeface="Montserrat"/>
                <a:sym typeface="Montserrat"/>
              </a:defRPr>
            </a:lvl1pPr>
            <a:lvl2pPr lvl="1"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2pPr>
            <a:lvl3pPr lvl="2"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3pPr>
            <a:lvl4pPr lvl="3"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4pPr>
            <a:lvl5pPr lvl="4"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5pPr>
            <a:lvl6pPr lvl="5"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6pPr>
            <a:lvl7pPr lvl="6"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7pPr>
            <a:lvl8pPr lvl="7"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8pPr>
            <a:lvl9pPr lvl="8"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9pPr>
          </a:lstStyle>
          <a:p>
            <a:r>
              <a:rPr lang="en-US"/>
              <a:t>Click to edit Master subtitle style</a:t>
            </a:r>
            <a:endParaRPr dirty="0"/>
          </a:p>
        </p:txBody>
      </p:sp>
      <p:sp>
        <p:nvSpPr>
          <p:cNvPr id="16" name="Google Shape;16;p2"/>
          <p:cNvSpPr txBox="1">
            <a:spLocks noGrp="1"/>
          </p:cNvSpPr>
          <p:nvPr>
            <p:ph type="subTitle" idx="4"/>
          </p:nvPr>
        </p:nvSpPr>
        <p:spPr>
          <a:xfrm>
            <a:off x="472867" y="4697508"/>
            <a:ext cx="4738616" cy="699345"/>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000"/>
              <a:buNone/>
              <a:defRPr sz="1600">
                <a:solidFill>
                  <a:schemeClr val="bg1"/>
                </a:solidFill>
                <a:latin typeface="+mn-lt"/>
              </a:defRPr>
            </a:lvl1pPr>
            <a:lvl2pPr lvl="1" rtl="0">
              <a:lnSpc>
                <a:spcPct val="100000"/>
              </a:lnSpc>
              <a:spcBef>
                <a:spcPts val="0"/>
              </a:spcBef>
              <a:spcAft>
                <a:spcPts val="0"/>
              </a:spcAft>
              <a:buClr>
                <a:schemeClr val="lt2"/>
              </a:buClr>
              <a:buSzPts val="1000"/>
              <a:buNone/>
              <a:defRPr sz="1333" b="1">
                <a:solidFill>
                  <a:schemeClr val="lt2"/>
                </a:solidFill>
              </a:defRPr>
            </a:lvl2pPr>
            <a:lvl3pPr lvl="2" rtl="0">
              <a:lnSpc>
                <a:spcPct val="100000"/>
              </a:lnSpc>
              <a:spcBef>
                <a:spcPts val="0"/>
              </a:spcBef>
              <a:spcAft>
                <a:spcPts val="0"/>
              </a:spcAft>
              <a:buClr>
                <a:schemeClr val="lt2"/>
              </a:buClr>
              <a:buSzPts val="1000"/>
              <a:buNone/>
              <a:defRPr b="1">
                <a:solidFill>
                  <a:schemeClr val="lt2"/>
                </a:solidFill>
              </a:defRPr>
            </a:lvl3pPr>
            <a:lvl4pPr lvl="3" rtl="0">
              <a:lnSpc>
                <a:spcPct val="100000"/>
              </a:lnSpc>
              <a:spcBef>
                <a:spcPts val="0"/>
              </a:spcBef>
              <a:spcAft>
                <a:spcPts val="0"/>
              </a:spcAft>
              <a:buClr>
                <a:schemeClr val="lt2"/>
              </a:buClr>
              <a:buSzPts val="1000"/>
              <a:buNone/>
              <a:defRPr b="1">
                <a:solidFill>
                  <a:schemeClr val="lt2"/>
                </a:solidFill>
              </a:defRPr>
            </a:lvl4pPr>
            <a:lvl5pPr lvl="4" rtl="0">
              <a:lnSpc>
                <a:spcPct val="100000"/>
              </a:lnSpc>
              <a:spcBef>
                <a:spcPts val="0"/>
              </a:spcBef>
              <a:spcAft>
                <a:spcPts val="0"/>
              </a:spcAft>
              <a:buClr>
                <a:schemeClr val="lt2"/>
              </a:buClr>
              <a:buSzPts val="1000"/>
              <a:buNone/>
              <a:defRPr b="1">
                <a:solidFill>
                  <a:schemeClr val="lt2"/>
                </a:solidFill>
              </a:defRPr>
            </a:lvl5pPr>
            <a:lvl6pPr lvl="5" rtl="0">
              <a:lnSpc>
                <a:spcPct val="100000"/>
              </a:lnSpc>
              <a:spcBef>
                <a:spcPts val="0"/>
              </a:spcBef>
              <a:spcAft>
                <a:spcPts val="0"/>
              </a:spcAft>
              <a:buClr>
                <a:schemeClr val="lt2"/>
              </a:buClr>
              <a:buSzPts val="1000"/>
              <a:buNone/>
              <a:defRPr b="1">
                <a:solidFill>
                  <a:schemeClr val="lt2"/>
                </a:solidFill>
              </a:defRPr>
            </a:lvl6pPr>
            <a:lvl7pPr lvl="6" rtl="0">
              <a:lnSpc>
                <a:spcPct val="100000"/>
              </a:lnSpc>
              <a:spcBef>
                <a:spcPts val="0"/>
              </a:spcBef>
              <a:spcAft>
                <a:spcPts val="0"/>
              </a:spcAft>
              <a:buClr>
                <a:schemeClr val="lt2"/>
              </a:buClr>
              <a:buSzPts val="1000"/>
              <a:buNone/>
              <a:defRPr b="1">
                <a:solidFill>
                  <a:schemeClr val="lt2"/>
                </a:solidFill>
              </a:defRPr>
            </a:lvl7pPr>
            <a:lvl8pPr lvl="7" rtl="0">
              <a:lnSpc>
                <a:spcPct val="100000"/>
              </a:lnSpc>
              <a:spcBef>
                <a:spcPts val="0"/>
              </a:spcBef>
              <a:spcAft>
                <a:spcPts val="0"/>
              </a:spcAft>
              <a:buClr>
                <a:schemeClr val="lt2"/>
              </a:buClr>
              <a:buSzPts val="1000"/>
              <a:buNone/>
              <a:defRPr b="1">
                <a:solidFill>
                  <a:schemeClr val="lt2"/>
                </a:solidFill>
              </a:defRPr>
            </a:lvl8pPr>
            <a:lvl9pPr lvl="8" rtl="0">
              <a:lnSpc>
                <a:spcPct val="100000"/>
              </a:lnSpc>
              <a:spcBef>
                <a:spcPts val="0"/>
              </a:spcBef>
              <a:spcAft>
                <a:spcPts val="0"/>
              </a:spcAft>
              <a:buClr>
                <a:schemeClr val="lt2"/>
              </a:buClr>
              <a:buSzPts val="1000"/>
              <a:buNone/>
              <a:defRPr b="1">
                <a:solidFill>
                  <a:schemeClr val="lt2"/>
                </a:solidFill>
              </a:defRPr>
            </a:lvl9pPr>
          </a:lstStyle>
          <a:p>
            <a:r>
              <a:rPr lang="en-US"/>
              <a:t>Click to edit Master subtitle style</a:t>
            </a:r>
            <a:endParaRPr dirty="0"/>
          </a:p>
        </p:txBody>
      </p:sp>
      <p:sp>
        <p:nvSpPr>
          <p:cNvPr id="9"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3" name="Straight Connector 12">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0" name="Picture 19">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338558556"/>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9"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3" name="Straight Connector 12">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Google Shape;21;p3"/>
          <p:cNvSpPr txBox="1">
            <a:spLocks noGrp="1"/>
          </p:cNvSpPr>
          <p:nvPr>
            <p:ph type="ctrTitle"/>
          </p:nvPr>
        </p:nvSpPr>
        <p:spPr>
          <a:xfrm>
            <a:off x="472868" y="572833"/>
            <a:ext cx="7655133"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400" b="1">
                <a:solidFill>
                  <a:schemeClr val="bg1"/>
                </a:solidFill>
                <a:latin typeface="+mj-lt"/>
                <a:ea typeface="Montserrat"/>
                <a:cs typeface="Montserrat"/>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sp>
        <p:nvSpPr>
          <p:cNvPr id="15" name="Google Shape;26;p3"/>
          <p:cNvSpPr txBox="1">
            <a:spLocks noGrp="1"/>
          </p:cNvSpPr>
          <p:nvPr>
            <p:ph type="subTitle" idx="4"/>
          </p:nvPr>
        </p:nvSpPr>
        <p:spPr>
          <a:xfrm>
            <a:off x="472867" y="4986851"/>
            <a:ext cx="67520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000"/>
              <a:buNone/>
              <a:defRPr sz="2000">
                <a:solidFill>
                  <a:schemeClr val="bg1"/>
                </a:solidFill>
                <a:latin typeface="+mn-lt"/>
              </a:defRPr>
            </a:lvl1pPr>
            <a:lvl2pPr lvl="1" rtl="0">
              <a:lnSpc>
                <a:spcPct val="100000"/>
              </a:lnSpc>
              <a:spcBef>
                <a:spcPts val="0"/>
              </a:spcBef>
              <a:spcAft>
                <a:spcPts val="0"/>
              </a:spcAft>
              <a:buClr>
                <a:schemeClr val="lt2"/>
              </a:buClr>
              <a:buSzPts val="1000"/>
              <a:buNone/>
              <a:defRPr sz="1333" b="1">
                <a:solidFill>
                  <a:schemeClr val="lt2"/>
                </a:solidFill>
              </a:defRPr>
            </a:lvl2pPr>
            <a:lvl3pPr lvl="2" rtl="0">
              <a:lnSpc>
                <a:spcPct val="100000"/>
              </a:lnSpc>
              <a:spcBef>
                <a:spcPts val="0"/>
              </a:spcBef>
              <a:spcAft>
                <a:spcPts val="0"/>
              </a:spcAft>
              <a:buClr>
                <a:schemeClr val="lt2"/>
              </a:buClr>
              <a:buSzPts val="1000"/>
              <a:buNone/>
              <a:defRPr b="1">
                <a:solidFill>
                  <a:schemeClr val="lt2"/>
                </a:solidFill>
              </a:defRPr>
            </a:lvl3pPr>
            <a:lvl4pPr lvl="3" rtl="0">
              <a:lnSpc>
                <a:spcPct val="100000"/>
              </a:lnSpc>
              <a:spcBef>
                <a:spcPts val="0"/>
              </a:spcBef>
              <a:spcAft>
                <a:spcPts val="0"/>
              </a:spcAft>
              <a:buClr>
                <a:schemeClr val="lt2"/>
              </a:buClr>
              <a:buSzPts val="1000"/>
              <a:buNone/>
              <a:defRPr b="1">
                <a:solidFill>
                  <a:schemeClr val="lt2"/>
                </a:solidFill>
              </a:defRPr>
            </a:lvl4pPr>
            <a:lvl5pPr lvl="4" rtl="0">
              <a:lnSpc>
                <a:spcPct val="100000"/>
              </a:lnSpc>
              <a:spcBef>
                <a:spcPts val="0"/>
              </a:spcBef>
              <a:spcAft>
                <a:spcPts val="0"/>
              </a:spcAft>
              <a:buClr>
                <a:schemeClr val="lt2"/>
              </a:buClr>
              <a:buSzPts val="1000"/>
              <a:buNone/>
              <a:defRPr b="1">
                <a:solidFill>
                  <a:schemeClr val="lt2"/>
                </a:solidFill>
              </a:defRPr>
            </a:lvl5pPr>
            <a:lvl6pPr lvl="5" rtl="0">
              <a:lnSpc>
                <a:spcPct val="100000"/>
              </a:lnSpc>
              <a:spcBef>
                <a:spcPts val="0"/>
              </a:spcBef>
              <a:spcAft>
                <a:spcPts val="0"/>
              </a:spcAft>
              <a:buClr>
                <a:schemeClr val="lt2"/>
              </a:buClr>
              <a:buSzPts val="1000"/>
              <a:buNone/>
              <a:defRPr b="1">
                <a:solidFill>
                  <a:schemeClr val="lt2"/>
                </a:solidFill>
              </a:defRPr>
            </a:lvl6pPr>
            <a:lvl7pPr lvl="6" rtl="0">
              <a:lnSpc>
                <a:spcPct val="100000"/>
              </a:lnSpc>
              <a:spcBef>
                <a:spcPts val="0"/>
              </a:spcBef>
              <a:spcAft>
                <a:spcPts val="0"/>
              </a:spcAft>
              <a:buClr>
                <a:schemeClr val="lt2"/>
              </a:buClr>
              <a:buSzPts val="1000"/>
              <a:buNone/>
              <a:defRPr b="1">
                <a:solidFill>
                  <a:schemeClr val="lt2"/>
                </a:solidFill>
              </a:defRPr>
            </a:lvl7pPr>
            <a:lvl8pPr lvl="7" rtl="0">
              <a:lnSpc>
                <a:spcPct val="100000"/>
              </a:lnSpc>
              <a:spcBef>
                <a:spcPts val="0"/>
              </a:spcBef>
              <a:spcAft>
                <a:spcPts val="0"/>
              </a:spcAft>
              <a:buClr>
                <a:schemeClr val="lt2"/>
              </a:buClr>
              <a:buSzPts val="1000"/>
              <a:buNone/>
              <a:defRPr b="1">
                <a:solidFill>
                  <a:schemeClr val="lt2"/>
                </a:solidFill>
              </a:defRPr>
            </a:lvl8pPr>
            <a:lvl9pPr lvl="8" rtl="0">
              <a:lnSpc>
                <a:spcPct val="100000"/>
              </a:lnSpc>
              <a:spcBef>
                <a:spcPts val="0"/>
              </a:spcBef>
              <a:spcAft>
                <a:spcPts val="0"/>
              </a:spcAft>
              <a:buClr>
                <a:schemeClr val="lt2"/>
              </a:buClr>
              <a:buSzPts val="1000"/>
              <a:buNone/>
              <a:defRPr b="1">
                <a:solidFill>
                  <a:schemeClr val="lt2"/>
                </a:solidFill>
              </a:defRPr>
            </a:lvl9pPr>
          </a:lstStyle>
          <a:p>
            <a:r>
              <a:rPr lang="en-US"/>
              <a:t>Click to edit Master subtitle style</a:t>
            </a:r>
            <a:endParaRPr dirty="0"/>
          </a:p>
        </p:txBody>
      </p:sp>
      <p:sp>
        <p:nvSpPr>
          <p:cNvPr id="11" name="TextBox 10">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4173432351"/>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2" name="Picture 11"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31028" y="0"/>
            <a:ext cx="6289924" cy="6800329"/>
          </a:xfrm>
          <a:prstGeom prst="rect">
            <a:avLst/>
          </a:prstGeom>
        </p:spPr>
      </p:pic>
      <p:sp>
        <p:nvSpPr>
          <p:cNvPr id="9" name="Title 1"/>
          <p:cNvSpPr>
            <a:spLocks noGrp="1"/>
          </p:cNvSpPr>
          <p:nvPr>
            <p:ph type="title" hasCustomPrompt="1"/>
          </p:nvPr>
        </p:nvSpPr>
        <p:spPr>
          <a:xfrm>
            <a:off x="2639271" y="2650067"/>
            <a:ext cx="9305080" cy="585216"/>
          </a:xfrm>
        </p:spPr>
        <p:txBody>
          <a:bodyPr wrap="square" anchor="t">
            <a:noAutofit/>
          </a:bodyPr>
          <a:lstStyle>
            <a:lvl1pPr algn="l">
              <a:defRPr sz="4400" b="1" cap="all">
                <a:solidFill>
                  <a:schemeClr val="bg1"/>
                </a:solidFill>
                <a:latin typeface="+mn-lt"/>
              </a:defRPr>
            </a:lvl1pPr>
          </a:lstStyle>
          <a:p>
            <a:r>
              <a:rPr lang="en-US" dirty="0"/>
              <a:t>Click to add title</a:t>
            </a:r>
          </a:p>
        </p:txBody>
      </p:sp>
      <p:sp>
        <p:nvSpPr>
          <p:cNvPr id="10" name="Text Placeholder 5"/>
          <p:cNvSpPr>
            <a:spLocks noGrp="1"/>
          </p:cNvSpPr>
          <p:nvPr>
            <p:ph type="body" sz="quarter" idx="10" hasCustomPrompt="1"/>
          </p:nvPr>
        </p:nvSpPr>
        <p:spPr>
          <a:xfrm>
            <a:off x="2641600" y="4116320"/>
            <a:ext cx="9302496" cy="711200"/>
          </a:xfrm>
        </p:spPr>
        <p:txBody>
          <a:bodyPr/>
          <a:lstStyle>
            <a:lvl1pPr marL="0" indent="0">
              <a:buNone/>
              <a:defRPr sz="2000" b="0" baseline="0">
                <a:solidFill>
                  <a:schemeClr val="bg1"/>
                </a:solidFill>
                <a:latin typeface="+mn-lt"/>
              </a:defRPr>
            </a:lvl1pPr>
            <a:lvl2pPr marL="601089" indent="0">
              <a:buNone/>
              <a:defRPr/>
            </a:lvl2pPr>
            <a:lvl3pPr marL="1219110" indent="0">
              <a:buNone/>
              <a:defRPr/>
            </a:lvl3pPr>
            <a:lvl4pPr marL="1828664" indent="0">
              <a:buNone/>
              <a:defRPr/>
            </a:lvl4pPr>
            <a:lvl5pPr marL="2438218" indent="0">
              <a:buNone/>
              <a:defRPr/>
            </a:lvl5pPr>
          </a:lstStyle>
          <a:p>
            <a:pPr lvl="0"/>
            <a:r>
              <a:rPr lang="en-US" dirty="0"/>
              <a:t>Click to add Subtitle</a:t>
            </a:r>
          </a:p>
        </p:txBody>
      </p:sp>
      <p:sp>
        <p:nvSpPr>
          <p:cNvPr id="7" name="Slide Number Placeholder 5">
            <a:extLst>
              <a:ext uri="{FF2B5EF4-FFF2-40B4-BE49-F238E27FC236}">
                <a16:creationId xmlns:a16="http://schemas.microsoft.com/office/drawing/2014/main" id="{D0DB4F35-9ADE-ED35-28B3-71F80807EF03}"/>
              </a:ext>
            </a:extLst>
          </p:cNvPr>
          <p:cNvSpPr>
            <a:spLocks noGrp="1"/>
          </p:cNvSpPr>
          <p:nvPr>
            <p:ph type="sldNum" sz="quarter" idx="11"/>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4" name="Picture 13">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78580585"/>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6" name="Google Shape;44;p5"/>
          <p:cNvSpPr txBox="1">
            <a:spLocks noGrp="1"/>
          </p:cNvSpPr>
          <p:nvPr>
            <p:ph type="ctrTitle"/>
          </p:nvPr>
        </p:nvSpPr>
        <p:spPr>
          <a:xfrm>
            <a:off x="472867" y="2159467"/>
            <a:ext cx="5494000" cy="21040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403237439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Title 8"/>
          <p:cNvSpPr>
            <a:spLocks noGrp="1"/>
          </p:cNvSpPr>
          <p:nvPr>
            <p:ph type="title" hasCustomPrompt="1"/>
          </p:nvPr>
        </p:nvSpPr>
        <p:spPr>
          <a:xfrm>
            <a:off x="792480" y="471311"/>
            <a:ext cx="10888896" cy="578556"/>
          </a:xfrm>
          <a:prstGeom prst="rect">
            <a:avLst/>
          </a:prstGeom>
        </p:spPr>
        <p:txBody>
          <a:bodyPr wrap="square">
            <a:noAutofit/>
          </a:bodyPr>
          <a:lstStyle>
            <a:lvl1pPr>
              <a:defRPr b="1" baseline="0">
                <a:solidFill>
                  <a:schemeClr val="bg1"/>
                </a:solidFill>
                <a:latin typeface="+mj-lt"/>
              </a:defRPr>
            </a:lvl1pPr>
          </a:lstStyle>
          <a:p>
            <a:r>
              <a:rPr lang="en-US"/>
              <a:t>CLICK TO INSERT YOUR COMMENTS</a:t>
            </a:r>
          </a:p>
        </p:txBody>
      </p:sp>
      <p:sp>
        <p:nvSpPr>
          <p:cNvPr id="5" name="Text Placeholder 2"/>
          <p:cNvSpPr>
            <a:spLocks noGrp="1"/>
          </p:cNvSpPr>
          <p:nvPr>
            <p:ph type="body" idx="15"/>
          </p:nvPr>
        </p:nvSpPr>
        <p:spPr>
          <a:xfrm>
            <a:off x="792479" y="6373368"/>
            <a:ext cx="10887456" cy="365760"/>
          </a:xfrm>
          <a:prstGeom prst="rect">
            <a:avLst/>
          </a:prstGeom>
        </p:spPr>
        <p:txBody>
          <a:bodyPr wrap="square" tIns="0" bIns="0" anchor="b" anchorCtr="0"/>
          <a:lstStyle>
            <a:lvl1pPr marL="0" indent="0">
              <a:spcBef>
                <a:spcPts val="80"/>
              </a:spcBef>
              <a:buNone/>
              <a:defRPr sz="1067" b="0" baseline="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Text Placeholder 2"/>
          <p:cNvSpPr>
            <a:spLocks noGrp="1"/>
          </p:cNvSpPr>
          <p:nvPr>
            <p:ph type="body" idx="16" hasCustomPrompt="1"/>
          </p:nvPr>
        </p:nvSpPr>
        <p:spPr>
          <a:xfrm>
            <a:off x="792480" y="1092201"/>
            <a:ext cx="10887456" cy="315119"/>
          </a:xfrm>
          <a:prstGeom prst="rect">
            <a:avLst/>
          </a:prstGeom>
        </p:spPr>
        <p:txBody>
          <a:bodyPr wrap="square" tIns="0" bIns="0" anchor="t" anchorCtr="0"/>
          <a:lstStyle>
            <a:lvl1pPr marL="0" indent="0">
              <a:spcBef>
                <a:spcPts val="0"/>
              </a:spcBef>
              <a:buNone/>
              <a:defRPr sz="2400" b="0" baseline="0">
                <a:solidFill>
                  <a:schemeClr val="bg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1"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Tree>
    <p:extLst>
      <p:ext uri="{BB962C8B-B14F-4D97-AF65-F5344CB8AC3E}">
        <p14:creationId xmlns:p14="http://schemas.microsoft.com/office/powerpoint/2010/main" val="754115697"/>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61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4" name="Google Shape;66;p9"/>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chemeClr val="tx1"/>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5" name="Google Shape;67;p9"/>
          <p:cNvSpPr txBox="1">
            <a:spLocks noGrp="1"/>
          </p:cNvSpPr>
          <p:nvPr>
            <p:ph type="body" idx="1"/>
          </p:nvPr>
        </p:nvSpPr>
        <p:spPr>
          <a:xfrm>
            <a:off x="472867" y="1536633"/>
            <a:ext cx="11246400" cy="4555200"/>
          </a:xfrm>
          <a:prstGeom prst="rect">
            <a:avLst/>
          </a:prstGeom>
        </p:spPr>
        <p:txBody>
          <a:bodyPr spcFirstLastPara="1" wrap="square" lIns="0" tIns="91425" rIns="0" bIns="91425" anchor="t" anchorCtr="0">
            <a:noAutofit/>
          </a:bodyPr>
          <a:lstStyle>
            <a:lvl1pPr marL="365742" lvl="0" indent="-365742" rtl="0">
              <a:spcBef>
                <a:spcPts val="0"/>
              </a:spcBef>
              <a:spcAft>
                <a:spcPts val="0"/>
              </a:spcAft>
              <a:buClr>
                <a:srgbClr val="FFFFFF"/>
              </a:buClr>
              <a:buSzPts val="1300"/>
              <a:buChar char="■"/>
              <a:defRPr sz="1400">
                <a:solidFill>
                  <a:schemeClr val="tx1"/>
                </a:solidFill>
                <a:latin typeface="+mn-lt"/>
              </a:defRPr>
            </a:lvl1pPr>
            <a:lvl2pPr marL="1219140" lvl="1" indent="-406381" rtl="0">
              <a:spcBef>
                <a:spcPts val="2133"/>
              </a:spcBef>
              <a:spcAft>
                <a:spcPts val="0"/>
              </a:spcAft>
              <a:buClr>
                <a:srgbClr val="FFFFFF"/>
              </a:buClr>
              <a:buSzPts val="1200"/>
              <a:buChar char="⎼"/>
              <a:defRPr>
                <a:solidFill>
                  <a:srgbClr val="FFFFFF"/>
                </a:solidFill>
              </a:defRPr>
            </a:lvl2pPr>
            <a:lvl3pPr marL="1828709" lvl="2" indent="-389448" rtl="0">
              <a:spcBef>
                <a:spcPts val="2133"/>
              </a:spcBef>
              <a:spcAft>
                <a:spcPts val="0"/>
              </a:spcAft>
              <a:buClr>
                <a:srgbClr val="FFFFFF"/>
              </a:buClr>
              <a:buSzPts val="1000"/>
              <a:buChar char="○"/>
              <a:defRPr>
                <a:solidFill>
                  <a:srgbClr val="FFFFFF"/>
                </a:solidFill>
              </a:defRPr>
            </a:lvl3pPr>
            <a:lvl4pPr marL="2438278" lvl="3" indent="-389448" rtl="0">
              <a:spcBef>
                <a:spcPts val="2133"/>
              </a:spcBef>
              <a:spcAft>
                <a:spcPts val="0"/>
              </a:spcAft>
              <a:buClr>
                <a:srgbClr val="FFFFFF"/>
              </a:buClr>
              <a:buSzPts val="1000"/>
              <a:buChar char="■"/>
              <a:defRPr>
                <a:solidFill>
                  <a:srgbClr val="FFFFFF"/>
                </a:solidFill>
              </a:defRPr>
            </a:lvl4pPr>
            <a:lvl5pPr marL="3047848" lvl="4" indent="-389448" rtl="0">
              <a:spcBef>
                <a:spcPts val="2133"/>
              </a:spcBef>
              <a:spcAft>
                <a:spcPts val="0"/>
              </a:spcAft>
              <a:buClr>
                <a:srgbClr val="FFFFFF"/>
              </a:buClr>
              <a:buSzPts val="1000"/>
              <a:buChar char="⎼"/>
              <a:defRPr>
                <a:solidFill>
                  <a:srgbClr val="FFFFFF"/>
                </a:solidFill>
              </a:defRPr>
            </a:lvl5pPr>
            <a:lvl6pPr marL="3657418" lvl="5" indent="-389448" rtl="0">
              <a:spcBef>
                <a:spcPts val="2133"/>
              </a:spcBef>
              <a:spcAft>
                <a:spcPts val="0"/>
              </a:spcAft>
              <a:buClr>
                <a:srgbClr val="FFFFFF"/>
              </a:buClr>
              <a:buSzPts val="1000"/>
              <a:buChar char="○"/>
              <a:defRPr>
                <a:solidFill>
                  <a:srgbClr val="FFFFFF"/>
                </a:solidFill>
              </a:defRPr>
            </a:lvl6pPr>
            <a:lvl7pPr marL="4266987" lvl="6" indent="-389448" rtl="0">
              <a:spcBef>
                <a:spcPts val="2133"/>
              </a:spcBef>
              <a:spcAft>
                <a:spcPts val="0"/>
              </a:spcAft>
              <a:buClr>
                <a:srgbClr val="FFFFFF"/>
              </a:buClr>
              <a:buSzPts val="1000"/>
              <a:buChar char="■"/>
              <a:defRPr>
                <a:solidFill>
                  <a:srgbClr val="FFFFFF"/>
                </a:solidFill>
              </a:defRPr>
            </a:lvl7pPr>
            <a:lvl8pPr marL="4876557" lvl="7" indent="-389448" rtl="0">
              <a:spcBef>
                <a:spcPts val="2133"/>
              </a:spcBef>
              <a:spcAft>
                <a:spcPts val="0"/>
              </a:spcAft>
              <a:buClr>
                <a:srgbClr val="FFFFFF"/>
              </a:buClr>
              <a:buSzPts val="1000"/>
              <a:buChar char="⎼"/>
              <a:defRPr>
                <a:solidFill>
                  <a:srgbClr val="FFFFFF"/>
                </a:solidFill>
              </a:defRPr>
            </a:lvl8pPr>
            <a:lvl9pPr marL="5486126" lvl="8" indent="-389448" rtl="0">
              <a:spcBef>
                <a:spcPts val="2133"/>
              </a:spcBef>
              <a:spcAft>
                <a:spcPts val="2133"/>
              </a:spcAft>
              <a:buClr>
                <a:srgbClr val="FFFFFF"/>
              </a:buClr>
              <a:buSzPts val="1000"/>
              <a:buChar char="○"/>
              <a:defRPr>
                <a:solidFill>
                  <a:srgbClr val="FFFFFF"/>
                </a:solidFill>
              </a:defRPr>
            </a:lvl9pPr>
          </a:lstStyle>
          <a:p>
            <a:pPr lvl="0"/>
            <a:r>
              <a:rPr lang="en-US"/>
              <a:t>Click to edit Master text styles</a:t>
            </a:r>
          </a:p>
        </p:txBody>
      </p:sp>
      <p:sp>
        <p:nvSpPr>
          <p:cNvPr id="7" name="Google Shape;69;p9"/>
          <p:cNvSpPr txBox="1">
            <a:spLocks noGrp="1"/>
          </p:cNvSpPr>
          <p:nvPr>
            <p:ph type="subTitle" idx="2"/>
          </p:nvPr>
        </p:nvSpPr>
        <p:spPr>
          <a:xfrm>
            <a:off x="472867" y="827400"/>
            <a:ext cx="11246400" cy="512400"/>
          </a:xfrm>
          <a:prstGeom prst="rect">
            <a:avLst/>
          </a:prstGeom>
        </p:spPr>
        <p:txBody>
          <a:bodyPr spcFirstLastPara="1" wrap="square" lIns="0" tIns="91425" rIns="0" bIns="91425" anchor="t" anchorCtr="0">
            <a:noAutofit/>
          </a:bodyPr>
          <a:lstStyle>
            <a:lvl1pPr marL="365742" lvl="0" indent="-365742" rtl="0">
              <a:lnSpc>
                <a:spcPct val="100000"/>
              </a:lnSpc>
              <a:spcBef>
                <a:spcPts val="0"/>
              </a:spcBef>
              <a:spcAft>
                <a:spcPts val="0"/>
              </a:spcAft>
              <a:buClr>
                <a:srgbClr val="FFFFFF"/>
              </a:buClr>
              <a:buSzPts val="1500"/>
              <a:buNone/>
              <a:defRPr sz="1800">
                <a:solidFill>
                  <a:schemeClr val="tx1"/>
                </a:solidFill>
                <a:latin typeface="+mn-lt"/>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Tree>
    <p:extLst>
      <p:ext uri="{BB962C8B-B14F-4D97-AF65-F5344CB8AC3E}">
        <p14:creationId xmlns:p14="http://schemas.microsoft.com/office/powerpoint/2010/main" val="3133626847"/>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3" name="TextBox 2">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rPr>
              <a:t>© 2023 Nielsen Consumer LLC. All Rights Reserved.</a:t>
            </a:r>
          </a:p>
        </p:txBody>
      </p:sp>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1379575642"/>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Google Shape;104;p13"/>
          <p:cNvSpPr txBox="1">
            <a:spLocks noGrp="1"/>
          </p:cNvSpPr>
          <p:nvPr>
            <p:ph type="ctrTitle"/>
          </p:nvPr>
        </p:nvSpPr>
        <p:spPr>
          <a:xfrm>
            <a:off x="655067" y="442767"/>
            <a:ext cx="6570000" cy="18524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 name="Google Shape;105;p13"/>
          <p:cNvSpPr txBox="1">
            <a:spLocks noGrp="1"/>
          </p:cNvSpPr>
          <p:nvPr>
            <p:ph type="subTitle" idx="1"/>
          </p:nvPr>
        </p:nvSpPr>
        <p:spPr>
          <a:xfrm>
            <a:off x="655068" y="3172800"/>
            <a:ext cx="6570000" cy="5124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2000">
                <a:solidFill>
                  <a:schemeClr val="bg1"/>
                </a:solidFill>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827130248"/>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Google Shape;117;p15"/>
          <p:cNvSpPr txBox="1">
            <a:spLocks noGrp="1"/>
          </p:cNvSpPr>
          <p:nvPr>
            <p:ph type="subTitle" idx="1"/>
          </p:nvPr>
        </p:nvSpPr>
        <p:spPr>
          <a:xfrm>
            <a:off x="472867" y="3141147"/>
            <a:ext cx="53508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CBCBCB"/>
              </a:buClr>
              <a:buSzPts val="1200"/>
              <a:buNone/>
              <a:defRPr sz="2400" b="1">
                <a:solidFill>
                  <a:schemeClr val="bg1"/>
                </a:solidFill>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dirty="0"/>
          </a:p>
        </p:txBody>
      </p:sp>
      <p:sp>
        <p:nvSpPr>
          <p:cNvPr id="8" name="Google Shape;118;p15"/>
          <p:cNvSpPr txBox="1">
            <a:spLocks/>
          </p:cNvSpPr>
          <p:nvPr/>
        </p:nvSpPr>
        <p:spPr>
          <a:xfrm>
            <a:off x="472867" y="3569167"/>
            <a:ext cx="5350800" cy="410000"/>
          </a:xfrm>
          <a:prstGeom prst="rect">
            <a:avLst/>
          </a:prstGeom>
        </p:spPr>
        <p:txBody>
          <a:bodyPr spcFirstLastPara="1" vert="horz" wrap="square" lIns="0" tIns="91425" rIns="0" bIns="91425" rtlCol="0" anchor="t" anchorCtr="0">
            <a:noAutofit/>
          </a:bodyPr>
          <a:lstStyle>
            <a:lvl1pPr marL="0" lvl="0" indent="0" algn="l" defTabSz="914400" rtl="0" eaLnBrk="1" latinLnBrk="0" hangingPunct="1">
              <a:lnSpc>
                <a:spcPct val="100000"/>
              </a:lnSpc>
              <a:spcBef>
                <a:spcPts val="0"/>
              </a:spcBef>
              <a:spcAft>
                <a:spcPts val="0"/>
              </a:spcAft>
              <a:buClr>
                <a:srgbClr val="CBCBCB"/>
              </a:buClr>
              <a:buSzPts val="1200"/>
              <a:buFont typeface="Arial" panose="020B0604020202020204" pitchFamily="34" charset="0"/>
              <a:buNone/>
              <a:defRPr sz="1600" kern="1200">
                <a:solidFill>
                  <a:srgbClr val="CBCBCB"/>
                </a:solidFill>
                <a:latin typeface="+mn-lt"/>
                <a:ea typeface="+mn-ea"/>
                <a:cs typeface="+mn-cs"/>
              </a:defRPr>
            </a:lvl1pPr>
            <a:lvl2pPr marL="685800" lvl="1" indent="-228600" algn="l" defTabSz="914400" rtl="0" eaLnBrk="1" latinLnBrk="0" hangingPunct="1">
              <a:lnSpc>
                <a:spcPct val="100000"/>
              </a:lnSpc>
              <a:spcBef>
                <a:spcPts val="0"/>
              </a:spcBef>
              <a:spcAft>
                <a:spcPts val="0"/>
              </a:spcAft>
              <a:buClr>
                <a:srgbClr val="CBCBCB"/>
              </a:buClr>
              <a:buSzPts val="1800"/>
              <a:buFont typeface="System Font Regular"/>
              <a:buNone/>
              <a:defRPr sz="2400" b="1" kern="1200">
                <a:solidFill>
                  <a:srgbClr val="CBCBCB"/>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9pPr>
          </a:lstStyle>
          <a:p>
            <a:r>
              <a:rPr lang="en-US" sz="1600" dirty="0">
                <a:solidFill>
                  <a:schemeClr val="bg1"/>
                </a:solidFill>
              </a:rPr>
              <a:t>Click to edit Master subtitle style</a:t>
            </a:r>
          </a:p>
        </p:txBody>
      </p:sp>
      <p:sp>
        <p:nvSpPr>
          <p:cNvPr id="11" name="TextBox 10">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2" name="Picture 11">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608014224"/>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67_thank_you_grey">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7" y="635035"/>
            <a:ext cx="8642083" cy="2387600"/>
          </a:xfrm>
        </p:spPr>
        <p:txBody>
          <a:bodyPr anchor="b">
            <a:noAutofit/>
          </a:bodyPr>
          <a:lstStyle>
            <a:lvl1pPr algn="l">
              <a:defRPr sz="3600">
                <a:solidFill>
                  <a:schemeClr val="bg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7" y="3114709"/>
            <a:ext cx="8642083" cy="837883"/>
          </a:xfrm>
        </p:spPr>
        <p:txBody>
          <a:bodyPr>
            <a:noAutofit/>
          </a:bodyPr>
          <a:lstStyle>
            <a:lvl1pPr marL="0" indent="0" algn="l">
              <a:spcBef>
                <a:spcPts val="0"/>
              </a:spcBef>
              <a:spcAft>
                <a:spcPts val="0"/>
              </a:spcAft>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[Call to action]</a:t>
            </a:r>
          </a:p>
        </p:txBody>
      </p:sp>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3"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189" indent="0">
              <a:buNone/>
              <a:defRPr sz="1200" b="1">
                <a:solidFill>
                  <a:schemeClr val="bg1"/>
                </a:solidFill>
              </a:defRPr>
            </a:lvl2pPr>
            <a:lvl3pPr marL="914377"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2"/>
            <a:ext cx="8642083" cy="42346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189" indent="0">
              <a:buNone/>
              <a:defRPr sz="1200" b="1">
                <a:solidFill>
                  <a:schemeClr val="bg1"/>
                </a:solidFill>
              </a:defRPr>
            </a:lvl2pPr>
            <a:lvl3pPr marL="914377"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dirty="0"/>
              <a:t>Contact information</a:t>
            </a:r>
          </a:p>
        </p:txBody>
      </p:sp>
      <p:sp>
        <p:nvSpPr>
          <p:cNvPr id="13" name="TextBox 12">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rPr>
              <a:t>© 2023 Nielsen Consumer LLC. All Rights Reserved.</a:t>
            </a:r>
          </a:p>
        </p:txBody>
      </p:sp>
      <p:sp>
        <p:nvSpPr>
          <p:cNvPr id="14" name="Slide Number Placeholder 5">
            <a:extLst>
              <a:ext uri="{FF2B5EF4-FFF2-40B4-BE49-F238E27FC236}">
                <a16:creationId xmlns:a16="http://schemas.microsoft.com/office/drawing/2014/main" id="{D0DB4F35-9ADE-ED35-28B3-71F80807EF03}"/>
              </a:ext>
            </a:extLst>
          </p:cNvPr>
          <p:cNvSpPr>
            <a:spLocks noGrp="1"/>
          </p:cNvSpPr>
          <p:nvPr>
            <p:ph type="sldNum" sz="quarter" idx="12"/>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pic>
        <p:nvPicPr>
          <p:cNvPr id="15" name="Picture 14"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5801097"/>
            <a:ext cx="1219200" cy="518808"/>
          </a:xfrm>
          <a:prstGeom prst="rect">
            <a:avLst/>
          </a:prstGeom>
        </p:spPr>
      </p:pic>
    </p:spTree>
    <p:extLst>
      <p:ext uri="{BB962C8B-B14F-4D97-AF65-F5344CB8AC3E}">
        <p14:creationId xmlns:p14="http://schemas.microsoft.com/office/powerpoint/2010/main" val="4048929057"/>
      </p:ext>
    </p:extLst>
  </p:cSld>
  <p:clrMapOvr>
    <a:overrideClrMapping bg1="lt1" tx1="dk1" bg2="lt2" tx2="dk2" accent1="accent1" accent2="accent2" accent3="accent3" accent4="accent4" accent5="accent5" accent6="accent6" hlink="hlink" folHlink="folHlink"/>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ver - black grid" preserve="1">
  <p:cSld name="1_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j-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j-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j-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 name="TextBox 8">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mj-lt"/>
              </a:rPr>
              <a:t>© 2023 Nielsen Consumer LLC. All Rights Reserved.</a:t>
            </a:r>
          </a:p>
        </p:txBody>
      </p:sp>
      <p:sp>
        <p:nvSpPr>
          <p:cNvPr id="10"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latin typeface="+mj-lt"/>
              </a:defRPr>
            </a:lvl1pPr>
          </a:lstStyle>
          <a:p>
            <a:fld id="{403EF4E2-7A7A-0548-85F1-5479B7C9E1B2}" type="slidenum">
              <a:rPr lang="en-US" smtClean="0"/>
              <a:pPr/>
              <a:t>‹#›</a:t>
            </a:fld>
            <a:endParaRPr lang="en-US" dirty="0"/>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164889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ivider - black/text left" preserve="1">
  <p:cSld name="1_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1" name="Picture 10"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9" name="Straight Connector 8">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787" algn="l"/>
              </a:tabLst>
              <a:defRPr sz="40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4" name="Picture 13">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651583696"/>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ver - black grid" preserve="1">
  <p:cSld name="1_Cover - black grid">
    <p:bg>
      <p:bgPr>
        <a:solidFill>
          <a:schemeClr val="bg2"/>
        </a:solidFill>
        <a:effectLst/>
      </p:bgPr>
    </p:bg>
    <p:spTree>
      <p:nvGrpSpPr>
        <p:cNvPr id="1" name="Shape 974"/>
        <p:cNvGrpSpPr/>
        <p:nvPr/>
      </p:nvGrpSpPr>
      <p:grpSpPr>
        <a:xfrm>
          <a:off x="0" y="0"/>
          <a:ext cx="0" cy="0"/>
          <a:chOff x="0" y="0"/>
          <a:chExt cx="0" cy="0"/>
        </a:xfrm>
      </p:grpSpPr>
      <p:sp>
        <p:nvSpPr>
          <p:cNvPr id="977" name="Google Shape;977;gd21c83c52b_0_2301"/>
          <p:cNvSpPr txBox="1">
            <a:spLocks noGrp="1"/>
          </p:cNvSpPr>
          <p:nvPr>
            <p:ph type="ctrTitle"/>
          </p:nvPr>
        </p:nvSpPr>
        <p:spPr>
          <a:xfrm>
            <a:off x="472867" y="506700"/>
            <a:ext cx="8357600" cy="1518400"/>
          </a:xfrm>
          <a:prstGeom prst="rect">
            <a:avLst/>
          </a:prstGeom>
          <a:noFill/>
          <a:ln>
            <a:noFill/>
          </a:ln>
        </p:spPr>
        <p:txBody>
          <a:bodyPr spcFirstLastPara="1" wrap="square" lIns="0" tIns="91425" rIns="0" bIns="91425" anchor="b" anchorCtr="0">
            <a:noAutofit/>
          </a:bodyPr>
          <a:lstStyle>
            <a:lvl1pPr lvl="0" algn="l" rtl="0">
              <a:lnSpc>
                <a:spcPct val="100000"/>
              </a:lnSpc>
              <a:spcBef>
                <a:spcPts val="0"/>
              </a:spcBef>
              <a:spcAft>
                <a:spcPts val="0"/>
              </a:spcAft>
              <a:buClr>
                <a:srgbClr val="FFFFFF"/>
              </a:buClr>
              <a:buSzPts val="3600"/>
              <a:buFont typeface="Montserrat"/>
              <a:buNone/>
              <a:defRPr sz="4400" b="1">
                <a:solidFill>
                  <a:srgbClr val="FFFFFF"/>
                </a:solidFill>
                <a:latin typeface="+mj-lt"/>
                <a:ea typeface="Montserrat"/>
                <a:cs typeface="Montserrat"/>
                <a:sym typeface="Montserrat"/>
              </a:defRPr>
            </a:lvl1pPr>
            <a:lvl2pPr lvl="1" algn="ctr" rtl="0">
              <a:lnSpc>
                <a:spcPct val="100000"/>
              </a:lnSpc>
              <a:spcBef>
                <a:spcPts val="0"/>
              </a:spcBef>
              <a:spcAft>
                <a:spcPts val="0"/>
              </a:spcAft>
              <a:buClr>
                <a:srgbClr val="FFFFFF"/>
              </a:buClr>
              <a:buSzPts val="5200"/>
              <a:buNone/>
              <a:defRPr sz="6933">
                <a:solidFill>
                  <a:srgbClr val="FFFFFF"/>
                </a:solidFill>
              </a:defRPr>
            </a:lvl2pPr>
            <a:lvl3pPr lvl="2" algn="ctr" rtl="0">
              <a:lnSpc>
                <a:spcPct val="100000"/>
              </a:lnSpc>
              <a:spcBef>
                <a:spcPts val="0"/>
              </a:spcBef>
              <a:spcAft>
                <a:spcPts val="0"/>
              </a:spcAft>
              <a:buClr>
                <a:srgbClr val="FFFFFF"/>
              </a:buClr>
              <a:buSzPts val="5200"/>
              <a:buNone/>
              <a:defRPr sz="6933">
                <a:solidFill>
                  <a:srgbClr val="FFFFFF"/>
                </a:solidFill>
              </a:defRPr>
            </a:lvl3pPr>
            <a:lvl4pPr lvl="3" algn="ctr" rtl="0">
              <a:lnSpc>
                <a:spcPct val="100000"/>
              </a:lnSpc>
              <a:spcBef>
                <a:spcPts val="0"/>
              </a:spcBef>
              <a:spcAft>
                <a:spcPts val="0"/>
              </a:spcAft>
              <a:buClr>
                <a:srgbClr val="FFFFFF"/>
              </a:buClr>
              <a:buSzPts val="5200"/>
              <a:buNone/>
              <a:defRPr sz="6933">
                <a:solidFill>
                  <a:srgbClr val="FFFFFF"/>
                </a:solidFill>
              </a:defRPr>
            </a:lvl4pPr>
            <a:lvl5pPr lvl="4" algn="ctr" rtl="0">
              <a:lnSpc>
                <a:spcPct val="100000"/>
              </a:lnSpc>
              <a:spcBef>
                <a:spcPts val="0"/>
              </a:spcBef>
              <a:spcAft>
                <a:spcPts val="0"/>
              </a:spcAft>
              <a:buClr>
                <a:srgbClr val="FFFFFF"/>
              </a:buClr>
              <a:buSzPts val="5200"/>
              <a:buNone/>
              <a:defRPr sz="6933">
                <a:solidFill>
                  <a:srgbClr val="FFFFFF"/>
                </a:solidFill>
              </a:defRPr>
            </a:lvl5pPr>
            <a:lvl6pPr lvl="5" algn="ctr" rtl="0">
              <a:lnSpc>
                <a:spcPct val="100000"/>
              </a:lnSpc>
              <a:spcBef>
                <a:spcPts val="0"/>
              </a:spcBef>
              <a:spcAft>
                <a:spcPts val="0"/>
              </a:spcAft>
              <a:buClr>
                <a:srgbClr val="FFFFFF"/>
              </a:buClr>
              <a:buSzPts val="5200"/>
              <a:buNone/>
              <a:defRPr sz="6933">
                <a:solidFill>
                  <a:srgbClr val="FFFFFF"/>
                </a:solidFill>
              </a:defRPr>
            </a:lvl6pPr>
            <a:lvl7pPr lvl="6" algn="ctr" rtl="0">
              <a:lnSpc>
                <a:spcPct val="100000"/>
              </a:lnSpc>
              <a:spcBef>
                <a:spcPts val="0"/>
              </a:spcBef>
              <a:spcAft>
                <a:spcPts val="0"/>
              </a:spcAft>
              <a:buClr>
                <a:srgbClr val="FFFFFF"/>
              </a:buClr>
              <a:buSzPts val="5200"/>
              <a:buNone/>
              <a:defRPr sz="6933">
                <a:solidFill>
                  <a:srgbClr val="FFFFFF"/>
                </a:solidFill>
              </a:defRPr>
            </a:lvl7pPr>
            <a:lvl8pPr lvl="7" algn="ctr" rtl="0">
              <a:lnSpc>
                <a:spcPct val="100000"/>
              </a:lnSpc>
              <a:spcBef>
                <a:spcPts val="0"/>
              </a:spcBef>
              <a:spcAft>
                <a:spcPts val="0"/>
              </a:spcAft>
              <a:buClr>
                <a:srgbClr val="FFFFFF"/>
              </a:buClr>
              <a:buSzPts val="5200"/>
              <a:buNone/>
              <a:defRPr sz="6933">
                <a:solidFill>
                  <a:srgbClr val="FFFFFF"/>
                </a:solidFill>
              </a:defRPr>
            </a:lvl8pPr>
            <a:lvl9pPr lvl="8" algn="ctr" rtl="0">
              <a:lnSpc>
                <a:spcPct val="100000"/>
              </a:lnSpc>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978" name="Google Shape;978;gd21c83c52b_0_2301"/>
          <p:cNvSpPr txBox="1">
            <a:spLocks noGrp="1"/>
          </p:cNvSpPr>
          <p:nvPr>
            <p:ph type="subTitle" idx="1"/>
          </p:nvPr>
        </p:nvSpPr>
        <p:spPr>
          <a:xfrm>
            <a:off x="472867" y="1871067"/>
            <a:ext cx="8357600" cy="658800"/>
          </a:xfrm>
          <a:prstGeom prst="rect">
            <a:avLst/>
          </a:prstGeom>
          <a:noFill/>
          <a:ln>
            <a:noFill/>
          </a:ln>
        </p:spPr>
        <p:txBody>
          <a:bodyPr spcFirstLastPara="1" wrap="square" lIns="0" tIns="91425" rIns="0" bIns="91425" anchor="t" anchorCtr="0">
            <a:noAutofit/>
          </a:bodyPr>
          <a:lstStyle>
            <a:lvl1pPr lvl="0" algn="l"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a:cs typeface="Montserrat"/>
                <a:sym typeface="Montserrat"/>
              </a:defRPr>
            </a:lvl1pPr>
            <a:lvl2pPr lvl="1"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979" name="Google Shape;979;gd21c83c52b_0_2301"/>
          <p:cNvSpPr txBox="1">
            <a:spLocks noGrp="1"/>
          </p:cNvSpPr>
          <p:nvPr>
            <p:ph type="subTitle" idx="2"/>
          </p:nvPr>
        </p:nvSpPr>
        <p:spPr>
          <a:xfrm>
            <a:off x="472867" y="3134667"/>
            <a:ext cx="8357600" cy="410000"/>
          </a:xfrm>
          <a:prstGeom prst="rect">
            <a:avLst/>
          </a:prstGeom>
          <a:noFill/>
          <a:ln>
            <a:noFill/>
          </a:ln>
        </p:spPr>
        <p:txBody>
          <a:bodyPr spcFirstLastPara="1" wrap="square" lIns="0" tIns="91425" rIns="0" bIns="91425" anchor="t" anchorCtr="0">
            <a:noAutofit/>
          </a:bodyPr>
          <a:lstStyle>
            <a:lvl1pPr lvl="0" algn="l" rtl="0">
              <a:lnSpc>
                <a:spcPct val="100000"/>
              </a:lnSpc>
              <a:spcBef>
                <a:spcPts val="0"/>
              </a:spcBef>
              <a:spcAft>
                <a:spcPts val="0"/>
              </a:spcAft>
              <a:buClr>
                <a:srgbClr val="FFFFFF"/>
              </a:buClr>
              <a:buSzPts val="1200"/>
              <a:buNone/>
              <a:defRPr sz="1600">
                <a:solidFill>
                  <a:srgbClr val="FFFFFF"/>
                </a:solidFill>
                <a:latin typeface="+mn-lt"/>
              </a:defRPr>
            </a:lvl1pPr>
            <a:lvl2pPr lvl="1" algn="l" rtl="0">
              <a:lnSpc>
                <a:spcPct val="100000"/>
              </a:lnSpc>
              <a:spcBef>
                <a:spcPts val="0"/>
              </a:spcBef>
              <a:spcAft>
                <a:spcPts val="0"/>
              </a:spcAft>
              <a:buClr>
                <a:srgbClr val="FFFFFF"/>
              </a:buClr>
              <a:buSzPts val="1800"/>
              <a:buNone/>
              <a:defRPr sz="2400" b="1">
                <a:solidFill>
                  <a:srgbClr val="FFFFFF"/>
                </a:solidFill>
              </a:defRPr>
            </a:lvl2pPr>
            <a:lvl3pPr lvl="2" algn="l" rtl="0">
              <a:lnSpc>
                <a:spcPct val="100000"/>
              </a:lnSpc>
              <a:spcBef>
                <a:spcPts val="0"/>
              </a:spcBef>
              <a:spcAft>
                <a:spcPts val="0"/>
              </a:spcAft>
              <a:buClr>
                <a:srgbClr val="FFFFFF"/>
              </a:buClr>
              <a:buSzPts val="1800"/>
              <a:buNone/>
              <a:defRPr sz="2400" b="1">
                <a:solidFill>
                  <a:srgbClr val="FFFFFF"/>
                </a:solidFill>
              </a:defRPr>
            </a:lvl3pPr>
            <a:lvl4pPr lvl="3" algn="l" rtl="0">
              <a:lnSpc>
                <a:spcPct val="100000"/>
              </a:lnSpc>
              <a:spcBef>
                <a:spcPts val="0"/>
              </a:spcBef>
              <a:spcAft>
                <a:spcPts val="0"/>
              </a:spcAft>
              <a:buClr>
                <a:srgbClr val="FFFFFF"/>
              </a:buClr>
              <a:buSzPts val="1800"/>
              <a:buNone/>
              <a:defRPr sz="2400" b="1">
                <a:solidFill>
                  <a:srgbClr val="FFFFFF"/>
                </a:solidFill>
              </a:defRPr>
            </a:lvl4pPr>
            <a:lvl5pPr lvl="4" algn="l" rtl="0">
              <a:lnSpc>
                <a:spcPct val="100000"/>
              </a:lnSpc>
              <a:spcBef>
                <a:spcPts val="0"/>
              </a:spcBef>
              <a:spcAft>
                <a:spcPts val="0"/>
              </a:spcAft>
              <a:buClr>
                <a:srgbClr val="FFFFFF"/>
              </a:buClr>
              <a:buSzPts val="1800"/>
              <a:buNone/>
              <a:defRPr sz="2400" b="1">
                <a:solidFill>
                  <a:srgbClr val="FFFFFF"/>
                </a:solidFill>
              </a:defRPr>
            </a:lvl5pPr>
            <a:lvl6pPr lvl="5" algn="l" rtl="0">
              <a:lnSpc>
                <a:spcPct val="100000"/>
              </a:lnSpc>
              <a:spcBef>
                <a:spcPts val="0"/>
              </a:spcBef>
              <a:spcAft>
                <a:spcPts val="0"/>
              </a:spcAft>
              <a:buClr>
                <a:srgbClr val="FFFFFF"/>
              </a:buClr>
              <a:buSzPts val="1800"/>
              <a:buNone/>
              <a:defRPr sz="2400" b="1">
                <a:solidFill>
                  <a:srgbClr val="FFFFFF"/>
                </a:solidFill>
              </a:defRPr>
            </a:lvl6pPr>
            <a:lvl7pPr lvl="6" algn="l" rtl="0">
              <a:lnSpc>
                <a:spcPct val="100000"/>
              </a:lnSpc>
              <a:spcBef>
                <a:spcPts val="0"/>
              </a:spcBef>
              <a:spcAft>
                <a:spcPts val="0"/>
              </a:spcAft>
              <a:buClr>
                <a:srgbClr val="FFFFFF"/>
              </a:buClr>
              <a:buSzPts val="1800"/>
              <a:buNone/>
              <a:defRPr sz="2400" b="1">
                <a:solidFill>
                  <a:srgbClr val="FFFFFF"/>
                </a:solidFill>
              </a:defRPr>
            </a:lvl7pPr>
            <a:lvl8pPr lvl="7" algn="l" rtl="0">
              <a:lnSpc>
                <a:spcPct val="100000"/>
              </a:lnSpc>
              <a:spcBef>
                <a:spcPts val="0"/>
              </a:spcBef>
              <a:spcAft>
                <a:spcPts val="0"/>
              </a:spcAft>
              <a:buClr>
                <a:srgbClr val="FFFFFF"/>
              </a:buClr>
              <a:buSzPts val="1800"/>
              <a:buNone/>
              <a:defRPr sz="2400" b="1">
                <a:solidFill>
                  <a:srgbClr val="FFFFFF"/>
                </a:solidFill>
              </a:defRPr>
            </a:lvl8pPr>
            <a:lvl9pPr lvl="8" algn="l"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pic>
        <p:nvPicPr>
          <p:cNvPr id="5" name="Picture 4">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75953" y="6496637"/>
            <a:ext cx="644652" cy="274320"/>
          </a:xfrm>
          <a:prstGeom prst="rect">
            <a:avLst/>
          </a:prstGeom>
        </p:spPr>
      </p:pic>
      <p:cxnSp>
        <p:nvCxnSpPr>
          <p:cNvPr id="6" name="Straight Connector 5">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57685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rgbClr val="000000"/>
        </a:solidFill>
        <a:effectLst/>
      </p:bgPr>
    </p:bg>
    <p:spTree>
      <p:nvGrpSpPr>
        <p:cNvPr id="1" name="Shape 219"/>
        <p:cNvGrpSpPr/>
        <p:nvPr/>
      </p:nvGrpSpPr>
      <p:grpSpPr>
        <a:xfrm>
          <a:off x="0" y="0"/>
          <a:ext cx="0" cy="0"/>
          <a:chOff x="0" y="0"/>
          <a:chExt cx="0" cy="0"/>
        </a:xfrm>
      </p:grpSpPr>
      <p:sp>
        <p:nvSpPr>
          <p:cNvPr id="9" name="Rectangle 8">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21" name="Google Shape;221;p4"/>
          <p:cNvSpPr txBox="1">
            <a:spLocks noGrp="1"/>
          </p:cNvSpPr>
          <p:nvPr>
            <p:ph type="ctrTitle"/>
          </p:nvPr>
        </p:nvSpPr>
        <p:spPr>
          <a:xfrm>
            <a:off x="472867" y="1527533"/>
            <a:ext cx="8374000"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222" name="Google Shape;222;p4"/>
          <p:cNvSpPr txBox="1">
            <a:spLocks noGrp="1"/>
          </p:cNvSpPr>
          <p:nvPr>
            <p:ph type="subTitle" idx="1"/>
          </p:nvPr>
        </p:nvSpPr>
        <p:spPr>
          <a:xfrm>
            <a:off x="472867" y="3737067"/>
            <a:ext cx="8374000" cy="1056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223" name="Google Shape;223;p4"/>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26" name="Google Shape;226;p4"/>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227" name="Google Shape;227;p4"/>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228" name="Google Shape;228;p4"/>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333">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cxnSp>
        <p:nvCxnSpPr>
          <p:cNvPr id="16" name="Straight Connector 15">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8" name="TextBox 17">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678452763"/>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nside - White/title/body text">
    <p:spTree>
      <p:nvGrpSpPr>
        <p:cNvPr id="1" name=""/>
        <p:cNvGrpSpPr/>
        <p:nvPr/>
      </p:nvGrpSpPr>
      <p:grpSpPr>
        <a:xfrm>
          <a:off x="0" y="0"/>
          <a:ext cx="0" cy="0"/>
          <a:chOff x="0" y="0"/>
          <a:chExt cx="0" cy="0"/>
        </a:xfrm>
      </p:grpSpPr>
      <p:sp>
        <p:nvSpPr>
          <p:cNvPr id="24" name="Google Shape;40;p5">
            <a:extLst>
              <a:ext uri="{FF2B5EF4-FFF2-40B4-BE49-F238E27FC236}">
                <a16:creationId xmlns:a16="http://schemas.microsoft.com/office/drawing/2014/main" id="{CA7D3202-BB5E-4102-8CDD-215C750AC736}"/>
              </a:ext>
            </a:extLst>
          </p:cNvPr>
          <p:cNvSpPr/>
          <p:nvPr/>
        </p:nvSpPr>
        <p:spPr>
          <a:xfrm>
            <a:off x="472867" y="66218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ontserrat" panose="00000500000000000000" pitchFamily="2" charset="0"/>
                <a:ea typeface="Montserrat Light"/>
                <a:cs typeface="Montserrat Light"/>
                <a:sym typeface="Montserrat Light"/>
              </a:rPr>
              <a:t>© </a:t>
            </a:r>
            <a:r>
              <a:rPr lang="en-US" sz="667" dirty="0">
                <a:solidFill>
                  <a:schemeClr val="bg1"/>
                </a:solidFill>
                <a:latin typeface="Montserrat" panose="00000500000000000000" pitchFamily="2" charset="0"/>
                <a:ea typeface="Montserrat Light"/>
                <a:cs typeface="Montserrat Light"/>
                <a:sym typeface="Montserrat Light"/>
              </a:rPr>
              <a:t>2023 Nielsen</a:t>
            </a:r>
            <a:r>
              <a:rPr lang="en" sz="667" dirty="0">
                <a:solidFill>
                  <a:schemeClr val="bg1"/>
                </a:solidFill>
                <a:latin typeface="Montserrat" panose="00000500000000000000" pitchFamily="2" charset="0"/>
                <a:ea typeface="Montserrat Light"/>
                <a:cs typeface="Montserrat Light"/>
                <a:sym typeface="Montserrat Light"/>
              </a:rPr>
              <a:t> Consumer LLC. All Rights Reserved.</a:t>
            </a:r>
            <a:endParaRPr sz="667" i="0" u="none" strike="noStrike" cap="none" dirty="0">
              <a:solidFill>
                <a:schemeClr val="bg1"/>
              </a:solidFill>
              <a:latin typeface="Montserrat" panose="00000500000000000000" pitchFamily="2" charset="0"/>
              <a:ea typeface="Montserrat Light"/>
              <a:cs typeface="Montserrat Light"/>
              <a:sym typeface="Montserrat Light"/>
            </a:endParaRPr>
          </a:p>
        </p:txBody>
      </p:sp>
      <p:sp>
        <p:nvSpPr>
          <p:cNvPr id="2" name="Title 1"/>
          <p:cNvSpPr>
            <a:spLocks noGrp="1"/>
          </p:cNvSpPr>
          <p:nvPr>
            <p:ph type="title" hasCustomPrompt="1"/>
          </p:nvPr>
        </p:nvSpPr>
        <p:spPr>
          <a:xfrm>
            <a:off x="475488" y="390144"/>
            <a:ext cx="11241024" cy="524256"/>
          </a:xfrm>
          <a:prstGeom prst="rect">
            <a:avLst/>
          </a:prstGeom>
        </p:spPr>
        <p:txBody>
          <a:bodyPr/>
          <a:lstStyle/>
          <a:p>
            <a:r>
              <a:rPr lang="en-US" dirty="0"/>
              <a:t>Click to add title</a:t>
            </a:r>
          </a:p>
        </p:txBody>
      </p:sp>
      <p:sp>
        <p:nvSpPr>
          <p:cNvPr id="10" name="Text Placeholder 9">
            <a:extLst>
              <a:ext uri="{FF2B5EF4-FFF2-40B4-BE49-F238E27FC236}">
                <a16:creationId xmlns:a16="http://schemas.microsoft.com/office/drawing/2014/main" id="{45FC9F91-5AE7-4A1B-AF40-EA52D844B995}"/>
              </a:ext>
            </a:extLst>
          </p:cNvPr>
          <p:cNvSpPr>
            <a:spLocks noGrp="1"/>
          </p:cNvSpPr>
          <p:nvPr>
            <p:ph type="body" sz="quarter" idx="10" hasCustomPrompt="1"/>
          </p:nvPr>
        </p:nvSpPr>
        <p:spPr>
          <a:xfrm>
            <a:off x="475488" y="829056"/>
            <a:ext cx="11241024" cy="512064"/>
          </a:xfrm>
          <a:prstGeom prst="rect">
            <a:avLst/>
          </a:prstGeom>
        </p:spPr>
        <p:txBody>
          <a:bodyPr tIns="91440"/>
          <a:lstStyle>
            <a:lvl1pPr marL="0" indent="0">
              <a:buNone/>
              <a:defRPr sz="1800">
                <a:solidFill>
                  <a:srgbClr val="000000"/>
                </a:solidFill>
                <a:latin typeface="+mj-lt"/>
              </a:defRPr>
            </a:lvl1pPr>
            <a:lvl2pPr marL="457178" indent="0">
              <a:buNone/>
              <a:defRPr>
                <a:latin typeface="Montserrat" panose="00000500000000000000" pitchFamily="2" charset="0"/>
              </a:defRPr>
            </a:lvl2pPr>
            <a:lvl3pPr marL="914354" indent="0">
              <a:buNone/>
              <a:defRPr>
                <a:latin typeface="Montserrat" panose="00000500000000000000" pitchFamily="2" charset="0"/>
              </a:defRPr>
            </a:lvl3pPr>
            <a:lvl4pPr marL="1371532" indent="0">
              <a:buNone/>
              <a:defRPr>
                <a:latin typeface="Montserrat" panose="00000500000000000000" pitchFamily="2" charset="0"/>
              </a:defRPr>
            </a:lvl4pPr>
            <a:lvl5pPr marL="1828709" indent="0">
              <a:buNone/>
              <a:defRPr>
                <a:latin typeface="Montserrat" panose="00000500000000000000" pitchFamily="2" charset="0"/>
              </a:defRPr>
            </a:lvl5pPr>
          </a:lstStyle>
          <a:p>
            <a:pPr lvl="0"/>
            <a:r>
              <a:rPr lang="en-US" dirty="0"/>
              <a:t>Click to add subtitle</a:t>
            </a:r>
          </a:p>
        </p:txBody>
      </p:sp>
      <p:sp>
        <p:nvSpPr>
          <p:cNvPr id="14" name="Google Shape;81;p10">
            <a:extLst>
              <a:ext uri="{FF2B5EF4-FFF2-40B4-BE49-F238E27FC236}">
                <a16:creationId xmlns:a16="http://schemas.microsoft.com/office/drawing/2014/main" id="{87435254-EDEF-4F12-9D28-5EEACE41FEC7}"/>
              </a:ext>
            </a:extLst>
          </p:cNvPr>
          <p:cNvSpPr txBox="1">
            <a:spLocks noGrp="1"/>
          </p:cNvSpPr>
          <p:nvPr>
            <p:ph type="subTitle" idx="2"/>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rgbClr val="666666"/>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4" name="Text Placeholder 3">
            <a:extLst>
              <a:ext uri="{FF2B5EF4-FFF2-40B4-BE49-F238E27FC236}">
                <a16:creationId xmlns:a16="http://schemas.microsoft.com/office/drawing/2014/main" id="{7B4B3318-00BC-4947-8B69-2EA554F5D40B}"/>
              </a:ext>
            </a:extLst>
          </p:cNvPr>
          <p:cNvSpPr>
            <a:spLocks noGrp="1"/>
          </p:cNvSpPr>
          <p:nvPr>
            <p:ph type="body" sz="quarter" idx="11"/>
          </p:nvPr>
        </p:nvSpPr>
        <p:spPr>
          <a:xfrm>
            <a:off x="475488" y="1536192"/>
            <a:ext cx="11241024" cy="4559808"/>
          </a:xfrm>
          <a:prstGeom prst="rect">
            <a:avLst/>
          </a:prstGeom>
        </p:spPr>
        <p:txBody>
          <a:bodyPr lIns="0" tIns="91440" rIns="0" bIns="91440"/>
          <a:lstStyle/>
          <a:p>
            <a:pPr lvl="0"/>
            <a:r>
              <a:rPr lang="en-US"/>
              <a:t>Click to edit Master text styles</a:t>
            </a:r>
          </a:p>
          <a:p>
            <a:pPr lvl="1"/>
            <a:r>
              <a:rPr lang="en-US"/>
              <a:t>Second level</a:t>
            </a:r>
          </a:p>
        </p:txBody>
      </p:sp>
      <p:sp>
        <p:nvSpPr>
          <p:cNvPr id="23" name="TextBox 22">
            <a:extLst>
              <a:ext uri="{FF2B5EF4-FFF2-40B4-BE49-F238E27FC236}">
                <a16:creationId xmlns:a16="http://schemas.microsoft.com/office/drawing/2014/main" id="{683E1066-32C0-4BBA-9C52-F0655F5849BD}"/>
              </a:ext>
            </a:extLst>
          </p:cNvPr>
          <p:cNvSpPr txBox="1"/>
          <p:nvPr/>
        </p:nvSpPr>
        <p:spPr>
          <a:xfrm>
            <a:off x="11192256" y="6412992"/>
            <a:ext cx="524256" cy="365760"/>
          </a:xfrm>
          <a:prstGeom prst="rect">
            <a:avLst/>
          </a:prstGeom>
          <a:noFill/>
        </p:spPr>
        <p:txBody>
          <a:bodyPr wrap="none" lIns="0" rIns="0" rtlCol="0" anchor="ctr" anchorCtr="0">
            <a:noAutofit/>
          </a:bodyPr>
          <a:lstStyle/>
          <a:p>
            <a:pPr algn="r"/>
            <a:fld id="{37C1F608-86A9-439D-B359-AB29DD5A1486}" type="slidenum">
              <a:rPr lang="en-US" sz="1333" smtClean="0">
                <a:latin typeface="Montserrat" panose="00000500000000000000" pitchFamily="2" charset="0"/>
              </a:rPr>
              <a:pPr algn="r"/>
              <a:t>‹#›</a:t>
            </a:fld>
            <a:endParaRPr lang="en-US" sz="1333" dirty="0">
              <a:latin typeface="Montserrat" panose="00000500000000000000" pitchFamily="2" charset="0"/>
            </a:endParaRPr>
          </a:p>
        </p:txBody>
      </p:sp>
    </p:spTree>
    <p:extLst>
      <p:ext uri="{BB962C8B-B14F-4D97-AF65-F5344CB8AC3E}">
        <p14:creationId xmlns:p14="http://schemas.microsoft.com/office/powerpoint/2010/main" val="6943653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 Black/white radiant N" preserve="1">
  <p:cSld name="Divider - Black/white radiant N">
    <p:bg>
      <p:bgPr>
        <a:solidFill>
          <a:srgbClr val="000000"/>
        </a:solidFill>
        <a:effectLst/>
      </p:bgPr>
    </p:bg>
    <p:spTree>
      <p:nvGrpSpPr>
        <p:cNvPr id="1" name="Shape 188"/>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95" name="Google Shape;195;p22"/>
          <p:cNvSpPr txBox="1">
            <a:spLocks noGrp="1"/>
          </p:cNvSpPr>
          <p:nvPr>
            <p:ph type="ctrTitle"/>
          </p:nvPr>
        </p:nvSpPr>
        <p:spPr>
          <a:xfrm>
            <a:off x="472867" y="1320800"/>
            <a:ext cx="4551600" cy="2104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a:p>
        </p:txBody>
      </p:sp>
      <p:sp>
        <p:nvSpPr>
          <p:cNvPr id="196" name="Google Shape;196;p22"/>
          <p:cNvSpPr txBox="1">
            <a:spLocks noGrp="1"/>
          </p:cNvSpPr>
          <p:nvPr>
            <p:ph type="subTitle" idx="1"/>
          </p:nvPr>
        </p:nvSpPr>
        <p:spPr>
          <a:xfrm>
            <a:off x="472867" y="3270833"/>
            <a:ext cx="4551600"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tabLst/>
              <a:defRPr sz="2400">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12" name="Slide Number Placeholder 1">
            <a:extLst>
              <a:ext uri="{FF2B5EF4-FFF2-40B4-BE49-F238E27FC236}">
                <a16:creationId xmlns:a16="http://schemas.microsoft.com/office/drawing/2014/main" id="{47E3B85B-D674-4AA4-A57C-AEB94FFFB1E2}"/>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491169"/>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ver - black/photo right" preserve="1">
  <p:cSld name="Cover - black/photo right">
    <p:bg>
      <p:bgPr>
        <a:solidFill>
          <a:srgbClr val="000000"/>
        </a:solidFill>
        <a:effectLst/>
      </p:bgPr>
    </p:bg>
    <p:spTree>
      <p:nvGrpSpPr>
        <p:cNvPr id="1" name="Shape 81"/>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8" name="Google Shape;88;p9"/>
          <p:cNvSpPr txBox="1">
            <a:spLocks noGrp="1"/>
          </p:cNvSpPr>
          <p:nvPr>
            <p:ph type="ctrTitle"/>
          </p:nvPr>
        </p:nvSpPr>
        <p:spPr>
          <a:xfrm>
            <a:off x="472867" y="1719100"/>
            <a:ext cx="5191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28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9" name="Google Shape;89;p9"/>
          <p:cNvSpPr txBox="1">
            <a:spLocks noGrp="1"/>
          </p:cNvSpPr>
          <p:nvPr>
            <p:ph type="subTitle" idx="1"/>
          </p:nvPr>
        </p:nvSpPr>
        <p:spPr>
          <a:xfrm>
            <a:off x="472867" y="3135900"/>
            <a:ext cx="5191600" cy="528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6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a:p>
        </p:txBody>
      </p:sp>
      <p:sp>
        <p:nvSpPr>
          <p:cNvPr id="90" name="Google Shape;90;p9"/>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2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1" name="Google Shape;91;p9"/>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2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92" name="Google Shape;92;p9"/>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200">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748933902"/>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Divider - White/photo" preserve="1">
  <p:cSld name="Divider - White/photo">
    <p:bg>
      <p:bgPr>
        <a:solidFill>
          <a:srgbClr val="000000"/>
        </a:solidFill>
        <a:effectLst/>
      </p:bgPr>
    </p:bg>
    <p:spTree>
      <p:nvGrpSpPr>
        <p:cNvPr id="1" name="Shape 245"/>
        <p:cNvGrpSpPr/>
        <p:nvPr/>
      </p:nvGrpSpPr>
      <p:grpSpPr>
        <a:xfrm>
          <a:off x="0" y="0"/>
          <a:ext cx="0" cy="0"/>
          <a:chOff x="0" y="0"/>
          <a:chExt cx="0" cy="0"/>
        </a:xfrm>
      </p:grpSpPr>
      <p:sp>
        <p:nvSpPr>
          <p:cNvPr id="12" name="Rectangle 1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3" name="Picture 12"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249" name="Google Shape;249;p28"/>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algn="r" rtl="0">
              <a:buNone/>
              <a:defRPr sz="1333">
                <a:solidFill>
                  <a:schemeClr val="bg1"/>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Light"/>
              </a:defRPr>
            </a:lvl1pPr>
            <a:lvl2pPr lvl="1" algn="r" rtl="0">
              <a:buNone/>
              <a:defRPr sz="1333">
                <a:latin typeface="Montserrat Light"/>
                <a:ea typeface="Montserrat Light"/>
                <a:cs typeface="Montserrat Light"/>
                <a:sym typeface="Montserrat Light"/>
              </a:defRPr>
            </a:lvl2pPr>
            <a:lvl3pPr lvl="2" algn="r" rtl="0">
              <a:buNone/>
              <a:defRPr sz="1333">
                <a:latin typeface="Montserrat Light"/>
                <a:ea typeface="Montserrat Light"/>
                <a:cs typeface="Montserrat Light"/>
                <a:sym typeface="Montserrat Light"/>
              </a:defRPr>
            </a:lvl3pPr>
            <a:lvl4pPr lvl="3" algn="r" rtl="0">
              <a:buNone/>
              <a:defRPr sz="1333">
                <a:latin typeface="Montserrat Light"/>
                <a:ea typeface="Montserrat Light"/>
                <a:cs typeface="Montserrat Light"/>
                <a:sym typeface="Montserrat Light"/>
              </a:defRPr>
            </a:lvl4pPr>
            <a:lvl5pPr lvl="4" algn="r" rtl="0">
              <a:buNone/>
              <a:defRPr sz="1333">
                <a:latin typeface="Montserrat Light"/>
                <a:ea typeface="Montserrat Light"/>
                <a:cs typeface="Montserrat Light"/>
                <a:sym typeface="Montserrat Light"/>
              </a:defRPr>
            </a:lvl5pPr>
            <a:lvl6pPr lvl="5" algn="r" rtl="0">
              <a:buNone/>
              <a:defRPr sz="1333">
                <a:latin typeface="Montserrat Light"/>
                <a:ea typeface="Montserrat Light"/>
                <a:cs typeface="Montserrat Light"/>
                <a:sym typeface="Montserrat Light"/>
              </a:defRPr>
            </a:lvl6pPr>
            <a:lvl7pPr lvl="6" algn="r" rtl="0">
              <a:buNone/>
              <a:defRPr sz="1333">
                <a:latin typeface="Montserrat Light"/>
                <a:ea typeface="Montserrat Light"/>
                <a:cs typeface="Montserrat Light"/>
                <a:sym typeface="Montserrat Light"/>
              </a:defRPr>
            </a:lvl7pPr>
            <a:lvl8pPr lvl="7" algn="r" rtl="0">
              <a:buNone/>
              <a:defRPr sz="1333">
                <a:latin typeface="Montserrat Light"/>
                <a:ea typeface="Montserrat Light"/>
                <a:cs typeface="Montserrat Light"/>
                <a:sym typeface="Montserrat Light"/>
              </a:defRPr>
            </a:lvl8pPr>
            <a:lvl9pPr lvl="8" algn="r" rtl="0">
              <a:buNone/>
              <a:defRPr sz="1333">
                <a:latin typeface="Montserrat Light"/>
                <a:ea typeface="Montserrat Light"/>
                <a:cs typeface="Montserrat Light"/>
                <a:sym typeface="Montserrat Light"/>
              </a:defRPr>
            </a:lvl9pPr>
          </a:lstStyle>
          <a:p>
            <a:fld id="{00000000-1234-1234-1234-123412341234}" type="slidenum">
              <a:rPr lang="en" smtClean="0"/>
              <a:pPr/>
              <a:t>‹#›</a:t>
            </a:fld>
            <a:endParaRPr lang="en"/>
          </a:p>
        </p:txBody>
      </p:sp>
      <p:sp>
        <p:nvSpPr>
          <p:cNvPr id="251" name="Google Shape;251;p28"/>
          <p:cNvSpPr txBox="1">
            <a:spLocks noGrp="1"/>
          </p:cNvSpPr>
          <p:nvPr>
            <p:ph type="ctrTitle"/>
          </p:nvPr>
        </p:nvSpPr>
        <p:spPr>
          <a:xfrm>
            <a:off x="472867" y="2159467"/>
            <a:ext cx="5255200" cy="21040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chemeClr val="bg1"/>
                </a:solidFill>
                <a:latin typeface="+mn-lt"/>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cxnSp>
        <p:nvCxnSpPr>
          <p:cNvPr id="14" name="Straight Connector 1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59628246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Inside - Black/title/body text" preserve="1">
  <p:cSld name="Inside - Black/title/body text">
    <p:bg>
      <p:bgPr>
        <a:solidFill>
          <a:srgbClr val="000000"/>
        </a:solidFill>
        <a:effectLst/>
      </p:bgPr>
    </p:bg>
    <p:spTree>
      <p:nvGrpSpPr>
        <p:cNvPr id="1" name="Shape 73"/>
        <p:cNvGrpSpPr/>
        <p:nvPr/>
      </p:nvGrpSpPr>
      <p:grpSpPr>
        <a:xfrm>
          <a:off x="0" y="0"/>
          <a:ext cx="0" cy="0"/>
          <a:chOff x="0" y="0"/>
          <a:chExt cx="0" cy="0"/>
        </a:xfrm>
      </p:grpSpPr>
      <p:sp>
        <p:nvSpPr>
          <p:cNvPr id="9" name="Rectangle 8">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75" name="Google Shape;75;p8"/>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667">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76" name="Google Shape;76;p8"/>
          <p:cNvSpPr txBox="1">
            <a:spLocks noGrp="1"/>
          </p:cNvSpPr>
          <p:nvPr>
            <p:ph type="body" idx="1"/>
          </p:nvPr>
        </p:nvSpPr>
        <p:spPr>
          <a:xfrm>
            <a:off x="472867" y="1536633"/>
            <a:ext cx="11246400" cy="4555200"/>
          </a:xfrm>
          <a:prstGeom prst="rect">
            <a:avLst/>
          </a:prstGeom>
        </p:spPr>
        <p:txBody>
          <a:bodyPr spcFirstLastPara="1" wrap="square" lIns="0" tIns="91425" rIns="0" bIns="91425" anchor="t" anchorCtr="0">
            <a:noAutofit/>
          </a:bodyPr>
          <a:lstStyle>
            <a:lvl1pPr marL="365751" lvl="0" indent="-365751" rtl="0">
              <a:spcBef>
                <a:spcPts val="0"/>
              </a:spcBef>
              <a:spcAft>
                <a:spcPts val="0"/>
              </a:spcAft>
              <a:buClr>
                <a:srgbClr val="FFFFFF"/>
              </a:buClr>
              <a:buSzPts val="1300"/>
              <a:buChar char="■"/>
              <a:defRPr>
                <a:solidFill>
                  <a:srgbClr val="FFFFFF"/>
                </a:solidFill>
                <a:latin typeface="+mn-lt"/>
              </a:defRPr>
            </a:lvl1pPr>
            <a:lvl2pPr marL="1219170" lvl="1" indent="-406390" rtl="0">
              <a:spcBef>
                <a:spcPts val="2133"/>
              </a:spcBef>
              <a:spcAft>
                <a:spcPts val="0"/>
              </a:spcAft>
              <a:buClr>
                <a:srgbClr val="FFFFFF"/>
              </a:buClr>
              <a:buSzPts val="1200"/>
              <a:buChar char="⎼"/>
              <a:defRPr>
                <a:solidFill>
                  <a:srgbClr val="FFFFFF"/>
                </a:solidFill>
              </a:defRPr>
            </a:lvl2pPr>
            <a:lvl3pPr marL="1828754" lvl="2" indent="-389457" rtl="0">
              <a:spcBef>
                <a:spcPts val="2133"/>
              </a:spcBef>
              <a:spcAft>
                <a:spcPts val="0"/>
              </a:spcAft>
              <a:buClr>
                <a:srgbClr val="FFFFFF"/>
              </a:buClr>
              <a:buSzPts val="1000"/>
              <a:buChar char="○"/>
              <a:defRPr>
                <a:solidFill>
                  <a:srgbClr val="FFFFFF"/>
                </a:solidFill>
              </a:defRPr>
            </a:lvl3pPr>
            <a:lvl4pPr marL="2438339" lvl="3" indent="-389457" rtl="0">
              <a:spcBef>
                <a:spcPts val="2133"/>
              </a:spcBef>
              <a:spcAft>
                <a:spcPts val="0"/>
              </a:spcAft>
              <a:buClr>
                <a:srgbClr val="FFFFFF"/>
              </a:buClr>
              <a:buSzPts val="1000"/>
              <a:buChar char="■"/>
              <a:defRPr>
                <a:solidFill>
                  <a:srgbClr val="FFFFFF"/>
                </a:solidFill>
              </a:defRPr>
            </a:lvl4pPr>
            <a:lvl5pPr marL="3047924" lvl="4" indent="-389457" rtl="0">
              <a:spcBef>
                <a:spcPts val="2133"/>
              </a:spcBef>
              <a:spcAft>
                <a:spcPts val="0"/>
              </a:spcAft>
              <a:buClr>
                <a:srgbClr val="FFFFFF"/>
              </a:buClr>
              <a:buSzPts val="1000"/>
              <a:buChar char="⎼"/>
              <a:defRPr>
                <a:solidFill>
                  <a:srgbClr val="FFFFFF"/>
                </a:solidFill>
              </a:defRPr>
            </a:lvl5pPr>
            <a:lvl6pPr marL="3657509" lvl="5" indent="-389457" rtl="0">
              <a:spcBef>
                <a:spcPts val="2133"/>
              </a:spcBef>
              <a:spcAft>
                <a:spcPts val="0"/>
              </a:spcAft>
              <a:buClr>
                <a:srgbClr val="FFFFFF"/>
              </a:buClr>
              <a:buSzPts val="1000"/>
              <a:buChar char="○"/>
              <a:defRPr>
                <a:solidFill>
                  <a:srgbClr val="FFFFFF"/>
                </a:solidFill>
              </a:defRPr>
            </a:lvl6pPr>
            <a:lvl7pPr marL="4267093" lvl="6" indent="-389457" rtl="0">
              <a:spcBef>
                <a:spcPts val="2133"/>
              </a:spcBef>
              <a:spcAft>
                <a:spcPts val="0"/>
              </a:spcAft>
              <a:buClr>
                <a:srgbClr val="FFFFFF"/>
              </a:buClr>
              <a:buSzPts val="1000"/>
              <a:buChar char="■"/>
              <a:defRPr>
                <a:solidFill>
                  <a:srgbClr val="FFFFFF"/>
                </a:solidFill>
              </a:defRPr>
            </a:lvl7pPr>
            <a:lvl8pPr marL="4876678" lvl="7" indent="-389457" rtl="0">
              <a:spcBef>
                <a:spcPts val="2133"/>
              </a:spcBef>
              <a:spcAft>
                <a:spcPts val="0"/>
              </a:spcAft>
              <a:buClr>
                <a:srgbClr val="FFFFFF"/>
              </a:buClr>
              <a:buSzPts val="1000"/>
              <a:buChar char="⎼"/>
              <a:defRPr>
                <a:solidFill>
                  <a:srgbClr val="FFFFFF"/>
                </a:solidFill>
              </a:defRPr>
            </a:lvl8pPr>
            <a:lvl9pPr marL="5486263" lvl="8" indent="-389457" rtl="0">
              <a:spcBef>
                <a:spcPts val="2133"/>
              </a:spcBef>
              <a:spcAft>
                <a:spcPts val="2133"/>
              </a:spcAft>
              <a:buClr>
                <a:srgbClr val="FFFFFF"/>
              </a:buClr>
              <a:buSzPts val="1000"/>
              <a:buChar char="○"/>
              <a:defRPr>
                <a:solidFill>
                  <a:srgbClr val="FFFFFF"/>
                </a:solidFill>
              </a:defRPr>
            </a:lvl9pPr>
          </a:lstStyle>
          <a:p>
            <a:pPr lvl="0"/>
            <a:r>
              <a:rPr lang="en-US"/>
              <a:t>Click to edit Master text styles</a:t>
            </a:r>
          </a:p>
        </p:txBody>
      </p:sp>
      <p:sp>
        <p:nvSpPr>
          <p:cNvPr id="78" name="Google Shape;78;p8"/>
          <p:cNvSpPr txBox="1">
            <a:spLocks noGrp="1"/>
          </p:cNvSpPr>
          <p:nvPr>
            <p:ph type="subTitle" idx="2"/>
          </p:nvPr>
        </p:nvSpPr>
        <p:spPr>
          <a:xfrm>
            <a:off x="472867" y="827400"/>
            <a:ext cx="11246400" cy="512400"/>
          </a:xfrm>
          <a:prstGeom prst="rect">
            <a:avLst/>
          </a:prstGeom>
        </p:spPr>
        <p:txBody>
          <a:bodyPr spcFirstLastPara="1" wrap="square" lIns="0" tIns="91425" rIns="0" bIns="91425" anchor="t" anchorCtr="0">
            <a:noAutofit/>
          </a:bodyPr>
          <a:lstStyle>
            <a:lvl1pPr marL="414856" lvl="0" indent="-414856" rtl="0">
              <a:lnSpc>
                <a:spcPct val="100000"/>
              </a:lnSpc>
              <a:spcBef>
                <a:spcPts val="0"/>
              </a:spcBef>
              <a:spcAft>
                <a:spcPts val="0"/>
              </a:spcAft>
              <a:buClr>
                <a:schemeClr val="accent5"/>
              </a:buClr>
              <a:buSzPts val="1500"/>
              <a:buNone/>
              <a:defRPr sz="2000">
                <a:solidFill>
                  <a:schemeClr val="bg2">
                    <a:lumMod val="40000"/>
                    <a:lumOff val="60000"/>
                  </a:schemeClr>
                </a:solidFill>
                <a:latin typeface="+mn-lt"/>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a:p>
        </p:txBody>
      </p:sp>
      <p:sp>
        <p:nvSpPr>
          <p:cNvPr id="80" name="Google Shape;80;p8"/>
          <p:cNvSpPr txBox="1">
            <a:spLocks noGrp="1"/>
          </p:cNvSpPr>
          <p:nvPr>
            <p:ph type="subTitle" idx="3"/>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a:p>
        </p:txBody>
      </p:sp>
      <p:sp>
        <p:nvSpPr>
          <p:cNvPr id="10" name="Slide Number Placeholder 1">
            <a:extLst>
              <a:ext uri="{FF2B5EF4-FFF2-40B4-BE49-F238E27FC236}">
                <a16:creationId xmlns:a16="http://schemas.microsoft.com/office/drawing/2014/main" id="{4A5397F1-019C-45FF-B634-933D0BE78327}"/>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350055726"/>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Inside - Black blank" preserve="1">
  <p:cSld name="Inside - Black blank">
    <p:bg>
      <p:bgPr>
        <a:solidFill>
          <a:srgbClr val="000000"/>
        </a:solidFill>
        <a:effectLst/>
      </p:bgPr>
    </p:bg>
    <p:spTree>
      <p:nvGrpSpPr>
        <p:cNvPr id="1" name="Shape 270"/>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71" name="Google Shape;271;p31"/>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latin typeface="Avenir Next LT Pro" panose="020B0504020202020204" pitchFamily="34" charset="0"/>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latin typeface="Avenir Next LT Pro" panose="020B0504020202020204" pitchFamily="34" charset="0"/>
            </a:endParaRPr>
          </a:p>
        </p:txBody>
      </p:sp>
      <p:sp>
        <p:nvSpPr>
          <p:cNvPr id="273" name="Google Shape;273;p31"/>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cxnSp>
        <p:nvCxnSpPr>
          <p:cNvPr id="6" name="Straight Connector 5">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8" name="Picture 7">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157917777"/>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Inside - Black/title only" preserve="1">
  <p:cSld name="Inside - Black/title only">
    <p:bg>
      <p:bgPr>
        <a:solidFill>
          <a:srgbClr val="000000"/>
        </a:solidFill>
        <a:effectLst/>
      </p:bgPr>
    </p:bg>
    <p:spTree>
      <p:nvGrpSpPr>
        <p:cNvPr id="1" name="Shape 8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3" name="Google Shape;93;p10"/>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94" name="Google Shape;94;p10"/>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9" name="Slide Number Placeholder 1">
            <a:extLst>
              <a:ext uri="{FF2B5EF4-FFF2-40B4-BE49-F238E27FC236}">
                <a16:creationId xmlns:a16="http://schemas.microsoft.com/office/drawing/2014/main" id="{000BDBC4-3F02-409D-A9BB-6FD11DAF8DC4}"/>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137361592"/>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Inside - black w/ chart" preserve="1">
  <p:cSld name="Inside - black w/ chart">
    <p:bg>
      <p:bgPr>
        <a:solidFill>
          <a:srgbClr val="000000"/>
        </a:solidFill>
        <a:effectLst/>
      </p:bgPr>
    </p:bg>
    <p:spTree>
      <p:nvGrpSpPr>
        <p:cNvPr id="1" name="Shape 29"/>
        <p:cNvGrpSpPr/>
        <p:nvPr/>
      </p:nvGrpSpPr>
      <p:grpSpPr>
        <a:xfrm>
          <a:off x="0" y="0"/>
          <a:ext cx="0" cy="0"/>
          <a:chOff x="0" y="0"/>
          <a:chExt cx="0" cy="0"/>
        </a:xfrm>
      </p:grpSpPr>
      <p:sp>
        <p:nvSpPr>
          <p:cNvPr id="10" name="Rectangle 9">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31" name="Google Shape;31;p3"/>
          <p:cNvSpPr txBox="1">
            <a:spLocks noGrp="1"/>
          </p:cNvSpPr>
          <p:nvPr>
            <p:ph type="ctrTitle"/>
          </p:nvPr>
        </p:nvSpPr>
        <p:spPr>
          <a:xfrm>
            <a:off x="458167" y="458433"/>
            <a:ext cx="11275200" cy="458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000"/>
              <a:buFont typeface="Montserrat"/>
              <a:buNone/>
              <a:defRPr sz="2400" b="1">
                <a:solidFill>
                  <a:schemeClr val="lt1"/>
                </a:solidFill>
                <a:latin typeface="+mn-lt"/>
                <a:ea typeface="Avenir"/>
                <a:cs typeface="Avenir"/>
                <a:sym typeface="Avenir"/>
              </a:defRPr>
            </a:lvl1pPr>
            <a:lvl2pPr lvl="1" algn="ctr">
              <a:lnSpc>
                <a:spcPct val="100000"/>
              </a:lnSpc>
              <a:spcBef>
                <a:spcPts val="0"/>
              </a:spcBef>
              <a:spcAft>
                <a:spcPts val="0"/>
              </a:spcAft>
              <a:buClr>
                <a:schemeClr val="lt1"/>
              </a:buClr>
              <a:buSzPts val="2000"/>
              <a:buNone/>
              <a:defRPr sz="2667">
                <a:solidFill>
                  <a:schemeClr val="lt1"/>
                </a:solidFill>
              </a:defRPr>
            </a:lvl2pPr>
            <a:lvl3pPr lvl="2" algn="ctr">
              <a:lnSpc>
                <a:spcPct val="100000"/>
              </a:lnSpc>
              <a:spcBef>
                <a:spcPts val="0"/>
              </a:spcBef>
              <a:spcAft>
                <a:spcPts val="0"/>
              </a:spcAft>
              <a:buClr>
                <a:schemeClr val="lt1"/>
              </a:buClr>
              <a:buSzPts val="2000"/>
              <a:buNone/>
              <a:defRPr sz="2667">
                <a:solidFill>
                  <a:schemeClr val="lt1"/>
                </a:solidFill>
              </a:defRPr>
            </a:lvl3pPr>
            <a:lvl4pPr lvl="3" algn="ctr">
              <a:lnSpc>
                <a:spcPct val="100000"/>
              </a:lnSpc>
              <a:spcBef>
                <a:spcPts val="0"/>
              </a:spcBef>
              <a:spcAft>
                <a:spcPts val="0"/>
              </a:spcAft>
              <a:buClr>
                <a:schemeClr val="lt1"/>
              </a:buClr>
              <a:buSzPts val="2000"/>
              <a:buNone/>
              <a:defRPr sz="2667">
                <a:solidFill>
                  <a:schemeClr val="lt1"/>
                </a:solidFill>
              </a:defRPr>
            </a:lvl4pPr>
            <a:lvl5pPr lvl="4" algn="ctr">
              <a:lnSpc>
                <a:spcPct val="100000"/>
              </a:lnSpc>
              <a:spcBef>
                <a:spcPts val="0"/>
              </a:spcBef>
              <a:spcAft>
                <a:spcPts val="0"/>
              </a:spcAft>
              <a:buClr>
                <a:schemeClr val="lt1"/>
              </a:buClr>
              <a:buSzPts val="2000"/>
              <a:buNone/>
              <a:defRPr sz="2667">
                <a:solidFill>
                  <a:schemeClr val="lt1"/>
                </a:solidFill>
              </a:defRPr>
            </a:lvl5pPr>
            <a:lvl6pPr lvl="5" algn="ctr">
              <a:lnSpc>
                <a:spcPct val="100000"/>
              </a:lnSpc>
              <a:spcBef>
                <a:spcPts val="0"/>
              </a:spcBef>
              <a:spcAft>
                <a:spcPts val="0"/>
              </a:spcAft>
              <a:buClr>
                <a:schemeClr val="lt1"/>
              </a:buClr>
              <a:buSzPts val="2000"/>
              <a:buNone/>
              <a:defRPr sz="2667">
                <a:solidFill>
                  <a:schemeClr val="lt1"/>
                </a:solidFill>
              </a:defRPr>
            </a:lvl6pPr>
            <a:lvl7pPr lvl="6" algn="ctr">
              <a:lnSpc>
                <a:spcPct val="100000"/>
              </a:lnSpc>
              <a:spcBef>
                <a:spcPts val="0"/>
              </a:spcBef>
              <a:spcAft>
                <a:spcPts val="0"/>
              </a:spcAft>
              <a:buClr>
                <a:schemeClr val="lt1"/>
              </a:buClr>
              <a:buSzPts val="2000"/>
              <a:buNone/>
              <a:defRPr sz="2667">
                <a:solidFill>
                  <a:schemeClr val="lt1"/>
                </a:solidFill>
              </a:defRPr>
            </a:lvl7pPr>
            <a:lvl8pPr lvl="7" algn="ctr">
              <a:lnSpc>
                <a:spcPct val="100000"/>
              </a:lnSpc>
              <a:spcBef>
                <a:spcPts val="0"/>
              </a:spcBef>
              <a:spcAft>
                <a:spcPts val="0"/>
              </a:spcAft>
              <a:buClr>
                <a:schemeClr val="lt1"/>
              </a:buClr>
              <a:buSzPts val="2000"/>
              <a:buNone/>
              <a:defRPr sz="2667">
                <a:solidFill>
                  <a:schemeClr val="lt1"/>
                </a:solidFill>
              </a:defRPr>
            </a:lvl8pPr>
            <a:lvl9pPr lvl="8" algn="ctr">
              <a:lnSpc>
                <a:spcPct val="100000"/>
              </a:lnSpc>
              <a:spcBef>
                <a:spcPts val="0"/>
              </a:spcBef>
              <a:spcAft>
                <a:spcPts val="0"/>
              </a:spcAft>
              <a:buClr>
                <a:schemeClr val="lt1"/>
              </a:buClr>
              <a:buSzPts val="2000"/>
              <a:buNone/>
              <a:defRPr sz="2667">
                <a:solidFill>
                  <a:schemeClr val="lt1"/>
                </a:solidFill>
              </a:defRPr>
            </a:lvl9pPr>
          </a:lstStyle>
          <a:p>
            <a:r>
              <a:rPr lang="en-US"/>
              <a:t>Click to edit Master title style</a:t>
            </a:r>
            <a:endParaRPr dirty="0"/>
          </a:p>
        </p:txBody>
      </p:sp>
      <p:sp>
        <p:nvSpPr>
          <p:cNvPr id="35" name="Google Shape;35;p3"/>
          <p:cNvSpPr txBox="1">
            <a:spLocks noGrp="1"/>
          </p:cNvSpPr>
          <p:nvPr>
            <p:ph type="subTitle" idx="1"/>
          </p:nvPr>
        </p:nvSpPr>
        <p:spPr>
          <a:xfrm>
            <a:off x="458167" y="811800"/>
            <a:ext cx="11275200" cy="528000"/>
          </a:xfrm>
          <a:prstGeom prst="rect">
            <a:avLst/>
          </a:prstGeom>
          <a:noFill/>
          <a:ln>
            <a:noFill/>
          </a:ln>
        </p:spPr>
        <p:txBody>
          <a:bodyPr spcFirstLastPara="1" wrap="square" lIns="0" tIns="91425" rIns="0" bIns="91425" anchor="t" anchorCtr="0">
            <a:noAutofit/>
          </a:bodyPr>
          <a:lstStyle>
            <a:lvl1pPr lvl="0" algn="l">
              <a:lnSpc>
                <a:spcPct val="100000"/>
              </a:lnSpc>
              <a:spcBef>
                <a:spcPts val="0"/>
              </a:spcBef>
              <a:spcAft>
                <a:spcPts val="0"/>
              </a:spcAft>
              <a:buClr>
                <a:srgbClr val="666666"/>
              </a:buClr>
              <a:buSzPts val="1400"/>
              <a:buNone/>
              <a:defRPr sz="1800">
                <a:solidFill>
                  <a:schemeClr val="bg1"/>
                </a:solidFill>
                <a:latin typeface="+mn-lt"/>
                <a:ea typeface="Avenir"/>
                <a:cs typeface="Avenir"/>
                <a:sym typeface="Avenir"/>
              </a:defRPr>
            </a:lvl1pPr>
            <a:lvl2pPr lvl="1" algn="l">
              <a:lnSpc>
                <a:spcPct val="100000"/>
              </a:lnSpc>
              <a:spcBef>
                <a:spcPts val="2133"/>
              </a:spcBef>
              <a:spcAft>
                <a:spcPts val="0"/>
              </a:spcAft>
              <a:buClr>
                <a:srgbClr val="666666"/>
              </a:buClr>
              <a:buSzPts val="1400"/>
              <a:buNone/>
              <a:defRPr sz="1867">
                <a:solidFill>
                  <a:srgbClr val="666666"/>
                </a:solidFill>
              </a:defRPr>
            </a:lvl2pPr>
            <a:lvl3pPr lvl="2" algn="l">
              <a:lnSpc>
                <a:spcPct val="100000"/>
              </a:lnSpc>
              <a:spcBef>
                <a:spcPts val="2133"/>
              </a:spcBef>
              <a:spcAft>
                <a:spcPts val="0"/>
              </a:spcAft>
              <a:buClr>
                <a:srgbClr val="666666"/>
              </a:buClr>
              <a:buSzPts val="1400"/>
              <a:buNone/>
              <a:defRPr sz="1867">
                <a:solidFill>
                  <a:srgbClr val="666666"/>
                </a:solidFill>
              </a:defRPr>
            </a:lvl3pPr>
            <a:lvl4pPr lvl="3" algn="l">
              <a:lnSpc>
                <a:spcPct val="100000"/>
              </a:lnSpc>
              <a:spcBef>
                <a:spcPts val="2133"/>
              </a:spcBef>
              <a:spcAft>
                <a:spcPts val="0"/>
              </a:spcAft>
              <a:buClr>
                <a:srgbClr val="666666"/>
              </a:buClr>
              <a:buSzPts val="1400"/>
              <a:buNone/>
              <a:defRPr sz="1867">
                <a:solidFill>
                  <a:srgbClr val="666666"/>
                </a:solidFill>
              </a:defRPr>
            </a:lvl4pPr>
            <a:lvl5pPr lvl="4" algn="l">
              <a:lnSpc>
                <a:spcPct val="100000"/>
              </a:lnSpc>
              <a:spcBef>
                <a:spcPts val="2133"/>
              </a:spcBef>
              <a:spcAft>
                <a:spcPts val="0"/>
              </a:spcAft>
              <a:buClr>
                <a:srgbClr val="666666"/>
              </a:buClr>
              <a:buSzPts val="1400"/>
              <a:buNone/>
              <a:defRPr sz="1867">
                <a:solidFill>
                  <a:srgbClr val="666666"/>
                </a:solidFill>
              </a:defRPr>
            </a:lvl5pPr>
            <a:lvl6pPr lvl="5" algn="l">
              <a:lnSpc>
                <a:spcPct val="100000"/>
              </a:lnSpc>
              <a:spcBef>
                <a:spcPts val="2133"/>
              </a:spcBef>
              <a:spcAft>
                <a:spcPts val="0"/>
              </a:spcAft>
              <a:buClr>
                <a:srgbClr val="666666"/>
              </a:buClr>
              <a:buSzPts val="1400"/>
              <a:buNone/>
              <a:defRPr sz="1867">
                <a:solidFill>
                  <a:srgbClr val="666666"/>
                </a:solidFill>
              </a:defRPr>
            </a:lvl6pPr>
            <a:lvl7pPr lvl="6" algn="l">
              <a:lnSpc>
                <a:spcPct val="100000"/>
              </a:lnSpc>
              <a:spcBef>
                <a:spcPts val="2133"/>
              </a:spcBef>
              <a:spcAft>
                <a:spcPts val="0"/>
              </a:spcAft>
              <a:buClr>
                <a:srgbClr val="666666"/>
              </a:buClr>
              <a:buSzPts val="1400"/>
              <a:buNone/>
              <a:defRPr sz="1867">
                <a:solidFill>
                  <a:srgbClr val="666666"/>
                </a:solidFill>
              </a:defRPr>
            </a:lvl7pPr>
            <a:lvl8pPr lvl="7" algn="l">
              <a:lnSpc>
                <a:spcPct val="100000"/>
              </a:lnSpc>
              <a:spcBef>
                <a:spcPts val="2133"/>
              </a:spcBef>
              <a:spcAft>
                <a:spcPts val="0"/>
              </a:spcAft>
              <a:buClr>
                <a:srgbClr val="666666"/>
              </a:buClr>
              <a:buSzPts val="1400"/>
              <a:buNone/>
              <a:defRPr sz="1867">
                <a:solidFill>
                  <a:srgbClr val="666666"/>
                </a:solidFill>
              </a:defRPr>
            </a:lvl8pPr>
            <a:lvl9pPr lvl="8" algn="l">
              <a:lnSpc>
                <a:spcPct val="100000"/>
              </a:lnSpc>
              <a:spcBef>
                <a:spcPts val="2133"/>
              </a:spcBef>
              <a:spcAft>
                <a:spcPts val="2133"/>
              </a:spcAft>
              <a:buClr>
                <a:srgbClr val="666666"/>
              </a:buClr>
              <a:buSzPts val="1400"/>
              <a:buNone/>
              <a:defRPr sz="1867">
                <a:solidFill>
                  <a:srgbClr val="666666"/>
                </a:solidFill>
              </a:defRPr>
            </a:lvl9pPr>
          </a:lstStyle>
          <a:p>
            <a:r>
              <a:rPr lang="en-US"/>
              <a:t>Click to edit Master subtitle style</a:t>
            </a:r>
            <a:endParaRPr/>
          </a:p>
        </p:txBody>
      </p:sp>
      <p:sp>
        <p:nvSpPr>
          <p:cNvPr id="36" name="Google Shape;36;p3"/>
          <p:cNvSpPr txBox="1">
            <a:spLocks noGrp="1"/>
          </p:cNvSpPr>
          <p:nvPr>
            <p:ph type="subTitle" idx="2"/>
          </p:nvPr>
        </p:nvSpPr>
        <p:spPr>
          <a:xfrm>
            <a:off x="4288233" y="5986933"/>
            <a:ext cx="7445600" cy="528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1200"/>
              <a:buNone/>
              <a:defRPr sz="1600" b="1">
                <a:solidFill>
                  <a:srgbClr val="FFFFFF"/>
                </a:solidFill>
                <a:latin typeface="+mn-lt"/>
                <a:ea typeface="Avenir"/>
                <a:cs typeface="Avenir"/>
                <a:sym typeface="Avenir"/>
              </a:defRPr>
            </a:lvl1pPr>
            <a:lvl2pPr lvl="1" algn="l">
              <a:lnSpc>
                <a:spcPct val="100000"/>
              </a:lnSpc>
              <a:spcBef>
                <a:spcPts val="0"/>
              </a:spcBef>
              <a:spcAft>
                <a:spcPts val="0"/>
              </a:spcAft>
              <a:buClr>
                <a:srgbClr val="FFFFFF"/>
              </a:buClr>
              <a:buSzPts val="1200"/>
              <a:buNone/>
              <a:defRPr sz="1600" b="1">
                <a:solidFill>
                  <a:srgbClr val="FFFFFF"/>
                </a:solidFill>
              </a:defRPr>
            </a:lvl2pPr>
            <a:lvl3pPr lvl="2" algn="l">
              <a:lnSpc>
                <a:spcPct val="100000"/>
              </a:lnSpc>
              <a:spcBef>
                <a:spcPts val="0"/>
              </a:spcBef>
              <a:spcAft>
                <a:spcPts val="0"/>
              </a:spcAft>
              <a:buClr>
                <a:srgbClr val="FFFFFF"/>
              </a:buClr>
              <a:buSzPts val="1200"/>
              <a:buNone/>
              <a:defRPr sz="1600" b="1">
                <a:solidFill>
                  <a:srgbClr val="FFFFFF"/>
                </a:solidFill>
              </a:defRPr>
            </a:lvl3pPr>
            <a:lvl4pPr lvl="3" algn="l">
              <a:lnSpc>
                <a:spcPct val="100000"/>
              </a:lnSpc>
              <a:spcBef>
                <a:spcPts val="0"/>
              </a:spcBef>
              <a:spcAft>
                <a:spcPts val="0"/>
              </a:spcAft>
              <a:buClr>
                <a:srgbClr val="FFFFFF"/>
              </a:buClr>
              <a:buSzPts val="1200"/>
              <a:buNone/>
              <a:defRPr sz="1600" b="1">
                <a:solidFill>
                  <a:srgbClr val="FFFFFF"/>
                </a:solidFill>
              </a:defRPr>
            </a:lvl4pPr>
            <a:lvl5pPr lvl="4" algn="l">
              <a:lnSpc>
                <a:spcPct val="100000"/>
              </a:lnSpc>
              <a:spcBef>
                <a:spcPts val="0"/>
              </a:spcBef>
              <a:spcAft>
                <a:spcPts val="0"/>
              </a:spcAft>
              <a:buClr>
                <a:srgbClr val="FFFFFF"/>
              </a:buClr>
              <a:buSzPts val="1200"/>
              <a:buNone/>
              <a:defRPr sz="1600" b="1">
                <a:solidFill>
                  <a:srgbClr val="FFFFFF"/>
                </a:solidFill>
              </a:defRPr>
            </a:lvl5pPr>
            <a:lvl6pPr lvl="5" algn="l">
              <a:lnSpc>
                <a:spcPct val="100000"/>
              </a:lnSpc>
              <a:spcBef>
                <a:spcPts val="0"/>
              </a:spcBef>
              <a:spcAft>
                <a:spcPts val="0"/>
              </a:spcAft>
              <a:buClr>
                <a:srgbClr val="FFFFFF"/>
              </a:buClr>
              <a:buSzPts val="1200"/>
              <a:buNone/>
              <a:defRPr sz="1600" b="1">
                <a:solidFill>
                  <a:srgbClr val="FFFFFF"/>
                </a:solidFill>
              </a:defRPr>
            </a:lvl6pPr>
            <a:lvl7pPr lvl="6" algn="l">
              <a:lnSpc>
                <a:spcPct val="100000"/>
              </a:lnSpc>
              <a:spcBef>
                <a:spcPts val="0"/>
              </a:spcBef>
              <a:spcAft>
                <a:spcPts val="0"/>
              </a:spcAft>
              <a:buClr>
                <a:srgbClr val="FFFFFF"/>
              </a:buClr>
              <a:buSzPts val="1200"/>
              <a:buNone/>
              <a:defRPr sz="1600" b="1">
                <a:solidFill>
                  <a:srgbClr val="FFFFFF"/>
                </a:solidFill>
              </a:defRPr>
            </a:lvl7pPr>
            <a:lvl8pPr lvl="7" algn="l">
              <a:lnSpc>
                <a:spcPct val="100000"/>
              </a:lnSpc>
              <a:spcBef>
                <a:spcPts val="0"/>
              </a:spcBef>
              <a:spcAft>
                <a:spcPts val="0"/>
              </a:spcAft>
              <a:buClr>
                <a:srgbClr val="FFFFFF"/>
              </a:buClr>
              <a:buSzPts val="1200"/>
              <a:buNone/>
              <a:defRPr sz="1600" b="1">
                <a:solidFill>
                  <a:srgbClr val="FFFFFF"/>
                </a:solidFill>
              </a:defRPr>
            </a:lvl8pPr>
            <a:lvl9pPr lvl="8" algn="l">
              <a:lnSpc>
                <a:spcPct val="100000"/>
              </a:lnSpc>
              <a:spcBef>
                <a:spcPts val="0"/>
              </a:spcBef>
              <a:spcAft>
                <a:spcPts val="0"/>
              </a:spcAft>
              <a:buClr>
                <a:srgbClr val="FFFFFF"/>
              </a:buClr>
              <a:buSzPts val="1200"/>
              <a:buNone/>
              <a:defRPr sz="1600" b="1">
                <a:solidFill>
                  <a:srgbClr val="FFFFFF"/>
                </a:solidFill>
              </a:defRPr>
            </a:lvl9pPr>
          </a:lstStyle>
          <a:p>
            <a:r>
              <a:rPr lang="en-US"/>
              <a:t>Click to edit Master subtitle style</a:t>
            </a:r>
            <a:endParaRPr/>
          </a:p>
        </p:txBody>
      </p:sp>
      <p:sp>
        <p:nvSpPr>
          <p:cNvPr id="37" name="Google Shape;37;p3"/>
          <p:cNvSpPr txBox="1">
            <a:spLocks noGrp="1"/>
          </p:cNvSpPr>
          <p:nvPr>
            <p:ph type="body" idx="3"/>
          </p:nvPr>
        </p:nvSpPr>
        <p:spPr>
          <a:xfrm>
            <a:off x="458167" y="1668600"/>
            <a:ext cx="3375987" cy="4674000"/>
          </a:xfrm>
          <a:prstGeom prst="rect">
            <a:avLst/>
          </a:prstGeom>
          <a:noFill/>
          <a:ln>
            <a:noFill/>
          </a:ln>
        </p:spPr>
        <p:txBody>
          <a:bodyPr spcFirstLastPara="1" wrap="square" lIns="0" tIns="0" rIns="0" bIns="0" anchor="t" anchorCtr="0">
            <a:noAutofit/>
          </a:bodyPr>
          <a:lstStyle>
            <a:lvl1pPr marL="609585" lvl="0" indent="-380990" algn="l">
              <a:lnSpc>
                <a:spcPct val="100000"/>
              </a:lnSpc>
              <a:spcBef>
                <a:spcPts val="0"/>
              </a:spcBef>
              <a:spcAft>
                <a:spcPts val="0"/>
              </a:spcAft>
              <a:buClr>
                <a:srgbClr val="FFFFFF"/>
              </a:buClr>
              <a:buSzPts val="900"/>
              <a:buChar char="■"/>
              <a:defRPr sz="1200">
                <a:solidFill>
                  <a:srgbClr val="FFFFFF"/>
                </a:solidFill>
                <a:latin typeface="+mn-lt"/>
                <a:ea typeface="Avenir"/>
                <a:cs typeface="Avenir"/>
                <a:sym typeface="Avenir"/>
              </a:defRPr>
            </a:lvl1pPr>
            <a:lvl2pPr marL="1219170" lvl="1" indent="-380990" algn="l">
              <a:lnSpc>
                <a:spcPct val="100000"/>
              </a:lnSpc>
              <a:spcBef>
                <a:spcPts val="1067"/>
              </a:spcBef>
              <a:spcAft>
                <a:spcPts val="0"/>
              </a:spcAft>
              <a:buClr>
                <a:srgbClr val="FFFFFF"/>
              </a:buClr>
              <a:buSzPts val="900"/>
              <a:buChar char="⎼"/>
              <a:defRPr sz="1200">
                <a:solidFill>
                  <a:srgbClr val="FFFFFF"/>
                </a:solidFill>
              </a:defRPr>
            </a:lvl2pPr>
            <a:lvl3pPr marL="1828754" lvl="2" indent="-380990" algn="l">
              <a:lnSpc>
                <a:spcPct val="100000"/>
              </a:lnSpc>
              <a:spcBef>
                <a:spcPts val="1067"/>
              </a:spcBef>
              <a:spcAft>
                <a:spcPts val="0"/>
              </a:spcAft>
              <a:buClr>
                <a:srgbClr val="FFFFFF"/>
              </a:buClr>
              <a:buSzPts val="900"/>
              <a:buChar char="○"/>
              <a:defRPr sz="1200">
                <a:solidFill>
                  <a:srgbClr val="FFFFFF"/>
                </a:solidFill>
              </a:defRPr>
            </a:lvl3pPr>
            <a:lvl4pPr marL="2438339" lvl="3" indent="-380990" algn="l">
              <a:lnSpc>
                <a:spcPct val="100000"/>
              </a:lnSpc>
              <a:spcBef>
                <a:spcPts val="1067"/>
              </a:spcBef>
              <a:spcAft>
                <a:spcPts val="0"/>
              </a:spcAft>
              <a:buClr>
                <a:srgbClr val="FFFFFF"/>
              </a:buClr>
              <a:buSzPts val="900"/>
              <a:buChar char="■"/>
              <a:defRPr sz="1200">
                <a:solidFill>
                  <a:srgbClr val="FFFFFF"/>
                </a:solidFill>
              </a:defRPr>
            </a:lvl4pPr>
            <a:lvl5pPr marL="3047924" lvl="4" indent="-380990" algn="l">
              <a:lnSpc>
                <a:spcPct val="100000"/>
              </a:lnSpc>
              <a:spcBef>
                <a:spcPts val="1067"/>
              </a:spcBef>
              <a:spcAft>
                <a:spcPts val="0"/>
              </a:spcAft>
              <a:buClr>
                <a:srgbClr val="FFFFFF"/>
              </a:buClr>
              <a:buSzPts val="900"/>
              <a:buChar char="⎼"/>
              <a:defRPr sz="1200">
                <a:solidFill>
                  <a:srgbClr val="FFFFFF"/>
                </a:solidFill>
              </a:defRPr>
            </a:lvl5pPr>
            <a:lvl6pPr marL="3657509" lvl="5" indent="-380990" algn="l">
              <a:lnSpc>
                <a:spcPct val="100000"/>
              </a:lnSpc>
              <a:spcBef>
                <a:spcPts val="1067"/>
              </a:spcBef>
              <a:spcAft>
                <a:spcPts val="0"/>
              </a:spcAft>
              <a:buClr>
                <a:srgbClr val="FFFFFF"/>
              </a:buClr>
              <a:buSzPts val="900"/>
              <a:buChar char="○"/>
              <a:defRPr sz="1200">
                <a:solidFill>
                  <a:srgbClr val="FFFFFF"/>
                </a:solidFill>
              </a:defRPr>
            </a:lvl6pPr>
            <a:lvl7pPr marL="4267093" lvl="6" indent="-380990" algn="l">
              <a:lnSpc>
                <a:spcPct val="100000"/>
              </a:lnSpc>
              <a:spcBef>
                <a:spcPts val="1067"/>
              </a:spcBef>
              <a:spcAft>
                <a:spcPts val="0"/>
              </a:spcAft>
              <a:buClr>
                <a:srgbClr val="FFFFFF"/>
              </a:buClr>
              <a:buSzPts val="900"/>
              <a:buChar char="■"/>
              <a:defRPr sz="1200">
                <a:solidFill>
                  <a:srgbClr val="FFFFFF"/>
                </a:solidFill>
              </a:defRPr>
            </a:lvl7pPr>
            <a:lvl8pPr marL="4876678" lvl="7" indent="-380990" algn="l">
              <a:lnSpc>
                <a:spcPct val="100000"/>
              </a:lnSpc>
              <a:spcBef>
                <a:spcPts val="1067"/>
              </a:spcBef>
              <a:spcAft>
                <a:spcPts val="0"/>
              </a:spcAft>
              <a:buClr>
                <a:srgbClr val="FFFFFF"/>
              </a:buClr>
              <a:buSzPts val="900"/>
              <a:buChar char="⎼"/>
              <a:defRPr sz="1200">
                <a:solidFill>
                  <a:srgbClr val="FFFFFF"/>
                </a:solidFill>
              </a:defRPr>
            </a:lvl8pPr>
            <a:lvl9pPr marL="5486263" lvl="8" indent="-380990" algn="l">
              <a:lnSpc>
                <a:spcPct val="100000"/>
              </a:lnSpc>
              <a:spcBef>
                <a:spcPts val="1067"/>
              </a:spcBef>
              <a:spcAft>
                <a:spcPts val="1067"/>
              </a:spcAft>
              <a:buClr>
                <a:srgbClr val="FFFFFF"/>
              </a:buClr>
              <a:buSzPts val="900"/>
              <a:buChar char="○"/>
              <a:defRPr sz="1200">
                <a:solidFill>
                  <a:srgbClr val="FFFFFF"/>
                </a:solidFill>
              </a:defRPr>
            </a:lvl9pPr>
          </a:lstStyle>
          <a:p>
            <a:pPr lvl="0"/>
            <a:r>
              <a:rPr lang="en-US"/>
              <a:t>Click to edit Master text styles</a:t>
            </a:r>
          </a:p>
        </p:txBody>
      </p:sp>
      <p:sp>
        <p:nvSpPr>
          <p:cNvPr id="38" name="Google Shape;38;p3"/>
          <p:cNvSpPr txBox="1">
            <a:spLocks noGrp="1"/>
          </p:cNvSpPr>
          <p:nvPr>
            <p:ph type="subTitle" idx="4"/>
          </p:nvPr>
        </p:nvSpPr>
        <p:spPr>
          <a:xfrm>
            <a:off x="4288233" y="1606255"/>
            <a:ext cx="7445600" cy="246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1100"/>
              <a:buNone/>
              <a:defRPr b="1">
                <a:solidFill>
                  <a:srgbClr val="FFFFFF"/>
                </a:solidFill>
                <a:latin typeface="+mn-lt"/>
                <a:ea typeface="Avenir"/>
                <a:cs typeface="Avenir"/>
                <a:sym typeface="Avenir"/>
              </a:defRPr>
            </a:lvl1pPr>
            <a:lvl2pPr lvl="1" algn="l">
              <a:lnSpc>
                <a:spcPct val="100000"/>
              </a:lnSpc>
              <a:spcBef>
                <a:spcPts val="0"/>
              </a:spcBef>
              <a:spcAft>
                <a:spcPts val="0"/>
              </a:spcAft>
              <a:buClr>
                <a:srgbClr val="FFFFFF"/>
              </a:buClr>
              <a:buSzPts val="1100"/>
              <a:buNone/>
              <a:defRPr sz="1467" b="1">
                <a:solidFill>
                  <a:srgbClr val="FFFFFF"/>
                </a:solidFill>
              </a:defRPr>
            </a:lvl2pPr>
            <a:lvl3pPr lvl="2" algn="l">
              <a:lnSpc>
                <a:spcPct val="100000"/>
              </a:lnSpc>
              <a:spcBef>
                <a:spcPts val="0"/>
              </a:spcBef>
              <a:spcAft>
                <a:spcPts val="0"/>
              </a:spcAft>
              <a:buClr>
                <a:srgbClr val="FFFFFF"/>
              </a:buClr>
              <a:buSzPts val="1100"/>
              <a:buNone/>
              <a:defRPr sz="1467" b="1">
                <a:solidFill>
                  <a:srgbClr val="FFFFFF"/>
                </a:solidFill>
              </a:defRPr>
            </a:lvl3pPr>
            <a:lvl4pPr lvl="3" algn="l">
              <a:lnSpc>
                <a:spcPct val="100000"/>
              </a:lnSpc>
              <a:spcBef>
                <a:spcPts val="0"/>
              </a:spcBef>
              <a:spcAft>
                <a:spcPts val="0"/>
              </a:spcAft>
              <a:buClr>
                <a:srgbClr val="FFFFFF"/>
              </a:buClr>
              <a:buSzPts val="1100"/>
              <a:buNone/>
              <a:defRPr sz="1467" b="1">
                <a:solidFill>
                  <a:srgbClr val="FFFFFF"/>
                </a:solidFill>
              </a:defRPr>
            </a:lvl4pPr>
            <a:lvl5pPr lvl="4" algn="l">
              <a:lnSpc>
                <a:spcPct val="100000"/>
              </a:lnSpc>
              <a:spcBef>
                <a:spcPts val="0"/>
              </a:spcBef>
              <a:spcAft>
                <a:spcPts val="0"/>
              </a:spcAft>
              <a:buClr>
                <a:srgbClr val="FFFFFF"/>
              </a:buClr>
              <a:buSzPts val="1100"/>
              <a:buNone/>
              <a:defRPr sz="1467" b="1">
                <a:solidFill>
                  <a:srgbClr val="FFFFFF"/>
                </a:solidFill>
              </a:defRPr>
            </a:lvl5pPr>
            <a:lvl6pPr lvl="5" algn="l">
              <a:lnSpc>
                <a:spcPct val="100000"/>
              </a:lnSpc>
              <a:spcBef>
                <a:spcPts val="0"/>
              </a:spcBef>
              <a:spcAft>
                <a:spcPts val="0"/>
              </a:spcAft>
              <a:buClr>
                <a:srgbClr val="FFFFFF"/>
              </a:buClr>
              <a:buSzPts val="1100"/>
              <a:buNone/>
              <a:defRPr sz="1467" b="1">
                <a:solidFill>
                  <a:srgbClr val="FFFFFF"/>
                </a:solidFill>
              </a:defRPr>
            </a:lvl6pPr>
            <a:lvl7pPr lvl="6" algn="l">
              <a:lnSpc>
                <a:spcPct val="100000"/>
              </a:lnSpc>
              <a:spcBef>
                <a:spcPts val="0"/>
              </a:spcBef>
              <a:spcAft>
                <a:spcPts val="0"/>
              </a:spcAft>
              <a:buClr>
                <a:srgbClr val="FFFFFF"/>
              </a:buClr>
              <a:buSzPts val="1100"/>
              <a:buNone/>
              <a:defRPr sz="1467" b="1">
                <a:solidFill>
                  <a:srgbClr val="FFFFFF"/>
                </a:solidFill>
              </a:defRPr>
            </a:lvl7pPr>
            <a:lvl8pPr lvl="7" algn="l">
              <a:lnSpc>
                <a:spcPct val="100000"/>
              </a:lnSpc>
              <a:spcBef>
                <a:spcPts val="0"/>
              </a:spcBef>
              <a:spcAft>
                <a:spcPts val="0"/>
              </a:spcAft>
              <a:buClr>
                <a:srgbClr val="FFFFFF"/>
              </a:buClr>
              <a:buSzPts val="1100"/>
              <a:buNone/>
              <a:defRPr sz="1467" b="1">
                <a:solidFill>
                  <a:srgbClr val="FFFFFF"/>
                </a:solidFill>
              </a:defRPr>
            </a:lvl8pPr>
            <a:lvl9pPr lvl="8" algn="l">
              <a:lnSpc>
                <a:spcPct val="100000"/>
              </a:lnSpc>
              <a:spcBef>
                <a:spcPts val="0"/>
              </a:spcBef>
              <a:spcAft>
                <a:spcPts val="0"/>
              </a:spcAft>
              <a:buClr>
                <a:srgbClr val="FFFFFF"/>
              </a:buClr>
              <a:buSzPts val="1100"/>
              <a:buNone/>
              <a:defRPr sz="1467" b="1">
                <a:solidFill>
                  <a:srgbClr val="FFFFFF"/>
                </a:solidFill>
              </a:defRPr>
            </a:lvl9pPr>
          </a:lstStyle>
          <a:p>
            <a:r>
              <a:rPr lang="en-US"/>
              <a:t>Click to edit Master subtitle style</a:t>
            </a:r>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191768163"/>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357193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a:prstGeom prst="rect">
            <a:avLst/>
          </a:prstGeom>
        </p:spPr>
        <p:txBody>
          <a:bodyPr anchor="b">
            <a:noAutofit/>
          </a:bodyPr>
          <a:lstStyle>
            <a:lvl1pPr algn="l">
              <a:defRPr sz="4400">
                <a:solidFill>
                  <a:schemeClr val="bg1"/>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Box 1">
            <a:extLst>
              <a:ext uri="{FF2B5EF4-FFF2-40B4-BE49-F238E27FC236}">
                <a16:creationId xmlns:a16="http://schemas.microsoft.com/office/drawing/2014/main" id="{96FAE4D6-0FBC-D546-E065-843A050CC164}"/>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41849382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3_sidebar_blue_circl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1013006-A4C4-8E9B-582A-F881CD2B33EB}"/>
              </a:ext>
            </a:extLst>
          </p:cNvPr>
          <p:cNvSpPr/>
          <p:nvPr userDrawn="1"/>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a:prstGeom prst="rect">
            <a:avLst/>
          </a:prstGeo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41396089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7C94C076-1CD8-CF76-1E98-52F5EBB5C1F2}"/>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304278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 name="Title 1"/>
          <p:cNvSpPr>
            <a:spLocks noGrp="1"/>
          </p:cNvSpPr>
          <p:nvPr>
            <p:ph type="title" hasCustomPrompt="1"/>
          </p:nvPr>
        </p:nvSpPr>
        <p:spPr>
          <a:xfrm>
            <a:off x="2639271" y="2650067"/>
            <a:ext cx="9305080" cy="585216"/>
          </a:xfrm>
          <a:prstGeom prst="rect">
            <a:avLst/>
          </a:prstGeom>
        </p:spPr>
        <p:txBody>
          <a:bodyPr wrap="square" anchor="t">
            <a:noAutofit/>
          </a:bodyPr>
          <a:lstStyle>
            <a:lvl1pPr algn="l">
              <a:defRPr sz="4400" b="1" cap="all">
                <a:solidFill>
                  <a:schemeClr val="bg1"/>
                </a:solidFill>
                <a:latin typeface="+mn-lt"/>
              </a:defRPr>
            </a:lvl1pPr>
          </a:lstStyle>
          <a:p>
            <a:r>
              <a:rPr lang="en-US" dirty="0"/>
              <a:t>Click to add title</a:t>
            </a:r>
          </a:p>
        </p:txBody>
      </p:sp>
      <p:sp>
        <p:nvSpPr>
          <p:cNvPr id="10" name="Text Placeholder 5"/>
          <p:cNvSpPr>
            <a:spLocks noGrp="1"/>
          </p:cNvSpPr>
          <p:nvPr>
            <p:ph type="body" sz="quarter" idx="10" hasCustomPrompt="1"/>
          </p:nvPr>
        </p:nvSpPr>
        <p:spPr>
          <a:xfrm>
            <a:off x="2641600" y="4116320"/>
            <a:ext cx="9302496" cy="711200"/>
          </a:xfrm>
          <a:prstGeom prst="rect">
            <a:avLst/>
          </a:prstGeom>
        </p:spPr>
        <p:txBody>
          <a:bodyPr/>
          <a:lstStyle>
            <a:lvl1pPr marL="0" indent="0">
              <a:buNone/>
              <a:defRPr sz="2000" b="0" baseline="0">
                <a:solidFill>
                  <a:schemeClr val="bg1"/>
                </a:solidFill>
                <a:latin typeface="+mn-lt"/>
              </a:defRPr>
            </a:lvl1pPr>
            <a:lvl2pPr marL="601089" indent="0">
              <a:buNone/>
              <a:defRPr/>
            </a:lvl2pPr>
            <a:lvl3pPr marL="1219110" indent="0">
              <a:buNone/>
              <a:defRPr/>
            </a:lvl3pPr>
            <a:lvl4pPr marL="1828664" indent="0">
              <a:buNone/>
              <a:defRPr/>
            </a:lvl4pPr>
            <a:lvl5pPr marL="2438218" indent="0">
              <a:buNone/>
              <a:defRPr/>
            </a:lvl5pPr>
          </a:lstStyle>
          <a:p>
            <a:pPr lvl="0"/>
            <a:r>
              <a:rPr lang="en-US" dirty="0"/>
              <a:t>Click to add Subtitle</a:t>
            </a:r>
          </a:p>
        </p:txBody>
      </p:sp>
      <p:sp>
        <p:nvSpPr>
          <p:cNvPr id="7" name="Slide Number Placeholder 5">
            <a:extLst>
              <a:ext uri="{FF2B5EF4-FFF2-40B4-BE49-F238E27FC236}">
                <a16:creationId xmlns:a16="http://schemas.microsoft.com/office/drawing/2014/main" id="{D0DB4F35-9ADE-ED35-28B3-71F80807EF03}"/>
              </a:ext>
            </a:extLst>
          </p:cNvPr>
          <p:cNvSpPr>
            <a:spLocks noGrp="1"/>
          </p:cNvSpPr>
          <p:nvPr>
            <p:ph type="sldNum" sz="quarter" idx="11"/>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52986002"/>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8002031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1159763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27419629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a:prstGeom prst="rect">
            <a:avLst/>
          </a:prstGeo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a:prstGeom prst="rect">
            <a:avLst/>
          </a:prstGeo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a:prstGeom prst="rect">
            <a:avLst/>
          </a:prstGeo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Tree>
    <p:extLst>
      <p:ext uri="{BB962C8B-B14F-4D97-AF65-F5344CB8AC3E}">
        <p14:creationId xmlns:p14="http://schemas.microsoft.com/office/powerpoint/2010/main" val="7497221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3_divider_deep_violet">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C7A27B-9C75-06B8-163E-687EF3BAFAB0}"/>
              </a:ext>
            </a:extLst>
          </p:cNvPr>
          <p:cNvSpPr/>
          <p:nvPr userDrawn="1"/>
        </p:nvSpPr>
        <p:spPr>
          <a:xfrm>
            <a:off x="5825811" y="0"/>
            <a:ext cx="63661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9" name="TextBox 8">
            <a:extLst>
              <a:ext uri="{FF2B5EF4-FFF2-40B4-BE49-F238E27FC236}">
                <a16:creationId xmlns:a16="http://schemas.microsoft.com/office/drawing/2014/main" id="{2BF749EA-836B-83E3-C743-0FC08B6657F8}"/>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sp>
        <p:nvSpPr>
          <p:cNvPr id="12" name="TextBox 11">
            <a:extLst>
              <a:ext uri="{FF2B5EF4-FFF2-40B4-BE49-F238E27FC236}">
                <a16:creationId xmlns:a16="http://schemas.microsoft.com/office/drawing/2014/main" id="{65E85384-E091-2082-FCBB-160F82D46D2B}"/>
              </a:ext>
            </a:extLst>
          </p:cNvPr>
          <p:cNvSpPr txBox="1"/>
          <p:nvPr userDrawn="1"/>
        </p:nvSpPr>
        <p:spPr>
          <a:xfrm>
            <a:off x="-1115568" y="3474720"/>
            <a:ext cx="0" cy="0"/>
          </a:xfrm>
          <a:prstGeom prst="rect">
            <a:avLst/>
          </a:prstGeom>
          <a:noFill/>
        </p:spPr>
        <p:txBody>
          <a:bodyPr wrap="none" lIns="0" rIns="0" rtlCol="0">
            <a:noAutofit/>
          </a:bodyPr>
          <a:lstStyle/>
          <a:p>
            <a:pPr algn="l">
              <a:spcAft>
                <a:spcPts val="600"/>
              </a:spcAft>
            </a:pPr>
            <a:endParaRPr lang="en-US" sz="1600" dirty="0"/>
          </a:p>
        </p:txBody>
      </p:sp>
      <p:sp>
        <p:nvSpPr>
          <p:cNvPr id="16" name="TextBox 15">
            <a:extLst>
              <a:ext uri="{FF2B5EF4-FFF2-40B4-BE49-F238E27FC236}">
                <a16:creationId xmlns:a16="http://schemas.microsoft.com/office/drawing/2014/main" id="{6D822119-F72B-5E64-6ABF-EC783D188977}"/>
              </a:ext>
            </a:extLst>
          </p:cNvPr>
          <p:cNvSpPr txBox="1"/>
          <p:nvPr userDrawn="1"/>
        </p:nvSpPr>
        <p:spPr>
          <a:xfrm>
            <a:off x="2628900" y="-271463"/>
            <a:ext cx="0" cy="0"/>
          </a:xfrm>
          <a:prstGeom prst="rect">
            <a:avLst/>
          </a:prstGeom>
          <a:noFill/>
        </p:spPr>
        <p:txBody>
          <a:bodyPr wrap="none" lIns="0" rIns="0" rtlCol="0">
            <a:noAutofit/>
          </a:bodyPr>
          <a:lstStyle/>
          <a:p>
            <a:pPr algn="l">
              <a:spcAft>
                <a:spcPts val="600"/>
              </a:spcAft>
            </a:pPr>
            <a:endParaRPr lang="en-US" sz="1600" dirty="0"/>
          </a:p>
        </p:txBody>
      </p:sp>
    </p:spTree>
    <p:extLst>
      <p:ext uri="{BB962C8B-B14F-4D97-AF65-F5344CB8AC3E}">
        <p14:creationId xmlns:p14="http://schemas.microsoft.com/office/powerpoint/2010/main" val="3147533694"/>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Box 4">
            <a:extLst>
              <a:ext uri="{FF2B5EF4-FFF2-40B4-BE49-F238E27FC236}">
                <a16:creationId xmlns:a16="http://schemas.microsoft.com/office/drawing/2014/main" id="{30F64AAA-3A96-5193-121E-E855EC74B587}"/>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984912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0174E624-3EAC-7468-3A1E-B592623A7CE9}"/>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ext Placeholder 6">
            <a:extLst>
              <a:ext uri="{FF2B5EF4-FFF2-40B4-BE49-F238E27FC236}">
                <a16:creationId xmlns:a16="http://schemas.microsoft.com/office/drawing/2014/main" id="{61C79840-3403-A742-3277-345AD86F5844}"/>
              </a:ext>
            </a:extLst>
          </p:cNvPr>
          <p:cNvSpPr>
            <a:spLocks noGrp="1" noChangeAspect="1"/>
          </p:cNvSpPr>
          <p:nvPr>
            <p:ph type="body" sz="quarter" idx="16" hasCustomPrompt="1"/>
          </p:nvPr>
        </p:nvSpPr>
        <p:spPr>
          <a:xfrm>
            <a:off x="4275692" y="788545"/>
            <a:ext cx="7595266" cy="677108"/>
          </a:xfrm>
          <a:prstGeom prst="rect">
            <a:avLst/>
          </a:prstGeom>
          <a:solidFill>
            <a:schemeClr val="tx2"/>
          </a:solidFill>
        </p:spPr>
        <p:txBody>
          <a:bodyPr lIns="91440" tIns="91440" rIns="91440" bIns="91440" anchor="ctr" anchorCtr="0">
            <a:no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a:p>
            <a:pPr lvl="0"/>
            <a:r>
              <a:rPr lang="en-US"/>
              <a:t>Maximum of two lines</a:t>
            </a:r>
          </a:p>
        </p:txBody>
      </p:sp>
    </p:spTree>
    <p:extLst>
      <p:ext uri="{BB962C8B-B14F-4D97-AF65-F5344CB8AC3E}">
        <p14:creationId xmlns:p14="http://schemas.microsoft.com/office/powerpoint/2010/main" val="41044580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96FAE4D6-0FBC-D546-E065-843A050CC16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3" name="Picture 2">
            <a:extLst>
              <a:ext uri="{FF2B5EF4-FFF2-40B4-BE49-F238E27FC236}">
                <a16:creationId xmlns:a16="http://schemas.microsoft.com/office/drawing/2014/main" id="{21901150-267C-0CB6-0970-C8AA9D74E62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395928562"/>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_divider_lt_blue">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tx2"/>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C1B2951F-358B-E079-C0A6-9038C3D0702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9" name="Picture 8">
            <a:extLst>
              <a:ext uri="{FF2B5EF4-FFF2-40B4-BE49-F238E27FC236}">
                <a16:creationId xmlns:a16="http://schemas.microsoft.com/office/drawing/2014/main" id="{3182C3F4-5D1B-AFA6-7C40-F198DA1257E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689412288"/>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4_divider_orange">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5408F108-E005-1A2A-0097-54905854A471}"/>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539F00-B70C-05CA-94AF-D9454EC0AF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931882665"/>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5_divider_violet">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tx2"/>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7F9A3DC9-EEEF-C28D-D3EA-38058BEE675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9" name="Picture 8">
            <a:extLst>
              <a:ext uri="{FF2B5EF4-FFF2-40B4-BE49-F238E27FC236}">
                <a16:creationId xmlns:a16="http://schemas.microsoft.com/office/drawing/2014/main" id="{16329EE3-73E6-54F2-1656-7880EF603DF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171853114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7" name="Google Shape;104;p13"/>
          <p:cNvSpPr txBox="1">
            <a:spLocks noGrp="1"/>
          </p:cNvSpPr>
          <p:nvPr>
            <p:ph type="ctrTitle"/>
          </p:nvPr>
        </p:nvSpPr>
        <p:spPr>
          <a:xfrm>
            <a:off x="655067" y="442767"/>
            <a:ext cx="6570000" cy="18524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 name="Google Shape;105;p13"/>
          <p:cNvSpPr txBox="1">
            <a:spLocks noGrp="1"/>
          </p:cNvSpPr>
          <p:nvPr>
            <p:ph type="subTitle" idx="1"/>
          </p:nvPr>
        </p:nvSpPr>
        <p:spPr>
          <a:xfrm>
            <a:off x="655068" y="3172800"/>
            <a:ext cx="6570000" cy="5124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2000">
                <a:solidFill>
                  <a:schemeClr val="bg1"/>
                </a:solidFill>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93766868"/>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6_divider_deep_viole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2BF749EA-836B-83E3-C743-0FC08B6657F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AA994047-62B7-6144-8451-CFF471986DB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1824877264"/>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7_divider_whit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1"/>
            <a:ext cx="6305159" cy="682513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DC489B-A4DB-E5A6-B175-9690631EDD0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F4091A94-5191-5296-450B-1F3CD6A56B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474340560"/>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8_divider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ue circle with a black background&#10;&#10;Description automatically generated with low confidence">
            <a:extLst>
              <a:ext uri="{FF2B5EF4-FFF2-40B4-BE49-F238E27FC236}">
                <a16:creationId xmlns:a16="http://schemas.microsoft.com/office/drawing/2014/main" id="{FE2460AD-71E3-F863-3332-2D91ADCA0385}"/>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9251" y="-2"/>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D7BA225-5FF4-D496-34D1-564C267F133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0FE4F64-CDE3-E6AC-B94F-5B61F05C322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3209735003"/>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9_divider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Shape, circle&#10;&#10;Description automatically generated">
            <a:extLst>
              <a:ext uri="{FF2B5EF4-FFF2-40B4-BE49-F238E27FC236}">
                <a16:creationId xmlns:a16="http://schemas.microsoft.com/office/drawing/2014/main" id="{1898865F-F6D2-DB89-44A2-152129981A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51" y="-1"/>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25C32D7-C729-3011-FEFB-46C3D0B902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C50D7612-FA3F-4420-3220-A5BFCB9C064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2937751416"/>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0_divider_orange">
    <p:bg>
      <p:bgPr>
        <a:solidFill>
          <a:srgbClr val="3C180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C5EA78-CDC0-1240-0F66-EED1BFA819E9}"/>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Icon&#10;&#10;Description automatically generated">
            <a:extLst>
              <a:ext uri="{FF2B5EF4-FFF2-40B4-BE49-F238E27FC236}">
                <a16:creationId xmlns:a16="http://schemas.microsoft.com/office/drawing/2014/main" id="{B1E79715-2C31-D769-1270-E4A53A9E61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557"/>
          <a:stretch/>
        </p:blipFill>
        <p:spPr>
          <a:xfrm>
            <a:off x="-19253" y="0"/>
            <a:ext cx="6583339" cy="6825342"/>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6D5945-92E2-21F9-E630-7D1BAA17B7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5BB685F0-42BF-350C-86D9-06FCE4B9DD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1127559356"/>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1_divider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37" b="-632"/>
          <a:stretch/>
        </p:blipFill>
        <p:spPr>
          <a:xfrm>
            <a:off x="0" y="0"/>
            <a:ext cx="6431280" cy="685800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FE918E-7F33-33FB-4F73-7AE94E0BCD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6476F9A6-7DD9-B6E9-46E0-945536CB1C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3135934891"/>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2_divider_photo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11" name="Picture 10" descr="Shape, circle&#10;&#10;Description automatically generated">
            <a:extLst>
              <a:ext uri="{FF2B5EF4-FFF2-40B4-BE49-F238E27FC236}">
                <a16:creationId xmlns:a16="http://schemas.microsoft.com/office/drawing/2014/main" id="{53B6FBA4-069C-6C71-1FE3-FA51704AAE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242326" cy="577842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E74CEF5-5EBA-D435-D737-930D08C0F363}"/>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EDD55CDD-CFED-569A-29E4-7E915641573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F3A933-687E-7CB7-3D3B-E76C7E08DD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816308329"/>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3_divider_photo_lt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Shape, circle&#10;&#10;Description automatically generated">
            <a:extLst>
              <a:ext uri="{FF2B5EF4-FFF2-40B4-BE49-F238E27FC236}">
                <a16:creationId xmlns:a16="http://schemas.microsoft.com/office/drawing/2014/main" id="{20A8DDDA-2F22-4E65-A3E7-C7534F571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242326" cy="5778420"/>
          </a:xfrm>
          <a:prstGeom prst="rect">
            <a:avLst/>
          </a:prstGeom>
        </p:spPr>
      </p:pic>
      <p:sp>
        <p:nvSpPr>
          <p:cNvPr id="4" name="Picture Placeholder 3">
            <a:extLst>
              <a:ext uri="{FF2B5EF4-FFF2-40B4-BE49-F238E27FC236}">
                <a16:creationId xmlns:a16="http://schemas.microsoft.com/office/drawing/2014/main" id="{6C175E13-62E5-9D96-1959-3CAE6647730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C781F283-CADF-DF62-9AA2-1236DF5561F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302E379E-AB82-51C6-2E05-EAA69ECC97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97550172"/>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4_divider_photo_orang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7" name="Picture 6" descr="Shape, circle&#10;&#10;Description automatically generated">
            <a:extLst>
              <a:ext uri="{FF2B5EF4-FFF2-40B4-BE49-F238E27FC236}">
                <a16:creationId xmlns:a16="http://schemas.microsoft.com/office/drawing/2014/main" id="{B195DA4C-5BB6-3B99-069C-6208F8864F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6"/>
            <a:ext cx="5242326" cy="5779166"/>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F67CCB69-B575-EB4B-74FD-2F4FA7E3052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10" name="TextBox 9">
            <a:extLst>
              <a:ext uri="{FF2B5EF4-FFF2-40B4-BE49-F238E27FC236}">
                <a16:creationId xmlns:a16="http://schemas.microsoft.com/office/drawing/2014/main" id="{80D98D6D-3B9C-1B93-53B8-C1E5A114F0A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FD32F3E5-17C7-93CE-1619-A8CF612C641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175911574"/>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5_divider_photo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Shape, circle&#10;&#10;Description automatically generated">
            <a:extLst>
              <a:ext uri="{FF2B5EF4-FFF2-40B4-BE49-F238E27FC236}">
                <a16:creationId xmlns:a16="http://schemas.microsoft.com/office/drawing/2014/main" id="{760DD18F-B76F-81F3-4A71-2166214B60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12" t="3116"/>
          <a:stretch/>
        </p:blipFill>
        <p:spPr>
          <a:xfrm>
            <a:off x="0" y="-747"/>
            <a:ext cx="5242549" cy="5779166"/>
          </a:xfrm>
          <a:prstGeom prst="rect">
            <a:avLst/>
          </a:prstGeom>
        </p:spPr>
      </p:pic>
      <p:sp>
        <p:nvSpPr>
          <p:cNvPr id="4" name="Picture Placeholder 3">
            <a:extLst>
              <a:ext uri="{FF2B5EF4-FFF2-40B4-BE49-F238E27FC236}">
                <a16:creationId xmlns:a16="http://schemas.microsoft.com/office/drawing/2014/main" id="{0CF22717-FD9E-224E-374A-CC4708A1548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ADBDBABD-D8E0-3D66-7965-1F4DCCE15F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8F7A2799-6225-FFA4-FCEC-A5F755EF791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6035041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slideLayout" Target="../slideLayouts/slideLayout68.xml"/><Relationship Id="rId47" Type="http://schemas.openxmlformats.org/officeDocument/2006/relationships/slideLayout" Target="../slideLayouts/slideLayout73.xml"/><Relationship Id="rId50" Type="http://schemas.openxmlformats.org/officeDocument/2006/relationships/slideLayout" Target="../slideLayouts/slideLayout76.xml"/><Relationship Id="rId55" Type="http://schemas.openxmlformats.org/officeDocument/2006/relationships/slideLayout" Target="../slideLayouts/slideLayout81.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slideLayout" Target="../slideLayouts/slideLayout67.xml"/><Relationship Id="rId54" Type="http://schemas.openxmlformats.org/officeDocument/2006/relationships/slideLayout" Target="../slideLayouts/slideLayout80.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53" Type="http://schemas.openxmlformats.org/officeDocument/2006/relationships/slideLayout" Target="../slideLayouts/slideLayout79.xml"/><Relationship Id="rId58" Type="http://schemas.openxmlformats.org/officeDocument/2006/relationships/slideLayout" Target="../slideLayouts/slideLayout84.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49" Type="http://schemas.openxmlformats.org/officeDocument/2006/relationships/slideLayout" Target="../slideLayouts/slideLayout75.xml"/><Relationship Id="rId57" Type="http://schemas.openxmlformats.org/officeDocument/2006/relationships/slideLayout" Target="../slideLayouts/slideLayout83.xml"/><Relationship Id="rId61" Type="http://schemas.openxmlformats.org/officeDocument/2006/relationships/image" Target="../media/image1.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4" Type="http://schemas.openxmlformats.org/officeDocument/2006/relationships/slideLayout" Target="../slideLayouts/slideLayout70.xml"/><Relationship Id="rId52" Type="http://schemas.openxmlformats.org/officeDocument/2006/relationships/slideLayout" Target="../slideLayouts/slideLayout78.xml"/><Relationship Id="rId60" Type="http://schemas.openxmlformats.org/officeDocument/2006/relationships/theme" Target="../theme/theme2.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slideLayout" Target="../slideLayouts/slideLayout69.xml"/><Relationship Id="rId48" Type="http://schemas.openxmlformats.org/officeDocument/2006/relationships/slideLayout" Target="../slideLayouts/slideLayout74.xml"/><Relationship Id="rId56" Type="http://schemas.openxmlformats.org/officeDocument/2006/relationships/slideLayout" Target="../slideLayouts/slideLayout82.xml"/><Relationship Id="rId8" Type="http://schemas.openxmlformats.org/officeDocument/2006/relationships/slideLayout" Target="../slideLayouts/slideLayout34.xml"/><Relationship Id="rId51" Type="http://schemas.openxmlformats.org/officeDocument/2006/relationships/slideLayout" Target="../slideLayouts/slideLayout77.xml"/><Relationship Id="rId3" Type="http://schemas.openxmlformats.org/officeDocument/2006/relationships/slideLayout" Target="../slideLayouts/slideLayout29.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46" Type="http://schemas.openxmlformats.org/officeDocument/2006/relationships/slideLayout" Target="../slideLayouts/slideLayout72.xml"/><Relationship Id="rId59" Type="http://schemas.openxmlformats.org/officeDocument/2006/relationships/slideLayout" Target="../slideLayouts/slideLayout8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3.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image" Target="../media/image1.pn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3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image" Target="../media/image1.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theme" Target="../theme/theme7.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39" Type="http://schemas.openxmlformats.org/officeDocument/2006/relationships/slideLayout" Target="../slideLayouts/slideLayout191.xml"/><Relationship Id="rId3" Type="http://schemas.openxmlformats.org/officeDocument/2006/relationships/slideLayout" Target="../slideLayouts/slideLayout155.xml"/><Relationship Id="rId21" Type="http://schemas.openxmlformats.org/officeDocument/2006/relationships/slideLayout" Target="../slideLayouts/slideLayout173.xml"/><Relationship Id="rId34" Type="http://schemas.openxmlformats.org/officeDocument/2006/relationships/slideLayout" Target="../slideLayouts/slideLayout186.xml"/><Relationship Id="rId42" Type="http://schemas.openxmlformats.org/officeDocument/2006/relationships/slideLayout" Target="../slideLayouts/slideLayout194.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38" Type="http://schemas.openxmlformats.org/officeDocument/2006/relationships/slideLayout" Target="../slideLayouts/slideLayout190.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29" Type="http://schemas.openxmlformats.org/officeDocument/2006/relationships/slideLayout" Target="../slideLayouts/slideLayout181.xml"/><Relationship Id="rId41" Type="http://schemas.openxmlformats.org/officeDocument/2006/relationships/slideLayout" Target="../slideLayouts/slideLayout193.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slideLayout" Target="../slideLayouts/slideLayout189.xml"/><Relationship Id="rId40" Type="http://schemas.openxmlformats.org/officeDocument/2006/relationships/slideLayout" Target="../slideLayouts/slideLayout192.xml"/><Relationship Id="rId45" Type="http://schemas.openxmlformats.org/officeDocument/2006/relationships/image" Target="../media/image1.png"/><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slideLayout" Target="../slideLayouts/slideLayout188.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31" Type="http://schemas.openxmlformats.org/officeDocument/2006/relationships/slideLayout" Target="../slideLayouts/slideLayout183.xml"/><Relationship Id="rId44" Type="http://schemas.openxmlformats.org/officeDocument/2006/relationships/theme" Target="../theme/theme8.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slideLayout" Target="../slideLayouts/slideLayout187.xml"/><Relationship Id="rId43" Type="http://schemas.openxmlformats.org/officeDocument/2006/relationships/slideLayout" Target="../slideLayouts/slideLayout1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038869"/>
      </p:ext>
    </p:extLst>
  </p:cSld>
  <p:clrMap bg1="lt1" tx1="dk1" bg2="lt2" tx2="dk2" accent1="accent1" accent2="accent2" accent3="accent3" accent4="accent4" accent5="accent5" accent6="accent6" hlink="hlink" folHlink="folHlink"/>
  <p:sldLayoutIdLst>
    <p:sldLayoutId id="2147484149" r:id="rId1"/>
    <p:sldLayoutId id="2147484153" r:id="rId2"/>
    <p:sldLayoutId id="2147484157" r:id="rId3"/>
    <p:sldLayoutId id="2147484161" r:id="rId4"/>
    <p:sldLayoutId id="2147484165" r:id="rId5"/>
    <p:sldLayoutId id="2147484169" r:id="rId6"/>
    <p:sldLayoutId id="2147484173" r:id="rId7"/>
    <p:sldLayoutId id="2147484177" r:id="rId8"/>
    <p:sldLayoutId id="2147484181" r:id="rId9"/>
    <p:sldLayoutId id="2147484185" r:id="rId10"/>
    <p:sldLayoutId id="2147484189" r:id="rId11"/>
    <p:sldLayoutId id="2147484193" r:id="rId12"/>
    <p:sldLayoutId id="2147484196" r:id="rId13"/>
    <p:sldLayoutId id="2147484198" r:id="rId14"/>
    <p:sldLayoutId id="2147484200" r:id="rId15"/>
    <p:sldLayoutId id="2147484202" r:id="rId16"/>
    <p:sldLayoutId id="2147484204" r:id="rId17"/>
    <p:sldLayoutId id="2147484206" r:id="rId18"/>
    <p:sldLayoutId id="2147483667" r:id="rId19"/>
    <p:sldLayoutId id="2147483705" r:id="rId20"/>
    <p:sldLayoutId id="2147484269" r:id="rId21"/>
    <p:sldLayoutId id="2147484270" r:id="rId22"/>
    <p:sldLayoutId id="2147484271" r:id="rId23"/>
    <p:sldLayoutId id="2147484272" r:id="rId24"/>
    <p:sldLayoutId id="2147484273" r:id="rId25"/>
    <p:sldLayoutId id="2147484274" r:id="rId26"/>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CA4AA68-4701-9381-97E1-D2141CD1A4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81A7956-2F7F-0C2D-A635-4DDDC2981061}"/>
              </a:ext>
            </a:extLst>
          </p:cNvPr>
          <p:cNvPicPr>
            <a:picLocks noChangeAspect="1"/>
          </p:cNvPicPr>
          <p:nvPr/>
        </p:nvPicPr>
        <p:blipFill>
          <a:blip r:embed="rId61"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67729225"/>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7" r:id="rId12"/>
    <p:sldLayoutId id="2147484288" r:id="rId13"/>
    <p:sldLayoutId id="2147484289" r:id="rId14"/>
    <p:sldLayoutId id="2147484290" r:id="rId15"/>
    <p:sldLayoutId id="2147484291" r:id="rId16"/>
    <p:sldLayoutId id="2147484292" r:id="rId17"/>
    <p:sldLayoutId id="2147484293" r:id="rId18"/>
    <p:sldLayoutId id="2147484294" r:id="rId19"/>
    <p:sldLayoutId id="2147484295" r:id="rId20"/>
    <p:sldLayoutId id="2147484296" r:id="rId21"/>
    <p:sldLayoutId id="2147484297" r:id="rId22"/>
    <p:sldLayoutId id="2147484298" r:id="rId23"/>
    <p:sldLayoutId id="2147484299" r:id="rId24"/>
    <p:sldLayoutId id="2147484300" r:id="rId25"/>
    <p:sldLayoutId id="2147484301" r:id="rId26"/>
    <p:sldLayoutId id="2147484302" r:id="rId27"/>
    <p:sldLayoutId id="2147484303" r:id="rId28"/>
    <p:sldLayoutId id="2147484304" r:id="rId29"/>
    <p:sldLayoutId id="2147484305" r:id="rId30"/>
    <p:sldLayoutId id="2147484306" r:id="rId31"/>
    <p:sldLayoutId id="2147484307" r:id="rId32"/>
    <p:sldLayoutId id="2147484308" r:id="rId33"/>
    <p:sldLayoutId id="2147484309" r:id="rId34"/>
    <p:sldLayoutId id="2147484310" r:id="rId35"/>
    <p:sldLayoutId id="2147484311" r:id="rId36"/>
    <p:sldLayoutId id="2147484312" r:id="rId37"/>
    <p:sldLayoutId id="2147484313" r:id="rId38"/>
    <p:sldLayoutId id="2147484314" r:id="rId39"/>
    <p:sldLayoutId id="2147484315" r:id="rId40"/>
    <p:sldLayoutId id="2147484316" r:id="rId41"/>
    <p:sldLayoutId id="2147484317" r:id="rId42"/>
    <p:sldLayoutId id="2147484318" r:id="rId43"/>
    <p:sldLayoutId id="2147484319" r:id="rId44"/>
    <p:sldLayoutId id="2147484320" r:id="rId45"/>
    <p:sldLayoutId id="2147484321" r:id="rId46"/>
    <p:sldLayoutId id="2147484322" r:id="rId47"/>
    <p:sldLayoutId id="2147484323" r:id="rId48"/>
    <p:sldLayoutId id="2147484324" r:id="rId49"/>
    <p:sldLayoutId id="2147484325" r:id="rId50"/>
    <p:sldLayoutId id="2147484326" r:id="rId51"/>
    <p:sldLayoutId id="2147484328" r:id="rId52"/>
    <p:sldLayoutId id="2147484329" r:id="rId53"/>
    <p:sldLayoutId id="2147484330" r:id="rId54"/>
    <p:sldLayoutId id="2147484331" r:id="rId55"/>
    <p:sldLayoutId id="2147484332" r:id="rId56"/>
    <p:sldLayoutId id="2147484333" r:id="rId57"/>
    <p:sldLayoutId id="2147484334" r:id="rId58"/>
    <p:sldLayoutId id="2147484335" r:id="rId59"/>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652324"/>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 id="2147484350" r:id="rId13"/>
    <p:sldLayoutId id="2147484351" r:id="rId14"/>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6140DCC3-C184-E296-80E1-52E3FDD9938B}"/>
              </a:ext>
            </a:extLst>
          </p:cNvPr>
          <p:cNvPicPr>
            <a:picLocks noChangeAspect="1"/>
          </p:cNvPicPr>
          <p:nvPr/>
        </p:nvPicPr>
        <p:blipFill>
          <a:blip r:embed="rId31"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688223"/>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 id="2147484373" r:id="rId21"/>
    <p:sldLayoutId id="2147484374" r:id="rId22"/>
    <p:sldLayoutId id="2147484375" r:id="rId23"/>
    <p:sldLayoutId id="2147484376" r:id="rId24"/>
    <p:sldLayoutId id="2147484377" r:id="rId25"/>
    <p:sldLayoutId id="2147484378" r:id="rId26"/>
    <p:sldLayoutId id="2147484379" r:id="rId27"/>
    <p:sldLayoutId id="2147484380" r:id="rId28"/>
    <p:sldLayoutId id="2147484381" r:id="rId29"/>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0"/>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BDC7FF3-9784-16DD-1F92-9122F79BB1E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592FA6D9-97B9-70F0-18CE-9141EEAB7FD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721879946"/>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477CA6-1C99-FF6B-DEF9-8594D75D27A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0CA92560-F69A-3A8B-D852-E64A8A5A113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745140496"/>
      </p:ext>
    </p:extLst>
  </p:cSld>
  <p:clrMap bg1="lt1" tx1="dk1" bg2="lt2" tx2="dk2" accent1="accent1" accent2="accent2" accent3="accent3" accent4="accent4" accent5="accent5" accent6="accent6" hlink="hlink" folHlink="folHlink"/>
  <p:sldLayoutIdLst>
    <p:sldLayoutId id="2147484388" r:id="rId1"/>
    <p:sldLayoutId id="2147484389" r:id="rId2"/>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50857"/>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13" name="TextBox 12">
            <a:extLst>
              <a:ext uri="{FF2B5EF4-FFF2-40B4-BE49-F238E27FC236}">
                <a16:creationId xmlns:a16="http://schemas.microsoft.com/office/drawing/2014/main" id="{E6F4DD64-3534-DEB8-AEE5-0372CCAEBF2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54681E9-32B0-5055-E5A7-6DDCD23B8EFC}"/>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244033224"/>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 id="2147484407" r:id="rId17"/>
    <p:sldLayoutId id="2147484408" r:id="rId18"/>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6140DCC3-C184-E296-80E1-52E3FDD9938B}"/>
              </a:ext>
            </a:extLst>
          </p:cNvPr>
          <p:cNvPicPr>
            <a:picLocks noChangeAspect="1"/>
          </p:cNvPicPr>
          <p:nvPr/>
        </p:nvPicPr>
        <p:blipFill>
          <a:blip r:embed="rId45"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529123239"/>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 id="2147484422" r:id="rId13"/>
    <p:sldLayoutId id="2147484423" r:id="rId14"/>
    <p:sldLayoutId id="2147484424" r:id="rId15"/>
    <p:sldLayoutId id="2147484425" r:id="rId16"/>
    <p:sldLayoutId id="2147484426" r:id="rId17"/>
    <p:sldLayoutId id="2147484427" r:id="rId18"/>
    <p:sldLayoutId id="2147484428" r:id="rId19"/>
    <p:sldLayoutId id="2147484429" r:id="rId20"/>
    <p:sldLayoutId id="2147484430" r:id="rId21"/>
    <p:sldLayoutId id="2147484431" r:id="rId22"/>
    <p:sldLayoutId id="2147484432" r:id="rId23"/>
    <p:sldLayoutId id="2147484433" r:id="rId24"/>
    <p:sldLayoutId id="2147484434" r:id="rId25"/>
    <p:sldLayoutId id="2147484435" r:id="rId26"/>
    <p:sldLayoutId id="2147484436" r:id="rId27"/>
    <p:sldLayoutId id="2147484437" r:id="rId28"/>
    <p:sldLayoutId id="2147484438" r:id="rId29"/>
    <p:sldLayoutId id="2147484439" r:id="rId30"/>
    <p:sldLayoutId id="2147484440" r:id="rId31"/>
    <p:sldLayoutId id="2147484441" r:id="rId32"/>
    <p:sldLayoutId id="2147484442" r:id="rId33"/>
    <p:sldLayoutId id="2147484443" r:id="rId34"/>
    <p:sldLayoutId id="2147484444" r:id="rId35"/>
    <p:sldLayoutId id="2147484445" r:id="rId36"/>
    <p:sldLayoutId id="2147484446" r:id="rId37"/>
    <p:sldLayoutId id="2147484447" r:id="rId38"/>
    <p:sldLayoutId id="2147484448" r:id="rId39"/>
    <p:sldLayoutId id="2147484449" r:id="rId40"/>
    <p:sldLayoutId id="2147484450" r:id="rId41"/>
    <p:sldLayoutId id="2147484451" r:id="rId42"/>
    <p:sldLayoutId id="2147484452" r:id="rId43"/>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82.xml"/><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0.xml"/><Relationship Id="rId1" Type="http://schemas.openxmlformats.org/officeDocument/2006/relationships/tags" Target="../tags/tag2.xml"/><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83.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6.xml"/><Relationship Id="rId7" Type="http://schemas.openxmlformats.org/officeDocument/2006/relationships/image" Target="../media/image43.png"/><Relationship Id="rId2" Type="http://schemas.openxmlformats.org/officeDocument/2006/relationships/slideLayout" Target="../slideLayouts/slideLayout80.xml"/><Relationship Id="rId1" Type="http://schemas.openxmlformats.org/officeDocument/2006/relationships/tags" Target="../tags/tag3.xml"/><Relationship Id="rId6" Type="http://schemas.openxmlformats.org/officeDocument/2006/relationships/image" Target="../media/image42.png"/><Relationship Id="rId5" Type="http://schemas.openxmlformats.org/officeDocument/2006/relationships/image" Target="../media/image37.emf"/><Relationship Id="rId4" Type="http://schemas.openxmlformats.org/officeDocument/2006/relationships/oleObject" Target="../embeddings/oleObject3.bin"/><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9.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10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85.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3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79.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0.xml"/><Relationship Id="rId1" Type="http://schemas.openxmlformats.org/officeDocument/2006/relationships/tags" Target="../tags/tag1.xml"/><Relationship Id="rId4" Type="http://schemas.openxmlformats.org/officeDocument/2006/relationships/image" Target="../media/image37.emf"/></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234D-0D5B-68A5-4F55-BDAD5C80002B}"/>
              </a:ext>
            </a:extLst>
          </p:cNvPr>
          <p:cNvSpPr>
            <a:spLocks noGrp="1"/>
          </p:cNvSpPr>
          <p:nvPr>
            <p:ph type="ctrTitle"/>
          </p:nvPr>
        </p:nvSpPr>
        <p:spPr/>
        <p:txBody>
          <a:bodyPr/>
          <a:lstStyle/>
          <a:p>
            <a:r>
              <a:rPr lang="en-US" dirty="0">
                <a:latin typeface="Montserrat" panose="00000500000000000000" pitchFamily="2" charset="0"/>
              </a:rPr>
              <a:t>NIQ Total Till Executive Summary</a:t>
            </a:r>
            <a:endParaRPr lang="en-US" dirty="0"/>
          </a:p>
        </p:txBody>
      </p:sp>
      <p:sp>
        <p:nvSpPr>
          <p:cNvPr id="3" name="Subtitle 2">
            <a:extLst>
              <a:ext uri="{FF2B5EF4-FFF2-40B4-BE49-F238E27FC236}">
                <a16:creationId xmlns:a16="http://schemas.microsoft.com/office/drawing/2014/main" id="{3E1061DD-C98F-535E-B2FA-138DD853FBEE}"/>
              </a:ext>
            </a:extLst>
          </p:cNvPr>
          <p:cNvSpPr>
            <a:spLocks noGrp="1"/>
          </p:cNvSpPr>
          <p:nvPr>
            <p:ph type="subTitle" idx="1"/>
          </p:nvPr>
        </p:nvSpPr>
        <p:spPr/>
        <p:txBody>
          <a:bodyPr/>
          <a:lstStyle/>
          <a:p>
            <a:r>
              <a:rPr lang="en-PH" dirty="0">
                <a:latin typeface="Montserrat" panose="00000500000000000000" pitchFamily="2" charset="0"/>
              </a:rPr>
              <a:t>4 weeks ending 15</a:t>
            </a:r>
            <a:r>
              <a:rPr lang="en-PH" baseline="30000" dirty="0">
                <a:latin typeface="Montserrat" panose="00000500000000000000" pitchFamily="2" charset="0"/>
              </a:rPr>
              <a:t>th</a:t>
            </a:r>
            <a:r>
              <a:rPr lang="en-PH" dirty="0">
                <a:latin typeface="Montserrat" panose="00000500000000000000" pitchFamily="2" charset="0"/>
              </a:rPr>
              <a:t> July 2023</a:t>
            </a:r>
          </a:p>
        </p:txBody>
      </p:sp>
      <p:sp>
        <p:nvSpPr>
          <p:cNvPr id="4" name="Text Placeholder 3">
            <a:extLst>
              <a:ext uri="{FF2B5EF4-FFF2-40B4-BE49-F238E27FC236}">
                <a16:creationId xmlns:a16="http://schemas.microsoft.com/office/drawing/2014/main" id="{3CB75549-D5D8-B7CF-ECBA-00AA11486B32}"/>
              </a:ext>
            </a:extLst>
          </p:cNvPr>
          <p:cNvSpPr>
            <a:spLocks noGrp="1"/>
          </p:cNvSpPr>
          <p:nvPr>
            <p:ph type="body" sz="quarter" idx="10"/>
          </p:nvPr>
        </p:nvSpPr>
        <p:spPr/>
        <p:txBody>
          <a:bodyPr/>
          <a:lstStyle/>
          <a:p>
            <a:r>
              <a:rPr lang="en-US" dirty="0"/>
              <a:t>Sally Cowen</a:t>
            </a:r>
          </a:p>
        </p:txBody>
      </p:sp>
      <p:sp>
        <p:nvSpPr>
          <p:cNvPr id="5" name="Text Placeholder 4">
            <a:extLst>
              <a:ext uri="{FF2B5EF4-FFF2-40B4-BE49-F238E27FC236}">
                <a16:creationId xmlns:a16="http://schemas.microsoft.com/office/drawing/2014/main" id="{31F179E1-7A18-91DF-7035-6E94F7CADD02}"/>
              </a:ext>
            </a:extLst>
          </p:cNvPr>
          <p:cNvSpPr>
            <a:spLocks noGrp="1"/>
          </p:cNvSpPr>
          <p:nvPr>
            <p:ph type="body" sz="quarter" idx="11"/>
          </p:nvPr>
        </p:nvSpPr>
        <p:spPr/>
        <p:txBody>
          <a:bodyPr/>
          <a:lstStyle/>
          <a:p>
            <a:r>
              <a:rPr lang="en-GB" altLang="en-US" dirty="0">
                <a:latin typeface="Montserrat" panose="00000500000000000000" pitchFamily="2" charset="0"/>
                <a:cs typeface="Calibri" pitchFamily="34" charset="0"/>
                <a:sym typeface="Arial" pitchFamily="34" charset="0"/>
              </a:rPr>
              <a:t>Retailer &amp; Business Insights Team</a:t>
            </a:r>
            <a:endParaRPr lang="en-PH" dirty="0">
              <a:latin typeface="Montserrat" panose="00000500000000000000" pitchFamily="2" charset="0"/>
            </a:endParaRPr>
          </a:p>
        </p:txBody>
      </p:sp>
      <p:sp>
        <p:nvSpPr>
          <p:cNvPr id="6" name="Text Placeholder 5">
            <a:extLst>
              <a:ext uri="{FF2B5EF4-FFF2-40B4-BE49-F238E27FC236}">
                <a16:creationId xmlns:a16="http://schemas.microsoft.com/office/drawing/2014/main" id="{6C0FE920-8F7D-0CA6-3380-A2C01C5CD1FD}"/>
              </a:ext>
            </a:extLst>
          </p:cNvPr>
          <p:cNvSpPr>
            <a:spLocks noGrp="1"/>
          </p:cNvSpPr>
          <p:nvPr>
            <p:ph type="body" sz="quarter" idx="12"/>
          </p:nvPr>
        </p:nvSpPr>
        <p:spPr/>
        <p:txBody>
          <a:bodyPr/>
          <a:lstStyle/>
          <a:p>
            <a:r>
              <a:rPr lang="en-US" dirty="0"/>
              <a:t>27</a:t>
            </a:r>
            <a:r>
              <a:rPr lang="en-US" baseline="30000" dirty="0"/>
              <a:t>th</a:t>
            </a:r>
            <a:r>
              <a:rPr lang="en-US" dirty="0"/>
              <a:t> July 2023</a:t>
            </a:r>
          </a:p>
        </p:txBody>
      </p:sp>
    </p:spTree>
    <p:extLst>
      <p:ext uri="{BB962C8B-B14F-4D97-AF65-F5344CB8AC3E}">
        <p14:creationId xmlns:p14="http://schemas.microsoft.com/office/powerpoint/2010/main" val="161817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3A4919-8606-2174-540F-C5C1B26AA72A}"/>
              </a:ext>
            </a:extLst>
          </p:cNvPr>
          <p:cNvSpPr>
            <a:spLocks noGrp="1"/>
          </p:cNvSpPr>
          <p:nvPr>
            <p:ph idx="1"/>
          </p:nvPr>
        </p:nvSpPr>
        <p:spPr>
          <a:xfrm>
            <a:off x="288559" y="4044415"/>
            <a:ext cx="3684352" cy="1662920"/>
          </a:xfrm>
        </p:spPr>
        <p:txBody>
          <a:bodyPr/>
          <a:lstStyle/>
          <a:p>
            <a:pPr marL="0" indent="0">
              <a:buNone/>
            </a:pPr>
            <a:r>
              <a:rPr lang="en-GB" dirty="0"/>
              <a:t>Spend per visit increased to </a:t>
            </a:r>
            <a:r>
              <a:rPr lang="en-GB" b="1" dirty="0">
                <a:latin typeface="Georgia" panose="02040502050405020303" pitchFamily="18" charset="0"/>
              </a:rPr>
              <a:t>£19.41 </a:t>
            </a:r>
            <a:r>
              <a:rPr lang="en-GB" dirty="0"/>
              <a:t>from £18.10</a:t>
            </a:r>
          </a:p>
        </p:txBody>
      </p:sp>
      <p:sp>
        <p:nvSpPr>
          <p:cNvPr id="3" name="Slide Number Placeholder 2">
            <a:extLst>
              <a:ext uri="{FF2B5EF4-FFF2-40B4-BE49-F238E27FC236}">
                <a16:creationId xmlns:a16="http://schemas.microsoft.com/office/drawing/2014/main" id="{B5D2ABB6-15B6-5F05-0AE4-D98F65E0E206}"/>
              </a:ext>
            </a:extLst>
          </p:cNvPr>
          <p:cNvSpPr>
            <a:spLocks noGrp="1"/>
          </p:cNvSpPr>
          <p:nvPr>
            <p:ph type="sldNum" sz="quarter" idx="12"/>
          </p:nvPr>
        </p:nvSpPr>
        <p:spPr/>
        <p:txBody>
          <a:bodyPr/>
          <a:lstStyle/>
          <a:p>
            <a:fld id="{403EF4E2-7A7A-0548-85F1-5479B7C9E1B2}" type="slidenum">
              <a:rPr lang="en-US" smtClean="0"/>
              <a:t>10</a:t>
            </a:fld>
            <a:endParaRPr lang="en-US" dirty="0"/>
          </a:p>
        </p:txBody>
      </p:sp>
      <p:sp>
        <p:nvSpPr>
          <p:cNvPr id="4" name="Content Placeholder 3">
            <a:extLst>
              <a:ext uri="{FF2B5EF4-FFF2-40B4-BE49-F238E27FC236}">
                <a16:creationId xmlns:a16="http://schemas.microsoft.com/office/drawing/2014/main" id="{AAE38DE4-E0D6-40DC-D513-77195488A53A}"/>
              </a:ext>
            </a:extLst>
          </p:cNvPr>
          <p:cNvSpPr>
            <a:spLocks noGrp="1"/>
          </p:cNvSpPr>
          <p:nvPr>
            <p:ph idx="14"/>
          </p:nvPr>
        </p:nvSpPr>
        <p:spPr>
          <a:xfrm>
            <a:off x="4237582" y="4044415"/>
            <a:ext cx="3684352" cy="1662920"/>
          </a:xfrm>
        </p:spPr>
        <p:txBody>
          <a:bodyPr/>
          <a:lstStyle/>
          <a:p>
            <a:pPr marL="0" indent="0">
              <a:buNone/>
            </a:pPr>
            <a:r>
              <a:rPr lang="en-GB" dirty="0"/>
              <a:t>Items in basket are</a:t>
            </a:r>
            <a:r>
              <a:rPr lang="en-GB" b="1" dirty="0"/>
              <a:t> </a:t>
            </a:r>
            <a:r>
              <a:rPr lang="en-GB" b="1" dirty="0">
                <a:latin typeface="Georgia" panose="02040502050405020303" pitchFamily="18" charset="0"/>
              </a:rPr>
              <a:t>10.2</a:t>
            </a:r>
            <a:r>
              <a:rPr lang="en-GB" dirty="0"/>
              <a:t> from 10.7 last year</a:t>
            </a:r>
          </a:p>
          <a:p>
            <a:endParaRPr lang="en-GB" dirty="0"/>
          </a:p>
        </p:txBody>
      </p:sp>
      <p:sp>
        <p:nvSpPr>
          <p:cNvPr id="5" name="Content Placeholder 4">
            <a:extLst>
              <a:ext uri="{FF2B5EF4-FFF2-40B4-BE49-F238E27FC236}">
                <a16:creationId xmlns:a16="http://schemas.microsoft.com/office/drawing/2014/main" id="{45E3B490-8FBF-CEE1-0999-3674C402B915}"/>
              </a:ext>
            </a:extLst>
          </p:cNvPr>
          <p:cNvSpPr>
            <a:spLocks noGrp="1"/>
          </p:cNvSpPr>
          <p:nvPr>
            <p:ph idx="15"/>
          </p:nvPr>
        </p:nvSpPr>
        <p:spPr>
          <a:xfrm>
            <a:off x="8186606" y="4044415"/>
            <a:ext cx="3684352" cy="1662920"/>
          </a:xfrm>
        </p:spPr>
        <p:txBody>
          <a:bodyPr/>
          <a:lstStyle/>
          <a:p>
            <a:pPr marL="0" indent="0">
              <a:buNone/>
            </a:pPr>
            <a:r>
              <a:rPr lang="en-GB" dirty="0"/>
              <a:t>Frequency of visit increased to </a:t>
            </a:r>
            <a:r>
              <a:rPr lang="en-GB" b="1" dirty="0">
                <a:latin typeface="Georgia" panose="02040502050405020303" pitchFamily="18" charset="0"/>
              </a:rPr>
              <a:t>18.5</a:t>
            </a:r>
            <a:r>
              <a:rPr lang="en-GB" dirty="0"/>
              <a:t> trips from 18.3</a:t>
            </a:r>
          </a:p>
          <a:p>
            <a:pPr marL="0" indent="0">
              <a:buNone/>
            </a:pPr>
            <a:endParaRPr lang="en-GB" dirty="0"/>
          </a:p>
        </p:txBody>
      </p:sp>
      <p:pic>
        <p:nvPicPr>
          <p:cNvPr id="1028" name="Picture 4">
            <a:extLst>
              <a:ext uri="{FF2B5EF4-FFF2-40B4-BE49-F238E27FC236}">
                <a16:creationId xmlns:a16="http://schemas.microsoft.com/office/drawing/2014/main" id="{56790BC4-A296-55C0-15AF-45C0E9331F5B}"/>
              </a:ext>
            </a:extLst>
          </p:cNvPr>
          <p:cNvPicPr>
            <a:picLocks noGrp="1" noChangeAspect="1" noChangeArrowheads="1"/>
          </p:cNvPicPr>
          <p:nvPr>
            <p:ph type="pic" sz="quarter" idx="20"/>
          </p:nvPr>
        </p:nvPicPr>
        <p:blipFill rotWithShape="1">
          <a:blip r:embed="rId2">
            <a:extLst>
              <a:ext uri="{28A0092B-C50C-407E-A947-70E740481C1C}">
                <a14:useLocalDpi xmlns:a14="http://schemas.microsoft.com/office/drawing/2010/main" val="0"/>
              </a:ext>
            </a:extLst>
          </a:blip>
          <a:srcRect t="8458" b="8458"/>
          <a:stretch/>
        </p:blipFill>
        <p:spPr bwMode="auto">
          <a:xfrm>
            <a:off x="288559" y="1914392"/>
            <a:ext cx="3684352" cy="20411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Placeholder 23">
            <a:extLst>
              <a:ext uri="{FF2B5EF4-FFF2-40B4-BE49-F238E27FC236}">
                <a16:creationId xmlns:a16="http://schemas.microsoft.com/office/drawing/2014/main" id="{93FB3200-151E-78C6-C4AA-B3C166A3ADFD}"/>
              </a:ext>
            </a:extLst>
          </p:cNvPr>
          <p:cNvPicPr>
            <a:picLocks noGrp="1" noChangeAspect="1"/>
          </p:cNvPicPr>
          <p:nvPr>
            <p:ph type="pic" sz="quarter" idx="21"/>
          </p:nvPr>
        </p:nvPicPr>
        <p:blipFill>
          <a:blip r:embed="rId3"/>
          <a:srcRect t="8458" b="8458"/>
          <a:stretch>
            <a:fillRect/>
          </a:stretch>
        </p:blipFill>
        <p:spPr>
          <a:xfrm>
            <a:off x="4237582" y="1914392"/>
            <a:ext cx="3684352" cy="2041112"/>
          </a:xfrm>
          <a:prstGeom prst="rect">
            <a:avLst/>
          </a:prstGeom>
        </p:spPr>
      </p:pic>
      <p:pic>
        <p:nvPicPr>
          <p:cNvPr id="1026" name="Picture 2">
            <a:extLst>
              <a:ext uri="{FF2B5EF4-FFF2-40B4-BE49-F238E27FC236}">
                <a16:creationId xmlns:a16="http://schemas.microsoft.com/office/drawing/2014/main" id="{D9CA649E-D60C-7C81-2CAC-DD72952E5579}"/>
              </a:ext>
            </a:extLst>
          </p:cNvPr>
          <p:cNvPicPr>
            <a:picLocks noGrp="1" noChangeAspect="1" noChangeArrowheads="1"/>
          </p:cNvPicPr>
          <p:nvPr>
            <p:ph type="pic" sz="quarter" idx="22"/>
          </p:nvPr>
        </p:nvPicPr>
        <p:blipFill rotWithShape="1">
          <a:blip r:embed="rId4">
            <a:extLst>
              <a:ext uri="{28A0092B-C50C-407E-A947-70E740481C1C}">
                <a14:useLocalDpi xmlns:a14="http://schemas.microsoft.com/office/drawing/2010/main" val="0"/>
              </a:ext>
            </a:extLst>
          </a:blip>
          <a:srcRect t="8515" b="8515"/>
          <a:stretch/>
        </p:blipFill>
        <p:spPr bwMode="auto">
          <a:xfrm>
            <a:off x="8186605" y="1914392"/>
            <a:ext cx="3684352" cy="2041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92B6FAE3-2379-2832-171F-D4B22D14CBA0}"/>
              </a:ext>
            </a:extLst>
          </p:cNvPr>
          <p:cNvSpPr>
            <a:spLocks noGrp="1"/>
          </p:cNvSpPr>
          <p:nvPr>
            <p:ph type="body" sz="quarter" idx="17"/>
          </p:nvPr>
        </p:nvSpPr>
        <p:spPr>
          <a:xfrm>
            <a:off x="8154148" y="1527408"/>
            <a:ext cx="3684352" cy="436542"/>
          </a:xfrm>
        </p:spPr>
        <p:txBody>
          <a:bodyPr/>
          <a:lstStyle/>
          <a:p>
            <a:r>
              <a:rPr lang="en-GB" sz="3200" b="1" dirty="0">
                <a:solidFill>
                  <a:schemeClr val="tx2"/>
                </a:solidFill>
                <a:latin typeface="Georgia" panose="02040502050405020303" pitchFamily="18" charset="0"/>
              </a:rPr>
              <a:t>+0.9%</a:t>
            </a:r>
          </a:p>
        </p:txBody>
      </p:sp>
      <p:sp>
        <p:nvSpPr>
          <p:cNvPr id="7" name="Text Placeholder 6">
            <a:extLst>
              <a:ext uri="{FF2B5EF4-FFF2-40B4-BE49-F238E27FC236}">
                <a16:creationId xmlns:a16="http://schemas.microsoft.com/office/drawing/2014/main" id="{3561E549-AFC0-3CE0-7823-3498E19F1BEF}"/>
              </a:ext>
            </a:extLst>
          </p:cNvPr>
          <p:cNvSpPr>
            <a:spLocks noGrp="1"/>
          </p:cNvSpPr>
          <p:nvPr>
            <p:ph type="body" sz="quarter" idx="13"/>
          </p:nvPr>
        </p:nvSpPr>
        <p:spPr>
          <a:xfrm>
            <a:off x="294476" y="1353544"/>
            <a:ext cx="3684352" cy="436542"/>
          </a:xfrm>
        </p:spPr>
        <p:txBody>
          <a:bodyPr/>
          <a:lstStyle/>
          <a:p>
            <a:r>
              <a:rPr lang="en-US" sz="3200" b="1" dirty="0">
                <a:solidFill>
                  <a:schemeClr val="tx2"/>
                </a:solidFill>
                <a:latin typeface="Georgia" panose="02040502050405020303" pitchFamily="18" charset="0"/>
              </a:rPr>
              <a:t>+7.1%</a:t>
            </a:r>
          </a:p>
        </p:txBody>
      </p:sp>
      <p:sp>
        <p:nvSpPr>
          <p:cNvPr id="11" name="Title 10">
            <a:extLst>
              <a:ext uri="{FF2B5EF4-FFF2-40B4-BE49-F238E27FC236}">
                <a16:creationId xmlns:a16="http://schemas.microsoft.com/office/drawing/2014/main" id="{5C7ABC06-B6C0-85D9-A077-8A7CBA2732ED}"/>
              </a:ext>
            </a:extLst>
          </p:cNvPr>
          <p:cNvSpPr>
            <a:spLocks noGrp="1"/>
          </p:cNvSpPr>
          <p:nvPr>
            <p:ph type="title"/>
          </p:nvPr>
        </p:nvSpPr>
        <p:spPr/>
        <p:txBody>
          <a:bodyPr/>
          <a:lstStyle/>
          <a:p>
            <a:r>
              <a:rPr lang="en-GB" b="0" dirty="0"/>
              <a:t>Shoppers made </a:t>
            </a:r>
            <a:r>
              <a:rPr lang="en-GB" i="1" dirty="0">
                <a:latin typeface="Georgia" panose="02040502050405020303" pitchFamily="18" charset="0"/>
              </a:rPr>
              <a:t>just</a:t>
            </a:r>
            <a:r>
              <a:rPr lang="en-GB" b="0" dirty="0"/>
              <a:t> </a:t>
            </a:r>
            <a:r>
              <a:rPr lang="en-GB" i="1" dirty="0">
                <a:latin typeface="Georgia" panose="02040502050405020303" pitchFamily="18" charset="0"/>
              </a:rPr>
              <a:t>9m more </a:t>
            </a:r>
            <a:r>
              <a:rPr lang="en-GB" b="0" dirty="0"/>
              <a:t>shopping trips, spent </a:t>
            </a:r>
            <a:r>
              <a:rPr lang="en-GB" i="1" dirty="0">
                <a:latin typeface="Georgia" panose="02040502050405020303" pitchFamily="18" charset="0"/>
              </a:rPr>
              <a:t>£1.28 more </a:t>
            </a:r>
            <a:r>
              <a:rPr lang="en-GB" b="0" dirty="0"/>
              <a:t>per occasion but bought, on average, </a:t>
            </a:r>
            <a:r>
              <a:rPr lang="en-GB" i="1" dirty="0">
                <a:latin typeface="Georgia" panose="02040502050405020303" pitchFamily="18" charset="0"/>
              </a:rPr>
              <a:t>0.5 fewer</a:t>
            </a:r>
            <a:r>
              <a:rPr lang="en-GB" b="0" i="1" dirty="0">
                <a:latin typeface="Georgia" panose="02040502050405020303" pitchFamily="18" charset="0"/>
              </a:rPr>
              <a:t> </a:t>
            </a:r>
            <a:r>
              <a:rPr lang="en-GB" b="0" dirty="0"/>
              <a:t>FMCG items</a:t>
            </a:r>
            <a:endParaRPr lang="en-US" b="0" dirty="0"/>
          </a:p>
        </p:txBody>
      </p:sp>
      <p:sp>
        <p:nvSpPr>
          <p:cNvPr id="12" name="Text Placeholder 6">
            <a:extLst>
              <a:ext uri="{FF2B5EF4-FFF2-40B4-BE49-F238E27FC236}">
                <a16:creationId xmlns:a16="http://schemas.microsoft.com/office/drawing/2014/main" id="{56F0293D-E347-1EE7-E0DD-247D7886355F}"/>
              </a:ext>
            </a:extLst>
          </p:cNvPr>
          <p:cNvSpPr>
            <a:spLocks noGrp="1"/>
          </p:cNvSpPr>
          <p:nvPr>
            <p:ph type="body" sz="quarter" idx="16"/>
          </p:nvPr>
        </p:nvSpPr>
        <p:spPr>
          <a:xfrm>
            <a:off x="288559" y="6126907"/>
            <a:ext cx="11582399" cy="365125"/>
          </a:xfrm>
        </p:spPr>
        <p:txBody>
          <a:bodyPr/>
          <a:lstStyle/>
          <a:p>
            <a:r>
              <a:rPr lang="en-US" sz="700" b="0" dirty="0">
                <a:solidFill>
                  <a:schemeClr val="tx2"/>
                </a:solidFill>
              </a:rPr>
              <a:t>Source:  NIQ Homescan FMCG Total GB 4w/e 15</a:t>
            </a:r>
            <a:r>
              <a:rPr lang="en-US" sz="700" b="0" baseline="30000" dirty="0">
                <a:solidFill>
                  <a:schemeClr val="tx2"/>
                </a:solidFill>
              </a:rPr>
              <a:t>th</a:t>
            </a:r>
            <a:r>
              <a:rPr lang="en-US" sz="700" b="0" dirty="0">
                <a:solidFill>
                  <a:schemeClr val="tx2"/>
                </a:solidFill>
              </a:rPr>
              <a:t> July 2023 vs 4w/e 16</a:t>
            </a:r>
            <a:r>
              <a:rPr lang="en-US" sz="700" b="0" baseline="30000" dirty="0">
                <a:solidFill>
                  <a:schemeClr val="tx2"/>
                </a:solidFill>
              </a:rPr>
              <a:t>th</a:t>
            </a:r>
            <a:r>
              <a:rPr lang="en-US" sz="700" b="0" dirty="0">
                <a:solidFill>
                  <a:schemeClr val="tx2"/>
                </a:solidFill>
              </a:rPr>
              <a:t> July 2022</a:t>
            </a:r>
          </a:p>
        </p:txBody>
      </p:sp>
      <p:sp>
        <p:nvSpPr>
          <p:cNvPr id="21" name="Text Placeholder 20">
            <a:extLst>
              <a:ext uri="{FF2B5EF4-FFF2-40B4-BE49-F238E27FC236}">
                <a16:creationId xmlns:a16="http://schemas.microsoft.com/office/drawing/2014/main" id="{D0246440-4F46-BEF4-45DA-F2D2E18491A7}"/>
              </a:ext>
            </a:extLst>
          </p:cNvPr>
          <p:cNvSpPr>
            <a:spLocks noGrp="1"/>
          </p:cNvSpPr>
          <p:nvPr>
            <p:ph type="body" sz="quarter" idx="18"/>
          </p:nvPr>
        </p:nvSpPr>
        <p:spPr>
          <a:xfrm>
            <a:off x="4250200" y="1443696"/>
            <a:ext cx="3684352" cy="436542"/>
          </a:xfrm>
        </p:spPr>
        <p:txBody>
          <a:bodyPr/>
          <a:lstStyle/>
          <a:p>
            <a:r>
              <a:rPr lang="en-GB" sz="3200" dirty="0">
                <a:solidFill>
                  <a:schemeClr val="tx2"/>
                </a:solidFill>
                <a:latin typeface="Georgia" panose="02040502050405020303" pitchFamily="18" charset="0"/>
              </a:rPr>
              <a:t>-4.7%</a:t>
            </a:r>
          </a:p>
        </p:txBody>
      </p:sp>
      <p:sp>
        <p:nvSpPr>
          <p:cNvPr id="15" name="Text Placeholder 6">
            <a:extLst>
              <a:ext uri="{FF2B5EF4-FFF2-40B4-BE49-F238E27FC236}">
                <a16:creationId xmlns:a16="http://schemas.microsoft.com/office/drawing/2014/main" id="{76A6FA56-7DC4-306D-E3FB-7D85A7077DA5}"/>
              </a:ext>
            </a:extLst>
          </p:cNvPr>
          <p:cNvSpPr txBox="1">
            <a:spLocks/>
          </p:cNvSpPr>
          <p:nvPr/>
        </p:nvSpPr>
        <p:spPr>
          <a:xfrm>
            <a:off x="4237582" y="2585088"/>
            <a:ext cx="3684352"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p:txBody>
      </p:sp>
      <p:sp>
        <p:nvSpPr>
          <p:cNvPr id="17" name="Text Placeholder 7">
            <a:extLst>
              <a:ext uri="{FF2B5EF4-FFF2-40B4-BE49-F238E27FC236}">
                <a16:creationId xmlns:a16="http://schemas.microsoft.com/office/drawing/2014/main" id="{6396B61E-BE38-DF38-4156-C0B7AFE18DAC}"/>
              </a:ext>
            </a:extLst>
          </p:cNvPr>
          <p:cNvSpPr txBox="1">
            <a:spLocks/>
          </p:cNvSpPr>
          <p:nvPr/>
        </p:nvSpPr>
        <p:spPr>
          <a:xfrm>
            <a:off x="8186605" y="2585088"/>
            <a:ext cx="3684352"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p:txBody>
      </p:sp>
    </p:spTree>
    <p:extLst>
      <p:ext uri="{BB962C8B-B14F-4D97-AF65-F5344CB8AC3E}">
        <p14:creationId xmlns:p14="http://schemas.microsoft.com/office/powerpoint/2010/main" val="303678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graphicFrame>
        <p:nvGraphicFramePr>
          <p:cNvPr id="45" name="Table 45">
            <a:extLst>
              <a:ext uri="{FF2B5EF4-FFF2-40B4-BE49-F238E27FC236}">
                <a16:creationId xmlns:a16="http://schemas.microsoft.com/office/drawing/2014/main" id="{F5077DE2-9E16-DBA4-FEA4-8D0DBE6E463D}"/>
              </a:ext>
            </a:extLst>
          </p:cNvPr>
          <p:cNvGraphicFramePr>
            <a:graphicFrameLocks noGrp="1"/>
          </p:cNvGraphicFramePr>
          <p:nvPr>
            <p:ph idx="1"/>
            <p:extLst>
              <p:ext uri="{D42A27DB-BD31-4B8C-83A1-F6EECF244321}">
                <p14:modId xmlns:p14="http://schemas.microsoft.com/office/powerpoint/2010/main" val="1743020754"/>
              </p:ext>
            </p:extLst>
          </p:nvPr>
        </p:nvGraphicFramePr>
        <p:xfrm>
          <a:off x="1248032" y="1297460"/>
          <a:ext cx="9604118" cy="4106797"/>
        </p:xfrm>
        <a:graphic>
          <a:graphicData uri="http://schemas.openxmlformats.org/drawingml/2006/table">
            <a:tbl>
              <a:tblPr firstRow="1" bandRow="1">
                <a:tableStyleId>{073A0DAA-6AF3-43AB-8588-CEC1D06C72B9}</a:tableStyleId>
              </a:tblPr>
              <a:tblGrid>
                <a:gridCol w="1392137">
                  <a:extLst>
                    <a:ext uri="{9D8B030D-6E8A-4147-A177-3AD203B41FA5}">
                      <a16:colId xmlns:a16="http://schemas.microsoft.com/office/drawing/2014/main" val="2730304933"/>
                    </a:ext>
                  </a:extLst>
                </a:gridCol>
                <a:gridCol w="4076163">
                  <a:extLst>
                    <a:ext uri="{9D8B030D-6E8A-4147-A177-3AD203B41FA5}">
                      <a16:colId xmlns:a16="http://schemas.microsoft.com/office/drawing/2014/main" val="907276787"/>
                    </a:ext>
                  </a:extLst>
                </a:gridCol>
                <a:gridCol w="4135818">
                  <a:extLst>
                    <a:ext uri="{9D8B030D-6E8A-4147-A177-3AD203B41FA5}">
                      <a16:colId xmlns:a16="http://schemas.microsoft.com/office/drawing/2014/main" val="732061466"/>
                    </a:ext>
                  </a:extLst>
                </a:gridCol>
              </a:tblGrid>
              <a:tr h="721611">
                <a:tc>
                  <a:txBody>
                    <a:bodyPr/>
                    <a:lstStyle/>
                    <a:p>
                      <a:endParaRPr lang="en-GB" dirty="0">
                        <a:latin typeface="Arial" panose="020B0604020202020204" pitchFamily="34" charset="0"/>
                      </a:endParaRPr>
                    </a:p>
                  </a:txBody>
                  <a:tcPr>
                    <a:solidFill>
                      <a:schemeClr val="tx2"/>
                    </a:solidFill>
                  </a:tcPr>
                </a:tc>
                <a:tc>
                  <a:txBody>
                    <a:bodyPr/>
                    <a:lstStyle/>
                    <a:p>
                      <a:pPr algn="ctr"/>
                      <a:r>
                        <a:rPr lang="en-GB" b="1" dirty="0">
                          <a:latin typeface="Arial" panose="020B0604020202020204" pitchFamily="34" charset="0"/>
                        </a:rPr>
                        <a:t>Hot weather persists</a:t>
                      </a:r>
                    </a:p>
                    <a:p>
                      <a:pPr algn="ctr"/>
                      <a:r>
                        <a:rPr lang="en-GB" sz="1400" dirty="0">
                          <a:latin typeface="Arial" panose="020B0604020202020204" pitchFamily="34" charset="0"/>
                        </a:rPr>
                        <a:t>4w/e 17</a:t>
                      </a:r>
                      <a:r>
                        <a:rPr lang="en-GB" sz="1400" baseline="30000" dirty="0">
                          <a:latin typeface="Arial" panose="020B0604020202020204" pitchFamily="34" charset="0"/>
                        </a:rPr>
                        <a:t>th</a:t>
                      </a:r>
                      <a:r>
                        <a:rPr lang="en-GB" sz="1400" dirty="0">
                          <a:latin typeface="Arial" panose="020B0604020202020204" pitchFamily="34" charset="0"/>
                        </a:rPr>
                        <a:t> June 2023</a:t>
                      </a:r>
                    </a:p>
                  </a:txBody>
                  <a:tcPr>
                    <a:solidFill>
                      <a:schemeClr val="tx2"/>
                    </a:solidFill>
                  </a:tcPr>
                </a:tc>
                <a:tc>
                  <a:txBody>
                    <a:bodyPr/>
                    <a:lstStyle/>
                    <a:p>
                      <a:pPr algn="ctr"/>
                      <a:r>
                        <a:rPr lang="en-GB" sz="1700" b="1" dirty="0">
                          <a:latin typeface="Arial" panose="020B0604020202020204" pitchFamily="34" charset="0"/>
                        </a:rPr>
                        <a:t>Mixed weather &amp; tough comparatives</a:t>
                      </a:r>
                    </a:p>
                    <a:p>
                      <a:pPr algn="ctr"/>
                      <a:r>
                        <a:rPr lang="en-GB" sz="1400" dirty="0">
                          <a:latin typeface="Arial" panose="020B0604020202020204" pitchFamily="34" charset="0"/>
                        </a:rPr>
                        <a:t>4w/e 15</a:t>
                      </a:r>
                      <a:r>
                        <a:rPr lang="en-GB" sz="1400" baseline="30000" dirty="0">
                          <a:latin typeface="Arial" panose="020B0604020202020204" pitchFamily="34" charset="0"/>
                        </a:rPr>
                        <a:t>th</a:t>
                      </a:r>
                      <a:r>
                        <a:rPr lang="en-GB" sz="1400" dirty="0">
                          <a:latin typeface="Arial" panose="020B0604020202020204" pitchFamily="34" charset="0"/>
                        </a:rPr>
                        <a:t> July 2023</a:t>
                      </a:r>
                    </a:p>
                  </a:txBody>
                  <a:tcPr>
                    <a:solidFill>
                      <a:schemeClr val="bg2"/>
                    </a:solidFill>
                  </a:tcPr>
                </a:tc>
                <a:extLst>
                  <a:ext uri="{0D108BD9-81ED-4DB2-BD59-A6C34878D82A}">
                    <a16:rowId xmlns:a16="http://schemas.microsoft.com/office/drawing/2014/main" val="2349305710"/>
                  </a:ext>
                </a:extLst>
              </a:tr>
              <a:tr h="788523">
                <a:tc>
                  <a:txBody>
                    <a:bodyPr/>
                    <a:lstStyle/>
                    <a:p>
                      <a:pPr marL="73660" lvl="0" indent="0" algn="l" rtl="0">
                        <a:spcBef>
                          <a:spcPts val="0"/>
                        </a:spcBef>
                        <a:spcAft>
                          <a:spcPts val="0"/>
                        </a:spcAft>
                        <a:buClr>
                          <a:srgbClr val="FFFFFF"/>
                        </a:buClr>
                        <a:buSzPts val="1000"/>
                        <a:buFont typeface="Montserrat Light"/>
                        <a:buNone/>
                      </a:pPr>
                      <a:r>
                        <a:rPr lang="en" sz="1400" b="1" baseline="0" dirty="0">
                          <a:solidFill>
                            <a:srgbClr val="FFFFFF"/>
                          </a:solidFill>
                          <a:latin typeface="Arial" panose="020B0604020202020204" pitchFamily="34" charset="0"/>
                          <a:ea typeface="Montserrat Light"/>
                          <a:cs typeface="Montserrat Light"/>
                          <a:sym typeface="Montserrat Light"/>
                        </a:rPr>
                        <a:t>Basket Size</a:t>
                      </a:r>
                      <a:endParaRPr sz="14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£19.35</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+£0.99/</a:t>
                      </a:r>
                      <a:r>
                        <a:rPr lang="en-GB" sz="900" b="1" dirty="0">
                          <a:solidFill>
                            <a:schemeClr val="accent1"/>
                          </a:solidFill>
                          <a:latin typeface="Arial" panose="020B0604020202020204" pitchFamily="34" charset="0"/>
                          <a:ea typeface="Montserrat Light"/>
                          <a:cs typeface="Montserrat Light"/>
                          <a:sym typeface="Montserrat Light"/>
                        </a:rPr>
                        <a:t>+5.4% </a:t>
                      </a:r>
                      <a:r>
                        <a:rPr lang="en-GB" sz="900" baseline="0" dirty="0">
                          <a:solidFill>
                            <a:srgbClr val="FFFFFF"/>
                          </a:solidFill>
                          <a:latin typeface="Arial" panose="020B0604020202020204" pitchFamily="34" charset="0"/>
                          <a:ea typeface="Montserrat Light"/>
                          <a:cs typeface="Montserrat Light"/>
                          <a:sym typeface="Montserrat Light"/>
                        </a:rPr>
                        <a:t>vs last year and </a:t>
                      </a:r>
                      <a:r>
                        <a:rPr lang="en-GB" sz="900" b="1" baseline="0" dirty="0">
                          <a:solidFill>
                            <a:schemeClr val="accent1"/>
                          </a:solidFill>
                          <a:latin typeface="Arial" panose="020B0604020202020204" pitchFamily="34" charset="0"/>
                          <a:ea typeface="Montserrat Light"/>
                          <a:cs typeface="Montserrat Light"/>
                          <a:sym typeface="Montserrat Light"/>
                        </a:rPr>
                        <a:t>-1.5% </a:t>
                      </a:r>
                      <a:r>
                        <a:rPr lang="en-GB" sz="900" baseline="0" dirty="0">
                          <a:solidFill>
                            <a:srgbClr val="FFFFFF"/>
                          </a:solidFill>
                          <a:latin typeface="Arial" panose="020B0604020202020204" pitchFamily="34"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Arial" panose="020B0604020202020204" pitchFamily="34" charset="0"/>
                          <a:ea typeface="Montserrat"/>
                          <a:cs typeface="Montserrat"/>
                          <a:sym typeface="Montserrat Light"/>
                        </a:rPr>
                        <a:t>10.2</a:t>
                      </a:r>
                      <a:r>
                        <a:rPr lang="en-GB" sz="900" baseline="0" dirty="0">
                          <a:solidFill>
                            <a:srgbClr val="FFFFFF"/>
                          </a:solidFill>
                          <a:latin typeface="Arial" panose="020B0604020202020204" pitchFamily="34" charset="0"/>
                          <a:ea typeface="Montserrat"/>
                          <a:cs typeface="Montserrat"/>
                          <a:sym typeface="Montserrat Light"/>
                        </a:rPr>
                        <a:t> items (</a:t>
                      </a:r>
                      <a:r>
                        <a:rPr lang="en-GB" sz="900" b="1" baseline="0" dirty="0">
                          <a:solidFill>
                            <a:schemeClr val="accent1"/>
                          </a:solidFill>
                          <a:latin typeface="Arial" panose="020B0604020202020204" pitchFamily="34" charset="0"/>
                          <a:ea typeface="Montserrat"/>
                          <a:cs typeface="Montserrat"/>
                          <a:sym typeface="Montserrat Light"/>
                        </a:rPr>
                        <a:t>-5.9%</a:t>
                      </a:r>
                      <a:r>
                        <a:rPr lang="en-GB" sz="900" b="1" baseline="0" dirty="0">
                          <a:solidFill>
                            <a:srgbClr val="FFFFFF"/>
                          </a:solidFill>
                          <a:latin typeface="Arial" panose="020B0604020202020204" pitchFamily="34" charset="0"/>
                          <a:ea typeface="Montserrat"/>
                          <a:cs typeface="Montserrat"/>
                          <a:sym typeface="Montserrat Light"/>
                        </a:rPr>
                        <a:t> </a:t>
                      </a:r>
                      <a:r>
                        <a:rPr lang="en-GB" sz="900" b="0" baseline="0" dirty="0">
                          <a:solidFill>
                            <a:srgbClr val="FFFFFF"/>
                          </a:solidFill>
                          <a:latin typeface="Arial" panose="020B0604020202020204" pitchFamily="34" charset="0"/>
                          <a:ea typeface="Montserrat"/>
                          <a:cs typeface="Montserrat"/>
                          <a:sym typeface="Montserrat Light"/>
                        </a:rPr>
                        <a:t>vs last year and </a:t>
                      </a:r>
                      <a:r>
                        <a:rPr lang="en-GB" sz="900" b="1" baseline="0" dirty="0">
                          <a:solidFill>
                            <a:schemeClr val="accent1"/>
                          </a:solidFill>
                          <a:latin typeface="Arial" panose="020B0604020202020204" pitchFamily="34" charset="0"/>
                          <a:ea typeface="Montserrat"/>
                          <a:cs typeface="Montserrat"/>
                          <a:sym typeface="Montserrat Light"/>
                        </a:rPr>
                        <a:t>-2.6%</a:t>
                      </a:r>
                      <a:r>
                        <a:rPr lang="en-GB" sz="900" b="1" baseline="0" dirty="0">
                          <a:solidFill>
                            <a:srgbClr val="FFFFFF"/>
                          </a:solidFill>
                          <a:latin typeface="Arial" panose="020B0604020202020204" pitchFamily="34" charset="0"/>
                          <a:ea typeface="Montserrat"/>
                          <a:cs typeface="Montserrat"/>
                          <a:sym typeface="Montserrat Light"/>
                        </a:rPr>
                        <a:t> vs last month</a:t>
                      </a:r>
                      <a:r>
                        <a:rPr lang="en-GB" sz="900" b="0" baseline="0" dirty="0">
                          <a:solidFill>
                            <a:srgbClr val="FFFFFF"/>
                          </a:solidFill>
                          <a:latin typeface="Arial" panose="020B0604020202020204" pitchFamily="34" charset="0"/>
                          <a:ea typeface="Montserrat"/>
                          <a:cs typeface="Montserrat"/>
                          <a:sym typeface="Montserrat Light"/>
                        </a:rPr>
                        <a:t>)</a:t>
                      </a:r>
                      <a:endParaRPr lang="en-GB" sz="900" dirty="0">
                        <a:solidFill>
                          <a:srgbClr val="FFFFFF"/>
                        </a:solidFill>
                        <a:highlight>
                          <a:srgbClr val="C0C0C0"/>
                        </a:highlight>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£19.41</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+£1.28/</a:t>
                      </a:r>
                      <a:r>
                        <a:rPr lang="en-GB" sz="900" b="1" dirty="0">
                          <a:solidFill>
                            <a:schemeClr val="accent1"/>
                          </a:solidFill>
                          <a:latin typeface="Arial" panose="020B0604020202020204" pitchFamily="34" charset="0"/>
                          <a:ea typeface="Montserrat Light"/>
                          <a:cs typeface="Montserrat Light"/>
                          <a:sym typeface="Montserrat Light"/>
                        </a:rPr>
                        <a:t>+7.1% </a:t>
                      </a:r>
                      <a:r>
                        <a:rPr lang="en-GB" sz="900" baseline="0" dirty="0">
                          <a:solidFill>
                            <a:srgbClr val="FFFFFF"/>
                          </a:solidFill>
                          <a:latin typeface="Arial" panose="020B0604020202020204" pitchFamily="34" charset="0"/>
                          <a:ea typeface="Montserrat Light"/>
                          <a:cs typeface="Montserrat Light"/>
                          <a:sym typeface="Montserrat Light"/>
                        </a:rPr>
                        <a:t>vs last year and </a:t>
                      </a:r>
                      <a:r>
                        <a:rPr lang="en-GB" sz="900" b="1" baseline="0" dirty="0">
                          <a:solidFill>
                            <a:schemeClr val="accent1"/>
                          </a:solidFill>
                          <a:latin typeface="Arial" panose="020B0604020202020204" pitchFamily="34" charset="0"/>
                          <a:ea typeface="Montserrat Light"/>
                          <a:cs typeface="Montserrat Light"/>
                          <a:sym typeface="Montserrat Light"/>
                        </a:rPr>
                        <a:t>+0.2% </a:t>
                      </a:r>
                      <a:r>
                        <a:rPr lang="en-GB" sz="900" baseline="0" dirty="0">
                          <a:solidFill>
                            <a:srgbClr val="FFFFFF"/>
                          </a:solidFill>
                          <a:latin typeface="Arial" panose="020B0604020202020204" pitchFamily="34"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Arial" panose="020B0604020202020204" pitchFamily="34" charset="0"/>
                          <a:ea typeface="Montserrat"/>
                          <a:cs typeface="Montserrat"/>
                          <a:sym typeface="Montserrat Light"/>
                        </a:rPr>
                        <a:t>10.2</a:t>
                      </a:r>
                      <a:r>
                        <a:rPr lang="en-GB" sz="900" baseline="0" dirty="0">
                          <a:solidFill>
                            <a:srgbClr val="FFFFFF"/>
                          </a:solidFill>
                          <a:latin typeface="Arial" panose="020B0604020202020204" pitchFamily="34" charset="0"/>
                          <a:ea typeface="Montserrat"/>
                          <a:cs typeface="Montserrat"/>
                          <a:sym typeface="Montserrat Light"/>
                        </a:rPr>
                        <a:t> items (</a:t>
                      </a:r>
                      <a:r>
                        <a:rPr lang="en-GB" sz="900" b="1" baseline="0" dirty="0">
                          <a:solidFill>
                            <a:schemeClr val="accent1"/>
                          </a:solidFill>
                          <a:latin typeface="Arial" panose="020B0604020202020204" pitchFamily="34" charset="0"/>
                          <a:ea typeface="Montserrat"/>
                          <a:cs typeface="Montserrat"/>
                          <a:sym typeface="Montserrat Light"/>
                        </a:rPr>
                        <a:t>-4.7%</a:t>
                      </a:r>
                      <a:r>
                        <a:rPr lang="en-GB" sz="900" b="1" baseline="0" dirty="0">
                          <a:solidFill>
                            <a:srgbClr val="FFFFFF"/>
                          </a:solidFill>
                          <a:latin typeface="Arial" panose="020B0604020202020204" pitchFamily="34" charset="0"/>
                          <a:ea typeface="Montserrat"/>
                          <a:cs typeface="Montserrat"/>
                          <a:sym typeface="Montserrat Light"/>
                        </a:rPr>
                        <a:t> </a:t>
                      </a:r>
                      <a:r>
                        <a:rPr lang="en-GB" sz="900" b="0" baseline="0" dirty="0">
                          <a:solidFill>
                            <a:srgbClr val="FFFFFF"/>
                          </a:solidFill>
                          <a:latin typeface="Arial" panose="020B0604020202020204" pitchFamily="34" charset="0"/>
                          <a:ea typeface="Montserrat"/>
                          <a:cs typeface="Montserrat"/>
                          <a:sym typeface="Montserrat Light"/>
                        </a:rPr>
                        <a:t>vs last year and </a:t>
                      </a:r>
                      <a:r>
                        <a:rPr lang="en-GB" sz="900" b="1" baseline="0" dirty="0">
                          <a:solidFill>
                            <a:schemeClr val="accent1"/>
                          </a:solidFill>
                          <a:latin typeface="Arial" panose="020B0604020202020204" pitchFamily="34" charset="0"/>
                          <a:ea typeface="Montserrat"/>
                          <a:cs typeface="Montserrat"/>
                          <a:sym typeface="Montserrat Light"/>
                        </a:rPr>
                        <a:t>-0.2%</a:t>
                      </a:r>
                      <a:r>
                        <a:rPr lang="en-GB" sz="900" b="1" baseline="0" dirty="0">
                          <a:solidFill>
                            <a:srgbClr val="FFFFFF"/>
                          </a:solidFill>
                          <a:latin typeface="Arial" panose="020B0604020202020204" pitchFamily="34" charset="0"/>
                          <a:ea typeface="Montserrat"/>
                          <a:cs typeface="Montserrat"/>
                          <a:sym typeface="Montserrat Light"/>
                        </a:rPr>
                        <a:t> vs last month</a:t>
                      </a:r>
                      <a:r>
                        <a:rPr lang="en-GB" sz="900" b="0" baseline="0" dirty="0">
                          <a:solidFill>
                            <a:srgbClr val="FFFFFF"/>
                          </a:solidFill>
                          <a:latin typeface="Arial" panose="020B0604020202020204" pitchFamily="34" charset="0"/>
                          <a:ea typeface="Montserrat"/>
                          <a:cs typeface="Montserrat"/>
                          <a:sym typeface="Montserrat Light"/>
                        </a:rPr>
                        <a:t>)</a:t>
                      </a:r>
                      <a:endParaRPr lang="en-GB" sz="900" dirty="0">
                        <a:solidFill>
                          <a:srgbClr val="FFFFFF"/>
                        </a:solidFill>
                        <a:highlight>
                          <a:srgbClr val="C0C0C0"/>
                        </a:highlight>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2462473271"/>
                  </a:ext>
                </a:extLst>
              </a:tr>
              <a:tr h="830688">
                <a:tc>
                  <a:txBody>
                    <a:bodyPr/>
                    <a:lstStyle/>
                    <a:p>
                      <a:pPr marL="73660" lvl="0" indent="0" algn="l" rtl="0">
                        <a:spcBef>
                          <a:spcPts val="0"/>
                        </a:spcBef>
                        <a:spcAft>
                          <a:spcPts val="0"/>
                        </a:spcAft>
                        <a:buClr>
                          <a:srgbClr val="FFFFFF"/>
                        </a:buClr>
                        <a:buSzPts val="1000"/>
                        <a:buFont typeface="Montserrat Light"/>
                        <a:buNone/>
                      </a:pPr>
                      <a:r>
                        <a:rPr lang="en-GB" sz="1400" b="1" dirty="0">
                          <a:solidFill>
                            <a:srgbClr val="FFFFFF"/>
                          </a:solidFill>
                          <a:latin typeface="Arial" panose="020B0604020202020204" pitchFamily="34" charset="0"/>
                          <a:ea typeface="Montserrat"/>
                          <a:cs typeface="Montserrat"/>
                          <a:sym typeface="Montserrat"/>
                        </a:rPr>
                        <a:t>Bricks &amp; Mortar </a:t>
                      </a:r>
                      <a:r>
                        <a:rPr lang="en-GB" sz="1400" dirty="0">
                          <a:solidFill>
                            <a:srgbClr val="FFFFFF"/>
                          </a:solidFill>
                          <a:latin typeface="Arial" panose="020B0604020202020204" pitchFamily="34" charset="0"/>
                          <a:ea typeface="Montserrat"/>
                          <a:cs typeface="Montserrat"/>
                          <a:sym typeface="Montserrat"/>
                        </a:rPr>
                        <a:t>shopping trips</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550m shopping occasions</a:t>
                      </a:r>
                      <a:endParaRPr sz="900" dirty="0">
                        <a:solidFill>
                          <a:srgbClr val="FFFFFF"/>
                        </a:solidFill>
                        <a:latin typeface="Arial" panose="020B0604020202020204" pitchFamily="34"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+6.6%/+34m</a:t>
                      </a:r>
                      <a:r>
                        <a:rPr lang="en" sz="900"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more</a:t>
                      </a:r>
                      <a:r>
                        <a:rPr lang="en" sz="900" baseline="0" dirty="0">
                          <a:solidFill>
                            <a:srgbClr val="FFFFFF"/>
                          </a:solidFill>
                          <a:latin typeface="Arial" panose="020B0604020202020204" pitchFamily="34" charset="0"/>
                          <a:ea typeface="Montserrat Light"/>
                          <a:cs typeface="Montserrat Light"/>
                          <a:sym typeface="Montserrat Light"/>
                        </a:rPr>
                        <a:t> than last year </a:t>
                      </a:r>
                      <a:r>
                        <a:rPr lang="en" sz="900" b="0" baseline="0" dirty="0">
                          <a:solidFill>
                            <a:srgbClr val="FFFFFF"/>
                          </a:solidFill>
                          <a:latin typeface="Arial" panose="020B0604020202020204" pitchFamily="34" charset="0"/>
                          <a:ea typeface="Montserrat Light"/>
                          <a:cs typeface="Montserrat Light"/>
                          <a:sym typeface="Montserrat Light"/>
                        </a:rPr>
                        <a:t>and </a:t>
                      </a:r>
                      <a:r>
                        <a:rPr lang="en" sz="900" b="1" baseline="0" dirty="0">
                          <a:solidFill>
                            <a:schemeClr val="accent1"/>
                          </a:solidFill>
                          <a:latin typeface="Arial" panose="020B0604020202020204" pitchFamily="34" charset="0"/>
                          <a:ea typeface="Montserrat Light"/>
                          <a:cs typeface="Montserrat Light"/>
                          <a:sym typeface="Montserrat Light"/>
                        </a:rPr>
                        <a:t>+4.3%</a:t>
                      </a:r>
                      <a:r>
                        <a:rPr lang="en" sz="900" b="1"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MORE</a:t>
                      </a:r>
                      <a:r>
                        <a:rPr lang="en" sz="900" b="1" baseline="0" dirty="0">
                          <a:solidFill>
                            <a:srgbClr val="FFFFFF"/>
                          </a:solidFill>
                          <a:latin typeface="Arial" panose="020B0604020202020204" pitchFamily="34" charset="0"/>
                          <a:ea typeface="Montserrat Light"/>
                          <a:cs typeface="Montserrat Light"/>
                          <a:sym typeface="Montserrat Light"/>
                        </a:rPr>
                        <a:t> trips v last month</a:t>
                      </a:r>
                      <a:endParaRPr sz="9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516m shopping occasions</a:t>
                      </a:r>
                      <a:endParaRPr sz="900" dirty="0">
                        <a:solidFill>
                          <a:srgbClr val="FFFFFF"/>
                        </a:solidFill>
                        <a:latin typeface="Arial" panose="020B0604020202020204" pitchFamily="34"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+1.9%/+10m</a:t>
                      </a:r>
                      <a:r>
                        <a:rPr lang="en" sz="900"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more</a:t>
                      </a:r>
                      <a:r>
                        <a:rPr lang="en" sz="900" baseline="0" dirty="0">
                          <a:solidFill>
                            <a:srgbClr val="FFFFFF"/>
                          </a:solidFill>
                          <a:latin typeface="Arial" panose="020B0604020202020204" pitchFamily="34" charset="0"/>
                          <a:ea typeface="Montserrat Light"/>
                          <a:cs typeface="Montserrat Light"/>
                          <a:sym typeface="Montserrat Light"/>
                        </a:rPr>
                        <a:t> than last year </a:t>
                      </a:r>
                      <a:r>
                        <a:rPr lang="en" sz="900" b="0" baseline="0" dirty="0">
                          <a:solidFill>
                            <a:srgbClr val="FFFFFF"/>
                          </a:solidFill>
                          <a:latin typeface="Arial" panose="020B0604020202020204" pitchFamily="34" charset="0"/>
                          <a:ea typeface="Montserrat Light"/>
                          <a:cs typeface="Montserrat Light"/>
                          <a:sym typeface="Montserrat Light"/>
                        </a:rPr>
                        <a:t>and </a:t>
                      </a:r>
                      <a:r>
                        <a:rPr lang="en" sz="900" b="1" baseline="0" dirty="0">
                          <a:solidFill>
                            <a:schemeClr val="bg1"/>
                          </a:solidFill>
                          <a:latin typeface="Arial" panose="020B0604020202020204" pitchFamily="34" charset="0"/>
                          <a:ea typeface="Montserrat Light"/>
                          <a:cs typeface="Montserrat Light"/>
                          <a:sym typeface="Montserrat Light"/>
                        </a:rPr>
                        <a:t>-2.9% </a:t>
                      </a:r>
                      <a:r>
                        <a:rPr lang="en" sz="900" b="1" baseline="0" dirty="0">
                          <a:solidFill>
                            <a:schemeClr val="accent1"/>
                          </a:solidFill>
                          <a:latin typeface="Arial" panose="020B0604020202020204" pitchFamily="34" charset="0"/>
                          <a:ea typeface="Montserrat Light"/>
                          <a:cs typeface="Montserrat Light"/>
                          <a:sym typeface="Montserrat Light"/>
                        </a:rPr>
                        <a:t>FEWER</a:t>
                      </a:r>
                      <a:r>
                        <a:rPr lang="en" sz="900" b="1" baseline="0" dirty="0">
                          <a:solidFill>
                            <a:srgbClr val="FFFFFF"/>
                          </a:solidFill>
                          <a:latin typeface="Arial" panose="020B0604020202020204" pitchFamily="34" charset="0"/>
                          <a:ea typeface="Montserrat Light"/>
                          <a:cs typeface="Montserrat Light"/>
                          <a:sym typeface="Montserrat Light"/>
                        </a:rPr>
                        <a:t> trips v last month</a:t>
                      </a:r>
                      <a:endParaRPr sz="9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bg2"/>
                    </a:solidFill>
                  </a:tcPr>
                </a:tc>
                <a:extLst>
                  <a:ext uri="{0D108BD9-81ED-4DB2-BD59-A6C34878D82A}">
                    <a16:rowId xmlns:a16="http://schemas.microsoft.com/office/drawing/2014/main" val="1517686310"/>
                  </a:ext>
                </a:extLst>
              </a:tr>
              <a:tr h="930462">
                <a:tc>
                  <a:txBody>
                    <a:bodyPr/>
                    <a:lstStyle/>
                    <a:p>
                      <a:pPr marL="73660" lvl="0" indent="0" algn="l" rtl="0">
                        <a:spcBef>
                          <a:spcPts val="0"/>
                        </a:spcBef>
                        <a:spcAft>
                          <a:spcPts val="0"/>
                        </a:spcAft>
                        <a:buClr>
                          <a:srgbClr val="FFFFFF"/>
                        </a:buClr>
                        <a:buSzPts val="1000"/>
                        <a:buFont typeface="Montserrat Light"/>
                        <a:buNone/>
                      </a:pPr>
                      <a:r>
                        <a:rPr lang="en-GB" sz="1400" b="1" dirty="0">
                          <a:solidFill>
                            <a:srgbClr val="FFFFFF"/>
                          </a:solidFill>
                          <a:latin typeface="Arial" panose="020B0604020202020204" pitchFamily="34" charset="0"/>
                          <a:ea typeface="Montserrat"/>
                          <a:cs typeface="Montserrat"/>
                          <a:sym typeface="Montserrat"/>
                        </a:rPr>
                        <a:t>Online </a:t>
                      </a:r>
                      <a:r>
                        <a:rPr lang="en-GB" sz="1400" dirty="0">
                          <a:solidFill>
                            <a:srgbClr val="FFFFFF"/>
                          </a:solidFill>
                          <a:latin typeface="Arial" panose="020B0604020202020204" pitchFamily="34" charset="0"/>
                          <a:ea typeface="Montserrat"/>
                          <a:cs typeface="Montserrat"/>
                          <a:sym typeface="Montserrat"/>
                        </a:rPr>
                        <a:t>penetration</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25%</a:t>
                      </a:r>
                      <a:r>
                        <a:rPr lang="en-GB" sz="900" dirty="0">
                          <a:solidFill>
                            <a:srgbClr val="FFFFFF"/>
                          </a:solidFill>
                          <a:latin typeface="Arial" panose="020B0604020202020204" pitchFamily="34"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-1.7%/-98k </a:t>
                      </a:r>
                      <a:r>
                        <a:rPr lang="en-GB" sz="900" b="1" dirty="0">
                          <a:solidFill>
                            <a:schemeClr val="accent1"/>
                          </a:solidFill>
                          <a:latin typeface="Arial" panose="020B0604020202020204" pitchFamily="34" charset="0"/>
                          <a:ea typeface="Montserrat Light"/>
                          <a:cs typeface="Montserrat Light"/>
                          <a:sym typeface="Montserrat Light"/>
                        </a:rPr>
                        <a:t>fewer</a:t>
                      </a:r>
                      <a:r>
                        <a:rPr lang="en-GB" sz="900"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Arial" panose="020B0604020202020204" pitchFamily="34" charset="0"/>
                          <a:ea typeface="Montserrat"/>
                          <a:cs typeface="Montserrat"/>
                          <a:sym typeface="Montserrat Light"/>
                        </a:rPr>
                        <a:t>-2.3%</a:t>
                      </a:r>
                      <a:r>
                        <a:rPr lang="en-GB" sz="900" baseline="0" dirty="0">
                          <a:solidFill>
                            <a:srgbClr val="FFFFFF"/>
                          </a:solidFill>
                          <a:latin typeface="Arial" panose="020B0604020202020204" pitchFamily="34" charset="0"/>
                          <a:ea typeface="Montserrat"/>
                          <a:cs typeface="Montserrat"/>
                          <a:sym typeface="Montserrat Light"/>
                        </a:rPr>
                        <a:t>/</a:t>
                      </a:r>
                      <a:r>
                        <a:rPr lang="en-GB" sz="900" baseline="0" dirty="0">
                          <a:solidFill>
                            <a:schemeClr val="bg1"/>
                          </a:solidFill>
                          <a:latin typeface="Arial" panose="020B0604020202020204" pitchFamily="34" charset="0"/>
                          <a:ea typeface="Montserrat"/>
                          <a:cs typeface="Montserrat"/>
                          <a:sym typeface="Montserrat Light"/>
                        </a:rPr>
                        <a:t>-</a:t>
                      </a:r>
                      <a:r>
                        <a:rPr lang="en-GB" sz="900" baseline="0" dirty="0">
                          <a:solidFill>
                            <a:srgbClr val="FFFFFF"/>
                          </a:solidFill>
                          <a:latin typeface="Arial" panose="020B0604020202020204" pitchFamily="34" charset="0"/>
                          <a:ea typeface="Montserrat"/>
                          <a:cs typeface="Montserrat"/>
                          <a:sym typeface="Montserrat Light"/>
                        </a:rPr>
                        <a:t>175k </a:t>
                      </a:r>
                      <a:r>
                        <a:rPr lang="en-GB" sz="900" b="1" baseline="0" dirty="0">
                          <a:solidFill>
                            <a:schemeClr val="accent1"/>
                          </a:solidFill>
                          <a:latin typeface="Arial" panose="020B0604020202020204" pitchFamily="34" charset="0"/>
                          <a:ea typeface="Montserrat"/>
                          <a:cs typeface="Montserrat"/>
                          <a:sym typeface="Montserrat Light"/>
                        </a:rPr>
                        <a:t>fewer </a:t>
                      </a:r>
                      <a:r>
                        <a:rPr lang="en-GB" sz="900" baseline="0" dirty="0">
                          <a:solidFill>
                            <a:srgbClr val="FFFFFF"/>
                          </a:solidFill>
                          <a:latin typeface="Arial" panose="020B0604020202020204" pitchFamily="34" charset="0"/>
                          <a:ea typeface="Montserrat"/>
                          <a:cs typeface="Montserrat"/>
                          <a:sym typeface="Montserrat Light"/>
                        </a:rPr>
                        <a:t>shoppers than </a:t>
                      </a:r>
                      <a:r>
                        <a:rPr lang="en-GB" sz="900" b="1" baseline="0" dirty="0">
                          <a:solidFill>
                            <a:srgbClr val="FFFFFF"/>
                          </a:solidFill>
                          <a:latin typeface="Arial" panose="020B0604020202020204" pitchFamily="34" charset="0"/>
                          <a:ea typeface="Montserrat"/>
                          <a:cs typeface="Montserrat"/>
                          <a:sym typeface="Montserrat Light"/>
                        </a:rPr>
                        <a:t>last</a:t>
                      </a:r>
                      <a:r>
                        <a:rPr lang="en-GB" sz="900" baseline="0" dirty="0">
                          <a:solidFill>
                            <a:srgbClr val="FFFFFF"/>
                          </a:solidFill>
                          <a:latin typeface="Arial" panose="020B0604020202020204" pitchFamily="34" charset="0"/>
                          <a:ea typeface="Montserrat"/>
                          <a:cs typeface="Montserrat"/>
                          <a:sym typeface="Montserrat Light"/>
                        </a:rPr>
                        <a:t> month</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25%</a:t>
                      </a:r>
                      <a:r>
                        <a:rPr lang="en-GB" sz="900" dirty="0">
                          <a:solidFill>
                            <a:srgbClr val="FFFFFF"/>
                          </a:solidFill>
                          <a:latin typeface="Arial" panose="020B0604020202020204" pitchFamily="34"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-5.0%/-386k </a:t>
                      </a:r>
                      <a:r>
                        <a:rPr lang="en-GB" sz="900" b="1" dirty="0">
                          <a:solidFill>
                            <a:schemeClr val="accent1"/>
                          </a:solidFill>
                          <a:latin typeface="Arial" panose="020B0604020202020204" pitchFamily="34" charset="0"/>
                          <a:ea typeface="Montserrat Light"/>
                          <a:cs typeface="Montserrat Light"/>
                          <a:sym typeface="Montserrat Light"/>
                        </a:rPr>
                        <a:t>fewer</a:t>
                      </a:r>
                      <a:r>
                        <a:rPr lang="en-GB" sz="900"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Arial" panose="020B0604020202020204" pitchFamily="34" charset="0"/>
                          <a:ea typeface="Montserrat"/>
                          <a:cs typeface="Montserrat"/>
                          <a:sym typeface="Montserrat Light"/>
                        </a:rPr>
                        <a:t>-0.7%</a:t>
                      </a:r>
                      <a:r>
                        <a:rPr lang="en-GB" sz="900" baseline="0" dirty="0">
                          <a:solidFill>
                            <a:srgbClr val="FFFFFF"/>
                          </a:solidFill>
                          <a:latin typeface="Arial" panose="020B0604020202020204" pitchFamily="34" charset="0"/>
                          <a:ea typeface="Montserrat"/>
                          <a:cs typeface="Montserrat"/>
                          <a:sym typeface="Montserrat Light"/>
                        </a:rPr>
                        <a:t>/</a:t>
                      </a:r>
                      <a:r>
                        <a:rPr lang="en-GB" sz="900" baseline="0" dirty="0">
                          <a:solidFill>
                            <a:schemeClr val="bg1"/>
                          </a:solidFill>
                          <a:latin typeface="Arial" panose="020B0604020202020204" pitchFamily="34" charset="0"/>
                          <a:ea typeface="Montserrat"/>
                          <a:cs typeface="Montserrat"/>
                          <a:sym typeface="Montserrat Light"/>
                        </a:rPr>
                        <a:t>-</a:t>
                      </a:r>
                      <a:r>
                        <a:rPr lang="en-GB" sz="900" baseline="0" dirty="0">
                          <a:solidFill>
                            <a:srgbClr val="FFFFFF"/>
                          </a:solidFill>
                          <a:latin typeface="Arial" panose="020B0604020202020204" pitchFamily="34" charset="0"/>
                          <a:ea typeface="Montserrat"/>
                          <a:cs typeface="Montserrat"/>
                          <a:sym typeface="Montserrat Light"/>
                        </a:rPr>
                        <a:t>52k </a:t>
                      </a:r>
                      <a:r>
                        <a:rPr lang="en-GB" sz="900" b="1" baseline="0" dirty="0">
                          <a:solidFill>
                            <a:schemeClr val="accent1"/>
                          </a:solidFill>
                          <a:latin typeface="Arial" panose="020B0604020202020204" pitchFamily="34" charset="0"/>
                          <a:ea typeface="Montserrat"/>
                          <a:cs typeface="Montserrat"/>
                          <a:sym typeface="Montserrat Light"/>
                        </a:rPr>
                        <a:t>fewer </a:t>
                      </a:r>
                      <a:r>
                        <a:rPr lang="en-GB" sz="900" baseline="0" dirty="0">
                          <a:solidFill>
                            <a:srgbClr val="FFFFFF"/>
                          </a:solidFill>
                          <a:latin typeface="Arial" panose="020B0604020202020204" pitchFamily="34" charset="0"/>
                          <a:ea typeface="Montserrat"/>
                          <a:cs typeface="Montserrat"/>
                          <a:sym typeface="Montserrat Light"/>
                        </a:rPr>
                        <a:t>shoppers than </a:t>
                      </a:r>
                      <a:r>
                        <a:rPr lang="en-GB" sz="900" b="1" baseline="0" dirty="0">
                          <a:solidFill>
                            <a:srgbClr val="FFFFFF"/>
                          </a:solidFill>
                          <a:latin typeface="Arial" panose="020B0604020202020204" pitchFamily="34" charset="0"/>
                          <a:ea typeface="Montserrat"/>
                          <a:cs typeface="Montserrat"/>
                          <a:sym typeface="Montserrat Light"/>
                        </a:rPr>
                        <a:t>last</a:t>
                      </a:r>
                      <a:r>
                        <a:rPr lang="en-GB" sz="900" baseline="0" dirty="0">
                          <a:solidFill>
                            <a:srgbClr val="FFFFFF"/>
                          </a:solidFill>
                          <a:latin typeface="Arial" panose="020B0604020202020204" pitchFamily="34" charset="0"/>
                          <a:ea typeface="Montserrat"/>
                          <a:cs typeface="Montserrat"/>
                          <a:sym typeface="Montserrat Light"/>
                        </a:rPr>
                        <a:t> month</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1277159317"/>
                  </a:ext>
                </a:extLst>
              </a:tr>
              <a:tr h="835513">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1" dirty="0">
                          <a:solidFill>
                            <a:srgbClr val="FFFFFF"/>
                          </a:solidFill>
                          <a:latin typeface="Arial" panose="020B0604020202020204" pitchFamily="34" charset="0"/>
                          <a:ea typeface="Montserrat"/>
                          <a:cs typeface="Montserrat"/>
                          <a:sym typeface="Montserrat"/>
                        </a:rPr>
                        <a:t>Growth </a:t>
                      </a:r>
                      <a:r>
                        <a:rPr lang="en-GB" sz="1400" b="0" dirty="0">
                          <a:solidFill>
                            <a:srgbClr val="FFFFFF"/>
                          </a:solidFill>
                          <a:latin typeface="Arial" panose="020B0604020202020204" pitchFamily="34" charset="0"/>
                          <a:ea typeface="Montserrat"/>
                          <a:cs typeface="Montserrat"/>
                          <a:sym typeface="Montserrat"/>
                        </a:rPr>
                        <a:t>of the</a:t>
                      </a:r>
                      <a:r>
                        <a:rPr lang="en-GB" sz="1400" b="1" dirty="0">
                          <a:solidFill>
                            <a:srgbClr val="FFFFFF"/>
                          </a:solidFill>
                          <a:latin typeface="Arial" panose="020B0604020202020204" pitchFamily="34" charset="0"/>
                          <a:ea typeface="Montserrat"/>
                          <a:cs typeface="Montserrat"/>
                          <a:sym typeface="Montserrat"/>
                        </a:rPr>
                        <a:t> Discounters</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63%</a:t>
                      </a:r>
                      <a:r>
                        <a:rPr lang="en-GB" sz="900" dirty="0">
                          <a:solidFill>
                            <a:srgbClr val="FFFFFF"/>
                          </a:solidFill>
                          <a:latin typeface="Arial" panose="020B0604020202020204" pitchFamily="34" charset="0"/>
                          <a:ea typeface="Montserrat Light"/>
                          <a:cs typeface="Montserrat Light"/>
                          <a:sym typeface="Montserrat Light"/>
                        </a:rPr>
                        <a:t> of GB shoppers, </a:t>
                      </a:r>
                      <a:r>
                        <a:rPr lang="en-GB" sz="900" b="1" dirty="0">
                          <a:solidFill>
                            <a:schemeClr val="accent1"/>
                          </a:solidFill>
                          <a:latin typeface="Arial" panose="020B0604020202020204" pitchFamily="34" charset="0"/>
                          <a:ea typeface="Montserrat Light"/>
                          <a:cs typeface="Montserrat Light"/>
                          <a:sym typeface="Montserrat Light"/>
                        </a:rPr>
                        <a:t>+5.1%/+893k more</a:t>
                      </a:r>
                      <a:r>
                        <a:rPr lang="en-GB" sz="900" dirty="0">
                          <a:solidFill>
                            <a:srgbClr val="FFFFFF"/>
                          </a:solidFill>
                          <a:latin typeface="Arial" panose="020B0604020202020204" pitchFamily="34"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+11.4%/+8.2m more</a:t>
                      </a:r>
                      <a:r>
                        <a:rPr lang="en-GB" sz="900" b="1"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shopping occasions v last year and </a:t>
                      </a:r>
                      <a:r>
                        <a:rPr lang="en-GB" sz="900" b="1" baseline="0" dirty="0">
                          <a:solidFill>
                            <a:schemeClr val="accent1"/>
                          </a:solidFill>
                          <a:latin typeface="Arial" panose="020B0604020202020204" pitchFamily="34" charset="0"/>
                          <a:ea typeface="Montserrat Light"/>
                          <a:cs typeface="Montserrat Light"/>
                          <a:sym typeface="Montserrat Light"/>
                        </a:rPr>
                        <a:t>3% MORE </a:t>
                      </a:r>
                      <a:r>
                        <a:rPr lang="en-GB" sz="900" baseline="0" dirty="0">
                          <a:solidFill>
                            <a:srgbClr val="FFFFFF"/>
                          </a:solidFill>
                          <a:latin typeface="Arial" panose="020B0604020202020204" pitchFamily="34" charset="0"/>
                          <a:ea typeface="Montserrat Light"/>
                          <a:cs typeface="Montserrat Light"/>
                          <a:sym typeface="Montserrat Light"/>
                        </a:rPr>
                        <a:t>trips vs </a:t>
                      </a:r>
                      <a:r>
                        <a:rPr lang="en-GB" sz="900" b="1" baseline="0" dirty="0">
                          <a:solidFill>
                            <a:schemeClr val="accent1"/>
                          </a:solidFill>
                          <a:latin typeface="Arial" panose="020B0604020202020204" pitchFamily="34" charset="0"/>
                          <a:ea typeface="Montserrat Light"/>
                          <a:cs typeface="Montserrat Light"/>
                          <a:sym typeface="Montserrat Light"/>
                        </a:rPr>
                        <a:t>last month</a:t>
                      </a:r>
                      <a:r>
                        <a:rPr lang="en-GB" sz="900" baseline="0" dirty="0">
                          <a:solidFill>
                            <a:srgbClr val="FFFFFF"/>
                          </a:solidFill>
                          <a:latin typeface="Arial" panose="020B0604020202020204" pitchFamily="34" charset="0"/>
                          <a:ea typeface="Montserrat Light"/>
                          <a:cs typeface="Montserrat Light"/>
                          <a:sym typeface="Montserrat Light"/>
                        </a:rPr>
                        <a:t>.</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63%</a:t>
                      </a:r>
                      <a:r>
                        <a:rPr lang="en-GB" sz="900" dirty="0">
                          <a:solidFill>
                            <a:srgbClr val="FFFFFF"/>
                          </a:solidFill>
                          <a:latin typeface="Arial" panose="020B0604020202020204" pitchFamily="34" charset="0"/>
                          <a:ea typeface="Montserrat Light"/>
                          <a:cs typeface="Montserrat Light"/>
                          <a:sym typeface="Montserrat Light"/>
                        </a:rPr>
                        <a:t> of GB shoppers, </a:t>
                      </a:r>
                      <a:r>
                        <a:rPr lang="en-GB" sz="900" b="1" dirty="0">
                          <a:solidFill>
                            <a:schemeClr val="accent1"/>
                          </a:solidFill>
                          <a:latin typeface="Arial" panose="020B0604020202020204" pitchFamily="34" charset="0"/>
                          <a:ea typeface="Montserrat Light"/>
                          <a:cs typeface="Montserrat Light"/>
                          <a:sym typeface="Montserrat Light"/>
                        </a:rPr>
                        <a:t>+4%/+691k more</a:t>
                      </a:r>
                      <a:r>
                        <a:rPr lang="en-GB" sz="900" dirty="0">
                          <a:solidFill>
                            <a:srgbClr val="FFFFFF"/>
                          </a:solidFill>
                          <a:latin typeface="Arial" panose="020B0604020202020204" pitchFamily="34"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+8.7%/+6.2m more</a:t>
                      </a:r>
                      <a:r>
                        <a:rPr lang="en-GB" sz="900" b="1"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shopping occasions v last year and </a:t>
                      </a:r>
                      <a:r>
                        <a:rPr lang="en-GB" sz="900" b="1" baseline="0" dirty="0">
                          <a:solidFill>
                            <a:schemeClr val="accent1"/>
                          </a:solidFill>
                          <a:latin typeface="Arial" panose="020B0604020202020204" pitchFamily="34" charset="0"/>
                          <a:ea typeface="Montserrat Light"/>
                          <a:cs typeface="Montserrat Light"/>
                          <a:sym typeface="Montserrat Light"/>
                        </a:rPr>
                        <a:t>4% FEWER </a:t>
                      </a:r>
                      <a:r>
                        <a:rPr lang="en-GB" sz="900" baseline="0" dirty="0">
                          <a:solidFill>
                            <a:srgbClr val="FFFFFF"/>
                          </a:solidFill>
                          <a:latin typeface="Arial" panose="020B0604020202020204" pitchFamily="34" charset="0"/>
                          <a:ea typeface="Montserrat Light"/>
                          <a:cs typeface="Montserrat Light"/>
                          <a:sym typeface="Montserrat Light"/>
                        </a:rPr>
                        <a:t>trips vs </a:t>
                      </a:r>
                      <a:r>
                        <a:rPr lang="en-GB" sz="900" b="1" baseline="0" dirty="0">
                          <a:solidFill>
                            <a:schemeClr val="accent1"/>
                          </a:solidFill>
                          <a:latin typeface="Arial" panose="020B0604020202020204" pitchFamily="34" charset="0"/>
                          <a:ea typeface="Montserrat Light"/>
                          <a:cs typeface="Montserrat Light"/>
                          <a:sym typeface="Montserrat Light"/>
                        </a:rPr>
                        <a:t>last month</a:t>
                      </a:r>
                      <a:r>
                        <a:rPr lang="en-GB" sz="900" baseline="0" dirty="0">
                          <a:solidFill>
                            <a:srgbClr val="FFFFFF"/>
                          </a:solidFill>
                          <a:latin typeface="Arial" panose="020B0604020202020204" pitchFamily="34" charset="0"/>
                          <a:ea typeface="Montserrat Light"/>
                          <a:cs typeface="Montserrat Light"/>
                          <a:sym typeface="Montserrat Light"/>
                        </a:rPr>
                        <a:t>.</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4178510154"/>
                  </a:ext>
                </a:extLst>
              </a:tr>
            </a:tbl>
          </a:graphicData>
        </a:graphic>
      </p:graphicFrame>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3"/>
          </p:nvPr>
        </p:nvSpPr>
        <p:spPr>
          <a:xfrm>
            <a:off x="237043" y="6201123"/>
            <a:ext cx="11582400" cy="436542"/>
          </a:xfrm>
        </p:spPr>
        <p:txBody>
          <a:bodyPr/>
          <a:lstStyle/>
          <a:p>
            <a:r>
              <a:rPr lang="en-US" sz="800" dirty="0">
                <a:latin typeface="Arial" panose="020B0604020202020204" pitchFamily="34" charset="0"/>
              </a:rPr>
              <a:t>Source:  NIQ Homescan GB FMCG</a:t>
            </a:r>
          </a:p>
        </p:txBody>
      </p:sp>
      <p:sp>
        <p:nvSpPr>
          <p:cNvPr id="51" name="TextBox 50">
            <a:extLst>
              <a:ext uri="{FF2B5EF4-FFF2-40B4-BE49-F238E27FC236}">
                <a16:creationId xmlns:a16="http://schemas.microsoft.com/office/drawing/2014/main" id="{4FDF5172-B62B-41EB-EAB9-A74D07098FB5}"/>
              </a:ext>
            </a:extLst>
          </p:cNvPr>
          <p:cNvSpPr txBox="1"/>
          <p:nvPr/>
        </p:nvSpPr>
        <p:spPr>
          <a:xfrm>
            <a:off x="181232" y="74507"/>
            <a:ext cx="12010768" cy="707886"/>
          </a:xfrm>
          <a:prstGeom prst="rect">
            <a:avLst/>
          </a:prstGeom>
          <a:noFill/>
        </p:spPr>
        <p:txBody>
          <a:bodyPr wrap="square">
            <a:spAutoFit/>
          </a:bodyPr>
          <a:lstStyle/>
          <a:p>
            <a:r>
              <a:rPr lang="en-GB" sz="2000" b="1" i="1" dirty="0">
                <a:latin typeface="Georgia" panose="02040502050405020303" pitchFamily="18" charset="0"/>
              </a:rPr>
              <a:t>Mixed </a:t>
            </a:r>
            <a:r>
              <a:rPr lang="en-GB" sz="2000" dirty="0">
                <a:latin typeface="Arial" panose="020B0604020202020204" pitchFamily="34" charset="0"/>
              </a:rPr>
              <a:t>weather and tougher comparatives </a:t>
            </a:r>
            <a:r>
              <a:rPr lang="en-GB" sz="2000" b="1" i="1" dirty="0">
                <a:latin typeface="Georgia" panose="02040502050405020303" pitchFamily="18" charset="0"/>
              </a:rPr>
              <a:t>led to fewer shopping trips </a:t>
            </a:r>
            <a:r>
              <a:rPr lang="en-GB" sz="2000" dirty="0">
                <a:latin typeface="Arial" panose="020B0604020202020204" pitchFamily="34" charset="0"/>
              </a:rPr>
              <a:t>than last month as shoppers cut back on impulse trips focussing instead on core groceries</a:t>
            </a:r>
            <a:endParaRPr lang="en-GB" sz="2000" b="1" i="1" dirty="0">
              <a:latin typeface="Georgia" panose="02040502050405020303" pitchFamily="18" charset="0"/>
            </a:endParaRPr>
          </a:p>
        </p:txBody>
      </p:sp>
    </p:spTree>
    <p:extLst>
      <p:ext uri="{BB962C8B-B14F-4D97-AF65-F5344CB8AC3E}">
        <p14:creationId xmlns:p14="http://schemas.microsoft.com/office/powerpoint/2010/main" val="332652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12</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2140374" y="2567858"/>
            <a:ext cx="9198186" cy="2215991"/>
          </a:xfrm>
          <a:prstGeom prst="rect">
            <a:avLst/>
          </a:prstGeom>
          <a:noFill/>
        </p:spPr>
        <p:txBody>
          <a:bodyPr wrap="square">
            <a:spAutoFit/>
          </a:bodyPr>
          <a:lstStyle/>
          <a:p>
            <a:pPr algn="l">
              <a:spcAft>
                <a:spcPts val="600"/>
              </a:spcAft>
            </a:pPr>
            <a:r>
              <a:rPr lang="en-US" sz="3200" dirty="0">
                <a:solidFill>
                  <a:schemeClr val="tx1"/>
                </a:solidFill>
                <a:latin typeface="Georgia" panose="02040502050405020303" pitchFamily="18" charset="0"/>
              </a:rPr>
              <a:t>Without the need for instant refreshments shoppers, were able to </a:t>
            </a:r>
            <a:r>
              <a:rPr lang="en-US" sz="3200" b="1" dirty="0">
                <a:solidFill>
                  <a:schemeClr val="tx1"/>
                </a:solidFill>
                <a:latin typeface="Georgia" panose="02040502050405020303" pitchFamily="18" charset="0"/>
              </a:rPr>
              <a:t>cut b</a:t>
            </a:r>
            <a:r>
              <a:rPr lang="en-US" sz="3200" b="1" dirty="0">
                <a:latin typeface="Georgia" panose="02040502050405020303" pitchFamily="18" charset="0"/>
              </a:rPr>
              <a:t>ack </a:t>
            </a:r>
            <a:r>
              <a:rPr lang="en-US" sz="3200" dirty="0">
                <a:latin typeface="Georgia" panose="02040502050405020303" pitchFamily="18" charset="0"/>
              </a:rPr>
              <a:t>on </a:t>
            </a:r>
            <a:r>
              <a:rPr lang="en-US" sz="3200" b="1" dirty="0">
                <a:latin typeface="Georgia" panose="02040502050405020303" pitchFamily="18" charset="0"/>
              </a:rPr>
              <a:t>spend</a:t>
            </a:r>
            <a:r>
              <a:rPr lang="en-US" sz="3200" dirty="0">
                <a:latin typeface="Georgia" panose="02040502050405020303" pitchFamily="18" charset="0"/>
              </a:rPr>
              <a:t>.</a:t>
            </a:r>
            <a:endParaRPr lang="en-US" sz="3200" dirty="0">
              <a:solidFill>
                <a:schemeClr val="tx1"/>
              </a:solidFill>
              <a:latin typeface="Georgia" panose="02040502050405020303" pitchFamily="18" charset="0"/>
            </a:endParaRPr>
          </a:p>
          <a:p>
            <a:pPr algn="l">
              <a:spcAft>
                <a:spcPts val="600"/>
              </a:spcAft>
            </a:pPr>
            <a:endParaRPr lang="en-US" sz="3200" dirty="0">
              <a:latin typeface="Georgia" panose="02040502050405020303" pitchFamily="18" charset="0"/>
            </a:endParaRPr>
          </a:p>
          <a:p>
            <a:pPr algn="l">
              <a:spcAft>
                <a:spcPts val="600"/>
              </a:spcAft>
            </a:pPr>
            <a:endParaRPr lang="en-US" sz="3200" b="1" i="1" dirty="0">
              <a:latin typeface="Georgia" panose="02040502050405020303" pitchFamily="18" charset="0"/>
            </a:endParaRPr>
          </a:p>
        </p:txBody>
      </p:sp>
    </p:spTree>
    <p:extLst>
      <p:ext uri="{BB962C8B-B14F-4D97-AF65-F5344CB8AC3E}">
        <p14:creationId xmlns:p14="http://schemas.microsoft.com/office/powerpoint/2010/main" val="124376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13</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Category</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4261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12E5C-DDDB-579F-D278-128D1607BCA6}"/>
              </a:ext>
            </a:extLst>
          </p:cNvPr>
          <p:cNvSpPr/>
          <p:nvPr/>
        </p:nvSpPr>
        <p:spPr>
          <a:xfrm>
            <a:off x="0" y="-64161"/>
            <a:ext cx="12192000" cy="870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solidFill>
                <a:schemeClr val="bg1"/>
              </a:solidFill>
            </a:endParaRPr>
          </a:p>
        </p:txBody>
      </p:sp>
      <p:sp>
        <p:nvSpPr>
          <p:cNvPr id="2" name="Slide Number Placeholder 1">
            <a:extLst>
              <a:ext uri="{FF2B5EF4-FFF2-40B4-BE49-F238E27FC236}">
                <a16:creationId xmlns:a16="http://schemas.microsoft.com/office/drawing/2014/main" id="{4A5FA84A-E98F-4F11-F5D0-3D55314F09A2}"/>
              </a:ext>
            </a:extLst>
          </p:cNvPr>
          <p:cNvSpPr>
            <a:spLocks noGrp="1"/>
          </p:cNvSpPr>
          <p:nvPr>
            <p:ph type="sldNum" sz="quarter" idx="4"/>
          </p:nvPr>
        </p:nvSpPr>
        <p:spPr/>
        <p:txBody>
          <a:bodyPr/>
          <a:lstStyle/>
          <a:p>
            <a:fld id="{403EF4E2-7A7A-0548-85F1-5479B7C9E1B2}" type="slidenum">
              <a:rPr lang="en-US" smtClean="0"/>
              <a:pPr/>
              <a:t>14</a:t>
            </a:fld>
            <a:endParaRPr lang="en-US" dirty="0"/>
          </a:p>
        </p:txBody>
      </p:sp>
      <p:sp>
        <p:nvSpPr>
          <p:cNvPr id="3" name="TextBox 2">
            <a:extLst>
              <a:ext uri="{FF2B5EF4-FFF2-40B4-BE49-F238E27FC236}">
                <a16:creationId xmlns:a16="http://schemas.microsoft.com/office/drawing/2014/main" id="{F8BEB502-3DAD-2BA3-6167-B382D4733EDE}"/>
              </a:ext>
            </a:extLst>
          </p:cNvPr>
          <p:cNvSpPr txBox="1"/>
          <p:nvPr/>
        </p:nvSpPr>
        <p:spPr>
          <a:xfrm>
            <a:off x="742950" y="5729288"/>
            <a:ext cx="0" cy="0"/>
          </a:xfrm>
          <a:prstGeom prst="rect">
            <a:avLst/>
          </a:prstGeom>
          <a:noFill/>
        </p:spPr>
        <p:txBody>
          <a:bodyPr wrap="none" lIns="0" rIns="0" rtlCol="0">
            <a:noAutofit/>
          </a:bodyPr>
          <a:lstStyle/>
          <a:p>
            <a:pPr algn="l">
              <a:spcAft>
                <a:spcPts val="600"/>
              </a:spcAft>
            </a:pPr>
            <a:endParaRPr lang="en-US" sz="1600" dirty="0"/>
          </a:p>
        </p:txBody>
      </p:sp>
      <p:sp>
        <p:nvSpPr>
          <p:cNvPr id="11" name="Text Placeholder 4">
            <a:extLst>
              <a:ext uri="{FF2B5EF4-FFF2-40B4-BE49-F238E27FC236}">
                <a16:creationId xmlns:a16="http://schemas.microsoft.com/office/drawing/2014/main" id="{936CA35D-E146-4E63-1009-4036AEF795A9}"/>
              </a:ext>
            </a:extLst>
          </p:cNvPr>
          <p:cNvSpPr txBox="1">
            <a:spLocks/>
          </p:cNvSpPr>
          <p:nvPr/>
        </p:nvSpPr>
        <p:spPr>
          <a:xfrm>
            <a:off x="219666" y="6198269"/>
            <a:ext cx="5335628" cy="215057"/>
          </a:xfrm>
          <a:prstGeom prst="rect">
            <a:avLst/>
          </a:prstGeom>
        </p:spPr>
        <p:txBody>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 dirty="0"/>
              <a:t>Source:  NIQ Scantrack Grocery Multiples </a:t>
            </a:r>
          </a:p>
        </p:txBody>
      </p:sp>
      <p:graphicFrame>
        <p:nvGraphicFramePr>
          <p:cNvPr id="13" name="Chart 12">
            <a:extLst>
              <a:ext uri="{FF2B5EF4-FFF2-40B4-BE49-F238E27FC236}">
                <a16:creationId xmlns:a16="http://schemas.microsoft.com/office/drawing/2014/main" id="{49A4BEEE-ECE0-42FF-FACF-9E3FD0278C16}"/>
              </a:ext>
            </a:extLst>
          </p:cNvPr>
          <p:cNvGraphicFramePr/>
          <p:nvPr>
            <p:extLst>
              <p:ext uri="{D42A27DB-BD31-4B8C-83A1-F6EECF244321}">
                <p14:modId xmlns:p14="http://schemas.microsoft.com/office/powerpoint/2010/main" val="4148878638"/>
              </p:ext>
            </p:extLst>
          </p:nvPr>
        </p:nvGraphicFramePr>
        <p:xfrm>
          <a:off x="288558" y="1745725"/>
          <a:ext cx="5517256" cy="415485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5E0B1E30-C452-B3C1-F5D3-2E38DD18C95B}"/>
              </a:ext>
            </a:extLst>
          </p:cNvPr>
          <p:cNvSpPr txBox="1"/>
          <p:nvPr/>
        </p:nvSpPr>
        <p:spPr>
          <a:xfrm>
            <a:off x="8703545" y="5985082"/>
            <a:ext cx="3488455" cy="369332"/>
          </a:xfrm>
          <a:prstGeom prst="rect">
            <a:avLst/>
          </a:prstGeom>
          <a:noFill/>
        </p:spPr>
        <p:txBody>
          <a:bodyPr wrap="none" rtlCol="0">
            <a:spAutoFit/>
          </a:bodyPr>
          <a:lstStyle/>
          <a:p>
            <a:pPr algn="r"/>
            <a:r>
              <a:rPr lang="en-GB" sz="600" dirty="0">
                <a:latin typeface="Montserrat" panose="00000500000000000000" pitchFamily="2" charset="0"/>
              </a:rPr>
              <a:t>~Health, Beauty, Toiletries &amp; Baby</a:t>
            </a:r>
          </a:p>
          <a:p>
            <a:pPr algn="r"/>
            <a:r>
              <a:rPr lang="en-GB" sz="600" dirty="0">
                <a:latin typeface="Montserrat" panose="00000500000000000000" pitchFamily="2" charset="0"/>
              </a:rPr>
              <a:t>*Confectionery, Crisps &amp; Snacks, Nuts &amp; Seeds</a:t>
            </a:r>
          </a:p>
          <a:p>
            <a:pPr algn="r"/>
            <a:r>
              <a:rPr lang="en-GB" sz="600" dirty="0">
                <a:latin typeface="Montserrat" panose="00000500000000000000" pitchFamily="2" charset="0"/>
              </a:rPr>
              <a:t>#Clothing, Entertainment, Electrical, Home, Sports &amp; Leisure, Seasonal, Stationery, Toys</a:t>
            </a:r>
          </a:p>
        </p:txBody>
      </p:sp>
      <p:sp>
        <p:nvSpPr>
          <p:cNvPr id="12" name="TextBox 11">
            <a:extLst>
              <a:ext uri="{FF2B5EF4-FFF2-40B4-BE49-F238E27FC236}">
                <a16:creationId xmlns:a16="http://schemas.microsoft.com/office/drawing/2014/main" id="{4A93504E-B8E3-B2D5-0F8D-862EBA4F221B}"/>
              </a:ext>
            </a:extLst>
          </p:cNvPr>
          <p:cNvSpPr txBox="1"/>
          <p:nvPr/>
        </p:nvSpPr>
        <p:spPr>
          <a:xfrm>
            <a:off x="288558" y="1422652"/>
            <a:ext cx="4369726" cy="523220"/>
          </a:xfrm>
          <a:prstGeom prst="rect">
            <a:avLst/>
          </a:prstGeom>
          <a:noFill/>
        </p:spPr>
        <p:txBody>
          <a:bodyPr wrap="square" lIns="0" rIns="0" rtlCol="0" anchor="ctr">
            <a:spAutoFit/>
          </a:bodyPr>
          <a:lstStyle/>
          <a:p>
            <a:pPr defTabSz="685800"/>
            <a:r>
              <a:rPr lang="en-GB" sz="1600" b="1" dirty="0">
                <a:latin typeface="Arial" panose="020B0604020202020204" pitchFamily="34" charset="0"/>
                <a:cs typeface="Arial" panose="020B0604020202020204" pitchFamily="34" charset="0"/>
              </a:rPr>
              <a:t>Category overview</a:t>
            </a:r>
          </a:p>
          <a:p>
            <a:pPr defTabSz="685800"/>
            <a:r>
              <a:rPr lang="en-GB" sz="1200" i="1" dirty="0">
                <a:latin typeface="Arial" panose="020B0604020202020204" pitchFamily="34" charset="0"/>
                <a:cs typeface="Arial" panose="020B0604020202020204" pitchFamily="34" charset="0"/>
              </a:rPr>
              <a:t>4w/e 15</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July 2023 Value Growth</a:t>
            </a:r>
          </a:p>
        </p:txBody>
      </p:sp>
      <p:sp>
        <p:nvSpPr>
          <p:cNvPr id="15" name="TextBox 14">
            <a:extLst>
              <a:ext uri="{FF2B5EF4-FFF2-40B4-BE49-F238E27FC236}">
                <a16:creationId xmlns:a16="http://schemas.microsoft.com/office/drawing/2014/main" id="{39647F71-E28E-3291-AC54-A5359A50D57E}"/>
              </a:ext>
            </a:extLst>
          </p:cNvPr>
          <p:cNvSpPr txBox="1"/>
          <p:nvPr/>
        </p:nvSpPr>
        <p:spPr>
          <a:xfrm>
            <a:off x="5999962" y="1422652"/>
            <a:ext cx="4369726" cy="523220"/>
          </a:xfrm>
          <a:prstGeom prst="rect">
            <a:avLst/>
          </a:prstGeom>
          <a:noFill/>
        </p:spPr>
        <p:txBody>
          <a:bodyPr wrap="square" lIns="0" rIns="0" rtlCol="0" anchor="ctr">
            <a:spAutoFit/>
          </a:bodyPr>
          <a:lstStyle/>
          <a:p>
            <a:pPr defTabSz="685800"/>
            <a:r>
              <a:rPr lang="en" sz="1600" b="1" dirty="0">
                <a:latin typeface="Arial" panose="020B0604020202020204" pitchFamily="34" charset="0"/>
                <a:cs typeface="Arial" panose="020B0604020202020204" pitchFamily="34" charset="0"/>
                <a:sym typeface="Montserrat"/>
              </a:rPr>
              <a:t>Supercategory performance </a:t>
            </a:r>
          </a:p>
          <a:p>
            <a:pPr defTabSz="685800"/>
            <a:r>
              <a:rPr lang="en-GB" sz="1200" i="1" dirty="0">
                <a:latin typeface="Arial" panose="020B0604020202020204" pitchFamily="34" charset="0"/>
                <a:cs typeface="Arial" panose="020B0604020202020204" pitchFamily="34" charset="0"/>
              </a:rPr>
              <a:t>4w/e 15</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July 2023 Value Growth</a:t>
            </a:r>
          </a:p>
        </p:txBody>
      </p:sp>
      <p:graphicFrame>
        <p:nvGraphicFramePr>
          <p:cNvPr id="16" name="Chart 15">
            <a:extLst>
              <a:ext uri="{FF2B5EF4-FFF2-40B4-BE49-F238E27FC236}">
                <a16:creationId xmlns:a16="http://schemas.microsoft.com/office/drawing/2014/main" id="{40C52E21-EC8A-0613-834D-DF3BF9E263CF}"/>
              </a:ext>
            </a:extLst>
          </p:cNvPr>
          <p:cNvGraphicFramePr/>
          <p:nvPr>
            <p:extLst>
              <p:ext uri="{D42A27DB-BD31-4B8C-83A1-F6EECF244321}">
                <p14:modId xmlns:p14="http://schemas.microsoft.com/office/powerpoint/2010/main" val="3328451450"/>
              </p:ext>
            </p:extLst>
          </p:nvPr>
        </p:nvGraphicFramePr>
        <p:xfrm>
          <a:off x="6331373" y="2005218"/>
          <a:ext cx="5520266" cy="388247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E07F33F6-D4B8-ACB6-DEBD-521FC4D8DE08}"/>
              </a:ext>
            </a:extLst>
          </p:cNvPr>
          <p:cNvSpPr txBox="1"/>
          <p:nvPr/>
        </p:nvSpPr>
        <p:spPr>
          <a:xfrm>
            <a:off x="0" y="-67734"/>
            <a:ext cx="12192000" cy="677108"/>
          </a:xfrm>
          <a:prstGeom prst="rect">
            <a:avLst/>
          </a:prstGeom>
          <a:noFill/>
        </p:spPr>
        <p:txBody>
          <a:bodyPr wrap="square">
            <a:spAutoFit/>
          </a:bodyPr>
          <a:lstStyle/>
          <a:p>
            <a:r>
              <a:rPr lang="en-GB" sz="1900" b="1" dirty="0">
                <a:latin typeface="Georgia" panose="02040502050405020303" pitchFamily="18" charset="0"/>
              </a:rPr>
              <a:t>FMCG growths </a:t>
            </a:r>
            <a:r>
              <a:rPr lang="en-GB" sz="1900" dirty="0"/>
              <a:t>continue to be </a:t>
            </a:r>
            <a:r>
              <a:rPr lang="en-GB" sz="1900" b="1" dirty="0">
                <a:latin typeface="Georgia" panose="02040502050405020303" pitchFamily="18" charset="0"/>
              </a:rPr>
              <a:t>elevated</a:t>
            </a:r>
            <a:r>
              <a:rPr lang="en-GB" sz="1900" dirty="0"/>
              <a:t> by </a:t>
            </a:r>
            <a:r>
              <a:rPr lang="en-GB" sz="1900" b="1" dirty="0">
                <a:latin typeface="Georgia" panose="02040502050405020303" pitchFamily="18" charset="0"/>
              </a:rPr>
              <a:t>inflation</a:t>
            </a:r>
            <a:r>
              <a:rPr lang="en-GB" sz="1900" dirty="0"/>
              <a:t>. Compared to June shoppers </a:t>
            </a:r>
            <a:r>
              <a:rPr lang="en-GB" sz="1900" b="1" dirty="0">
                <a:latin typeface="Georgia" panose="02040502050405020303" pitchFamily="18" charset="0"/>
              </a:rPr>
              <a:t>spent more </a:t>
            </a:r>
            <a:r>
              <a:rPr lang="en-GB" sz="1900" dirty="0"/>
              <a:t>on </a:t>
            </a:r>
            <a:r>
              <a:rPr lang="en-GB" sz="1900" b="1" dirty="0">
                <a:latin typeface="Georgia" panose="02040502050405020303" pitchFamily="18" charset="0"/>
              </a:rPr>
              <a:t>Pets</a:t>
            </a:r>
            <a:r>
              <a:rPr lang="en-GB" sz="1900" dirty="0"/>
              <a:t>, </a:t>
            </a:r>
            <a:r>
              <a:rPr lang="en-GB" sz="1900" b="1" dirty="0">
                <a:latin typeface="Georgia" panose="02040502050405020303" pitchFamily="18" charset="0"/>
              </a:rPr>
              <a:t>Household</a:t>
            </a:r>
            <a:r>
              <a:rPr lang="en-GB" sz="1900" dirty="0"/>
              <a:t> &amp; </a:t>
            </a:r>
            <a:r>
              <a:rPr lang="en-GB" sz="1900" b="1" dirty="0">
                <a:latin typeface="Georgia" panose="02040502050405020303" pitchFamily="18" charset="0"/>
              </a:rPr>
              <a:t>Core Groceries </a:t>
            </a:r>
            <a:r>
              <a:rPr lang="en-GB" sz="1900" dirty="0"/>
              <a:t>and </a:t>
            </a:r>
            <a:r>
              <a:rPr lang="en-GB" sz="1900" b="1" dirty="0">
                <a:latin typeface="Georgia" panose="02040502050405020303" pitchFamily="18" charset="0"/>
              </a:rPr>
              <a:t>reigned</a:t>
            </a:r>
            <a:r>
              <a:rPr lang="en-GB" sz="1900" dirty="0"/>
              <a:t> in </a:t>
            </a:r>
            <a:r>
              <a:rPr lang="en-GB" sz="1900" b="1" dirty="0">
                <a:latin typeface="Georgia" panose="02040502050405020303" pitchFamily="18" charset="0"/>
              </a:rPr>
              <a:t>discretionary purchases </a:t>
            </a:r>
            <a:r>
              <a:rPr lang="en-GB" sz="1900" dirty="0"/>
              <a:t>including </a:t>
            </a:r>
            <a:r>
              <a:rPr lang="en-GB" sz="1900" b="1" dirty="0">
                <a:latin typeface="Georgia" panose="02040502050405020303" pitchFamily="18" charset="0"/>
              </a:rPr>
              <a:t>Non Food </a:t>
            </a:r>
            <a:r>
              <a:rPr lang="en-GB" sz="1900" dirty="0"/>
              <a:t>and </a:t>
            </a:r>
            <a:r>
              <a:rPr lang="en-GB" sz="1900" b="1" dirty="0">
                <a:latin typeface="Georgia" panose="02040502050405020303" pitchFamily="18" charset="0"/>
              </a:rPr>
              <a:t>BWS</a:t>
            </a:r>
            <a:endParaRPr lang="en-GB" sz="1900" b="1" i="1" dirty="0">
              <a:latin typeface="Georgia" panose="02040502050405020303" pitchFamily="18" charset="0"/>
            </a:endParaRPr>
          </a:p>
        </p:txBody>
      </p:sp>
    </p:spTree>
    <p:extLst>
      <p:ext uri="{BB962C8B-B14F-4D97-AF65-F5344CB8AC3E}">
        <p14:creationId xmlns:p14="http://schemas.microsoft.com/office/powerpoint/2010/main" val="166572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graphicFrame>
        <p:nvGraphicFramePr>
          <p:cNvPr id="45" name="Table 45">
            <a:extLst>
              <a:ext uri="{FF2B5EF4-FFF2-40B4-BE49-F238E27FC236}">
                <a16:creationId xmlns:a16="http://schemas.microsoft.com/office/drawing/2014/main" id="{F5077DE2-9E16-DBA4-FEA4-8D0DBE6E463D}"/>
              </a:ext>
            </a:extLst>
          </p:cNvPr>
          <p:cNvGraphicFramePr>
            <a:graphicFrameLocks noGrp="1"/>
          </p:cNvGraphicFramePr>
          <p:nvPr>
            <p:ph idx="1"/>
            <p:extLst>
              <p:ext uri="{D42A27DB-BD31-4B8C-83A1-F6EECF244321}">
                <p14:modId xmlns:p14="http://schemas.microsoft.com/office/powerpoint/2010/main" val="3597163388"/>
              </p:ext>
            </p:extLst>
          </p:nvPr>
        </p:nvGraphicFramePr>
        <p:xfrm>
          <a:off x="1289460" y="989761"/>
          <a:ext cx="9813700" cy="5029140"/>
        </p:xfrm>
        <a:graphic>
          <a:graphicData uri="http://schemas.openxmlformats.org/drawingml/2006/table">
            <a:tbl>
              <a:tblPr firstRow="1" bandRow="1">
                <a:tableStyleId>{073A0DAA-6AF3-43AB-8588-CEC1D06C72B9}</a:tableStyleId>
              </a:tblPr>
              <a:tblGrid>
                <a:gridCol w="2434931">
                  <a:extLst>
                    <a:ext uri="{9D8B030D-6E8A-4147-A177-3AD203B41FA5}">
                      <a16:colId xmlns:a16="http://schemas.microsoft.com/office/drawing/2014/main" val="2730304933"/>
                    </a:ext>
                  </a:extLst>
                </a:gridCol>
                <a:gridCol w="2365023">
                  <a:extLst>
                    <a:ext uri="{9D8B030D-6E8A-4147-A177-3AD203B41FA5}">
                      <a16:colId xmlns:a16="http://schemas.microsoft.com/office/drawing/2014/main" val="907276787"/>
                    </a:ext>
                  </a:extLst>
                </a:gridCol>
                <a:gridCol w="2514487">
                  <a:extLst>
                    <a:ext uri="{9D8B030D-6E8A-4147-A177-3AD203B41FA5}">
                      <a16:colId xmlns:a16="http://schemas.microsoft.com/office/drawing/2014/main" val="1623438103"/>
                    </a:ext>
                  </a:extLst>
                </a:gridCol>
                <a:gridCol w="2499259">
                  <a:extLst>
                    <a:ext uri="{9D8B030D-6E8A-4147-A177-3AD203B41FA5}">
                      <a16:colId xmlns:a16="http://schemas.microsoft.com/office/drawing/2014/main" val="732061466"/>
                    </a:ext>
                  </a:extLst>
                </a:gridCol>
              </a:tblGrid>
              <a:tr h="629633">
                <a:tc>
                  <a:txBody>
                    <a:bodyPr/>
                    <a:lstStyle/>
                    <a:p>
                      <a:pPr algn="r"/>
                      <a:r>
                        <a:rPr lang="en-GB" sz="1800" dirty="0">
                          <a:latin typeface="+mj-lt"/>
                        </a:rPr>
                        <a:t>Household, </a:t>
                      </a:r>
                    </a:p>
                    <a:p>
                      <a:pPr algn="r"/>
                      <a:r>
                        <a:rPr lang="en-GB" sz="1800" dirty="0">
                          <a:latin typeface="+mj-lt"/>
                        </a:rPr>
                        <a:t>Health &amp; Beauty</a:t>
                      </a:r>
                    </a:p>
                  </a:txBody>
                  <a:tcPr>
                    <a:solidFill>
                      <a:schemeClr val="bg1">
                        <a:lumMod val="65000"/>
                      </a:schemeClr>
                    </a:solidFill>
                  </a:tcPr>
                </a:tc>
                <a:tc>
                  <a:txBody>
                    <a:bodyPr/>
                    <a:lstStyle/>
                    <a:p>
                      <a:pPr algn="r"/>
                      <a:r>
                        <a:rPr lang="en-GB" sz="1800" dirty="0">
                          <a:latin typeface="+mj-lt"/>
                        </a:rPr>
                        <a:t>Core Grocery</a:t>
                      </a:r>
                    </a:p>
                  </a:txBody>
                  <a:tcPr>
                    <a:solidFill>
                      <a:schemeClr val="bg1">
                        <a:lumMod val="65000"/>
                      </a:schemeClr>
                    </a:solidFill>
                  </a:tcPr>
                </a:tc>
                <a:tc>
                  <a:txBody>
                    <a:bodyPr/>
                    <a:lstStyle/>
                    <a:p>
                      <a:pPr algn="r"/>
                      <a:r>
                        <a:rPr lang="en-GB" sz="1800" dirty="0">
                          <a:latin typeface="+mj-lt"/>
                        </a:rPr>
                        <a:t>Convenience</a:t>
                      </a:r>
                    </a:p>
                  </a:txBody>
                  <a:tcPr>
                    <a:solidFill>
                      <a:schemeClr val="bg1">
                        <a:lumMod val="65000"/>
                      </a:schemeClr>
                    </a:solidFill>
                  </a:tcPr>
                </a:tc>
                <a:tc>
                  <a:txBody>
                    <a:bodyPr/>
                    <a:lstStyle/>
                    <a:p>
                      <a:pPr algn="r"/>
                      <a:r>
                        <a:rPr lang="en-GB" sz="1800" dirty="0">
                          <a:latin typeface="+mj-lt"/>
                        </a:rPr>
                        <a:t>Treats</a:t>
                      </a:r>
                    </a:p>
                  </a:txBody>
                  <a:tcPr>
                    <a:solidFill>
                      <a:schemeClr val="bg1">
                        <a:lumMod val="65000"/>
                      </a:schemeClr>
                    </a:solidFill>
                  </a:tcPr>
                </a:tc>
                <a:extLst>
                  <a:ext uri="{0D108BD9-81ED-4DB2-BD59-A6C34878D82A}">
                    <a16:rowId xmlns:a16="http://schemas.microsoft.com/office/drawing/2014/main" val="2349305710"/>
                  </a:ext>
                </a:extLst>
              </a:tr>
              <a:tr h="2685956">
                <a:tc>
                  <a:txBody>
                    <a:bodyPr/>
                    <a:lstStyle/>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Garment Care +27%</a:t>
                      </a:r>
                      <a:endParaRPr lang="en-GB" sz="1200" b="1" kern="1200" baseline="0" dirty="0">
                        <a:solidFill>
                          <a:schemeClr val="tx1"/>
                        </a:solidFill>
                        <a:latin typeface="+mn-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Anti Smoking +24%</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baseline="0" dirty="0">
                          <a:solidFill>
                            <a:schemeClr val="tx1"/>
                          </a:solidFill>
                          <a:latin typeface="+mj-lt"/>
                          <a:ea typeface="Montserrat Light"/>
                          <a:cs typeface="Montserrat Light"/>
                          <a:sym typeface="Montserrat Light"/>
                        </a:rPr>
                        <a:t>Dish Wash </a:t>
                      </a:r>
                      <a:r>
                        <a:rPr lang="en-GB" sz="1200" b="1" kern="1200" baseline="0" dirty="0">
                          <a:solidFill>
                            <a:schemeClr val="tx1"/>
                          </a:solidFill>
                          <a:latin typeface="+mn-lt"/>
                          <a:ea typeface="Montserrat Light"/>
                          <a:cs typeface="Montserrat Light"/>
                          <a:sym typeface="Montserrat Light"/>
                        </a:rPr>
                        <a:t>+23%</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Deodorants/Body Spray</a:t>
                      </a:r>
                      <a:r>
                        <a:rPr lang="en-GB" sz="1200" b="1" kern="1200" baseline="0" dirty="0">
                          <a:solidFill>
                            <a:schemeClr val="tx1"/>
                          </a:solidFill>
                          <a:latin typeface="+mn-lt"/>
                          <a:ea typeface="Montserrat Light"/>
                          <a:cs typeface="Montserrat Light"/>
                          <a:sym typeface="Montserrat Light"/>
                        </a:rPr>
                        <a:t> +21%</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Toilet &amp; Draincare</a:t>
                      </a:r>
                      <a:r>
                        <a:rPr lang="en-GB" sz="1200" b="1" kern="1200" baseline="0" dirty="0">
                          <a:solidFill>
                            <a:schemeClr val="tx1"/>
                          </a:solidFill>
                          <a:latin typeface="+mn-lt"/>
                          <a:ea typeface="Montserrat Light"/>
                          <a:cs typeface="Montserrat Light"/>
                          <a:sym typeface="Montserrat Light"/>
                        </a:rPr>
                        <a:t> +17%</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Vms &amp; Dietary Health</a:t>
                      </a:r>
                      <a:r>
                        <a:rPr lang="en-GB" sz="1200" b="1" kern="1200" baseline="0" dirty="0">
                          <a:solidFill>
                            <a:schemeClr val="tx1"/>
                          </a:solidFill>
                          <a:latin typeface="+mn-lt"/>
                          <a:ea typeface="Montserrat Light"/>
                          <a:cs typeface="Montserrat Light"/>
                          <a:sym typeface="Montserrat Light"/>
                        </a:rPr>
                        <a:t> +16%</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Cat</a:t>
                      </a:r>
                      <a:r>
                        <a:rPr lang="en-GB" sz="1200" b="1" kern="1200" baseline="0" dirty="0">
                          <a:solidFill>
                            <a:schemeClr val="tx1"/>
                          </a:solidFill>
                          <a:latin typeface="+mn-lt"/>
                          <a:ea typeface="Montserrat Light"/>
                          <a:cs typeface="Montserrat Light"/>
                          <a:sym typeface="Montserrat Light"/>
                        </a:rPr>
                        <a:t> +15%</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Beauty Skincare</a:t>
                      </a:r>
                      <a:r>
                        <a:rPr lang="en-GB" sz="1200" b="1" kern="1200" baseline="0" dirty="0">
                          <a:solidFill>
                            <a:schemeClr val="tx1"/>
                          </a:solidFill>
                          <a:latin typeface="+mn-lt"/>
                          <a:ea typeface="Montserrat Light"/>
                          <a:cs typeface="Montserrat Light"/>
                          <a:sym typeface="Montserrat Light"/>
                        </a:rPr>
                        <a:t> +14%</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Aircare</a:t>
                      </a:r>
                      <a:r>
                        <a:rPr lang="en-GB" sz="1200" b="1" kern="1200" baseline="0" dirty="0">
                          <a:solidFill>
                            <a:schemeClr val="tx1"/>
                          </a:solidFill>
                          <a:latin typeface="+mn-lt"/>
                          <a:ea typeface="Montserrat Light"/>
                          <a:cs typeface="Montserrat Light"/>
                          <a:sym typeface="Montserrat Light"/>
                        </a:rPr>
                        <a:t> +14%</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Polish</a:t>
                      </a:r>
                      <a:r>
                        <a:rPr lang="en-GB" sz="1200" b="1" kern="1200" baseline="0" dirty="0">
                          <a:solidFill>
                            <a:schemeClr val="tx1"/>
                          </a:solidFill>
                          <a:latin typeface="+mn-lt"/>
                          <a:ea typeface="Montserrat Light"/>
                          <a:cs typeface="Montserrat Light"/>
                          <a:sym typeface="Montserrat Light"/>
                        </a:rPr>
                        <a:t> +13%</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San Pro</a:t>
                      </a:r>
                      <a:r>
                        <a:rPr lang="en-GB" sz="1200" b="1" kern="1200" baseline="0" dirty="0">
                          <a:solidFill>
                            <a:schemeClr val="tx1"/>
                          </a:solidFill>
                          <a:latin typeface="+mn-lt"/>
                          <a:ea typeface="Montserrat Light"/>
                          <a:cs typeface="Montserrat Light"/>
                          <a:sym typeface="Montserrat Light"/>
                        </a:rPr>
                        <a:t> +12%</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Pre Wash</a:t>
                      </a:r>
                      <a:r>
                        <a:rPr lang="en-GB" sz="1200" b="1" kern="1200" baseline="0" dirty="0">
                          <a:solidFill>
                            <a:schemeClr val="tx1"/>
                          </a:solidFill>
                          <a:latin typeface="+mn-lt"/>
                          <a:ea typeface="Montserrat Light"/>
                          <a:cs typeface="Montserrat Light"/>
                          <a:sym typeface="Montserrat Light"/>
                        </a:rPr>
                        <a:t> +12%</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Dog</a:t>
                      </a:r>
                      <a:r>
                        <a:rPr lang="en-GB" sz="1200" b="1" kern="1200" baseline="0" dirty="0">
                          <a:solidFill>
                            <a:schemeClr val="tx1"/>
                          </a:solidFill>
                          <a:latin typeface="+mn-lt"/>
                          <a:ea typeface="Montserrat Light"/>
                          <a:cs typeface="Montserrat Light"/>
                          <a:sym typeface="Montserrat Light"/>
                        </a:rPr>
                        <a:t> +12%</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Incontinence</a:t>
                      </a:r>
                      <a:r>
                        <a:rPr lang="en-GB" sz="1200" b="1" kern="1200" baseline="0" dirty="0">
                          <a:solidFill>
                            <a:schemeClr val="tx1"/>
                          </a:solidFill>
                          <a:latin typeface="+mn-lt"/>
                          <a:ea typeface="Montserrat Light"/>
                          <a:cs typeface="Montserrat Light"/>
                          <a:sym typeface="Montserrat Light"/>
                        </a:rPr>
                        <a:t> +12%</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Toilet Tissue</a:t>
                      </a:r>
                      <a:r>
                        <a:rPr lang="en-GB" sz="1200" b="1" kern="1200" baseline="0" dirty="0">
                          <a:solidFill>
                            <a:schemeClr val="tx1"/>
                          </a:solidFill>
                          <a:latin typeface="+mn-lt"/>
                          <a:ea typeface="Montserrat Light"/>
                          <a:cs typeface="Montserrat Light"/>
                          <a:sym typeface="Montserrat Light"/>
                        </a:rPr>
                        <a:t> +11%</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Insect Control</a:t>
                      </a:r>
                      <a:r>
                        <a:rPr lang="en-GB" sz="1200" b="1" kern="1200" baseline="0" dirty="0">
                          <a:solidFill>
                            <a:schemeClr val="tx1"/>
                          </a:solidFill>
                          <a:latin typeface="+mn-lt"/>
                          <a:ea typeface="Montserrat Light"/>
                          <a:cs typeface="Montserrat Light"/>
                          <a:sym typeface="Montserrat Light"/>
                        </a:rPr>
                        <a:t> +11%</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Family Planning</a:t>
                      </a:r>
                      <a:r>
                        <a:rPr lang="en-GB" sz="1200" b="1" kern="1200" baseline="0" dirty="0">
                          <a:solidFill>
                            <a:schemeClr val="tx1"/>
                          </a:solidFill>
                          <a:latin typeface="+mn-lt"/>
                          <a:ea typeface="Montserrat Light"/>
                          <a:cs typeface="Montserrat Light"/>
                          <a:sym typeface="Montserrat Light"/>
                        </a:rPr>
                        <a:t> +11%</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endParaRPr sz="1200" b="1" baseline="0" dirty="0">
                        <a:solidFill>
                          <a:schemeClr val="tx1"/>
                        </a:solidFill>
                        <a:latin typeface="+mj-lt"/>
                        <a:ea typeface="Montserrat Light"/>
                        <a:cs typeface="Montserrat Light"/>
                        <a:sym typeface="Montserrat Light"/>
                      </a:endParaRP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Eggs +32% </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Sugar &amp; Sweeteners +24%</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Gravy&amp; Stock +22%</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Herbs &amp; Spices +21%</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Frozen Poultry +19%</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Rice &amp; Grains +18%</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Table Sce/Condiments +17%</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Oil +17%</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Cooking Vinegar/Alchl +14%</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Pickles &amp; Pickled Veg +13%</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Dried Veg &amp; Pulses +13%</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Cheese +13%</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Baking Sundries +12%</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Fresh Poultry +12%</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Yoghurts +11%</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txBody>
                  <a:tcPr marL="91425" marR="91425" marT="91425" marB="91425">
                    <a:solidFill>
                      <a:schemeClr val="bg1">
                        <a:lumMod val="65000"/>
                      </a:schemeClr>
                    </a:solidFill>
                  </a:tcPr>
                </a:tc>
                <a:tc>
                  <a:txBody>
                    <a:bodyPr/>
                    <a:lstStyle/>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Re-usable Shpg Bags +41%</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Bakery Products +32%</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Sprots &amp; Energy Drinks +29%</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Chips +25%</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Cooking Sauces +22%</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Savoury Baking Mixes +21%</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Potato +20%</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Ambient Asian Accom +20%</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Canned Veg +19%</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Fresh Meal Accom +19%</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Veg +18%</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Dry Noodles +18%</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Fresh Cooking Sauces +18%</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Snacking Nuts +17%</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Canned Beans &amp; Pasta +17%</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Rice Cakes +17%</a:t>
                      </a:r>
                    </a:p>
                    <a:p>
                      <a:pPr marL="73660" lvl="0" indent="0" algn="l" rtl="0">
                        <a:spcBef>
                          <a:spcPts val="0"/>
                        </a:spcBef>
                        <a:spcAft>
                          <a:spcPts val="0"/>
                        </a:spcAft>
                        <a:buClr>
                          <a:srgbClr val="FFFFFF"/>
                        </a:buClr>
                        <a:buSzPts val="1000"/>
                        <a:buFont typeface="Montserrat Light"/>
                        <a:buNone/>
                      </a:pPr>
                      <a:endParaRPr lang="en-GB" sz="1200" b="1" dirty="0">
                        <a:solidFill>
                          <a:schemeClr val="tx1"/>
                        </a:solidFill>
                        <a:latin typeface="+mn-lt"/>
                        <a:ea typeface="Montserrat"/>
                        <a:cs typeface="Montserrat"/>
                        <a:sym typeface="Montserrat"/>
                      </a:endParaRP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Hampers +173%</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Preserves +22%</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Sweet Biscuits +21%</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Chocolate Confectionery +17%</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Morning Gds/Spec Brds +17%</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Gift Packs +15%</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Sugar Confectionery +15%</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Greeting Cards +11%</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Cream &amp; Custard +11%</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Cake Ambient +11%</a:t>
                      </a:r>
                      <a:endParaRPr lang="en-GB" sz="1200" b="1" kern="1200" baseline="0" dirty="0">
                        <a:solidFill>
                          <a:schemeClr val="tx1"/>
                        </a:solidFill>
                        <a:latin typeface="+mn-lt"/>
                        <a:ea typeface="Montserrat Light"/>
                        <a:cs typeface="Montserrat Light"/>
                        <a:sym typeface="Montserrat Light"/>
                      </a:endParaRPr>
                    </a:p>
                  </a:txBody>
                  <a:tcPr marL="91425" marR="91425" marT="91425" marB="91425">
                    <a:solidFill>
                      <a:schemeClr val="bg1">
                        <a:lumMod val="65000"/>
                      </a:schemeClr>
                    </a:solidFill>
                  </a:tcPr>
                </a:tc>
                <a:extLst>
                  <a:ext uri="{0D108BD9-81ED-4DB2-BD59-A6C34878D82A}">
                    <a16:rowId xmlns:a16="http://schemas.microsoft.com/office/drawing/2014/main" val="2462473271"/>
                  </a:ext>
                </a:extLst>
              </a:tr>
              <a:tr h="573498">
                <a:tc gridSpan="4">
                  <a:txBody>
                    <a:bodyPr/>
                    <a:lstStyle/>
                    <a:p>
                      <a:pPr marL="73660" marR="0" lvl="0" indent="0" algn="ctr"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800" b="0" i="0" dirty="0">
                          <a:solidFill>
                            <a:schemeClr val="bg1"/>
                          </a:solidFill>
                          <a:latin typeface="Georgia" panose="02040502050405020303" pitchFamily="18" charset="0"/>
                          <a:ea typeface="Montserrat"/>
                          <a:cs typeface="Montserrat"/>
                          <a:sym typeface="Montserrat"/>
                        </a:rPr>
                        <a:t>Shoppers spent on more on </a:t>
                      </a:r>
                      <a:r>
                        <a:rPr lang="en-GB" sz="1800" b="1" i="0" dirty="0">
                          <a:solidFill>
                            <a:schemeClr val="bg1"/>
                          </a:solidFill>
                          <a:latin typeface="Georgia" panose="02040502050405020303" pitchFamily="18" charset="0"/>
                          <a:ea typeface="Montserrat"/>
                          <a:cs typeface="Montserrat"/>
                          <a:sym typeface="Montserrat"/>
                        </a:rPr>
                        <a:t>replenishing their store cupboards </a:t>
                      </a:r>
                      <a:r>
                        <a:rPr lang="en-GB" sz="1800" b="0" i="0" dirty="0">
                          <a:solidFill>
                            <a:schemeClr val="bg1"/>
                          </a:solidFill>
                          <a:latin typeface="Georgia" panose="02040502050405020303" pitchFamily="18" charset="0"/>
                          <a:ea typeface="Montserrat"/>
                          <a:cs typeface="Montserrat"/>
                          <a:sym typeface="Montserrat"/>
                        </a:rPr>
                        <a:t>and less on impulse, this behaviour benefited the Discounters and Value Retailers</a:t>
                      </a:r>
                      <a:endParaRPr sz="1800" b="1" i="1" baseline="0" dirty="0">
                        <a:solidFill>
                          <a:schemeClr val="bg1"/>
                        </a:solidFill>
                        <a:latin typeface="Georgia" panose="02040502050405020303" pitchFamily="18" charset="0"/>
                        <a:ea typeface="Montserrat Light"/>
                        <a:cs typeface="Montserrat Light"/>
                        <a:sym typeface="Montserrat Ligh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extLst>
                  <a:ext uri="{0D108BD9-81ED-4DB2-BD59-A6C34878D82A}">
                    <a16:rowId xmlns:a16="http://schemas.microsoft.com/office/drawing/2014/main" val="3709966121"/>
                  </a:ext>
                </a:extLst>
              </a:tr>
            </a:tbl>
          </a:graphicData>
        </a:graphic>
      </p:graphicFrame>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3"/>
          </p:nvPr>
        </p:nvSpPr>
        <p:spPr>
          <a:xfrm>
            <a:off x="294997" y="6225922"/>
            <a:ext cx="11582399" cy="365125"/>
          </a:xfrm>
        </p:spPr>
        <p:txBody>
          <a:bodyPr/>
          <a:lstStyle/>
          <a:p>
            <a:r>
              <a:rPr lang="en-US" sz="800" dirty="0"/>
              <a:t>Source:  NIQ Scantrack Grocery Multiples 4w/e 15</a:t>
            </a:r>
            <a:r>
              <a:rPr lang="en-US" sz="800" baseline="30000" dirty="0"/>
              <a:t>th</a:t>
            </a:r>
            <a:r>
              <a:rPr lang="en-US" sz="800" dirty="0"/>
              <a:t> July 2023 vs year ago (value growth) </a:t>
            </a:r>
          </a:p>
        </p:txBody>
      </p:sp>
      <p:sp>
        <p:nvSpPr>
          <p:cNvPr id="51" name="TextBox 50">
            <a:extLst>
              <a:ext uri="{FF2B5EF4-FFF2-40B4-BE49-F238E27FC236}">
                <a16:creationId xmlns:a16="http://schemas.microsoft.com/office/drawing/2014/main" id="{4FDF5172-B62B-41EB-EAB9-A74D07098FB5}"/>
              </a:ext>
            </a:extLst>
          </p:cNvPr>
          <p:cNvSpPr txBox="1"/>
          <p:nvPr/>
        </p:nvSpPr>
        <p:spPr>
          <a:xfrm>
            <a:off x="116170" y="118432"/>
            <a:ext cx="12010768" cy="646331"/>
          </a:xfrm>
          <a:prstGeom prst="rect">
            <a:avLst/>
          </a:prstGeom>
          <a:noFill/>
        </p:spPr>
        <p:txBody>
          <a:bodyPr wrap="square">
            <a:spAutoFit/>
          </a:bodyPr>
          <a:lstStyle/>
          <a:p>
            <a:r>
              <a:rPr lang="en-GB" dirty="0"/>
              <a:t>Shoppers stocked up on </a:t>
            </a:r>
            <a:r>
              <a:rPr lang="en-GB" b="1" i="1" dirty="0">
                <a:latin typeface="Georgia" panose="02040502050405020303" pitchFamily="18" charset="0"/>
              </a:rPr>
              <a:t>core groceries including hygiene and household products </a:t>
            </a:r>
            <a:r>
              <a:rPr lang="en-GB" dirty="0"/>
              <a:t>and also </a:t>
            </a:r>
            <a:r>
              <a:rPr lang="en-GB" b="1" i="1" dirty="0"/>
              <a:t>indulged</a:t>
            </a:r>
            <a:r>
              <a:rPr lang="en-GB" dirty="0"/>
              <a:t> on </a:t>
            </a:r>
            <a:r>
              <a:rPr lang="en-GB" b="1" i="1" dirty="0">
                <a:latin typeface="Georgia" panose="02040502050405020303" pitchFamily="18" charset="0"/>
              </a:rPr>
              <a:t>affordable treats</a:t>
            </a:r>
          </a:p>
        </p:txBody>
      </p:sp>
      <p:pic>
        <p:nvPicPr>
          <p:cNvPr id="2050" name="Picture 2">
            <a:extLst>
              <a:ext uri="{FF2B5EF4-FFF2-40B4-BE49-F238E27FC236}">
                <a16:creationId xmlns:a16="http://schemas.microsoft.com/office/drawing/2014/main" id="{30D983A0-497D-3056-1FD0-B7DD2E764C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0292" y="1010821"/>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2C66189-AF17-2215-3BE5-B5158B9CED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0956" y="1011705"/>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932735E-87FF-6854-D008-4BE2D64B8F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1055" y="1010822"/>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5B0CFFA-4BA3-8B94-49C0-B58DBAFAC6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63092" y="882225"/>
            <a:ext cx="784015" cy="784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155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23F69C93-C6F2-CA07-E1CD-C8A828587232}"/>
              </a:ext>
            </a:extLst>
          </p:cNvPr>
          <p:cNvGraphicFramePr>
            <a:graphicFrameLocks noGrp="1"/>
          </p:cNvGraphicFramePr>
          <p:nvPr>
            <p:ph idx="1"/>
            <p:extLst>
              <p:ext uri="{D42A27DB-BD31-4B8C-83A1-F6EECF244321}">
                <p14:modId xmlns:p14="http://schemas.microsoft.com/office/powerpoint/2010/main" val="3539802042"/>
              </p:ext>
            </p:extLst>
          </p:nvPr>
        </p:nvGraphicFramePr>
        <p:xfrm>
          <a:off x="4291013" y="1671638"/>
          <a:ext cx="7594600" cy="398938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16</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229268" y="2839392"/>
            <a:ext cx="3503952" cy="2390972"/>
          </a:xfrm>
        </p:spPr>
        <p:txBody>
          <a:bodyPr/>
          <a:lstStyle/>
          <a:p>
            <a:r>
              <a:rPr lang="en-US" sz="2400" b="0" i="1" dirty="0">
                <a:latin typeface="Georgia" panose="02040502050405020303" pitchFamily="18" charset="0"/>
              </a:rPr>
              <a:t>With mixed weather shoppers have returned to convenient and comfort foods.</a:t>
            </a:r>
            <a:br>
              <a:rPr lang="en-US" sz="2400" dirty="0">
                <a:latin typeface="Georgia" panose="02040502050405020303" pitchFamily="18" charset="0"/>
              </a:rPr>
            </a:br>
            <a:br>
              <a:rPr lang="en-US" sz="2400" dirty="0">
                <a:latin typeface="Georgia" panose="02040502050405020303" pitchFamily="18" charset="0"/>
              </a:rPr>
            </a:br>
            <a:br>
              <a:rPr lang="en-US" sz="1800" b="0" i="1" dirty="0">
                <a:latin typeface="Georgia" panose="02040502050405020303" pitchFamily="18" charset="0"/>
              </a:rPr>
            </a:br>
            <a:br>
              <a:rPr lang="en-US" sz="1800" b="0" i="1" dirty="0">
                <a:latin typeface="Georgia" panose="02040502050405020303" pitchFamily="18" charset="0"/>
              </a:rPr>
            </a:br>
            <a:r>
              <a:rPr lang="en-US" sz="1800" b="0" i="1" dirty="0">
                <a:latin typeface="Georgia" panose="02040502050405020303" pitchFamily="18" charset="0"/>
              </a:rPr>
              <a:t>There was also an uptick in washing detergents.</a:t>
            </a:r>
            <a:endParaRPr lang="en-US" b="0" i="1" dirty="0">
              <a:latin typeface="Georgia" panose="02040502050405020303" pitchFamily="18" charset="0"/>
            </a:endParaRP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pPr marL="146050" indent="0">
              <a:buFont typeface="Montserrat"/>
              <a:buNone/>
            </a:pPr>
            <a:r>
              <a:rPr lang="en-PH" sz="800" dirty="0">
                <a:latin typeface="Montserrat" panose="00000500000000000000" pitchFamily="2" charset="0"/>
              </a:rPr>
              <a:t>Source:  NIQ Scantrack Grocery Multiples 4w/e 15</a:t>
            </a:r>
            <a:r>
              <a:rPr lang="en-PH" sz="800" baseline="30000" dirty="0">
                <a:latin typeface="Montserrat" panose="00000500000000000000" pitchFamily="2" charset="0"/>
              </a:rPr>
              <a:t>th</a:t>
            </a:r>
            <a:r>
              <a:rPr lang="en-PH" sz="800" dirty="0">
                <a:latin typeface="Montserrat" panose="00000500000000000000" pitchFamily="2" charset="0"/>
              </a:rPr>
              <a:t> July 2023 vs year ago</a:t>
            </a:r>
          </a:p>
        </p:txBody>
      </p:sp>
      <p:sp>
        <p:nvSpPr>
          <p:cNvPr id="14" name="Content Placeholder 9">
            <a:extLst>
              <a:ext uri="{FF2B5EF4-FFF2-40B4-BE49-F238E27FC236}">
                <a16:creationId xmlns:a16="http://schemas.microsoft.com/office/drawing/2014/main" id="{4850538B-C0F5-1A63-9C39-9F3D6973468F}"/>
              </a:ext>
            </a:extLst>
          </p:cNvPr>
          <p:cNvSpPr txBox="1">
            <a:spLocks/>
          </p:cNvSpPr>
          <p:nvPr/>
        </p:nvSpPr>
        <p:spPr>
          <a:xfrm>
            <a:off x="4290932" y="507548"/>
            <a:ext cx="7595265" cy="399040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116564" y="1157840"/>
            <a:ext cx="7594600" cy="523180"/>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dk1"/>
                </a:solidFill>
                <a:latin typeface="Arial" panose="020B0604020202020204" pitchFamily="34" charset="0"/>
                <a:ea typeface="Montserrat"/>
                <a:cs typeface="Arial" panose="020B0604020202020204" pitchFamily="34" charset="0"/>
                <a:sym typeface="Montserrat"/>
              </a:rPr>
              <a:t>Top Growing Sub Categories in the Grocery Multiples</a:t>
            </a:r>
          </a:p>
          <a:p>
            <a:pPr>
              <a:buClr>
                <a:schemeClr val="dk1"/>
              </a:buClr>
              <a:buSzPts val="1100"/>
            </a:pPr>
            <a:r>
              <a:rPr lang="en-PH" sz="1400" dirty="0">
                <a:solidFill>
                  <a:schemeClr val="dk1"/>
                </a:solidFill>
                <a:latin typeface="Arial" panose="020B0604020202020204" pitchFamily="34" charset="0"/>
                <a:ea typeface="Montserrat"/>
                <a:cs typeface="Arial" panose="020B0604020202020204" pitchFamily="34" charset="0"/>
                <a:sym typeface="Montserrat"/>
              </a:rPr>
              <a:t>Ranked by % unit growth</a:t>
            </a:r>
            <a:endParaRPr lang="en-PH" sz="1400" dirty="0">
              <a:latin typeface="Arial" panose="020B0604020202020204" pitchFamily="34" charset="0"/>
              <a:ea typeface="Montserrat"/>
              <a:cs typeface="Arial" panose="020B0604020202020204" pitchFamily="34" charset="0"/>
              <a:sym typeface="Montserrat"/>
            </a:endParaRPr>
          </a:p>
        </p:txBody>
      </p:sp>
      <p:sp>
        <p:nvSpPr>
          <p:cNvPr id="6" name="Rectangle 5">
            <a:extLst>
              <a:ext uri="{FF2B5EF4-FFF2-40B4-BE49-F238E27FC236}">
                <a16:creationId xmlns:a16="http://schemas.microsoft.com/office/drawing/2014/main" id="{4A457943-D181-7862-9BFC-62C0D6A9FD39}"/>
              </a:ext>
            </a:extLst>
          </p:cNvPr>
          <p:cNvSpPr/>
          <p:nvPr/>
        </p:nvSpPr>
        <p:spPr>
          <a:xfrm>
            <a:off x="8696220" y="3563025"/>
            <a:ext cx="198935" cy="872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7" name="Rectangle 6">
            <a:extLst>
              <a:ext uri="{FF2B5EF4-FFF2-40B4-BE49-F238E27FC236}">
                <a16:creationId xmlns:a16="http://schemas.microsoft.com/office/drawing/2014/main" id="{42DA40A3-A03F-47C5-0CD3-F43FBE87B88D}"/>
              </a:ext>
            </a:extLst>
          </p:cNvPr>
          <p:cNvSpPr/>
          <p:nvPr/>
        </p:nvSpPr>
        <p:spPr>
          <a:xfrm>
            <a:off x="8696219" y="3674814"/>
            <a:ext cx="198935" cy="87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FE47D61E-F42B-E8B3-91C5-0D05D75F72E4}"/>
              </a:ext>
            </a:extLst>
          </p:cNvPr>
          <p:cNvSpPr/>
          <p:nvPr/>
        </p:nvSpPr>
        <p:spPr>
          <a:xfrm>
            <a:off x="8696219" y="3796233"/>
            <a:ext cx="198935" cy="872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DD1B1071-78B0-42B0-302C-1DFCF5D3E2C2}"/>
              </a:ext>
            </a:extLst>
          </p:cNvPr>
          <p:cNvSpPr txBox="1"/>
          <p:nvPr/>
        </p:nvSpPr>
        <p:spPr>
          <a:xfrm>
            <a:off x="8869481" y="3622965"/>
            <a:ext cx="1165686" cy="215444"/>
          </a:xfrm>
          <a:prstGeom prst="rect">
            <a:avLst/>
          </a:prstGeom>
          <a:noFill/>
        </p:spPr>
        <p:txBody>
          <a:bodyPr wrap="square" rtlCol="0">
            <a:spAutoFit/>
          </a:bodyPr>
          <a:lstStyle/>
          <a:p>
            <a:r>
              <a:rPr lang="en-GB" sz="800" dirty="0">
                <a:latin typeface="Montserrat" panose="00000500000000000000" pitchFamily="2" charset="0"/>
              </a:rPr>
              <a:t>Convenience</a:t>
            </a:r>
          </a:p>
        </p:txBody>
      </p:sp>
      <p:sp>
        <p:nvSpPr>
          <p:cNvPr id="12" name="TextBox 11">
            <a:extLst>
              <a:ext uri="{FF2B5EF4-FFF2-40B4-BE49-F238E27FC236}">
                <a16:creationId xmlns:a16="http://schemas.microsoft.com/office/drawing/2014/main" id="{9ACA567F-3BB3-5C52-C988-20D864C295AD}"/>
              </a:ext>
            </a:extLst>
          </p:cNvPr>
          <p:cNvSpPr txBox="1"/>
          <p:nvPr/>
        </p:nvSpPr>
        <p:spPr>
          <a:xfrm>
            <a:off x="8874548" y="3511099"/>
            <a:ext cx="1165686" cy="215444"/>
          </a:xfrm>
          <a:prstGeom prst="rect">
            <a:avLst/>
          </a:prstGeom>
          <a:noFill/>
        </p:spPr>
        <p:txBody>
          <a:bodyPr wrap="square" rtlCol="0">
            <a:spAutoFit/>
          </a:bodyPr>
          <a:lstStyle/>
          <a:p>
            <a:r>
              <a:rPr lang="en-GB" sz="800" dirty="0">
                <a:latin typeface="Montserrat" panose="00000500000000000000" pitchFamily="2" charset="0"/>
              </a:rPr>
              <a:t>Health</a:t>
            </a:r>
          </a:p>
        </p:txBody>
      </p:sp>
      <p:sp>
        <p:nvSpPr>
          <p:cNvPr id="13" name="TextBox 12">
            <a:extLst>
              <a:ext uri="{FF2B5EF4-FFF2-40B4-BE49-F238E27FC236}">
                <a16:creationId xmlns:a16="http://schemas.microsoft.com/office/drawing/2014/main" id="{C3BA33A8-C549-D5A4-C8B1-B0BBDC344AA8}"/>
              </a:ext>
            </a:extLst>
          </p:cNvPr>
          <p:cNvSpPr txBox="1"/>
          <p:nvPr/>
        </p:nvSpPr>
        <p:spPr>
          <a:xfrm>
            <a:off x="8874548" y="3753180"/>
            <a:ext cx="1165686" cy="215444"/>
          </a:xfrm>
          <a:prstGeom prst="rect">
            <a:avLst/>
          </a:prstGeom>
          <a:noFill/>
        </p:spPr>
        <p:txBody>
          <a:bodyPr wrap="square" rtlCol="0">
            <a:spAutoFit/>
          </a:bodyPr>
          <a:lstStyle/>
          <a:p>
            <a:r>
              <a:rPr lang="en-GB" sz="800" dirty="0">
                <a:latin typeface="Montserrat" panose="00000500000000000000" pitchFamily="2" charset="0"/>
              </a:rPr>
              <a:t>Core Grocery</a:t>
            </a:r>
          </a:p>
        </p:txBody>
      </p:sp>
      <p:sp>
        <p:nvSpPr>
          <p:cNvPr id="5" name="Rectangle 4">
            <a:extLst>
              <a:ext uri="{FF2B5EF4-FFF2-40B4-BE49-F238E27FC236}">
                <a16:creationId xmlns:a16="http://schemas.microsoft.com/office/drawing/2014/main" id="{798519E9-45D5-9C64-DAF4-29363169A500}"/>
              </a:ext>
            </a:extLst>
          </p:cNvPr>
          <p:cNvSpPr/>
          <p:nvPr/>
        </p:nvSpPr>
        <p:spPr>
          <a:xfrm>
            <a:off x="8696219" y="3444493"/>
            <a:ext cx="198935" cy="872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18" name="TextBox 17">
            <a:extLst>
              <a:ext uri="{FF2B5EF4-FFF2-40B4-BE49-F238E27FC236}">
                <a16:creationId xmlns:a16="http://schemas.microsoft.com/office/drawing/2014/main" id="{960EE994-C1DC-2305-78BE-85A1553B70BB}"/>
              </a:ext>
            </a:extLst>
          </p:cNvPr>
          <p:cNvSpPr txBox="1"/>
          <p:nvPr/>
        </p:nvSpPr>
        <p:spPr>
          <a:xfrm>
            <a:off x="8864388" y="3392566"/>
            <a:ext cx="1165686" cy="215444"/>
          </a:xfrm>
          <a:prstGeom prst="rect">
            <a:avLst/>
          </a:prstGeom>
          <a:noFill/>
        </p:spPr>
        <p:txBody>
          <a:bodyPr wrap="square" rtlCol="0">
            <a:spAutoFit/>
          </a:bodyPr>
          <a:lstStyle/>
          <a:p>
            <a:r>
              <a:rPr lang="en-GB" sz="800" dirty="0">
                <a:latin typeface="Montserrat" panose="00000500000000000000" pitchFamily="2" charset="0"/>
              </a:rPr>
              <a:t>Household</a:t>
            </a:r>
          </a:p>
        </p:txBody>
      </p:sp>
    </p:spTree>
    <p:extLst>
      <p:ext uri="{BB962C8B-B14F-4D97-AF65-F5344CB8AC3E}">
        <p14:creationId xmlns:p14="http://schemas.microsoft.com/office/powerpoint/2010/main" val="294758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AAFC81D5-0B0C-0536-C4BC-4EFF8E0EAC08}"/>
              </a:ext>
            </a:extLst>
          </p:cNvPr>
          <p:cNvSpPr/>
          <p:nvPr/>
        </p:nvSpPr>
        <p:spPr>
          <a:xfrm>
            <a:off x="10051319" y="2917061"/>
            <a:ext cx="1977549" cy="2015547"/>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45720" rIns="45720" rtlCol="0" anchor="ctr"/>
          <a:lstStyle/>
          <a:p>
            <a:pPr algn="ctr"/>
            <a:r>
              <a:rPr kumimoji="0" lang="en-GB" sz="4200" b="1" i="1" u="none" strike="noStrike" kern="0" cap="none" spc="0" normalizeH="0" baseline="0" noProof="0" dirty="0">
                <a:ln>
                  <a:noFill/>
                </a:ln>
                <a:solidFill>
                  <a:schemeClr val="bg1"/>
                </a:solidFill>
                <a:effectLst/>
                <a:uLnTx/>
                <a:uFillTx/>
                <a:latin typeface="Georgia" panose="02040502050405020303" pitchFamily="18" charset="0"/>
                <a:sym typeface="Montserrat"/>
              </a:rPr>
              <a:t>63%</a:t>
            </a:r>
          </a:p>
          <a:p>
            <a:pPr algn="ctr"/>
            <a:r>
              <a:rPr lang="en-GB" sz="1200" i="1" kern="0" dirty="0">
                <a:solidFill>
                  <a:schemeClr val="bg1"/>
                </a:solidFill>
                <a:sym typeface="Montserrat"/>
              </a:rPr>
              <a:t>OL FMCG volume share</a:t>
            </a:r>
            <a:endParaRPr lang="en-GB" sz="1200" i="1" dirty="0">
              <a:solidFill>
                <a:schemeClr val="bg1"/>
              </a:solidFill>
            </a:endParaRPr>
          </a:p>
        </p:txBody>
      </p:sp>
      <p:graphicFrame>
        <p:nvGraphicFramePr>
          <p:cNvPr id="2" name="Chart 1">
            <a:extLst>
              <a:ext uri="{FF2B5EF4-FFF2-40B4-BE49-F238E27FC236}">
                <a16:creationId xmlns:a16="http://schemas.microsoft.com/office/drawing/2014/main" id="{BFEA070E-B794-F595-12D3-29BA6A555F58}"/>
              </a:ext>
            </a:extLst>
          </p:cNvPr>
          <p:cNvGraphicFramePr/>
          <p:nvPr>
            <p:extLst>
              <p:ext uri="{D42A27DB-BD31-4B8C-83A1-F6EECF244321}">
                <p14:modId xmlns:p14="http://schemas.microsoft.com/office/powerpoint/2010/main" val="708087195"/>
              </p:ext>
            </p:extLst>
          </p:nvPr>
        </p:nvGraphicFramePr>
        <p:xfrm>
          <a:off x="4364807" y="1789758"/>
          <a:ext cx="5648517" cy="390270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CE2B0CDB-A3EF-A0B0-37B3-DA12CB5F5C61}"/>
              </a:ext>
            </a:extLst>
          </p:cNvPr>
          <p:cNvSpPr>
            <a:spLocks noGrp="1"/>
          </p:cNvSpPr>
          <p:nvPr>
            <p:ph type="sldNum" sz="quarter" idx="12"/>
          </p:nvPr>
        </p:nvSpPr>
        <p:spPr/>
        <p:txBody>
          <a:bodyPr/>
          <a:lstStyle/>
          <a:p>
            <a:fld id="{403EF4E2-7A7A-0548-85F1-5479B7C9E1B2}" type="slidenum">
              <a:rPr lang="en-US" smtClean="0"/>
              <a:t>17</a:t>
            </a:fld>
            <a:endParaRPr lang="en-US" dirty="0"/>
          </a:p>
        </p:txBody>
      </p:sp>
      <p:sp>
        <p:nvSpPr>
          <p:cNvPr id="6" name="Text Placeholder 5">
            <a:extLst>
              <a:ext uri="{FF2B5EF4-FFF2-40B4-BE49-F238E27FC236}">
                <a16:creationId xmlns:a16="http://schemas.microsoft.com/office/drawing/2014/main" id="{A84036DE-09E6-CA09-D33B-A9696884F8B5}"/>
              </a:ext>
            </a:extLst>
          </p:cNvPr>
          <p:cNvSpPr>
            <a:spLocks noGrp="1"/>
          </p:cNvSpPr>
          <p:nvPr>
            <p:ph type="body" sz="quarter" idx="14"/>
          </p:nvPr>
        </p:nvSpPr>
        <p:spPr/>
        <p:txBody>
          <a:bodyPr/>
          <a:lstStyle/>
          <a:p>
            <a:r>
              <a:rPr lang="en-GB" dirty="0"/>
              <a:t>Source:  NIQ Homescan FMCG Units YTD vs year ago</a:t>
            </a:r>
          </a:p>
        </p:txBody>
      </p:sp>
      <p:grpSp>
        <p:nvGrpSpPr>
          <p:cNvPr id="7" name="Group 6">
            <a:extLst>
              <a:ext uri="{FF2B5EF4-FFF2-40B4-BE49-F238E27FC236}">
                <a16:creationId xmlns:a16="http://schemas.microsoft.com/office/drawing/2014/main" id="{9B6E6DA6-759B-AD4E-2FBA-A1EC124569DD}"/>
              </a:ext>
            </a:extLst>
          </p:cNvPr>
          <p:cNvGrpSpPr/>
          <p:nvPr/>
        </p:nvGrpSpPr>
        <p:grpSpPr>
          <a:xfrm>
            <a:off x="115911" y="1080796"/>
            <a:ext cx="11717415" cy="5632311"/>
            <a:chOff x="4936262" y="5009093"/>
            <a:chExt cx="12351706" cy="8328127"/>
          </a:xfrm>
        </p:grpSpPr>
        <p:sp>
          <p:nvSpPr>
            <p:cNvPr id="9" name="Isosceles Triangle 8">
              <a:extLst>
                <a:ext uri="{FF2B5EF4-FFF2-40B4-BE49-F238E27FC236}">
                  <a16:creationId xmlns:a16="http://schemas.microsoft.com/office/drawing/2014/main" id="{47AC3DC0-EC5C-989D-0958-7ACCAD580EA7}"/>
                </a:ext>
              </a:extLst>
            </p:cNvPr>
            <p:cNvSpPr/>
            <p:nvPr/>
          </p:nvSpPr>
          <p:spPr>
            <a:xfrm>
              <a:off x="15505206" y="5281595"/>
              <a:ext cx="1782762" cy="20713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sz="1600" dirty="0">
                <a:solidFill>
                  <a:schemeClr val="accent1"/>
                </a:solidFill>
              </a:endParaRPr>
            </a:p>
          </p:txBody>
        </p:sp>
        <p:sp>
          <p:nvSpPr>
            <p:cNvPr id="11" name="TextBox 10">
              <a:extLst>
                <a:ext uri="{FF2B5EF4-FFF2-40B4-BE49-F238E27FC236}">
                  <a16:creationId xmlns:a16="http://schemas.microsoft.com/office/drawing/2014/main" id="{435253F0-66CC-27AF-45C2-59DE8441E895}"/>
                </a:ext>
              </a:extLst>
            </p:cNvPr>
            <p:cNvSpPr txBox="1"/>
            <p:nvPr/>
          </p:nvSpPr>
          <p:spPr>
            <a:xfrm>
              <a:off x="15769939" y="6257575"/>
              <a:ext cx="1259919" cy="500597"/>
            </a:xfrm>
            <a:prstGeom prst="rect">
              <a:avLst/>
            </a:prstGeom>
            <a:noFill/>
          </p:spPr>
          <p:txBody>
            <a:bodyPr wrap="square">
              <a:spAutoFit/>
            </a:bodyPr>
            <a:lstStyle/>
            <a:p>
              <a:pPr algn="ctr"/>
              <a:r>
                <a:rPr lang="en-GB" sz="1600" b="1" dirty="0">
                  <a:solidFill>
                    <a:schemeClr val="bg1"/>
                  </a:solidFill>
                  <a:latin typeface="Georgia" panose="02040502050405020303" pitchFamily="18" charset="0"/>
                  <a:sym typeface="Montserrat"/>
                </a:rPr>
                <a:t>+0.7%</a:t>
              </a:r>
              <a:endParaRPr lang="en-GB" sz="160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1400CDBF-0A55-B0D2-69A1-6D02AB69E9A4}"/>
                </a:ext>
              </a:extLst>
            </p:cNvPr>
            <p:cNvSpPr txBox="1"/>
            <p:nvPr/>
          </p:nvSpPr>
          <p:spPr>
            <a:xfrm>
              <a:off x="4936262" y="5009093"/>
              <a:ext cx="3835231" cy="8328127"/>
            </a:xfrm>
            <a:prstGeom prst="rect">
              <a:avLst/>
            </a:prstGeom>
            <a:noFill/>
          </p:spPr>
          <p:txBody>
            <a:bodyPr wrap="square">
              <a:spAutoFit/>
            </a:bodyPr>
            <a:lstStyle/>
            <a:p>
              <a:pPr algn="ctr"/>
              <a:endParaRPr lang="en-GB" sz="1600" dirty="0">
                <a:solidFill>
                  <a:schemeClr val="bg1"/>
                </a:solidFill>
                <a:latin typeface="Georgia" panose="02040502050405020303" pitchFamily="18" charset="0"/>
                <a:sym typeface="Montserrat"/>
              </a:endParaRPr>
            </a:p>
            <a:p>
              <a:pPr algn="ctr"/>
              <a:endParaRPr lang="en-GB" sz="1600" dirty="0">
                <a:solidFill>
                  <a:schemeClr val="bg1"/>
                </a:solidFill>
                <a:latin typeface="Georgia" panose="02040502050405020303" pitchFamily="18" charset="0"/>
                <a:sym typeface="Montserrat"/>
              </a:endParaRPr>
            </a:p>
            <a:p>
              <a:pPr algn="ctr"/>
              <a:r>
                <a:rPr lang="en-GB" dirty="0">
                  <a:solidFill>
                    <a:schemeClr val="bg1"/>
                  </a:solidFill>
                  <a:sym typeface="Montserrat"/>
                </a:rPr>
                <a:t>Whilst shoppers continue to buy </a:t>
              </a:r>
              <a:r>
                <a:rPr lang="en-GB" b="1" dirty="0">
                  <a:solidFill>
                    <a:schemeClr val="bg1"/>
                  </a:solidFill>
                  <a:latin typeface="Georgia" panose="02040502050405020303" pitchFamily="18" charset="0"/>
                  <a:sym typeface="Montserrat"/>
                </a:rPr>
                <a:t>less overall, </a:t>
              </a:r>
              <a:r>
                <a:rPr lang="en-GB" dirty="0">
                  <a:solidFill>
                    <a:schemeClr val="bg1"/>
                  </a:solidFill>
                  <a:sym typeface="Montserrat"/>
                </a:rPr>
                <a:t>OL still has </a:t>
              </a:r>
              <a:r>
                <a:rPr lang="en-GB" b="1" i="1" dirty="0">
                  <a:solidFill>
                    <a:schemeClr val="bg1"/>
                  </a:solidFill>
                  <a:latin typeface="Georgia" panose="02040502050405020303" pitchFamily="18" charset="0"/>
                  <a:sym typeface="Montserrat"/>
                </a:rPr>
                <a:t>momentum </a:t>
              </a:r>
              <a:r>
                <a:rPr lang="en-GB" dirty="0">
                  <a:solidFill>
                    <a:schemeClr val="bg1"/>
                  </a:solidFill>
                  <a:sym typeface="Montserrat"/>
                </a:rPr>
                <a:t>as this is a </a:t>
              </a:r>
              <a:r>
                <a:rPr lang="en-GB" b="1" i="1" dirty="0">
                  <a:solidFill>
                    <a:schemeClr val="bg1"/>
                  </a:solidFill>
                  <a:latin typeface="Georgia" panose="02040502050405020303" pitchFamily="18" charset="0"/>
                  <a:sym typeface="Montserrat"/>
                </a:rPr>
                <a:t>compromise </a:t>
              </a:r>
              <a:r>
                <a:rPr lang="en-GB" dirty="0">
                  <a:solidFill>
                    <a:schemeClr val="bg1"/>
                  </a:solidFill>
                  <a:sym typeface="Montserrat"/>
                </a:rPr>
                <a:t>most shoppers are </a:t>
              </a:r>
              <a:r>
                <a:rPr lang="en-GB" b="1" i="1" dirty="0">
                  <a:solidFill>
                    <a:schemeClr val="bg1"/>
                  </a:solidFill>
                  <a:latin typeface="Georgia" panose="02040502050405020303" pitchFamily="18" charset="0"/>
                  <a:sym typeface="Montserrat"/>
                </a:rPr>
                <a:t>willing to make </a:t>
              </a:r>
              <a:r>
                <a:rPr lang="en-GB" dirty="0">
                  <a:solidFill>
                    <a:schemeClr val="bg1"/>
                  </a:solidFill>
                  <a:sym typeface="Montserrat"/>
                </a:rPr>
                <a:t>and this trend is impacting the entire assortment, with </a:t>
              </a:r>
              <a:r>
                <a:rPr lang="en-GB" b="1" i="1" dirty="0">
                  <a:solidFill>
                    <a:schemeClr val="bg1"/>
                  </a:solidFill>
                  <a:latin typeface="Georgia" panose="02040502050405020303" pitchFamily="18" charset="0"/>
                  <a:sym typeface="Montserrat"/>
                </a:rPr>
                <a:t>Soft Drinks </a:t>
              </a:r>
              <a:r>
                <a:rPr lang="en-GB" dirty="0">
                  <a:solidFill>
                    <a:schemeClr val="bg1"/>
                  </a:solidFill>
                  <a:sym typeface="Montserrat"/>
                </a:rPr>
                <a:t>and</a:t>
              </a:r>
              <a:r>
                <a:rPr lang="en-GB" i="1" dirty="0">
                  <a:solidFill>
                    <a:schemeClr val="bg1"/>
                  </a:solidFill>
                  <a:latin typeface="Georgia" panose="02040502050405020303" pitchFamily="18" charset="0"/>
                  <a:sym typeface="Montserrat"/>
                </a:rPr>
                <a:t> </a:t>
              </a:r>
              <a:r>
                <a:rPr lang="en-GB" b="1" i="1" dirty="0">
                  <a:solidFill>
                    <a:schemeClr val="bg1"/>
                  </a:solidFill>
                  <a:latin typeface="Georgia" panose="02040502050405020303" pitchFamily="18" charset="0"/>
                  <a:sym typeface="Montserrat"/>
                </a:rPr>
                <a:t>BWS</a:t>
              </a:r>
              <a:r>
                <a:rPr lang="en-GB" i="1" dirty="0">
                  <a:solidFill>
                    <a:schemeClr val="bg1"/>
                  </a:solidFill>
                  <a:latin typeface="Georgia" panose="02040502050405020303" pitchFamily="18" charset="0"/>
                  <a:sym typeface="Montserrat"/>
                </a:rPr>
                <a:t> </a:t>
              </a:r>
              <a:r>
                <a:rPr lang="en-GB" dirty="0">
                  <a:solidFill>
                    <a:schemeClr val="bg1"/>
                  </a:solidFill>
                  <a:sym typeface="Montserrat"/>
                </a:rPr>
                <a:t>the</a:t>
              </a:r>
              <a:r>
                <a:rPr lang="en-GB" i="1" dirty="0">
                  <a:solidFill>
                    <a:schemeClr val="bg1"/>
                  </a:solidFill>
                  <a:latin typeface="Georgia" panose="02040502050405020303" pitchFamily="18" charset="0"/>
                  <a:sym typeface="Montserrat"/>
                </a:rPr>
                <a:t> </a:t>
              </a:r>
              <a:r>
                <a:rPr lang="en-GB" b="1" i="1" dirty="0">
                  <a:solidFill>
                    <a:schemeClr val="bg1"/>
                  </a:solidFill>
                  <a:latin typeface="Georgia" panose="02040502050405020303" pitchFamily="18" charset="0"/>
                  <a:sym typeface="Montserrat"/>
                </a:rPr>
                <a:t>only</a:t>
              </a:r>
              <a:r>
                <a:rPr lang="en-GB" i="1" dirty="0">
                  <a:solidFill>
                    <a:schemeClr val="bg1"/>
                  </a:solidFill>
                  <a:latin typeface="Georgia" panose="02040502050405020303" pitchFamily="18" charset="0"/>
                  <a:sym typeface="Montserrat"/>
                </a:rPr>
                <a:t> </a:t>
              </a:r>
              <a:r>
                <a:rPr lang="en-GB" dirty="0">
                  <a:solidFill>
                    <a:schemeClr val="bg1"/>
                  </a:solidFill>
                  <a:sym typeface="Montserrat"/>
                </a:rPr>
                <a:t>exceptions.</a:t>
              </a:r>
            </a:p>
            <a:p>
              <a:pPr algn="ctr"/>
              <a:endParaRPr lang="en-GB" sz="1600" dirty="0">
                <a:solidFill>
                  <a:schemeClr val="bg1"/>
                </a:solidFill>
                <a:sym typeface="Montserrat"/>
              </a:endParaRPr>
            </a:p>
            <a:p>
              <a:pPr algn="ctr"/>
              <a:r>
                <a:rPr lang="en-GB" sz="1400" dirty="0">
                  <a:solidFill>
                    <a:schemeClr val="bg1"/>
                  </a:solidFill>
                  <a:sym typeface="Montserrat"/>
                </a:rPr>
                <a:t>There is also </a:t>
              </a:r>
              <a:r>
                <a:rPr lang="en-GB" sz="1400" b="1" i="1" dirty="0">
                  <a:solidFill>
                    <a:schemeClr val="bg1"/>
                  </a:solidFill>
                  <a:latin typeface="Georgia" panose="02040502050405020303" pitchFamily="18" charset="0"/>
                  <a:sym typeface="Montserrat"/>
                </a:rPr>
                <a:t>strong momentum </a:t>
              </a:r>
              <a:r>
                <a:rPr lang="en-GB" sz="1400" dirty="0">
                  <a:solidFill>
                    <a:schemeClr val="bg1"/>
                  </a:solidFill>
                  <a:sym typeface="Montserrat"/>
                </a:rPr>
                <a:t>in the </a:t>
              </a:r>
              <a:r>
                <a:rPr lang="en-GB" sz="1400" b="1" i="1" dirty="0">
                  <a:solidFill>
                    <a:schemeClr val="bg1"/>
                  </a:solidFill>
                  <a:latin typeface="Georgia" panose="02040502050405020303" pitchFamily="18" charset="0"/>
                  <a:sym typeface="Montserrat"/>
                </a:rPr>
                <a:t>heart </a:t>
              </a:r>
              <a:r>
                <a:rPr lang="en-GB" sz="1400" dirty="0">
                  <a:solidFill>
                    <a:schemeClr val="bg1"/>
                  </a:solidFill>
                  <a:sym typeface="Montserrat"/>
                </a:rPr>
                <a:t>of the shopping basket, </a:t>
              </a:r>
              <a:r>
                <a:rPr lang="en-GB" sz="1400" b="1" dirty="0">
                  <a:solidFill>
                    <a:schemeClr val="bg1"/>
                  </a:solidFill>
                  <a:latin typeface="Georgia" panose="02040502050405020303" pitchFamily="18" charset="0"/>
                  <a:sym typeface="Montserrat"/>
                </a:rPr>
                <a:t>Dry Grocery, Household, Frozen </a:t>
              </a:r>
              <a:r>
                <a:rPr lang="en-GB" sz="1400" dirty="0">
                  <a:solidFill>
                    <a:schemeClr val="bg1"/>
                  </a:solidFill>
                  <a:latin typeface="Georgia" panose="02040502050405020303" pitchFamily="18" charset="0"/>
                  <a:sym typeface="Montserrat"/>
                </a:rPr>
                <a:t>and </a:t>
              </a:r>
              <a:r>
                <a:rPr lang="en-GB" sz="1400" b="1" dirty="0">
                  <a:solidFill>
                    <a:schemeClr val="bg1"/>
                  </a:solidFill>
                  <a:latin typeface="Georgia" panose="02040502050405020303" pitchFamily="18" charset="0"/>
                  <a:sym typeface="Montserrat"/>
                </a:rPr>
                <a:t>Bakery</a:t>
              </a:r>
              <a:r>
                <a:rPr lang="en-GB" sz="1400" dirty="0">
                  <a:solidFill>
                    <a:schemeClr val="bg1"/>
                  </a:solidFill>
                  <a:latin typeface="Georgia" panose="02040502050405020303" pitchFamily="18" charset="0"/>
                  <a:sym typeface="Montserrat"/>
                </a:rPr>
                <a:t>.</a:t>
              </a:r>
            </a:p>
            <a:p>
              <a:pPr algn="ctr"/>
              <a:endParaRPr lang="en-GB" sz="1400" dirty="0">
                <a:solidFill>
                  <a:schemeClr val="bg1"/>
                </a:solidFill>
                <a:sym typeface="Montserrat"/>
              </a:endParaRPr>
            </a:p>
            <a:p>
              <a:pPr algn="ctr"/>
              <a:r>
                <a:rPr lang="en-GB" sz="1400" dirty="0">
                  <a:solidFill>
                    <a:schemeClr val="bg1"/>
                  </a:solidFill>
                  <a:sym typeface="Montserrat"/>
                </a:rPr>
                <a:t>The </a:t>
              </a:r>
              <a:r>
                <a:rPr lang="en-GB" sz="1400" b="1" i="1" dirty="0">
                  <a:solidFill>
                    <a:schemeClr val="bg1"/>
                  </a:solidFill>
                  <a:latin typeface="Georgia" panose="02040502050405020303" pitchFamily="18" charset="0"/>
                  <a:sym typeface="Montserrat"/>
                </a:rPr>
                <a:t>biggest differential</a:t>
              </a:r>
              <a:r>
                <a:rPr lang="en-GB" sz="1400" dirty="0">
                  <a:solidFill>
                    <a:schemeClr val="bg1"/>
                  </a:solidFill>
                  <a:latin typeface="Georgia" panose="02040502050405020303" pitchFamily="18" charset="0"/>
                  <a:sym typeface="Montserrat"/>
                </a:rPr>
                <a:t> </a:t>
              </a:r>
              <a:r>
                <a:rPr lang="en-GB" sz="1400" dirty="0">
                  <a:solidFill>
                    <a:schemeClr val="bg1"/>
                  </a:solidFill>
                  <a:sym typeface="Montserrat"/>
                </a:rPr>
                <a:t>continues to be in the more discretionary categories: </a:t>
              </a:r>
              <a:r>
                <a:rPr lang="en-GB" sz="1400" b="1" i="1" dirty="0">
                  <a:solidFill>
                    <a:schemeClr val="bg1"/>
                  </a:solidFill>
                  <a:latin typeface="Georgia" panose="02040502050405020303" pitchFamily="18" charset="0"/>
                  <a:sym typeface="Montserrat"/>
                </a:rPr>
                <a:t>Confectionery</a:t>
              </a:r>
              <a:r>
                <a:rPr lang="en-GB" sz="1400" dirty="0">
                  <a:solidFill>
                    <a:schemeClr val="bg1"/>
                  </a:solidFill>
                  <a:latin typeface="Georgia" panose="02040502050405020303" pitchFamily="18" charset="0"/>
                  <a:sym typeface="Montserrat"/>
                </a:rPr>
                <a:t> </a:t>
              </a:r>
              <a:r>
                <a:rPr lang="en-GB" sz="1400" dirty="0">
                  <a:solidFill>
                    <a:schemeClr val="bg1"/>
                  </a:solidFill>
                  <a:sym typeface="Montserrat"/>
                </a:rPr>
                <a:t>and</a:t>
              </a:r>
              <a:r>
                <a:rPr lang="en-GB" sz="1400" dirty="0">
                  <a:solidFill>
                    <a:schemeClr val="bg1"/>
                  </a:solidFill>
                  <a:latin typeface="Georgia" panose="02040502050405020303" pitchFamily="18" charset="0"/>
                  <a:sym typeface="Montserrat"/>
                </a:rPr>
                <a:t> </a:t>
              </a:r>
              <a:r>
                <a:rPr lang="en-GB" sz="1400" b="1" i="1" dirty="0">
                  <a:solidFill>
                    <a:schemeClr val="bg1"/>
                  </a:solidFill>
                  <a:latin typeface="Georgia" panose="02040502050405020303" pitchFamily="18" charset="0"/>
                  <a:sym typeface="Montserrat"/>
                </a:rPr>
                <a:t>Health &amp; Beauty </a:t>
              </a:r>
              <a:r>
                <a:rPr lang="en-GB" sz="1400" dirty="0">
                  <a:solidFill>
                    <a:schemeClr val="bg1"/>
                  </a:solidFill>
                  <a:sym typeface="Montserrat"/>
                </a:rPr>
                <a:t>where retailer brands still have the </a:t>
              </a:r>
              <a:r>
                <a:rPr lang="en-GB" sz="1400" b="1" i="1" dirty="0">
                  <a:solidFill>
                    <a:schemeClr val="bg1"/>
                  </a:solidFill>
                  <a:latin typeface="Georgia" panose="02040502050405020303" pitchFamily="18" charset="0"/>
                  <a:sym typeface="Montserrat"/>
                </a:rPr>
                <a:t>most</a:t>
              </a:r>
              <a:r>
                <a:rPr lang="en-GB" sz="1400" dirty="0">
                  <a:solidFill>
                    <a:schemeClr val="bg1"/>
                  </a:solidFill>
                  <a:latin typeface="Georgia" panose="02040502050405020303" pitchFamily="18" charset="0"/>
                  <a:sym typeface="Montserrat"/>
                </a:rPr>
                <a:t> </a:t>
              </a:r>
              <a:r>
                <a:rPr lang="en-GB" sz="1400" b="1" i="1" dirty="0">
                  <a:solidFill>
                    <a:schemeClr val="bg1"/>
                  </a:solidFill>
                  <a:latin typeface="Georgia" panose="02040502050405020303" pitchFamily="18" charset="0"/>
                  <a:sym typeface="Montserrat"/>
                </a:rPr>
                <a:t>headroom</a:t>
              </a:r>
              <a:r>
                <a:rPr lang="en-GB" sz="1400" dirty="0">
                  <a:solidFill>
                    <a:schemeClr val="bg1"/>
                  </a:solidFill>
                  <a:latin typeface="Georgia" panose="02040502050405020303" pitchFamily="18" charset="0"/>
                  <a:sym typeface="Montserrat"/>
                </a:rPr>
                <a:t> </a:t>
              </a:r>
              <a:r>
                <a:rPr lang="en-GB" sz="1400" dirty="0">
                  <a:solidFill>
                    <a:schemeClr val="bg1"/>
                  </a:solidFill>
                  <a:sym typeface="Montserrat"/>
                </a:rPr>
                <a:t>to grow.</a:t>
              </a:r>
            </a:p>
            <a:p>
              <a:pPr algn="ctr"/>
              <a:endParaRPr lang="en-GB" sz="1400" dirty="0">
                <a:solidFill>
                  <a:schemeClr val="bg1"/>
                </a:solidFill>
                <a:sym typeface="Montserrat"/>
              </a:endParaRPr>
            </a:p>
          </p:txBody>
        </p:sp>
        <p:sp>
          <p:nvSpPr>
            <p:cNvPr id="10" name="TextBox 9">
              <a:extLst>
                <a:ext uri="{FF2B5EF4-FFF2-40B4-BE49-F238E27FC236}">
                  <a16:creationId xmlns:a16="http://schemas.microsoft.com/office/drawing/2014/main" id="{600EAC21-BDFA-F0ED-1F3F-D1F50752F4B5}"/>
                </a:ext>
              </a:extLst>
            </p:cNvPr>
            <p:cNvSpPr txBox="1"/>
            <p:nvPr/>
          </p:nvSpPr>
          <p:spPr>
            <a:xfrm>
              <a:off x="9330678" y="5384341"/>
              <a:ext cx="1077814" cy="500597"/>
            </a:xfrm>
            <a:prstGeom prst="rect">
              <a:avLst/>
            </a:prstGeom>
            <a:noFill/>
          </p:spPr>
          <p:txBody>
            <a:bodyPr wrap="square">
              <a:spAutoFit/>
            </a:bodyPr>
            <a:lstStyle/>
            <a:p>
              <a:pPr algn="ctr"/>
              <a:endParaRPr lang="en-GB" sz="1600" i="1" dirty="0">
                <a:solidFill>
                  <a:schemeClr val="bg1"/>
                </a:solidFill>
                <a:latin typeface="Georgia" panose="02040502050405020303" pitchFamily="18" charset="0"/>
              </a:endParaRPr>
            </a:p>
          </p:txBody>
        </p:sp>
      </p:grpSp>
      <p:sp>
        <p:nvSpPr>
          <p:cNvPr id="17" name="TextBox 16">
            <a:extLst>
              <a:ext uri="{FF2B5EF4-FFF2-40B4-BE49-F238E27FC236}">
                <a16:creationId xmlns:a16="http://schemas.microsoft.com/office/drawing/2014/main" id="{654700A7-A54F-8C66-F8BC-7C52E4365C33}"/>
              </a:ext>
            </a:extLst>
          </p:cNvPr>
          <p:cNvSpPr txBox="1"/>
          <p:nvPr/>
        </p:nvSpPr>
        <p:spPr>
          <a:xfrm>
            <a:off x="4433471" y="2017727"/>
            <a:ext cx="1530162" cy="461665"/>
          </a:xfrm>
          <a:prstGeom prst="rect">
            <a:avLst/>
          </a:prstGeom>
          <a:noFill/>
        </p:spPr>
        <p:txBody>
          <a:bodyPr wrap="none" lIns="0" rIns="0" rtlCol="0">
            <a:spAutoFit/>
          </a:bodyPr>
          <a:lstStyle/>
          <a:p>
            <a:pPr defTabSz="1219170">
              <a:defRPr/>
            </a:pPr>
            <a:r>
              <a:rPr lang="en-GB" sz="1200" b="1" dirty="0">
                <a:solidFill>
                  <a:schemeClr val="tx1"/>
                </a:solidFill>
                <a:latin typeface="+mj-lt"/>
              </a:rPr>
              <a:t>OL YTD Contribution</a:t>
            </a:r>
          </a:p>
          <a:p>
            <a:pPr defTabSz="1219170">
              <a:defRPr/>
            </a:pPr>
            <a:r>
              <a:rPr lang="en-GB" sz="1200" b="1" dirty="0">
                <a:solidFill>
                  <a:schemeClr val="tx1"/>
                </a:solidFill>
                <a:latin typeface="+mj-lt"/>
              </a:rPr>
              <a:t>Volume Sales</a:t>
            </a:r>
          </a:p>
        </p:txBody>
      </p:sp>
      <p:sp>
        <p:nvSpPr>
          <p:cNvPr id="18" name="TextBox 17">
            <a:extLst>
              <a:ext uri="{FF2B5EF4-FFF2-40B4-BE49-F238E27FC236}">
                <a16:creationId xmlns:a16="http://schemas.microsoft.com/office/drawing/2014/main" id="{3B3A2224-EC69-5E34-3CCD-EF25B7C11FE3}"/>
              </a:ext>
            </a:extLst>
          </p:cNvPr>
          <p:cNvSpPr txBox="1"/>
          <p:nvPr/>
        </p:nvSpPr>
        <p:spPr>
          <a:xfrm>
            <a:off x="7836794" y="2017727"/>
            <a:ext cx="2112364" cy="461665"/>
          </a:xfrm>
          <a:prstGeom prst="rect">
            <a:avLst/>
          </a:prstGeom>
          <a:noFill/>
        </p:spPr>
        <p:txBody>
          <a:bodyPr wrap="square" lIns="0" rIns="0" rtlCol="0">
            <a:spAutoFit/>
          </a:bodyPr>
          <a:lstStyle/>
          <a:p>
            <a:pPr algn="r" defTabSz="1219170">
              <a:defRPr/>
            </a:pPr>
            <a:r>
              <a:rPr lang="en-GB" sz="1200" b="1" dirty="0">
                <a:solidFill>
                  <a:schemeClr val="tx1"/>
                </a:solidFill>
                <a:latin typeface="+mj-lt"/>
              </a:rPr>
              <a:t>OL YTD Volume</a:t>
            </a:r>
          </a:p>
          <a:p>
            <a:pPr algn="r" defTabSz="1219170">
              <a:defRPr/>
            </a:pPr>
            <a:r>
              <a:rPr lang="en-GB" sz="1200" b="1" dirty="0">
                <a:solidFill>
                  <a:schemeClr val="tx1"/>
                </a:solidFill>
                <a:latin typeface="+mj-lt"/>
              </a:rPr>
              <a:t> Growth Differential</a:t>
            </a:r>
          </a:p>
        </p:txBody>
      </p:sp>
      <p:cxnSp>
        <p:nvCxnSpPr>
          <p:cNvPr id="20" name="Straight Connector 19">
            <a:extLst>
              <a:ext uri="{FF2B5EF4-FFF2-40B4-BE49-F238E27FC236}">
                <a16:creationId xmlns:a16="http://schemas.microsoft.com/office/drawing/2014/main" id="{E4454F7F-0028-7755-B9CE-01923A5EFE9B}"/>
              </a:ext>
            </a:extLst>
          </p:cNvPr>
          <p:cNvCxnSpPr>
            <a:cxnSpLocks/>
          </p:cNvCxnSpPr>
          <p:nvPr/>
        </p:nvCxnSpPr>
        <p:spPr>
          <a:xfrm>
            <a:off x="8553299" y="2492062"/>
            <a:ext cx="0" cy="2237640"/>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9742876-FCEF-DE40-6AF3-415AF9169FB4}"/>
              </a:ext>
            </a:extLst>
          </p:cNvPr>
          <p:cNvSpPr txBox="1"/>
          <p:nvPr/>
        </p:nvSpPr>
        <p:spPr>
          <a:xfrm>
            <a:off x="10167871" y="2451661"/>
            <a:ext cx="1624883" cy="215444"/>
          </a:xfrm>
          <a:prstGeom prst="rect">
            <a:avLst/>
          </a:prstGeom>
          <a:noFill/>
        </p:spPr>
        <p:txBody>
          <a:bodyPr wrap="square">
            <a:spAutoFit/>
          </a:bodyPr>
          <a:lstStyle/>
          <a:p>
            <a:pPr algn="ctr"/>
            <a:r>
              <a:rPr lang="en-GB" sz="800" i="1" kern="0" dirty="0">
                <a:solidFill>
                  <a:schemeClr val="bg1"/>
                </a:solidFill>
                <a:sym typeface="Montserrat"/>
              </a:rPr>
              <a:t>OL FMCG YTD volume growth</a:t>
            </a:r>
            <a:endParaRPr lang="en-GB" sz="800" i="1" dirty="0">
              <a:solidFill>
                <a:schemeClr val="bg1"/>
              </a:solidFill>
            </a:endParaRPr>
          </a:p>
        </p:txBody>
      </p:sp>
      <p:sp>
        <p:nvSpPr>
          <p:cNvPr id="22" name="TextBox 21">
            <a:extLst>
              <a:ext uri="{FF2B5EF4-FFF2-40B4-BE49-F238E27FC236}">
                <a16:creationId xmlns:a16="http://schemas.microsoft.com/office/drawing/2014/main" id="{126DC315-E4E0-DC3F-CAE0-D5B00A504744}"/>
              </a:ext>
            </a:extLst>
          </p:cNvPr>
          <p:cNvSpPr txBox="1"/>
          <p:nvPr/>
        </p:nvSpPr>
        <p:spPr>
          <a:xfrm>
            <a:off x="4417888" y="1241384"/>
            <a:ext cx="5898091" cy="923330"/>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OL contribution to volume sales and incremental growth vs category performance</a:t>
            </a:r>
          </a:p>
          <a:p>
            <a:pPr>
              <a:buSzPts val="1100"/>
            </a:pPr>
            <a:r>
              <a:rPr lang="en-US" sz="1200" dirty="0">
                <a:solidFill>
                  <a:schemeClr val="tx1"/>
                </a:solidFill>
                <a:latin typeface="Arial" panose="020B0604020202020204" pitchFamily="34" charset="0"/>
                <a:cs typeface="Arial" panose="020B0604020202020204" pitchFamily="34" charset="0"/>
              </a:rPr>
              <a:t>YTD 28w/e 15th July 2023</a:t>
            </a:r>
          </a:p>
          <a:p>
            <a:pPr>
              <a:buSzPts val="1100"/>
            </a:pPr>
            <a:endParaRPr lang="en-US" sz="1400" b="1" dirty="0">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65903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FEA070E-B794-F595-12D3-29BA6A555F58}"/>
              </a:ext>
            </a:extLst>
          </p:cNvPr>
          <p:cNvGraphicFramePr/>
          <p:nvPr>
            <p:extLst>
              <p:ext uri="{D42A27DB-BD31-4B8C-83A1-F6EECF244321}">
                <p14:modId xmlns:p14="http://schemas.microsoft.com/office/powerpoint/2010/main" val="2040717413"/>
              </p:ext>
            </p:extLst>
          </p:nvPr>
        </p:nvGraphicFramePr>
        <p:xfrm>
          <a:off x="4005821" y="2094553"/>
          <a:ext cx="2848794" cy="3902704"/>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Rounded Corners 11">
            <a:extLst>
              <a:ext uri="{FF2B5EF4-FFF2-40B4-BE49-F238E27FC236}">
                <a16:creationId xmlns:a16="http://schemas.microsoft.com/office/drawing/2014/main" id="{BB0D652F-5D71-240D-F2D7-B2394B8C78AE}"/>
              </a:ext>
            </a:extLst>
          </p:cNvPr>
          <p:cNvSpPr/>
          <p:nvPr/>
        </p:nvSpPr>
        <p:spPr>
          <a:xfrm>
            <a:off x="4443307" y="4605867"/>
            <a:ext cx="2004906" cy="223520"/>
          </a:xfrm>
          <a:prstGeom prst="roundRect">
            <a:avLst/>
          </a:prstGeom>
          <a:solidFill>
            <a:schemeClr val="bg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13" name="TextBox 12">
            <a:extLst>
              <a:ext uri="{FF2B5EF4-FFF2-40B4-BE49-F238E27FC236}">
                <a16:creationId xmlns:a16="http://schemas.microsoft.com/office/drawing/2014/main" id="{1400CDBF-0A55-B0D2-69A1-6D02AB69E9A4}"/>
              </a:ext>
            </a:extLst>
          </p:cNvPr>
          <p:cNvSpPr txBox="1"/>
          <p:nvPr/>
        </p:nvSpPr>
        <p:spPr>
          <a:xfrm>
            <a:off x="231055" y="1331409"/>
            <a:ext cx="3562011" cy="4524315"/>
          </a:xfrm>
          <a:prstGeom prst="rect">
            <a:avLst/>
          </a:prstGeom>
          <a:noFill/>
        </p:spPr>
        <p:txBody>
          <a:bodyPr wrap="square">
            <a:spAutoFit/>
          </a:bodyPr>
          <a:lstStyle/>
          <a:p>
            <a:pPr algn="ctr"/>
            <a:endParaRPr lang="en-GB" sz="1600" dirty="0">
              <a:solidFill>
                <a:schemeClr val="bg1"/>
              </a:solidFill>
              <a:latin typeface="Georgia" panose="02040502050405020303" pitchFamily="18" charset="0"/>
              <a:sym typeface="Montserrat"/>
            </a:endParaRPr>
          </a:p>
          <a:p>
            <a:pPr algn="ctr"/>
            <a:r>
              <a:rPr lang="en-GB" dirty="0">
                <a:solidFill>
                  <a:schemeClr val="bg1"/>
                </a:solidFill>
                <a:latin typeface="Georgia" panose="02040502050405020303" pitchFamily="18" charset="0"/>
                <a:sym typeface="Montserrat"/>
              </a:rPr>
              <a:t>Shoppers have been buying more </a:t>
            </a:r>
            <a:r>
              <a:rPr lang="en-GB" b="1" dirty="0">
                <a:solidFill>
                  <a:schemeClr val="bg1"/>
                </a:solidFill>
                <a:latin typeface="Georgia" panose="02040502050405020303" pitchFamily="18" charset="0"/>
                <a:sym typeface="Montserrat"/>
              </a:rPr>
              <a:t>Bakery </a:t>
            </a:r>
            <a:r>
              <a:rPr lang="en-GB" dirty="0">
                <a:solidFill>
                  <a:schemeClr val="bg1"/>
                </a:solidFill>
                <a:latin typeface="Georgia" panose="02040502050405020303" pitchFamily="18" charset="0"/>
                <a:sym typeface="Montserrat"/>
              </a:rPr>
              <a:t>products.</a:t>
            </a:r>
          </a:p>
          <a:p>
            <a:pPr algn="ctr"/>
            <a:endParaRPr lang="en-GB" sz="1600" dirty="0">
              <a:solidFill>
                <a:schemeClr val="bg1"/>
              </a:solidFill>
              <a:sym typeface="Montserrat"/>
            </a:endParaRPr>
          </a:p>
          <a:p>
            <a:pPr algn="ctr"/>
            <a:r>
              <a:rPr lang="en-GB" sz="1600" dirty="0">
                <a:solidFill>
                  <a:schemeClr val="bg1"/>
                </a:solidFill>
                <a:latin typeface="Georgia" panose="02040502050405020303" pitchFamily="18" charset="0"/>
                <a:sym typeface="Montserrat"/>
              </a:rPr>
              <a:t>With </a:t>
            </a:r>
            <a:r>
              <a:rPr lang="en-GB" sz="1600" b="1" dirty="0">
                <a:solidFill>
                  <a:schemeClr val="bg1"/>
                </a:solidFill>
                <a:latin typeface="Georgia" panose="02040502050405020303" pitchFamily="18" charset="0"/>
                <a:sym typeface="Montserrat"/>
              </a:rPr>
              <a:t>Dairy</a:t>
            </a:r>
            <a:r>
              <a:rPr lang="en-GB" sz="1600" dirty="0">
                <a:solidFill>
                  <a:schemeClr val="bg1"/>
                </a:solidFill>
                <a:latin typeface="Georgia" panose="02040502050405020303" pitchFamily="18" charset="0"/>
                <a:sym typeface="Montserrat"/>
              </a:rPr>
              <a:t> experiencing some of the </a:t>
            </a:r>
            <a:r>
              <a:rPr lang="en-GB" sz="1600" b="1" dirty="0">
                <a:solidFill>
                  <a:schemeClr val="bg1"/>
                </a:solidFill>
                <a:latin typeface="Georgia" panose="02040502050405020303" pitchFamily="18" charset="0"/>
                <a:sym typeface="Montserrat"/>
              </a:rPr>
              <a:t>highest inflation</a:t>
            </a:r>
            <a:r>
              <a:rPr lang="en-GB" sz="1600" dirty="0">
                <a:solidFill>
                  <a:schemeClr val="bg1"/>
                </a:solidFill>
                <a:latin typeface="Georgia" panose="02040502050405020303" pitchFamily="18" charset="0"/>
                <a:sym typeface="Montserrat"/>
              </a:rPr>
              <a:t>, shoppers have </a:t>
            </a:r>
            <a:r>
              <a:rPr lang="en-GB" sz="1600" b="1" dirty="0">
                <a:solidFill>
                  <a:schemeClr val="bg1"/>
                </a:solidFill>
                <a:latin typeface="Georgia" panose="02040502050405020303" pitchFamily="18" charset="0"/>
                <a:sym typeface="Montserrat"/>
              </a:rPr>
              <a:t>trimmed back </a:t>
            </a:r>
            <a:r>
              <a:rPr lang="en-GB" sz="1600" dirty="0">
                <a:solidFill>
                  <a:schemeClr val="bg1"/>
                </a:solidFill>
                <a:latin typeface="Georgia" panose="02040502050405020303" pitchFamily="18" charset="0"/>
                <a:sym typeface="Montserrat"/>
              </a:rPr>
              <a:t>on this category, buying less OL as well as Brands.</a:t>
            </a:r>
          </a:p>
          <a:p>
            <a:pPr algn="ctr"/>
            <a:endParaRPr lang="en-GB" sz="1400" dirty="0">
              <a:solidFill>
                <a:schemeClr val="bg1"/>
              </a:solidFill>
              <a:latin typeface="Georgia" panose="02040502050405020303" pitchFamily="18" charset="0"/>
              <a:sym typeface="Montserrat"/>
            </a:endParaRPr>
          </a:p>
          <a:p>
            <a:pPr algn="ctr"/>
            <a:endParaRPr lang="en-GB" sz="1400" b="1" dirty="0">
              <a:solidFill>
                <a:schemeClr val="bg1"/>
              </a:solidFill>
              <a:latin typeface="Georgia" panose="02040502050405020303" pitchFamily="18" charset="0"/>
              <a:sym typeface="Montserrat"/>
            </a:endParaRPr>
          </a:p>
          <a:p>
            <a:pPr algn="ctr"/>
            <a:r>
              <a:rPr lang="en-GB" sz="1400" b="1" dirty="0">
                <a:solidFill>
                  <a:schemeClr val="bg1"/>
                </a:solidFill>
                <a:latin typeface="Georgia" panose="02040502050405020303" pitchFamily="18" charset="0"/>
                <a:sym typeface="Montserrat"/>
              </a:rPr>
              <a:t>Brands</a:t>
            </a:r>
            <a:r>
              <a:rPr lang="en-GB" sz="1400" dirty="0">
                <a:solidFill>
                  <a:schemeClr val="bg1"/>
                </a:solidFill>
                <a:latin typeface="Georgia" panose="02040502050405020303" pitchFamily="18" charset="0"/>
                <a:sym typeface="Montserrat"/>
              </a:rPr>
              <a:t> have been the </a:t>
            </a:r>
            <a:r>
              <a:rPr lang="en-GB" sz="1400" b="1" dirty="0">
                <a:solidFill>
                  <a:schemeClr val="bg1"/>
                </a:solidFill>
                <a:latin typeface="Georgia" panose="02040502050405020303" pitchFamily="18" charset="0"/>
                <a:sym typeface="Montserrat"/>
              </a:rPr>
              <a:t>hardest hit</a:t>
            </a:r>
            <a:r>
              <a:rPr lang="en-GB" sz="1400" dirty="0">
                <a:solidFill>
                  <a:schemeClr val="bg1"/>
                </a:solidFill>
                <a:latin typeface="Georgia" panose="02040502050405020303" pitchFamily="18" charset="0"/>
                <a:sym typeface="Montserrat"/>
              </a:rPr>
              <a:t>, with </a:t>
            </a:r>
            <a:r>
              <a:rPr lang="en-GB" sz="1400" b="1" dirty="0">
                <a:solidFill>
                  <a:schemeClr val="bg1"/>
                </a:solidFill>
                <a:latin typeface="Georgia" panose="02040502050405020303" pitchFamily="18" charset="0"/>
                <a:sym typeface="Montserrat"/>
              </a:rPr>
              <a:t>Soft Drinks</a:t>
            </a:r>
            <a:r>
              <a:rPr lang="en-GB" sz="1400" dirty="0">
                <a:solidFill>
                  <a:schemeClr val="bg1"/>
                </a:solidFill>
                <a:latin typeface="Georgia" panose="02040502050405020303" pitchFamily="18" charset="0"/>
                <a:sym typeface="Montserrat"/>
              </a:rPr>
              <a:t> the </a:t>
            </a:r>
            <a:r>
              <a:rPr lang="en-GB" sz="1400" b="1" dirty="0">
                <a:solidFill>
                  <a:schemeClr val="bg1"/>
                </a:solidFill>
                <a:latin typeface="Georgia" panose="02040502050405020303" pitchFamily="18" charset="0"/>
                <a:sym typeface="Montserrat"/>
              </a:rPr>
              <a:t>only</a:t>
            </a:r>
            <a:r>
              <a:rPr lang="en-GB" sz="1400" dirty="0">
                <a:solidFill>
                  <a:schemeClr val="bg1"/>
                </a:solidFill>
                <a:latin typeface="Georgia" panose="02040502050405020303" pitchFamily="18" charset="0"/>
                <a:sym typeface="Montserrat"/>
              </a:rPr>
              <a:t> category in </a:t>
            </a:r>
            <a:r>
              <a:rPr lang="en-GB" sz="1400" b="1" dirty="0">
                <a:solidFill>
                  <a:schemeClr val="bg1"/>
                </a:solidFill>
                <a:latin typeface="Georgia" panose="02040502050405020303" pitchFamily="18" charset="0"/>
                <a:sym typeface="Montserrat"/>
              </a:rPr>
              <a:t>growth</a:t>
            </a:r>
            <a:r>
              <a:rPr lang="en-GB" sz="1400" dirty="0">
                <a:solidFill>
                  <a:schemeClr val="bg1"/>
                </a:solidFill>
                <a:latin typeface="Georgia" panose="02040502050405020303" pitchFamily="18" charset="0"/>
                <a:sym typeface="Montserrat"/>
              </a:rPr>
              <a:t>. </a:t>
            </a:r>
          </a:p>
          <a:p>
            <a:pPr algn="ctr"/>
            <a:endParaRPr lang="en-GB" sz="1400" dirty="0">
              <a:solidFill>
                <a:schemeClr val="bg1"/>
              </a:solidFill>
              <a:latin typeface="Georgia" panose="02040502050405020303" pitchFamily="18" charset="0"/>
              <a:sym typeface="Montserrat"/>
            </a:endParaRPr>
          </a:p>
          <a:p>
            <a:pPr algn="ctr"/>
            <a:r>
              <a:rPr lang="en-GB" sz="1400" b="1" dirty="0">
                <a:solidFill>
                  <a:schemeClr val="bg1"/>
                </a:solidFill>
                <a:latin typeface="Georgia" panose="02040502050405020303" pitchFamily="18" charset="0"/>
                <a:sym typeface="Montserrat"/>
              </a:rPr>
              <a:t>OL</a:t>
            </a:r>
            <a:r>
              <a:rPr lang="en-GB" sz="1400" dirty="0">
                <a:solidFill>
                  <a:schemeClr val="bg1"/>
                </a:solidFill>
                <a:latin typeface="Georgia" panose="02040502050405020303" pitchFamily="18" charset="0"/>
                <a:sym typeface="Montserrat"/>
              </a:rPr>
              <a:t> has seen </a:t>
            </a:r>
            <a:r>
              <a:rPr lang="en-GB" sz="1400" b="1" dirty="0">
                <a:solidFill>
                  <a:schemeClr val="bg1"/>
                </a:solidFill>
                <a:latin typeface="Georgia" panose="02040502050405020303" pitchFamily="18" charset="0"/>
                <a:sym typeface="Montserrat"/>
              </a:rPr>
              <a:t>strong growth </a:t>
            </a:r>
            <a:r>
              <a:rPr lang="en-GB" sz="1400" dirty="0">
                <a:solidFill>
                  <a:schemeClr val="bg1"/>
                </a:solidFill>
                <a:latin typeface="Georgia" panose="02040502050405020303" pitchFamily="18" charset="0"/>
                <a:sym typeface="Montserrat"/>
              </a:rPr>
              <a:t>across a number of </a:t>
            </a:r>
            <a:r>
              <a:rPr lang="en-GB" sz="1400" b="1" dirty="0">
                <a:solidFill>
                  <a:schemeClr val="bg1"/>
                </a:solidFill>
                <a:latin typeface="Georgia" panose="02040502050405020303" pitchFamily="18" charset="0"/>
                <a:sym typeface="Montserrat"/>
              </a:rPr>
              <a:t>staple categories, </a:t>
            </a:r>
            <a:r>
              <a:rPr lang="en-GB" sz="1400" dirty="0">
                <a:solidFill>
                  <a:schemeClr val="bg1"/>
                </a:solidFill>
                <a:latin typeface="Georgia" panose="02040502050405020303" pitchFamily="18" charset="0"/>
                <a:sym typeface="Montserrat"/>
              </a:rPr>
              <a:t>as well as </a:t>
            </a:r>
            <a:r>
              <a:rPr lang="en-GB" sz="1400" b="1" dirty="0">
                <a:solidFill>
                  <a:schemeClr val="bg1"/>
                </a:solidFill>
                <a:latin typeface="Georgia" panose="02040502050405020303" pitchFamily="18" charset="0"/>
                <a:sym typeface="Montserrat"/>
              </a:rPr>
              <a:t>Confectionery</a:t>
            </a:r>
            <a:r>
              <a:rPr lang="en-GB" sz="1400" dirty="0">
                <a:solidFill>
                  <a:schemeClr val="bg1"/>
                </a:solidFill>
                <a:latin typeface="Georgia" panose="02040502050405020303" pitchFamily="18" charset="0"/>
                <a:sym typeface="Montserrat"/>
              </a:rPr>
              <a:t> and </a:t>
            </a:r>
            <a:r>
              <a:rPr lang="en-GB" sz="1400" b="1" dirty="0">
                <a:solidFill>
                  <a:schemeClr val="bg1"/>
                </a:solidFill>
                <a:latin typeface="Georgia" panose="02040502050405020303" pitchFamily="18" charset="0"/>
                <a:sym typeface="Montserrat"/>
              </a:rPr>
              <a:t>H&amp;B</a:t>
            </a:r>
            <a:r>
              <a:rPr lang="en-GB" sz="1400" dirty="0">
                <a:solidFill>
                  <a:schemeClr val="bg1"/>
                </a:solidFill>
                <a:latin typeface="Georgia" panose="02040502050405020303" pitchFamily="18" charset="0"/>
                <a:sym typeface="Montserrat"/>
              </a:rPr>
              <a:t>. </a:t>
            </a:r>
          </a:p>
          <a:p>
            <a:pPr algn="ctr"/>
            <a:endParaRPr lang="en-GB" sz="1600" dirty="0">
              <a:solidFill>
                <a:schemeClr val="bg1"/>
              </a:solidFill>
              <a:latin typeface="Georgia" panose="02040502050405020303" pitchFamily="18" charset="0"/>
              <a:sym typeface="Montserrat"/>
            </a:endParaRPr>
          </a:p>
          <a:p>
            <a:pPr algn="ctr"/>
            <a:endParaRPr lang="en-GB" sz="1400" dirty="0">
              <a:solidFill>
                <a:schemeClr val="bg1"/>
              </a:solidFill>
              <a:latin typeface="Georgia" panose="02040502050405020303" pitchFamily="18" charset="0"/>
              <a:sym typeface="Montserrat"/>
            </a:endParaRPr>
          </a:p>
        </p:txBody>
      </p:sp>
      <p:sp>
        <p:nvSpPr>
          <p:cNvPr id="3" name="Slide Number Placeholder 2">
            <a:extLst>
              <a:ext uri="{FF2B5EF4-FFF2-40B4-BE49-F238E27FC236}">
                <a16:creationId xmlns:a16="http://schemas.microsoft.com/office/drawing/2014/main" id="{CE2B0CDB-A3EF-A0B0-37B3-DA12CB5F5C61}"/>
              </a:ext>
            </a:extLst>
          </p:cNvPr>
          <p:cNvSpPr>
            <a:spLocks noGrp="1"/>
          </p:cNvSpPr>
          <p:nvPr>
            <p:ph type="sldNum" sz="quarter" idx="12"/>
          </p:nvPr>
        </p:nvSpPr>
        <p:spPr/>
        <p:txBody>
          <a:bodyPr/>
          <a:lstStyle/>
          <a:p>
            <a:fld id="{403EF4E2-7A7A-0548-85F1-5479B7C9E1B2}" type="slidenum">
              <a:rPr lang="en-US" smtClean="0"/>
              <a:t>18</a:t>
            </a:fld>
            <a:endParaRPr lang="en-US" dirty="0"/>
          </a:p>
        </p:txBody>
      </p:sp>
      <p:sp>
        <p:nvSpPr>
          <p:cNvPr id="6" name="Text Placeholder 5">
            <a:extLst>
              <a:ext uri="{FF2B5EF4-FFF2-40B4-BE49-F238E27FC236}">
                <a16:creationId xmlns:a16="http://schemas.microsoft.com/office/drawing/2014/main" id="{A84036DE-09E6-CA09-D33B-A9696884F8B5}"/>
              </a:ext>
            </a:extLst>
          </p:cNvPr>
          <p:cNvSpPr>
            <a:spLocks noGrp="1"/>
          </p:cNvSpPr>
          <p:nvPr>
            <p:ph type="body" sz="quarter" idx="14"/>
          </p:nvPr>
        </p:nvSpPr>
        <p:spPr/>
        <p:txBody>
          <a:bodyPr/>
          <a:lstStyle/>
          <a:p>
            <a:r>
              <a:rPr lang="en-GB" dirty="0"/>
              <a:t>Source:  NIQ Homescan</a:t>
            </a:r>
          </a:p>
        </p:txBody>
      </p:sp>
      <p:sp>
        <p:nvSpPr>
          <p:cNvPr id="22" name="TextBox 21">
            <a:extLst>
              <a:ext uri="{FF2B5EF4-FFF2-40B4-BE49-F238E27FC236}">
                <a16:creationId xmlns:a16="http://schemas.microsoft.com/office/drawing/2014/main" id="{126DC315-E4E0-DC3F-CAE0-D5B00A504744}"/>
              </a:ext>
            </a:extLst>
          </p:cNvPr>
          <p:cNvSpPr txBox="1"/>
          <p:nvPr/>
        </p:nvSpPr>
        <p:spPr>
          <a:xfrm>
            <a:off x="4174050" y="969800"/>
            <a:ext cx="5898091"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Performance by category (volume per buyer)</a:t>
            </a:r>
          </a:p>
          <a:p>
            <a:pPr>
              <a:buSzPts val="1100"/>
            </a:pPr>
            <a:r>
              <a:rPr lang="en-US" sz="1200" dirty="0">
                <a:solidFill>
                  <a:schemeClr val="tx1"/>
                </a:solidFill>
                <a:latin typeface="Arial" panose="020B0604020202020204" pitchFamily="34" charset="0"/>
                <a:cs typeface="Arial" panose="020B0604020202020204" pitchFamily="34" charset="0"/>
              </a:rPr>
              <a:t>12w/e 15th July 2023 vs year ago</a:t>
            </a: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8" name="Chart 7">
            <a:extLst>
              <a:ext uri="{FF2B5EF4-FFF2-40B4-BE49-F238E27FC236}">
                <a16:creationId xmlns:a16="http://schemas.microsoft.com/office/drawing/2014/main" id="{E5A0C57F-3CC9-C64B-532A-028109BB4A4C}"/>
              </a:ext>
            </a:extLst>
          </p:cNvPr>
          <p:cNvGraphicFramePr/>
          <p:nvPr>
            <p:extLst>
              <p:ext uri="{D42A27DB-BD31-4B8C-83A1-F6EECF244321}">
                <p14:modId xmlns:p14="http://schemas.microsoft.com/office/powerpoint/2010/main" val="3244771851"/>
              </p:ext>
            </p:extLst>
          </p:nvPr>
        </p:nvGraphicFramePr>
        <p:xfrm>
          <a:off x="6820140" y="2074233"/>
          <a:ext cx="2588020" cy="39027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EB0C501-3D83-F84E-20F6-EE23321DEEBC}"/>
              </a:ext>
            </a:extLst>
          </p:cNvPr>
          <p:cNvGraphicFramePr/>
          <p:nvPr>
            <p:extLst>
              <p:ext uri="{D42A27DB-BD31-4B8C-83A1-F6EECF244321}">
                <p14:modId xmlns:p14="http://schemas.microsoft.com/office/powerpoint/2010/main" val="1359789056"/>
              </p:ext>
            </p:extLst>
          </p:nvPr>
        </p:nvGraphicFramePr>
        <p:xfrm>
          <a:off x="9417714" y="2169060"/>
          <a:ext cx="2618499" cy="3902704"/>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Rounded Corners 13">
            <a:extLst>
              <a:ext uri="{FF2B5EF4-FFF2-40B4-BE49-F238E27FC236}">
                <a16:creationId xmlns:a16="http://schemas.microsoft.com/office/drawing/2014/main" id="{C3CEC55A-41E4-D331-DC0C-139B034E0CB0}"/>
              </a:ext>
            </a:extLst>
          </p:cNvPr>
          <p:cNvSpPr/>
          <p:nvPr/>
        </p:nvSpPr>
        <p:spPr>
          <a:xfrm>
            <a:off x="7491307" y="4920828"/>
            <a:ext cx="1754294" cy="240452"/>
          </a:xfrm>
          <a:prstGeom prst="roundRect">
            <a:avLst>
              <a:gd name="adj" fmla="val 13637"/>
            </a:avLst>
          </a:prstGeom>
          <a:solidFill>
            <a:schemeClr val="accent5">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15" name="Rectangle: Rounded Corners 14">
            <a:extLst>
              <a:ext uri="{FF2B5EF4-FFF2-40B4-BE49-F238E27FC236}">
                <a16:creationId xmlns:a16="http://schemas.microsoft.com/office/drawing/2014/main" id="{11FE389D-4837-A9AE-4F3B-6903775248FC}"/>
              </a:ext>
            </a:extLst>
          </p:cNvPr>
          <p:cNvSpPr/>
          <p:nvPr/>
        </p:nvSpPr>
        <p:spPr>
          <a:xfrm>
            <a:off x="10278533" y="3989495"/>
            <a:ext cx="1554479" cy="250612"/>
          </a:xfrm>
          <a:prstGeom prst="roundRect">
            <a:avLst>
              <a:gd name="adj" fmla="val 13637"/>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4" name="TextBox 3">
            <a:extLst>
              <a:ext uri="{FF2B5EF4-FFF2-40B4-BE49-F238E27FC236}">
                <a16:creationId xmlns:a16="http://schemas.microsoft.com/office/drawing/2014/main" id="{AF5CBCAA-663F-7030-1523-77B38FF37B33}"/>
              </a:ext>
            </a:extLst>
          </p:cNvPr>
          <p:cNvSpPr txBox="1"/>
          <p:nvPr/>
        </p:nvSpPr>
        <p:spPr>
          <a:xfrm>
            <a:off x="5425440" y="1818639"/>
            <a:ext cx="1449494" cy="298027"/>
          </a:xfrm>
          <a:prstGeom prst="rect">
            <a:avLst/>
          </a:prstGeom>
          <a:noFill/>
        </p:spPr>
        <p:txBody>
          <a:bodyPr wrap="none" lIns="0" rIns="0" rtlCol="0">
            <a:noAutofit/>
          </a:bodyPr>
          <a:lstStyle/>
          <a:p>
            <a:pPr algn="l">
              <a:spcAft>
                <a:spcPts val="600"/>
              </a:spcAft>
            </a:pPr>
            <a:r>
              <a:rPr lang="en-GB" sz="1600" b="1" dirty="0"/>
              <a:t>Total Category</a:t>
            </a:r>
          </a:p>
        </p:txBody>
      </p:sp>
      <p:sp>
        <p:nvSpPr>
          <p:cNvPr id="5" name="TextBox 4">
            <a:extLst>
              <a:ext uri="{FF2B5EF4-FFF2-40B4-BE49-F238E27FC236}">
                <a16:creationId xmlns:a16="http://schemas.microsoft.com/office/drawing/2014/main" id="{0773E2ED-8C9F-521B-938C-071C5E63B68A}"/>
              </a:ext>
            </a:extLst>
          </p:cNvPr>
          <p:cNvSpPr txBox="1"/>
          <p:nvPr/>
        </p:nvSpPr>
        <p:spPr>
          <a:xfrm>
            <a:off x="8558106" y="1811866"/>
            <a:ext cx="1449494" cy="298027"/>
          </a:xfrm>
          <a:prstGeom prst="rect">
            <a:avLst/>
          </a:prstGeom>
          <a:noFill/>
        </p:spPr>
        <p:txBody>
          <a:bodyPr wrap="none" lIns="0" rIns="0" rtlCol="0">
            <a:noAutofit/>
          </a:bodyPr>
          <a:lstStyle/>
          <a:p>
            <a:pPr algn="l">
              <a:spcAft>
                <a:spcPts val="600"/>
              </a:spcAft>
            </a:pPr>
            <a:r>
              <a:rPr lang="en-GB" sz="1600" b="1" dirty="0"/>
              <a:t>Brands</a:t>
            </a:r>
          </a:p>
        </p:txBody>
      </p:sp>
      <p:sp>
        <p:nvSpPr>
          <p:cNvPr id="7" name="TextBox 6">
            <a:extLst>
              <a:ext uri="{FF2B5EF4-FFF2-40B4-BE49-F238E27FC236}">
                <a16:creationId xmlns:a16="http://schemas.microsoft.com/office/drawing/2014/main" id="{F5213C56-89F6-68DB-26F9-90982227F866}"/>
              </a:ext>
            </a:extLst>
          </p:cNvPr>
          <p:cNvSpPr txBox="1"/>
          <p:nvPr/>
        </p:nvSpPr>
        <p:spPr>
          <a:xfrm>
            <a:off x="10654454" y="1818639"/>
            <a:ext cx="1449494" cy="298027"/>
          </a:xfrm>
          <a:prstGeom prst="rect">
            <a:avLst/>
          </a:prstGeom>
          <a:noFill/>
        </p:spPr>
        <p:txBody>
          <a:bodyPr wrap="none" lIns="0" rIns="0" rtlCol="0">
            <a:noAutofit/>
          </a:bodyPr>
          <a:lstStyle/>
          <a:p>
            <a:pPr algn="ctr">
              <a:spcAft>
                <a:spcPts val="600"/>
              </a:spcAft>
            </a:pPr>
            <a:r>
              <a:rPr lang="en-GB" sz="1600" b="1" dirty="0"/>
              <a:t>OL</a:t>
            </a:r>
          </a:p>
        </p:txBody>
      </p:sp>
    </p:spTree>
    <p:extLst>
      <p:ext uri="{BB962C8B-B14F-4D97-AF65-F5344CB8AC3E}">
        <p14:creationId xmlns:p14="http://schemas.microsoft.com/office/powerpoint/2010/main" val="2217947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94C7C9-9AF0-D1AC-9373-0C2BF62EADA8}"/>
              </a:ext>
            </a:extLst>
          </p:cNvPr>
          <p:cNvSpPr>
            <a:spLocks noGrp="1"/>
          </p:cNvSpPr>
          <p:nvPr>
            <p:ph type="sldNum" sz="quarter" idx="12"/>
          </p:nvPr>
        </p:nvSpPr>
        <p:spPr/>
        <p:txBody>
          <a:bodyPr/>
          <a:lstStyle/>
          <a:p>
            <a:fld id="{403EF4E2-7A7A-0548-85F1-5479B7C9E1B2}" type="slidenum">
              <a:rPr lang="en-US" smtClean="0"/>
              <a:t>19</a:t>
            </a:fld>
            <a:endParaRPr lang="en-US" dirty="0"/>
          </a:p>
        </p:txBody>
      </p:sp>
      <p:sp>
        <p:nvSpPr>
          <p:cNvPr id="5" name="Text Placeholder 4">
            <a:extLst>
              <a:ext uri="{FF2B5EF4-FFF2-40B4-BE49-F238E27FC236}">
                <a16:creationId xmlns:a16="http://schemas.microsoft.com/office/drawing/2014/main" id="{2B858C7A-4054-D1E3-8073-3B18802F8103}"/>
              </a:ext>
            </a:extLst>
          </p:cNvPr>
          <p:cNvSpPr>
            <a:spLocks noGrp="1"/>
          </p:cNvSpPr>
          <p:nvPr>
            <p:ph type="body" sz="quarter" idx="13"/>
          </p:nvPr>
        </p:nvSpPr>
        <p:spPr>
          <a:xfrm>
            <a:off x="275679" y="6014379"/>
            <a:ext cx="11582400" cy="436542"/>
          </a:xfrm>
        </p:spPr>
        <p:txBody>
          <a:bodyPr/>
          <a:lstStyle/>
          <a:p>
            <a:r>
              <a:rPr lang="en-GB" sz="700" dirty="0"/>
              <a:t>* TSR Excludes General Merchandise &amp; Tobacco</a:t>
            </a:r>
          </a:p>
          <a:p>
            <a:r>
              <a:rPr lang="en-GB" sz="700" dirty="0"/>
              <a:t>Source:  NiQ Scantrack Grocery Multiples, 4w/e 15</a:t>
            </a:r>
            <a:r>
              <a:rPr lang="en-GB" sz="700" baseline="30000" dirty="0"/>
              <a:t>th</a:t>
            </a:r>
            <a:r>
              <a:rPr lang="en-GB" sz="700" dirty="0"/>
              <a:t> July 2023</a:t>
            </a:r>
          </a:p>
          <a:p>
            <a:r>
              <a:rPr lang="en-GB" sz="700" dirty="0"/>
              <a:t>Derived Inflation:  Difference between Value Sales growth and Unit Sales growth</a:t>
            </a:r>
          </a:p>
        </p:txBody>
      </p:sp>
      <p:sp>
        <p:nvSpPr>
          <p:cNvPr id="6" name="Title 5">
            <a:extLst>
              <a:ext uri="{FF2B5EF4-FFF2-40B4-BE49-F238E27FC236}">
                <a16:creationId xmlns:a16="http://schemas.microsoft.com/office/drawing/2014/main" id="{97476595-97EE-0F0C-5FDA-3267B5162C41}"/>
              </a:ext>
            </a:extLst>
          </p:cNvPr>
          <p:cNvSpPr>
            <a:spLocks noGrp="1"/>
          </p:cNvSpPr>
          <p:nvPr>
            <p:ph type="title"/>
          </p:nvPr>
        </p:nvSpPr>
        <p:spPr>
          <a:xfrm>
            <a:off x="262800" y="520261"/>
            <a:ext cx="11582400" cy="397352"/>
          </a:xfrm>
        </p:spPr>
        <p:txBody>
          <a:bodyPr/>
          <a:lstStyle/>
          <a:p>
            <a:r>
              <a:rPr lang="en-GB" sz="1800" b="0" dirty="0">
                <a:latin typeface="+mn-lt"/>
              </a:rPr>
              <a:t>Whilst </a:t>
            </a:r>
            <a:r>
              <a:rPr lang="en-GB" sz="1800" i="1" dirty="0">
                <a:latin typeface="Georgia" panose="02040502050405020303" pitchFamily="18" charset="0"/>
              </a:rPr>
              <a:t>double digit </a:t>
            </a:r>
            <a:r>
              <a:rPr lang="en-GB" sz="1800" b="0" dirty="0"/>
              <a:t>inflation has </a:t>
            </a:r>
            <a:r>
              <a:rPr lang="en-GB" sz="1800" i="1" dirty="0">
                <a:latin typeface="Georgia" panose="02040502050405020303" pitchFamily="18" charset="0"/>
              </a:rPr>
              <a:t>peaked</a:t>
            </a:r>
            <a:r>
              <a:rPr lang="en-GB" sz="1800" b="0" dirty="0"/>
              <a:t>, high prices remain and continue to impacting the core weekly shop</a:t>
            </a:r>
            <a:endParaRPr lang="en-GB" sz="1800" i="1" dirty="0"/>
          </a:p>
        </p:txBody>
      </p:sp>
      <p:graphicFrame>
        <p:nvGraphicFramePr>
          <p:cNvPr id="7" name="Chart Placeholder 6">
            <a:extLst>
              <a:ext uri="{FF2B5EF4-FFF2-40B4-BE49-F238E27FC236}">
                <a16:creationId xmlns:a16="http://schemas.microsoft.com/office/drawing/2014/main" id="{4981373C-6725-C79A-FD61-B9C04D2CB700}"/>
              </a:ext>
            </a:extLst>
          </p:cNvPr>
          <p:cNvGraphicFramePr>
            <a:graphicFrameLocks/>
          </p:cNvGraphicFramePr>
          <p:nvPr>
            <p:extLst>
              <p:ext uri="{D42A27DB-BD31-4B8C-83A1-F6EECF244321}">
                <p14:modId xmlns:p14="http://schemas.microsoft.com/office/powerpoint/2010/main" val="806206430"/>
              </p:ext>
            </p:extLst>
          </p:nvPr>
        </p:nvGraphicFramePr>
        <p:xfrm>
          <a:off x="307878" y="1721297"/>
          <a:ext cx="11582398" cy="392006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F0EB9BF-77A0-494B-4499-7751F531FCB0}"/>
              </a:ext>
            </a:extLst>
          </p:cNvPr>
          <p:cNvSpPr txBox="1"/>
          <p:nvPr/>
        </p:nvSpPr>
        <p:spPr>
          <a:xfrm>
            <a:off x="327195" y="1539453"/>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Derived Inflation/Deflation</a:t>
            </a:r>
          </a:p>
        </p:txBody>
      </p:sp>
      <p:sp>
        <p:nvSpPr>
          <p:cNvPr id="2" name="TextBox 1">
            <a:extLst>
              <a:ext uri="{FF2B5EF4-FFF2-40B4-BE49-F238E27FC236}">
                <a16:creationId xmlns:a16="http://schemas.microsoft.com/office/drawing/2014/main" id="{23C6BC7A-A399-27B0-7759-7A0BE39481B8}"/>
              </a:ext>
            </a:extLst>
          </p:cNvPr>
          <p:cNvSpPr txBox="1"/>
          <p:nvPr/>
        </p:nvSpPr>
        <p:spPr>
          <a:xfrm>
            <a:off x="2778353" y="1863763"/>
            <a:ext cx="914400" cy="914400"/>
          </a:xfrm>
          <a:prstGeom prst="rect">
            <a:avLst/>
          </a:prstGeom>
          <a:noFill/>
        </p:spPr>
        <p:txBody>
          <a:bodyPr wrap="none" lIns="0" rIns="0" rtlCol="0">
            <a:noAutofit/>
          </a:bodyPr>
          <a:lstStyle/>
          <a:p>
            <a:pPr algn="l">
              <a:spcAft>
                <a:spcPts val="600"/>
              </a:spcAft>
            </a:pPr>
            <a:r>
              <a:rPr lang="en-GB" sz="1600" b="1" i="1" dirty="0">
                <a:latin typeface="Georgia" panose="02040502050405020303" pitchFamily="18" charset="0"/>
              </a:rPr>
              <a:t>+14.6%*</a:t>
            </a:r>
          </a:p>
        </p:txBody>
      </p:sp>
      <p:sp>
        <p:nvSpPr>
          <p:cNvPr id="4" name="TextBox 3">
            <a:extLst>
              <a:ext uri="{FF2B5EF4-FFF2-40B4-BE49-F238E27FC236}">
                <a16:creationId xmlns:a16="http://schemas.microsoft.com/office/drawing/2014/main" id="{E308D46C-6271-5729-9D6A-10AFF9EB6334}"/>
              </a:ext>
            </a:extLst>
          </p:cNvPr>
          <p:cNvSpPr txBox="1"/>
          <p:nvPr/>
        </p:nvSpPr>
        <p:spPr>
          <a:xfrm>
            <a:off x="9606202" y="6068683"/>
            <a:ext cx="2274419" cy="272911"/>
          </a:xfrm>
          <a:prstGeom prst="rect">
            <a:avLst/>
          </a:prstGeom>
          <a:noFill/>
        </p:spPr>
        <p:txBody>
          <a:bodyPr wrap="none" lIns="0" rIns="0" rtlCol="0">
            <a:noAutofit/>
          </a:bodyPr>
          <a:lstStyle/>
          <a:p>
            <a:pPr algn="l">
              <a:spcAft>
                <a:spcPts val="600"/>
              </a:spcAft>
            </a:pPr>
            <a:r>
              <a:rPr lang="en-GB" sz="800" dirty="0"/>
              <a:t>*BRC-NIQ Food Shop Price Inflation Jun23</a:t>
            </a:r>
          </a:p>
        </p:txBody>
      </p:sp>
    </p:spTree>
    <p:extLst>
      <p:ext uri="{BB962C8B-B14F-4D97-AF65-F5344CB8AC3E}">
        <p14:creationId xmlns:p14="http://schemas.microsoft.com/office/powerpoint/2010/main" val="246892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2</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p:txBody>
          <a:bodyPr/>
          <a:lstStyle/>
          <a:p>
            <a:r>
              <a:rPr lang="en-US" dirty="0"/>
              <a:t>5 key takeouts</a:t>
            </a:r>
          </a:p>
        </p:txBody>
      </p:sp>
      <p:sp>
        <p:nvSpPr>
          <p:cNvPr id="10" name="Subtitle 9">
            <a:extLst>
              <a:ext uri="{FF2B5EF4-FFF2-40B4-BE49-F238E27FC236}">
                <a16:creationId xmlns:a16="http://schemas.microsoft.com/office/drawing/2014/main" id="{8603745A-9760-A424-92C7-02F6EE747971}"/>
              </a:ext>
            </a:extLst>
          </p:cNvPr>
          <p:cNvSpPr>
            <a:spLocks noGrp="1"/>
          </p:cNvSpPr>
          <p:nvPr>
            <p:ph type="subTitle" idx="13"/>
          </p:nvPr>
        </p:nvSpPr>
        <p:spPr/>
        <p:txBody>
          <a:bodyPr/>
          <a:lstStyle/>
          <a:p>
            <a:r>
              <a:rPr lang="en-US" dirty="0"/>
              <a:t>4w/e 15</a:t>
            </a:r>
            <a:r>
              <a:rPr lang="en-US" baseline="30000" dirty="0"/>
              <a:t>th</a:t>
            </a:r>
            <a:r>
              <a:rPr lang="en-US" dirty="0"/>
              <a:t> July 2023</a:t>
            </a:r>
          </a:p>
          <a:p>
            <a:endParaRPr lang="en-GB" dirty="0"/>
          </a:p>
        </p:txBody>
      </p:sp>
      <p:sp>
        <p:nvSpPr>
          <p:cNvPr id="4" name="TextBox 3">
            <a:extLst>
              <a:ext uri="{FF2B5EF4-FFF2-40B4-BE49-F238E27FC236}">
                <a16:creationId xmlns:a16="http://schemas.microsoft.com/office/drawing/2014/main" id="{FC719AD1-BD25-1C8F-5C4E-18F733EBECCE}"/>
              </a:ext>
            </a:extLst>
          </p:cNvPr>
          <p:cNvSpPr txBox="1"/>
          <p:nvPr/>
        </p:nvSpPr>
        <p:spPr>
          <a:xfrm>
            <a:off x="5218770" y="799105"/>
            <a:ext cx="6830990" cy="624840"/>
          </a:xfrm>
          <a:prstGeom prst="rect">
            <a:avLst/>
          </a:prstGeom>
          <a:noFill/>
        </p:spPr>
        <p:txBody>
          <a:bodyPr wrap="square" lIns="0" rIns="0" rtlCol="0" anchor="ctr">
            <a:noAutofit/>
          </a:bodyPr>
          <a:lstStyle/>
          <a:p>
            <a:pPr algn="l">
              <a:spcAft>
                <a:spcPts val="600"/>
              </a:spcAft>
            </a:pPr>
            <a:r>
              <a:rPr lang="en-US" sz="1800" dirty="0">
                <a:solidFill>
                  <a:schemeClr val="tx1"/>
                </a:solidFill>
                <a:latin typeface="Georgia" panose="02040502050405020303" pitchFamily="18" charset="0"/>
              </a:rPr>
              <a:t>Total Till </a:t>
            </a:r>
            <a:r>
              <a:rPr lang="en-US" sz="1800" b="1" dirty="0">
                <a:solidFill>
                  <a:schemeClr val="tx1"/>
                </a:solidFill>
                <a:latin typeface="Georgia" panose="02040502050405020303" pitchFamily="18" charset="0"/>
              </a:rPr>
              <a:t>growths slowed</a:t>
            </a:r>
            <a:endParaRPr lang="en-US" dirty="0"/>
          </a:p>
        </p:txBody>
      </p:sp>
      <p:sp>
        <p:nvSpPr>
          <p:cNvPr id="5" name="TextBox 4">
            <a:extLst>
              <a:ext uri="{FF2B5EF4-FFF2-40B4-BE49-F238E27FC236}">
                <a16:creationId xmlns:a16="http://schemas.microsoft.com/office/drawing/2014/main" id="{C722879D-2C69-A08D-7EDF-9C19FADFD086}"/>
              </a:ext>
            </a:extLst>
          </p:cNvPr>
          <p:cNvSpPr txBox="1"/>
          <p:nvPr/>
        </p:nvSpPr>
        <p:spPr>
          <a:xfrm>
            <a:off x="5254306" y="3038869"/>
            <a:ext cx="7005427" cy="624840"/>
          </a:xfrm>
          <a:prstGeom prst="rect">
            <a:avLst/>
          </a:prstGeom>
          <a:noFill/>
        </p:spPr>
        <p:txBody>
          <a:bodyPr wrap="square" lIns="0" rIns="0" rtlCol="0" anchor="ctr">
            <a:noAutofit/>
          </a:bodyPr>
          <a:lstStyle/>
          <a:p>
            <a:pPr algn="l">
              <a:spcAft>
                <a:spcPts val="600"/>
              </a:spcAft>
            </a:pPr>
            <a:r>
              <a:rPr lang="en-US" sz="1800" dirty="0">
                <a:latin typeface="Georgia" panose="02040502050405020303" pitchFamily="18" charset="0"/>
              </a:rPr>
              <a:t>More demand for </a:t>
            </a:r>
            <a:r>
              <a:rPr lang="en-US" sz="1800" b="1" dirty="0">
                <a:latin typeface="Georgia" panose="02040502050405020303" pitchFamily="18" charset="0"/>
              </a:rPr>
              <a:t>core groceries </a:t>
            </a:r>
            <a:r>
              <a:rPr lang="en-US" sz="1800" dirty="0">
                <a:latin typeface="Georgia" panose="02040502050405020303" pitchFamily="18" charset="0"/>
              </a:rPr>
              <a:t>and</a:t>
            </a:r>
            <a:r>
              <a:rPr lang="en-US" sz="1800" b="1" dirty="0">
                <a:latin typeface="Georgia" panose="02040502050405020303" pitchFamily="18" charset="0"/>
              </a:rPr>
              <a:t> affordable treats</a:t>
            </a:r>
            <a:endParaRPr lang="en-US" dirty="0"/>
          </a:p>
        </p:txBody>
      </p:sp>
      <p:sp>
        <p:nvSpPr>
          <p:cNvPr id="6" name="TextBox 5">
            <a:extLst>
              <a:ext uri="{FF2B5EF4-FFF2-40B4-BE49-F238E27FC236}">
                <a16:creationId xmlns:a16="http://schemas.microsoft.com/office/drawing/2014/main" id="{91611AA5-1866-7C36-575C-CDEA29654B1E}"/>
              </a:ext>
            </a:extLst>
          </p:cNvPr>
          <p:cNvSpPr txBox="1"/>
          <p:nvPr/>
        </p:nvSpPr>
        <p:spPr>
          <a:xfrm>
            <a:off x="5218102" y="1917584"/>
            <a:ext cx="6668429" cy="624840"/>
          </a:xfrm>
          <a:prstGeom prst="rect">
            <a:avLst/>
          </a:prstGeom>
          <a:noFill/>
        </p:spPr>
        <p:txBody>
          <a:bodyPr wrap="square" lIns="0" rIns="0" rtlCol="0" anchor="ctr">
            <a:noAutofit/>
          </a:bodyPr>
          <a:lstStyle/>
          <a:p>
            <a:pPr algn="l">
              <a:spcAft>
                <a:spcPts val="600"/>
              </a:spcAft>
            </a:pPr>
            <a:r>
              <a:rPr lang="en-US" b="1" dirty="0">
                <a:latin typeface="Georgia" panose="02040502050405020303" pitchFamily="18" charset="0"/>
              </a:rPr>
              <a:t>Fewer trips </a:t>
            </a:r>
            <a:r>
              <a:rPr lang="en-US" dirty="0">
                <a:latin typeface="Georgia" panose="02040502050405020303" pitchFamily="18" charset="0"/>
              </a:rPr>
              <a:t>than</a:t>
            </a:r>
            <a:r>
              <a:rPr lang="en-US" b="1" dirty="0">
                <a:latin typeface="Georgia" panose="02040502050405020303" pitchFamily="18" charset="0"/>
              </a:rPr>
              <a:t> last month</a:t>
            </a:r>
            <a:r>
              <a:rPr lang="en-US" dirty="0">
                <a:latin typeface="Georgia" panose="02040502050405020303" pitchFamily="18" charset="0"/>
              </a:rPr>
              <a:t>, as weather changes</a:t>
            </a:r>
            <a:endParaRPr lang="en-US" dirty="0"/>
          </a:p>
        </p:txBody>
      </p:sp>
      <p:sp>
        <p:nvSpPr>
          <p:cNvPr id="7" name="TextBox 6">
            <a:extLst>
              <a:ext uri="{FF2B5EF4-FFF2-40B4-BE49-F238E27FC236}">
                <a16:creationId xmlns:a16="http://schemas.microsoft.com/office/drawing/2014/main" id="{DB5A82CB-5142-D192-E09F-49B3DBF4AB6A}"/>
              </a:ext>
            </a:extLst>
          </p:cNvPr>
          <p:cNvSpPr txBox="1"/>
          <p:nvPr/>
        </p:nvSpPr>
        <p:spPr>
          <a:xfrm>
            <a:off x="5252636" y="4154009"/>
            <a:ext cx="6668429" cy="624840"/>
          </a:xfrm>
          <a:prstGeom prst="rect">
            <a:avLst/>
          </a:prstGeom>
          <a:noFill/>
        </p:spPr>
        <p:txBody>
          <a:bodyPr wrap="square" lIns="0" rIns="0" rtlCol="0" anchor="ctr">
            <a:noAutofit/>
          </a:bodyPr>
          <a:lstStyle/>
          <a:p>
            <a:pPr algn="l">
              <a:spcAft>
                <a:spcPts val="600"/>
              </a:spcAft>
            </a:pPr>
            <a:r>
              <a:rPr lang="en-US" sz="1800" dirty="0">
                <a:solidFill>
                  <a:schemeClr val="tx1"/>
                </a:solidFill>
                <a:latin typeface="Georgia" panose="02040502050405020303" pitchFamily="18" charset="0"/>
              </a:rPr>
              <a:t>Shoppers continue to </a:t>
            </a:r>
            <a:r>
              <a:rPr lang="en-US" sz="1800" b="1" dirty="0">
                <a:solidFill>
                  <a:schemeClr val="tx1"/>
                </a:solidFill>
                <a:latin typeface="Georgia" panose="02040502050405020303" pitchFamily="18" charset="0"/>
              </a:rPr>
              <a:t>economise</a:t>
            </a:r>
            <a:endParaRPr lang="en-US" dirty="0"/>
          </a:p>
        </p:txBody>
      </p:sp>
      <p:sp>
        <p:nvSpPr>
          <p:cNvPr id="9" name="TextBox 8">
            <a:extLst>
              <a:ext uri="{FF2B5EF4-FFF2-40B4-BE49-F238E27FC236}">
                <a16:creationId xmlns:a16="http://schemas.microsoft.com/office/drawing/2014/main" id="{85BC9375-7766-5677-CB4C-81936F9DC31C}"/>
              </a:ext>
            </a:extLst>
          </p:cNvPr>
          <p:cNvSpPr txBox="1"/>
          <p:nvPr/>
        </p:nvSpPr>
        <p:spPr>
          <a:xfrm>
            <a:off x="5244861" y="5306416"/>
            <a:ext cx="7177433" cy="624840"/>
          </a:xfrm>
          <a:prstGeom prst="rect">
            <a:avLst/>
          </a:prstGeom>
          <a:noFill/>
        </p:spPr>
        <p:txBody>
          <a:bodyPr wrap="square" lIns="0" rIns="0" rtlCol="0" anchor="ctr">
            <a:noAutofit/>
          </a:bodyPr>
          <a:lstStyle/>
          <a:p>
            <a:r>
              <a:rPr lang="en-US" dirty="0">
                <a:latin typeface="Georgia" panose="02040502050405020303" pitchFamily="18" charset="0"/>
              </a:rPr>
              <a:t>Expect value </a:t>
            </a:r>
            <a:r>
              <a:rPr lang="en-US" b="1" dirty="0">
                <a:latin typeface="Georgia" panose="02040502050405020303" pitchFamily="18" charset="0"/>
              </a:rPr>
              <a:t>growths to slow</a:t>
            </a:r>
            <a:r>
              <a:rPr lang="en-US" dirty="0">
                <a:latin typeface="Georgia" panose="02040502050405020303" pitchFamily="18" charset="0"/>
              </a:rPr>
              <a:t>, as inflation slows</a:t>
            </a:r>
            <a:endParaRPr lang="en-US" dirty="0">
              <a:solidFill>
                <a:schemeClr val="tx1"/>
              </a:solidFill>
              <a:latin typeface="Georgia" panose="02040502050405020303" pitchFamily="18" charset="0"/>
            </a:endParaRPr>
          </a:p>
        </p:txBody>
      </p:sp>
      <p:cxnSp>
        <p:nvCxnSpPr>
          <p:cNvPr id="11" name="Straight Connector 10">
            <a:extLst>
              <a:ext uri="{FF2B5EF4-FFF2-40B4-BE49-F238E27FC236}">
                <a16:creationId xmlns:a16="http://schemas.microsoft.com/office/drawing/2014/main" id="{EDD4734B-EE21-F80B-BC1E-5E252E06BD8B}"/>
              </a:ext>
            </a:extLst>
          </p:cNvPr>
          <p:cNvCxnSpPr>
            <a:cxnSpLocks/>
          </p:cNvCxnSpPr>
          <p:nvPr/>
        </p:nvCxnSpPr>
        <p:spPr>
          <a:xfrm>
            <a:off x="4606550" y="1025912"/>
            <a:ext cx="0" cy="447011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FFA9FF3-2AC6-69B6-C1B0-D8605C601912}"/>
              </a:ext>
            </a:extLst>
          </p:cNvPr>
          <p:cNvSpPr/>
          <p:nvPr/>
        </p:nvSpPr>
        <p:spPr>
          <a:xfrm>
            <a:off x="4290932" y="79910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1</a:t>
            </a:r>
          </a:p>
        </p:txBody>
      </p:sp>
      <p:sp>
        <p:nvSpPr>
          <p:cNvPr id="16" name="Oval 15">
            <a:extLst>
              <a:ext uri="{FF2B5EF4-FFF2-40B4-BE49-F238E27FC236}">
                <a16:creationId xmlns:a16="http://schemas.microsoft.com/office/drawing/2014/main" id="{BE1CA76C-9887-A62A-31A0-CD22BF275E11}"/>
              </a:ext>
            </a:extLst>
          </p:cNvPr>
          <p:cNvSpPr/>
          <p:nvPr/>
        </p:nvSpPr>
        <p:spPr>
          <a:xfrm>
            <a:off x="4290932" y="191353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2</a:t>
            </a:r>
          </a:p>
        </p:txBody>
      </p:sp>
      <p:sp>
        <p:nvSpPr>
          <p:cNvPr id="17" name="Oval 16">
            <a:extLst>
              <a:ext uri="{FF2B5EF4-FFF2-40B4-BE49-F238E27FC236}">
                <a16:creationId xmlns:a16="http://schemas.microsoft.com/office/drawing/2014/main" id="{80E0F174-53BF-562B-EF4E-68D8295428F0}"/>
              </a:ext>
            </a:extLst>
          </p:cNvPr>
          <p:cNvSpPr/>
          <p:nvPr/>
        </p:nvSpPr>
        <p:spPr>
          <a:xfrm>
            <a:off x="4290932" y="302795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3</a:t>
            </a:r>
          </a:p>
        </p:txBody>
      </p:sp>
      <p:sp>
        <p:nvSpPr>
          <p:cNvPr id="18" name="Oval 17">
            <a:extLst>
              <a:ext uri="{FF2B5EF4-FFF2-40B4-BE49-F238E27FC236}">
                <a16:creationId xmlns:a16="http://schemas.microsoft.com/office/drawing/2014/main" id="{4C30C1DB-622A-175A-E64F-6301D6DC8B3E}"/>
              </a:ext>
            </a:extLst>
          </p:cNvPr>
          <p:cNvSpPr/>
          <p:nvPr/>
        </p:nvSpPr>
        <p:spPr>
          <a:xfrm>
            <a:off x="4290932" y="414238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4</a:t>
            </a:r>
          </a:p>
        </p:txBody>
      </p:sp>
      <p:sp>
        <p:nvSpPr>
          <p:cNvPr id="42" name="Oval 41">
            <a:extLst>
              <a:ext uri="{FF2B5EF4-FFF2-40B4-BE49-F238E27FC236}">
                <a16:creationId xmlns:a16="http://schemas.microsoft.com/office/drawing/2014/main" id="{6F152C54-B28C-96B0-268D-12826C0EFB90}"/>
              </a:ext>
            </a:extLst>
          </p:cNvPr>
          <p:cNvSpPr/>
          <p:nvPr/>
        </p:nvSpPr>
        <p:spPr>
          <a:xfrm>
            <a:off x="4290932" y="525680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5</a:t>
            </a:r>
          </a:p>
        </p:txBody>
      </p:sp>
    </p:spTree>
    <p:extLst>
      <p:ext uri="{BB962C8B-B14F-4D97-AF65-F5344CB8AC3E}">
        <p14:creationId xmlns:p14="http://schemas.microsoft.com/office/powerpoint/2010/main" val="70205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20</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2250009" y="2000186"/>
            <a:ext cx="8384123" cy="3954929"/>
          </a:xfrm>
          <a:prstGeom prst="rect">
            <a:avLst/>
          </a:prstGeom>
          <a:noFill/>
        </p:spPr>
        <p:txBody>
          <a:bodyPr wrap="square">
            <a:spAutoFit/>
          </a:bodyPr>
          <a:lstStyle/>
          <a:p>
            <a:pPr algn="l">
              <a:spcAft>
                <a:spcPts val="600"/>
              </a:spcAft>
            </a:pPr>
            <a:r>
              <a:rPr lang="en-US" sz="2800" i="1" dirty="0">
                <a:latin typeface="Georgia" panose="02040502050405020303" pitchFamily="18" charset="0"/>
              </a:rPr>
              <a:t>Shoppers </a:t>
            </a:r>
            <a:r>
              <a:rPr lang="en-US" sz="2800" b="1" i="1" dirty="0">
                <a:latin typeface="Georgia" panose="02040502050405020303" pitchFamily="18" charset="0"/>
              </a:rPr>
              <a:t>reigned in spend</a:t>
            </a:r>
            <a:r>
              <a:rPr lang="en-US" sz="2800" i="1" dirty="0">
                <a:latin typeface="Georgia" panose="02040502050405020303" pitchFamily="18" charset="0"/>
              </a:rPr>
              <a:t>, returning to </a:t>
            </a:r>
            <a:r>
              <a:rPr lang="en-US" sz="2800" b="1" i="1" dirty="0">
                <a:latin typeface="Georgia" panose="02040502050405020303" pitchFamily="18" charset="0"/>
              </a:rPr>
              <a:t>comfort foods</a:t>
            </a:r>
            <a:r>
              <a:rPr lang="en-US" sz="2800" i="1" dirty="0">
                <a:latin typeface="Georgia" panose="02040502050405020303" pitchFamily="18" charset="0"/>
              </a:rPr>
              <a:t> and </a:t>
            </a:r>
            <a:r>
              <a:rPr lang="en-US" sz="2800" b="1" i="1" dirty="0">
                <a:latin typeface="Georgia" panose="02040502050405020303" pitchFamily="18" charset="0"/>
              </a:rPr>
              <a:t>convenient meal solutions</a:t>
            </a:r>
            <a:r>
              <a:rPr lang="en-US" sz="2800" i="1" dirty="0">
                <a:latin typeface="Georgia" panose="02040502050405020303" pitchFamily="18" charset="0"/>
              </a:rPr>
              <a:t>.  </a:t>
            </a:r>
          </a:p>
          <a:p>
            <a:pPr algn="l">
              <a:spcAft>
                <a:spcPts val="600"/>
              </a:spcAft>
            </a:pPr>
            <a:endParaRPr lang="en-US" sz="2800" i="1" dirty="0">
              <a:latin typeface="Georgia" panose="02040502050405020303" pitchFamily="18" charset="0"/>
            </a:endParaRPr>
          </a:p>
          <a:p>
            <a:pPr algn="l">
              <a:spcAft>
                <a:spcPts val="600"/>
              </a:spcAft>
            </a:pPr>
            <a:r>
              <a:rPr lang="en-US" sz="2400" b="1" i="1" dirty="0">
                <a:latin typeface="Georgia" panose="02040502050405020303" pitchFamily="18" charset="0"/>
              </a:rPr>
              <a:t>OL saw strong growth </a:t>
            </a:r>
            <a:r>
              <a:rPr lang="en-US" sz="2400" i="1" dirty="0">
                <a:latin typeface="Georgia" panose="02040502050405020303" pitchFamily="18" charset="0"/>
              </a:rPr>
              <a:t>in the core staple categories, shoppers still wanted to treat themselves and the sharp rise in sugar prices resulted in a </a:t>
            </a:r>
            <a:r>
              <a:rPr lang="en-US" sz="2400" b="1" i="1" dirty="0">
                <a:latin typeface="Georgia" panose="02040502050405020303" pitchFamily="18" charset="0"/>
              </a:rPr>
              <a:t>switch to OL</a:t>
            </a:r>
            <a:r>
              <a:rPr lang="en-US" sz="2400" i="1" dirty="0">
                <a:latin typeface="Georgia" panose="02040502050405020303" pitchFamily="18" charset="0"/>
              </a:rPr>
              <a:t> in </a:t>
            </a:r>
            <a:r>
              <a:rPr lang="en-US" sz="2400" b="1" i="1" dirty="0">
                <a:latin typeface="Georgia" panose="02040502050405020303" pitchFamily="18" charset="0"/>
              </a:rPr>
              <a:t>Confectionery</a:t>
            </a:r>
            <a:r>
              <a:rPr lang="en-US" sz="2400" i="1" dirty="0">
                <a:latin typeface="Georgia" panose="02040502050405020303" pitchFamily="18" charset="0"/>
              </a:rPr>
              <a:t> as well.</a:t>
            </a:r>
            <a:endParaRPr lang="en-US" sz="2400" b="1" i="1" dirty="0">
              <a:solidFill>
                <a:schemeClr val="accent1"/>
              </a:solidFill>
              <a:latin typeface="Georgia" panose="02040502050405020303" pitchFamily="18" charset="0"/>
            </a:endParaRPr>
          </a:p>
          <a:p>
            <a:pPr algn="l">
              <a:spcAft>
                <a:spcPts val="600"/>
              </a:spcAft>
            </a:pPr>
            <a:endParaRPr lang="en-US" sz="2800" i="1"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188466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21</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What happened by channel?</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025461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AD71E1-FB5D-D05E-BEFE-97293A9C1ABF}"/>
              </a:ext>
            </a:extLst>
          </p:cNvPr>
          <p:cNvSpPr>
            <a:spLocks noGrp="1"/>
          </p:cNvSpPr>
          <p:nvPr>
            <p:ph type="sldNum" sz="quarter" idx="12"/>
          </p:nvPr>
        </p:nvSpPr>
        <p:spPr/>
        <p:txBody>
          <a:bodyPr/>
          <a:lstStyle/>
          <a:p>
            <a:fld id="{403EF4E2-7A7A-0548-85F1-5479B7C9E1B2}" type="slidenum">
              <a:rPr lang="en-US" smtClean="0"/>
              <a:t>22</a:t>
            </a:fld>
            <a:endParaRPr lang="en-US" dirty="0"/>
          </a:p>
        </p:txBody>
      </p:sp>
      <p:sp>
        <p:nvSpPr>
          <p:cNvPr id="5" name="Text Placeholder 4">
            <a:extLst>
              <a:ext uri="{FF2B5EF4-FFF2-40B4-BE49-F238E27FC236}">
                <a16:creationId xmlns:a16="http://schemas.microsoft.com/office/drawing/2014/main" id="{0BCDED7A-AE6F-9302-B2BA-83E5085D2DCE}"/>
              </a:ext>
            </a:extLst>
          </p:cNvPr>
          <p:cNvSpPr>
            <a:spLocks noGrp="1"/>
          </p:cNvSpPr>
          <p:nvPr>
            <p:ph type="body" sz="quarter" idx="13"/>
          </p:nvPr>
        </p:nvSpPr>
        <p:spPr>
          <a:xfrm>
            <a:off x="288557" y="6188245"/>
            <a:ext cx="11582400" cy="436542"/>
          </a:xfrm>
        </p:spPr>
        <p:txBody>
          <a:bodyPr/>
          <a:lstStyle/>
          <a:p>
            <a:r>
              <a:rPr lang="en-GB" sz="800" dirty="0"/>
              <a:t>Source:  NIQ Scantrack Total Store Read , *Homescan FMCG, **Homescan Total FMCG</a:t>
            </a:r>
          </a:p>
        </p:txBody>
      </p:sp>
      <p:sp>
        <p:nvSpPr>
          <p:cNvPr id="6" name="Title 5">
            <a:extLst>
              <a:ext uri="{FF2B5EF4-FFF2-40B4-BE49-F238E27FC236}">
                <a16:creationId xmlns:a16="http://schemas.microsoft.com/office/drawing/2014/main" id="{B585F5C7-1401-CDD8-26C5-A06443337F43}"/>
              </a:ext>
            </a:extLst>
          </p:cNvPr>
          <p:cNvSpPr>
            <a:spLocks noGrp="1"/>
          </p:cNvSpPr>
          <p:nvPr>
            <p:ph type="title"/>
          </p:nvPr>
        </p:nvSpPr>
        <p:spPr>
          <a:xfrm>
            <a:off x="237043" y="185411"/>
            <a:ext cx="11935639" cy="397352"/>
          </a:xfrm>
        </p:spPr>
        <p:txBody>
          <a:bodyPr/>
          <a:lstStyle/>
          <a:p>
            <a:r>
              <a:rPr lang="en-GB" sz="2400" b="0" dirty="0">
                <a:latin typeface="+mn-lt"/>
              </a:rPr>
              <a:t>Following </a:t>
            </a:r>
            <a:r>
              <a:rPr lang="en-GB" sz="2400" b="0" i="1" dirty="0">
                <a:latin typeface="Georgia" panose="02040502050405020303" pitchFamily="18" charset="0"/>
              </a:rPr>
              <a:t>May celebrations </a:t>
            </a:r>
            <a:r>
              <a:rPr lang="en-GB" sz="2400" b="0" dirty="0">
                <a:latin typeface="+mn-lt"/>
              </a:rPr>
              <a:t>and </a:t>
            </a:r>
            <a:r>
              <a:rPr lang="en-GB" sz="2400" b="0" i="1" dirty="0">
                <a:latin typeface="Georgia" panose="02040502050405020303" pitchFamily="18" charset="0"/>
              </a:rPr>
              <a:t>June heatwave </a:t>
            </a:r>
            <a:r>
              <a:rPr lang="en-GB" sz="2400" b="0" dirty="0">
                <a:latin typeface="+mn-lt"/>
              </a:rPr>
              <a:t>shoppers </a:t>
            </a:r>
            <a:r>
              <a:rPr lang="en-GB" sz="2400" i="1" dirty="0">
                <a:latin typeface="Georgia" panose="02040502050405020303" pitchFamily="18" charset="0"/>
              </a:rPr>
              <a:t>reigned in spend </a:t>
            </a:r>
            <a:r>
              <a:rPr lang="en-GB" sz="2400" b="0" dirty="0">
                <a:latin typeface="+mn-lt"/>
              </a:rPr>
              <a:t>in July</a:t>
            </a:r>
            <a:endParaRPr lang="en-GB" sz="2400" dirty="0">
              <a:latin typeface="+mn-lt"/>
            </a:endParaRPr>
          </a:p>
        </p:txBody>
      </p:sp>
      <p:graphicFrame>
        <p:nvGraphicFramePr>
          <p:cNvPr id="7" name="Chart 6">
            <a:extLst>
              <a:ext uri="{FF2B5EF4-FFF2-40B4-BE49-F238E27FC236}">
                <a16:creationId xmlns:a16="http://schemas.microsoft.com/office/drawing/2014/main" id="{366A4383-3B4B-0CF0-6BE0-D1BD8EAE682A}"/>
              </a:ext>
            </a:extLst>
          </p:cNvPr>
          <p:cNvGraphicFramePr/>
          <p:nvPr>
            <p:extLst>
              <p:ext uri="{D42A27DB-BD31-4B8C-83A1-F6EECF244321}">
                <p14:modId xmlns:p14="http://schemas.microsoft.com/office/powerpoint/2010/main" val="955866668"/>
              </p:ext>
            </p:extLst>
          </p:nvPr>
        </p:nvGraphicFramePr>
        <p:xfrm>
          <a:off x="288558" y="1573342"/>
          <a:ext cx="11582399" cy="41543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30E3343-97DD-8316-9995-E341655B8F4E}"/>
              </a:ext>
            </a:extLst>
          </p:cNvPr>
          <p:cNvSpPr txBox="1"/>
          <p:nvPr/>
        </p:nvSpPr>
        <p:spPr>
          <a:xfrm>
            <a:off x="288558" y="1333183"/>
            <a:ext cx="4933682" cy="677108"/>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growth</a:t>
            </a:r>
            <a:br>
              <a:rPr lang="en-GB" sz="1400" b="1" dirty="0">
                <a:latin typeface="Arial" panose="020B0604020202020204" pitchFamily="34" charset="0"/>
                <a:cs typeface="Arial" panose="020B0604020202020204" pitchFamily="34" charset="0"/>
              </a:rPr>
            </a:br>
            <a:r>
              <a:rPr lang="en-GB" sz="1200" i="1" dirty="0">
                <a:latin typeface="Arial" panose="020B0604020202020204" pitchFamily="34" charset="0"/>
                <a:cs typeface="Arial" panose="020B0604020202020204" pitchFamily="34" charset="0"/>
              </a:rPr>
              <a:t>4w/e 15</a:t>
            </a:r>
            <a:r>
              <a:rPr lang="en-GB" sz="1200" i="1" baseline="30000" dirty="0">
                <a:latin typeface="Arial" panose="020B0604020202020204" pitchFamily="34" charset="0"/>
                <a:cs typeface="Arial" panose="020B0604020202020204" pitchFamily="34" charset="0"/>
              </a:rPr>
              <a:t>th </a:t>
            </a:r>
            <a:r>
              <a:rPr lang="en-GB" sz="1200" i="1" dirty="0">
                <a:latin typeface="Arial" panose="020B0604020202020204" pitchFamily="34" charset="0"/>
                <a:cs typeface="Arial" panose="020B0604020202020204" pitchFamily="34" charset="0"/>
              </a:rPr>
              <a:t>July 2023</a:t>
            </a:r>
          </a:p>
          <a:p>
            <a:pPr defTabSz="685800"/>
            <a:r>
              <a:rPr lang="en-GB" sz="1200" i="1" dirty="0">
                <a:latin typeface="Arial" panose="020B0604020202020204" pitchFamily="34" charset="0"/>
                <a:cs typeface="Arial" panose="020B0604020202020204" pitchFamily="34" charset="0"/>
              </a:rPr>
              <a:t>Value Growth</a:t>
            </a:r>
          </a:p>
        </p:txBody>
      </p:sp>
      <p:sp>
        <p:nvSpPr>
          <p:cNvPr id="9" name="TextBox 8">
            <a:extLst>
              <a:ext uri="{FF2B5EF4-FFF2-40B4-BE49-F238E27FC236}">
                <a16:creationId xmlns:a16="http://schemas.microsoft.com/office/drawing/2014/main" id="{522DE30F-4132-E513-02E5-BAAA881A7357}"/>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
        <p:nvSpPr>
          <p:cNvPr id="2" name="TextBox 1">
            <a:extLst>
              <a:ext uri="{FF2B5EF4-FFF2-40B4-BE49-F238E27FC236}">
                <a16:creationId xmlns:a16="http://schemas.microsoft.com/office/drawing/2014/main" id="{3ECAB45F-2A85-37C3-FFC2-6C21A386B41D}"/>
              </a:ext>
            </a:extLst>
          </p:cNvPr>
          <p:cNvSpPr txBox="1"/>
          <p:nvPr/>
        </p:nvSpPr>
        <p:spPr>
          <a:xfrm>
            <a:off x="502276" y="2176531"/>
            <a:ext cx="11584546" cy="302654"/>
          </a:xfrm>
          <a:prstGeom prst="rect">
            <a:avLst/>
          </a:prstGeom>
          <a:noFill/>
        </p:spPr>
        <p:txBody>
          <a:bodyPr wrap="none" lIns="0" rIns="0" rtlCol="0">
            <a:noAutofit/>
          </a:bodyPr>
          <a:lstStyle/>
          <a:p>
            <a:pPr algn="l">
              <a:spcAft>
                <a:spcPts val="600"/>
              </a:spcAft>
            </a:pPr>
            <a:endParaRPr lang="en-GB" sz="1400" dirty="0"/>
          </a:p>
        </p:txBody>
      </p:sp>
      <p:sp>
        <p:nvSpPr>
          <p:cNvPr id="4" name="Text Placeholder 2">
            <a:extLst>
              <a:ext uri="{FF2B5EF4-FFF2-40B4-BE49-F238E27FC236}">
                <a16:creationId xmlns:a16="http://schemas.microsoft.com/office/drawing/2014/main" id="{66E738AB-20AF-D56E-0F1C-D5FA95AAA6B3}"/>
              </a:ext>
            </a:extLst>
          </p:cNvPr>
          <p:cNvSpPr txBox="1">
            <a:spLocks/>
          </p:cNvSpPr>
          <p:nvPr/>
        </p:nvSpPr>
        <p:spPr>
          <a:xfrm>
            <a:off x="236375" y="747015"/>
            <a:ext cx="11582400" cy="436542"/>
          </a:xfrm>
          <a:prstGeom prst="rect">
            <a:avLst/>
          </a:prstGeom>
          <a:noFill/>
          <a:ln>
            <a:noFill/>
          </a:ln>
        </p:spPr>
        <p:txBody>
          <a:bodyPr spcFirstLastPara="1" vert="horz" wrap="square" lIns="0" tIns="48767" rIns="0" bIns="48767"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600"/>
              </a:spcAft>
            </a:pPr>
            <a:r>
              <a:rPr lang="en-GB" sz="1400" dirty="0"/>
              <a:t>Shoppers took the opportunity to replenish their store cupboards and looked for cheaper alternatives benefiting the Discounters and Value Retailers</a:t>
            </a:r>
          </a:p>
        </p:txBody>
      </p:sp>
    </p:spTree>
    <p:extLst>
      <p:ext uri="{BB962C8B-B14F-4D97-AF65-F5344CB8AC3E}">
        <p14:creationId xmlns:p14="http://schemas.microsoft.com/office/powerpoint/2010/main" val="1265964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C82D17-7A2F-AF69-48BF-9CFA7439E60E}"/>
              </a:ext>
            </a:extLst>
          </p:cNvPr>
          <p:cNvSpPr>
            <a:spLocks noGrp="1"/>
          </p:cNvSpPr>
          <p:nvPr>
            <p:ph type="sldNum" sz="quarter" idx="12"/>
          </p:nvPr>
        </p:nvSpPr>
        <p:spPr/>
        <p:txBody>
          <a:bodyPr/>
          <a:lstStyle/>
          <a:p>
            <a:fld id="{403EF4E2-7A7A-0548-85F1-5479B7C9E1B2}" type="slidenum">
              <a:rPr lang="en-US" smtClean="0"/>
              <a:t>23</a:t>
            </a:fld>
            <a:endParaRPr lang="en-US" dirty="0"/>
          </a:p>
        </p:txBody>
      </p:sp>
      <p:sp>
        <p:nvSpPr>
          <p:cNvPr id="5" name="Text Placeholder 4">
            <a:extLst>
              <a:ext uri="{FF2B5EF4-FFF2-40B4-BE49-F238E27FC236}">
                <a16:creationId xmlns:a16="http://schemas.microsoft.com/office/drawing/2014/main" id="{4A768B93-DEAF-AF53-19CB-C72BB2AAF166}"/>
              </a:ext>
            </a:extLst>
          </p:cNvPr>
          <p:cNvSpPr>
            <a:spLocks noGrp="1"/>
          </p:cNvSpPr>
          <p:nvPr>
            <p:ph type="body" sz="quarter" idx="13"/>
          </p:nvPr>
        </p:nvSpPr>
        <p:spPr>
          <a:xfrm>
            <a:off x="256360" y="6201124"/>
            <a:ext cx="11582400" cy="436542"/>
          </a:xfrm>
        </p:spPr>
        <p:txBody>
          <a:bodyPr/>
          <a:lstStyle/>
          <a:p>
            <a:r>
              <a:rPr lang="en-GB" sz="800" dirty="0"/>
              <a:t>Source:  NIQ Scantrack Total Store Read, *Homescan FMCG, **Homescan Total FMCG</a:t>
            </a:r>
          </a:p>
        </p:txBody>
      </p:sp>
      <p:sp>
        <p:nvSpPr>
          <p:cNvPr id="6" name="Title 5">
            <a:extLst>
              <a:ext uri="{FF2B5EF4-FFF2-40B4-BE49-F238E27FC236}">
                <a16:creationId xmlns:a16="http://schemas.microsoft.com/office/drawing/2014/main" id="{8C1D72F8-A4EA-2238-158E-CF473498CAB3}"/>
              </a:ext>
            </a:extLst>
          </p:cNvPr>
          <p:cNvSpPr>
            <a:spLocks noGrp="1"/>
          </p:cNvSpPr>
          <p:nvPr>
            <p:ph type="title"/>
          </p:nvPr>
        </p:nvSpPr>
        <p:spPr>
          <a:xfrm>
            <a:off x="166208" y="224047"/>
            <a:ext cx="11927053" cy="397352"/>
          </a:xfrm>
        </p:spPr>
        <p:txBody>
          <a:bodyPr/>
          <a:lstStyle/>
          <a:p>
            <a:r>
              <a:rPr lang="en-GB" b="0" dirty="0">
                <a:latin typeface="+mn-lt"/>
              </a:rPr>
              <a:t>Despite double digit food inflation YTD, </a:t>
            </a:r>
            <a:r>
              <a:rPr lang="en-GB" b="0" i="1" dirty="0">
                <a:latin typeface="Georgia" panose="02040502050405020303" pitchFamily="18" charset="0"/>
              </a:rPr>
              <a:t>few retailers </a:t>
            </a:r>
            <a:r>
              <a:rPr lang="en-GB" b="0" dirty="0">
                <a:latin typeface="+mn-lt"/>
              </a:rPr>
              <a:t>have </a:t>
            </a:r>
            <a:r>
              <a:rPr lang="en-GB" b="0" i="1" dirty="0">
                <a:latin typeface="Georgia" panose="02040502050405020303" pitchFamily="18" charset="0"/>
              </a:rPr>
              <a:t>double digit growth</a:t>
            </a:r>
            <a:r>
              <a:rPr lang="en-GB" b="0" dirty="0">
                <a:latin typeface="+mn-lt"/>
              </a:rPr>
              <a:t>, </a:t>
            </a:r>
            <a:r>
              <a:rPr lang="en-GB" i="1" dirty="0">
                <a:latin typeface="Georgia" panose="02040502050405020303" pitchFamily="18" charset="0"/>
              </a:rPr>
              <a:t>Discounters</a:t>
            </a:r>
            <a:r>
              <a:rPr lang="en-GB" b="0" dirty="0">
                <a:latin typeface="+mn-lt"/>
              </a:rPr>
              <a:t> and </a:t>
            </a:r>
            <a:r>
              <a:rPr lang="en-GB" i="1" dirty="0">
                <a:latin typeface="Georgia" panose="02040502050405020303" pitchFamily="18" charset="0"/>
              </a:rPr>
              <a:t>Forecourts</a:t>
            </a:r>
            <a:r>
              <a:rPr lang="en-GB" b="0" dirty="0">
                <a:latin typeface="+mn-lt"/>
              </a:rPr>
              <a:t> are the </a:t>
            </a:r>
            <a:r>
              <a:rPr lang="en-GB" i="1" dirty="0">
                <a:latin typeface="Georgia" panose="02040502050405020303" pitchFamily="18" charset="0"/>
              </a:rPr>
              <a:t>exceptions</a:t>
            </a:r>
          </a:p>
        </p:txBody>
      </p:sp>
      <p:sp>
        <p:nvSpPr>
          <p:cNvPr id="7" name="TextBox 6">
            <a:extLst>
              <a:ext uri="{FF2B5EF4-FFF2-40B4-BE49-F238E27FC236}">
                <a16:creationId xmlns:a16="http://schemas.microsoft.com/office/drawing/2014/main" id="{D7292306-C3EB-2F0F-4374-7F7AF93CE3F3}"/>
              </a:ext>
            </a:extLst>
          </p:cNvPr>
          <p:cNvSpPr txBox="1"/>
          <p:nvPr/>
        </p:nvSpPr>
        <p:spPr>
          <a:xfrm>
            <a:off x="288558" y="1425515"/>
            <a:ext cx="4369726" cy="492443"/>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growth</a:t>
            </a:r>
            <a:br>
              <a:rPr lang="en-GB" sz="1400" b="1" dirty="0">
                <a:latin typeface="Arial" panose="020B0604020202020204" pitchFamily="34" charset="0"/>
                <a:cs typeface="Arial" panose="020B0604020202020204" pitchFamily="34" charset="0"/>
              </a:rPr>
            </a:br>
            <a:r>
              <a:rPr lang="en-GB" sz="1200" b="1" i="1" dirty="0">
                <a:latin typeface="Georgia" panose="02040502050405020303" pitchFamily="18" charset="0"/>
                <a:cs typeface="Arial" panose="020B0604020202020204" pitchFamily="34" charset="0"/>
              </a:rPr>
              <a:t>YTD </a:t>
            </a:r>
            <a:r>
              <a:rPr lang="en-GB" sz="1200" i="1" dirty="0">
                <a:latin typeface="Arial" panose="020B0604020202020204" pitchFamily="34" charset="0"/>
                <a:cs typeface="Arial" panose="020B0604020202020204" pitchFamily="34" charset="0"/>
              </a:rPr>
              <a:t>28w/e 15</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July 2023 vs</a:t>
            </a:r>
            <a:r>
              <a:rPr lang="en-GB" sz="1200" b="1" dirty="0">
                <a:latin typeface="+mj-lt"/>
                <a:cs typeface="Arial" panose="020B0604020202020204" pitchFamily="34" charset="0"/>
              </a:rPr>
              <a:t> </a:t>
            </a:r>
            <a:r>
              <a:rPr lang="en-GB" sz="1200" i="1" dirty="0">
                <a:latin typeface="+mj-lt"/>
                <a:cs typeface="Arial" panose="020B0604020202020204" pitchFamily="34" charset="0"/>
              </a:rPr>
              <a:t>year ago</a:t>
            </a:r>
          </a:p>
        </p:txBody>
      </p:sp>
      <p:graphicFrame>
        <p:nvGraphicFramePr>
          <p:cNvPr id="8" name="Chart 7">
            <a:extLst>
              <a:ext uri="{FF2B5EF4-FFF2-40B4-BE49-F238E27FC236}">
                <a16:creationId xmlns:a16="http://schemas.microsoft.com/office/drawing/2014/main" id="{F50F29F5-DFFD-A88F-D272-31A2A4E167B0}"/>
              </a:ext>
            </a:extLst>
          </p:cNvPr>
          <p:cNvGraphicFramePr/>
          <p:nvPr>
            <p:extLst>
              <p:ext uri="{D42A27DB-BD31-4B8C-83A1-F6EECF244321}">
                <p14:modId xmlns:p14="http://schemas.microsoft.com/office/powerpoint/2010/main" val="1714697549"/>
              </p:ext>
            </p:extLst>
          </p:nvPr>
        </p:nvGraphicFramePr>
        <p:xfrm>
          <a:off x="288558" y="1933346"/>
          <a:ext cx="11582399" cy="396723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57AD2DF-E701-F754-471D-CAE0FEE1CF22}"/>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
        <p:nvSpPr>
          <p:cNvPr id="2" name="TextBox 1">
            <a:extLst>
              <a:ext uri="{FF2B5EF4-FFF2-40B4-BE49-F238E27FC236}">
                <a16:creationId xmlns:a16="http://schemas.microsoft.com/office/drawing/2014/main" id="{D42BFEA1-7704-B480-33C7-AF768CB7250B}"/>
              </a:ext>
            </a:extLst>
          </p:cNvPr>
          <p:cNvSpPr txBox="1"/>
          <p:nvPr/>
        </p:nvSpPr>
        <p:spPr>
          <a:xfrm>
            <a:off x="7817476" y="6130344"/>
            <a:ext cx="4043967" cy="328411"/>
          </a:xfrm>
          <a:prstGeom prst="rect">
            <a:avLst/>
          </a:prstGeom>
          <a:noFill/>
        </p:spPr>
        <p:txBody>
          <a:bodyPr wrap="none" lIns="0" rIns="0" rtlCol="0">
            <a:noAutofit/>
          </a:bodyPr>
          <a:lstStyle/>
          <a:p>
            <a:pPr algn="r">
              <a:spcAft>
                <a:spcPts val="600"/>
              </a:spcAft>
            </a:pPr>
            <a:r>
              <a:rPr lang="en-GB" sz="1000" dirty="0">
                <a:solidFill>
                  <a:schemeClr val="bg1">
                    <a:lumMod val="50000"/>
                  </a:schemeClr>
                </a:solidFill>
              </a:rPr>
              <a:t>~ BRC-NIQ Food Shop Price Index, June 23 (+14.6%) vs Jun22</a:t>
            </a:r>
          </a:p>
        </p:txBody>
      </p:sp>
    </p:spTree>
    <p:extLst>
      <p:ext uri="{BB962C8B-B14F-4D97-AF65-F5344CB8AC3E}">
        <p14:creationId xmlns:p14="http://schemas.microsoft.com/office/powerpoint/2010/main" val="3570449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C82D17-7A2F-AF69-48BF-9CFA7439E60E}"/>
              </a:ext>
            </a:extLst>
          </p:cNvPr>
          <p:cNvSpPr>
            <a:spLocks noGrp="1"/>
          </p:cNvSpPr>
          <p:nvPr>
            <p:ph type="sldNum" sz="quarter" idx="12"/>
          </p:nvPr>
        </p:nvSpPr>
        <p:spPr/>
        <p:txBody>
          <a:bodyPr/>
          <a:lstStyle/>
          <a:p>
            <a:fld id="{403EF4E2-7A7A-0548-85F1-5479B7C9E1B2}" type="slidenum">
              <a:rPr lang="en-US" smtClean="0"/>
              <a:t>24</a:t>
            </a:fld>
            <a:endParaRPr lang="en-US" dirty="0"/>
          </a:p>
        </p:txBody>
      </p:sp>
      <p:sp>
        <p:nvSpPr>
          <p:cNvPr id="5" name="Text Placeholder 4">
            <a:extLst>
              <a:ext uri="{FF2B5EF4-FFF2-40B4-BE49-F238E27FC236}">
                <a16:creationId xmlns:a16="http://schemas.microsoft.com/office/drawing/2014/main" id="{4A768B93-DEAF-AF53-19CB-C72BB2AAF166}"/>
              </a:ext>
            </a:extLst>
          </p:cNvPr>
          <p:cNvSpPr>
            <a:spLocks noGrp="1"/>
          </p:cNvSpPr>
          <p:nvPr>
            <p:ph type="body" sz="quarter" idx="13"/>
          </p:nvPr>
        </p:nvSpPr>
        <p:spPr>
          <a:xfrm>
            <a:off x="275679" y="6188244"/>
            <a:ext cx="11582400" cy="436542"/>
          </a:xfrm>
        </p:spPr>
        <p:txBody>
          <a:bodyPr/>
          <a:lstStyle/>
          <a:p>
            <a:r>
              <a:rPr lang="en-GB" sz="800" dirty="0"/>
              <a:t>Source:  NIQ Scantrack Total Store Read, *Homescan FMCG, **Homescan Total FMCG</a:t>
            </a:r>
          </a:p>
        </p:txBody>
      </p:sp>
      <p:sp>
        <p:nvSpPr>
          <p:cNvPr id="6" name="Title 5">
            <a:extLst>
              <a:ext uri="{FF2B5EF4-FFF2-40B4-BE49-F238E27FC236}">
                <a16:creationId xmlns:a16="http://schemas.microsoft.com/office/drawing/2014/main" id="{8C1D72F8-A4EA-2238-158E-CF473498CAB3}"/>
              </a:ext>
            </a:extLst>
          </p:cNvPr>
          <p:cNvSpPr>
            <a:spLocks noGrp="1"/>
          </p:cNvSpPr>
          <p:nvPr>
            <p:ph type="title"/>
          </p:nvPr>
        </p:nvSpPr>
        <p:spPr>
          <a:xfrm>
            <a:off x="182452" y="314199"/>
            <a:ext cx="12009548" cy="397352"/>
          </a:xfrm>
        </p:spPr>
        <p:txBody>
          <a:bodyPr/>
          <a:lstStyle/>
          <a:p>
            <a:r>
              <a:rPr lang="en-GB" b="0" dirty="0">
                <a:latin typeface="+mn-lt"/>
              </a:rPr>
              <a:t>Without sustained sunshine to stimulate sales, </a:t>
            </a:r>
            <a:r>
              <a:rPr lang="en-GB" i="1" dirty="0">
                <a:latin typeface="Georgia" panose="02040502050405020303" pitchFamily="18" charset="0"/>
              </a:rPr>
              <a:t>sales across </a:t>
            </a:r>
            <a:r>
              <a:rPr lang="en-GB" b="0" dirty="0">
                <a:latin typeface="+mn-lt"/>
              </a:rPr>
              <a:t>the</a:t>
            </a:r>
            <a:r>
              <a:rPr lang="en-GB" i="1" dirty="0">
                <a:latin typeface="Georgia" panose="02040502050405020303" pitchFamily="18" charset="0"/>
              </a:rPr>
              <a:t> industry slowed </a:t>
            </a:r>
            <a:r>
              <a:rPr lang="en-GB" b="0" dirty="0">
                <a:latin typeface="+mn-lt"/>
              </a:rPr>
              <a:t>vs prior period</a:t>
            </a:r>
          </a:p>
        </p:txBody>
      </p:sp>
      <p:sp>
        <p:nvSpPr>
          <p:cNvPr id="7" name="TextBox 6">
            <a:extLst>
              <a:ext uri="{FF2B5EF4-FFF2-40B4-BE49-F238E27FC236}">
                <a16:creationId xmlns:a16="http://schemas.microsoft.com/office/drawing/2014/main" id="{D7292306-C3EB-2F0F-4374-7F7AF93CE3F3}"/>
              </a:ext>
            </a:extLst>
          </p:cNvPr>
          <p:cNvSpPr txBox="1"/>
          <p:nvPr/>
        </p:nvSpPr>
        <p:spPr>
          <a:xfrm>
            <a:off x="288558" y="1425515"/>
            <a:ext cx="4369726" cy="492443"/>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growth</a:t>
            </a:r>
            <a:br>
              <a:rPr lang="en-GB" sz="1400" b="1" dirty="0">
                <a:latin typeface="Arial" panose="020B0604020202020204" pitchFamily="34" charset="0"/>
                <a:cs typeface="Arial" panose="020B0604020202020204" pitchFamily="34" charset="0"/>
              </a:rPr>
            </a:br>
            <a:r>
              <a:rPr lang="en-GB" sz="1200" i="1" dirty="0">
                <a:latin typeface="Arial" panose="020B0604020202020204" pitchFamily="34" charset="0"/>
                <a:cs typeface="Arial" panose="020B0604020202020204" pitchFamily="34" charset="0"/>
              </a:rPr>
              <a:t>4w/e 15</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July 2023 vs </a:t>
            </a:r>
            <a:r>
              <a:rPr lang="en-GB" sz="1200" b="1" i="1" dirty="0">
                <a:latin typeface="Georgia" panose="02040502050405020303" pitchFamily="18" charset="0"/>
                <a:cs typeface="Arial" panose="020B0604020202020204" pitchFamily="34" charset="0"/>
              </a:rPr>
              <a:t>Prior period</a:t>
            </a:r>
          </a:p>
        </p:txBody>
      </p:sp>
      <p:graphicFrame>
        <p:nvGraphicFramePr>
          <p:cNvPr id="8" name="Chart 7">
            <a:extLst>
              <a:ext uri="{FF2B5EF4-FFF2-40B4-BE49-F238E27FC236}">
                <a16:creationId xmlns:a16="http://schemas.microsoft.com/office/drawing/2014/main" id="{F50F29F5-DFFD-A88F-D272-31A2A4E167B0}"/>
              </a:ext>
            </a:extLst>
          </p:cNvPr>
          <p:cNvGraphicFramePr/>
          <p:nvPr>
            <p:extLst>
              <p:ext uri="{D42A27DB-BD31-4B8C-83A1-F6EECF244321}">
                <p14:modId xmlns:p14="http://schemas.microsoft.com/office/powerpoint/2010/main" val="1249732485"/>
              </p:ext>
            </p:extLst>
          </p:nvPr>
        </p:nvGraphicFramePr>
        <p:xfrm>
          <a:off x="288558" y="1933346"/>
          <a:ext cx="11582399" cy="396723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57AD2DF-E701-F754-471D-CAE0FEE1CF22}"/>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
        <p:nvSpPr>
          <p:cNvPr id="2" name="Text Placeholder 2">
            <a:extLst>
              <a:ext uri="{FF2B5EF4-FFF2-40B4-BE49-F238E27FC236}">
                <a16:creationId xmlns:a16="http://schemas.microsoft.com/office/drawing/2014/main" id="{7B42BF3B-3E91-D68E-3451-2A0632795EDF}"/>
              </a:ext>
            </a:extLst>
          </p:cNvPr>
          <p:cNvSpPr txBox="1">
            <a:spLocks/>
          </p:cNvSpPr>
          <p:nvPr/>
        </p:nvSpPr>
        <p:spPr>
          <a:xfrm>
            <a:off x="211284" y="769100"/>
            <a:ext cx="11980716" cy="436542"/>
          </a:xfrm>
          <a:prstGeom prst="rect">
            <a:avLst/>
          </a:prstGeom>
          <a:noFill/>
          <a:ln>
            <a:noFill/>
          </a:ln>
        </p:spPr>
        <p:txBody>
          <a:bodyPr spcFirstLastPara="1" vert="horz" wrap="square" lIns="0" tIns="48767" rIns="0" bIns="48767"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600"/>
              </a:spcAft>
            </a:pPr>
            <a:r>
              <a:rPr lang="en-GB" sz="1400" b="1" i="1" dirty="0">
                <a:latin typeface="Georgia" panose="02040502050405020303" pitchFamily="18" charset="0"/>
              </a:rPr>
              <a:t>Forecourts</a:t>
            </a:r>
            <a:r>
              <a:rPr lang="en-GB" sz="1400" dirty="0"/>
              <a:t> and </a:t>
            </a:r>
            <a:r>
              <a:rPr lang="en-GB" sz="1400" b="1" i="1" dirty="0">
                <a:latin typeface="Georgia" panose="02040502050405020303" pitchFamily="18" charset="0"/>
              </a:rPr>
              <a:t>Online</a:t>
            </a:r>
            <a:r>
              <a:rPr lang="en-GB" sz="1400" dirty="0"/>
              <a:t> were the exceptions, as early seasonal travel will have benefited Forecourts, whilst Online will have had softer comparatives.</a:t>
            </a:r>
            <a:r>
              <a:rPr lang="en-GB" sz="1400" b="1" dirty="0"/>
              <a:t> </a:t>
            </a:r>
            <a:endParaRPr lang="en-GB" sz="1400" dirty="0"/>
          </a:p>
        </p:txBody>
      </p:sp>
    </p:spTree>
    <p:extLst>
      <p:ext uri="{BB962C8B-B14F-4D97-AF65-F5344CB8AC3E}">
        <p14:creationId xmlns:p14="http://schemas.microsoft.com/office/powerpoint/2010/main" val="2591988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DB100C-26C9-6FA6-DE85-B88A3F11AC4E}"/>
              </a:ext>
            </a:extLst>
          </p:cNvPr>
          <p:cNvSpPr>
            <a:spLocks noGrp="1"/>
          </p:cNvSpPr>
          <p:nvPr>
            <p:ph type="sldNum" sz="quarter" idx="12"/>
          </p:nvPr>
        </p:nvSpPr>
        <p:spPr/>
        <p:txBody>
          <a:bodyPr/>
          <a:lstStyle/>
          <a:p>
            <a:fld id="{403EF4E2-7A7A-0548-85F1-5479B7C9E1B2}" type="slidenum">
              <a:rPr lang="en-US" smtClean="0"/>
              <a:t>25</a:t>
            </a:fld>
            <a:endParaRPr lang="en-US" dirty="0"/>
          </a:p>
        </p:txBody>
      </p:sp>
      <p:sp>
        <p:nvSpPr>
          <p:cNvPr id="5" name="Text Placeholder 4">
            <a:extLst>
              <a:ext uri="{FF2B5EF4-FFF2-40B4-BE49-F238E27FC236}">
                <a16:creationId xmlns:a16="http://schemas.microsoft.com/office/drawing/2014/main" id="{127BC5DA-C35A-10CC-CAAF-F12AD1C9DD87}"/>
              </a:ext>
            </a:extLst>
          </p:cNvPr>
          <p:cNvSpPr>
            <a:spLocks noGrp="1"/>
          </p:cNvSpPr>
          <p:nvPr>
            <p:ph type="body" sz="quarter" idx="13"/>
          </p:nvPr>
        </p:nvSpPr>
        <p:spPr>
          <a:xfrm>
            <a:off x="301437" y="6175365"/>
            <a:ext cx="11582400" cy="436542"/>
          </a:xfrm>
        </p:spPr>
        <p:txBody>
          <a:bodyPr/>
          <a:lstStyle/>
          <a:p>
            <a:r>
              <a:rPr lang="en-GB" sz="900" dirty="0"/>
              <a:t>Source:  NIQ Homescan Online FMCG</a:t>
            </a:r>
          </a:p>
        </p:txBody>
      </p:sp>
      <p:sp>
        <p:nvSpPr>
          <p:cNvPr id="6" name="Title 5">
            <a:extLst>
              <a:ext uri="{FF2B5EF4-FFF2-40B4-BE49-F238E27FC236}">
                <a16:creationId xmlns:a16="http://schemas.microsoft.com/office/drawing/2014/main" id="{6345D017-F2FF-3980-2AFE-DC6E13B173B3}"/>
              </a:ext>
            </a:extLst>
          </p:cNvPr>
          <p:cNvSpPr>
            <a:spLocks noGrp="1"/>
          </p:cNvSpPr>
          <p:nvPr>
            <p:ph type="title"/>
          </p:nvPr>
        </p:nvSpPr>
        <p:spPr>
          <a:xfrm>
            <a:off x="301770" y="199291"/>
            <a:ext cx="11582400" cy="397352"/>
          </a:xfrm>
        </p:spPr>
        <p:txBody>
          <a:bodyPr/>
          <a:lstStyle/>
          <a:p>
            <a:r>
              <a:rPr lang="en-GB" b="0" dirty="0">
                <a:latin typeface="+mn-lt"/>
              </a:rPr>
              <a:t>A </a:t>
            </a:r>
            <a:r>
              <a:rPr lang="en-GB" i="1" dirty="0">
                <a:latin typeface="Georgia" panose="02040502050405020303" pitchFamily="18" charset="0"/>
              </a:rPr>
              <a:t>better</a:t>
            </a:r>
            <a:r>
              <a:rPr lang="en-GB" b="0" dirty="0">
                <a:latin typeface="+mn-lt"/>
              </a:rPr>
              <a:t> month for Online as </a:t>
            </a:r>
            <a:r>
              <a:rPr lang="en-GB" i="1" dirty="0">
                <a:latin typeface="+mn-lt"/>
              </a:rPr>
              <a:t>share </a:t>
            </a:r>
            <a:r>
              <a:rPr lang="en-GB" b="0" dirty="0">
                <a:latin typeface="+mn-lt"/>
              </a:rPr>
              <a:t>edged </a:t>
            </a:r>
            <a:r>
              <a:rPr lang="en-GB" i="1" dirty="0">
                <a:latin typeface="Georgia" panose="02040502050405020303" pitchFamily="18" charset="0"/>
              </a:rPr>
              <a:t>close</a:t>
            </a:r>
            <a:r>
              <a:rPr lang="en-GB" b="0" dirty="0">
                <a:latin typeface="+mn-lt"/>
              </a:rPr>
              <a:t> to </a:t>
            </a:r>
            <a:r>
              <a:rPr lang="en-GB" i="1" dirty="0">
                <a:latin typeface="Georgia" panose="02040502050405020303" pitchFamily="18" charset="0"/>
              </a:rPr>
              <a:t>11%</a:t>
            </a:r>
            <a:r>
              <a:rPr lang="en-GB" b="0" dirty="0">
                <a:latin typeface="+mn-lt"/>
              </a:rPr>
              <a:t> and </a:t>
            </a:r>
            <a:r>
              <a:rPr lang="en-GB" i="1" dirty="0">
                <a:latin typeface="Georgia" panose="02040502050405020303" pitchFamily="18" charset="0"/>
              </a:rPr>
              <a:t>growth has improved since Easter</a:t>
            </a:r>
          </a:p>
        </p:txBody>
      </p:sp>
      <p:graphicFrame>
        <p:nvGraphicFramePr>
          <p:cNvPr id="7" name="Chart 6">
            <a:extLst>
              <a:ext uri="{FF2B5EF4-FFF2-40B4-BE49-F238E27FC236}">
                <a16:creationId xmlns:a16="http://schemas.microsoft.com/office/drawing/2014/main" id="{4C7C8EAD-7A2D-23F9-0E4B-CB69F5071057}"/>
              </a:ext>
            </a:extLst>
          </p:cNvPr>
          <p:cNvGraphicFramePr/>
          <p:nvPr>
            <p:extLst>
              <p:ext uri="{D42A27DB-BD31-4B8C-83A1-F6EECF244321}">
                <p14:modId xmlns:p14="http://schemas.microsoft.com/office/powerpoint/2010/main" val="1840349563"/>
              </p:ext>
            </p:extLst>
          </p:nvPr>
        </p:nvGraphicFramePr>
        <p:xfrm>
          <a:off x="288558" y="1682515"/>
          <a:ext cx="11582400" cy="431297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2A3CDA39-F7B6-B311-B13D-53525ACE1EEF}"/>
              </a:ext>
            </a:extLst>
          </p:cNvPr>
          <p:cNvSpPr txBox="1"/>
          <p:nvPr/>
        </p:nvSpPr>
        <p:spPr>
          <a:xfrm>
            <a:off x="288558" y="1267016"/>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Online 4 weekly Performance vs YA</a:t>
            </a:r>
          </a:p>
        </p:txBody>
      </p:sp>
    </p:spTree>
    <p:extLst>
      <p:ext uri="{BB962C8B-B14F-4D97-AF65-F5344CB8AC3E}">
        <p14:creationId xmlns:p14="http://schemas.microsoft.com/office/powerpoint/2010/main" val="4187705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56901" y="1583736"/>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Online KPI Performance</a:t>
            </a:r>
          </a:p>
          <a:p>
            <a:pPr>
              <a:buSzPts val="1100"/>
            </a:pPr>
            <a:r>
              <a:rPr lang="en-US" sz="1200" i="1" dirty="0">
                <a:solidFill>
                  <a:schemeClr val="tx1"/>
                </a:solidFill>
                <a:latin typeface="Arial" panose="020B0604020202020204" pitchFamily="34" charset="0"/>
                <a:cs typeface="Arial" panose="020B0604020202020204" pitchFamily="34" charset="0"/>
              </a:rPr>
              <a:t>% Difference year on year</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26</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40382" y="3535519"/>
            <a:ext cx="3503952" cy="2390972"/>
          </a:xfrm>
        </p:spPr>
        <p:txBody>
          <a:bodyPr/>
          <a:lstStyle/>
          <a:p>
            <a:br>
              <a:rPr lang="en-US" sz="1800" b="0" dirty="0">
                <a:latin typeface="Georgia" panose="02040502050405020303" pitchFamily="18" charset="0"/>
                <a:cs typeface="Arial"/>
              </a:rPr>
            </a:br>
            <a:r>
              <a:rPr lang="en-US" sz="1800" b="0" dirty="0">
                <a:latin typeface="Georgia" panose="02040502050405020303" pitchFamily="18" charset="0"/>
                <a:cs typeface="Arial"/>
              </a:rPr>
              <a:t>The decline in online shoppers accelerated in July.</a:t>
            </a:r>
            <a:br>
              <a:rPr lang="en-US" sz="1800" b="0" dirty="0">
                <a:latin typeface="Georgia" panose="02040502050405020303" pitchFamily="18" charset="0"/>
                <a:cs typeface="Arial"/>
              </a:rPr>
            </a:br>
            <a:br>
              <a:rPr lang="en-US" sz="1800" b="0" dirty="0">
                <a:latin typeface="Georgia" panose="02040502050405020303" pitchFamily="18" charset="0"/>
                <a:cs typeface="Arial"/>
              </a:rPr>
            </a:br>
            <a:r>
              <a:rPr lang="en-US" sz="1800" b="0" dirty="0">
                <a:latin typeface="Georgia" panose="02040502050405020303" pitchFamily="18" charset="0"/>
                <a:cs typeface="Arial"/>
              </a:rPr>
              <a:t>With the shift in behaviour to ‘little and more often’ shopping’, </a:t>
            </a:r>
            <a:r>
              <a:rPr lang="en-US" sz="1800" i="1" dirty="0">
                <a:latin typeface="Georgia" panose="02040502050405020303" pitchFamily="18" charset="0"/>
                <a:cs typeface="Arial"/>
              </a:rPr>
              <a:t>online retailers may need to rethink how they compete in this space </a:t>
            </a:r>
            <a:r>
              <a:rPr lang="en-US" sz="1800" b="0" dirty="0">
                <a:latin typeface="Georgia" panose="02040502050405020303" pitchFamily="18" charset="0"/>
                <a:cs typeface="Arial"/>
              </a:rPr>
              <a:t>and how they communicate this to shoppers.</a:t>
            </a:r>
            <a:br>
              <a:rPr lang="en-US" sz="1800" b="0" dirty="0">
                <a:latin typeface="Georgia" panose="02040502050405020303" pitchFamily="18" charset="0"/>
                <a:cs typeface="Arial"/>
              </a:rPr>
            </a:br>
            <a:br>
              <a:rPr lang="en-US" sz="1800" b="0" dirty="0">
                <a:latin typeface="Georgia" panose="02040502050405020303" pitchFamily="18" charset="0"/>
                <a:cs typeface="Arial"/>
              </a:rPr>
            </a:br>
            <a:r>
              <a:rPr lang="en-US" sz="1800" b="0" dirty="0">
                <a:latin typeface="Georgia" panose="02040502050405020303" pitchFamily="18" charset="0"/>
                <a:cs typeface="Arial"/>
              </a:rPr>
              <a:t>The trend of items in basket has been slowly improving since Easter and will reflect the increased focus online retailers are giving to price.</a:t>
            </a:r>
            <a:br>
              <a:rPr lang="en-US" sz="1800" b="0" dirty="0">
                <a:latin typeface="Georgia" panose="02040502050405020303" pitchFamily="18" charset="0"/>
                <a:cs typeface="Arial"/>
              </a:rPr>
            </a:br>
            <a:endParaRPr lang="en-US" sz="1600" dirty="0">
              <a:latin typeface="Georgia" panose="02040502050405020303" pitchFamily="18" charset="0"/>
            </a:endParaRPr>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Homescan Online FMCG</a:t>
            </a:r>
          </a:p>
        </p:txBody>
      </p:sp>
      <p:graphicFrame>
        <p:nvGraphicFramePr>
          <p:cNvPr id="10" name="Chart 9">
            <a:extLst>
              <a:ext uri="{FF2B5EF4-FFF2-40B4-BE49-F238E27FC236}">
                <a16:creationId xmlns:a16="http://schemas.microsoft.com/office/drawing/2014/main" id="{D789ACFC-2A2A-82BC-D4BE-91A42819929B}"/>
              </a:ext>
            </a:extLst>
          </p:cNvPr>
          <p:cNvGraphicFramePr/>
          <p:nvPr>
            <p:extLst>
              <p:ext uri="{D42A27DB-BD31-4B8C-83A1-F6EECF244321}">
                <p14:modId xmlns:p14="http://schemas.microsoft.com/office/powerpoint/2010/main" val="3038434119"/>
              </p:ext>
            </p:extLst>
          </p:nvPr>
        </p:nvGraphicFramePr>
        <p:xfrm>
          <a:off x="4075032" y="1504992"/>
          <a:ext cx="7570453" cy="35102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9206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D80B389D-1FFC-670F-B8CE-BE877675EFE8}"/>
              </a:ext>
            </a:extLst>
          </p:cNvPr>
          <p:cNvGraphicFramePr/>
          <p:nvPr>
            <p:extLst>
              <p:ext uri="{D42A27DB-BD31-4B8C-83A1-F6EECF244321}">
                <p14:modId xmlns:p14="http://schemas.microsoft.com/office/powerpoint/2010/main" val="1229961599"/>
              </p:ext>
            </p:extLst>
          </p:nvPr>
        </p:nvGraphicFramePr>
        <p:xfrm>
          <a:off x="288558" y="3810039"/>
          <a:ext cx="5985933" cy="2023494"/>
        </p:xfrm>
        <a:graphic>
          <a:graphicData uri="http://schemas.openxmlformats.org/drawingml/2006/chart">
            <c:chart xmlns:c="http://schemas.openxmlformats.org/drawingml/2006/chart" xmlns:r="http://schemas.openxmlformats.org/officeDocument/2006/relationships" r:id="rId2"/>
          </a:graphicData>
        </a:graphic>
      </p:graphicFrame>
      <p:sp>
        <p:nvSpPr>
          <p:cNvPr id="18" name="Slide Number Placeholder 2">
            <a:extLst>
              <a:ext uri="{FF2B5EF4-FFF2-40B4-BE49-F238E27FC236}">
                <a16:creationId xmlns:a16="http://schemas.microsoft.com/office/drawing/2014/main" id="{6AAE5641-95A5-9F22-119E-2D431E310204}"/>
              </a:ext>
            </a:extLst>
          </p:cNvPr>
          <p:cNvSpPr>
            <a:spLocks noGrp="1"/>
          </p:cNvSpPr>
          <p:nvPr>
            <p:ph type="sldNum" sz="quarter" idx="12"/>
          </p:nvPr>
        </p:nvSpPr>
        <p:spPr/>
        <p:txBody>
          <a:bodyPr/>
          <a:lstStyle/>
          <a:p>
            <a:fld id="{403EF4E2-7A7A-0548-85F1-5479B7C9E1B2}" type="slidenum">
              <a:rPr lang="en-US" smtClean="0"/>
              <a:t>27</a:t>
            </a:fld>
            <a:endParaRPr lang="en-US" dirty="0"/>
          </a:p>
        </p:txBody>
      </p:sp>
      <p:sp>
        <p:nvSpPr>
          <p:cNvPr id="6" name="Text Placeholder 5">
            <a:extLst>
              <a:ext uri="{FF2B5EF4-FFF2-40B4-BE49-F238E27FC236}">
                <a16:creationId xmlns:a16="http://schemas.microsoft.com/office/drawing/2014/main" id="{1121FDF3-A11F-8C14-3705-7BFE8DA62F2F}"/>
              </a:ext>
            </a:extLst>
          </p:cNvPr>
          <p:cNvSpPr>
            <a:spLocks noGrp="1"/>
          </p:cNvSpPr>
          <p:nvPr>
            <p:ph type="body" sz="quarter" idx="14"/>
          </p:nvPr>
        </p:nvSpPr>
        <p:spPr>
          <a:xfrm>
            <a:off x="8384146" y="1770845"/>
            <a:ext cx="3116687" cy="2375541"/>
          </a:xfrm>
        </p:spPr>
        <p:txBody>
          <a:bodyPr/>
          <a:lstStyle/>
          <a:p>
            <a:r>
              <a:rPr lang="en-US" sz="6600" b="0" dirty="0">
                <a:latin typeface="Georgia" panose="02040502050405020303" pitchFamily="18" charset="0"/>
              </a:rPr>
              <a:t>+£775m</a:t>
            </a:r>
            <a:br>
              <a:rPr lang="en-US" sz="6000" dirty="0"/>
            </a:br>
            <a:r>
              <a:rPr lang="en-US" sz="1200" dirty="0"/>
              <a:t>spent </a:t>
            </a:r>
            <a:r>
              <a:rPr lang="en-US" sz="1200" b="0" i="1" dirty="0">
                <a:latin typeface="Georgia" panose="02040502050405020303" pitchFamily="18" charset="0"/>
              </a:rPr>
              <a:t>more</a:t>
            </a:r>
            <a:r>
              <a:rPr lang="en-US" sz="1200" dirty="0"/>
              <a:t> on groceries v LY</a:t>
            </a:r>
          </a:p>
          <a:p>
            <a:endParaRPr lang="en-US" sz="1200" dirty="0"/>
          </a:p>
          <a:p>
            <a:endParaRPr lang="en-US" sz="1200" dirty="0"/>
          </a:p>
          <a:p>
            <a:r>
              <a:rPr lang="en-US" sz="4800" b="0" dirty="0">
                <a:latin typeface="Georgia" panose="02040502050405020303" pitchFamily="18" charset="0"/>
              </a:rPr>
              <a:t>-£280m</a:t>
            </a:r>
            <a:br>
              <a:rPr lang="en-US" sz="6000" dirty="0"/>
            </a:br>
            <a:r>
              <a:rPr lang="en-US" sz="1200" dirty="0"/>
              <a:t>spent </a:t>
            </a:r>
            <a:r>
              <a:rPr lang="en-US" sz="1200" b="0" i="1" dirty="0">
                <a:latin typeface="Georgia" panose="02040502050405020303" pitchFamily="18" charset="0"/>
              </a:rPr>
              <a:t>less</a:t>
            </a:r>
            <a:r>
              <a:rPr lang="en-US" sz="1200" dirty="0"/>
              <a:t> on groceries than </a:t>
            </a:r>
            <a:r>
              <a:rPr lang="en-US" sz="1200" b="0" i="1" dirty="0">
                <a:latin typeface="Georgia" panose="02040502050405020303" pitchFamily="18" charset="0"/>
              </a:rPr>
              <a:t>prior period </a:t>
            </a:r>
            <a:r>
              <a:rPr lang="en-US" sz="1200" dirty="0"/>
              <a:t>(4w/e 17Jun23)</a:t>
            </a:r>
          </a:p>
          <a:p>
            <a:endParaRPr lang="en-US" dirty="0"/>
          </a:p>
        </p:txBody>
      </p:sp>
      <p:sp>
        <p:nvSpPr>
          <p:cNvPr id="13" name="Text Placeholder 12">
            <a:extLst>
              <a:ext uri="{FF2B5EF4-FFF2-40B4-BE49-F238E27FC236}">
                <a16:creationId xmlns:a16="http://schemas.microsoft.com/office/drawing/2014/main" id="{F90FE6A2-CDF9-02E5-13DC-F33A6A52274A}"/>
              </a:ext>
            </a:extLst>
          </p:cNvPr>
          <p:cNvSpPr>
            <a:spLocks noGrp="1"/>
          </p:cNvSpPr>
          <p:nvPr>
            <p:ph type="body" sz="quarter" idx="17"/>
          </p:nvPr>
        </p:nvSpPr>
        <p:spPr>
          <a:xfrm>
            <a:off x="282119" y="6081919"/>
            <a:ext cx="11582399" cy="365125"/>
          </a:xfrm>
        </p:spPr>
        <p:txBody>
          <a:bodyPr/>
          <a:lstStyle/>
          <a:p>
            <a:r>
              <a:rPr lang="en-GB" dirty="0">
                <a:latin typeface="Montserrat" panose="00000500000000000000" pitchFamily="2" charset="0"/>
                <a:cs typeface="Calibri" panose="020F0502020204030204" pitchFamily="34" charset="0"/>
              </a:rPr>
              <a:t>*</a:t>
            </a:r>
            <a:r>
              <a:rPr lang="en-GB" dirty="0">
                <a:solidFill>
                  <a:schemeClr val="bg1">
                    <a:lumMod val="75000"/>
                  </a:schemeClr>
                </a:solidFill>
                <a:cs typeface="Arial" panose="020B0604020202020204" pitchFamily="34" charset="0"/>
              </a:rPr>
              <a:t>Supermarkets include Online Dark Stores, Depots and Picking stores | Supermarkets &gt; 3,000sqft Convenience &lt; 3,000sqft</a:t>
            </a:r>
            <a:endParaRPr lang="en-GB" dirty="0"/>
          </a:p>
        </p:txBody>
      </p:sp>
      <p:sp>
        <p:nvSpPr>
          <p:cNvPr id="19" name="Title 18">
            <a:extLst>
              <a:ext uri="{FF2B5EF4-FFF2-40B4-BE49-F238E27FC236}">
                <a16:creationId xmlns:a16="http://schemas.microsoft.com/office/drawing/2014/main" id="{89BE80BD-56A2-6814-C993-84B1D6AFBBB9}"/>
              </a:ext>
            </a:extLst>
          </p:cNvPr>
          <p:cNvSpPr>
            <a:spLocks noGrp="1"/>
          </p:cNvSpPr>
          <p:nvPr>
            <p:ph type="title"/>
          </p:nvPr>
        </p:nvSpPr>
        <p:spPr>
          <a:xfrm>
            <a:off x="159527" y="232823"/>
            <a:ext cx="9384098" cy="445655"/>
          </a:xfrm>
        </p:spPr>
        <p:txBody>
          <a:bodyPr/>
          <a:lstStyle/>
          <a:p>
            <a:r>
              <a:rPr lang="en-GB" b="0" dirty="0">
                <a:latin typeface="+mn-lt"/>
              </a:rPr>
              <a:t>‘</a:t>
            </a:r>
            <a:r>
              <a:rPr lang="en-GB" i="1" dirty="0">
                <a:latin typeface="Georgia" panose="02040502050405020303" pitchFamily="18" charset="0"/>
              </a:rPr>
              <a:t>Little &amp; more often shopping</a:t>
            </a:r>
            <a:r>
              <a:rPr lang="en-GB" b="0" dirty="0">
                <a:latin typeface="+mn-lt"/>
              </a:rPr>
              <a:t>’ continues to </a:t>
            </a:r>
            <a:r>
              <a:rPr lang="en-GB" i="1" dirty="0">
                <a:latin typeface="Georgia" panose="02040502050405020303" pitchFamily="18" charset="0"/>
              </a:rPr>
              <a:t>benefit Convenience </a:t>
            </a:r>
            <a:r>
              <a:rPr lang="en-GB" b="0" dirty="0">
                <a:latin typeface="+mn-lt"/>
              </a:rPr>
              <a:t>stores, growth dipped in the final week against tough year ago comparatives</a:t>
            </a:r>
          </a:p>
        </p:txBody>
      </p:sp>
      <p:sp>
        <p:nvSpPr>
          <p:cNvPr id="2" name="Text Placeholder 16">
            <a:extLst>
              <a:ext uri="{FF2B5EF4-FFF2-40B4-BE49-F238E27FC236}">
                <a16:creationId xmlns:a16="http://schemas.microsoft.com/office/drawing/2014/main" id="{D5D75BAE-AAC1-FFFD-22CF-D497D123595B}"/>
              </a:ext>
            </a:extLst>
          </p:cNvPr>
          <p:cNvSpPr txBox="1">
            <a:spLocks/>
          </p:cNvSpPr>
          <p:nvPr/>
        </p:nvSpPr>
        <p:spPr>
          <a:xfrm>
            <a:off x="307876" y="5875856"/>
            <a:ext cx="11582399" cy="365125"/>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800" kern="1200">
                <a:solidFill>
                  <a:srgbClr val="B3B3B3"/>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solidFill>
                <a:schemeClr val="bg1">
                  <a:lumMod val="75000"/>
                </a:schemeClr>
              </a:solidFill>
              <a:cs typeface="Arial" panose="020B0604020202020204" pitchFamily="34" charset="0"/>
            </a:endParaRPr>
          </a:p>
          <a:p>
            <a:r>
              <a:rPr lang="en-GB" dirty="0">
                <a:solidFill>
                  <a:schemeClr val="bg1">
                    <a:lumMod val="75000"/>
                  </a:schemeClr>
                </a:solidFill>
                <a:cs typeface="Arial" panose="020B0604020202020204" pitchFamily="34" charset="0"/>
              </a:rPr>
              <a:t>Source:  NIQ Scantrack (FMCG = Total Store Read excluding General Merchandise, Tobacco and Healthcare)</a:t>
            </a:r>
          </a:p>
        </p:txBody>
      </p:sp>
      <p:sp>
        <p:nvSpPr>
          <p:cNvPr id="7" name="TextBox 6">
            <a:extLst>
              <a:ext uri="{FF2B5EF4-FFF2-40B4-BE49-F238E27FC236}">
                <a16:creationId xmlns:a16="http://schemas.microsoft.com/office/drawing/2014/main" id="{54D334E6-0C9A-056F-374B-1516C33E56B0}"/>
              </a:ext>
            </a:extLst>
          </p:cNvPr>
          <p:cNvSpPr txBox="1"/>
          <p:nvPr/>
        </p:nvSpPr>
        <p:spPr>
          <a:xfrm>
            <a:off x="275678" y="1354561"/>
            <a:ext cx="4502383" cy="276999"/>
          </a:xfrm>
          <a:prstGeom prst="rect">
            <a:avLst/>
          </a:prstGeom>
          <a:noFill/>
        </p:spPr>
        <p:txBody>
          <a:bodyPr wrap="square" lIns="0" rIns="0" rtlCol="0" anchor="ctr">
            <a:spAutoFit/>
          </a:bodyPr>
          <a:lstStyle/>
          <a:p>
            <a:pPr defTabSz="685800"/>
            <a:r>
              <a:rPr lang="en-US" sz="1200" b="1" dirty="0">
                <a:latin typeface="Arial" panose="020B0604020202020204" pitchFamily="34" charset="0"/>
                <a:cs typeface="Arial" panose="020B0604020202020204" pitchFamily="34" charset="0"/>
              </a:rPr>
              <a:t>4 week ending (FMCG) 15</a:t>
            </a:r>
            <a:r>
              <a:rPr lang="en-US" sz="1200" b="1" baseline="30000" dirty="0">
                <a:latin typeface="Arial" panose="020B0604020202020204" pitchFamily="34" charset="0"/>
                <a:cs typeface="Arial" panose="020B0604020202020204" pitchFamily="34" charset="0"/>
              </a:rPr>
              <a:t>th</a:t>
            </a:r>
            <a:r>
              <a:rPr lang="en-US" sz="1200" b="1" dirty="0">
                <a:latin typeface="Arial" panose="020B0604020202020204" pitchFamily="34" charset="0"/>
                <a:cs typeface="Arial" panose="020B0604020202020204" pitchFamily="34" charset="0"/>
              </a:rPr>
              <a:t> July 2023 vs LY and Prior Month</a:t>
            </a:r>
          </a:p>
        </p:txBody>
      </p:sp>
      <p:sp>
        <p:nvSpPr>
          <p:cNvPr id="10" name="TextBox 9">
            <a:extLst>
              <a:ext uri="{FF2B5EF4-FFF2-40B4-BE49-F238E27FC236}">
                <a16:creationId xmlns:a16="http://schemas.microsoft.com/office/drawing/2014/main" id="{C3D2443E-B358-BA70-BC17-D522DD8E27B6}"/>
              </a:ext>
            </a:extLst>
          </p:cNvPr>
          <p:cNvSpPr txBox="1"/>
          <p:nvPr/>
        </p:nvSpPr>
        <p:spPr>
          <a:xfrm>
            <a:off x="333634" y="3780663"/>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Weekly YOY value growth (FMCG)</a:t>
            </a:r>
          </a:p>
        </p:txBody>
      </p:sp>
      <p:graphicFrame>
        <p:nvGraphicFramePr>
          <p:cNvPr id="15" name="Chart 14">
            <a:extLst>
              <a:ext uri="{FF2B5EF4-FFF2-40B4-BE49-F238E27FC236}">
                <a16:creationId xmlns:a16="http://schemas.microsoft.com/office/drawing/2014/main" id="{F3AAB2BB-E16B-1C9E-C9DC-EC9D50B842DE}"/>
              </a:ext>
            </a:extLst>
          </p:cNvPr>
          <p:cNvGraphicFramePr/>
          <p:nvPr>
            <p:extLst>
              <p:ext uri="{D42A27DB-BD31-4B8C-83A1-F6EECF244321}">
                <p14:modId xmlns:p14="http://schemas.microsoft.com/office/powerpoint/2010/main" val="1303401258"/>
              </p:ext>
            </p:extLst>
          </p:nvPr>
        </p:nvGraphicFramePr>
        <p:xfrm>
          <a:off x="304799" y="1866406"/>
          <a:ext cx="5985933" cy="16387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3745AED-5037-0729-3747-A5F2404E908B}"/>
              </a:ext>
            </a:extLst>
          </p:cNvPr>
          <p:cNvSpPr txBox="1"/>
          <p:nvPr/>
        </p:nvSpPr>
        <p:spPr>
          <a:xfrm>
            <a:off x="340647" y="991673"/>
            <a:ext cx="45719" cy="45719"/>
          </a:xfrm>
          <a:prstGeom prst="rect">
            <a:avLst/>
          </a:prstGeom>
          <a:noFill/>
        </p:spPr>
        <p:txBody>
          <a:bodyPr wrap="square" lIns="0" rIns="0" rtlCol="0">
            <a:noAutofit/>
          </a:bodyPr>
          <a:lstStyle/>
          <a:p>
            <a:pPr algn="l">
              <a:spcAft>
                <a:spcPts val="600"/>
              </a:spcAft>
            </a:pPr>
            <a:endParaRPr lang="en-GB" sz="1600" dirty="0"/>
          </a:p>
        </p:txBody>
      </p:sp>
      <p:sp>
        <p:nvSpPr>
          <p:cNvPr id="4" name="Speech Bubble: Oval 3">
            <a:extLst>
              <a:ext uri="{FF2B5EF4-FFF2-40B4-BE49-F238E27FC236}">
                <a16:creationId xmlns:a16="http://schemas.microsoft.com/office/drawing/2014/main" id="{C27E171B-045C-1543-B7C5-F21B2C9F7DA6}"/>
              </a:ext>
            </a:extLst>
          </p:cNvPr>
          <p:cNvSpPr/>
          <p:nvPr/>
        </p:nvSpPr>
        <p:spPr>
          <a:xfrm>
            <a:off x="5323839" y="4192693"/>
            <a:ext cx="1278205" cy="487680"/>
          </a:xfrm>
          <a:prstGeom prst="wedgeEllipseCallout">
            <a:avLst>
              <a:gd name="adj1" fmla="val -6607"/>
              <a:gd name="adj2" fmla="val 8292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GB" sz="800" dirty="0"/>
              <a:t>Against hottest day of the year in 2022</a:t>
            </a:r>
          </a:p>
        </p:txBody>
      </p:sp>
    </p:spTree>
    <p:extLst>
      <p:ext uri="{BB962C8B-B14F-4D97-AF65-F5344CB8AC3E}">
        <p14:creationId xmlns:p14="http://schemas.microsoft.com/office/powerpoint/2010/main" val="2178739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69778" y="1004187"/>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Incremental Sales</a:t>
            </a:r>
          </a:p>
          <a:p>
            <a:pPr>
              <a:buSzPts val="1100"/>
            </a:pPr>
            <a:r>
              <a:rPr lang="en-US" sz="1200" i="1" dirty="0">
                <a:solidFill>
                  <a:schemeClr val="tx1"/>
                </a:solidFill>
                <a:latin typeface="Arial" panose="020B0604020202020204" pitchFamily="34" charset="0"/>
                <a:cs typeface="Arial" panose="020B0604020202020204" pitchFamily="34" charset="0"/>
              </a:rPr>
              <a:t>4w/e 15</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July 2023 vs </a:t>
            </a:r>
            <a:r>
              <a:rPr lang="en-US" sz="1200" b="1" dirty="0">
                <a:latin typeface="Arial" panose="020B0604020202020204" pitchFamily="34" charset="0"/>
                <a:cs typeface="Arial" panose="020B0604020202020204" pitchFamily="34" charset="0"/>
              </a:rPr>
              <a:t>PRIOR </a:t>
            </a:r>
            <a:r>
              <a:rPr lang="en-US" sz="1200" i="1" dirty="0">
                <a:latin typeface="Arial" panose="020B0604020202020204" pitchFamily="34" charset="0"/>
                <a:cs typeface="Arial" panose="020B0604020202020204" pitchFamily="34" charset="0"/>
              </a:rPr>
              <a:t>period</a:t>
            </a:r>
            <a:endParaRPr lang="en-US" sz="1200" i="1" dirty="0">
              <a:solidFill>
                <a:schemeClr val="tx1"/>
              </a:solidFill>
              <a:latin typeface="Arial" panose="020B0604020202020204" pitchFamily="34" charset="0"/>
              <a:cs typeface="Arial" panose="020B0604020202020204" pitchFamily="34" charset="0"/>
            </a:endParaRP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3" name="Table 45">
            <a:extLst>
              <a:ext uri="{FF2B5EF4-FFF2-40B4-BE49-F238E27FC236}">
                <a16:creationId xmlns:a16="http://schemas.microsoft.com/office/drawing/2014/main" id="{85C2A131-13B3-09E4-F124-B73DC72B65B1}"/>
              </a:ext>
            </a:extLst>
          </p:cNvPr>
          <p:cNvGraphicFramePr>
            <a:graphicFrameLocks noGrp="1"/>
          </p:cNvGraphicFramePr>
          <p:nvPr>
            <p:ph idx="1"/>
            <p:extLst>
              <p:ext uri="{D42A27DB-BD31-4B8C-83A1-F6EECF244321}">
                <p14:modId xmlns:p14="http://schemas.microsoft.com/office/powerpoint/2010/main" val="1996562683"/>
              </p:ext>
            </p:extLst>
          </p:nvPr>
        </p:nvGraphicFramePr>
        <p:xfrm>
          <a:off x="4829577" y="1577661"/>
          <a:ext cx="6213699" cy="3805160"/>
        </p:xfrm>
        <a:graphic>
          <a:graphicData uri="http://schemas.openxmlformats.org/drawingml/2006/table">
            <a:tbl>
              <a:tblPr firstRow="1" bandRow="1">
                <a:tableStyleId>{073A0DAA-6AF3-43AB-8588-CEC1D06C72B9}</a:tableStyleId>
              </a:tblPr>
              <a:tblGrid>
                <a:gridCol w="3152099">
                  <a:extLst>
                    <a:ext uri="{9D8B030D-6E8A-4147-A177-3AD203B41FA5}">
                      <a16:colId xmlns:a16="http://schemas.microsoft.com/office/drawing/2014/main" val="2730304933"/>
                    </a:ext>
                  </a:extLst>
                </a:gridCol>
                <a:gridCol w="3061600">
                  <a:extLst>
                    <a:ext uri="{9D8B030D-6E8A-4147-A177-3AD203B41FA5}">
                      <a16:colId xmlns:a16="http://schemas.microsoft.com/office/drawing/2014/main" val="907276787"/>
                    </a:ext>
                  </a:extLst>
                </a:gridCol>
              </a:tblGrid>
              <a:tr h="635300">
                <a:tc>
                  <a:txBody>
                    <a:bodyPr/>
                    <a:lstStyle/>
                    <a:p>
                      <a:pPr algn="ctr"/>
                      <a:r>
                        <a:rPr lang="en-GB" sz="1800" dirty="0">
                          <a:latin typeface="+mj-lt"/>
                        </a:rPr>
                        <a:t>Supermarkets</a:t>
                      </a:r>
                    </a:p>
                  </a:txBody>
                  <a:tcPr>
                    <a:solidFill>
                      <a:schemeClr val="bg1">
                        <a:lumMod val="65000"/>
                      </a:schemeClr>
                    </a:solidFill>
                  </a:tcPr>
                </a:tc>
                <a:tc>
                  <a:txBody>
                    <a:bodyPr/>
                    <a:lstStyle/>
                    <a:p>
                      <a:pPr algn="ctr"/>
                      <a:r>
                        <a:rPr lang="en-GB" sz="1800" dirty="0">
                          <a:latin typeface="+mj-lt"/>
                        </a:rPr>
                        <a:t>Convenience</a:t>
                      </a:r>
                    </a:p>
                  </a:txBody>
                  <a:tcPr>
                    <a:solidFill>
                      <a:schemeClr val="bg1">
                        <a:lumMod val="65000"/>
                      </a:schemeClr>
                    </a:solidFill>
                  </a:tcPr>
                </a:tc>
                <a:extLst>
                  <a:ext uri="{0D108BD9-81ED-4DB2-BD59-A6C34878D82A}">
                    <a16:rowId xmlns:a16="http://schemas.microsoft.com/office/drawing/2014/main" val="2349305710"/>
                  </a:ext>
                </a:extLst>
              </a:tr>
              <a:tr h="2541169">
                <a:tc>
                  <a:txBody>
                    <a:bodyPr/>
                    <a:lstStyle/>
                    <a:p>
                      <a:pPr marL="73660" lvl="0" indent="0" algn="l" rtl="0">
                        <a:spcBef>
                          <a:spcPts val="0"/>
                        </a:spcBef>
                        <a:spcAft>
                          <a:spcPts val="0"/>
                        </a:spcAft>
                        <a:buClr>
                          <a:srgbClr val="FFFFFF"/>
                        </a:buClr>
                        <a:buSzPts val="1000"/>
                        <a:buFont typeface="Montserrat Light"/>
                        <a:buNone/>
                      </a:pPr>
                      <a:endParaRPr lang="en-GB" sz="1200" b="1" dirty="0">
                        <a:solidFill>
                          <a:schemeClr val="accent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Fresh Ready Meals +£5m</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Haircare +£4m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Sports &amp; Energy Drinks +£4m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Aircare </a:t>
                      </a:r>
                      <a:r>
                        <a:rPr lang="en-GB" sz="1200" b="1" kern="1200" baseline="0" dirty="0">
                          <a:solidFill>
                            <a:schemeClr val="tx1"/>
                          </a:solidFill>
                          <a:latin typeface="+mn-lt"/>
                          <a:ea typeface="Montserrat Light"/>
                          <a:cs typeface="Montserrat Light"/>
                          <a:sym typeface="Montserrat Light"/>
                        </a:rPr>
                        <a:t>+£4m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Books +£3m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Cosmetics +£3m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Home Textiles +£3m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Oral Hygiene +£3m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Sweet Biscuits +£2m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Cooking Sauces +£2m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Champagne +£2m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Cat +£2m</a:t>
                      </a: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Chocolate Confectionery +£3m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Sports &amp; Energy Drinks +£3m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Milk +£2m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Cosmetics +£1m </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Fresh Ready Meals +£1m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Sweet Biscuits +£1m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Haircare +£1m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Stomach Remedies +£0.5m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Cat +£0.4m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Fragrances +£0.4m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Oral Hygiene +£0.4m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Morning Snacks +£0.4m</a:t>
                      </a:r>
                    </a:p>
                  </a:txBody>
                  <a:tcPr marL="91425" marR="91425" marT="91425" marB="91425">
                    <a:solidFill>
                      <a:schemeClr val="bg1">
                        <a:lumMod val="65000"/>
                      </a:schemeClr>
                    </a:solidFill>
                  </a:tcPr>
                </a:tc>
                <a:extLst>
                  <a:ext uri="{0D108BD9-81ED-4DB2-BD59-A6C34878D82A}">
                    <a16:rowId xmlns:a16="http://schemas.microsoft.com/office/drawing/2014/main" val="2462473271"/>
                  </a:ext>
                </a:extLst>
              </a:tr>
              <a:tr h="441004">
                <a:tc gridSpan="2">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0" i="0" baseline="0" dirty="0">
                          <a:solidFill>
                            <a:schemeClr val="bg1"/>
                          </a:solidFill>
                          <a:latin typeface="+mn-lt"/>
                          <a:ea typeface="Montserrat Light"/>
                          <a:cs typeface="Montserrat Light"/>
                          <a:sym typeface="Montserrat"/>
                        </a:rPr>
                        <a:t>Incremental sales were more muted this month, with slight increases for emergency and holiday type purchases as well as sweet treats.</a:t>
                      </a:r>
                      <a:endParaRPr sz="1400" b="1" i="1" baseline="0" dirty="0">
                        <a:solidFill>
                          <a:schemeClr val="bg1"/>
                        </a:solidFill>
                        <a:latin typeface="Georgia" panose="02040502050405020303" pitchFamily="18" charset="0"/>
                        <a:ea typeface="Montserrat Light"/>
                        <a:cs typeface="Montserrat Light"/>
                        <a:sym typeface="Montserrat Ligh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extLst>
                  <a:ext uri="{0D108BD9-81ED-4DB2-BD59-A6C34878D82A}">
                    <a16:rowId xmlns:a16="http://schemas.microsoft.com/office/drawing/2014/main" val="3709966121"/>
                  </a:ext>
                </a:extLst>
              </a:tr>
            </a:tbl>
          </a:graphicData>
        </a:graphic>
      </p:graphicFrame>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28</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94998" y="2959643"/>
            <a:ext cx="3503952" cy="2390972"/>
          </a:xfrm>
        </p:spPr>
        <p:txBody>
          <a:bodyPr/>
          <a:lstStyle/>
          <a:p>
            <a:r>
              <a:rPr lang="en-US" sz="3200" b="0" dirty="0">
                <a:latin typeface="+mn-lt"/>
                <a:cs typeface="Arial"/>
              </a:rPr>
              <a:t>The focus this month was on </a:t>
            </a:r>
            <a:r>
              <a:rPr lang="en-US" sz="3200" i="1" dirty="0">
                <a:latin typeface="Georgia" panose="02040502050405020303" pitchFamily="18" charset="0"/>
                <a:cs typeface="Arial"/>
              </a:rPr>
              <a:t>Convenient meal solutions, emergency purchases </a:t>
            </a:r>
            <a:r>
              <a:rPr lang="en-US" sz="3200" b="0" dirty="0">
                <a:latin typeface="+mn-lt"/>
                <a:cs typeface="Arial"/>
              </a:rPr>
              <a:t>and</a:t>
            </a:r>
            <a:r>
              <a:rPr lang="en-US" sz="3200" dirty="0">
                <a:latin typeface="+mn-lt"/>
                <a:cs typeface="Arial"/>
              </a:rPr>
              <a:t> </a:t>
            </a:r>
            <a:r>
              <a:rPr lang="en-US" sz="3200" i="1" dirty="0">
                <a:latin typeface="Georgia" panose="02040502050405020303" pitchFamily="18" charset="0"/>
                <a:cs typeface="Arial"/>
              </a:rPr>
              <a:t>treats</a:t>
            </a:r>
            <a:br>
              <a:rPr lang="en-US" sz="3200" b="0" dirty="0">
                <a:latin typeface="+mn-lt"/>
                <a:cs typeface="Arial"/>
              </a:rPr>
            </a:br>
            <a:br>
              <a:rPr lang="en-US" sz="3200" b="0" dirty="0">
                <a:latin typeface="+mn-lt"/>
                <a:cs typeface="Arial"/>
              </a:rPr>
            </a:br>
            <a:endParaRPr lang="en-US" sz="3200" dirty="0"/>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Scantrack</a:t>
            </a:r>
          </a:p>
        </p:txBody>
      </p:sp>
      <p:pic>
        <p:nvPicPr>
          <p:cNvPr id="1026" name="Picture 2">
            <a:extLst>
              <a:ext uri="{FF2B5EF4-FFF2-40B4-BE49-F238E27FC236}">
                <a16:creationId xmlns:a16="http://schemas.microsoft.com/office/drawing/2014/main" id="{75F6AA9F-692E-D3B1-1BA3-0093D4540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827" y="1576052"/>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41869A7F-2A9C-A0D2-5302-9C7EE1A72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107" y="1490133"/>
            <a:ext cx="726440" cy="72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704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F7DAEFD-BD38-2769-A655-9B35AB34194C}"/>
              </a:ext>
            </a:extLst>
          </p:cNvPr>
          <p:cNvGraphicFramePr/>
          <p:nvPr>
            <p:extLst>
              <p:ext uri="{D42A27DB-BD31-4B8C-83A1-F6EECF244321}">
                <p14:modId xmlns:p14="http://schemas.microsoft.com/office/powerpoint/2010/main" val="1571807438"/>
              </p:ext>
            </p:extLst>
          </p:nvPr>
        </p:nvGraphicFramePr>
        <p:xfrm>
          <a:off x="4313291" y="1801207"/>
          <a:ext cx="7570453" cy="351021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CE2B0CDB-A3EF-A0B0-37B3-DA12CB5F5C61}"/>
              </a:ext>
            </a:extLst>
          </p:cNvPr>
          <p:cNvSpPr>
            <a:spLocks noGrp="1"/>
          </p:cNvSpPr>
          <p:nvPr>
            <p:ph type="sldNum" sz="quarter" idx="12"/>
          </p:nvPr>
        </p:nvSpPr>
        <p:spPr/>
        <p:txBody>
          <a:bodyPr/>
          <a:lstStyle/>
          <a:p>
            <a:fld id="{403EF4E2-7A7A-0548-85F1-5479B7C9E1B2}" type="slidenum">
              <a:rPr lang="en-US" smtClean="0"/>
              <a:t>29</a:t>
            </a:fld>
            <a:endParaRPr lang="en-US" dirty="0"/>
          </a:p>
        </p:txBody>
      </p:sp>
      <p:sp>
        <p:nvSpPr>
          <p:cNvPr id="6" name="Text Placeholder 5">
            <a:extLst>
              <a:ext uri="{FF2B5EF4-FFF2-40B4-BE49-F238E27FC236}">
                <a16:creationId xmlns:a16="http://schemas.microsoft.com/office/drawing/2014/main" id="{A84036DE-09E6-CA09-D33B-A9696884F8B5}"/>
              </a:ext>
            </a:extLst>
          </p:cNvPr>
          <p:cNvSpPr>
            <a:spLocks noGrp="1"/>
          </p:cNvSpPr>
          <p:nvPr>
            <p:ph type="body" sz="quarter" idx="14"/>
          </p:nvPr>
        </p:nvSpPr>
        <p:spPr/>
        <p:txBody>
          <a:bodyPr/>
          <a:lstStyle/>
          <a:p>
            <a:r>
              <a:rPr lang="en-GB" dirty="0"/>
              <a:t>Source:  NIQ Total Till 12w/e value Share of Trade Top 4 vs Discounters; *NIQ Homescan FMCG 12w/e value sales vs year ago</a:t>
            </a:r>
          </a:p>
        </p:txBody>
      </p:sp>
      <p:grpSp>
        <p:nvGrpSpPr>
          <p:cNvPr id="7" name="Group 6">
            <a:extLst>
              <a:ext uri="{FF2B5EF4-FFF2-40B4-BE49-F238E27FC236}">
                <a16:creationId xmlns:a16="http://schemas.microsoft.com/office/drawing/2014/main" id="{9B6E6DA6-759B-AD4E-2FBA-A1EC124569DD}"/>
              </a:ext>
            </a:extLst>
          </p:cNvPr>
          <p:cNvGrpSpPr/>
          <p:nvPr/>
        </p:nvGrpSpPr>
        <p:grpSpPr>
          <a:xfrm>
            <a:off x="0" y="560498"/>
            <a:ext cx="3991136" cy="5790971"/>
            <a:chOff x="8021944" y="453342"/>
            <a:chExt cx="3991136" cy="5790971"/>
          </a:xfrm>
        </p:grpSpPr>
        <p:sp>
          <p:nvSpPr>
            <p:cNvPr id="8" name="Isosceles Triangle 7">
              <a:extLst>
                <a:ext uri="{FF2B5EF4-FFF2-40B4-BE49-F238E27FC236}">
                  <a16:creationId xmlns:a16="http://schemas.microsoft.com/office/drawing/2014/main" id="{FF2D7C1E-06E4-3DBF-D9D0-B06E16EBCB20}"/>
                </a:ext>
              </a:extLst>
            </p:cNvPr>
            <p:cNvSpPr/>
            <p:nvPr/>
          </p:nvSpPr>
          <p:spPr>
            <a:xfrm>
              <a:off x="8021944" y="453342"/>
              <a:ext cx="2378727" cy="20506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9" name="Isosceles Triangle 8">
              <a:extLst>
                <a:ext uri="{FF2B5EF4-FFF2-40B4-BE49-F238E27FC236}">
                  <a16:creationId xmlns:a16="http://schemas.microsoft.com/office/drawing/2014/main" id="{47AC3DC0-EC5C-989D-0958-7ACCAD580EA7}"/>
                </a:ext>
              </a:extLst>
            </p:cNvPr>
            <p:cNvSpPr/>
            <p:nvPr/>
          </p:nvSpPr>
          <p:spPr>
            <a:xfrm>
              <a:off x="10436733" y="1145049"/>
              <a:ext cx="1576347" cy="135891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dirty="0">
                <a:solidFill>
                  <a:schemeClr val="accent1"/>
                </a:solidFill>
              </a:endParaRPr>
            </a:p>
          </p:txBody>
        </p:sp>
        <p:sp>
          <p:nvSpPr>
            <p:cNvPr id="10" name="TextBox 9">
              <a:extLst>
                <a:ext uri="{FF2B5EF4-FFF2-40B4-BE49-F238E27FC236}">
                  <a16:creationId xmlns:a16="http://schemas.microsoft.com/office/drawing/2014/main" id="{600EAC21-BDFA-F0ED-1F3F-D1F50752F4B5}"/>
                </a:ext>
              </a:extLst>
            </p:cNvPr>
            <p:cNvSpPr txBox="1"/>
            <p:nvPr/>
          </p:nvSpPr>
          <p:spPr>
            <a:xfrm>
              <a:off x="8596580" y="1449245"/>
              <a:ext cx="1234846" cy="523220"/>
            </a:xfrm>
            <a:prstGeom prst="rect">
              <a:avLst/>
            </a:prstGeom>
            <a:noFill/>
          </p:spPr>
          <p:txBody>
            <a:bodyPr wrap="square">
              <a:spAutoFit/>
            </a:bodyPr>
            <a:lstStyle/>
            <a:p>
              <a:pPr algn="ctr"/>
              <a:r>
                <a:rPr kumimoji="0" lang="en-GB" sz="2800" b="1" i="1" u="none" strike="noStrike" kern="0" cap="none" spc="0" normalizeH="0" baseline="0" noProof="0" dirty="0">
                  <a:ln>
                    <a:noFill/>
                  </a:ln>
                  <a:solidFill>
                    <a:schemeClr val="bg1"/>
                  </a:solidFill>
                  <a:effectLst/>
                  <a:uLnTx/>
                  <a:uFillTx/>
                  <a:latin typeface="Georgia" panose="02040502050405020303" pitchFamily="18" charset="0"/>
                  <a:sym typeface="Montserrat"/>
                </a:rPr>
                <a:t>+19%</a:t>
              </a:r>
              <a:endParaRPr lang="en-GB" sz="2800" i="1" dirty="0">
                <a:solidFill>
                  <a:schemeClr val="bg1"/>
                </a:solidFill>
                <a:latin typeface="Georgia" panose="02040502050405020303" pitchFamily="18" charset="0"/>
              </a:endParaRPr>
            </a:p>
          </p:txBody>
        </p:sp>
        <p:sp>
          <p:nvSpPr>
            <p:cNvPr id="11" name="TextBox 10">
              <a:extLst>
                <a:ext uri="{FF2B5EF4-FFF2-40B4-BE49-F238E27FC236}">
                  <a16:creationId xmlns:a16="http://schemas.microsoft.com/office/drawing/2014/main" id="{435253F0-66CC-27AF-45C2-59DE8441E895}"/>
                </a:ext>
              </a:extLst>
            </p:cNvPr>
            <p:cNvSpPr txBox="1"/>
            <p:nvPr/>
          </p:nvSpPr>
          <p:spPr>
            <a:xfrm>
              <a:off x="10609244" y="1838192"/>
              <a:ext cx="1192649" cy="523220"/>
            </a:xfrm>
            <a:prstGeom prst="rect">
              <a:avLst/>
            </a:prstGeom>
            <a:noFill/>
          </p:spPr>
          <p:txBody>
            <a:bodyPr wrap="square">
              <a:spAutoFit/>
            </a:bodyPr>
            <a:lstStyle/>
            <a:p>
              <a:pPr algn="ctr"/>
              <a:r>
                <a:rPr lang="en-GB" sz="2800" b="1" dirty="0">
                  <a:solidFill>
                    <a:schemeClr val="bg1"/>
                  </a:solidFill>
                  <a:latin typeface="Georgia" panose="02040502050405020303" pitchFamily="18" charset="0"/>
                  <a:sym typeface="Montserrat"/>
                </a:rPr>
                <a:t>+10</a:t>
              </a:r>
              <a:r>
                <a:rPr kumimoji="0" lang="en-GB" sz="2800" b="1" i="0" u="none" strike="noStrike" kern="0" cap="none" spc="0" normalizeH="0" baseline="0" noProof="0" dirty="0">
                  <a:ln>
                    <a:noFill/>
                  </a:ln>
                  <a:solidFill>
                    <a:schemeClr val="bg1"/>
                  </a:solidFill>
                  <a:effectLst/>
                  <a:uLnTx/>
                  <a:uFillTx/>
                  <a:latin typeface="Georgia" panose="02040502050405020303" pitchFamily="18" charset="0"/>
                  <a:sym typeface="Montserrat"/>
                </a:rPr>
                <a:t>%</a:t>
              </a:r>
            </a:p>
          </p:txBody>
        </p:sp>
        <p:sp>
          <p:nvSpPr>
            <p:cNvPr id="12" name="TextBox 11">
              <a:extLst>
                <a:ext uri="{FF2B5EF4-FFF2-40B4-BE49-F238E27FC236}">
                  <a16:creationId xmlns:a16="http://schemas.microsoft.com/office/drawing/2014/main" id="{C69CD38A-C322-521B-2B83-5CE9E2473E7C}"/>
                </a:ext>
              </a:extLst>
            </p:cNvPr>
            <p:cNvSpPr txBox="1"/>
            <p:nvPr/>
          </p:nvSpPr>
          <p:spPr>
            <a:xfrm>
              <a:off x="8196630" y="3104992"/>
              <a:ext cx="3447377" cy="3139321"/>
            </a:xfrm>
            <a:prstGeom prst="rect">
              <a:avLst/>
            </a:prstGeom>
            <a:noFill/>
          </p:spPr>
          <p:txBody>
            <a:bodyPr wrap="square">
              <a:spAutoFit/>
            </a:bodyPr>
            <a:lstStyle/>
            <a:p>
              <a:pPr algn="ctr"/>
              <a:r>
                <a:rPr lang="en-GB" dirty="0">
                  <a:solidFill>
                    <a:schemeClr val="bg1"/>
                  </a:solidFill>
                  <a:latin typeface="+mj-lt"/>
                  <a:sym typeface="Montserrat"/>
                </a:rPr>
                <a:t>In the latest quarter, </a:t>
              </a:r>
              <a:r>
                <a:rPr lang="en-GB" b="1" i="1" dirty="0">
                  <a:solidFill>
                    <a:schemeClr val="bg1"/>
                  </a:solidFill>
                  <a:latin typeface="Georgia" panose="02040502050405020303" pitchFamily="18" charset="0"/>
                  <a:sym typeface="Montserrat"/>
                </a:rPr>
                <a:t>Big 4 supermarket </a:t>
              </a:r>
              <a:r>
                <a:rPr lang="en-GB" dirty="0">
                  <a:solidFill>
                    <a:schemeClr val="bg1"/>
                  </a:solidFill>
                  <a:latin typeface="+mj-lt"/>
                  <a:sym typeface="Montserrat"/>
                </a:rPr>
                <a:t>share slowed slightly, whilst </a:t>
              </a:r>
              <a:r>
                <a:rPr lang="en-GB" b="1" i="1" dirty="0">
                  <a:solidFill>
                    <a:schemeClr val="bg1"/>
                  </a:solidFill>
                  <a:latin typeface="Georgia" panose="02040502050405020303" pitchFamily="18" charset="0"/>
                  <a:sym typeface="Montserrat"/>
                </a:rPr>
                <a:t>Discounters held</a:t>
              </a:r>
              <a:r>
                <a:rPr lang="en-GB" dirty="0">
                  <a:solidFill>
                    <a:schemeClr val="bg1"/>
                  </a:solidFill>
                  <a:sym typeface="Montserrat"/>
                </a:rPr>
                <a:t> share, which remains at the lowest point since April.  </a:t>
              </a:r>
            </a:p>
            <a:p>
              <a:pPr algn="ctr"/>
              <a:endParaRPr lang="en-GB" dirty="0">
                <a:solidFill>
                  <a:schemeClr val="bg1"/>
                </a:solidFill>
                <a:sym typeface="Montserrat"/>
              </a:endParaRPr>
            </a:p>
            <a:p>
              <a:pPr algn="ctr"/>
              <a:r>
                <a:rPr lang="en-GB" dirty="0">
                  <a:solidFill>
                    <a:schemeClr val="bg1"/>
                  </a:solidFill>
                  <a:sym typeface="Montserrat"/>
                </a:rPr>
                <a:t> Discounter’s continue to grow nearly </a:t>
              </a:r>
              <a:r>
                <a:rPr lang="en-GB" b="1" i="1" dirty="0">
                  <a:solidFill>
                    <a:schemeClr val="bg1"/>
                  </a:solidFill>
                  <a:latin typeface="Georgia" panose="02040502050405020303" pitchFamily="18" charset="0"/>
                  <a:sym typeface="Montserrat"/>
                </a:rPr>
                <a:t>twice </a:t>
              </a:r>
              <a:r>
                <a:rPr lang="en-GB" dirty="0">
                  <a:solidFill>
                    <a:schemeClr val="bg1"/>
                  </a:solidFill>
                  <a:sym typeface="Montserrat"/>
                </a:rPr>
                <a:t>as</a:t>
              </a:r>
              <a:r>
                <a:rPr lang="en-GB" b="1" i="1" dirty="0">
                  <a:solidFill>
                    <a:schemeClr val="bg1"/>
                  </a:solidFill>
                  <a:latin typeface="Georgia" panose="02040502050405020303" pitchFamily="18" charset="0"/>
                  <a:sym typeface="Montserrat"/>
                </a:rPr>
                <a:t> fast</a:t>
              </a:r>
              <a:r>
                <a:rPr lang="en-GB" dirty="0">
                  <a:solidFill>
                    <a:schemeClr val="bg1"/>
                  </a:solidFill>
                  <a:sym typeface="Montserrat"/>
                </a:rPr>
                <a:t> as the </a:t>
              </a:r>
              <a:r>
                <a:rPr lang="en-GB" b="1" i="1" dirty="0">
                  <a:solidFill>
                    <a:schemeClr val="bg1"/>
                  </a:solidFill>
                  <a:latin typeface="Georgia" panose="02040502050405020303" pitchFamily="18" charset="0"/>
                  <a:sym typeface="Montserrat"/>
                </a:rPr>
                <a:t>biggest Supermarkets </a:t>
              </a:r>
              <a:r>
                <a:rPr lang="en-GB" dirty="0">
                  <a:solidFill>
                    <a:schemeClr val="bg1"/>
                  </a:solidFill>
                  <a:sym typeface="Montserrat"/>
                </a:rPr>
                <a:t>resulting in a significant increase in share vs year ago.</a:t>
              </a:r>
              <a:endParaRPr lang="en-GB" dirty="0">
                <a:solidFill>
                  <a:schemeClr val="bg1"/>
                </a:solidFill>
              </a:endParaRPr>
            </a:p>
          </p:txBody>
        </p:sp>
      </p:grpSp>
      <p:sp>
        <p:nvSpPr>
          <p:cNvPr id="17" name="TextBox 16">
            <a:extLst>
              <a:ext uri="{FF2B5EF4-FFF2-40B4-BE49-F238E27FC236}">
                <a16:creationId xmlns:a16="http://schemas.microsoft.com/office/drawing/2014/main" id="{654700A7-A54F-8C66-F8BC-7C52E4365C33}"/>
              </a:ext>
            </a:extLst>
          </p:cNvPr>
          <p:cNvSpPr txBox="1"/>
          <p:nvPr/>
        </p:nvSpPr>
        <p:spPr>
          <a:xfrm>
            <a:off x="4201652" y="2133636"/>
            <a:ext cx="846386" cy="276999"/>
          </a:xfrm>
          <a:prstGeom prst="rect">
            <a:avLst/>
          </a:prstGeom>
          <a:noFill/>
        </p:spPr>
        <p:txBody>
          <a:bodyPr wrap="none" lIns="0" rIns="0" rtlCol="0">
            <a:spAutoFit/>
          </a:bodyPr>
          <a:lstStyle/>
          <a:p>
            <a:pPr defTabSz="1219170">
              <a:defRPr/>
            </a:pPr>
            <a:r>
              <a:rPr lang="en-GB" sz="1200" b="1" dirty="0">
                <a:solidFill>
                  <a:schemeClr val="tx1"/>
                </a:solidFill>
                <a:latin typeface="+mj-lt"/>
              </a:rPr>
              <a:t>Discounter </a:t>
            </a:r>
          </a:p>
        </p:txBody>
      </p:sp>
      <p:sp>
        <p:nvSpPr>
          <p:cNvPr id="18" name="TextBox 17">
            <a:extLst>
              <a:ext uri="{FF2B5EF4-FFF2-40B4-BE49-F238E27FC236}">
                <a16:creationId xmlns:a16="http://schemas.microsoft.com/office/drawing/2014/main" id="{3B3A2224-EC69-5E34-3CCD-EF25B7C11FE3}"/>
              </a:ext>
            </a:extLst>
          </p:cNvPr>
          <p:cNvSpPr txBox="1"/>
          <p:nvPr/>
        </p:nvSpPr>
        <p:spPr>
          <a:xfrm>
            <a:off x="10890469" y="1901818"/>
            <a:ext cx="1022716" cy="461665"/>
          </a:xfrm>
          <a:prstGeom prst="rect">
            <a:avLst/>
          </a:prstGeom>
          <a:noFill/>
        </p:spPr>
        <p:txBody>
          <a:bodyPr wrap="none" lIns="0" rIns="0" rtlCol="0">
            <a:spAutoFit/>
          </a:bodyPr>
          <a:lstStyle/>
          <a:p>
            <a:pPr algn="r" defTabSz="1219170">
              <a:defRPr/>
            </a:pPr>
            <a:r>
              <a:rPr lang="en-GB" sz="1200" b="1" dirty="0">
                <a:solidFill>
                  <a:schemeClr val="tx1"/>
                </a:solidFill>
                <a:latin typeface="+mj-lt"/>
              </a:rPr>
              <a:t>Big 4 </a:t>
            </a:r>
          </a:p>
          <a:p>
            <a:pPr algn="r" defTabSz="1219170">
              <a:defRPr/>
            </a:pPr>
            <a:r>
              <a:rPr lang="en-GB" sz="1200" b="1" dirty="0">
                <a:solidFill>
                  <a:schemeClr val="tx1"/>
                </a:solidFill>
                <a:latin typeface="+mj-lt"/>
              </a:rPr>
              <a:t>Supermarkets</a:t>
            </a:r>
          </a:p>
        </p:txBody>
      </p:sp>
      <p:cxnSp>
        <p:nvCxnSpPr>
          <p:cNvPr id="20" name="Straight Connector 19">
            <a:extLst>
              <a:ext uri="{FF2B5EF4-FFF2-40B4-BE49-F238E27FC236}">
                <a16:creationId xmlns:a16="http://schemas.microsoft.com/office/drawing/2014/main" id="{E4454F7F-0028-7755-B9CE-01923A5EFE9B}"/>
              </a:ext>
            </a:extLst>
          </p:cNvPr>
          <p:cNvCxnSpPr>
            <a:cxnSpLocks/>
          </p:cNvCxnSpPr>
          <p:nvPr/>
        </p:nvCxnSpPr>
        <p:spPr>
          <a:xfrm>
            <a:off x="8564222" y="1565195"/>
            <a:ext cx="0" cy="2964540"/>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107BBEB-C6C1-04A2-0516-2B16A7FE56BF}"/>
              </a:ext>
            </a:extLst>
          </p:cNvPr>
          <p:cNvSpPr txBox="1"/>
          <p:nvPr/>
        </p:nvSpPr>
        <p:spPr>
          <a:xfrm>
            <a:off x="0" y="502277"/>
            <a:ext cx="1073776" cy="246221"/>
          </a:xfrm>
          <a:prstGeom prst="rect">
            <a:avLst/>
          </a:prstGeom>
          <a:noFill/>
        </p:spPr>
        <p:txBody>
          <a:bodyPr wrap="square">
            <a:spAutoFit/>
          </a:bodyPr>
          <a:lstStyle/>
          <a:p>
            <a:r>
              <a:rPr lang="en-GB" sz="1000" b="1" dirty="0">
                <a:solidFill>
                  <a:schemeClr val="bg1"/>
                </a:solidFill>
                <a:latin typeface="+mj-lt"/>
                <a:sym typeface="Montserrat"/>
              </a:rPr>
              <a:t>FMCG growth*</a:t>
            </a:r>
            <a:endParaRPr lang="en-GB" sz="1000" b="1" dirty="0"/>
          </a:p>
        </p:txBody>
      </p:sp>
      <p:sp>
        <p:nvSpPr>
          <p:cNvPr id="14" name="TextBox 13">
            <a:extLst>
              <a:ext uri="{FF2B5EF4-FFF2-40B4-BE49-F238E27FC236}">
                <a16:creationId xmlns:a16="http://schemas.microsoft.com/office/drawing/2014/main" id="{77FEEDDA-D622-0C4D-6C7E-667D11A63129}"/>
              </a:ext>
            </a:extLst>
          </p:cNvPr>
          <p:cNvSpPr txBox="1"/>
          <p:nvPr/>
        </p:nvSpPr>
        <p:spPr>
          <a:xfrm>
            <a:off x="4276218" y="1319720"/>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Big 4 share vs Discounters</a:t>
            </a:r>
          </a:p>
          <a:p>
            <a:pPr>
              <a:buSzPts val="1100"/>
            </a:pPr>
            <a:r>
              <a:rPr lang="en-US" sz="1200" i="1" dirty="0">
                <a:solidFill>
                  <a:schemeClr val="tx1"/>
                </a:solidFill>
                <a:latin typeface="Arial" panose="020B0604020202020204" pitchFamily="34" charset="0"/>
                <a:cs typeface="Arial" panose="020B0604020202020204" pitchFamily="34" charset="0"/>
              </a:rPr>
              <a:t>12 w/e Total Till share of Grocers</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15" name="TextBox 14">
            <a:extLst>
              <a:ext uri="{FF2B5EF4-FFF2-40B4-BE49-F238E27FC236}">
                <a16:creationId xmlns:a16="http://schemas.microsoft.com/office/drawing/2014/main" id="{AABDD1D8-D222-E18E-4862-F671E48597A8}"/>
              </a:ext>
            </a:extLst>
          </p:cNvPr>
          <p:cNvSpPr txBox="1"/>
          <p:nvPr/>
        </p:nvSpPr>
        <p:spPr>
          <a:xfrm>
            <a:off x="284946" y="2278418"/>
            <a:ext cx="1872265" cy="369332"/>
          </a:xfrm>
          <a:prstGeom prst="rect">
            <a:avLst/>
          </a:prstGeom>
          <a:noFill/>
        </p:spPr>
        <p:txBody>
          <a:bodyPr wrap="square">
            <a:spAutoFit/>
          </a:bodyPr>
          <a:lstStyle/>
          <a:p>
            <a:pPr algn="ctr"/>
            <a:r>
              <a:rPr lang="en-GB" sz="1800" i="1" kern="0" dirty="0">
                <a:solidFill>
                  <a:schemeClr val="bg1"/>
                </a:solidFill>
                <a:sym typeface="Montserrat"/>
              </a:rPr>
              <a:t>Discounters</a:t>
            </a:r>
            <a:endParaRPr lang="en-GB" dirty="0"/>
          </a:p>
        </p:txBody>
      </p:sp>
      <p:sp>
        <p:nvSpPr>
          <p:cNvPr id="16" name="TextBox 15">
            <a:extLst>
              <a:ext uri="{FF2B5EF4-FFF2-40B4-BE49-F238E27FC236}">
                <a16:creationId xmlns:a16="http://schemas.microsoft.com/office/drawing/2014/main" id="{4634680C-9BA2-F25E-4BD1-3B5E4F8D5BF5}"/>
              </a:ext>
            </a:extLst>
          </p:cNvPr>
          <p:cNvSpPr txBox="1"/>
          <p:nvPr/>
        </p:nvSpPr>
        <p:spPr>
          <a:xfrm>
            <a:off x="2430184" y="2380829"/>
            <a:ext cx="1506458" cy="215444"/>
          </a:xfrm>
          <a:prstGeom prst="rect">
            <a:avLst/>
          </a:prstGeom>
          <a:noFill/>
        </p:spPr>
        <p:txBody>
          <a:bodyPr wrap="square">
            <a:spAutoFit/>
          </a:bodyPr>
          <a:lstStyle/>
          <a:p>
            <a:pPr algn="ctr"/>
            <a:r>
              <a:rPr lang="en-GB" sz="800" i="1" kern="0" dirty="0">
                <a:solidFill>
                  <a:schemeClr val="bg1"/>
                </a:solidFill>
                <a:sym typeface="Montserrat"/>
              </a:rPr>
              <a:t>Big 4 Supermarkets</a:t>
            </a:r>
            <a:endParaRPr lang="en-GB" sz="800" i="1" dirty="0">
              <a:solidFill>
                <a:schemeClr val="bg1"/>
              </a:solidFill>
            </a:endParaRPr>
          </a:p>
        </p:txBody>
      </p:sp>
    </p:spTree>
    <p:extLst>
      <p:ext uri="{BB962C8B-B14F-4D97-AF65-F5344CB8AC3E}">
        <p14:creationId xmlns:p14="http://schemas.microsoft.com/office/powerpoint/2010/main" val="177542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Market Overview</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259334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69778" y="1004187"/>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Incremental Sales</a:t>
            </a:r>
          </a:p>
          <a:p>
            <a:pPr>
              <a:buSzPts val="1100"/>
            </a:pPr>
            <a:r>
              <a:rPr lang="en-US" sz="1200" i="1" dirty="0">
                <a:solidFill>
                  <a:schemeClr val="tx1"/>
                </a:solidFill>
                <a:latin typeface="Arial" panose="020B0604020202020204" pitchFamily="34" charset="0"/>
                <a:cs typeface="Arial" panose="020B0604020202020204" pitchFamily="34" charset="0"/>
              </a:rPr>
              <a:t>4w/e 15</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July 2023 vs </a:t>
            </a:r>
            <a:r>
              <a:rPr lang="en-US" sz="1200" b="1" dirty="0">
                <a:latin typeface="Arial" panose="020B0604020202020204" pitchFamily="34" charset="0"/>
                <a:cs typeface="Arial" panose="020B0604020202020204" pitchFamily="34" charset="0"/>
              </a:rPr>
              <a:t>year ago</a:t>
            </a:r>
            <a:endParaRPr lang="en-US" sz="1200" i="1" dirty="0">
              <a:solidFill>
                <a:schemeClr val="tx1"/>
              </a:solidFill>
              <a:latin typeface="Arial" panose="020B0604020202020204" pitchFamily="34" charset="0"/>
              <a:cs typeface="Arial" panose="020B0604020202020204" pitchFamily="34" charset="0"/>
            </a:endParaRP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3" name="Table 45">
            <a:extLst>
              <a:ext uri="{FF2B5EF4-FFF2-40B4-BE49-F238E27FC236}">
                <a16:creationId xmlns:a16="http://schemas.microsoft.com/office/drawing/2014/main" id="{85C2A131-13B3-09E4-F124-B73DC72B65B1}"/>
              </a:ext>
            </a:extLst>
          </p:cNvPr>
          <p:cNvGraphicFramePr>
            <a:graphicFrameLocks noGrp="1"/>
          </p:cNvGraphicFramePr>
          <p:nvPr>
            <p:ph idx="1"/>
            <p:extLst>
              <p:ext uri="{D42A27DB-BD31-4B8C-83A1-F6EECF244321}">
                <p14:modId xmlns:p14="http://schemas.microsoft.com/office/powerpoint/2010/main" val="3015793998"/>
              </p:ext>
            </p:extLst>
          </p:nvPr>
        </p:nvGraphicFramePr>
        <p:xfrm>
          <a:off x="4216506" y="1685180"/>
          <a:ext cx="7594599" cy="3652760"/>
        </p:xfrm>
        <a:graphic>
          <a:graphicData uri="http://schemas.openxmlformats.org/drawingml/2006/table">
            <a:tbl>
              <a:tblPr firstRow="1" bandRow="1">
                <a:tableStyleId>{073A0DAA-6AF3-43AB-8588-CEC1D06C72B9}</a:tableStyleId>
              </a:tblPr>
              <a:tblGrid>
                <a:gridCol w="3852605">
                  <a:extLst>
                    <a:ext uri="{9D8B030D-6E8A-4147-A177-3AD203B41FA5}">
                      <a16:colId xmlns:a16="http://schemas.microsoft.com/office/drawing/2014/main" val="2730304933"/>
                    </a:ext>
                  </a:extLst>
                </a:gridCol>
                <a:gridCol w="3741994">
                  <a:extLst>
                    <a:ext uri="{9D8B030D-6E8A-4147-A177-3AD203B41FA5}">
                      <a16:colId xmlns:a16="http://schemas.microsoft.com/office/drawing/2014/main" val="907276787"/>
                    </a:ext>
                  </a:extLst>
                </a:gridCol>
              </a:tblGrid>
              <a:tr h="635300">
                <a:tc>
                  <a:txBody>
                    <a:bodyPr/>
                    <a:lstStyle/>
                    <a:p>
                      <a:pPr algn="ctr"/>
                      <a:r>
                        <a:rPr lang="en-GB" sz="1800" dirty="0">
                          <a:latin typeface="+mj-lt"/>
                        </a:rPr>
                        <a:t>Discounters</a:t>
                      </a:r>
                    </a:p>
                  </a:txBody>
                  <a:tcPr>
                    <a:solidFill>
                      <a:schemeClr val="bg1">
                        <a:lumMod val="65000"/>
                      </a:schemeClr>
                    </a:solidFill>
                  </a:tcPr>
                </a:tc>
                <a:tc>
                  <a:txBody>
                    <a:bodyPr/>
                    <a:lstStyle/>
                    <a:p>
                      <a:pPr algn="ctr"/>
                      <a:r>
                        <a:rPr lang="en-GB" sz="1800" dirty="0">
                          <a:latin typeface="+mj-lt"/>
                        </a:rPr>
                        <a:t>Value Retailers</a:t>
                      </a:r>
                    </a:p>
                  </a:txBody>
                  <a:tcPr>
                    <a:solidFill>
                      <a:schemeClr val="bg1">
                        <a:lumMod val="65000"/>
                      </a:schemeClr>
                    </a:solidFill>
                  </a:tcPr>
                </a:tc>
                <a:extLst>
                  <a:ext uri="{0D108BD9-81ED-4DB2-BD59-A6C34878D82A}">
                    <a16:rowId xmlns:a16="http://schemas.microsoft.com/office/drawing/2014/main" val="2349305710"/>
                  </a:ext>
                </a:extLst>
              </a:tr>
              <a:tr h="2156688">
                <a:tc>
                  <a:txBody>
                    <a:bodyPr/>
                    <a:lstStyle/>
                    <a:p>
                      <a:pPr marL="73660" lvl="0" indent="0" algn="l" rtl="0">
                        <a:spcBef>
                          <a:spcPts val="0"/>
                        </a:spcBef>
                        <a:spcAft>
                          <a:spcPts val="0"/>
                        </a:spcAft>
                        <a:buClr>
                          <a:srgbClr val="FFFFFF"/>
                        </a:buClr>
                        <a:buSzPts val="1000"/>
                        <a:buFont typeface="Montserrat Light"/>
                        <a:buNone/>
                      </a:pPr>
                      <a:endParaRPr lang="en-GB" sz="1200" b="1" dirty="0">
                        <a:solidFill>
                          <a:schemeClr val="accent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Fresh Fruit +£15m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Cheese +£14m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Cooked Meat +£12m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Morning Goods/Spec Breads</a:t>
                      </a:r>
                      <a:r>
                        <a:rPr lang="en-GB" sz="1200" b="1" kern="1200" baseline="0" dirty="0">
                          <a:solidFill>
                            <a:schemeClr val="tx1"/>
                          </a:solidFill>
                          <a:latin typeface="+mn-lt"/>
                          <a:ea typeface="Montserrat Light"/>
                          <a:cs typeface="Montserrat Light"/>
                          <a:sym typeface="Montserrat Light"/>
                        </a:rPr>
                        <a:t> +£11m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Fresh Meat +£11m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Sweet Biscuits +£10m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Crisps &amp; Snacks +£10m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Yoghurts +£7m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Fresh Veg +£7m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Eggs +£6m</a:t>
                      </a: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Sugar Confectionery +£2.9m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Crisps &amp; Snacks +£1.9m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Still Wine +£1.8m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Cat £1.7m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Dog +£1.0m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Household Cleaners +£1.0m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Petcare +£0.9m </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Kitchen Roll +£0.8m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Cheese +£0.8m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Sweet Biscuits +£0.8m</a:t>
                      </a:r>
                    </a:p>
                  </a:txBody>
                  <a:tcPr marL="91425" marR="91425" marT="91425" marB="91425">
                    <a:solidFill>
                      <a:schemeClr val="bg1">
                        <a:lumMod val="65000"/>
                      </a:schemeClr>
                    </a:solidFill>
                  </a:tcPr>
                </a:tc>
                <a:extLst>
                  <a:ext uri="{0D108BD9-81ED-4DB2-BD59-A6C34878D82A}">
                    <a16:rowId xmlns:a16="http://schemas.microsoft.com/office/drawing/2014/main" val="2462473271"/>
                  </a:ext>
                </a:extLst>
              </a:tr>
              <a:tr h="441004">
                <a:tc gridSpan="2">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0" i="0" baseline="0" dirty="0">
                          <a:solidFill>
                            <a:schemeClr val="bg1"/>
                          </a:solidFill>
                          <a:latin typeface="+mn-lt"/>
                          <a:ea typeface="Montserrat Light"/>
                          <a:cs typeface="Montserrat Light"/>
                          <a:sym typeface="Montserrat"/>
                        </a:rPr>
                        <a:t>Sweet Biscuits, Crisps &amp; Snacks and interestingly Cheese benefited both channels shoppers also spent more on dairy and produce at the Discounters and Wine, Pet and Household staples at the Value Retailers.  </a:t>
                      </a:r>
                      <a:endParaRPr sz="1400" b="1" i="1" baseline="0" dirty="0">
                        <a:solidFill>
                          <a:schemeClr val="bg1"/>
                        </a:solidFill>
                        <a:latin typeface="Georgia" panose="02040502050405020303" pitchFamily="18" charset="0"/>
                        <a:ea typeface="Montserrat Light"/>
                        <a:cs typeface="Montserrat Light"/>
                        <a:sym typeface="Montserrat Ligh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extLst>
                  <a:ext uri="{0D108BD9-81ED-4DB2-BD59-A6C34878D82A}">
                    <a16:rowId xmlns:a16="http://schemas.microsoft.com/office/drawing/2014/main" val="3709966121"/>
                  </a:ext>
                </a:extLst>
              </a:tr>
            </a:tbl>
          </a:graphicData>
        </a:graphic>
      </p:graphicFrame>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30</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p:txBody>
          <a:bodyPr/>
          <a:lstStyle/>
          <a:p>
            <a:br>
              <a:rPr lang="en-US" sz="3200" b="0" dirty="0">
                <a:latin typeface="+mn-lt"/>
                <a:cs typeface="Arial"/>
              </a:rPr>
            </a:br>
            <a:br>
              <a:rPr lang="en-US" sz="3200" b="0" dirty="0">
                <a:latin typeface="+mn-lt"/>
                <a:cs typeface="Arial"/>
              </a:rPr>
            </a:br>
            <a:endParaRPr lang="en-US" sz="3200" dirty="0"/>
          </a:p>
        </p:txBody>
      </p:sp>
      <p:sp>
        <p:nvSpPr>
          <p:cNvPr id="4" name="Subtitle 3">
            <a:extLst>
              <a:ext uri="{FF2B5EF4-FFF2-40B4-BE49-F238E27FC236}">
                <a16:creationId xmlns:a16="http://schemas.microsoft.com/office/drawing/2014/main" id="{3A9377CD-AD3A-2DBA-1C72-3B9AD159918B}"/>
              </a:ext>
            </a:extLst>
          </p:cNvPr>
          <p:cNvSpPr>
            <a:spLocks noGrp="1"/>
          </p:cNvSpPr>
          <p:nvPr>
            <p:ph type="subTitle" idx="13"/>
          </p:nvPr>
        </p:nvSpPr>
        <p:spPr>
          <a:xfrm>
            <a:off x="234373" y="1605434"/>
            <a:ext cx="3503953" cy="436210"/>
          </a:xfrm>
        </p:spPr>
        <p:txBody>
          <a:bodyPr/>
          <a:lstStyle/>
          <a:p>
            <a:r>
              <a:rPr lang="en-US" sz="2400" b="0" dirty="0">
                <a:cs typeface="Arial"/>
              </a:rPr>
              <a:t>To help stretch their budgets further shoppers</a:t>
            </a:r>
            <a:r>
              <a:rPr lang="en-US" sz="2400" dirty="0">
                <a:cs typeface="Arial"/>
              </a:rPr>
              <a:t> are </a:t>
            </a:r>
            <a:r>
              <a:rPr lang="en-US" sz="2400" b="1" i="1" dirty="0">
                <a:latin typeface="Georgia" panose="02040502050405020303" pitchFamily="18" charset="0"/>
                <a:cs typeface="Arial"/>
              </a:rPr>
              <a:t>stocking up </a:t>
            </a:r>
            <a:r>
              <a:rPr lang="en-US" sz="2400" dirty="0">
                <a:cs typeface="Arial"/>
              </a:rPr>
              <a:t>on</a:t>
            </a:r>
          </a:p>
          <a:p>
            <a:endParaRPr lang="en-US" sz="2800" b="1" i="1" dirty="0">
              <a:latin typeface="Georgia" panose="02040502050405020303" pitchFamily="18" charset="0"/>
              <a:cs typeface="Arial"/>
            </a:endParaRPr>
          </a:p>
          <a:p>
            <a:r>
              <a:rPr lang="en-US" sz="2800" b="1" i="1" dirty="0">
                <a:latin typeface="Georgia" panose="02040502050405020303" pitchFamily="18" charset="0"/>
                <a:cs typeface="Arial"/>
              </a:rPr>
              <a:t>Fresh Foods </a:t>
            </a:r>
            <a:r>
              <a:rPr lang="en-US" sz="2400" dirty="0">
                <a:cs typeface="Arial"/>
              </a:rPr>
              <a:t>at the </a:t>
            </a:r>
            <a:r>
              <a:rPr lang="en-US" sz="2800" b="1" i="1" dirty="0">
                <a:latin typeface="Georgia" panose="02040502050405020303" pitchFamily="18" charset="0"/>
                <a:cs typeface="Arial"/>
              </a:rPr>
              <a:t>Discounters</a:t>
            </a:r>
            <a:r>
              <a:rPr lang="en-US" sz="2800" dirty="0">
                <a:cs typeface="Arial"/>
              </a:rPr>
              <a:t> </a:t>
            </a:r>
            <a:r>
              <a:rPr lang="en-US" sz="2400" dirty="0">
                <a:cs typeface="Arial"/>
              </a:rPr>
              <a:t>and </a:t>
            </a:r>
            <a:endParaRPr lang="en-US" sz="2800" dirty="0">
              <a:cs typeface="Arial"/>
            </a:endParaRPr>
          </a:p>
          <a:p>
            <a:endParaRPr lang="en-US" sz="2800" dirty="0">
              <a:cs typeface="Arial"/>
            </a:endParaRPr>
          </a:p>
          <a:p>
            <a:r>
              <a:rPr lang="en-US" sz="2800" b="1" i="1" dirty="0">
                <a:latin typeface="Georgia" panose="02040502050405020303" pitchFamily="18" charset="0"/>
                <a:cs typeface="Arial"/>
              </a:rPr>
              <a:t>Household </a:t>
            </a:r>
            <a:r>
              <a:rPr lang="en-US" sz="2400" dirty="0">
                <a:cs typeface="Arial"/>
              </a:rPr>
              <a:t>and</a:t>
            </a:r>
            <a:r>
              <a:rPr lang="en-US" sz="2800" b="1" i="1" dirty="0">
                <a:latin typeface="Georgia" panose="02040502050405020303" pitchFamily="18" charset="0"/>
                <a:cs typeface="Arial"/>
              </a:rPr>
              <a:t> Snacks </a:t>
            </a:r>
            <a:r>
              <a:rPr lang="en-US" sz="2400" dirty="0">
                <a:cs typeface="Arial"/>
              </a:rPr>
              <a:t>at the</a:t>
            </a:r>
            <a:r>
              <a:rPr lang="en-US" sz="2400" i="1" dirty="0">
                <a:cs typeface="Arial"/>
              </a:rPr>
              <a:t> </a:t>
            </a:r>
            <a:r>
              <a:rPr lang="en-US" sz="2800" b="1" i="1" dirty="0">
                <a:latin typeface="Georgia" panose="02040502050405020303" pitchFamily="18" charset="0"/>
                <a:cs typeface="Arial"/>
              </a:rPr>
              <a:t>Value Retailer</a:t>
            </a:r>
            <a:r>
              <a:rPr lang="en-US" sz="2800" dirty="0">
                <a:cs typeface="Arial"/>
              </a:rPr>
              <a:t>s.</a:t>
            </a:r>
            <a:endParaRPr lang="en-GB" sz="2800" dirty="0"/>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Homescan FMCG</a:t>
            </a:r>
          </a:p>
        </p:txBody>
      </p:sp>
      <p:pic>
        <p:nvPicPr>
          <p:cNvPr id="1026" name="Picture 2">
            <a:extLst>
              <a:ext uri="{FF2B5EF4-FFF2-40B4-BE49-F238E27FC236}">
                <a16:creationId xmlns:a16="http://schemas.microsoft.com/office/drawing/2014/main" id="{75F6AA9F-692E-D3B1-1BA3-0093D4540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1200" y="1691193"/>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5B9F105-1AE1-92BD-53F4-EA14F1713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834" y="1703072"/>
            <a:ext cx="66675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132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31</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2113629" y="1843873"/>
            <a:ext cx="8906584" cy="2908489"/>
          </a:xfrm>
          <a:prstGeom prst="rect">
            <a:avLst/>
          </a:prstGeom>
          <a:noFill/>
        </p:spPr>
        <p:txBody>
          <a:bodyPr wrap="square">
            <a:spAutoFit/>
          </a:bodyPr>
          <a:lstStyle/>
          <a:p>
            <a:pPr algn="l">
              <a:spcAft>
                <a:spcPts val="600"/>
              </a:spcAft>
            </a:pPr>
            <a:r>
              <a:rPr lang="en-US" sz="2800" b="1" i="1" dirty="0">
                <a:latin typeface="Georgia" panose="02040502050405020303" pitchFamily="18" charset="0"/>
              </a:rPr>
              <a:t>July sales more </a:t>
            </a:r>
            <a:r>
              <a:rPr lang="en-US" sz="2800" b="1" i="1" dirty="0">
                <a:solidFill>
                  <a:schemeClr val="accent1"/>
                </a:solidFill>
                <a:latin typeface="Georgia" panose="02040502050405020303" pitchFamily="18" charset="0"/>
              </a:rPr>
              <a:t>subdued </a:t>
            </a:r>
            <a:r>
              <a:rPr lang="en-US" sz="2800" b="1" i="1" dirty="0">
                <a:latin typeface="Georgia" panose="02040502050405020303" pitchFamily="18" charset="0"/>
              </a:rPr>
              <a:t>across the industry.</a:t>
            </a:r>
          </a:p>
          <a:p>
            <a:pPr algn="l">
              <a:spcAft>
                <a:spcPts val="600"/>
              </a:spcAft>
            </a:pPr>
            <a:endParaRPr lang="en-US" sz="2800" b="1" i="1" dirty="0">
              <a:latin typeface="Georgia" panose="02040502050405020303" pitchFamily="18" charset="0"/>
            </a:endParaRPr>
          </a:p>
          <a:p>
            <a:pPr algn="l">
              <a:spcAft>
                <a:spcPts val="600"/>
              </a:spcAft>
            </a:pPr>
            <a:r>
              <a:rPr lang="en-US" sz="2800" b="1" i="1" dirty="0">
                <a:latin typeface="Georgia" panose="02040502050405020303" pitchFamily="18" charset="0"/>
              </a:rPr>
              <a:t>There continues to be a focus on shoppers </a:t>
            </a:r>
            <a:r>
              <a:rPr lang="en-US" sz="2800" b="1" i="1" dirty="0">
                <a:solidFill>
                  <a:schemeClr val="accent1"/>
                </a:solidFill>
                <a:latin typeface="Georgia" panose="02040502050405020303" pitchFamily="18" charset="0"/>
              </a:rPr>
              <a:t>buying</a:t>
            </a:r>
            <a:r>
              <a:rPr lang="en-US" sz="2800" b="1" i="1" dirty="0">
                <a:latin typeface="Georgia" panose="02040502050405020303" pitchFamily="18" charset="0"/>
              </a:rPr>
              <a:t> what </a:t>
            </a:r>
            <a:r>
              <a:rPr lang="en-US" sz="2800" b="1" i="1" dirty="0">
                <a:solidFill>
                  <a:schemeClr val="accent1"/>
                </a:solidFill>
                <a:latin typeface="Georgia" panose="02040502050405020303" pitchFamily="18" charset="0"/>
              </a:rPr>
              <a:t>they need</a:t>
            </a:r>
            <a:r>
              <a:rPr lang="en-US" sz="2800" b="1" i="1" dirty="0">
                <a:latin typeface="Georgia" panose="02040502050405020303" pitchFamily="18" charset="0"/>
              </a:rPr>
              <a:t>, so some </a:t>
            </a:r>
            <a:r>
              <a:rPr lang="en-US" sz="2800" b="1" i="1" dirty="0">
                <a:solidFill>
                  <a:schemeClr val="accent1"/>
                </a:solidFill>
                <a:latin typeface="Georgia" panose="02040502050405020303" pitchFamily="18" charset="0"/>
              </a:rPr>
              <a:t>emergency </a:t>
            </a:r>
            <a:r>
              <a:rPr lang="en-US" sz="2800" b="1" i="1" dirty="0">
                <a:latin typeface="Georgia" panose="02040502050405020303" pitchFamily="18" charset="0"/>
              </a:rPr>
              <a:t>and </a:t>
            </a:r>
            <a:r>
              <a:rPr lang="en-US" sz="2800" b="1" i="1" dirty="0">
                <a:solidFill>
                  <a:schemeClr val="accent1"/>
                </a:solidFill>
                <a:latin typeface="Georgia" panose="02040502050405020303" pitchFamily="18" charset="0"/>
              </a:rPr>
              <a:t>holiday top ups </a:t>
            </a:r>
            <a:r>
              <a:rPr lang="en-US" sz="2800" b="1" i="1" dirty="0">
                <a:latin typeface="Georgia" panose="02040502050405020303" pitchFamily="18" charset="0"/>
              </a:rPr>
              <a:t>and </a:t>
            </a:r>
            <a:r>
              <a:rPr lang="en-US" sz="2800" b="1" i="1" dirty="0">
                <a:solidFill>
                  <a:schemeClr val="accent1"/>
                </a:solidFill>
                <a:latin typeface="Georgia" panose="02040502050405020303" pitchFamily="18" charset="0"/>
              </a:rPr>
              <a:t>affordable treats</a:t>
            </a:r>
            <a:r>
              <a:rPr lang="en-US" sz="2800" b="1" i="1" dirty="0">
                <a:latin typeface="Georgia" panose="02040502050405020303" pitchFamily="18" charset="0"/>
              </a:rPr>
              <a:t>.</a:t>
            </a:r>
            <a:endParaRPr lang="en-US" sz="2800" i="1" dirty="0">
              <a:latin typeface="Georgia" panose="02040502050405020303" pitchFamily="18" charset="0"/>
            </a:endParaRPr>
          </a:p>
          <a:p>
            <a:pPr algn="l">
              <a:spcAft>
                <a:spcPts val="600"/>
              </a:spcAft>
            </a:pPr>
            <a:endParaRPr lang="en-US" sz="2800" i="1" dirty="0">
              <a:latin typeface="Georgia" panose="02040502050405020303" pitchFamily="18" charset="0"/>
            </a:endParaRPr>
          </a:p>
        </p:txBody>
      </p:sp>
    </p:spTree>
    <p:extLst>
      <p:ext uri="{BB962C8B-B14F-4D97-AF65-F5344CB8AC3E}">
        <p14:creationId xmlns:p14="http://schemas.microsoft.com/office/powerpoint/2010/main" val="1103250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32</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Retailer News</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951582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50460" y="1145855"/>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Retailer Share of Trade and Growth</a:t>
            </a:r>
          </a:p>
          <a:p>
            <a:pPr>
              <a:buSzPts val="1100"/>
            </a:pPr>
            <a:r>
              <a:rPr lang="en-US" sz="1200" i="1" dirty="0">
                <a:solidFill>
                  <a:schemeClr val="tx1"/>
                </a:solidFill>
                <a:latin typeface="Arial" panose="020B0604020202020204" pitchFamily="34" charset="0"/>
                <a:cs typeface="Arial" panose="020B0604020202020204" pitchFamily="34" charset="0"/>
              </a:rPr>
              <a:t>4w/e 15</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July 2023 vs </a:t>
            </a:r>
            <a:r>
              <a:rPr lang="en-US" sz="1200" i="1" dirty="0">
                <a:latin typeface="Arial" panose="020B0604020202020204" pitchFamily="34" charset="0"/>
                <a:cs typeface="Arial" panose="020B0604020202020204" pitchFamily="34" charset="0"/>
              </a:rPr>
              <a:t>last year</a:t>
            </a:r>
            <a:endParaRPr lang="en-US" sz="1200" i="1" dirty="0">
              <a:solidFill>
                <a:schemeClr val="tx1"/>
              </a:solidFill>
              <a:latin typeface="Arial" panose="020B0604020202020204" pitchFamily="34" charset="0"/>
              <a:cs typeface="Arial" panose="020B0604020202020204" pitchFamily="34" charset="0"/>
            </a:endParaRP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33</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98765" y="1911255"/>
            <a:ext cx="3575104" cy="2390972"/>
          </a:xfrm>
        </p:spPr>
        <p:txBody>
          <a:bodyPr/>
          <a:lstStyle/>
          <a:p>
            <a:r>
              <a:rPr lang="en-US" sz="2400" i="1" dirty="0">
                <a:latin typeface="Georgia" panose="02040502050405020303" pitchFamily="18" charset="0"/>
                <a:cs typeface="Arial"/>
              </a:rPr>
              <a:t>Marks &amp; Spencer</a:t>
            </a:r>
            <a:r>
              <a:rPr lang="en-US" sz="2400" b="0" dirty="0">
                <a:cs typeface="Arial"/>
              </a:rPr>
              <a:t> continues to have momentum, whilst the </a:t>
            </a:r>
            <a:r>
              <a:rPr lang="en-US" sz="2400" i="1" dirty="0">
                <a:latin typeface="Georgia" panose="02040502050405020303" pitchFamily="18" charset="0"/>
                <a:cs typeface="Arial"/>
              </a:rPr>
              <a:t>Discounters still</a:t>
            </a:r>
            <a:r>
              <a:rPr lang="en-US" sz="2400" b="0" dirty="0">
                <a:cs typeface="Arial"/>
              </a:rPr>
              <a:t> </a:t>
            </a:r>
            <a:r>
              <a:rPr lang="en-US" sz="2400" i="1" dirty="0">
                <a:latin typeface="Georgia" panose="02040502050405020303" pitchFamily="18" charset="0"/>
                <a:cs typeface="Arial"/>
              </a:rPr>
              <a:t>lead</a:t>
            </a:r>
            <a:r>
              <a:rPr lang="en-US" sz="2400" b="0" i="1" dirty="0">
                <a:latin typeface="+mn-lt"/>
                <a:cs typeface="Arial"/>
              </a:rPr>
              <a:t> </a:t>
            </a:r>
            <a:r>
              <a:rPr lang="en-US" sz="2400" i="1" dirty="0">
                <a:latin typeface="Georgia" panose="02040502050405020303" pitchFamily="18" charset="0"/>
                <a:cs typeface="Arial"/>
              </a:rPr>
              <a:t>overall</a:t>
            </a:r>
            <a:r>
              <a:rPr lang="en-US" sz="2400" b="0" i="1" dirty="0">
                <a:latin typeface="+mn-lt"/>
                <a:cs typeface="Arial"/>
              </a:rPr>
              <a:t>.</a:t>
            </a:r>
            <a:br>
              <a:rPr lang="en-US" sz="2400" b="0" dirty="0">
                <a:cs typeface="Arial"/>
              </a:rPr>
            </a:br>
            <a:endParaRPr lang="en-US" sz="2400" b="0" dirty="0"/>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Total Till (Value Share of Trade)</a:t>
            </a:r>
          </a:p>
        </p:txBody>
      </p:sp>
      <p:pic>
        <p:nvPicPr>
          <p:cNvPr id="4" name="Picture 3">
            <a:extLst>
              <a:ext uri="{FF2B5EF4-FFF2-40B4-BE49-F238E27FC236}">
                <a16:creationId xmlns:a16="http://schemas.microsoft.com/office/drawing/2014/main" id="{ACBDCD78-F239-14FB-53E9-64598165EFD9}"/>
              </a:ext>
            </a:extLst>
          </p:cNvPr>
          <p:cNvPicPr>
            <a:picLocks noChangeAspect="1"/>
          </p:cNvPicPr>
          <p:nvPr/>
        </p:nvPicPr>
        <p:blipFill>
          <a:blip r:embed="rId2"/>
          <a:stretch>
            <a:fillRect/>
          </a:stretch>
        </p:blipFill>
        <p:spPr>
          <a:xfrm>
            <a:off x="4201427" y="1968471"/>
            <a:ext cx="7556888" cy="3660097"/>
          </a:xfrm>
          <a:prstGeom prst="rect">
            <a:avLst/>
          </a:prstGeom>
        </p:spPr>
      </p:pic>
    </p:spTree>
    <p:extLst>
      <p:ext uri="{BB962C8B-B14F-4D97-AF65-F5344CB8AC3E}">
        <p14:creationId xmlns:p14="http://schemas.microsoft.com/office/powerpoint/2010/main" val="2378525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440F89-95DE-4DF1-FB67-895D17378647}"/>
              </a:ext>
            </a:extLst>
          </p:cNvPr>
          <p:cNvSpPr>
            <a:spLocks noGrp="1"/>
          </p:cNvSpPr>
          <p:nvPr>
            <p:ph type="sldNum" sz="quarter" idx="12"/>
          </p:nvPr>
        </p:nvSpPr>
        <p:spPr/>
        <p:txBody>
          <a:bodyPr/>
          <a:lstStyle/>
          <a:p>
            <a:fld id="{403EF4E2-7A7A-0548-85F1-5479B7C9E1B2}" type="slidenum">
              <a:rPr lang="en-US" smtClean="0"/>
              <a:t>34</a:t>
            </a:fld>
            <a:endParaRPr lang="en-US" dirty="0"/>
          </a:p>
        </p:txBody>
      </p:sp>
      <p:sp>
        <p:nvSpPr>
          <p:cNvPr id="4" name="Title 3">
            <a:extLst>
              <a:ext uri="{FF2B5EF4-FFF2-40B4-BE49-F238E27FC236}">
                <a16:creationId xmlns:a16="http://schemas.microsoft.com/office/drawing/2014/main" id="{A66E0C9E-B330-CB90-C14A-E912B0379110}"/>
              </a:ext>
            </a:extLst>
          </p:cNvPr>
          <p:cNvSpPr>
            <a:spLocks noGrp="1"/>
          </p:cNvSpPr>
          <p:nvPr>
            <p:ph type="ctrTitle"/>
          </p:nvPr>
        </p:nvSpPr>
        <p:spPr>
          <a:xfrm>
            <a:off x="282119" y="2702560"/>
            <a:ext cx="3503952" cy="2382940"/>
          </a:xfrm>
        </p:spPr>
        <p:txBody>
          <a:bodyPr/>
          <a:lstStyle/>
          <a:p>
            <a:r>
              <a:rPr lang="en-US" sz="2400" dirty="0">
                <a:latin typeface="Georgia" panose="02040502050405020303" pitchFamily="18" charset="0"/>
              </a:rPr>
              <a:t>Growth slowed </a:t>
            </a:r>
            <a:r>
              <a:rPr lang="en-US" sz="2400" b="0" dirty="0">
                <a:latin typeface="Georgia" panose="02040502050405020303" pitchFamily="18" charset="0"/>
              </a:rPr>
              <a:t>in </a:t>
            </a:r>
            <a:r>
              <a:rPr lang="en-US" sz="2400" dirty="0">
                <a:latin typeface="Georgia" panose="02040502050405020303" pitchFamily="18" charset="0"/>
              </a:rPr>
              <a:t>July </a:t>
            </a:r>
            <a:r>
              <a:rPr lang="en-US" sz="2400" b="0" dirty="0">
                <a:latin typeface="Georgia" panose="02040502050405020303" pitchFamily="18" charset="0"/>
              </a:rPr>
              <a:t>and </a:t>
            </a:r>
            <a:r>
              <a:rPr lang="en-US" sz="2400" dirty="0">
                <a:latin typeface="Georgia" panose="02040502050405020303" pitchFamily="18" charset="0"/>
              </a:rPr>
              <a:t>most retailers </a:t>
            </a:r>
            <a:r>
              <a:rPr lang="en-US" sz="2400" b="0" dirty="0">
                <a:latin typeface="Georgia" panose="02040502050405020303" pitchFamily="18" charset="0"/>
              </a:rPr>
              <a:t>were </a:t>
            </a:r>
            <a:r>
              <a:rPr lang="en-US" sz="2400" dirty="0">
                <a:latin typeface="Georgia" panose="02040502050405020303" pitchFamily="18" charset="0"/>
              </a:rPr>
              <a:t>impacted</a:t>
            </a:r>
            <a:r>
              <a:rPr lang="en-US" sz="2400" b="0" dirty="0">
                <a:latin typeface="Georgia" panose="02040502050405020303" pitchFamily="18" charset="0"/>
              </a:rPr>
              <a:t>.  </a:t>
            </a:r>
            <a:r>
              <a:rPr lang="en-US" sz="2400" dirty="0">
                <a:latin typeface="Georgia" panose="02040502050405020303" pitchFamily="18" charset="0"/>
              </a:rPr>
              <a:t>Waitrose</a:t>
            </a:r>
            <a:r>
              <a:rPr lang="en-US" sz="2400" b="0" dirty="0">
                <a:latin typeface="Georgia" panose="02040502050405020303" pitchFamily="18" charset="0"/>
              </a:rPr>
              <a:t> and </a:t>
            </a:r>
            <a:r>
              <a:rPr lang="en-US" sz="2400" dirty="0">
                <a:latin typeface="Georgia" panose="02040502050405020303" pitchFamily="18" charset="0"/>
              </a:rPr>
              <a:t>Ocado</a:t>
            </a:r>
            <a:r>
              <a:rPr lang="en-US" sz="2400" b="0" dirty="0">
                <a:latin typeface="Georgia" panose="02040502050405020303" pitchFamily="18" charset="0"/>
              </a:rPr>
              <a:t> were the exceptions and </a:t>
            </a:r>
            <a:r>
              <a:rPr lang="en-US" sz="2400" dirty="0">
                <a:latin typeface="Georgia" panose="02040502050405020303" pitchFamily="18" charset="0"/>
              </a:rPr>
              <a:t>recorded</a:t>
            </a:r>
            <a:r>
              <a:rPr lang="en-US" sz="2400" b="0" dirty="0">
                <a:latin typeface="Georgia" panose="02040502050405020303" pitchFamily="18" charset="0"/>
              </a:rPr>
              <a:t> a </a:t>
            </a:r>
            <a:r>
              <a:rPr lang="en-US" sz="2400" dirty="0">
                <a:latin typeface="Georgia" panose="02040502050405020303" pitchFamily="18" charset="0"/>
              </a:rPr>
              <a:t>better trend </a:t>
            </a:r>
            <a:r>
              <a:rPr lang="en-US" sz="2400" b="0" dirty="0">
                <a:latin typeface="Georgia" panose="02040502050405020303" pitchFamily="18" charset="0"/>
              </a:rPr>
              <a:t>than June.</a:t>
            </a:r>
            <a:br>
              <a:rPr lang="en-US" sz="2400" b="0" dirty="0">
                <a:latin typeface="Georgia" panose="02040502050405020303" pitchFamily="18" charset="0"/>
              </a:rPr>
            </a:br>
            <a:br>
              <a:rPr lang="en-US" sz="2400" b="0" dirty="0">
                <a:latin typeface="Georgia" panose="02040502050405020303" pitchFamily="18" charset="0"/>
              </a:rPr>
            </a:br>
            <a:endParaRPr lang="en-US" sz="2400" b="0" dirty="0">
              <a:latin typeface="Georgia" panose="02040502050405020303" pitchFamily="18" charset="0"/>
            </a:endParaRPr>
          </a:p>
        </p:txBody>
      </p:sp>
      <p:cxnSp>
        <p:nvCxnSpPr>
          <p:cNvPr id="7" name="Straight Connector 6">
            <a:extLst>
              <a:ext uri="{FF2B5EF4-FFF2-40B4-BE49-F238E27FC236}">
                <a16:creationId xmlns:a16="http://schemas.microsoft.com/office/drawing/2014/main" id="{EBD282A7-FE85-B89E-7E8F-B7A0130CB1A8}"/>
              </a:ext>
            </a:extLst>
          </p:cNvPr>
          <p:cNvCxnSpPr>
            <a:cxnSpLocks/>
            <a:stCxn id="19" idx="4"/>
          </p:cNvCxnSpPr>
          <p:nvPr/>
        </p:nvCxnSpPr>
        <p:spPr>
          <a:xfrm>
            <a:off x="8579685" y="1324300"/>
            <a:ext cx="45267" cy="4106259"/>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DEF91A-E6B4-C725-F7A5-C467340A44F3}"/>
              </a:ext>
            </a:extLst>
          </p:cNvPr>
          <p:cNvCxnSpPr>
            <a:cxnSpLocks/>
            <a:stCxn id="9" idx="4"/>
            <a:endCxn id="13" idx="4"/>
          </p:cNvCxnSpPr>
          <p:nvPr/>
        </p:nvCxnSpPr>
        <p:spPr>
          <a:xfrm>
            <a:off x="4571486" y="1051937"/>
            <a:ext cx="0" cy="4756284"/>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C36C126-B9CD-98F9-D9F2-83F3B67BE49A}"/>
              </a:ext>
            </a:extLst>
          </p:cNvPr>
          <p:cNvSpPr/>
          <p:nvPr/>
        </p:nvSpPr>
        <p:spPr>
          <a:xfrm>
            <a:off x="4259066" y="427097"/>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1</a:t>
            </a:r>
          </a:p>
        </p:txBody>
      </p:sp>
      <p:sp>
        <p:nvSpPr>
          <p:cNvPr id="10" name="Oval 9">
            <a:extLst>
              <a:ext uri="{FF2B5EF4-FFF2-40B4-BE49-F238E27FC236}">
                <a16:creationId xmlns:a16="http://schemas.microsoft.com/office/drawing/2014/main" id="{01DF83B7-9E85-94C7-C2B0-BE142055BCB2}"/>
              </a:ext>
            </a:extLst>
          </p:cNvPr>
          <p:cNvSpPr/>
          <p:nvPr/>
        </p:nvSpPr>
        <p:spPr>
          <a:xfrm>
            <a:off x="4245523" y="247378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2</a:t>
            </a:r>
          </a:p>
        </p:txBody>
      </p:sp>
      <p:sp>
        <p:nvSpPr>
          <p:cNvPr id="13" name="Oval 12">
            <a:extLst>
              <a:ext uri="{FF2B5EF4-FFF2-40B4-BE49-F238E27FC236}">
                <a16:creationId xmlns:a16="http://schemas.microsoft.com/office/drawing/2014/main" id="{07E64ACD-AA07-26DF-9E03-DA2176BABE31}"/>
              </a:ext>
            </a:extLst>
          </p:cNvPr>
          <p:cNvSpPr/>
          <p:nvPr/>
        </p:nvSpPr>
        <p:spPr>
          <a:xfrm>
            <a:off x="4259066" y="5183381"/>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3</a:t>
            </a:r>
          </a:p>
        </p:txBody>
      </p:sp>
      <p:sp>
        <p:nvSpPr>
          <p:cNvPr id="14" name="TextBox 13">
            <a:extLst>
              <a:ext uri="{FF2B5EF4-FFF2-40B4-BE49-F238E27FC236}">
                <a16:creationId xmlns:a16="http://schemas.microsoft.com/office/drawing/2014/main" id="{29A50278-70A2-922B-E64B-81D5BBFBFCFF}"/>
              </a:ext>
            </a:extLst>
          </p:cNvPr>
          <p:cNvSpPr txBox="1"/>
          <p:nvPr/>
        </p:nvSpPr>
        <p:spPr>
          <a:xfrm>
            <a:off x="4969909" y="1082445"/>
            <a:ext cx="3124225" cy="414461"/>
          </a:xfrm>
          <a:prstGeom prst="rect">
            <a:avLst/>
          </a:prstGeom>
          <a:noFill/>
        </p:spPr>
        <p:txBody>
          <a:bodyPr wrap="square" lIns="0" rIns="0" rtlCol="0" anchor="ctr">
            <a:noAutofit/>
          </a:bodyPr>
          <a:lstStyle/>
          <a:p>
            <a:pPr lvl="0">
              <a:buSzPts val="1100"/>
            </a:pPr>
            <a:r>
              <a:rPr lang="en-GB" sz="1200" dirty="0">
                <a:solidFill>
                  <a:srgbClr val="2D2D2D"/>
                </a:solidFill>
                <a:effectLst/>
                <a:latin typeface="Georgia" panose="02040502050405020303" pitchFamily="18" charset="0"/>
                <a:ea typeface="Times New Roman" panose="02020603050405020304" pitchFamily="18" charset="0"/>
              </a:rPr>
              <a:t>Double digit growth at Aldi</a:t>
            </a:r>
            <a:r>
              <a:rPr lang="en-GB" sz="1200" b="1" dirty="0">
                <a:solidFill>
                  <a:srgbClr val="2D2D2D"/>
                </a:solidFill>
                <a:effectLst/>
                <a:latin typeface="Georgia" panose="02040502050405020303" pitchFamily="18" charset="0"/>
                <a:ea typeface="Times New Roman" panose="02020603050405020304" pitchFamily="18" charset="0"/>
              </a:rPr>
              <a:t> (+17.6%)</a:t>
            </a:r>
            <a:r>
              <a:rPr lang="en-GB" sz="1200" dirty="0">
                <a:solidFill>
                  <a:srgbClr val="2D2D2D"/>
                </a:solidFill>
                <a:effectLst/>
                <a:latin typeface="Georgia" panose="02040502050405020303" pitchFamily="18" charset="0"/>
                <a:ea typeface="Times New Roman" panose="02020603050405020304" pitchFamily="18" charset="0"/>
              </a:rPr>
              <a:t> and </a:t>
            </a:r>
            <a:r>
              <a:rPr lang="en-GB" sz="1200" b="1" dirty="0">
                <a:solidFill>
                  <a:srgbClr val="2D2D2D"/>
                </a:solidFill>
                <a:effectLst/>
                <a:latin typeface="Georgia" panose="02040502050405020303" pitchFamily="18" charset="0"/>
                <a:ea typeface="Times New Roman" panose="02020603050405020304" pitchFamily="18" charset="0"/>
              </a:rPr>
              <a:t>Lidl</a:t>
            </a:r>
            <a:r>
              <a:rPr lang="en-GB" sz="1200" dirty="0">
                <a:solidFill>
                  <a:srgbClr val="2D2D2D"/>
                </a:solidFill>
                <a:effectLst/>
                <a:latin typeface="Georgia" panose="02040502050405020303" pitchFamily="18" charset="0"/>
                <a:ea typeface="Times New Roman" panose="02020603050405020304" pitchFamily="18" charset="0"/>
              </a:rPr>
              <a:t> </a:t>
            </a:r>
            <a:r>
              <a:rPr lang="en-GB" sz="1200" b="1" dirty="0">
                <a:solidFill>
                  <a:srgbClr val="2D2D2D"/>
                </a:solidFill>
                <a:effectLst/>
                <a:latin typeface="Georgia" panose="02040502050405020303" pitchFamily="18" charset="0"/>
                <a:ea typeface="Times New Roman" panose="02020603050405020304" pitchFamily="18" charset="0"/>
              </a:rPr>
              <a:t>(+15.1%) </a:t>
            </a:r>
            <a:r>
              <a:rPr lang="en-GB" sz="1200" dirty="0">
                <a:solidFill>
                  <a:srgbClr val="2D2D2D"/>
                </a:solidFill>
                <a:effectLst/>
                <a:latin typeface="Georgia" panose="02040502050405020303" pitchFamily="18" charset="0"/>
                <a:ea typeface="Times New Roman" panose="02020603050405020304" pitchFamily="18" charset="0"/>
              </a:rPr>
              <a:t>continued with both retailers attracting new shoppers. These retailers are also selling more fresh food than a year ago.</a:t>
            </a:r>
          </a:p>
          <a:p>
            <a:pPr lvl="0">
              <a:buSzPts val="1100"/>
            </a:pPr>
            <a:endParaRPr lang="en-GB" sz="1200" dirty="0">
              <a:solidFill>
                <a:srgbClr val="2D2D2D"/>
              </a:solidFill>
              <a:latin typeface="Georgia" panose="02040502050405020303" pitchFamily="18" charset="0"/>
              <a:ea typeface="Times New Roman" panose="02020603050405020304" pitchFamily="18" charset="0"/>
            </a:endParaRPr>
          </a:p>
          <a:p>
            <a:pPr lvl="0">
              <a:buSzPts val="1100"/>
            </a:pPr>
            <a:r>
              <a:rPr lang="en-GB" sz="1200" dirty="0">
                <a:solidFill>
                  <a:srgbClr val="2D2D2D"/>
                </a:solidFill>
                <a:effectLst/>
                <a:latin typeface="Georgia" panose="02040502050405020303" pitchFamily="18" charset="0"/>
                <a:ea typeface="Times New Roman" panose="02020603050405020304" pitchFamily="18" charset="0"/>
              </a:rPr>
              <a:t>Bakery, Fruit and Veg, Meat/Fish/Poultry and Deli now account for </a:t>
            </a:r>
            <a:r>
              <a:rPr lang="en-GB" sz="1200" b="1" dirty="0">
                <a:solidFill>
                  <a:srgbClr val="2D2D2D"/>
                </a:solidFill>
                <a:effectLst/>
                <a:latin typeface="Georgia" panose="02040502050405020303" pitchFamily="18" charset="0"/>
                <a:ea typeface="Times New Roman" panose="02020603050405020304" pitchFamily="18" charset="0"/>
              </a:rPr>
              <a:t>55% </a:t>
            </a:r>
            <a:r>
              <a:rPr lang="en-GB" sz="1200" dirty="0">
                <a:solidFill>
                  <a:srgbClr val="2D2D2D"/>
                </a:solidFill>
                <a:effectLst/>
                <a:latin typeface="Georgia" panose="02040502050405020303" pitchFamily="18" charset="0"/>
                <a:ea typeface="Times New Roman" panose="02020603050405020304" pitchFamily="18" charset="0"/>
              </a:rPr>
              <a:t>of</a:t>
            </a:r>
            <a:r>
              <a:rPr lang="en-GB" sz="1200" b="1" dirty="0">
                <a:solidFill>
                  <a:srgbClr val="2D2D2D"/>
                </a:solidFill>
                <a:effectLst/>
                <a:latin typeface="Georgia" panose="02040502050405020303" pitchFamily="18" charset="0"/>
                <a:ea typeface="Times New Roman" panose="02020603050405020304" pitchFamily="18" charset="0"/>
              </a:rPr>
              <a:t> FMCG sales </a:t>
            </a:r>
            <a:r>
              <a:rPr lang="en-GB" sz="1200" dirty="0">
                <a:solidFill>
                  <a:srgbClr val="2D2D2D"/>
                </a:solidFill>
                <a:effectLst/>
                <a:latin typeface="Georgia" panose="02040502050405020303" pitchFamily="18" charset="0"/>
                <a:ea typeface="Times New Roman" panose="02020603050405020304" pitchFamily="18" charset="0"/>
              </a:rPr>
              <a:t>for the </a:t>
            </a:r>
            <a:r>
              <a:rPr lang="en-GB" sz="1200" b="1" dirty="0">
                <a:solidFill>
                  <a:srgbClr val="2D2D2D"/>
                </a:solidFill>
                <a:effectLst/>
                <a:latin typeface="Georgia" panose="02040502050405020303" pitchFamily="18" charset="0"/>
                <a:ea typeface="Times New Roman" panose="02020603050405020304" pitchFamily="18" charset="0"/>
              </a:rPr>
              <a:t>Discounters </a:t>
            </a:r>
            <a:r>
              <a:rPr lang="en-GB" sz="1200" dirty="0">
                <a:solidFill>
                  <a:srgbClr val="2D2D2D"/>
                </a:solidFill>
                <a:effectLst/>
                <a:latin typeface="Georgia" panose="02040502050405020303" pitchFamily="18" charset="0"/>
                <a:ea typeface="Times New Roman" panose="02020603050405020304" pitchFamily="18" charset="0"/>
              </a:rPr>
              <a:t>and for </a:t>
            </a:r>
            <a:r>
              <a:rPr lang="en-GB" sz="1200" b="1" dirty="0">
                <a:solidFill>
                  <a:srgbClr val="2D2D2D"/>
                </a:solidFill>
                <a:effectLst/>
                <a:latin typeface="Georgia" panose="02040502050405020303" pitchFamily="18" charset="0"/>
                <a:ea typeface="Times New Roman" panose="02020603050405020304" pitchFamily="18" charset="0"/>
              </a:rPr>
              <a:t>over a half (51%) </a:t>
            </a:r>
            <a:r>
              <a:rPr lang="en-GB" sz="1200" dirty="0">
                <a:solidFill>
                  <a:srgbClr val="2D2D2D"/>
                </a:solidFill>
                <a:effectLst/>
                <a:latin typeface="Georgia" panose="02040502050405020303" pitchFamily="18" charset="0"/>
                <a:ea typeface="Times New Roman" panose="02020603050405020304" pitchFamily="18" charset="0"/>
              </a:rPr>
              <a:t>of the </a:t>
            </a:r>
            <a:r>
              <a:rPr lang="en-GB" sz="1200" b="1" dirty="0">
                <a:solidFill>
                  <a:srgbClr val="2D2D2D"/>
                </a:solidFill>
                <a:effectLst/>
                <a:latin typeface="Georgia" panose="02040502050405020303" pitchFamily="18" charset="0"/>
                <a:ea typeface="Times New Roman" panose="02020603050405020304" pitchFamily="18" charset="0"/>
              </a:rPr>
              <a:t>incremental </a:t>
            </a:r>
            <a:r>
              <a:rPr lang="en-GB" sz="1200" dirty="0">
                <a:solidFill>
                  <a:srgbClr val="2D2D2D"/>
                </a:solidFill>
                <a:effectLst/>
                <a:latin typeface="Georgia" panose="02040502050405020303" pitchFamily="18" charset="0"/>
                <a:ea typeface="Times New Roman" panose="02020603050405020304" pitchFamily="18" charset="0"/>
              </a:rPr>
              <a:t>sales growth in the </a:t>
            </a:r>
            <a:r>
              <a:rPr lang="en-GB" sz="1200" b="1" dirty="0">
                <a:solidFill>
                  <a:srgbClr val="2D2D2D"/>
                </a:solidFill>
                <a:effectLst/>
                <a:latin typeface="Georgia" panose="02040502050405020303" pitchFamily="18" charset="0"/>
                <a:ea typeface="Times New Roman" panose="02020603050405020304" pitchFamily="18" charset="0"/>
              </a:rPr>
              <a:t>last 4 weeks</a:t>
            </a:r>
            <a:r>
              <a:rPr lang="en-GB" sz="1200" dirty="0">
                <a:solidFill>
                  <a:srgbClr val="2D2D2D"/>
                </a:solidFill>
                <a:effectLst/>
                <a:latin typeface="Georgia" panose="02040502050405020303" pitchFamily="18" charset="0"/>
                <a:ea typeface="Times New Roman" panose="02020603050405020304" pitchFamily="18" charset="0"/>
              </a:rPr>
              <a:t>. </a:t>
            </a:r>
          </a:p>
        </p:txBody>
      </p:sp>
      <p:sp>
        <p:nvSpPr>
          <p:cNvPr id="15" name="TextBox 14">
            <a:extLst>
              <a:ext uri="{FF2B5EF4-FFF2-40B4-BE49-F238E27FC236}">
                <a16:creationId xmlns:a16="http://schemas.microsoft.com/office/drawing/2014/main" id="{F91D3890-ADB1-A16F-FEAC-04879BD71F92}"/>
              </a:ext>
            </a:extLst>
          </p:cNvPr>
          <p:cNvSpPr txBox="1"/>
          <p:nvPr/>
        </p:nvSpPr>
        <p:spPr>
          <a:xfrm>
            <a:off x="4954027" y="3063692"/>
            <a:ext cx="3160426" cy="1017431"/>
          </a:xfrm>
          <a:prstGeom prst="rect">
            <a:avLst/>
          </a:prstGeom>
          <a:noFill/>
        </p:spPr>
        <p:txBody>
          <a:bodyPr wrap="square" lIns="0" rIns="0" rtlCol="0" anchor="ctr">
            <a:noAutofit/>
          </a:bodyPr>
          <a:lstStyle/>
          <a:p>
            <a:pPr lvl="0">
              <a:buSzPts val="1100"/>
            </a:pPr>
            <a:r>
              <a:rPr lang="en-GB" sz="1200" dirty="0">
                <a:solidFill>
                  <a:srgbClr val="2D2D2D"/>
                </a:solidFill>
                <a:effectLst/>
                <a:latin typeface="Georgia" panose="02040502050405020303" pitchFamily="18" charset="0"/>
                <a:ea typeface="Times New Roman" panose="02020603050405020304" pitchFamily="18" charset="0"/>
              </a:rPr>
              <a:t>Within the major supermarkets, </a:t>
            </a:r>
            <a:r>
              <a:rPr lang="en-GB" sz="1200" b="1" dirty="0">
                <a:solidFill>
                  <a:srgbClr val="2D2D2D"/>
                </a:solidFill>
                <a:effectLst/>
                <a:latin typeface="Georgia" panose="02040502050405020303" pitchFamily="18" charset="0"/>
                <a:ea typeface="Times New Roman" panose="02020603050405020304" pitchFamily="18" charset="0"/>
              </a:rPr>
              <a:t>Tesco (sales +9.8%)</a:t>
            </a:r>
            <a:r>
              <a:rPr lang="en-GB" sz="1200" dirty="0">
                <a:solidFill>
                  <a:srgbClr val="2D2D2D"/>
                </a:solidFill>
                <a:effectLst/>
                <a:latin typeface="Georgia" panose="02040502050405020303" pitchFamily="18" charset="0"/>
                <a:ea typeface="Times New Roman" panose="02020603050405020304" pitchFamily="18" charset="0"/>
              </a:rPr>
              <a:t> remain in good growth and just ahead of </a:t>
            </a:r>
            <a:r>
              <a:rPr lang="en-GB" sz="1200" b="1" dirty="0">
                <a:solidFill>
                  <a:srgbClr val="2D2D2D"/>
                </a:solidFill>
                <a:effectLst/>
                <a:latin typeface="Georgia" panose="02040502050405020303" pitchFamily="18" charset="0"/>
                <a:ea typeface="Times New Roman" panose="02020603050405020304" pitchFamily="18" charset="0"/>
              </a:rPr>
              <a:t>Sainsbury (+8.5%) </a:t>
            </a:r>
            <a:r>
              <a:rPr lang="en-GB" sz="1200" dirty="0">
                <a:solidFill>
                  <a:srgbClr val="2D2D2D"/>
                </a:solidFill>
                <a:effectLst/>
                <a:latin typeface="Georgia" panose="02040502050405020303" pitchFamily="18" charset="0"/>
                <a:ea typeface="Times New Roman" panose="02020603050405020304" pitchFamily="18" charset="0"/>
              </a:rPr>
              <a:t>with </a:t>
            </a:r>
            <a:r>
              <a:rPr lang="en-GB" sz="1200" b="1" dirty="0">
                <a:solidFill>
                  <a:srgbClr val="2D2D2D"/>
                </a:solidFill>
                <a:effectLst/>
                <a:latin typeface="Georgia" panose="02040502050405020303" pitchFamily="18" charset="0"/>
                <a:ea typeface="Times New Roman" panose="02020603050405020304" pitchFamily="18" charset="0"/>
              </a:rPr>
              <a:t>ASDA (+7.2%</a:t>
            </a:r>
            <a:r>
              <a:rPr lang="en-GB" sz="1200" dirty="0">
                <a:solidFill>
                  <a:srgbClr val="2D2D2D"/>
                </a:solidFill>
                <a:effectLst/>
                <a:latin typeface="Georgia" panose="02040502050405020303" pitchFamily="18" charset="0"/>
                <a:ea typeface="Times New Roman" panose="02020603050405020304" pitchFamily="18" charset="0"/>
              </a:rPr>
              <a:t>) close behind. </a:t>
            </a:r>
          </a:p>
          <a:p>
            <a:pPr lvl="0">
              <a:buSzPts val="1100"/>
            </a:pPr>
            <a:endParaRPr lang="en-GB" sz="1200" dirty="0">
              <a:solidFill>
                <a:srgbClr val="2D2D2D"/>
              </a:solidFill>
              <a:latin typeface="Georgia" panose="02040502050405020303" pitchFamily="18" charset="0"/>
              <a:ea typeface="Times New Roman" panose="02020603050405020304" pitchFamily="18" charset="0"/>
            </a:endParaRPr>
          </a:p>
          <a:p>
            <a:pPr lvl="0">
              <a:buSzPts val="1100"/>
            </a:pPr>
            <a:r>
              <a:rPr lang="en-GB" sz="1200" dirty="0">
                <a:solidFill>
                  <a:srgbClr val="2D2D2D"/>
                </a:solidFill>
                <a:effectLst/>
                <a:latin typeface="Georgia" panose="02040502050405020303" pitchFamily="18" charset="0"/>
                <a:ea typeface="Times New Roman" panose="02020603050405020304" pitchFamily="18" charset="0"/>
              </a:rPr>
              <a:t>Topline growths are still being helped by both </a:t>
            </a:r>
            <a:r>
              <a:rPr lang="en-GB" sz="1200" b="1" dirty="0">
                <a:solidFill>
                  <a:srgbClr val="2D2D2D"/>
                </a:solidFill>
                <a:effectLst/>
                <a:latin typeface="Georgia" panose="02040502050405020303" pitchFamily="18" charset="0"/>
                <a:ea typeface="Times New Roman" panose="02020603050405020304" pitchFamily="18" charset="0"/>
              </a:rPr>
              <a:t>new shoppers </a:t>
            </a:r>
            <a:r>
              <a:rPr lang="en-GB" sz="1200" dirty="0">
                <a:solidFill>
                  <a:srgbClr val="2D2D2D"/>
                </a:solidFill>
                <a:effectLst/>
                <a:latin typeface="Georgia" panose="02040502050405020303" pitchFamily="18" charset="0"/>
                <a:ea typeface="Times New Roman" panose="02020603050405020304" pitchFamily="18" charset="0"/>
              </a:rPr>
              <a:t>and </a:t>
            </a:r>
            <a:r>
              <a:rPr lang="en-GB" sz="1200" b="1" dirty="0">
                <a:solidFill>
                  <a:srgbClr val="2D2D2D"/>
                </a:solidFill>
                <a:effectLst/>
                <a:latin typeface="Georgia" panose="02040502050405020303" pitchFamily="18" charset="0"/>
                <a:ea typeface="Times New Roman" panose="02020603050405020304" pitchFamily="18" charset="0"/>
              </a:rPr>
              <a:t>more visits </a:t>
            </a:r>
            <a:r>
              <a:rPr lang="en-GB" sz="1200" dirty="0">
                <a:solidFill>
                  <a:srgbClr val="2D2D2D"/>
                </a:solidFill>
                <a:effectLst/>
                <a:latin typeface="Georgia" panose="02040502050405020303" pitchFamily="18" charset="0"/>
                <a:ea typeface="Times New Roman" panose="02020603050405020304" pitchFamily="18" charset="0"/>
              </a:rPr>
              <a:t>than this time last year as shoppers seek out savings and discounts. However, there was a stall in new shoppers at ASDA as the retailer annualises against some strong growth in shopper numbers mid-year in 2022.</a:t>
            </a:r>
            <a:endParaRPr lang="en-GB" sz="1200" dirty="0">
              <a:solidFill>
                <a:srgbClr val="2D2D2D"/>
              </a:solidFill>
              <a:effectLst/>
              <a:latin typeface="Times New Roman" panose="02020603050405020304" pitchFamily="18" charset="0"/>
              <a:ea typeface="Times New Roman" panose="02020603050405020304" pitchFamily="18" charset="0"/>
            </a:endParaRPr>
          </a:p>
        </p:txBody>
      </p:sp>
      <p:sp>
        <p:nvSpPr>
          <p:cNvPr id="19" name="Oval 18">
            <a:extLst>
              <a:ext uri="{FF2B5EF4-FFF2-40B4-BE49-F238E27FC236}">
                <a16:creationId xmlns:a16="http://schemas.microsoft.com/office/drawing/2014/main" id="{C7BF2146-8768-F82B-3D50-EB40D55B357D}"/>
              </a:ext>
            </a:extLst>
          </p:cNvPr>
          <p:cNvSpPr/>
          <p:nvPr/>
        </p:nvSpPr>
        <p:spPr>
          <a:xfrm>
            <a:off x="8267265" y="69946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4</a:t>
            </a:r>
          </a:p>
        </p:txBody>
      </p:sp>
      <p:sp>
        <p:nvSpPr>
          <p:cNvPr id="20" name="Oval 19">
            <a:extLst>
              <a:ext uri="{FF2B5EF4-FFF2-40B4-BE49-F238E27FC236}">
                <a16:creationId xmlns:a16="http://schemas.microsoft.com/office/drawing/2014/main" id="{E055B95D-C157-4EEF-EBEC-9F9F947D63AF}"/>
              </a:ext>
            </a:extLst>
          </p:cNvPr>
          <p:cNvSpPr/>
          <p:nvPr/>
        </p:nvSpPr>
        <p:spPr>
          <a:xfrm>
            <a:off x="8267265" y="254810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6</a:t>
            </a:r>
          </a:p>
        </p:txBody>
      </p:sp>
      <p:sp>
        <p:nvSpPr>
          <p:cNvPr id="24" name="TextBox 23">
            <a:extLst>
              <a:ext uri="{FF2B5EF4-FFF2-40B4-BE49-F238E27FC236}">
                <a16:creationId xmlns:a16="http://schemas.microsoft.com/office/drawing/2014/main" id="{F95965B8-A940-5320-FE8E-897BD2543ED9}"/>
              </a:ext>
            </a:extLst>
          </p:cNvPr>
          <p:cNvSpPr txBox="1"/>
          <p:nvPr/>
        </p:nvSpPr>
        <p:spPr>
          <a:xfrm>
            <a:off x="9015260" y="2838737"/>
            <a:ext cx="2948006" cy="643330"/>
          </a:xfrm>
          <a:prstGeom prst="rect">
            <a:avLst/>
          </a:prstGeom>
          <a:noFill/>
        </p:spPr>
        <p:txBody>
          <a:bodyPr wrap="square" lIns="0" rIns="0" rtlCol="0" anchor="ctr">
            <a:noAutofit/>
          </a:bodyPr>
          <a:lstStyle/>
          <a:p>
            <a:pPr lvl="0"/>
            <a:endParaRPr lang="en-GB" sz="1200" i="1" dirty="0">
              <a:solidFill>
                <a:schemeClr val="tx1">
                  <a:lumMod val="50000"/>
                </a:schemeClr>
              </a:solidFill>
              <a:ea typeface="Times New Roman" panose="02020603050405020304" pitchFamily="18" charset="0"/>
            </a:endParaRPr>
          </a:p>
          <a:p>
            <a:pPr lvl="0">
              <a:buSzPts val="1100"/>
            </a:pPr>
            <a:r>
              <a:rPr lang="en-GB" sz="1200" dirty="0">
                <a:solidFill>
                  <a:srgbClr val="000000"/>
                </a:solidFill>
                <a:effectLst/>
                <a:latin typeface="Georgia" panose="02040502050405020303" pitchFamily="18" charset="0"/>
                <a:ea typeface="Times New Roman" panose="02020603050405020304" pitchFamily="18" charset="0"/>
              </a:rPr>
              <a:t>It was a </a:t>
            </a:r>
            <a:r>
              <a:rPr lang="en-GB" sz="1200" b="1" dirty="0">
                <a:solidFill>
                  <a:srgbClr val="000000"/>
                </a:solidFill>
                <a:effectLst/>
                <a:latin typeface="Georgia" panose="02040502050405020303" pitchFamily="18" charset="0"/>
                <a:ea typeface="Times New Roman" panose="02020603050405020304" pitchFamily="18" charset="0"/>
              </a:rPr>
              <a:t>better month</a:t>
            </a:r>
            <a:r>
              <a:rPr lang="en-GB" sz="1200" dirty="0">
                <a:solidFill>
                  <a:srgbClr val="000000"/>
                </a:solidFill>
                <a:effectLst/>
                <a:latin typeface="Georgia" panose="02040502050405020303" pitchFamily="18" charset="0"/>
                <a:ea typeface="Times New Roman" panose="02020603050405020304" pitchFamily="18" charset="0"/>
              </a:rPr>
              <a:t> for </a:t>
            </a:r>
            <a:r>
              <a:rPr lang="en-GB" sz="1200" b="1" dirty="0">
                <a:solidFill>
                  <a:srgbClr val="000000"/>
                </a:solidFill>
                <a:effectLst/>
                <a:latin typeface="Georgia" panose="02040502050405020303" pitchFamily="18" charset="0"/>
                <a:ea typeface="Times New Roman" panose="02020603050405020304" pitchFamily="18" charset="0"/>
              </a:rPr>
              <a:t>Waitrose (+5.0%)</a:t>
            </a:r>
            <a:r>
              <a:rPr lang="en-GB" sz="1200" dirty="0">
                <a:solidFill>
                  <a:srgbClr val="000000"/>
                </a:solidFill>
                <a:effectLst/>
                <a:latin typeface="Georgia" panose="02040502050405020303" pitchFamily="18" charset="0"/>
                <a:ea typeface="Times New Roman" panose="02020603050405020304" pitchFamily="18" charset="0"/>
              </a:rPr>
              <a:t>.</a:t>
            </a:r>
            <a:r>
              <a:rPr lang="en-GB" sz="1200" b="1" dirty="0">
                <a:solidFill>
                  <a:srgbClr val="000000"/>
                </a:solidFill>
                <a:effectLst/>
                <a:latin typeface="Georgia" panose="02040502050405020303" pitchFamily="18" charset="0"/>
                <a:ea typeface="Times New Roman" panose="02020603050405020304" pitchFamily="18" charset="0"/>
              </a:rPr>
              <a:t> </a:t>
            </a:r>
            <a:r>
              <a:rPr lang="en-GB" sz="1200" dirty="0">
                <a:solidFill>
                  <a:srgbClr val="000000"/>
                </a:solidFill>
                <a:effectLst/>
                <a:latin typeface="Georgia" panose="02040502050405020303" pitchFamily="18" charset="0"/>
                <a:ea typeface="Times New Roman" panose="02020603050405020304" pitchFamily="18" charset="0"/>
              </a:rPr>
              <a:t>Whilst they are lapping some poor year ago growths, recent price cuts and the </a:t>
            </a:r>
            <a:r>
              <a:rPr lang="en-GB" sz="1200" b="1" dirty="0">
                <a:solidFill>
                  <a:srgbClr val="000000"/>
                </a:solidFill>
                <a:effectLst/>
                <a:latin typeface="Georgia" panose="02040502050405020303" pitchFamily="18" charset="0"/>
                <a:ea typeface="Times New Roman" panose="02020603050405020304" pitchFamily="18" charset="0"/>
              </a:rPr>
              <a:t>more targeted promotions</a:t>
            </a:r>
            <a:r>
              <a:rPr lang="en-GB" sz="1200" dirty="0">
                <a:solidFill>
                  <a:srgbClr val="000000"/>
                </a:solidFill>
                <a:effectLst/>
                <a:latin typeface="Georgia" panose="02040502050405020303" pitchFamily="18" charset="0"/>
                <a:ea typeface="Times New Roman" panose="02020603050405020304" pitchFamily="18" charset="0"/>
              </a:rPr>
              <a:t> to their My Waitrose customers has delivered an </a:t>
            </a:r>
            <a:r>
              <a:rPr lang="en-GB" sz="1200" b="1" dirty="0">
                <a:solidFill>
                  <a:srgbClr val="000000"/>
                </a:solidFill>
                <a:effectLst/>
                <a:latin typeface="Georgia" panose="02040502050405020303" pitchFamily="18" charset="0"/>
                <a:ea typeface="Times New Roman" panose="02020603050405020304" pitchFamily="18" charset="0"/>
              </a:rPr>
              <a:t>8% increase in shoppers</a:t>
            </a:r>
            <a:r>
              <a:rPr lang="en-GB" sz="1200" dirty="0">
                <a:solidFill>
                  <a:srgbClr val="000000"/>
                </a:solidFill>
                <a:effectLst/>
                <a:latin typeface="Georgia" panose="02040502050405020303" pitchFamily="18" charset="0"/>
                <a:ea typeface="Times New Roman" panose="02020603050405020304" pitchFamily="18" charset="0"/>
              </a:rPr>
              <a:t> year on year, with this increase in shoppers was only bettered by M&amp;S. </a:t>
            </a:r>
            <a:endParaRPr lang="en-GB" sz="1200" dirty="0">
              <a:effectLst/>
              <a:latin typeface="Times New Roman" panose="02020603050405020304" pitchFamily="18" charset="0"/>
              <a:ea typeface="Times New Roman" panose="02020603050405020304" pitchFamily="18" charset="0"/>
            </a:endParaRPr>
          </a:p>
        </p:txBody>
      </p:sp>
      <p:sp>
        <p:nvSpPr>
          <p:cNvPr id="30" name="TextBox 29">
            <a:extLst>
              <a:ext uri="{FF2B5EF4-FFF2-40B4-BE49-F238E27FC236}">
                <a16:creationId xmlns:a16="http://schemas.microsoft.com/office/drawing/2014/main" id="{1C9EF4A3-22C7-50BC-7A38-6AD1B3290528}"/>
              </a:ext>
            </a:extLst>
          </p:cNvPr>
          <p:cNvSpPr txBox="1"/>
          <p:nvPr/>
        </p:nvSpPr>
        <p:spPr>
          <a:xfrm>
            <a:off x="8940753" y="4139999"/>
            <a:ext cx="3054773" cy="646331"/>
          </a:xfrm>
          <a:prstGeom prst="rect">
            <a:avLst/>
          </a:prstGeom>
          <a:noFill/>
        </p:spPr>
        <p:txBody>
          <a:bodyPr wrap="square">
            <a:spAutoFit/>
          </a:bodyPr>
          <a:lstStyle/>
          <a:p>
            <a:r>
              <a:rPr lang="en-GB" sz="1200" b="1" dirty="0">
                <a:solidFill>
                  <a:srgbClr val="000000"/>
                </a:solidFill>
                <a:effectLst/>
                <a:latin typeface="Georgia" panose="02040502050405020303" pitchFamily="18" charset="0"/>
                <a:ea typeface="Times New Roman" panose="02020603050405020304" pitchFamily="18" charset="0"/>
              </a:rPr>
              <a:t>M&amp;S (+12.1%) continue in a sales sweet spot</a:t>
            </a:r>
            <a:r>
              <a:rPr lang="en-GB" sz="1200" dirty="0">
                <a:solidFill>
                  <a:srgbClr val="000000"/>
                </a:solidFill>
                <a:effectLst/>
                <a:latin typeface="Georgia" panose="02040502050405020303" pitchFamily="18" charset="0"/>
                <a:ea typeface="Times New Roman" panose="02020603050405020304" pitchFamily="18" charset="0"/>
              </a:rPr>
              <a:t> with no significant slowdown in growth in the last 4 weeks.</a:t>
            </a:r>
            <a:endParaRPr lang="en-GB" sz="1200" dirty="0">
              <a:effectLst/>
              <a:latin typeface="Georgia" panose="02040502050405020303" pitchFamily="18" charset="0"/>
              <a:ea typeface="Times New Roman" panose="02020603050405020304" pitchFamily="18" charset="0"/>
            </a:endParaRPr>
          </a:p>
        </p:txBody>
      </p:sp>
      <p:sp>
        <p:nvSpPr>
          <p:cNvPr id="25" name="TextBox 24">
            <a:extLst>
              <a:ext uri="{FF2B5EF4-FFF2-40B4-BE49-F238E27FC236}">
                <a16:creationId xmlns:a16="http://schemas.microsoft.com/office/drawing/2014/main" id="{5B504F55-9F39-E83B-E9EB-1D84DB96BDD2}"/>
              </a:ext>
            </a:extLst>
          </p:cNvPr>
          <p:cNvSpPr txBox="1"/>
          <p:nvPr/>
        </p:nvSpPr>
        <p:spPr>
          <a:xfrm>
            <a:off x="8927206" y="1528530"/>
            <a:ext cx="3264794" cy="830997"/>
          </a:xfrm>
          <a:prstGeom prst="rect">
            <a:avLst/>
          </a:prstGeom>
          <a:noFill/>
        </p:spPr>
        <p:txBody>
          <a:bodyPr wrap="square">
            <a:spAutoFit/>
          </a:bodyPr>
          <a:lstStyle/>
          <a:p>
            <a:pPr lvl="0">
              <a:buSzPts val="1100"/>
            </a:pPr>
            <a:r>
              <a:rPr lang="en-GB" sz="1200" b="1" dirty="0">
                <a:solidFill>
                  <a:srgbClr val="2D2D2D"/>
                </a:solidFill>
                <a:effectLst/>
                <a:latin typeface="Georgia" panose="02040502050405020303" pitchFamily="18" charset="0"/>
                <a:ea typeface="Times New Roman" panose="02020603050405020304" pitchFamily="18" charset="0"/>
              </a:rPr>
              <a:t>Iceland sales (+4.8%) </a:t>
            </a:r>
            <a:r>
              <a:rPr lang="en-GB" sz="1200" dirty="0">
                <a:solidFill>
                  <a:srgbClr val="2D2D2D"/>
                </a:solidFill>
                <a:effectLst/>
                <a:latin typeface="Georgia" panose="02040502050405020303" pitchFamily="18" charset="0"/>
                <a:ea typeface="Times New Roman" panose="02020603050405020304" pitchFamily="18" charset="0"/>
              </a:rPr>
              <a:t>also</a:t>
            </a:r>
            <a:r>
              <a:rPr lang="en-GB" sz="1200" b="1" dirty="0">
                <a:solidFill>
                  <a:srgbClr val="2D2D2D"/>
                </a:solidFill>
                <a:effectLst/>
                <a:latin typeface="Georgia" panose="02040502050405020303" pitchFamily="18" charset="0"/>
                <a:ea typeface="Times New Roman" panose="02020603050405020304" pitchFamily="18" charset="0"/>
              </a:rPr>
              <a:t> </a:t>
            </a:r>
            <a:r>
              <a:rPr lang="en-GB" sz="1200" dirty="0">
                <a:solidFill>
                  <a:srgbClr val="2D2D2D"/>
                </a:solidFill>
                <a:effectLst/>
                <a:latin typeface="Georgia" panose="02040502050405020303" pitchFamily="18" charset="0"/>
                <a:ea typeface="Times New Roman" panose="02020603050405020304" pitchFamily="18" charset="0"/>
              </a:rPr>
              <a:t>fell back but </a:t>
            </a:r>
            <a:r>
              <a:rPr lang="en-GB" sz="1200" dirty="0">
                <a:solidFill>
                  <a:srgbClr val="2D2D2D"/>
                </a:solidFill>
                <a:effectLst/>
                <a:latin typeface="Georgia" panose="02040502050405020303" pitchFamily="18" charset="0"/>
                <a:ea typeface="Times New Roman" panose="02020603050405020304" pitchFamily="18" charset="0"/>
                <a:cs typeface="Arial" panose="020B0604020202020204" pitchFamily="34" charset="0"/>
              </a:rPr>
              <a:t>bigger ranges are helping to drive more visits to the Food Warehouse stores which continue to open on retail parks.</a:t>
            </a:r>
            <a:endParaRPr lang="en-GB" sz="1200" dirty="0">
              <a:solidFill>
                <a:srgbClr val="2D2D2D"/>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8242FD4-790E-A199-9856-A5CCD42A34C6}"/>
              </a:ext>
            </a:extLst>
          </p:cNvPr>
          <p:cNvSpPr txBox="1"/>
          <p:nvPr/>
        </p:nvSpPr>
        <p:spPr>
          <a:xfrm>
            <a:off x="4870979" y="5069152"/>
            <a:ext cx="3438659" cy="1569660"/>
          </a:xfrm>
          <a:prstGeom prst="rect">
            <a:avLst/>
          </a:prstGeom>
          <a:noFill/>
        </p:spPr>
        <p:txBody>
          <a:bodyPr wrap="square">
            <a:spAutoFit/>
          </a:bodyPr>
          <a:lstStyle/>
          <a:p>
            <a:pPr lvl="0">
              <a:buSzPts val="1100"/>
            </a:pPr>
            <a:r>
              <a:rPr lang="en-GB" sz="1200" b="1" dirty="0">
                <a:solidFill>
                  <a:srgbClr val="000000"/>
                </a:solidFill>
                <a:effectLst/>
                <a:latin typeface="Georgia" panose="02040502050405020303" pitchFamily="18" charset="0"/>
                <a:ea typeface="Times New Roman" panose="02020603050405020304" pitchFamily="18" charset="0"/>
              </a:rPr>
              <a:t>Morrisons (+0.9%)</a:t>
            </a:r>
            <a:r>
              <a:rPr lang="en-GB" sz="1200" dirty="0">
                <a:solidFill>
                  <a:srgbClr val="000000"/>
                </a:solidFill>
                <a:effectLst/>
                <a:latin typeface="Georgia" panose="02040502050405020303" pitchFamily="18" charset="0"/>
                <a:ea typeface="Times New Roman" panose="02020603050405020304" pitchFamily="18" charset="0"/>
              </a:rPr>
              <a:t> are however </a:t>
            </a:r>
            <a:r>
              <a:rPr lang="en-GB" sz="1200" b="1" dirty="0">
                <a:solidFill>
                  <a:srgbClr val="000000"/>
                </a:solidFill>
                <a:effectLst/>
                <a:latin typeface="Georgia" panose="02040502050405020303" pitchFamily="18" charset="0"/>
                <a:ea typeface="Times New Roman" panose="02020603050405020304" pitchFamily="18" charset="0"/>
              </a:rPr>
              <a:t>losing shoppers </a:t>
            </a:r>
            <a:r>
              <a:rPr lang="en-GB" sz="1200" dirty="0">
                <a:solidFill>
                  <a:srgbClr val="000000"/>
                </a:solidFill>
                <a:effectLst/>
                <a:latin typeface="Georgia" panose="02040502050405020303" pitchFamily="18" charset="0"/>
                <a:ea typeface="Times New Roman" panose="02020603050405020304" pitchFamily="18" charset="0"/>
              </a:rPr>
              <a:t>- over both 4 and 12 weeks - and whilst </a:t>
            </a:r>
            <a:r>
              <a:rPr lang="en-GB" sz="1200" b="1" dirty="0">
                <a:solidFill>
                  <a:srgbClr val="000000"/>
                </a:solidFill>
                <a:effectLst/>
                <a:latin typeface="Georgia" panose="02040502050405020303" pitchFamily="18" charset="0"/>
                <a:ea typeface="Times New Roman" panose="02020603050405020304" pitchFamily="18" charset="0"/>
              </a:rPr>
              <a:t>visits are up</a:t>
            </a:r>
            <a:r>
              <a:rPr lang="en-GB" sz="1200" dirty="0">
                <a:solidFill>
                  <a:srgbClr val="000000"/>
                </a:solidFill>
                <a:effectLst/>
                <a:latin typeface="Georgia" panose="02040502050405020303" pitchFamily="18" charset="0"/>
                <a:ea typeface="Times New Roman" panose="02020603050405020304" pitchFamily="18" charset="0"/>
              </a:rPr>
              <a:t>, the </a:t>
            </a:r>
            <a:r>
              <a:rPr lang="en-GB" sz="1200" b="1" dirty="0">
                <a:solidFill>
                  <a:srgbClr val="000000"/>
                </a:solidFill>
                <a:effectLst/>
                <a:latin typeface="Georgia" panose="02040502050405020303" pitchFamily="18" charset="0"/>
                <a:ea typeface="Times New Roman" panose="02020603050405020304" pitchFamily="18" charset="0"/>
              </a:rPr>
              <a:t>growth</a:t>
            </a:r>
            <a:r>
              <a:rPr lang="en-GB" sz="1200" dirty="0">
                <a:solidFill>
                  <a:srgbClr val="000000"/>
                </a:solidFill>
                <a:effectLst/>
                <a:latin typeface="Georgia" panose="02040502050405020303" pitchFamily="18" charset="0"/>
                <a:ea typeface="Times New Roman" panose="02020603050405020304" pitchFamily="18" charset="0"/>
              </a:rPr>
              <a:t> in </a:t>
            </a:r>
            <a:r>
              <a:rPr lang="en-GB" sz="1200" b="1" dirty="0">
                <a:solidFill>
                  <a:srgbClr val="000000"/>
                </a:solidFill>
                <a:effectLst/>
                <a:latin typeface="Georgia" panose="02040502050405020303" pitchFamily="18" charset="0"/>
                <a:ea typeface="Times New Roman" panose="02020603050405020304" pitchFamily="18" charset="0"/>
              </a:rPr>
              <a:t>basket spend</a:t>
            </a:r>
            <a:r>
              <a:rPr lang="en-GB" sz="1200" dirty="0">
                <a:solidFill>
                  <a:srgbClr val="000000"/>
                </a:solidFill>
                <a:effectLst/>
                <a:latin typeface="Georgia" panose="02040502050405020303" pitchFamily="18" charset="0"/>
                <a:ea typeface="Times New Roman" panose="02020603050405020304" pitchFamily="18" charset="0"/>
              </a:rPr>
              <a:t> is </a:t>
            </a:r>
            <a:r>
              <a:rPr lang="en-GB" sz="1200" b="1" dirty="0">
                <a:solidFill>
                  <a:srgbClr val="000000"/>
                </a:solidFill>
                <a:effectLst/>
                <a:latin typeface="Georgia" panose="02040502050405020303" pitchFamily="18" charset="0"/>
                <a:ea typeface="Times New Roman" panose="02020603050405020304" pitchFamily="18" charset="0"/>
              </a:rPr>
              <a:t>behind peer group </a:t>
            </a:r>
            <a:r>
              <a:rPr lang="en-GB" sz="1200" dirty="0">
                <a:solidFill>
                  <a:srgbClr val="000000"/>
                </a:solidFill>
                <a:effectLst/>
                <a:latin typeface="Georgia" panose="02040502050405020303" pitchFamily="18" charset="0"/>
                <a:ea typeface="Times New Roman" panose="02020603050405020304" pitchFamily="18" charset="0"/>
              </a:rPr>
              <a:t>suggesting that there is a trend towards smaller trolley spends or more visits, which is likely to continue as hundreds more Morrisons Daily convenience stores are opened this year.</a:t>
            </a:r>
            <a:endParaRPr lang="en-GB" sz="1200" dirty="0">
              <a:effectLst/>
              <a:latin typeface="Times New Roman" panose="02020603050405020304" pitchFamily="18" charset="0"/>
              <a:ea typeface="Times New Roman" panose="02020603050405020304" pitchFamily="18" charset="0"/>
            </a:endParaRPr>
          </a:p>
        </p:txBody>
      </p:sp>
      <p:sp>
        <p:nvSpPr>
          <p:cNvPr id="6" name="Oval 5">
            <a:extLst>
              <a:ext uri="{FF2B5EF4-FFF2-40B4-BE49-F238E27FC236}">
                <a16:creationId xmlns:a16="http://schemas.microsoft.com/office/drawing/2014/main" id="{9A8E7D3E-D53C-D446-18A7-4A8A3E338554}"/>
              </a:ext>
            </a:extLst>
          </p:cNvPr>
          <p:cNvSpPr/>
          <p:nvPr/>
        </p:nvSpPr>
        <p:spPr>
          <a:xfrm>
            <a:off x="8267265" y="4120889"/>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7</a:t>
            </a:r>
          </a:p>
        </p:txBody>
      </p:sp>
      <p:sp>
        <p:nvSpPr>
          <p:cNvPr id="11" name="TextBox 10">
            <a:extLst>
              <a:ext uri="{FF2B5EF4-FFF2-40B4-BE49-F238E27FC236}">
                <a16:creationId xmlns:a16="http://schemas.microsoft.com/office/drawing/2014/main" id="{54EBE7B6-883E-697E-2CD4-677CDD399948}"/>
              </a:ext>
            </a:extLst>
          </p:cNvPr>
          <p:cNvSpPr txBox="1"/>
          <p:nvPr/>
        </p:nvSpPr>
        <p:spPr>
          <a:xfrm>
            <a:off x="8927206" y="767692"/>
            <a:ext cx="3230881" cy="646331"/>
          </a:xfrm>
          <a:prstGeom prst="rect">
            <a:avLst/>
          </a:prstGeom>
          <a:noFill/>
        </p:spPr>
        <p:txBody>
          <a:bodyPr wrap="square">
            <a:spAutoFit/>
          </a:bodyPr>
          <a:lstStyle/>
          <a:p>
            <a:pPr lvl="0">
              <a:buSzPts val="1100"/>
            </a:pPr>
            <a:r>
              <a:rPr lang="en-GB" sz="1200" b="1" dirty="0">
                <a:solidFill>
                  <a:srgbClr val="000000"/>
                </a:solidFill>
                <a:effectLst/>
                <a:latin typeface="Georgia" panose="02040502050405020303" pitchFamily="18" charset="0"/>
                <a:ea typeface="Times New Roman" panose="02020603050405020304" pitchFamily="18" charset="0"/>
              </a:rPr>
              <a:t>Co-operatives (sales +0.2%) </a:t>
            </a:r>
            <a:r>
              <a:rPr lang="en-GB" sz="1200" dirty="0">
                <a:solidFill>
                  <a:srgbClr val="000000"/>
                </a:solidFill>
                <a:effectLst/>
                <a:latin typeface="Georgia" panose="02040502050405020303" pitchFamily="18" charset="0"/>
                <a:ea typeface="Times New Roman" panose="02020603050405020304" pitchFamily="18" charset="0"/>
              </a:rPr>
              <a:t>were impacted by the 2022 heatwave comparatives. </a:t>
            </a:r>
            <a:endParaRPr lang="en-GB" sz="1200" dirty="0">
              <a:effectLst/>
              <a:latin typeface="Times New Roman" panose="02020603050405020304" pitchFamily="18" charset="0"/>
              <a:ea typeface="Times New Roman" panose="02020603050405020304" pitchFamily="18" charset="0"/>
            </a:endParaRPr>
          </a:p>
        </p:txBody>
      </p:sp>
      <p:sp>
        <p:nvSpPr>
          <p:cNvPr id="28" name="Oval 27">
            <a:extLst>
              <a:ext uri="{FF2B5EF4-FFF2-40B4-BE49-F238E27FC236}">
                <a16:creationId xmlns:a16="http://schemas.microsoft.com/office/drawing/2014/main" id="{420F3046-1A3A-20C1-3CAD-DDF2BE75B25D}"/>
              </a:ext>
            </a:extLst>
          </p:cNvPr>
          <p:cNvSpPr/>
          <p:nvPr/>
        </p:nvSpPr>
        <p:spPr>
          <a:xfrm>
            <a:off x="8267265" y="1576127"/>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5</a:t>
            </a:r>
          </a:p>
        </p:txBody>
      </p:sp>
      <p:sp>
        <p:nvSpPr>
          <p:cNvPr id="18" name="Oval 17">
            <a:extLst>
              <a:ext uri="{FF2B5EF4-FFF2-40B4-BE49-F238E27FC236}">
                <a16:creationId xmlns:a16="http://schemas.microsoft.com/office/drawing/2014/main" id="{1FD53B92-62DD-B230-7DEA-5E3222DFD90A}"/>
              </a:ext>
            </a:extLst>
          </p:cNvPr>
          <p:cNvSpPr/>
          <p:nvPr/>
        </p:nvSpPr>
        <p:spPr>
          <a:xfrm>
            <a:off x="8267265" y="496236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8</a:t>
            </a:r>
          </a:p>
        </p:txBody>
      </p:sp>
      <p:sp>
        <p:nvSpPr>
          <p:cNvPr id="22" name="TextBox 21">
            <a:extLst>
              <a:ext uri="{FF2B5EF4-FFF2-40B4-BE49-F238E27FC236}">
                <a16:creationId xmlns:a16="http://schemas.microsoft.com/office/drawing/2014/main" id="{662E0E30-BFDB-A1F8-3DB4-4BE47A96B85B}"/>
              </a:ext>
            </a:extLst>
          </p:cNvPr>
          <p:cNvSpPr txBox="1"/>
          <p:nvPr/>
        </p:nvSpPr>
        <p:spPr>
          <a:xfrm>
            <a:off x="8955536" y="5048926"/>
            <a:ext cx="3029386" cy="1200329"/>
          </a:xfrm>
          <a:prstGeom prst="rect">
            <a:avLst/>
          </a:prstGeom>
          <a:noFill/>
        </p:spPr>
        <p:txBody>
          <a:bodyPr wrap="square">
            <a:spAutoFit/>
          </a:bodyPr>
          <a:lstStyle/>
          <a:p>
            <a:pPr lvl="0"/>
            <a:r>
              <a:rPr lang="en-GB" sz="1200" b="1" dirty="0">
                <a:solidFill>
                  <a:schemeClr val="tx1">
                    <a:lumMod val="50000"/>
                  </a:schemeClr>
                </a:solidFill>
                <a:effectLst/>
                <a:latin typeface="Georgia" panose="02040502050405020303" pitchFamily="18" charset="0"/>
                <a:ea typeface="Times New Roman" panose="02020603050405020304" pitchFamily="18" charset="0"/>
              </a:rPr>
              <a:t>Ocado growth (+4.7%) </a:t>
            </a:r>
            <a:r>
              <a:rPr lang="en-GB" sz="1200" dirty="0">
                <a:solidFill>
                  <a:schemeClr val="tx1">
                    <a:lumMod val="50000"/>
                  </a:schemeClr>
                </a:solidFill>
                <a:effectLst/>
                <a:latin typeface="Georgia" panose="02040502050405020303" pitchFamily="18" charset="0"/>
                <a:ea typeface="Times New Roman" panose="02020603050405020304" pitchFamily="18" charset="0"/>
              </a:rPr>
              <a:t>remains </a:t>
            </a:r>
            <a:r>
              <a:rPr lang="en-GB" sz="1200" b="1" dirty="0">
                <a:solidFill>
                  <a:schemeClr val="tx1">
                    <a:lumMod val="50000"/>
                  </a:schemeClr>
                </a:solidFill>
                <a:effectLst/>
                <a:latin typeface="Georgia" panose="02040502050405020303" pitchFamily="18" charset="0"/>
                <a:ea typeface="Times New Roman" panose="02020603050405020304" pitchFamily="18" charset="0"/>
              </a:rPr>
              <a:t>behind </a:t>
            </a:r>
            <a:r>
              <a:rPr lang="en-GB" sz="1200" dirty="0">
                <a:solidFill>
                  <a:schemeClr val="tx1">
                    <a:lumMod val="50000"/>
                  </a:schemeClr>
                </a:solidFill>
                <a:effectLst/>
                <a:latin typeface="Georgia" panose="02040502050405020303" pitchFamily="18" charset="0"/>
                <a:ea typeface="Times New Roman" panose="02020603050405020304" pitchFamily="18" charset="0"/>
              </a:rPr>
              <a:t>the</a:t>
            </a:r>
            <a:r>
              <a:rPr lang="en-GB" sz="1200" b="1" dirty="0">
                <a:solidFill>
                  <a:schemeClr val="tx1">
                    <a:lumMod val="50000"/>
                  </a:schemeClr>
                </a:solidFill>
                <a:effectLst/>
                <a:latin typeface="Georgia" panose="02040502050405020303" pitchFamily="18" charset="0"/>
                <a:ea typeface="Times New Roman" panose="02020603050405020304" pitchFamily="18" charset="0"/>
              </a:rPr>
              <a:t> Supermarkets </a:t>
            </a:r>
            <a:r>
              <a:rPr lang="en-GB" sz="1200" dirty="0">
                <a:solidFill>
                  <a:schemeClr val="tx1">
                    <a:lumMod val="50000"/>
                  </a:schemeClr>
                </a:solidFill>
                <a:effectLst/>
                <a:latin typeface="Georgia" panose="02040502050405020303" pitchFamily="18" charset="0"/>
                <a:ea typeface="Times New Roman" panose="02020603050405020304" pitchFamily="18" charset="0"/>
              </a:rPr>
              <a:t>but continues to </a:t>
            </a:r>
            <a:r>
              <a:rPr lang="en-GB" sz="1200" b="1" dirty="0">
                <a:solidFill>
                  <a:schemeClr val="tx1">
                    <a:lumMod val="50000"/>
                  </a:schemeClr>
                </a:solidFill>
                <a:effectLst/>
                <a:latin typeface="Georgia" panose="02040502050405020303" pitchFamily="18" charset="0"/>
                <a:ea typeface="Times New Roman" panose="02020603050405020304" pitchFamily="18" charset="0"/>
              </a:rPr>
              <a:t>attract new shoppers</a:t>
            </a:r>
            <a:r>
              <a:rPr lang="en-GB" sz="1200" dirty="0">
                <a:solidFill>
                  <a:schemeClr val="tx1">
                    <a:lumMod val="50000"/>
                  </a:schemeClr>
                </a:solidFill>
                <a:effectLst/>
                <a:latin typeface="Georgia" panose="02040502050405020303" pitchFamily="18" charset="0"/>
                <a:ea typeface="Times New Roman" panose="02020603050405020304" pitchFamily="18" charset="0"/>
              </a:rPr>
              <a:t> which will be contributing to the dilution in frequency of visit even though </a:t>
            </a:r>
            <a:r>
              <a:rPr lang="en-GB" sz="1200" b="1" dirty="0">
                <a:solidFill>
                  <a:schemeClr val="tx1">
                    <a:lumMod val="50000"/>
                  </a:schemeClr>
                </a:solidFill>
                <a:latin typeface="Georgia" panose="02040502050405020303" pitchFamily="18" charset="0"/>
                <a:ea typeface="Times New Roman" panose="02020603050405020304" pitchFamily="18" charset="0"/>
              </a:rPr>
              <a:t>orders </a:t>
            </a:r>
            <a:r>
              <a:rPr lang="en-GB" sz="1200" dirty="0">
                <a:solidFill>
                  <a:schemeClr val="tx1">
                    <a:lumMod val="50000"/>
                  </a:schemeClr>
                </a:solidFill>
                <a:latin typeface="Georgia" panose="02040502050405020303" pitchFamily="18" charset="0"/>
                <a:ea typeface="Times New Roman" panose="02020603050405020304" pitchFamily="18" charset="0"/>
              </a:rPr>
              <a:t>overall have </a:t>
            </a:r>
            <a:r>
              <a:rPr lang="en-GB" sz="1200" b="1" dirty="0">
                <a:solidFill>
                  <a:schemeClr val="tx1">
                    <a:lumMod val="50000"/>
                  </a:schemeClr>
                </a:solidFill>
                <a:latin typeface="Georgia" panose="02040502050405020303" pitchFamily="18" charset="0"/>
                <a:ea typeface="Times New Roman" panose="02020603050405020304" pitchFamily="18" charset="0"/>
              </a:rPr>
              <a:t>increased.</a:t>
            </a:r>
            <a:endParaRPr lang="en-GB" sz="1200" b="1" dirty="0">
              <a:solidFill>
                <a:schemeClr val="tx1">
                  <a:lumMod val="50000"/>
                </a:schemeClr>
              </a:solidFill>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2512569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35</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75775" y="3245771"/>
            <a:ext cx="3503952" cy="1297914"/>
          </a:xfrm>
        </p:spPr>
        <p:txBody>
          <a:bodyPr/>
          <a:lstStyle/>
          <a:p>
            <a:br>
              <a:rPr lang="en-US" sz="1800" b="0" dirty="0">
                <a:latin typeface="+mn-lt"/>
                <a:cs typeface="Arial"/>
              </a:rPr>
            </a:br>
            <a:r>
              <a:rPr lang="en-US" sz="1800" b="0" dirty="0">
                <a:latin typeface="+mn-lt"/>
                <a:cs typeface="Arial"/>
              </a:rPr>
              <a:t>Retailer out performances this month were driven by different factors, </a:t>
            </a:r>
            <a:r>
              <a:rPr lang="en-US" sz="1800" i="1" dirty="0">
                <a:latin typeface="Georgia" panose="02040502050405020303" pitchFamily="18" charset="0"/>
                <a:cs typeface="Arial"/>
              </a:rPr>
              <a:t>all</a:t>
            </a:r>
            <a:r>
              <a:rPr lang="en-US" sz="1800" b="0" dirty="0">
                <a:latin typeface="Georgia" panose="02040502050405020303" pitchFamily="18" charset="0"/>
                <a:cs typeface="Arial"/>
              </a:rPr>
              <a:t> </a:t>
            </a:r>
            <a:r>
              <a:rPr lang="en-US" sz="1800" i="1" dirty="0">
                <a:latin typeface="Georgia" panose="02040502050405020303" pitchFamily="18" charset="0"/>
                <a:cs typeface="Arial"/>
              </a:rPr>
              <a:t>industry leading</a:t>
            </a:r>
            <a:r>
              <a:rPr lang="en-US" sz="1800" b="0" dirty="0">
                <a:latin typeface="+mn-lt"/>
                <a:cs typeface="Arial"/>
              </a:rPr>
              <a:t>.</a:t>
            </a:r>
            <a:br>
              <a:rPr lang="en-US" sz="1800" b="0" dirty="0">
                <a:latin typeface="+mn-lt"/>
                <a:cs typeface="Arial"/>
              </a:rPr>
            </a:br>
            <a:br>
              <a:rPr lang="en-US" sz="1800" b="0" dirty="0">
                <a:latin typeface="+mn-lt"/>
                <a:cs typeface="Arial"/>
              </a:rPr>
            </a:br>
            <a:r>
              <a:rPr lang="en-US" sz="1800" b="0" dirty="0">
                <a:latin typeface="+mn-lt"/>
                <a:cs typeface="Arial"/>
              </a:rPr>
              <a:t>For </a:t>
            </a:r>
            <a:r>
              <a:rPr lang="en-US" sz="1800" i="1" dirty="0">
                <a:latin typeface="Georgia" panose="02040502050405020303" pitchFamily="18" charset="0"/>
                <a:cs typeface="Arial"/>
              </a:rPr>
              <a:t>M&amp;S</a:t>
            </a:r>
            <a:r>
              <a:rPr lang="en-US" sz="1800" b="0" dirty="0">
                <a:latin typeface="+mn-lt"/>
                <a:cs typeface="Arial"/>
              </a:rPr>
              <a:t> it was </a:t>
            </a:r>
            <a:r>
              <a:rPr lang="en-US" sz="1800" i="1" dirty="0">
                <a:latin typeface="Georgia" panose="02040502050405020303" pitchFamily="18" charset="0"/>
                <a:cs typeface="Arial"/>
              </a:rPr>
              <a:t>penetration</a:t>
            </a:r>
            <a:r>
              <a:rPr lang="en-US" sz="1800" b="0" dirty="0">
                <a:latin typeface="+mn-lt"/>
                <a:cs typeface="Arial"/>
              </a:rPr>
              <a:t>, </a:t>
            </a:r>
            <a:r>
              <a:rPr lang="en-US" sz="1800" i="1" dirty="0">
                <a:latin typeface="Georgia" panose="02040502050405020303" pitchFamily="18" charset="0"/>
                <a:cs typeface="Arial"/>
              </a:rPr>
              <a:t>Aldi</a:t>
            </a:r>
            <a:r>
              <a:rPr lang="en-US" sz="1800" b="0" dirty="0">
                <a:latin typeface="+mn-lt"/>
                <a:cs typeface="Arial"/>
              </a:rPr>
              <a:t> saw the </a:t>
            </a:r>
            <a:r>
              <a:rPr lang="en-US" sz="1800" i="1" dirty="0">
                <a:latin typeface="Georgia" panose="02040502050405020303" pitchFamily="18" charset="0"/>
                <a:cs typeface="Arial"/>
              </a:rPr>
              <a:t>biggest uplift </a:t>
            </a:r>
            <a:r>
              <a:rPr lang="en-US" sz="1800" b="0" dirty="0">
                <a:latin typeface="+mn-lt"/>
                <a:cs typeface="Arial"/>
              </a:rPr>
              <a:t>in </a:t>
            </a:r>
            <a:r>
              <a:rPr lang="en-US" sz="1800" i="1" dirty="0">
                <a:latin typeface="Georgia" panose="02040502050405020303" pitchFamily="18" charset="0"/>
                <a:cs typeface="Arial"/>
              </a:rPr>
              <a:t>basket spend</a:t>
            </a:r>
            <a:r>
              <a:rPr lang="en-US" sz="1800" b="0" i="1" dirty="0">
                <a:latin typeface="+mn-lt"/>
                <a:cs typeface="Arial"/>
              </a:rPr>
              <a:t> </a:t>
            </a:r>
            <a:r>
              <a:rPr lang="en-US" sz="1800" b="0" dirty="0">
                <a:latin typeface="+mn-lt"/>
                <a:cs typeface="Arial"/>
              </a:rPr>
              <a:t>and </a:t>
            </a:r>
            <a:r>
              <a:rPr lang="en-US" sz="1800" i="1" dirty="0">
                <a:latin typeface="Georgia" panose="02040502050405020303" pitchFamily="18" charset="0"/>
                <a:cs typeface="Arial"/>
              </a:rPr>
              <a:t>Lidl</a:t>
            </a:r>
            <a:r>
              <a:rPr lang="en-US" sz="1800" b="0" dirty="0">
                <a:latin typeface="+mn-lt"/>
                <a:cs typeface="Arial"/>
              </a:rPr>
              <a:t> the </a:t>
            </a:r>
            <a:r>
              <a:rPr lang="en-US" sz="1800" i="1" dirty="0">
                <a:latin typeface="Georgia" panose="02040502050405020303" pitchFamily="18" charset="0"/>
                <a:cs typeface="Arial"/>
              </a:rPr>
              <a:t>biggest increase </a:t>
            </a:r>
            <a:r>
              <a:rPr lang="en-US" sz="1800" b="0" dirty="0">
                <a:latin typeface="+mn-lt"/>
                <a:cs typeface="Arial"/>
              </a:rPr>
              <a:t>in </a:t>
            </a:r>
            <a:r>
              <a:rPr lang="en-US" sz="1800" i="1" dirty="0">
                <a:latin typeface="Georgia" panose="02040502050405020303" pitchFamily="18" charset="0"/>
                <a:cs typeface="Arial"/>
              </a:rPr>
              <a:t>frequency</a:t>
            </a:r>
            <a:r>
              <a:rPr lang="en-US" sz="1800" b="0" dirty="0">
                <a:latin typeface="+mn-lt"/>
                <a:cs typeface="Arial"/>
              </a:rPr>
              <a:t>.</a:t>
            </a:r>
            <a:endParaRPr lang="en-US" sz="1800" b="0" dirty="0">
              <a:latin typeface="+mn-lt"/>
            </a:endParaRPr>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a:xfrm>
            <a:off x="4250292" y="5965007"/>
            <a:ext cx="7595265" cy="365125"/>
          </a:xfrm>
        </p:spPr>
        <p:txBody>
          <a:bodyPr/>
          <a:lstStyle/>
          <a:p>
            <a:r>
              <a:rPr lang="en-GB" dirty="0"/>
              <a:t>Source:  NIQ Homescan FMCG</a:t>
            </a:r>
          </a:p>
        </p:txBody>
      </p:sp>
      <p:sp>
        <p:nvSpPr>
          <p:cNvPr id="8" name="TextBox 7">
            <a:extLst>
              <a:ext uri="{FF2B5EF4-FFF2-40B4-BE49-F238E27FC236}">
                <a16:creationId xmlns:a16="http://schemas.microsoft.com/office/drawing/2014/main" id="{CF6EFCF7-9756-4EC9-2B1D-C3089C3ED87D}"/>
              </a:ext>
            </a:extLst>
          </p:cNvPr>
          <p:cNvSpPr txBox="1"/>
          <p:nvPr/>
        </p:nvSpPr>
        <p:spPr>
          <a:xfrm>
            <a:off x="4564344" y="1451152"/>
            <a:ext cx="4369726" cy="276999"/>
          </a:xfrm>
          <a:prstGeom prst="rect">
            <a:avLst/>
          </a:prstGeom>
          <a:noFill/>
        </p:spPr>
        <p:txBody>
          <a:bodyPr wrap="square" lIns="0" rIns="0" rtlCol="0" anchor="ctr">
            <a:spAutoFit/>
          </a:bodyPr>
          <a:lstStyle/>
          <a:p>
            <a:pPr defTabSz="685800"/>
            <a:r>
              <a:rPr lang="en-US" sz="1200" b="1" dirty="0">
                <a:latin typeface="Arial" panose="020B0604020202020204" pitchFamily="34" charset="0"/>
                <a:cs typeface="Arial" panose="020B0604020202020204" pitchFamily="34" charset="0"/>
              </a:rPr>
              <a:t>Year on Year growth in KPI’s (FMCG)</a:t>
            </a:r>
          </a:p>
        </p:txBody>
      </p:sp>
      <p:pic>
        <p:nvPicPr>
          <p:cNvPr id="4" name="Picture 3">
            <a:extLst>
              <a:ext uri="{FF2B5EF4-FFF2-40B4-BE49-F238E27FC236}">
                <a16:creationId xmlns:a16="http://schemas.microsoft.com/office/drawing/2014/main" id="{5C955DCB-3963-5810-69FF-5E6CBC24A108}"/>
              </a:ext>
            </a:extLst>
          </p:cNvPr>
          <p:cNvPicPr>
            <a:picLocks noChangeAspect="1"/>
          </p:cNvPicPr>
          <p:nvPr/>
        </p:nvPicPr>
        <p:blipFill>
          <a:blip r:embed="rId2"/>
          <a:stretch>
            <a:fillRect/>
          </a:stretch>
        </p:blipFill>
        <p:spPr>
          <a:xfrm>
            <a:off x="4501254" y="1895220"/>
            <a:ext cx="5772150" cy="2886075"/>
          </a:xfrm>
          <a:prstGeom prst="rect">
            <a:avLst/>
          </a:prstGeom>
        </p:spPr>
      </p:pic>
    </p:spTree>
    <p:extLst>
      <p:ext uri="{BB962C8B-B14F-4D97-AF65-F5344CB8AC3E}">
        <p14:creationId xmlns:p14="http://schemas.microsoft.com/office/powerpoint/2010/main" val="1496673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36</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20064" y="1619162"/>
            <a:ext cx="3503952" cy="2980902"/>
          </a:xfrm>
        </p:spPr>
        <p:txBody>
          <a:bodyPr/>
          <a:lstStyle/>
          <a:p>
            <a:r>
              <a:rPr lang="en-US" sz="1600" b="0" dirty="0">
                <a:latin typeface="+mn-lt"/>
                <a:cs typeface="Arial"/>
              </a:rPr>
              <a:t>After struggling with </a:t>
            </a:r>
            <a:r>
              <a:rPr lang="en-US" sz="1600" i="1" dirty="0">
                <a:latin typeface="Georgia" panose="02040502050405020303" pitchFamily="18" charset="0"/>
                <a:cs typeface="Arial"/>
              </a:rPr>
              <a:t>availability issues last month</a:t>
            </a:r>
            <a:r>
              <a:rPr lang="en-US" sz="1600" b="0" dirty="0">
                <a:latin typeface="+mn-lt"/>
                <a:cs typeface="Arial"/>
              </a:rPr>
              <a:t>, </a:t>
            </a:r>
            <a:r>
              <a:rPr lang="en-US" sz="1600" i="1" dirty="0">
                <a:latin typeface="Georgia" panose="02040502050405020303" pitchFamily="18" charset="0"/>
                <a:cs typeface="Arial"/>
              </a:rPr>
              <a:t>Waitrose</a:t>
            </a:r>
            <a:r>
              <a:rPr lang="en-US" sz="1600" b="0" dirty="0">
                <a:latin typeface="+mn-lt"/>
                <a:cs typeface="Arial"/>
              </a:rPr>
              <a:t> had the </a:t>
            </a:r>
            <a:r>
              <a:rPr lang="en-US" sz="1600" i="1" dirty="0">
                <a:latin typeface="Georgia" panose="02040502050405020303" pitchFamily="18" charset="0"/>
                <a:cs typeface="Arial"/>
              </a:rPr>
              <a:t>strongest performance </a:t>
            </a:r>
            <a:r>
              <a:rPr lang="en-US" sz="1600" b="0" dirty="0">
                <a:latin typeface="+mn-lt"/>
                <a:cs typeface="Arial"/>
              </a:rPr>
              <a:t>vs prior period, followed by </a:t>
            </a:r>
            <a:r>
              <a:rPr lang="en-US" sz="1600" i="1" dirty="0">
                <a:latin typeface="Georgia" panose="02040502050405020303" pitchFamily="18" charset="0"/>
                <a:cs typeface="Arial"/>
              </a:rPr>
              <a:t>Ocado</a:t>
            </a:r>
            <a:r>
              <a:rPr lang="en-US" sz="1600" b="0" dirty="0">
                <a:latin typeface="+mn-lt"/>
                <a:cs typeface="Arial"/>
              </a:rPr>
              <a:t>.</a:t>
            </a:r>
            <a:br>
              <a:rPr lang="en-US" sz="1600" b="0" dirty="0">
                <a:latin typeface="+mn-lt"/>
                <a:cs typeface="Arial"/>
              </a:rPr>
            </a:br>
            <a:br>
              <a:rPr lang="en-US" sz="1600" b="0" dirty="0">
                <a:latin typeface="+mn-lt"/>
                <a:cs typeface="Arial"/>
              </a:rPr>
            </a:br>
            <a:r>
              <a:rPr lang="en-US" sz="1600" b="0" dirty="0">
                <a:latin typeface="+mn-lt"/>
                <a:cs typeface="Arial"/>
              </a:rPr>
              <a:t>Most retailers saw fmcg sales slow after a surge in visits in June and it was the Discounters, Co-op and Morrisons who saw the biggest fall in visits.</a:t>
            </a:r>
            <a:endParaRPr lang="en-US" sz="2400" b="0" dirty="0">
              <a:latin typeface="+mn-lt"/>
            </a:endParaRPr>
          </a:p>
        </p:txBody>
      </p:sp>
      <p:sp>
        <p:nvSpPr>
          <p:cNvPr id="7" name="Text Placeholder 6">
            <a:extLst>
              <a:ext uri="{FF2B5EF4-FFF2-40B4-BE49-F238E27FC236}">
                <a16:creationId xmlns:a16="http://schemas.microsoft.com/office/drawing/2014/main" id="{CD9DDD39-11BE-3E72-4A51-0978E35988C5}"/>
              </a:ext>
            </a:extLst>
          </p:cNvPr>
          <p:cNvSpPr>
            <a:spLocks noGrp="1"/>
          </p:cNvSpPr>
          <p:nvPr>
            <p:ph type="body" sz="quarter" idx="14"/>
          </p:nvPr>
        </p:nvSpPr>
        <p:spPr/>
        <p:txBody>
          <a:bodyPr/>
          <a:lstStyle/>
          <a:p>
            <a:r>
              <a:rPr lang="en-GB" dirty="0"/>
              <a:t>Source:  NIQ Homescan FMCG</a:t>
            </a:r>
          </a:p>
        </p:txBody>
      </p:sp>
      <p:graphicFrame>
        <p:nvGraphicFramePr>
          <p:cNvPr id="14" name="Chart 13">
            <a:extLst>
              <a:ext uri="{FF2B5EF4-FFF2-40B4-BE49-F238E27FC236}">
                <a16:creationId xmlns:a16="http://schemas.microsoft.com/office/drawing/2014/main" id="{23904A72-C914-0BE1-802F-AC1B26799E93}"/>
              </a:ext>
            </a:extLst>
          </p:cNvPr>
          <p:cNvGraphicFramePr/>
          <p:nvPr>
            <p:extLst>
              <p:ext uri="{D42A27DB-BD31-4B8C-83A1-F6EECF244321}">
                <p14:modId xmlns:p14="http://schemas.microsoft.com/office/powerpoint/2010/main" val="1778810"/>
              </p:ext>
            </p:extLst>
          </p:nvPr>
        </p:nvGraphicFramePr>
        <p:xfrm>
          <a:off x="4411014" y="2170090"/>
          <a:ext cx="7102699" cy="29989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0">
            <a:extLst>
              <a:ext uri="{FF2B5EF4-FFF2-40B4-BE49-F238E27FC236}">
                <a16:creationId xmlns:a16="http://schemas.microsoft.com/office/drawing/2014/main" id="{87C6A3CB-4927-E07D-41EF-97DFB5921DFB}"/>
              </a:ext>
            </a:extLst>
          </p:cNvPr>
          <p:cNvGraphicFramePr>
            <a:graphicFrameLocks noGrp="1"/>
          </p:cNvGraphicFramePr>
          <p:nvPr>
            <p:extLst>
              <p:ext uri="{D42A27DB-BD31-4B8C-83A1-F6EECF244321}">
                <p14:modId xmlns:p14="http://schemas.microsoft.com/office/powerpoint/2010/main" val="2992293370"/>
              </p:ext>
            </p:extLst>
          </p:nvPr>
        </p:nvGraphicFramePr>
        <p:xfrm>
          <a:off x="4371158" y="5245768"/>
          <a:ext cx="7078157" cy="365760"/>
        </p:xfrm>
        <a:graphic>
          <a:graphicData uri="http://schemas.openxmlformats.org/drawingml/2006/table">
            <a:tbl>
              <a:tblPr firstRow="1" bandRow="1">
                <a:tableStyleId>{9D7B26C5-4107-4FEC-AEDC-1716B250A1EF}</a:tableStyleId>
              </a:tblPr>
              <a:tblGrid>
                <a:gridCol w="727087">
                  <a:extLst>
                    <a:ext uri="{9D8B030D-6E8A-4147-A177-3AD203B41FA5}">
                      <a16:colId xmlns:a16="http://schemas.microsoft.com/office/drawing/2014/main" val="2696776015"/>
                    </a:ext>
                  </a:extLst>
                </a:gridCol>
                <a:gridCol w="577370">
                  <a:extLst>
                    <a:ext uri="{9D8B030D-6E8A-4147-A177-3AD203B41FA5}">
                      <a16:colId xmlns:a16="http://schemas.microsoft.com/office/drawing/2014/main" val="836782962"/>
                    </a:ext>
                  </a:extLst>
                </a:gridCol>
                <a:gridCol w="577370">
                  <a:extLst>
                    <a:ext uri="{9D8B030D-6E8A-4147-A177-3AD203B41FA5}">
                      <a16:colId xmlns:a16="http://schemas.microsoft.com/office/drawing/2014/main" val="254532121"/>
                    </a:ext>
                  </a:extLst>
                </a:gridCol>
                <a:gridCol w="577370">
                  <a:extLst>
                    <a:ext uri="{9D8B030D-6E8A-4147-A177-3AD203B41FA5}">
                      <a16:colId xmlns:a16="http://schemas.microsoft.com/office/drawing/2014/main" val="459562343"/>
                    </a:ext>
                  </a:extLst>
                </a:gridCol>
                <a:gridCol w="577370">
                  <a:extLst>
                    <a:ext uri="{9D8B030D-6E8A-4147-A177-3AD203B41FA5}">
                      <a16:colId xmlns:a16="http://schemas.microsoft.com/office/drawing/2014/main" val="2525734604"/>
                    </a:ext>
                  </a:extLst>
                </a:gridCol>
                <a:gridCol w="577370">
                  <a:extLst>
                    <a:ext uri="{9D8B030D-6E8A-4147-A177-3AD203B41FA5}">
                      <a16:colId xmlns:a16="http://schemas.microsoft.com/office/drawing/2014/main" val="632177499"/>
                    </a:ext>
                  </a:extLst>
                </a:gridCol>
                <a:gridCol w="577370">
                  <a:extLst>
                    <a:ext uri="{9D8B030D-6E8A-4147-A177-3AD203B41FA5}">
                      <a16:colId xmlns:a16="http://schemas.microsoft.com/office/drawing/2014/main" val="3952056482"/>
                    </a:ext>
                  </a:extLst>
                </a:gridCol>
                <a:gridCol w="577370">
                  <a:extLst>
                    <a:ext uri="{9D8B030D-6E8A-4147-A177-3AD203B41FA5}">
                      <a16:colId xmlns:a16="http://schemas.microsoft.com/office/drawing/2014/main" val="2153612359"/>
                    </a:ext>
                  </a:extLst>
                </a:gridCol>
                <a:gridCol w="577370">
                  <a:extLst>
                    <a:ext uri="{9D8B030D-6E8A-4147-A177-3AD203B41FA5}">
                      <a16:colId xmlns:a16="http://schemas.microsoft.com/office/drawing/2014/main" val="16178478"/>
                    </a:ext>
                  </a:extLst>
                </a:gridCol>
                <a:gridCol w="577370">
                  <a:extLst>
                    <a:ext uri="{9D8B030D-6E8A-4147-A177-3AD203B41FA5}">
                      <a16:colId xmlns:a16="http://schemas.microsoft.com/office/drawing/2014/main" val="2486442012"/>
                    </a:ext>
                  </a:extLst>
                </a:gridCol>
                <a:gridCol w="577370">
                  <a:extLst>
                    <a:ext uri="{9D8B030D-6E8A-4147-A177-3AD203B41FA5}">
                      <a16:colId xmlns:a16="http://schemas.microsoft.com/office/drawing/2014/main" val="1694203553"/>
                    </a:ext>
                  </a:extLst>
                </a:gridCol>
                <a:gridCol w="577370">
                  <a:extLst>
                    <a:ext uri="{9D8B030D-6E8A-4147-A177-3AD203B41FA5}">
                      <a16:colId xmlns:a16="http://schemas.microsoft.com/office/drawing/2014/main" val="2393192463"/>
                    </a:ext>
                  </a:extLst>
                </a:gridCol>
              </a:tblGrid>
              <a:tr h="350102">
                <a:tc>
                  <a:txBody>
                    <a:bodyPr/>
                    <a:lstStyle/>
                    <a:p>
                      <a:pPr algn="ctr"/>
                      <a:r>
                        <a:rPr lang="en-GB" sz="1200" dirty="0"/>
                        <a:t>FMCG Growth</a:t>
                      </a:r>
                    </a:p>
                  </a:txBody>
                  <a:tcPr marL="0" marR="0" marT="0" marB="0" anchor="ctr">
                    <a:lnL w="19050" cap="flat" cmpd="sng" algn="ctr">
                      <a:no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+5%</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-0%</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-1%</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-2%</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-2%</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-2%</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-2%</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-4%</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-4%</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-5%</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-6%</a:t>
                      </a:r>
                    </a:p>
                  </a:txBody>
                  <a:tcPr marL="0" marR="0" marT="0" marB="0" anchor="ctr">
                    <a:lnL w="9525" cap="flat" cmpd="sng" algn="ctr">
                      <a:solidFill>
                        <a:schemeClr val="tx1">
                          <a:lumMod val="40000"/>
                          <a:lumOff val="60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9442842"/>
                  </a:ext>
                </a:extLst>
              </a:tr>
            </a:tbl>
          </a:graphicData>
        </a:graphic>
      </p:graphicFrame>
      <p:sp>
        <p:nvSpPr>
          <p:cNvPr id="16" name="TextBox 15">
            <a:extLst>
              <a:ext uri="{FF2B5EF4-FFF2-40B4-BE49-F238E27FC236}">
                <a16:creationId xmlns:a16="http://schemas.microsoft.com/office/drawing/2014/main" id="{6386E971-F8A7-474B-33F9-3FB19FFFF389}"/>
              </a:ext>
            </a:extLst>
          </p:cNvPr>
          <p:cNvSpPr txBox="1"/>
          <p:nvPr/>
        </p:nvSpPr>
        <p:spPr>
          <a:xfrm>
            <a:off x="4256901" y="1583736"/>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KPI % Difference vs </a:t>
            </a:r>
            <a:r>
              <a:rPr lang="en-US" sz="1400" b="1" i="1" dirty="0">
                <a:latin typeface="Arial" panose="020B0604020202020204" pitchFamily="34" charset="0"/>
                <a:cs typeface="Arial" panose="020B0604020202020204" pitchFamily="34" charset="0"/>
                <a:sym typeface="Montserrat"/>
              </a:rPr>
              <a:t>PRIOR </a:t>
            </a:r>
            <a:r>
              <a:rPr lang="en-US" sz="1400" b="1" dirty="0">
                <a:latin typeface="Arial" panose="020B0604020202020204" pitchFamily="34" charset="0"/>
                <a:cs typeface="Arial" panose="020B0604020202020204" pitchFamily="34" charset="0"/>
                <a:sym typeface="Montserrat"/>
              </a:rPr>
              <a:t>period</a:t>
            </a:r>
          </a:p>
          <a:p>
            <a:pPr>
              <a:buSzPts val="1100"/>
            </a:pPr>
            <a:r>
              <a:rPr lang="en-US" sz="1200" i="1" dirty="0">
                <a:solidFill>
                  <a:schemeClr val="tx1"/>
                </a:solidFill>
                <a:latin typeface="Arial" panose="020B0604020202020204" pitchFamily="34" charset="0"/>
                <a:cs typeface="Arial" panose="020B0604020202020204" pitchFamily="34" charset="0"/>
              </a:rPr>
              <a:t>4w/e 15</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July 2023 vs 4w/e 17</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June 2023</a:t>
            </a:r>
          </a:p>
          <a:p>
            <a:pPr>
              <a:buSzPts val="1100"/>
            </a:pPr>
            <a:endParaRPr lang="en-US" sz="1400" b="1" dirty="0">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478181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37</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Advertising and Promotions</a:t>
            </a:r>
          </a:p>
        </p:txBody>
      </p:sp>
    </p:spTree>
    <p:extLst>
      <p:ext uri="{BB962C8B-B14F-4D97-AF65-F5344CB8AC3E}">
        <p14:creationId xmlns:p14="http://schemas.microsoft.com/office/powerpoint/2010/main" val="356308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A3902-C01B-1701-6E14-9708BC3A8F1F}"/>
              </a:ext>
            </a:extLst>
          </p:cNvPr>
          <p:cNvSpPr>
            <a:spLocks noGrp="1"/>
          </p:cNvSpPr>
          <p:nvPr>
            <p:ph type="sldNum" sz="quarter" idx="12"/>
          </p:nvPr>
        </p:nvSpPr>
        <p:spPr/>
        <p:txBody>
          <a:bodyPr/>
          <a:lstStyle/>
          <a:p>
            <a:fld id="{403EF4E2-7A7A-0548-85F1-5479B7C9E1B2}" type="slidenum">
              <a:rPr lang="en-US" smtClean="0"/>
              <a:t>38</a:t>
            </a:fld>
            <a:endParaRPr lang="en-US" dirty="0"/>
          </a:p>
        </p:txBody>
      </p:sp>
      <p:sp>
        <p:nvSpPr>
          <p:cNvPr id="8" name="Title 7">
            <a:extLst>
              <a:ext uri="{FF2B5EF4-FFF2-40B4-BE49-F238E27FC236}">
                <a16:creationId xmlns:a16="http://schemas.microsoft.com/office/drawing/2014/main" id="{314EBEAC-5D79-7D84-0527-E46432A4AC62}"/>
              </a:ext>
            </a:extLst>
          </p:cNvPr>
          <p:cNvSpPr>
            <a:spLocks noGrp="1"/>
          </p:cNvSpPr>
          <p:nvPr>
            <p:ph type="ctrTitle"/>
          </p:nvPr>
        </p:nvSpPr>
        <p:spPr>
          <a:xfrm>
            <a:off x="256028" y="3869290"/>
            <a:ext cx="3503952" cy="2253246"/>
          </a:xfrm>
        </p:spPr>
        <p:txBody>
          <a:bodyPr/>
          <a:lstStyle/>
          <a:p>
            <a:r>
              <a:rPr lang="en-US" sz="2000" b="0" dirty="0">
                <a:latin typeface="+mn-lt"/>
              </a:rPr>
              <a:t>Retailers continue their focus on </a:t>
            </a:r>
            <a:r>
              <a:rPr lang="en-US" sz="2000" i="1" dirty="0">
                <a:latin typeface="Georgia" panose="02040502050405020303" pitchFamily="18" charset="0"/>
              </a:rPr>
              <a:t>everyday low price, </a:t>
            </a:r>
            <a:r>
              <a:rPr lang="en-US" sz="2000" b="0" dirty="0">
                <a:latin typeface="+mn-lt"/>
              </a:rPr>
              <a:t>with more lower</a:t>
            </a:r>
            <a:r>
              <a:rPr lang="en-US" sz="2000" b="0" i="1" dirty="0">
                <a:latin typeface="+mn-lt"/>
              </a:rPr>
              <a:t> </a:t>
            </a:r>
            <a:r>
              <a:rPr lang="en-US" sz="2000" i="1" dirty="0">
                <a:latin typeface="Georgia" panose="02040502050405020303" pitchFamily="18" charset="0"/>
              </a:rPr>
              <a:t>price promises at the supermarkets</a:t>
            </a:r>
            <a:r>
              <a:rPr lang="en-US" sz="2000" b="0" dirty="0">
                <a:latin typeface="+mn-lt"/>
              </a:rPr>
              <a:t>.</a:t>
            </a:r>
            <a:br>
              <a:rPr lang="en-US" sz="2000" b="0" dirty="0">
                <a:latin typeface="Georgia" panose="02040502050405020303" pitchFamily="18" charset="0"/>
              </a:rPr>
            </a:br>
            <a:br>
              <a:rPr lang="en-US" sz="2000" b="0" dirty="0">
                <a:latin typeface="Georgia" panose="02040502050405020303" pitchFamily="18" charset="0"/>
              </a:rPr>
            </a:br>
            <a:r>
              <a:rPr lang="en-US" sz="1800" b="0" dirty="0">
                <a:latin typeface="+mn-lt"/>
              </a:rPr>
              <a:t>Other footfall drivers include </a:t>
            </a:r>
            <a:r>
              <a:rPr lang="en-US" sz="1800" i="1" dirty="0">
                <a:latin typeface="Georgia" panose="02040502050405020303" pitchFamily="18" charset="0"/>
              </a:rPr>
              <a:t>money off vouchers </a:t>
            </a:r>
            <a:r>
              <a:rPr lang="en-US" sz="1800" b="0" dirty="0">
                <a:latin typeface="+mn-lt"/>
              </a:rPr>
              <a:t>in exchange for meeting spend thresholds </a:t>
            </a:r>
            <a:r>
              <a:rPr lang="en-US" sz="1800" i="1" dirty="0">
                <a:latin typeface="Georgia" panose="02040502050405020303" pitchFamily="18" charset="0"/>
              </a:rPr>
              <a:t>instore</a:t>
            </a:r>
            <a:r>
              <a:rPr lang="en-US" sz="1800" b="0" dirty="0">
                <a:latin typeface="+mn-lt"/>
              </a:rPr>
              <a:t> and the accumulation of </a:t>
            </a:r>
            <a:r>
              <a:rPr lang="en-US" sz="1800" i="1" dirty="0">
                <a:latin typeface="Georgia" panose="02040502050405020303" pitchFamily="18" charset="0"/>
              </a:rPr>
              <a:t>loyalty points</a:t>
            </a:r>
            <a:r>
              <a:rPr lang="en-US" sz="1800" b="0" dirty="0">
                <a:latin typeface="+mn-lt"/>
              </a:rPr>
              <a:t>.</a:t>
            </a:r>
            <a:br>
              <a:rPr lang="en-US" sz="1800" b="0" dirty="0">
                <a:latin typeface="+mn-lt"/>
              </a:rPr>
            </a:br>
            <a:br>
              <a:rPr lang="en-US" sz="1800" b="0" dirty="0">
                <a:latin typeface="+mn-lt"/>
              </a:rPr>
            </a:br>
            <a:r>
              <a:rPr lang="en-US" sz="1800" b="0" dirty="0">
                <a:latin typeface="+mn-lt"/>
              </a:rPr>
              <a:t>Retailers continue to focus on </a:t>
            </a:r>
            <a:r>
              <a:rPr lang="en-US" sz="1800" i="1" dirty="0">
                <a:latin typeface="Georgia" panose="02040502050405020303" pitchFamily="18" charset="0"/>
              </a:rPr>
              <a:t>events </a:t>
            </a:r>
            <a:r>
              <a:rPr lang="en-US" sz="1800" b="0" dirty="0">
                <a:latin typeface="+mn-lt"/>
              </a:rPr>
              <a:t>with </a:t>
            </a:r>
            <a:r>
              <a:rPr lang="en-US" sz="1800" i="1" dirty="0">
                <a:latin typeface="Georgia" panose="02040502050405020303" pitchFamily="18" charset="0"/>
              </a:rPr>
              <a:t>promotions targeted </a:t>
            </a:r>
            <a:r>
              <a:rPr lang="en-US" sz="1800" b="0" dirty="0">
                <a:latin typeface="+mn-lt"/>
              </a:rPr>
              <a:t>to drive </a:t>
            </a:r>
            <a:r>
              <a:rPr lang="en-US" sz="1800" i="1" dirty="0">
                <a:latin typeface="Georgia" panose="02040502050405020303" pitchFamily="18" charset="0"/>
              </a:rPr>
              <a:t>incremental spend</a:t>
            </a:r>
            <a:r>
              <a:rPr lang="en-US" sz="1800" b="0" dirty="0">
                <a:latin typeface="+mn-lt"/>
              </a:rPr>
              <a:t>.</a:t>
            </a:r>
            <a:endParaRPr lang="en-US" sz="2000" b="0" i="1" dirty="0">
              <a:latin typeface="+mn-lt"/>
            </a:endParaRPr>
          </a:p>
        </p:txBody>
      </p:sp>
      <p:sp>
        <p:nvSpPr>
          <p:cNvPr id="7" name="Text Placeholder 6">
            <a:extLst>
              <a:ext uri="{FF2B5EF4-FFF2-40B4-BE49-F238E27FC236}">
                <a16:creationId xmlns:a16="http://schemas.microsoft.com/office/drawing/2014/main" id="{B5882A86-AC90-F1F8-DE9C-C368EF09C7F1}"/>
              </a:ext>
            </a:extLst>
          </p:cNvPr>
          <p:cNvSpPr>
            <a:spLocks noGrp="1"/>
          </p:cNvSpPr>
          <p:nvPr>
            <p:ph type="body" sz="quarter" idx="14"/>
          </p:nvPr>
        </p:nvSpPr>
        <p:spPr/>
        <p:txBody>
          <a:bodyPr/>
          <a:lstStyle/>
          <a:p>
            <a:r>
              <a:rPr lang="en-GB" dirty="0"/>
              <a:t>Source: Retailer Marketing including Digital and Press, Retailer Websites</a:t>
            </a:r>
          </a:p>
        </p:txBody>
      </p:sp>
      <p:sp>
        <p:nvSpPr>
          <p:cNvPr id="9" name="Text Placeholder 8">
            <a:extLst>
              <a:ext uri="{FF2B5EF4-FFF2-40B4-BE49-F238E27FC236}">
                <a16:creationId xmlns:a16="http://schemas.microsoft.com/office/drawing/2014/main" id="{9476C5A5-52B7-E542-4A86-B7417E04B1F5}"/>
              </a:ext>
            </a:extLst>
          </p:cNvPr>
          <p:cNvSpPr>
            <a:spLocks noGrp="1"/>
          </p:cNvSpPr>
          <p:nvPr>
            <p:ph type="body" sz="quarter" idx="16"/>
          </p:nvPr>
        </p:nvSpPr>
        <p:spPr>
          <a:xfrm>
            <a:off x="4501072" y="1178416"/>
            <a:ext cx="7263779" cy="315533"/>
          </a:xfrm>
          <a:solidFill>
            <a:schemeClr val="accent1"/>
          </a:solidFill>
        </p:spPr>
        <p:txBody>
          <a:bodyPr/>
          <a:lstStyle/>
          <a:p>
            <a:r>
              <a:rPr lang="en-GB" sz="1800" b="1" dirty="0"/>
              <a:t>July 2023 Messages</a:t>
            </a:r>
          </a:p>
        </p:txBody>
      </p:sp>
      <p:sp>
        <p:nvSpPr>
          <p:cNvPr id="15" name="Rounded Rectangle 6">
            <a:extLst>
              <a:ext uri="{FF2B5EF4-FFF2-40B4-BE49-F238E27FC236}">
                <a16:creationId xmlns:a16="http://schemas.microsoft.com/office/drawing/2014/main" id="{294474B4-F23B-E90C-DD3A-D3E0265ABB2E}"/>
              </a:ext>
            </a:extLst>
          </p:cNvPr>
          <p:cNvSpPr/>
          <p:nvPr/>
        </p:nvSpPr>
        <p:spPr>
          <a:xfrm>
            <a:off x="4484616" y="1577661"/>
            <a:ext cx="2353652" cy="4388347"/>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6" name="Rounded Rectangle 7">
            <a:extLst>
              <a:ext uri="{FF2B5EF4-FFF2-40B4-BE49-F238E27FC236}">
                <a16:creationId xmlns:a16="http://schemas.microsoft.com/office/drawing/2014/main" id="{3532221F-F308-0BDC-332A-83A8985DA82B}"/>
              </a:ext>
            </a:extLst>
          </p:cNvPr>
          <p:cNvSpPr/>
          <p:nvPr/>
        </p:nvSpPr>
        <p:spPr>
          <a:xfrm>
            <a:off x="6926999" y="1568885"/>
            <a:ext cx="2353652" cy="4349710"/>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7" name="Rounded Rectangle 8">
            <a:extLst>
              <a:ext uri="{FF2B5EF4-FFF2-40B4-BE49-F238E27FC236}">
                <a16:creationId xmlns:a16="http://schemas.microsoft.com/office/drawing/2014/main" id="{BE841E16-1DF8-906F-3C98-32BC12C1C742}"/>
              </a:ext>
            </a:extLst>
          </p:cNvPr>
          <p:cNvSpPr/>
          <p:nvPr/>
        </p:nvSpPr>
        <p:spPr>
          <a:xfrm>
            <a:off x="9348726" y="1609526"/>
            <a:ext cx="2353652" cy="4349709"/>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1" name="TextBox 10">
            <a:extLst>
              <a:ext uri="{FF2B5EF4-FFF2-40B4-BE49-F238E27FC236}">
                <a16:creationId xmlns:a16="http://schemas.microsoft.com/office/drawing/2014/main" id="{1402488B-C2C3-56B1-D841-4A090777A665}"/>
              </a:ext>
            </a:extLst>
          </p:cNvPr>
          <p:cNvSpPr txBox="1"/>
          <p:nvPr/>
        </p:nvSpPr>
        <p:spPr>
          <a:xfrm>
            <a:off x="4456090" y="1628036"/>
            <a:ext cx="2401909" cy="369332"/>
          </a:xfrm>
          <a:prstGeom prst="rect">
            <a:avLst/>
          </a:prstGeom>
          <a:noFill/>
        </p:spPr>
        <p:txBody>
          <a:bodyPr wrap="square">
            <a:spAutoFit/>
          </a:bodyPr>
          <a:lstStyle/>
          <a:p>
            <a:pPr algn="ctr">
              <a:spcAft>
                <a:spcPts val="600"/>
              </a:spcAft>
            </a:pPr>
            <a:r>
              <a:rPr lang="en-US" b="1" dirty="0">
                <a:solidFill>
                  <a:schemeClr val="bg2"/>
                </a:solidFill>
                <a:latin typeface="+mj-lt"/>
              </a:rPr>
              <a:t>Price</a:t>
            </a:r>
          </a:p>
        </p:txBody>
      </p:sp>
      <p:sp>
        <p:nvSpPr>
          <p:cNvPr id="13" name="TextBox 12">
            <a:extLst>
              <a:ext uri="{FF2B5EF4-FFF2-40B4-BE49-F238E27FC236}">
                <a16:creationId xmlns:a16="http://schemas.microsoft.com/office/drawing/2014/main" id="{531626D5-6621-7E2F-4E2E-44214C995618}"/>
              </a:ext>
            </a:extLst>
          </p:cNvPr>
          <p:cNvSpPr txBox="1"/>
          <p:nvPr/>
        </p:nvSpPr>
        <p:spPr>
          <a:xfrm>
            <a:off x="7052794" y="1628035"/>
            <a:ext cx="2207116" cy="369332"/>
          </a:xfrm>
          <a:prstGeom prst="rect">
            <a:avLst/>
          </a:prstGeom>
          <a:noFill/>
        </p:spPr>
        <p:txBody>
          <a:bodyPr wrap="square">
            <a:spAutoFit/>
          </a:bodyPr>
          <a:lstStyle/>
          <a:p>
            <a:pPr algn="ctr">
              <a:spcAft>
                <a:spcPts val="600"/>
              </a:spcAft>
            </a:pPr>
            <a:r>
              <a:rPr lang="en-US" b="1" dirty="0">
                <a:solidFill>
                  <a:schemeClr val="bg2"/>
                </a:solidFill>
                <a:latin typeface="+mj-lt"/>
              </a:rPr>
              <a:t>Frequency Drivers</a:t>
            </a:r>
          </a:p>
        </p:txBody>
      </p:sp>
      <p:sp>
        <p:nvSpPr>
          <p:cNvPr id="18" name="TextBox 17">
            <a:extLst>
              <a:ext uri="{FF2B5EF4-FFF2-40B4-BE49-F238E27FC236}">
                <a16:creationId xmlns:a16="http://schemas.microsoft.com/office/drawing/2014/main" id="{1B849F5E-7C4D-56E2-BCB5-4CFE3635F84A}"/>
              </a:ext>
            </a:extLst>
          </p:cNvPr>
          <p:cNvSpPr txBox="1"/>
          <p:nvPr/>
        </p:nvSpPr>
        <p:spPr>
          <a:xfrm>
            <a:off x="9493340" y="1576519"/>
            <a:ext cx="2207116" cy="369332"/>
          </a:xfrm>
          <a:prstGeom prst="rect">
            <a:avLst/>
          </a:prstGeom>
          <a:noFill/>
        </p:spPr>
        <p:txBody>
          <a:bodyPr wrap="square">
            <a:spAutoFit/>
          </a:bodyPr>
          <a:lstStyle/>
          <a:p>
            <a:pPr algn="ctr">
              <a:spcAft>
                <a:spcPts val="600"/>
              </a:spcAft>
            </a:pPr>
            <a:r>
              <a:rPr lang="en-US" b="1" dirty="0">
                <a:solidFill>
                  <a:schemeClr val="bg2"/>
                </a:solidFill>
                <a:latin typeface="+mj-lt"/>
              </a:rPr>
              <a:t>Events</a:t>
            </a:r>
          </a:p>
        </p:txBody>
      </p:sp>
      <p:pic>
        <p:nvPicPr>
          <p:cNvPr id="43" name="Picture 42">
            <a:extLst>
              <a:ext uri="{FF2B5EF4-FFF2-40B4-BE49-F238E27FC236}">
                <a16:creationId xmlns:a16="http://schemas.microsoft.com/office/drawing/2014/main" id="{31BB93EC-CDE3-FDCF-5F0C-64A902E2CBC4}"/>
              </a:ext>
            </a:extLst>
          </p:cNvPr>
          <p:cNvPicPr>
            <a:picLocks noChangeAspect="1"/>
          </p:cNvPicPr>
          <p:nvPr/>
        </p:nvPicPr>
        <p:blipFill>
          <a:blip r:embed="rId2"/>
          <a:stretch>
            <a:fillRect/>
          </a:stretch>
        </p:blipFill>
        <p:spPr>
          <a:xfrm>
            <a:off x="10863187" y="2575061"/>
            <a:ext cx="669029" cy="194234"/>
          </a:xfrm>
          <a:prstGeom prst="rect">
            <a:avLst/>
          </a:prstGeom>
        </p:spPr>
      </p:pic>
      <p:pic>
        <p:nvPicPr>
          <p:cNvPr id="6" name="Picture 5">
            <a:extLst>
              <a:ext uri="{FF2B5EF4-FFF2-40B4-BE49-F238E27FC236}">
                <a16:creationId xmlns:a16="http://schemas.microsoft.com/office/drawing/2014/main" id="{D16FD3C9-54B4-E6EA-8648-8E28C905F52B}"/>
              </a:ext>
            </a:extLst>
          </p:cNvPr>
          <p:cNvPicPr>
            <a:picLocks noChangeAspect="1"/>
          </p:cNvPicPr>
          <p:nvPr/>
        </p:nvPicPr>
        <p:blipFill rotWithShape="1">
          <a:blip r:embed="rId3"/>
          <a:srcRect t="8282" r="1162"/>
          <a:stretch/>
        </p:blipFill>
        <p:spPr>
          <a:xfrm>
            <a:off x="7290752" y="2316479"/>
            <a:ext cx="1616181" cy="1060389"/>
          </a:xfrm>
          <a:prstGeom prst="rect">
            <a:avLst/>
          </a:prstGeom>
        </p:spPr>
      </p:pic>
      <p:pic>
        <p:nvPicPr>
          <p:cNvPr id="19" name="Picture 18">
            <a:extLst>
              <a:ext uri="{FF2B5EF4-FFF2-40B4-BE49-F238E27FC236}">
                <a16:creationId xmlns:a16="http://schemas.microsoft.com/office/drawing/2014/main" id="{0987967D-BCA2-E007-733E-2B5BF87B2204}"/>
              </a:ext>
            </a:extLst>
          </p:cNvPr>
          <p:cNvPicPr>
            <a:picLocks noChangeAspect="1"/>
          </p:cNvPicPr>
          <p:nvPr/>
        </p:nvPicPr>
        <p:blipFill>
          <a:blip r:embed="rId4"/>
          <a:stretch>
            <a:fillRect/>
          </a:stretch>
        </p:blipFill>
        <p:spPr>
          <a:xfrm>
            <a:off x="7497603" y="4165600"/>
            <a:ext cx="1118076" cy="1360409"/>
          </a:xfrm>
          <a:prstGeom prst="rect">
            <a:avLst/>
          </a:prstGeom>
        </p:spPr>
      </p:pic>
      <p:pic>
        <p:nvPicPr>
          <p:cNvPr id="21" name="Picture 20">
            <a:extLst>
              <a:ext uri="{FF2B5EF4-FFF2-40B4-BE49-F238E27FC236}">
                <a16:creationId xmlns:a16="http://schemas.microsoft.com/office/drawing/2014/main" id="{A8E11F30-5B52-E006-75E2-9CAC3D426E61}"/>
              </a:ext>
            </a:extLst>
          </p:cNvPr>
          <p:cNvPicPr>
            <a:picLocks noChangeAspect="1"/>
          </p:cNvPicPr>
          <p:nvPr/>
        </p:nvPicPr>
        <p:blipFill>
          <a:blip r:embed="rId5"/>
          <a:stretch>
            <a:fillRect/>
          </a:stretch>
        </p:blipFill>
        <p:spPr>
          <a:xfrm>
            <a:off x="9881235" y="2246313"/>
            <a:ext cx="979482" cy="855873"/>
          </a:xfrm>
          <a:prstGeom prst="rect">
            <a:avLst/>
          </a:prstGeom>
        </p:spPr>
      </p:pic>
      <p:pic>
        <p:nvPicPr>
          <p:cNvPr id="25" name="Picture 24">
            <a:extLst>
              <a:ext uri="{FF2B5EF4-FFF2-40B4-BE49-F238E27FC236}">
                <a16:creationId xmlns:a16="http://schemas.microsoft.com/office/drawing/2014/main" id="{0E2EE605-53B5-1101-985E-C0CE21F646E1}"/>
              </a:ext>
            </a:extLst>
          </p:cNvPr>
          <p:cNvPicPr>
            <a:picLocks noChangeAspect="1"/>
          </p:cNvPicPr>
          <p:nvPr/>
        </p:nvPicPr>
        <p:blipFill>
          <a:blip r:embed="rId6"/>
          <a:stretch>
            <a:fillRect/>
          </a:stretch>
        </p:blipFill>
        <p:spPr>
          <a:xfrm>
            <a:off x="9380538" y="3153514"/>
            <a:ext cx="2188316" cy="632641"/>
          </a:xfrm>
          <a:prstGeom prst="rect">
            <a:avLst/>
          </a:prstGeom>
        </p:spPr>
      </p:pic>
      <p:pic>
        <p:nvPicPr>
          <p:cNvPr id="28" name="Picture 27">
            <a:extLst>
              <a:ext uri="{FF2B5EF4-FFF2-40B4-BE49-F238E27FC236}">
                <a16:creationId xmlns:a16="http://schemas.microsoft.com/office/drawing/2014/main" id="{B46C8C47-7F2E-F64B-A483-3A1D05C3B3A1}"/>
              </a:ext>
            </a:extLst>
          </p:cNvPr>
          <p:cNvPicPr>
            <a:picLocks noChangeAspect="1"/>
          </p:cNvPicPr>
          <p:nvPr/>
        </p:nvPicPr>
        <p:blipFill>
          <a:blip r:embed="rId7"/>
          <a:stretch>
            <a:fillRect/>
          </a:stretch>
        </p:blipFill>
        <p:spPr>
          <a:xfrm>
            <a:off x="9485709" y="4036907"/>
            <a:ext cx="2052029" cy="936518"/>
          </a:xfrm>
          <a:prstGeom prst="rect">
            <a:avLst/>
          </a:prstGeom>
        </p:spPr>
      </p:pic>
      <p:pic>
        <p:nvPicPr>
          <p:cNvPr id="31" name="Picture 30">
            <a:extLst>
              <a:ext uri="{FF2B5EF4-FFF2-40B4-BE49-F238E27FC236}">
                <a16:creationId xmlns:a16="http://schemas.microsoft.com/office/drawing/2014/main" id="{58F90546-09BB-3422-69E4-E49FD754E9EA}"/>
              </a:ext>
            </a:extLst>
          </p:cNvPr>
          <p:cNvPicPr>
            <a:picLocks noChangeAspect="1"/>
          </p:cNvPicPr>
          <p:nvPr/>
        </p:nvPicPr>
        <p:blipFill>
          <a:blip r:embed="rId8"/>
          <a:stretch>
            <a:fillRect/>
          </a:stretch>
        </p:blipFill>
        <p:spPr>
          <a:xfrm>
            <a:off x="4941253" y="2716107"/>
            <a:ext cx="1466429" cy="1260898"/>
          </a:xfrm>
          <a:prstGeom prst="rect">
            <a:avLst/>
          </a:prstGeom>
        </p:spPr>
      </p:pic>
      <p:pic>
        <p:nvPicPr>
          <p:cNvPr id="33" name="Picture 32">
            <a:extLst>
              <a:ext uri="{FF2B5EF4-FFF2-40B4-BE49-F238E27FC236}">
                <a16:creationId xmlns:a16="http://schemas.microsoft.com/office/drawing/2014/main" id="{0A720A16-8202-492F-E7C0-BEC085CA3739}"/>
              </a:ext>
            </a:extLst>
          </p:cNvPr>
          <p:cNvPicPr>
            <a:picLocks noChangeAspect="1"/>
          </p:cNvPicPr>
          <p:nvPr/>
        </p:nvPicPr>
        <p:blipFill>
          <a:blip r:embed="rId9"/>
          <a:stretch>
            <a:fillRect/>
          </a:stretch>
        </p:blipFill>
        <p:spPr>
          <a:xfrm>
            <a:off x="4670002" y="4307839"/>
            <a:ext cx="2064040" cy="981922"/>
          </a:xfrm>
          <a:prstGeom prst="rect">
            <a:avLst/>
          </a:prstGeom>
        </p:spPr>
      </p:pic>
      <p:pic>
        <p:nvPicPr>
          <p:cNvPr id="34" name="Picture 33">
            <a:extLst>
              <a:ext uri="{FF2B5EF4-FFF2-40B4-BE49-F238E27FC236}">
                <a16:creationId xmlns:a16="http://schemas.microsoft.com/office/drawing/2014/main" id="{2EC74028-F616-4BC2-C1F6-C0003C0B8B56}"/>
              </a:ext>
            </a:extLst>
          </p:cNvPr>
          <p:cNvPicPr>
            <a:picLocks noChangeAspect="1"/>
          </p:cNvPicPr>
          <p:nvPr/>
        </p:nvPicPr>
        <p:blipFill>
          <a:blip r:embed="rId10"/>
          <a:stretch>
            <a:fillRect/>
          </a:stretch>
        </p:blipFill>
        <p:spPr>
          <a:xfrm>
            <a:off x="5217613" y="2399087"/>
            <a:ext cx="861715" cy="239557"/>
          </a:xfrm>
          <a:prstGeom prst="rect">
            <a:avLst/>
          </a:prstGeom>
        </p:spPr>
      </p:pic>
      <p:pic>
        <p:nvPicPr>
          <p:cNvPr id="36" name="Picture 35">
            <a:extLst>
              <a:ext uri="{FF2B5EF4-FFF2-40B4-BE49-F238E27FC236}">
                <a16:creationId xmlns:a16="http://schemas.microsoft.com/office/drawing/2014/main" id="{190C1C13-5B64-B322-1D97-F23820934F07}"/>
              </a:ext>
            </a:extLst>
          </p:cNvPr>
          <p:cNvPicPr>
            <a:picLocks noChangeAspect="1"/>
          </p:cNvPicPr>
          <p:nvPr/>
        </p:nvPicPr>
        <p:blipFill>
          <a:blip r:embed="rId11"/>
          <a:stretch>
            <a:fillRect/>
          </a:stretch>
        </p:blipFill>
        <p:spPr>
          <a:xfrm>
            <a:off x="7664767" y="3742902"/>
            <a:ext cx="757439" cy="395605"/>
          </a:xfrm>
          <a:prstGeom prst="rect">
            <a:avLst/>
          </a:prstGeom>
        </p:spPr>
      </p:pic>
    </p:spTree>
    <p:extLst>
      <p:ext uri="{BB962C8B-B14F-4D97-AF65-F5344CB8AC3E}">
        <p14:creationId xmlns:p14="http://schemas.microsoft.com/office/powerpoint/2010/main" val="3641218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39</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69239" y="2273103"/>
            <a:ext cx="3503952" cy="2390972"/>
          </a:xfrm>
        </p:spPr>
        <p:txBody>
          <a:bodyPr/>
          <a:lstStyle/>
          <a:p>
            <a:r>
              <a:rPr lang="en-US" sz="2000" b="0" dirty="0">
                <a:latin typeface="+mn-lt"/>
                <a:cs typeface="Arial"/>
              </a:rPr>
              <a:t>Spend bought on offer has </a:t>
            </a:r>
            <a:r>
              <a:rPr lang="en-US" sz="2000" i="1" dirty="0">
                <a:latin typeface="Georgia" panose="02040502050405020303" pitchFamily="18" charset="0"/>
                <a:cs typeface="Arial"/>
              </a:rPr>
              <a:t>edged up to its highest level </a:t>
            </a:r>
            <a:r>
              <a:rPr lang="en-US" sz="2000" b="0" dirty="0">
                <a:latin typeface="+mn-lt"/>
                <a:cs typeface="Arial"/>
              </a:rPr>
              <a:t>outside of Christmas and Easter.</a:t>
            </a:r>
            <a:br>
              <a:rPr lang="en-US" sz="2000" b="0" dirty="0">
                <a:latin typeface="+mn-lt"/>
                <a:cs typeface="Arial"/>
              </a:rPr>
            </a:br>
            <a:br>
              <a:rPr lang="en-US" sz="2000" b="0" dirty="0">
                <a:latin typeface="Georgia" panose="02040502050405020303" pitchFamily="18" charset="0"/>
                <a:cs typeface="Arial"/>
              </a:rPr>
            </a:br>
            <a:endParaRPr lang="en-US" sz="2000" dirty="0">
              <a:latin typeface="+mn-lt"/>
            </a:endParaRPr>
          </a:p>
        </p:txBody>
      </p:sp>
      <p:sp>
        <p:nvSpPr>
          <p:cNvPr id="7" name="Text Placeholder 6">
            <a:extLst>
              <a:ext uri="{FF2B5EF4-FFF2-40B4-BE49-F238E27FC236}">
                <a16:creationId xmlns:a16="http://schemas.microsoft.com/office/drawing/2014/main" id="{CD9DDD39-11BE-3E72-4A51-0978E35988C5}"/>
              </a:ext>
            </a:extLst>
          </p:cNvPr>
          <p:cNvSpPr>
            <a:spLocks noGrp="1"/>
          </p:cNvSpPr>
          <p:nvPr>
            <p:ph type="body" sz="quarter" idx="14"/>
          </p:nvPr>
        </p:nvSpPr>
        <p:spPr>
          <a:xfrm>
            <a:off x="4284354" y="6031376"/>
            <a:ext cx="7595265" cy="365125"/>
          </a:xfrm>
        </p:spPr>
        <p:txBody>
          <a:bodyPr/>
          <a:lstStyle/>
          <a:p>
            <a:r>
              <a:rPr lang="en-GB" dirty="0"/>
              <a:t>Source:  NIQ Homescan FMCG Multiples (including Discounters)</a:t>
            </a:r>
          </a:p>
        </p:txBody>
      </p:sp>
      <p:sp>
        <p:nvSpPr>
          <p:cNvPr id="16" name="TextBox 15">
            <a:extLst>
              <a:ext uri="{FF2B5EF4-FFF2-40B4-BE49-F238E27FC236}">
                <a16:creationId xmlns:a16="http://schemas.microsoft.com/office/drawing/2014/main" id="{6386E971-F8A7-474B-33F9-3FB19FFFF389}"/>
              </a:ext>
            </a:extLst>
          </p:cNvPr>
          <p:cNvSpPr txBox="1"/>
          <p:nvPr/>
        </p:nvSpPr>
        <p:spPr>
          <a:xfrm>
            <a:off x="4348721" y="1353351"/>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 of FMCG value sales bought on offer </a:t>
            </a:r>
          </a:p>
          <a:p>
            <a:pPr>
              <a:buSzPts val="1100"/>
            </a:pPr>
            <a:r>
              <a:rPr lang="en-US" sz="1200" i="1" dirty="0">
                <a:solidFill>
                  <a:schemeClr val="tx1"/>
                </a:solidFill>
                <a:latin typeface="Arial" panose="020B0604020202020204" pitchFamily="34" charset="0"/>
                <a:cs typeface="Arial" panose="020B0604020202020204" pitchFamily="34" charset="0"/>
              </a:rPr>
              <a:t>4 weekly trend</a:t>
            </a: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8" name="Chart Placeholder 8">
            <a:extLst>
              <a:ext uri="{FF2B5EF4-FFF2-40B4-BE49-F238E27FC236}">
                <a16:creationId xmlns:a16="http://schemas.microsoft.com/office/drawing/2014/main" id="{E199D872-88CF-31AC-18A9-AD50974BAD73}"/>
              </a:ext>
            </a:extLst>
          </p:cNvPr>
          <p:cNvGraphicFramePr>
            <a:graphicFrameLocks/>
          </p:cNvGraphicFramePr>
          <p:nvPr>
            <p:extLst>
              <p:ext uri="{D42A27DB-BD31-4B8C-83A1-F6EECF244321}">
                <p14:modId xmlns:p14="http://schemas.microsoft.com/office/powerpoint/2010/main" val="3268294945"/>
              </p:ext>
            </p:extLst>
          </p:nvPr>
        </p:nvGraphicFramePr>
        <p:xfrm>
          <a:off x="4861774" y="1810911"/>
          <a:ext cx="6964862" cy="369184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DDAB1045-71AB-C273-CF4D-7F63D588EF6B}"/>
              </a:ext>
            </a:extLst>
          </p:cNvPr>
          <p:cNvCxnSpPr>
            <a:cxnSpLocks/>
          </p:cNvCxnSpPr>
          <p:nvPr/>
        </p:nvCxnSpPr>
        <p:spPr>
          <a:xfrm>
            <a:off x="5022761" y="5709234"/>
            <a:ext cx="6439436"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2CD64AD-C9B6-CB3C-4EB5-C0919B420CA5}"/>
              </a:ext>
            </a:extLst>
          </p:cNvPr>
          <p:cNvSpPr/>
          <p:nvPr/>
        </p:nvSpPr>
        <p:spPr>
          <a:xfrm>
            <a:off x="4933975" y="5565361"/>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13" name="Oval 12">
            <a:extLst>
              <a:ext uri="{FF2B5EF4-FFF2-40B4-BE49-F238E27FC236}">
                <a16:creationId xmlns:a16="http://schemas.microsoft.com/office/drawing/2014/main" id="{53C50B2D-9B74-3D48-DA81-2CB3FDEC703B}"/>
              </a:ext>
            </a:extLst>
          </p:cNvPr>
          <p:cNvSpPr/>
          <p:nvPr/>
        </p:nvSpPr>
        <p:spPr>
          <a:xfrm>
            <a:off x="6897338" y="5596916"/>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17" name="Text Placeholder 12">
            <a:extLst>
              <a:ext uri="{FF2B5EF4-FFF2-40B4-BE49-F238E27FC236}">
                <a16:creationId xmlns:a16="http://schemas.microsoft.com/office/drawing/2014/main" id="{44A015D6-F412-8739-757A-C43DD5AFB147}"/>
              </a:ext>
            </a:extLst>
          </p:cNvPr>
          <p:cNvSpPr txBox="1">
            <a:spLocks/>
          </p:cNvSpPr>
          <p:nvPr/>
        </p:nvSpPr>
        <p:spPr>
          <a:xfrm>
            <a:off x="4920818" y="5895133"/>
            <a:ext cx="743199" cy="20305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solidFill>
                  <a:schemeClr val="tx1"/>
                </a:solidFill>
                <a:latin typeface="Georgia" panose="02040502050405020303" pitchFamily="18" charset="0"/>
              </a:rPr>
              <a:t>2021</a:t>
            </a:r>
          </a:p>
        </p:txBody>
      </p:sp>
      <p:sp>
        <p:nvSpPr>
          <p:cNvPr id="18" name="Text Placeholder 13">
            <a:extLst>
              <a:ext uri="{FF2B5EF4-FFF2-40B4-BE49-F238E27FC236}">
                <a16:creationId xmlns:a16="http://schemas.microsoft.com/office/drawing/2014/main" id="{B5BAB882-1D89-FBC2-7B23-27FE493E79FE}"/>
              </a:ext>
            </a:extLst>
          </p:cNvPr>
          <p:cNvSpPr txBox="1">
            <a:spLocks/>
          </p:cNvSpPr>
          <p:nvPr/>
        </p:nvSpPr>
        <p:spPr>
          <a:xfrm>
            <a:off x="6894983" y="5676627"/>
            <a:ext cx="568683" cy="439875"/>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solidFill>
                  <a:schemeClr val="tx1"/>
                </a:solidFill>
                <a:latin typeface="Georgia" panose="02040502050405020303" pitchFamily="18" charset="0"/>
              </a:rPr>
              <a:t>2022</a:t>
            </a:r>
          </a:p>
        </p:txBody>
      </p:sp>
      <p:sp>
        <p:nvSpPr>
          <p:cNvPr id="19" name="Text Placeholder 14">
            <a:extLst>
              <a:ext uri="{FF2B5EF4-FFF2-40B4-BE49-F238E27FC236}">
                <a16:creationId xmlns:a16="http://schemas.microsoft.com/office/drawing/2014/main" id="{127662AF-6F00-2EC3-E92E-361E213F5913}"/>
              </a:ext>
            </a:extLst>
          </p:cNvPr>
          <p:cNvSpPr txBox="1">
            <a:spLocks/>
          </p:cNvSpPr>
          <p:nvPr/>
        </p:nvSpPr>
        <p:spPr>
          <a:xfrm>
            <a:off x="10356614" y="5652867"/>
            <a:ext cx="598633"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latin typeface="Georgia" panose="02040502050405020303" pitchFamily="18" charset="0"/>
              </a:rPr>
              <a:t>2023</a:t>
            </a:r>
          </a:p>
        </p:txBody>
      </p:sp>
      <p:sp>
        <p:nvSpPr>
          <p:cNvPr id="20" name="Oval 19">
            <a:extLst>
              <a:ext uri="{FF2B5EF4-FFF2-40B4-BE49-F238E27FC236}">
                <a16:creationId xmlns:a16="http://schemas.microsoft.com/office/drawing/2014/main" id="{1E35E180-B267-0CA9-FE8A-F5FCD0D1BAB4}"/>
              </a:ext>
            </a:extLst>
          </p:cNvPr>
          <p:cNvSpPr/>
          <p:nvPr/>
        </p:nvSpPr>
        <p:spPr>
          <a:xfrm>
            <a:off x="10123667" y="5645472"/>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Tree>
    <p:extLst>
      <p:ext uri="{BB962C8B-B14F-4D97-AF65-F5344CB8AC3E}">
        <p14:creationId xmlns:p14="http://schemas.microsoft.com/office/powerpoint/2010/main" val="365595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4</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a:xfrm>
            <a:off x="292327" y="1446185"/>
            <a:ext cx="3503952" cy="2390972"/>
          </a:xfrm>
        </p:spPr>
        <p:txBody>
          <a:bodyPr/>
          <a:lstStyle/>
          <a:p>
            <a:r>
              <a:rPr lang="en-US" sz="2800" i="1" dirty="0">
                <a:latin typeface="Georgia" panose="02040502050405020303" pitchFamily="18" charset="0"/>
              </a:rPr>
              <a:t>Total Till growths slow </a:t>
            </a:r>
            <a:r>
              <a:rPr lang="en-US" sz="2800" b="0" dirty="0">
                <a:latin typeface="+mn-lt"/>
              </a:rPr>
              <a:t>after the highs of the hottest June on record.</a:t>
            </a:r>
          </a:p>
        </p:txBody>
      </p:sp>
      <p:sp>
        <p:nvSpPr>
          <p:cNvPr id="14" name="Text Placeholder 13">
            <a:extLst>
              <a:ext uri="{FF2B5EF4-FFF2-40B4-BE49-F238E27FC236}">
                <a16:creationId xmlns:a16="http://schemas.microsoft.com/office/drawing/2014/main" id="{C6448C9E-CE0B-61E6-1D4C-D40E3826ED4C}"/>
              </a:ext>
            </a:extLst>
          </p:cNvPr>
          <p:cNvSpPr>
            <a:spLocks noGrp="1"/>
          </p:cNvSpPr>
          <p:nvPr>
            <p:ph type="body" sz="quarter" idx="14"/>
          </p:nvPr>
        </p:nvSpPr>
        <p:spPr/>
        <p:txBody>
          <a:bodyPr/>
          <a:lstStyle/>
          <a:p>
            <a:r>
              <a:rPr lang="en-GB" dirty="0"/>
              <a:t>Source:  NIQ Scantrack, Homescan FMCG</a:t>
            </a:r>
          </a:p>
        </p:txBody>
      </p:sp>
      <p:graphicFrame>
        <p:nvGraphicFramePr>
          <p:cNvPr id="3" name="Table 11">
            <a:extLst>
              <a:ext uri="{FF2B5EF4-FFF2-40B4-BE49-F238E27FC236}">
                <a16:creationId xmlns:a16="http://schemas.microsoft.com/office/drawing/2014/main" id="{00172463-5EDD-F8B7-C28C-B0754D83D200}"/>
              </a:ext>
            </a:extLst>
          </p:cNvPr>
          <p:cNvGraphicFramePr>
            <a:graphicFrameLocks noGrp="1"/>
          </p:cNvGraphicFramePr>
          <p:nvPr>
            <p:extLst>
              <p:ext uri="{D42A27DB-BD31-4B8C-83A1-F6EECF244321}">
                <p14:modId xmlns:p14="http://schemas.microsoft.com/office/powerpoint/2010/main" val="901159090"/>
              </p:ext>
            </p:extLst>
          </p:nvPr>
        </p:nvGraphicFramePr>
        <p:xfrm>
          <a:off x="4267200" y="359724"/>
          <a:ext cx="7782560" cy="5996668"/>
        </p:xfrm>
        <a:graphic>
          <a:graphicData uri="http://schemas.openxmlformats.org/drawingml/2006/table">
            <a:tbl>
              <a:tblPr firstRow="1" bandRow="1">
                <a:tableStyleId>{00A15C55-8517-42AA-B614-E9B94910E393}</a:tableStyleId>
              </a:tblPr>
              <a:tblGrid>
                <a:gridCol w="2363894">
                  <a:extLst>
                    <a:ext uri="{9D8B030D-6E8A-4147-A177-3AD203B41FA5}">
                      <a16:colId xmlns:a16="http://schemas.microsoft.com/office/drawing/2014/main" val="1413289166"/>
                    </a:ext>
                  </a:extLst>
                </a:gridCol>
                <a:gridCol w="2709333">
                  <a:extLst>
                    <a:ext uri="{9D8B030D-6E8A-4147-A177-3AD203B41FA5}">
                      <a16:colId xmlns:a16="http://schemas.microsoft.com/office/drawing/2014/main" val="986108252"/>
                    </a:ext>
                  </a:extLst>
                </a:gridCol>
                <a:gridCol w="2709333">
                  <a:extLst>
                    <a:ext uri="{9D8B030D-6E8A-4147-A177-3AD203B41FA5}">
                      <a16:colId xmlns:a16="http://schemas.microsoft.com/office/drawing/2014/main" val="3449393592"/>
                    </a:ext>
                  </a:extLst>
                </a:gridCol>
              </a:tblGrid>
              <a:tr h="529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Georgia" panose="02040502050405020303" pitchFamily="18" charset="0"/>
                        </a:rPr>
                        <a:t>Food Inflation has peaked</a:t>
                      </a:r>
                      <a:endParaRPr lang="en-GB" dirty="0">
                        <a:solidFill>
                          <a:schemeClr val="bg1"/>
                        </a:solidFill>
                      </a:endParaRPr>
                    </a:p>
                  </a:txBody>
                  <a:tcPr>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eorgia" panose="02040502050405020303" pitchFamily="18" charset="0"/>
                        </a:rPr>
                        <a:t>More demand for core groceries</a:t>
                      </a:r>
                      <a:endParaRPr lang="en-GB" dirty="0">
                        <a:solidFill>
                          <a:schemeClr val="bg1"/>
                        </a:solidFill>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eorgia" panose="02040502050405020303" pitchFamily="18" charset="0"/>
                        </a:rPr>
                        <a:t>Volumes slowed</a:t>
                      </a:r>
                      <a:endParaRPr lang="en-GB" dirty="0">
                        <a:solidFill>
                          <a:schemeClr val="bg1"/>
                        </a:solidFill>
                      </a:endParaRPr>
                    </a:p>
                  </a:txBody>
                  <a:tcPr>
                    <a:solidFill>
                      <a:schemeClr val="bg2">
                        <a:lumMod val="50000"/>
                      </a:schemeClr>
                    </a:solidFill>
                  </a:tcPr>
                </a:tc>
                <a:extLst>
                  <a:ext uri="{0D108BD9-81ED-4DB2-BD59-A6C34878D82A}">
                    <a16:rowId xmlns:a16="http://schemas.microsoft.com/office/drawing/2014/main" val="63027159"/>
                  </a:ext>
                </a:extLst>
              </a:tr>
              <a:tr h="1241788">
                <a:tc>
                  <a:txBody>
                    <a:bodyPr/>
                    <a:lstStyle/>
                    <a:p>
                      <a:pPr marL="0" lvl="0" indent="0" fontAlgn="base">
                        <a:spcAft>
                          <a:spcPts val="0"/>
                        </a:spcAft>
                        <a:buSzPts val="1100"/>
                        <a:buFont typeface="Symbol" panose="05050102010706020507" pitchFamily="18" charset="2"/>
                        <a:buNone/>
                      </a:pPr>
                      <a:r>
                        <a:rPr lang="en-GB" sz="1200" kern="1200" dirty="0">
                          <a:solidFill>
                            <a:schemeClr val="tx1">
                              <a:lumMod val="50000"/>
                            </a:schemeClr>
                          </a:solidFill>
                          <a:effectLst/>
                          <a:latin typeface="+mn-lt"/>
                          <a:ea typeface="+mn-ea"/>
                          <a:cs typeface="+mn-cs"/>
                        </a:rPr>
                        <a:t>Total Till </a:t>
                      </a:r>
                      <a:r>
                        <a:rPr lang="en-GB" sz="1200" b="1" i="1" kern="1200" dirty="0">
                          <a:solidFill>
                            <a:schemeClr val="tx1">
                              <a:lumMod val="50000"/>
                            </a:schemeClr>
                          </a:solidFill>
                          <a:effectLst/>
                          <a:latin typeface="Georgia" panose="02040502050405020303" pitchFamily="18" charset="0"/>
                          <a:ea typeface="+mn-ea"/>
                          <a:cs typeface="+mn-cs"/>
                        </a:rPr>
                        <a:t>growths slowed</a:t>
                      </a:r>
                      <a:r>
                        <a:rPr lang="en-GB" sz="1200" kern="1200" dirty="0">
                          <a:solidFill>
                            <a:schemeClr val="tx1">
                              <a:lumMod val="50000"/>
                            </a:schemeClr>
                          </a:solidFill>
                          <a:effectLst/>
                          <a:latin typeface="+mn-lt"/>
                          <a:ea typeface="+mn-ea"/>
                          <a:cs typeface="+mn-cs"/>
                        </a:rPr>
                        <a:t> to </a:t>
                      </a:r>
                      <a:r>
                        <a:rPr lang="en-GB" sz="1200" b="1" i="1" kern="1200" dirty="0">
                          <a:solidFill>
                            <a:schemeClr val="tx1">
                              <a:lumMod val="50000"/>
                            </a:schemeClr>
                          </a:solidFill>
                          <a:effectLst/>
                          <a:latin typeface="Georgia" panose="02040502050405020303" pitchFamily="18" charset="0"/>
                          <a:ea typeface="+mn-ea"/>
                          <a:cs typeface="+mn-cs"/>
                        </a:rPr>
                        <a:t>+8.9% </a:t>
                      </a:r>
                      <a:r>
                        <a:rPr lang="en-GB" sz="1200" kern="1200" dirty="0">
                          <a:solidFill>
                            <a:schemeClr val="tx1">
                              <a:lumMod val="50000"/>
                            </a:schemeClr>
                          </a:solidFill>
                          <a:effectLst/>
                          <a:latin typeface="+mn-lt"/>
                          <a:ea typeface="+mn-ea"/>
                          <a:cs typeface="+mn-cs"/>
                        </a:rPr>
                        <a:t>in the 4 weeks to 15</a:t>
                      </a:r>
                      <a:r>
                        <a:rPr lang="en-GB" sz="1200" kern="1200" baseline="30000" dirty="0">
                          <a:solidFill>
                            <a:schemeClr val="tx1">
                              <a:lumMod val="50000"/>
                            </a:schemeClr>
                          </a:solidFill>
                          <a:effectLst/>
                          <a:latin typeface="+mn-lt"/>
                          <a:ea typeface="+mn-ea"/>
                          <a:cs typeface="+mn-cs"/>
                        </a:rPr>
                        <a:t>th</a:t>
                      </a:r>
                      <a:r>
                        <a:rPr lang="en-GB" sz="1200" kern="1200" dirty="0">
                          <a:solidFill>
                            <a:schemeClr val="tx1">
                              <a:lumMod val="50000"/>
                            </a:schemeClr>
                          </a:solidFill>
                          <a:effectLst/>
                          <a:latin typeface="+mn-lt"/>
                          <a:ea typeface="+mn-ea"/>
                          <a:cs typeface="+mn-cs"/>
                        </a:rPr>
                        <a:t> July, down from +12.4% in </a:t>
                      </a:r>
                      <a:r>
                        <a:rPr lang="en-GB" sz="1200" b="1" i="1" kern="1200" dirty="0">
                          <a:solidFill>
                            <a:schemeClr val="tx1">
                              <a:lumMod val="50000"/>
                            </a:schemeClr>
                          </a:solidFill>
                          <a:effectLst/>
                          <a:latin typeface="Georgia" panose="02040502050405020303" pitchFamily="18" charset="0"/>
                          <a:ea typeface="+mn-ea"/>
                          <a:cs typeface="+mn-cs"/>
                        </a:rPr>
                        <a:t>June</a:t>
                      </a:r>
                      <a:r>
                        <a:rPr lang="en-GB" sz="1200" kern="1200" dirty="0">
                          <a:solidFill>
                            <a:schemeClr val="tx1">
                              <a:lumMod val="50000"/>
                            </a:schemeClr>
                          </a:solidFill>
                          <a:effectLst/>
                          <a:latin typeface="+mn-lt"/>
                          <a:ea typeface="+mn-ea"/>
                          <a:cs typeface="+mn-cs"/>
                        </a:rPr>
                        <a:t> as weather became </a:t>
                      </a:r>
                      <a:r>
                        <a:rPr lang="en-GB" sz="1200" b="1" i="1" kern="1200" dirty="0">
                          <a:solidFill>
                            <a:schemeClr val="tx1">
                              <a:lumMod val="50000"/>
                            </a:schemeClr>
                          </a:solidFill>
                          <a:effectLst/>
                          <a:latin typeface="Georgia" panose="02040502050405020303" pitchFamily="18" charset="0"/>
                          <a:ea typeface="+mn-ea"/>
                          <a:cs typeface="+mn-cs"/>
                        </a:rPr>
                        <a:t>more mixed</a:t>
                      </a:r>
                      <a:r>
                        <a:rPr lang="en-GB" sz="1200" kern="1200" dirty="0">
                          <a:solidFill>
                            <a:schemeClr val="tx1">
                              <a:lumMod val="50000"/>
                            </a:schemeClr>
                          </a:solidFill>
                          <a:effectLst/>
                          <a:latin typeface="+mn-lt"/>
                          <a:ea typeface="+mn-ea"/>
                          <a:cs typeface="+mn-cs"/>
                        </a:rPr>
                        <a:t>.  </a:t>
                      </a:r>
                      <a:endParaRPr lang="en-GB" sz="1200" dirty="0">
                        <a:solidFill>
                          <a:schemeClr val="tx1">
                            <a:lumMod val="50000"/>
                          </a:schemeClr>
                        </a:solidFill>
                      </a:endParaRPr>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cs typeface="Arial" panose="020B0604020202020204" pitchFamily="34" charset="0"/>
                        </a:rPr>
                        <a:t>With shoppers more considered in their shopping, the biggest uplifts in spend were for </a:t>
                      </a:r>
                      <a:r>
                        <a:rPr lang="en-GB" sz="1200" b="1" i="1" dirty="0">
                          <a:solidFill>
                            <a:srgbClr val="000000"/>
                          </a:solidFill>
                          <a:effectLst/>
                          <a:latin typeface="Georgia" panose="02040502050405020303" pitchFamily="18" charset="0"/>
                          <a:cs typeface="Arial" panose="020B0604020202020204" pitchFamily="34" charset="0"/>
                        </a:rPr>
                        <a:t>core groceries, convenience foods</a:t>
                      </a:r>
                      <a:r>
                        <a:rPr lang="en-GB" sz="1200" b="0" i="0" dirty="0">
                          <a:solidFill>
                            <a:srgbClr val="000000"/>
                          </a:solidFill>
                          <a:effectLst/>
                          <a:latin typeface="+mn-lt"/>
                          <a:cs typeface="Arial" panose="020B0604020202020204" pitchFamily="34" charset="0"/>
                        </a:rPr>
                        <a:t> and </a:t>
                      </a:r>
                      <a:r>
                        <a:rPr lang="en-GB" sz="1200" b="1" i="1" dirty="0">
                          <a:solidFill>
                            <a:srgbClr val="000000"/>
                          </a:solidFill>
                          <a:effectLst/>
                          <a:latin typeface="Georgia" panose="02040502050405020303" pitchFamily="18" charset="0"/>
                          <a:cs typeface="Arial" panose="020B0604020202020204" pitchFamily="34" charset="0"/>
                        </a:rPr>
                        <a:t>affordable treats</a:t>
                      </a:r>
                      <a:r>
                        <a:rPr lang="en-GB" sz="1200" b="0" i="0" dirty="0">
                          <a:solidFill>
                            <a:srgbClr val="000000"/>
                          </a:solidFill>
                          <a:effectLst/>
                          <a:latin typeface="+mn-lt"/>
                          <a:cs typeface="Arial" panose="020B0604020202020204" pitchFamily="34" charset="0"/>
                        </a:rPr>
                        <a:t>.</a:t>
                      </a:r>
                    </a:p>
                  </a:txBody>
                  <a:tcPr>
                    <a:solidFill>
                      <a:schemeClr val="bg2">
                        <a:lumMod val="20000"/>
                        <a:lumOff val="80000"/>
                      </a:schemeClr>
                    </a:solidFill>
                  </a:tcPr>
                </a:tc>
                <a:tc>
                  <a:txBody>
                    <a:bodyPr/>
                    <a:lstStyle/>
                    <a:p>
                      <a:pPr algn="l">
                        <a:spcAft>
                          <a:spcPts val="600"/>
                        </a:spcAft>
                      </a:pPr>
                      <a:r>
                        <a:rPr lang="en-GB" sz="1200" b="0" i="0" dirty="0">
                          <a:solidFill>
                            <a:srgbClr val="000000"/>
                          </a:solidFill>
                          <a:effectLst/>
                          <a:latin typeface="+mn-lt"/>
                          <a:cs typeface="Arial" panose="020B0604020202020204" pitchFamily="34" charset="0"/>
                        </a:rPr>
                        <a:t>After 5 months of improving unit trends, </a:t>
                      </a:r>
                      <a:r>
                        <a:rPr lang="en-GB" sz="1200" b="1" i="1" dirty="0">
                          <a:solidFill>
                            <a:srgbClr val="000000"/>
                          </a:solidFill>
                          <a:effectLst/>
                          <a:latin typeface="Georgia" panose="02040502050405020303" pitchFamily="18" charset="0"/>
                          <a:cs typeface="Arial" panose="020B0604020202020204" pitchFamily="34" charset="0"/>
                        </a:rPr>
                        <a:t>volumes slowed in July </a:t>
                      </a:r>
                      <a:r>
                        <a:rPr lang="en-GB" sz="1200" b="0" i="0" dirty="0">
                          <a:solidFill>
                            <a:srgbClr val="000000"/>
                          </a:solidFill>
                          <a:effectLst/>
                          <a:latin typeface="+mn-lt"/>
                          <a:cs typeface="Arial" panose="020B0604020202020204" pitchFamily="34" charset="0"/>
                        </a:rPr>
                        <a:t>as shoppers reigned in spend.</a:t>
                      </a:r>
                      <a:endParaRPr lang="en-US" sz="1200" b="0" dirty="0">
                        <a:solidFill>
                          <a:schemeClr val="tx2"/>
                        </a:solidFill>
                        <a:latin typeface="+mn-lt"/>
                        <a:cs typeface="Arial"/>
                      </a:endParaRPr>
                    </a:p>
                    <a:p>
                      <a:pPr algn="l">
                        <a:spcAft>
                          <a:spcPts val="600"/>
                        </a:spcAft>
                      </a:pPr>
                      <a:endParaRPr lang="en-US" sz="1200" i="1" dirty="0">
                        <a:solidFill>
                          <a:schemeClr val="tx2"/>
                        </a:solidFill>
                        <a:latin typeface="Georgia" panose="02040502050405020303" pitchFamily="18" charset="0"/>
                      </a:endParaRPr>
                    </a:p>
                  </a:txBody>
                  <a:tcPr>
                    <a:solidFill>
                      <a:schemeClr val="bg2">
                        <a:lumMod val="20000"/>
                        <a:lumOff val="80000"/>
                      </a:schemeClr>
                    </a:solidFill>
                  </a:tcPr>
                </a:tc>
                <a:extLst>
                  <a:ext uri="{0D108BD9-81ED-4DB2-BD59-A6C34878D82A}">
                    <a16:rowId xmlns:a16="http://schemas.microsoft.com/office/drawing/2014/main" val="2652025299"/>
                  </a:ext>
                </a:extLst>
              </a:tr>
              <a:tr h="1342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ea typeface="Times New Roman" panose="02020603050405020304" pitchFamily="18" charset="0"/>
                          <a:cs typeface="Arial" panose="020B0604020202020204" pitchFamily="34" charset="0"/>
                        </a:rPr>
                        <a:t>July compared against the first of three heatwaves </a:t>
                      </a:r>
                      <a:r>
                        <a:rPr lang="en-GB" sz="1200" dirty="0">
                          <a:solidFill>
                            <a:srgbClr val="000000"/>
                          </a:solidFill>
                          <a:effectLst/>
                          <a:ea typeface="Times New Roman" panose="02020603050405020304" pitchFamily="18" charset="0"/>
                          <a:cs typeface="Arial" panose="020B0604020202020204" pitchFamily="34" charset="0"/>
                        </a:rPr>
                        <a:t>in 2022, and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slowing inflation </a:t>
                      </a:r>
                      <a:r>
                        <a:rPr lang="en-GB" sz="1200" dirty="0">
                          <a:solidFill>
                            <a:srgbClr val="000000"/>
                          </a:solidFill>
                          <a:effectLst/>
                          <a:ea typeface="Times New Roman" panose="02020603050405020304" pitchFamily="18" charset="0"/>
                          <a:cs typeface="Arial" panose="020B0604020202020204" pitchFamily="34" charset="0"/>
                        </a:rPr>
                        <a:t>will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become less </a:t>
                      </a:r>
                      <a:r>
                        <a:rPr lang="en-GB" sz="1200" b="0" i="0" dirty="0">
                          <a:solidFill>
                            <a:srgbClr val="000000"/>
                          </a:solidFill>
                          <a:effectLst/>
                          <a:latin typeface="+mn-lt"/>
                          <a:ea typeface="Times New Roman" panose="02020603050405020304" pitchFamily="18" charset="0"/>
                          <a:cs typeface="Arial" panose="020B0604020202020204" pitchFamily="34" charset="0"/>
                        </a:rPr>
                        <a:t>of a</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buffer</a:t>
                      </a:r>
                      <a:r>
                        <a:rPr lang="en-GB" sz="1200" dirty="0">
                          <a:solidFill>
                            <a:srgbClr val="000000"/>
                          </a:solidFill>
                          <a:effectLst/>
                          <a:ea typeface="Times New Roman" panose="02020603050405020304" pitchFamily="18"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ea typeface="Times New Roman" panose="02020603050405020304" pitchFamily="18" charset="0"/>
                          <a:cs typeface="Arial" panose="020B0604020202020204" pitchFamily="34" charset="0"/>
                        </a:rPr>
                        <a:t>Rather than events or sustained sunshine,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promotions</a:t>
                      </a:r>
                      <a:r>
                        <a:rPr lang="en-GB" sz="1200" b="0" i="0" dirty="0">
                          <a:solidFill>
                            <a:srgbClr val="000000"/>
                          </a:solidFill>
                          <a:effectLst/>
                          <a:latin typeface="+mn-lt"/>
                          <a:ea typeface="Times New Roman" panose="02020603050405020304" pitchFamily="18" charset="0"/>
                          <a:cs typeface="Arial" panose="020B0604020202020204" pitchFamily="34" charset="0"/>
                        </a:rPr>
                        <a:t> were a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bigger driver</a:t>
                      </a:r>
                      <a:r>
                        <a:rPr lang="en-GB" sz="1200" b="0" i="0" dirty="0">
                          <a:solidFill>
                            <a:srgbClr val="000000"/>
                          </a:solidFill>
                          <a:effectLst/>
                          <a:latin typeface="+mn-lt"/>
                          <a:ea typeface="Times New Roman" panose="02020603050405020304" pitchFamily="18" charset="0"/>
                          <a:cs typeface="Arial" panose="020B0604020202020204" pitchFamily="34" charset="0"/>
                        </a:rPr>
                        <a:t> of spend, increasing to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23%</a:t>
                      </a:r>
                      <a:r>
                        <a:rPr lang="en-GB" sz="1200" b="1" i="0" dirty="0">
                          <a:solidFill>
                            <a:srgbClr val="000000"/>
                          </a:solidFill>
                          <a:effectLst/>
                          <a:latin typeface="+mn-lt"/>
                          <a:ea typeface="Times New Roman" panose="02020603050405020304" pitchFamily="18" charset="0"/>
                          <a:cs typeface="Arial" panose="020B0604020202020204" pitchFamily="34" charset="0"/>
                        </a:rPr>
                        <a:t> </a:t>
                      </a:r>
                      <a:r>
                        <a:rPr lang="en-GB" sz="1200" b="0" i="0" dirty="0">
                          <a:solidFill>
                            <a:srgbClr val="000000"/>
                          </a:solidFill>
                          <a:effectLst/>
                          <a:latin typeface="+mn-lt"/>
                          <a:ea typeface="Times New Roman" panose="02020603050405020304" pitchFamily="18" charset="0"/>
                          <a:cs typeface="Arial" panose="020B0604020202020204" pitchFamily="34" charset="0"/>
                        </a:rPr>
                        <a:t>in July, the highest level outside of Christmas and Easter.</a:t>
                      </a:r>
                      <a:endParaRPr lang="en-GB" sz="1200" b="1" i="0" dirty="0">
                        <a:solidFill>
                          <a:srgbClr val="000000"/>
                        </a:solidFill>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cs typeface="Arial" panose="020B0604020202020204" pitchFamily="34" charset="0"/>
                        </a:rPr>
                        <a:t>With annual vacations on the horizon, shoppers were able to take stock and </a:t>
                      </a:r>
                      <a:r>
                        <a:rPr lang="en-GB" sz="1200" b="1" i="1" dirty="0">
                          <a:solidFill>
                            <a:srgbClr val="000000"/>
                          </a:solidFill>
                          <a:effectLst/>
                          <a:latin typeface="Georgia" panose="02040502050405020303" pitchFamily="18" charset="0"/>
                          <a:cs typeface="Arial" panose="020B0604020202020204" pitchFamily="34" charset="0"/>
                        </a:rPr>
                        <a:t>reduce spend </a:t>
                      </a:r>
                      <a:r>
                        <a:rPr lang="en-GB" sz="1200" b="0" i="0" dirty="0">
                          <a:solidFill>
                            <a:srgbClr val="000000"/>
                          </a:solidFill>
                          <a:effectLst/>
                          <a:latin typeface="+mn-lt"/>
                          <a:cs typeface="Arial" panose="020B0604020202020204" pitchFamily="34" charset="0"/>
                        </a:rPr>
                        <a:t>by shopping </a:t>
                      </a:r>
                      <a:r>
                        <a:rPr lang="en-GB" sz="1200" b="1" i="1" dirty="0">
                          <a:solidFill>
                            <a:schemeClr val="tx1">
                              <a:lumMod val="50000"/>
                            </a:schemeClr>
                          </a:solidFill>
                          <a:effectLst/>
                          <a:latin typeface="Georgia" panose="02040502050405020303" pitchFamily="18" charset="0"/>
                          <a:cs typeface="Arial" panose="020B0604020202020204" pitchFamily="34" charset="0"/>
                        </a:rPr>
                        <a:t>more cheaply</a:t>
                      </a:r>
                      <a:r>
                        <a:rPr lang="en-GB" sz="1200" b="0" i="0" dirty="0">
                          <a:solidFill>
                            <a:srgbClr val="000000"/>
                          </a:solidFill>
                          <a:effectLst/>
                          <a:latin typeface="+mn-lt"/>
                          <a:cs typeface="Arial" panose="020B0604020202020204" pitchFamily="34" charset="0"/>
                        </a:rPr>
                        <a:t>, which included </a:t>
                      </a:r>
                      <a:r>
                        <a:rPr lang="en-GB" sz="1200" b="1" i="1" dirty="0">
                          <a:solidFill>
                            <a:srgbClr val="000000"/>
                          </a:solidFill>
                          <a:effectLst/>
                          <a:latin typeface="Georgia" panose="02040502050405020303" pitchFamily="18" charset="0"/>
                          <a:cs typeface="Arial" panose="020B0604020202020204" pitchFamily="34" charset="0"/>
                        </a:rPr>
                        <a:t>more OL</a:t>
                      </a:r>
                      <a:r>
                        <a:rPr lang="en-GB" sz="1200" b="0" i="1" dirty="0">
                          <a:solidFill>
                            <a:srgbClr val="000000"/>
                          </a:solidFill>
                          <a:effectLst/>
                          <a:latin typeface="Georgia" panose="02040502050405020303" pitchFamily="18" charset="0"/>
                          <a:cs typeface="Arial" panose="020B0604020202020204" pitchFamily="34" charset="0"/>
                        </a:rPr>
                        <a:t>,</a:t>
                      </a:r>
                      <a:r>
                        <a:rPr lang="en-GB" sz="1200" b="0" i="0" dirty="0">
                          <a:solidFill>
                            <a:srgbClr val="000000"/>
                          </a:solidFill>
                          <a:effectLst/>
                          <a:latin typeface="+mn-lt"/>
                          <a:cs typeface="Arial" panose="020B0604020202020204" pitchFamily="34" charset="0"/>
                        </a:rPr>
                        <a:t> spending more in the </a:t>
                      </a:r>
                      <a:r>
                        <a:rPr lang="en-GB" sz="1200" b="1" i="1" dirty="0">
                          <a:solidFill>
                            <a:srgbClr val="000000"/>
                          </a:solidFill>
                          <a:effectLst/>
                          <a:latin typeface="Georgia" panose="02040502050405020303" pitchFamily="18" charset="0"/>
                          <a:cs typeface="Arial" panose="020B0604020202020204" pitchFamily="34" charset="0"/>
                        </a:rPr>
                        <a:t>Discounter</a:t>
                      </a:r>
                      <a:r>
                        <a:rPr lang="en-GB" sz="1200" b="0" i="0" dirty="0">
                          <a:solidFill>
                            <a:srgbClr val="000000"/>
                          </a:solidFill>
                          <a:effectLst/>
                          <a:latin typeface="+mn-lt"/>
                          <a:cs typeface="Arial" panose="020B0604020202020204" pitchFamily="34" charset="0"/>
                        </a:rPr>
                        <a:t> and </a:t>
                      </a:r>
                      <a:r>
                        <a:rPr lang="en-GB" sz="1200" b="1" i="1" dirty="0">
                          <a:solidFill>
                            <a:srgbClr val="000000"/>
                          </a:solidFill>
                          <a:effectLst/>
                          <a:latin typeface="Georgia" panose="02040502050405020303" pitchFamily="18" charset="0"/>
                          <a:cs typeface="Arial" panose="020B0604020202020204" pitchFamily="34" charset="0"/>
                        </a:rPr>
                        <a:t>Value Retail </a:t>
                      </a:r>
                      <a:r>
                        <a:rPr lang="en-GB" sz="1200" b="0" i="0" dirty="0">
                          <a:solidFill>
                            <a:srgbClr val="000000"/>
                          </a:solidFill>
                          <a:effectLst/>
                          <a:latin typeface="+mn-lt"/>
                          <a:cs typeface="Arial" panose="020B0604020202020204" pitchFamily="34" charset="0"/>
                        </a:rPr>
                        <a:t>channel, choosing </a:t>
                      </a:r>
                      <a:r>
                        <a:rPr lang="en-GB" sz="1200" b="1" i="1" dirty="0">
                          <a:solidFill>
                            <a:srgbClr val="000000"/>
                          </a:solidFill>
                          <a:effectLst/>
                          <a:latin typeface="Georgia" panose="02040502050405020303" pitchFamily="18" charset="0"/>
                          <a:cs typeface="Arial" panose="020B0604020202020204" pitchFamily="34" charset="0"/>
                        </a:rPr>
                        <a:t>cheaper alternatives </a:t>
                      </a:r>
                      <a:r>
                        <a:rPr lang="en-GB" sz="1200" b="0" i="0" dirty="0">
                          <a:solidFill>
                            <a:srgbClr val="000000"/>
                          </a:solidFill>
                          <a:effectLst/>
                          <a:latin typeface="+mn-lt"/>
                          <a:cs typeface="Arial" panose="020B0604020202020204" pitchFamily="34" charset="0"/>
                        </a:rPr>
                        <a:t>and </a:t>
                      </a:r>
                      <a:r>
                        <a:rPr lang="en-GB" sz="1200" b="1" i="1" dirty="0">
                          <a:solidFill>
                            <a:srgbClr val="000000"/>
                          </a:solidFill>
                          <a:effectLst/>
                          <a:latin typeface="Georgia" panose="02040502050405020303" pitchFamily="18" charset="0"/>
                          <a:cs typeface="Arial" panose="020B0604020202020204" pitchFamily="34" charset="0"/>
                        </a:rPr>
                        <a:t>buying less</a:t>
                      </a:r>
                      <a:r>
                        <a:rPr lang="en-GB" sz="1200" b="0" i="0" dirty="0">
                          <a:solidFill>
                            <a:srgbClr val="000000"/>
                          </a:solidFill>
                          <a:effectLst/>
                          <a:latin typeface="+mn-lt"/>
                          <a:cs typeface="Arial" panose="020B0604020202020204" pitchFamily="34" charset="0"/>
                        </a:rPr>
                        <a:t>.</a:t>
                      </a:r>
                      <a:endParaRPr lang="en-GB" sz="1200" b="0" i="0" dirty="0">
                        <a:latin typeface="+mn-lt"/>
                      </a:endParaRPr>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Times New Roman" panose="02020603050405020304" pitchFamily="18" charset="0"/>
                          <a:cs typeface="Arial" panose="020B0604020202020204" pitchFamily="34" charset="0"/>
                        </a:rPr>
                        <a:t>Against tougher comparatives and less need for instant refreshments there was a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sharp slow down </a:t>
                      </a:r>
                      <a:r>
                        <a:rPr lang="en-GB" sz="1200" dirty="0">
                          <a:solidFill>
                            <a:srgbClr val="000000"/>
                          </a:solidFill>
                          <a:effectLst/>
                          <a:ea typeface="Times New Roman" panose="02020603050405020304" pitchFamily="18" charset="0"/>
                          <a:cs typeface="Arial" panose="020B0604020202020204" pitchFamily="34" charset="0"/>
                        </a:rPr>
                        <a:t>in store visits.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Times New Roman" panose="02020603050405020304" pitchFamily="18" charset="0"/>
                          <a:cs typeface="Arial" panose="020B0604020202020204" pitchFamily="34" charset="0"/>
                        </a:rPr>
                        <a:t>It was a better month for </a:t>
                      </a:r>
                      <a:r>
                        <a:rPr lang="en-GB" sz="1200" b="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Waitrose</a:t>
                      </a:r>
                      <a:r>
                        <a:rPr lang="en-GB" sz="1200" b="1" dirty="0">
                          <a:solidFill>
                            <a:srgbClr val="000000"/>
                          </a:solidFill>
                          <a:effectLst/>
                          <a:ea typeface="Times New Roman" panose="02020603050405020304" pitchFamily="18" charset="0"/>
                          <a:cs typeface="Arial" panose="020B0604020202020204" pitchFamily="34" charset="0"/>
                        </a:rPr>
                        <a:t> </a:t>
                      </a:r>
                      <a:r>
                        <a:rPr lang="en-GB" sz="1200" b="0" dirty="0">
                          <a:solidFill>
                            <a:srgbClr val="000000"/>
                          </a:solidFill>
                          <a:effectLst/>
                          <a:ea typeface="Times New Roman" panose="02020603050405020304" pitchFamily="18" charset="0"/>
                          <a:cs typeface="Arial" panose="020B0604020202020204" pitchFamily="34" charset="0"/>
                        </a:rPr>
                        <a:t>who saw a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significant increase </a:t>
                      </a:r>
                      <a:r>
                        <a:rPr lang="en-GB" sz="1200" b="0" dirty="0">
                          <a:solidFill>
                            <a:srgbClr val="000000"/>
                          </a:solidFill>
                          <a:effectLst/>
                          <a:ea typeface="Times New Roman" panose="02020603050405020304" pitchFamily="18" charset="0"/>
                          <a:cs typeface="Arial" panose="020B0604020202020204" pitchFamily="34" charset="0"/>
                        </a:rPr>
                        <a:t>in</a:t>
                      </a:r>
                      <a:r>
                        <a:rPr lang="en-GB" sz="1200" b="1" dirty="0">
                          <a:solidFill>
                            <a:srgbClr val="000000"/>
                          </a:solidFill>
                          <a:effectLst/>
                          <a:ea typeface="Times New Roman" panose="02020603050405020304" pitchFamily="18" charset="0"/>
                          <a:cs typeface="Arial" panose="020B0604020202020204" pitchFamily="34" charset="0"/>
                        </a:rPr>
                        <a:t>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shoppers</a:t>
                      </a:r>
                      <a:r>
                        <a:rPr lang="en-GB" sz="1200" b="1" dirty="0">
                          <a:solidFill>
                            <a:srgbClr val="000000"/>
                          </a:solidFill>
                          <a:effectLst/>
                          <a:ea typeface="Times New Roman" panose="02020603050405020304" pitchFamily="18" charset="0"/>
                          <a:cs typeface="Arial" panose="020B0604020202020204" pitchFamily="34" charset="0"/>
                        </a:rPr>
                        <a:t> </a:t>
                      </a:r>
                      <a:r>
                        <a:rPr lang="en-GB" sz="1200" b="0" dirty="0">
                          <a:solidFill>
                            <a:srgbClr val="000000"/>
                          </a:solidFill>
                          <a:effectLst/>
                          <a:ea typeface="Times New Roman" panose="02020603050405020304" pitchFamily="18" charset="0"/>
                          <a:cs typeface="Arial" panose="020B0604020202020204" pitchFamily="34" charset="0"/>
                        </a:rPr>
                        <a:t>vs last year</a:t>
                      </a:r>
                      <a:r>
                        <a:rPr lang="en-GB" sz="1200" b="1" dirty="0">
                          <a:solidFill>
                            <a:srgbClr val="000000"/>
                          </a:solidFill>
                          <a:effectLst/>
                          <a:ea typeface="Times New Roman" panose="02020603050405020304" pitchFamily="18" charset="0"/>
                          <a:cs typeface="Arial" panose="020B0604020202020204" pitchFamily="34" charset="0"/>
                        </a:rPr>
                        <a:t> </a:t>
                      </a:r>
                      <a:r>
                        <a:rPr lang="en-GB" sz="1200" b="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and more visits </a:t>
                      </a:r>
                      <a:r>
                        <a:rPr lang="en-GB" sz="1200" b="0" dirty="0">
                          <a:solidFill>
                            <a:srgbClr val="000000"/>
                          </a:solidFill>
                          <a:effectLst/>
                          <a:ea typeface="Times New Roman" panose="02020603050405020304" pitchFamily="18" charset="0"/>
                          <a:cs typeface="Arial" panose="020B0604020202020204" pitchFamily="34" charset="0"/>
                        </a:rPr>
                        <a:t>than last month.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000000"/>
                          </a:solidFill>
                          <a:effectLst/>
                          <a:latin typeface="Georgia" panose="02040502050405020303" pitchFamily="18" charset="0"/>
                          <a:cs typeface="Arial" panose="020B0604020202020204" pitchFamily="34" charset="0"/>
                        </a:rPr>
                        <a:t>Online</a:t>
                      </a:r>
                      <a:r>
                        <a:rPr lang="en-GB" sz="1200" dirty="0">
                          <a:solidFill>
                            <a:srgbClr val="000000"/>
                          </a:solidFill>
                          <a:effectLst/>
                          <a:cs typeface="Arial" panose="020B0604020202020204" pitchFamily="34" charset="0"/>
                        </a:rPr>
                        <a:t> also made a small recovery and </a:t>
                      </a:r>
                      <a:r>
                        <a:rPr lang="en-GB" sz="1200" b="1" i="1" dirty="0">
                          <a:solidFill>
                            <a:srgbClr val="000000"/>
                          </a:solidFill>
                          <a:effectLst/>
                          <a:cs typeface="Arial" panose="020B0604020202020204" pitchFamily="34" charset="0"/>
                        </a:rPr>
                        <a:t>share of wallet </a:t>
                      </a:r>
                      <a:r>
                        <a:rPr lang="en-GB" sz="1200" dirty="0">
                          <a:solidFill>
                            <a:srgbClr val="000000"/>
                          </a:solidFill>
                          <a:effectLst/>
                          <a:cs typeface="Arial" panose="020B0604020202020204" pitchFamily="34" charset="0"/>
                        </a:rPr>
                        <a:t>edged closer to </a:t>
                      </a:r>
                      <a:r>
                        <a:rPr lang="en-GB" sz="1200" b="1" i="1" dirty="0">
                          <a:solidFill>
                            <a:srgbClr val="000000"/>
                          </a:solidFill>
                          <a:effectLst/>
                          <a:latin typeface="Georgia" panose="02040502050405020303" pitchFamily="18" charset="0"/>
                          <a:cs typeface="Arial" panose="020B0604020202020204" pitchFamily="34" charset="0"/>
                        </a:rPr>
                        <a:t>11%.</a:t>
                      </a:r>
                      <a:endParaRPr lang="en-GB" sz="1200" dirty="0"/>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lumMod val="50000"/>
                            </a:schemeClr>
                          </a:solidFill>
                          <a:latin typeface="+mn-lt"/>
                          <a:cs typeface="Arial"/>
                        </a:rPr>
                        <a:t>Unit sales declined </a:t>
                      </a:r>
                      <a:r>
                        <a:rPr lang="en-US" sz="1200" b="1" i="1" dirty="0">
                          <a:solidFill>
                            <a:schemeClr val="tx1">
                              <a:lumMod val="50000"/>
                            </a:schemeClr>
                          </a:solidFill>
                          <a:latin typeface="Georgia" panose="02040502050405020303" pitchFamily="18" charset="0"/>
                          <a:cs typeface="Arial"/>
                        </a:rPr>
                        <a:t>across the assortment</a:t>
                      </a:r>
                      <a:r>
                        <a:rPr lang="en-US" sz="1200" b="0" i="1" dirty="0">
                          <a:solidFill>
                            <a:schemeClr val="tx1">
                              <a:lumMod val="50000"/>
                            </a:schemeClr>
                          </a:solidFill>
                          <a:latin typeface="Georgia" panose="02040502050405020303" pitchFamily="18" charset="0"/>
                          <a:cs typeface="Arial"/>
                        </a:rPr>
                        <a:t>.  </a:t>
                      </a:r>
                      <a:r>
                        <a:rPr lang="en-US" sz="1200" b="0" i="0" dirty="0">
                          <a:solidFill>
                            <a:schemeClr val="tx1">
                              <a:lumMod val="50000"/>
                            </a:schemeClr>
                          </a:solidFill>
                          <a:latin typeface="+mn-lt"/>
                          <a:cs typeface="Arial"/>
                        </a:rPr>
                        <a:t>With less demand for ice-cubes and ice-cream, suntan lotion, hayfever remedies and liquid refreshments units slowed in Frozen, Health &amp; Beauty, Soft Drinks and BWS.</a:t>
                      </a:r>
                      <a:endParaRPr lang="en-US" sz="1200" b="0" i="1" dirty="0">
                        <a:solidFill>
                          <a:schemeClr val="tx1">
                            <a:lumMod val="50000"/>
                          </a:schemeClr>
                        </a:solidFill>
                        <a:latin typeface="Georgia" panose="02040502050405020303" pitchFamily="18"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lumMod val="50000"/>
                          </a:schemeClr>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lumMod val="50000"/>
                            </a:schemeClr>
                          </a:solidFill>
                          <a:latin typeface="+mn-lt"/>
                          <a:cs typeface="Arial"/>
                        </a:rPr>
                        <a:t>There was also a </a:t>
                      </a:r>
                      <a:r>
                        <a:rPr lang="en-US" sz="1200" b="1" i="1" dirty="0">
                          <a:solidFill>
                            <a:schemeClr val="tx1">
                              <a:lumMod val="50000"/>
                            </a:schemeClr>
                          </a:solidFill>
                          <a:latin typeface="Georgia" panose="02040502050405020303" pitchFamily="18" charset="0"/>
                          <a:cs typeface="Arial"/>
                        </a:rPr>
                        <a:t>sharp decline </a:t>
                      </a:r>
                      <a:r>
                        <a:rPr lang="en-US" sz="1200" b="0" i="0" dirty="0">
                          <a:solidFill>
                            <a:schemeClr val="tx1">
                              <a:lumMod val="50000"/>
                            </a:schemeClr>
                          </a:solidFill>
                          <a:latin typeface="+mn-lt"/>
                          <a:cs typeface="Arial"/>
                        </a:rPr>
                        <a:t>for </a:t>
                      </a:r>
                      <a:r>
                        <a:rPr lang="en-US" sz="1200" b="1" i="1" dirty="0">
                          <a:solidFill>
                            <a:schemeClr val="tx1">
                              <a:lumMod val="50000"/>
                            </a:schemeClr>
                          </a:solidFill>
                          <a:latin typeface="Georgia" panose="02040502050405020303" pitchFamily="18" charset="0"/>
                          <a:cs typeface="Arial"/>
                        </a:rPr>
                        <a:t>General Merchandise</a:t>
                      </a:r>
                      <a:r>
                        <a:rPr lang="en-US" sz="1200" b="0" i="0" dirty="0">
                          <a:solidFill>
                            <a:schemeClr val="tx1">
                              <a:lumMod val="50000"/>
                            </a:schemeClr>
                          </a:solidFill>
                          <a:latin typeface="+mn-lt"/>
                          <a:cs typeface="Arial"/>
                        </a:rPr>
                        <a:t>, which had their </a:t>
                      </a:r>
                      <a:r>
                        <a:rPr lang="en-US" sz="1200" b="1" i="1" dirty="0">
                          <a:solidFill>
                            <a:schemeClr val="tx1">
                              <a:lumMod val="50000"/>
                            </a:schemeClr>
                          </a:solidFill>
                          <a:latin typeface="Georgia" panose="02040502050405020303" pitchFamily="18" charset="0"/>
                          <a:cs typeface="Arial"/>
                        </a:rPr>
                        <a:t>weakest performance </a:t>
                      </a:r>
                      <a:r>
                        <a:rPr lang="en-US" sz="1200" b="0" i="0" dirty="0">
                          <a:solidFill>
                            <a:schemeClr val="tx1">
                              <a:lumMod val="50000"/>
                            </a:schemeClr>
                          </a:solidFill>
                          <a:latin typeface="+mn-lt"/>
                          <a:cs typeface="Arial"/>
                        </a:rPr>
                        <a:t>in 12 months and reflects the continued </a:t>
                      </a:r>
                      <a:r>
                        <a:rPr lang="en-US" sz="1200" b="1" i="1" dirty="0">
                          <a:solidFill>
                            <a:schemeClr val="tx1">
                              <a:lumMod val="50000"/>
                            </a:schemeClr>
                          </a:solidFill>
                          <a:latin typeface="Georgia" panose="02040502050405020303" pitchFamily="18" charset="0"/>
                          <a:cs typeface="Arial"/>
                        </a:rPr>
                        <a:t>pressure </a:t>
                      </a:r>
                      <a:r>
                        <a:rPr lang="en-US" sz="1200" b="0" i="0" dirty="0">
                          <a:solidFill>
                            <a:schemeClr val="tx1">
                              <a:lumMod val="50000"/>
                            </a:schemeClr>
                          </a:solidFill>
                          <a:latin typeface="+mn-lt"/>
                          <a:cs typeface="Arial"/>
                        </a:rPr>
                        <a:t>on </a:t>
                      </a:r>
                      <a:r>
                        <a:rPr lang="en-US" sz="1200" b="1" i="1" dirty="0">
                          <a:solidFill>
                            <a:schemeClr val="tx1">
                              <a:lumMod val="50000"/>
                            </a:schemeClr>
                          </a:solidFill>
                          <a:latin typeface="Georgia" panose="02040502050405020303" pitchFamily="18" charset="0"/>
                          <a:cs typeface="Arial"/>
                        </a:rPr>
                        <a:t>discretionary spend</a:t>
                      </a:r>
                      <a:r>
                        <a:rPr lang="en-US" sz="1200" b="0" i="0" dirty="0">
                          <a:solidFill>
                            <a:schemeClr val="tx1">
                              <a:lumMod val="50000"/>
                            </a:schemeClr>
                          </a:solidFill>
                          <a:latin typeface="+mn-lt"/>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lumMod val="50000"/>
                          </a:schemeClr>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lumMod val="50000"/>
                          </a:schemeClr>
                        </a:solidFill>
                        <a:latin typeface="+mn-lt"/>
                        <a:cs typeface="Arial"/>
                      </a:endParaRPr>
                    </a:p>
                  </a:txBody>
                  <a:tcPr>
                    <a:solidFill>
                      <a:schemeClr val="bg2">
                        <a:lumMod val="40000"/>
                        <a:lumOff val="60000"/>
                      </a:schemeClr>
                    </a:solidFill>
                  </a:tcPr>
                </a:tc>
                <a:extLst>
                  <a:ext uri="{0D108BD9-81ED-4DB2-BD59-A6C34878D82A}">
                    <a16:rowId xmlns:a16="http://schemas.microsoft.com/office/drawing/2014/main" val="1326169297"/>
                  </a:ext>
                </a:extLst>
              </a:tr>
            </a:tbl>
          </a:graphicData>
        </a:graphic>
      </p:graphicFrame>
    </p:spTree>
    <p:extLst>
      <p:ext uri="{BB962C8B-B14F-4D97-AF65-F5344CB8AC3E}">
        <p14:creationId xmlns:p14="http://schemas.microsoft.com/office/powerpoint/2010/main" val="1601376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6AAE5641-95A5-9F22-119E-2D431E310204}"/>
              </a:ext>
            </a:extLst>
          </p:cNvPr>
          <p:cNvSpPr>
            <a:spLocks noGrp="1"/>
          </p:cNvSpPr>
          <p:nvPr>
            <p:ph type="sldNum" sz="quarter" idx="12"/>
          </p:nvPr>
        </p:nvSpPr>
        <p:spPr/>
        <p:txBody>
          <a:bodyPr/>
          <a:lstStyle/>
          <a:p>
            <a:fld id="{403EF4E2-7A7A-0548-85F1-5479B7C9E1B2}" type="slidenum">
              <a:rPr lang="en-US" smtClean="0"/>
              <a:t>40</a:t>
            </a:fld>
            <a:endParaRPr lang="en-US" dirty="0"/>
          </a:p>
        </p:txBody>
      </p:sp>
      <p:sp>
        <p:nvSpPr>
          <p:cNvPr id="6" name="Text Placeholder 5">
            <a:extLst>
              <a:ext uri="{FF2B5EF4-FFF2-40B4-BE49-F238E27FC236}">
                <a16:creationId xmlns:a16="http://schemas.microsoft.com/office/drawing/2014/main" id="{1121FDF3-A11F-8C14-3705-7BFE8DA62F2F}"/>
              </a:ext>
            </a:extLst>
          </p:cNvPr>
          <p:cNvSpPr>
            <a:spLocks noGrp="1"/>
          </p:cNvSpPr>
          <p:nvPr>
            <p:ph type="body" sz="quarter" idx="14"/>
          </p:nvPr>
        </p:nvSpPr>
        <p:spPr/>
        <p:txBody>
          <a:bodyPr/>
          <a:lstStyle/>
          <a:p>
            <a:r>
              <a:rPr lang="en-US" sz="8000" dirty="0">
                <a:latin typeface="Georgia" panose="02040502050405020303" pitchFamily="18" charset="0"/>
              </a:rPr>
              <a:t>23%</a:t>
            </a:r>
          </a:p>
          <a:p>
            <a:r>
              <a:rPr lang="en-US" sz="1800" b="0" dirty="0"/>
              <a:t>Multiples* value sales bought on offer (+2% points change v LY)</a:t>
            </a:r>
          </a:p>
        </p:txBody>
      </p:sp>
      <p:sp>
        <p:nvSpPr>
          <p:cNvPr id="5" name="Text Placeholder 4">
            <a:extLst>
              <a:ext uri="{FF2B5EF4-FFF2-40B4-BE49-F238E27FC236}">
                <a16:creationId xmlns:a16="http://schemas.microsoft.com/office/drawing/2014/main" id="{B5C4FE64-47CB-8AE8-79BD-4F00328707DA}"/>
              </a:ext>
            </a:extLst>
          </p:cNvPr>
          <p:cNvSpPr>
            <a:spLocks noGrp="1"/>
          </p:cNvSpPr>
          <p:nvPr>
            <p:ph type="body" sz="quarter" idx="17"/>
          </p:nvPr>
        </p:nvSpPr>
        <p:spPr/>
        <p:txBody>
          <a:bodyPr/>
          <a:lstStyle/>
          <a:p>
            <a:r>
              <a:rPr lang="en-GB" dirty="0"/>
              <a:t>Source:  NIQ Homescan % Value FMCG value sales bought on offer, 4w/e 15</a:t>
            </a:r>
            <a:r>
              <a:rPr lang="en-GB" baseline="30000" dirty="0"/>
              <a:t>th</a:t>
            </a:r>
            <a:r>
              <a:rPr lang="en-GB" dirty="0"/>
              <a:t> July 2023 vs year ago, Multiples includes the Discounters</a:t>
            </a:r>
          </a:p>
          <a:p>
            <a:endParaRPr lang="en-US" dirty="0"/>
          </a:p>
        </p:txBody>
      </p:sp>
      <p:sp>
        <p:nvSpPr>
          <p:cNvPr id="4" name="Title 3">
            <a:extLst>
              <a:ext uri="{FF2B5EF4-FFF2-40B4-BE49-F238E27FC236}">
                <a16:creationId xmlns:a16="http://schemas.microsoft.com/office/drawing/2014/main" id="{FE6F22CA-783B-AC6A-E560-682083596EFC}"/>
              </a:ext>
            </a:extLst>
          </p:cNvPr>
          <p:cNvSpPr>
            <a:spLocks noGrp="1"/>
          </p:cNvSpPr>
          <p:nvPr>
            <p:ph type="title"/>
          </p:nvPr>
        </p:nvSpPr>
        <p:spPr>
          <a:xfrm>
            <a:off x="288558" y="178971"/>
            <a:ext cx="7664146" cy="397352"/>
          </a:xfrm>
        </p:spPr>
        <p:txBody>
          <a:bodyPr/>
          <a:lstStyle/>
          <a:p>
            <a:r>
              <a:rPr lang="en-US" dirty="0">
                <a:latin typeface="+mn-lt"/>
              </a:rPr>
              <a:t>Spend on offer remains high  </a:t>
            </a:r>
          </a:p>
        </p:txBody>
      </p:sp>
      <p:graphicFrame>
        <p:nvGraphicFramePr>
          <p:cNvPr id="9" name="Table 9">
            <a:extLst>
              <a:ext uri="{FF2B5EF4-FFF2-40B4-BE49-F238E27FC236}">
                <a16:creationId xmlns:a16="http://schemas.microsoft.com/office/drawing/2014/main" id="{2D0C18AB-294D-E5B4-CB7B-87E0685DC8C4}"/>
              </a:ext>
            </a:extLst>
          </p:cNvPr>
          <p:cNvGraphicFramePr>
            <a:graphicFrameLocks noGrp="1"/>
          </p:cNvGraphicFramePr>
          <p:nvPr>
            <p:extLst>
              <p:ext uri="{D42A27DB-BD31-4B8C-83A1-F6EECF244321}">
                <p14:modId xmlns:p14="http://schemas.microsoft.com/office/powerpoint/2010/main" val="2383056714"/>
              </p:ext>
            </p:extLst>
          </p:nvPr>
        </p:nvGraphicFramePr>
        <p:xfrm>
          <a:off x="879341" y="1387150"/>
          <a:ext cx="4780923" cy="3708176"/>
        </p:xfrm>
        <a:graphic>
          <a:graphicData uri="http://schemas.openxmlformats.org/drawingml/2006/table">
            <a:tbl>
              <a:tblPr firstRow="1" bandRow="1">
                <a:tableStyleId>{F5AB1C69-6EDB-4FF4-983F-18BD219EF322}</a:tableStyleId>
              </a:tblPr>
              <a:tblGrid>
                <a:gridCol w="1368022">
                  <a:extLst>
                    <a:ext uri="{9D8B030D-6E8A-4147-A177-3AD203B41FA5}">
                      <a16:colId xmlns:a16="http://schemas.microsoft.com/office/drawing/2014/main" val="1841156464"/>
                    </a:ext>
                  </a:extLst>
                </a:gridCol>
                <a:gridCol w="2028423">
                  <a:extLst>
                    <a:ext uri="{9D8B030D-6E8A-4147-A177-3AD203B41FA5}">
                      <a16:colId xmlns:a16="http://schemas.microsoft.com/office/drawing/2014/main" val="1754107025"/>
                    </a:ext>
                  </a:extLst>
                </a:gridCol>
                <a:gridCol w="1384478">
                  <a:extLst>
                    <a:ext uri="{9D8B030D-6E8A-4147-A177-3AD203B41FA5}">
                      <a16:colId xmlns:a16="http://schemas.microsoft.com/office/drawing/2014/main" val="723634197"/>
                    </a:ext>
                  </a:extLst>
                </a:gridCol>
              </a:tblGrid>
              <a:tr h="0">
                <a:tc>
                  <a:txBody>
                    <a:bodyPr/>
                    <a:lstStyle/>
                    <a:p>
                      <a:endParaRPr lang="en-GB" dirty="0"/>
                    </a:p>
                  </a:txBody>
                  <a:tcPr/>
                </a:tc>
                <a:tc>
                  <a:txBody>
                    <a:bodyPr/>
                    <a:lstStyle/>
                    <a:p>
                      <a:r>
                        <a:rPr lang="en-GB" sz="1000" dirty="0"/>
                        <a:t>% Value sales bought on offer</a:t>
                      </a:r>
                    </a:p>
                  </a:txBody>
                  <a:tcPr anchor="ctr"/>
                </a:tc>
                <a:tc>
                  <a:txBody>
                    <a:bodyPr/>
                    <a:lstStyle/>
                    <a:p>
                      <a:r>
                        <a:rPr lang="en-GB" sz="1000" dirty="0"/>
                        <a:t>+/- pts vs last year</a:t>
                      </a:r>
                    </a:p>
                  </a:txBody>
                  <a:tcPr anchor="ctr"/>
                </a:tc>
                <a:extLst>
                  <a:ext uri="{0D108BD9-81ED-4DB2-BD59-A6C34878D82A}">
                    <a16:rowId xmlns:a16="http://schemas.microsoft.com/office/drawing/2014/main" val="2549752580"/>
                  </a:ext>
                </a:extLst>
              </a:tr>
              <a:tr h="303856">
                <a:tc>
                  <a:txBody>
                    <a:bodyPr/>
                    <a:lstStyle/>
                    <a:p>
                      <a:pPr algn="ctr" fontAlgn="b"/>
                      <a:r>
                        <a:rPr lang="en-GB" sz="1400" b="0" i="0" u="none" strike="noStrike" dirty="0">
                          <a:solidFill>
                            <a:srgbClr val="000000"/>
                          </a:solidFill>
                          <a:effectLst/>
                          <a:latin typeface="+mn-lt"/>
                        </a:rPr>
                        <a:t>Ocado</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37%</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-4%</a:t>
                      </a:r>
                    </a:p>
                  </a:txBody>
                  <a:tcPr marL="0" marR="0" marT="0" marB="0" anchor="b"/>
                </a:tc>
                <a:extLst>
                  <a:ext uri="{0D108BD9-81ED-4DB2-BD59-A6C34878D82A}">
                    <a16:rowId xmlns:a16="http://schemas.microsoft.com/office/drawing/2014/main" val="1992603370"/>
                  </a:ext>
                </a:extLst>
              </a:tr>
              <a:tr h="303856">
                <a:tc>
                  <a:txBody>
                    <a:bodyPr/>
                    <a:lstStyle/>
                    <a:p>
                      <a:pPr algn="ctr" fontAlgn="ctr"/>
                      <a:r>
                        <a:rPr lang="en-GB" sz="1400" b="0" i="0" u="none" strike="noStrike" dirty="0">
                          <a:solidFill>
                            <a:srgbClr val="000000"/>
                          </a:solidFill>
                          <a:effectLst/>
                          <a:latin typeface="+mn-lt"/>
                        </a:rPr>
                        <a:t> Waitrose </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36%</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+2%</a:t>
                      </a:r>
                    </a:p>
                  </a:txBody>
                  <a:tcPr marL="0" marR="0" marT="0" marB="0" anchor="b"/>
                </a:tc>
                <a:extLst>
                  <a:ext uri="{0D108BD9-81ED-4DB2-BD59-A6C34878D82A}">
                    <a16:rowId xmlns:a16="http://schemas.microsoft.com/office/drawing/2014/main" val="4085194090"/>
                  </a:ext>
                </a:extLst>
              </a:tr>
              <a:tr h="303856">
                <a:tc>
                  <a:txBody>
                    <a:bodyPr/>
                    <a:lstStyle/>
                    <a:p>
                      <a:pPr algn="ctr" fontAlgn="ctr"/>
                      <a:r>
                        <a:rPr lang="en-GB" sz="1400" b="1" i="0" u="none" strike="noStrike" dirty="0">
                          <a:solidFill>
                            <a:srgbClr val="000000"/>
                          </a:solidFill>
                          <a:effectLst/>
                          <a:latin typeface="+mn-lt"/>
                        </a:rPr>
                        <a:t>Iceland</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33%</a:t>
                      </a:r>
                    </a:p>
                  </a:txBody>
                  <a:tcPr marL="0" marR="0" marT="0" marB="0" anchor="b"/>
                </a:tc>
                <a:tc>
                  <a:txBody>
                    <a:bodyPr/>
                    <a:lstStyle/>
                    <a:p>
                      <a:pPr algn="ctr" fontAlgn="b"/>
                      <a:r>
                        <a:rPr lang="en-GB" sz="1400" b="1" i="0" u="none" strike="noStrike" dirty="0">
                          <a:solidFill>
                            <a:srgbClr val="000000"/>
                          </a:solidFill>
                          <a:effectLst/>
                          <a:latin typeface="Calibri" panose="020F0502020204030204" pitchFamily="34" charset="0"/>
                        </a:rPr>
                        <a:t>+6%</a:t>
                      </a:r>
                    </a:p>
                  </a:txBody>
                  <a:tcPr marL="0" marR="0" marT="0" marB="0" anchor="b"/>
                </a:tc>
                <a:extLst>
                  <a:ext uri="{0D108BD9-81ED-4DB2-BD59-A6C34878D82A}">
                    <a16:rowId xmlns:a16="http://schemas.microsoft.com/office/drawing/2014/main" val="3899766706"/>
                  </a:ext>
                </a:extLst>
              </a:tr>
              <a:tr h="303856">
                <a:tc>
                  <a:txBody>
                    <a:bodyPr/>
                    <a:lstStyle/>
                    <a:p>
                      <a:pPr algn="ctr" fontAlgn="ctr"/>
                      <a:r>
                        <a:rPr lang="en-GB" sz="1400" b="0" i="0" u="none" strike="noStrike" dirty="0">
                          <a:solidFill>
                            <a:srgbClr val="000000"/>
                          </a:solidFill>
                          <a:effectLst/>
                          <a:latin typeface="+mn-lt"/>
                        </a:rPr>
                        <a:t>Co-op</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31%</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+2%</a:t>
                      </a:r>
                    </a:p>
                  </a:txBody>
                  <a:tcPr marL="0" marR="0" marT="0" marB="0" anchor="b"/>
                </a:tc>
                <a:extLst>
                  <a:ext uri="{0D108BD9-81ED-4DB2-BD59-A6C34878D82A}">
                    <a16:rowId xmlns:a16="http://schemas.microsoft.com/office/drawing/2014/main" val="3353991038"/>
                  </a:ext>
                </a:extLst>
              </a:tr>
              <a:tr h="303856">
                <a:tc>
                  <a:txBody>
                    <a:bodyPr/>
                    <a:lstStyle/>
                    <a:p>
                      <a:pPr algn="ctr" fontAlgn="b"/>
                      <a:r>
                        <a:rPr lang="en-GB" sz="1400" b="1" i="0" u="none" strike="noStrike" dirty="0">
                          <a:solidFill>
                            <a:srgbClr val="000000"/>
                          </a:solidFill>
                          <a:effectLst/>
                          <a:latin typeface="+mn-lt"/>
                        </a:rPr>
                        <a:t>Morrisons</a:t>
                      </a:r>
                    </a:p>
                  </a:txBody>
                  <a:tcPr marL="0" marR="0" marT="0" marB="0" anchor="b"/>
                </a:tc>
                <a:tc>
                  <a:txBody>
                    <a:bodyPr/>
                    <a:lstStyle/>
                    <a:p>
                      <a:pPr algn="ctr" fontAlgn="b"/>
                      <a:r>
                        <a:rPr lang="en-GB" sz="1400" b="1" i="0" u="none" strike="noStrike" dirty="0">
                          <a:solidFill>
                            <a:srgbClr val="000000"/>
                          </a:solidFill>
                          <a:effectLst/>
                          <a:latin typeface="Calibri" panose="020F0502020204030204" pitchFamily="34" charset="0"/>
                        </a:rPr>
                        <a:t>28%</a:t>
                      </a:r>
                    </a:p>
                  </a:txBody>
                  <a:tcPr marL="0" marR="0" marT="0" marB="0" anchor="b"/>
                </a:tc>
                <a:tc>
                  <a:txBody>
                    <a:bodyPr/>
                    <a:lstStyle/>
                    <a:p>
                      <a:pPr algn="ctr" fontAlgn="b"/>
                      <a:r>
                        <a:rPr lang="en-GB" sz="1400" b="1" i="0" u="none" strike="noStrike" dirty="0">
                          <a:solidFill>
                            <a:srgbClr val="000000"/>
                          </a:solidFill>
                          <a:effectLst/>
                          <a:latin typeface="Calibri" panose="020F0502020204030204" pitchFamily="34" charset="0"/>
                        </a:rPr>
                        <a:t>+3%</a:t>
                      </a:r>
                    </a:p>
                  </a:txBody>
                  <a:tcPr marL="0" marR="0" marT="0" marB="0" anchor="b"/>
                </a:tc>
                <a:extLst>
                  <a:ext uri="{0D108BD9-81ED-4DB2-BD59-A6C34878D82A}">
                    <a16:rowId xmlns:a16="http://schemas.microsoft.com/office/drawing/2014/main" val="2624498789"/>
                  </a:ext>
                </a:extLst>
              </a:tr>
              <a:tr h="303856">
                <a:tc>
                  <a:txBody>
                    <a:bodyPr/>
                    <a:lstStyle/>
                    <a:p>
                      <a:pPr algn="ctr" fontAlgn="ctr"/>
                      <a:r>
                        <a:rPr lang="en-GB" sz="1400" b="0" i="0" u="none" strike="noStrike" dirty="0">
                          <a:solidFill>
                            <a:srgbClr val="000000"/>
                          </a:solidFill>
                          <a:effectLst/>
                          <a:latin typeface="+mn-lt"/>
                        </a:rPr>
                        <a:t> </a:t>
                      </a:r>
                      <a:r>
                        <a:rPr lang="en-GB" sz="1400" b="1" i="0" u="none" strike="noStrike" dirty="0">
                          <a:solidFill>
                            <a:srgbClr val="000000"/>
                          </a:solidFill>
                          <a:effectLst/>
                          <a:latin typeface="+mn-lt"/>
                        </a:rPr>
                        <a:t>Tesco</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28%</a:t>
                      </a:r>
                    </a:p>
                  </a:txBody>
                  <a:tcPr marL="0" marR="0" marT="0" marB="0" anchor="b"/>
                </a:tc>
                <a:tc>
                  <a:txBody>
                    <a:bodyPr/>
                    <a:lstStyle/>
                    <a:p>
                      <a:pPr algn="ctr" fontAlgn="b"/>
                      <a:r>
                        <a:rPr lang="en-GB" sz="1400" b="1" i="0" u="none" strike="noStrike" dirty="0">
                          <a:solidFill>
                            <a:srgbClr val="000000"/>
                          </a:solidFill>
                          <a:effectLst/>
                          <a:latin typeface="Calibri" panose="020F0502020204030204" pitchFamily="34" charset="0"/>
                        </a:rPr>
                        <a:t>+3%</a:t>
                      </a:r>
                    </a:p>
                  </a:txBody>
                  <a:tcPr marL="0" marR="0" marT="0" marB="0" anchor="b"/>
                </a:tc>
                <a:extLst>
                  <a:ext uri="{0D108BD9-81ED-4DB2-BD59-A6C34878D82A}">
                    <a16:rowId xmlns:a16="http://schemas.microsoft.com/office/drawing/2014/main" val="1592275139"/>
                  </a:ext>
                </a:extLst>
              </a:tr>
              <a:tr h="303856">
                <a:tc>
                  <a:txBody>
                    <a:bodyPr/>
                    <a:lstStyle/>
                    <a:p>
                      <a:pPr algn="ctr" fontAlgn="ctr"/>
                      <a:r>
                        <a:rPr lang="en-GB" sz="1400" b="1" i="0" u="none" strike="noStrike" dirty="0">
                          <a:solidFill>
                            <a:srgbClr val="000000"/>
                          </a:solidFill>
                          <a:effectLst/>
                          <a:latin typeface="+mn-lt"/>
                        </a:rPr>
                        <a:t>Sainsbury’s</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27%</a:t>
                      </a:r>
                    </a:p>
                  </a:txBody>
                  <a:tcPr marL="0" marR="0" marT="0" marB="0" anchor="b"/>
                </a:tc>
                <a:tc>
                  <a:txBody>
                    <a:bodyPr/>
                    <a:lstStyle/>
                    <a:p>
                      <a:pPr algn="ctr" fontAlgn="b"/>
                      <a:r>
                        <a:rPr lang="en-GB" sz="1400" b="1" i="0" u="none" strike="noStrike" dirty="0">
                          <a:solidFill>
                            <a:srgbClr val="000000"/>
                          </a:solidFill>
                          <a:effectLst/>
                          <a:latin typeface="Calibri" panose="020F0502020204030204" pitchFamily="34" charset="0"/>
                        </a:rPr>
                        <a:t>+4%</a:t>
                      </a:r>
                    </a:p>
                  </a:txBody>
                  <a:tcPr marL="0" marR="0" marT="0" marB="0" anchor="b"/>
                </a:tc>
                <a:extLst>
                  <a:ext uri="{0D108BD9-81ED-4DB2-BD59-A6C34878D82A}">
                    <a16:rowId xmlns:a16="http://schemas.microsoft.com/office/drawing/2014/main" val="3997965209"/>
                  </a:ext>
                </a:extLst>
              </a:tr>
              <a:tr h="303856">
                <a:tc>
                  <a:txBody>
                    <a:bodyPr/>
                    <a:lstStyle/>
                    <a:p>
                      <a:pPr algn="ctr" fontAlgn="ctr"/>
                      <a:r>
                        <a:rPr lang="en-GB" sz="1400" b="0" i="0" u="none" strike="noStrike" dirty="0">
                          <a:solidFill>
                            <a:srgbClr val="000000"/>
                          </a:solidFill>
                          <a:effectLst/>
                          <a:latin typeface="+mn-lt"/>
                        </a:rPr>
                        <a:t>M&amp;S</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23%</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0%</a:t>
                      </a:r>
                    </a:p>
                  </a:txBody>
                  <a:tcPr marL="0" marR="0" marT="0" marB="0" anchor="b"/>
                </a:tc>
                <a:extLst>
                  <a:ext uri="{0D108BD9-81ED-4DB2-BD59-A6C34878D82A}">
                    <a16:rowId xmlns:a16="http://schemas.microsoft.com/office/drawing/2014/main" val="2147901794"/>
                  </a:ext>
                </a:extLst>
              </a:tr>
              <a:tr h="303856">
                <a:tc>
                  <a:txBody>
                    <a:bodyPr/>
                    <a:lstStyle/>
                    <a:p>
                      <a:pPr algn="ctr" fontAlgn="b"/>
                      <a:r>
                        <a:rPr lang="en-GB" sz="1400" b="0" i="0" u="none" strike="noStrike" dirty="0">
                          <a:solidFill>
                            <a:srgbClr val="000000"/>
                          </a:solidFill>
                          <a:effectLst/>
                          <a:latin typeface="+mn-lt"/>
                        </a:rPr>
                        <a:t>ASDA</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18%</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+1%</a:t>
                      </a:r>
                    </a:p>
                  </a:txBody>
                  <a:tcPr marL="0" marR="0" marT="0" marB="0" anchor="b"/>
                </a:tc>
                <a:extLst>
                  <a:ext uri="{0D108BD9-81ED-4DB2-BD59-A6C34878D82A}">
                    <a16:rowId xmlns:a16="http://schemas.microsoft.com/office/drawing/2014/main" val="892567579"/>
                  </a:ext>
                </a:extLst>
              </a:tr>
              <a:tr h="303856">
                <a:tc>
                  <a:txBody>
                    <a:bodyPr/>
                    <a:lstStyle/>
                    <a:p>
                      <a:pPr algn="ctr" fontAlgn="ctr"/>
                      <a:r>
                        <a:rPr lang="en-GB" sz="1400" b="0" i="0" u="none" strike="noStrike" dirty="0">
                          <a:solidFill>
                            <a:srgbClr val="000000"/>
                          </a:solidFill>
                          <a:effectLst/>
                          <a:latin typeface="+mn-lt"/>
                        </a:rPr>
                        <a:t> Lidl </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10%</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+2%</a:t>
                      </a:r>
                    </a:p>
                  </a:txBody>
                  <a:tcPr marL="0" marR="0" marT="0" marB="0" anchor="b"/>
                </a:tc>
                <a:extLst>
                  <a:ext uri="{0D108BD9-81ED-4DB2-BD59-A6C34878D82A}">
                    <a16:rowId xmlns:a16="http://schemas.microsoft.com/office/drawing/2014/main" val="1558916749"/>
                  </a:ext>
                </a:extLst>
              </a:tr>
              <a:tr h="303856">
                <a:tc>
                  <a:txBody>
                    <a:bodyPr/>
                    <a:lstStyle/>
                    <a:p>
                      <a:pPr algn="ctr" fontAlgn="ctr"/>
                      <a:r>
                        <a:rPr lang="en-GB" sz="1400" b="0" i="0" u="none" strike="noStrike" dirty="0">
                          <a:solidFill>
                            <a:srgbClr val="000000"/>
                          </a:solidFill>
                          <a:effectLst/>
                          <a:latin typeface="+mn-lt"/>
                        </a:rPr>
                        <a:t> Aldi </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4%</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+1%</a:t>
                      </a:r>
                    </a:p>
                  </a:txBody>
                  <a:tcPr marL="0" marR="0" marT="0" marB="0" anchor="b"/>
                </a:tc>
                <a:extLst>
                  <a:ext uri="{0D108BD9-81ED-4DB2-BD59-A6C34878D82A}">
                    <a16:rowId xmlns:a16="http://schemas.microsoft.com/office/drawing/2014/main" val="1415998067"/>
                  </a:ext>
                </a:extLst>
              </a:tr>
            </a:tbl>
          </a:graphicData>
        </a:graphic>
      </p:graphicFrame>
      <p:sp>
        <p:nvSpPr>
          <p:cNvPr id="3" name="TextBox 2">
            <a:extLst>
              <a:ext uri="{FF2B5EF4-FFF2-40B4-BE49-F238E27FC236}">
                <a16:creationId xmlns:a16="http://schemas.microsoft.com/office/drawing/2014/main" id="{1DC7163B-C6DD-E3CE-5884-9CF5856E7539}"/>
              </a:ext>
            </a:extLst>
          </p:cNvPr>
          <p:cNvSpPr txBox="1"/>
          <p:nvPr/>
        </p:nvSpPr>
        <p:spPr>
          <a:xfrm>
            <a:off x="243089" y="575136"/>
            <a:ext cx="7484235" cy="738664"/>
          </a:xfrm>
          <a:prstGeom prst="rect">
            <a:avLst/>
          </a:prstGeom>
          <a:noFill/>
        </p:spPr>
        <p:txBody>
          <a:bodyPr wrap="square">
            <a:spAutoFit/>
          </a:bodyPr>
          <a:lstStyle/>
          <a:p>
            <a:r>
              <a:rPr lang="en-US" sz="1400" dirty="0"/>
              <a:t>Without a significant event or heatwave to encourage sales, </a:t>
            </a:r>
            <a:r>
              <a:rPr lang="en-US" sz="1400" b="1" i="1" dirty="0">
                <a:latin typeface="Georgia" panose="02040502050405020303" pitchFamily="18" charset="0"/>
              </a:rPr>
              <a:t>promotions became more of an incentive to drive sales</a:t>
            </a:r>
            <a:r>
              <a:rPr lang="en-US" sz="1400" dirty="0"/>
              <a:t>, even the Discounters saw an increase in spend on offer this month.</a:t>
            </a:r>
            <a:endParaRPr lang="en-GB" sz="1400" dirty="0"/>
          </a:p>
        </p:txBody>
      </p:sp>
    </p:spTree>
    <p:extLst>
      <p:ext uri="{BB962C8B-B14F-4D97-AF65-F5344CB8AC3E}">
        <p14:creationId xmlns:p14="http://schemas.microsoft.com/office/powerpoint/2010/main" val="2332682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41</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What is next?</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214925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97A44356-C123-227B-CE4C-E2CA89338299}"/>
              </a:ext>
            </a:extLst>
          </p:cNvPr>
          <p:cNvGraphicFramePr>
            <a:graphicFrameLocks noGrp="1"/>
          </p:cNvGraphicFramePr>
          <p:nvPr>
            <p:ph idx="1"/>
            <p:extLst>
              <p:ext uri="{D42A27DB-BD31-4B8C-83A1-F6EECF244321}">
                <p14:modId xmlns:p14="http://schemas.microsoft.com/office/powerpoint/2010/main" val="1208301976"/>
              </p:ext>
            </p:extLst>
          </p:nvPr>
        </p:nvGraphicFramePr>
        <p:xfrm>
          <a:off x="4462528" y="1678076"/>
          <a:ext cx="7429524" cy="3872716"/>
        </p:xfrm>
        <a:graphic>
          <a:graphicData uri="http://schemas.openxmlformats.org/drawingml/2006/table">
            <a:tbl>
              <a:tblPr firstRow="1" bandRow="1">
                <a:tableStyleId>{5C22544A-7EE6-4342-B048-85BDC9FD1C3A}</a:tableStyleId>
              </a:tblPr>
              <a:tblGrid>
                <a:gridCol w="3714762">
                  <a:extLst>
                    <a:ext uri="{9D8B030D-6E8A-4147-A177-3AD203B41FA5}">
                      <a16:colId xmlns:a16="http://schemas.microsoft.com/office/drawing/2014/main" val="606967852"/>
                    </a:ext>
                  </a:extLst>
                </a:gridCol>
                <a:gridCol w="3714762">
                  <a:extLst>
                    <a:ext uri="{9D8B030D-6E8A-4147-A177-3AD203B41FA5}">
                      <a16:colId xmlns:a16="http://schemas.microsoft.com/office/drawing/2014/main" val="3671668098"/>
                    </a:ext>
                  </a:extLst>
                </a:gridCol>
              </a:tblGrid>
              <a:tr h="1936358">
                <a:tc>
                  <a:txBody>
                    <a:bodyPr/>
                    <a:lstStyle/>
                    <a:p>
                      <a:endParaRPr lang="en-GB" dirty="0"/>
                    </a:p>
                  </a:txBody>
                  <a:tcPr>
                    <a:solidFill>
                      <a:schemeClr val="accent1">
                        <a:lumMod val="20000"/>
                        <a:lumOff val="80000"/>
                      </a:schemeClr>
                    </a:solidFill>
                  </a:tcPr>
                </a:tc>
                <a:tc>
                  <a:txBody>
                    <a:bodyPr/>
                    <a:lstStyle/>
                    <a:p>
                      <a:endParaRPr lang="en-GB" dirty="0">
                        <a:solidFill>
                          <a:schemeClr val="accent1">
                            <a:lumMod val="40000"/>
                            <a:lumOff val="60000"/>
                          </a:schemeClr>
                        </a:solidFill>
                      </a:endParaRPr>
                    </a:p>
                  </a:txBody>
                  <a:tcPr>
                    <a:solidFill>
                      <a:schemeClr val="bg2"/>
                    </a:solidFill>
                  </a:tcPr>
                </a:tc>
                <a:extLst>
                  <a:ext uri="{0D108BD9-81ED-4DB2-BD59-A6C34878D82A}">
                    <a16:rowId xmlns:a16="http://schemas.microsoft.com/office/drawing/2014/main" val="470358377"/>
                  </a:ext>
                </a:extLst>
              </a:tr>
              <a:tr h="1936358">
                <a:tc>
                  <a:txBody>
                    <a:bodyPr/>
                    <a:lstStyle/>
                    <a:p>
                      <a:endParaRPr lang="en-GB" dirty="0"/>
                    </a:p>
                  </a:txBody>
                  <a:tcPr>
                    <a:solidFill>
                      <a:schemeClr val="bg1">
                        <a:lumMod val="50000"/>
                      </a:schemeClr>
                    </a:solidFill>
                  </a:tcPr>
                </a:tc>
                <a:tc>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1308050722"/>
                  </a:ext>
                </a:extLst>
              </a:tr>
            </a:tbl>
          </a:graphicData>
        </a:graphic>
      </p:graphicFrame>
      <p:sp>
        <p:nvSpPr>
          <p:cNvPr id="2" name="Slide Number Placeholder 1">
            <a:extLst>
              <a:ext uri="{FF2B5EF4-FFF2-40B4-BE49-F238E27FC236}">
                <a16:creationId xmlns:a16="http://schemas.microsoft.com/office/drawing/2014/main" id="{CDAB742E-218C-2BBD-16C7-5C984E899A4E}"/>
              </a:ext>
            </a:extLst>
          </p:cNvPr>
          <p:cNvSpPr>
            <a:spLocks noGrp="1"/>
          </p:cNvSpPr>
          <p:nvPr>
            <p:ph type="sldNum" sz="quarter" idx="12"/>
          </p:nvPr>
        </p:nvSpPr>
        <p:spPr/>
        <p:txBody>
          <a:bodyPr/>
          <a:lstStyle/>
          <a:p>
            <a:fld id="{403EF4E2-7A7A-0548-85F1-5479B7C9E1B2}" type="slidenum">
              <a:rPr lang="en-US" smtClean="0"/>
              <a:t>42</a:t>
            </a:fld>
            <a:endParaRPr lang="en-US" dirty="0"/>
          </a:p>
        </p:txBody>
      </p:sp>
      <p:sp>
        <p:nvSpPr>
          <p:cNvPr id="12" name="Title 11">
            <a:extLst>
              <a:ext uri="{FF2B5EF4-FFF2-40B4-BE49-F238E27FC236}">
                <a16:creationId xmlns:a16="http://schemas.microsoft.com/office/drawing/2014/main" id="{945578C5-0939-8EC0-3D15-FB8D50F132F6}"/>
              </a:ext>
            </a:extLst>
          </p:cNvPr>
          <p:cNvSpPr>
            <a:spLocks noGrp="1"/>
          </p:cNvSpPr>
          <p:nvPr>
            <p:ph type="ctrTitle"/>
          </p:nvPr>
        </p:nvSpPr>
        <p:spPr>
          <a:xfrm>
            <a:off x="194065" y="3784750"/>
            <a:ext cx="3504175" cy="2390972"/>
          </a:xfrm>
        </p:spPr>
        <p:txBody>
          <a:bodyPr/>
          <a:lstStyle/>
          <a:p>
            <a:r>
              <a:rPr lang="en-GB" sz="2600" b="0" dirty="0">
                <a:latin typeface="Georgia" panose="02040502050405020303" pitchFamily="18" charset="0"/>
              </a:rPr>
              <a:t>Encouraging </a:t>
            </a:r>
            <a:r>
              <a:rPr lang="en-GB" sz="2600" i="1" dirty="0">
                <a:latin typeface="Georgia" panose="02040502050405020303" pitchFamily="18" charset="0"/>
              </a:rPr>
              <a:t>more shoppers to shop</a:t>
            </a:r>
            <a:r>
              <a:rPr lang="en-GB" sz="2600" b="0" dirty="0">
                <a:latin typeface="Georgia" panose="02040502050405020303" pitchFamily="18" charset="0"/>
              </a:rPr>
              <a:t> remains the focus, as this metric is </a:t>
            </a:r>
            <a:r>
              <a:rPr lang="en-GB" sz="2600" i="1" dirty="0">
                <a:latin typeface="Georgia" panose="02040502050405020303" pitchFamily="18" charset="0"/>
              </a:rPr>
              <a:t>driving trips</a:t>
            </a:r>
            <a:br>
              <a:rPr lang="en-GB" sz="2600" i="1" dirty="0">
                <a:latin typeface="Georgia" panose="02040502050405020303" pitchFamily="18" charset="0"/>
              </a:rPr>
            </a:br>
            <a:br>
              <a:rPr lang="en-GB" sz="2600" i="1" dirty="0">
                <a:latin typeface="Georgia" panose="02040502050405020303" pitchFamily="18" charset="0"/>
              </a:rPr>
            </a:br>
            <a:br>
              <a:rPr lang="en-GB" sz="2400" i="1" dirty="0">
                <a:latin typeface="Georgia" panose="02040502050405020303" pitchFamily="18" charset="0"/>
              </a:rPr>
            </a:br>
            <a:br>
              <a:rPr lang="en-GB" sz="1400" i="1" dirty="0">
                <a:latin typeface="Georgia" panose="02040502050405020303" pitchFamily="18" charset="0"/>
              </a:rPr>
            </a:br>
            <a:r>
              <a:rPr lang="en-GB" sz="1200" b="0" dirty="0">
                <a:latin typeface="Georgia" panose="02040502050405020303" pitchFamily="18" charset="0"/>
              </a:rPr>
              <a:t>With less incentive to </a:t>
            </a:r>
            <a:r>
              <a:rPr lang="en-GB" sz="1200" i="1" dirty="0">
                <a:latin typeface="Georgia" panose="02040502050405020303" pitchFamily="18" charset="0"/>
              </a:rPr>
              <a:t>buy seasonal refreshments </a:t>
            </a:r>
            <a:r>
              <a:rPr lang="en-GB" sz="1200" b="0" dirty="0">
                <a:latin typeface="Georgia" panose="02040502050405020303" pitchFamily="18" charset="0"/>
              </a:rPr>
              <a:t>growth slowed across the industry.</a:t>
            </a:r>
            <a:br>
              <a:rPr lang="en-GB" sz="1200" b="0" dirty="0">
                <a:latin typeface="Georgia" panose="02040502050405020303" pitchFamily="18" charset="0"/>
              </a:rPr>
            </a:br>
            <a:br>
              <a:rPr lang="en-GB" sz="1200" b="0" dirty="0">
                <a:latin typeface="Georgia" panose="02040502050405020303" pitchFamily="18" charset="0"/>
              </a:rPr>
            </a:br>
            <a:r>
              <a:rPr lang="en-GB" sz="1200" i="1" dirty="0">
                <a:latin typeface="Georgia" panose="02040502050405020303" pitchFamily="18" charset="0"/>
              </a:rPr>
              <a:t>Units per Buyer</a:t>
            </a:r>
            <a:r>
              <a:rPr lang="en-GB" sz="1200" b="0" i="1" dirty="0">
                <a:latin typeface="Georgia" panose="02040502050405020303" pitchFamily="18" charset="0"/>
              </a:rPr>
              <a:t> </a:t>
            </a:r>
            <a:r>
              <a:rPr lang="en-GB" sz="1200" b="0" dirty="0">
                <a:latin typeface="Georgia" panose="02040502050405020303" pitchFamily="18" charset="0"/>
              </a:rPr>
              <a:t>remains the most stark metric, with shoppers buying </a:t>
            </a:r>
            <a:r>
              <a:rPr lang="en-GB" sz="1200" i="1" dirty="0">
                <a:latin typeface="Georgia" panose="02040502050405020303" pitchFamily="18" charset="0"/>
              </a:rPr>
              <a:t>LESS overall.</a:t>
            </a:r>
            <a:br>
              <a:rPr lang="en-GB" sz="1200" b="0" dirty="0">
                <a:latin typeface="Georgia" panose="02040502050405020303" pitchFamily="18" charset="0"/>
              </a:rPr>
            </a:br>
            <a:br>
              <a:rPr lang="en-GB" sz="1200" b="0" i="1" dirty="0">
                <a:latin typeface="Georgia" panose="02040502050405020303" pitchFamily="18" charset="0"/>
              </a:rPr>
            </a:br>
            <a:r>
              <a:rPr lang="en-GB" sz="1200" b="0" dirty="0">
                <a:latin typeface="Georgia" panose="02040502050405020303" pitchFamily="18" charset="0"/>
              </a:rPr>
              <a:t>Spend per buyer continues to be elevated by inflation.  </a:t>
            </a:r>
            <a:r>
              <a:rPr lang="en-GB" sz="1200" i="1" dirty="0">
                <a:latin typeface="Georgia" panose="02040502050405020303" pitchFamily="18" charset="0"/>
              </a:rPr>
              <a:t>Discounter success </a:t>
            </a:r>
            <a:r>
              <a:rPr lang="en-GB" sz="1200" b="0" dirty="0">
                <a:latin typeface="Georgia" panose="02040502050405020303" pitchFamily="18" charset="0"/>
              </a:rPr>
              <a:t>is being driven by their ability to </a:t>
            </a:r>
            <a:r>
              <a:rPr lang="en-GB" sz="1200" i="1" dirty="0">
                <a:latin typeface="Georgia" panose="02040502050405020303" pitchFamily="18" charset="0"/>
              </a:rPr>
              <a:t>capture</a:t>
            </a:r>
            <a:r>
              <a:rPr lang="en-GB" sz="1200" b="0" dirty="0">
                <a:latin typeface="Georgia" panose="02040502050405020303" pitchFamily="18" charset="0"/>
              </a:rPr>
              <a:t> </a:t>
            </a:r>
            <a:r>
              <a:rPr lang="en-GB" sz="1200" i="1" dirty="0">
                <a:latin typeface="Georgia" panose="02040502050405020303" pitchFamily="18" charset="0"/>
              </a:rPr>
              <a:t>more shoppers</a:t>
            </a:r>
            <a:r>
              <a:rPr lang="en-GB" sz="1200" b="0" dirty="0">
                <a:latin typeface="Georgia" panose="02040502050405020303" pitchFamily="18" charset="0"/>
              </a:rPr>
              <a:t>.</a:t>
            </a:r>
            <a:endParaRPr lang="en-GB" sz="1400" b="0" i="1" dirty="0">
              <a:latin typeface="Georgia" panose="02040502050405020303" pitchFamily="18" charset="0"/>
            </a:endParaRPr>
          </a:p>
        </p:txBody>
      </p:sp>
      <p:sp>
        <p:nvSpPr>
          <p:cNvPr id="15" name="Text Placeholder 14">
            <a:extLst>
              <a:ext uri="{FF2B5EF4-FFF2-40B4-BE49-F238E27FC236}">
                <a16:creationId xmlns:a16="http://schemas.microsoft.com/office/drawing/2014/main" id="{9CD3D6CC-1EB3-7AB4-2E97-BBB43C327F28}"/>
              </a:ext>
            </a:extLst>
          </p:cNvPr>
          <p:cNvSpPr>
            <a:spLocks noGrp="1"/>
          </p:cNvSpPr>
          <p:nvPr>
            <p:ph type="body" sz="quarter" idx="14"/>
          </p:nvPr>
        </p:nvSpPr>
        <p:spPr/>
        <p:txBody>
          <a:bodyPr/>
          <a:lstStyle/>
          <a:p>
            <a:r>
              <a:rPr lang="en-GB" dirty="0"/>
              <a:t>Source:  NIQ Homescan FMCG 4w/e 15</a:t>
            </a:r>
            <a:r>
              <a:rPr lang="en-GB" baseline="30000" dirty="0"/>
              <a:t>th</a:t>
            </a:r>
            <a:r>
              <a:rPr lang="en-GB" dirty="0"/>
              <a:t> July 2023</a:t>
            </a:r>
          </a:p>
        </p:txBody>
      </p:sp>
      <p:graphicFrame>
        <p:nvGraphicFramePr>
          <p:cNvPr id="26" name="Chart 25">
            <a:extLst>
              <a:ext uri="{FF2B5EF4-FFF2-40B4-BE49-F238E27FC236}">
                <a16:creationId xmlns:a16="http://schemas.microsoft.com/office/drawing/2014/main" id="{36731D6D-6062-6D7D-835A-3EF5F1953E16}"/>
              </a:ext>
            </a:extLst>
          </p:cNvPr>
          <p:cNvGraphicFramePr/>
          <p:nvPr>
            <p:extLst>
              <p:ext uri="{D42A27DB-BD31-4B8C-83A1-F6EECF244321}">
                <p14:modId xmlns:p14="http://schemas.microsoft.com/office/powerpoint/2010/main" val="1265446560"/>
              </p:ext>
            </p:extLst>
          </p:nvPr>
        </p:nvGraphicFramePr>
        <p:xfrm>
          <a:off x="8296140" y="3610376"/>
          <a:ext cx="3354946" cy="18545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A634FCDB-8C23-9D60-5D16-2B88665805FC}"/>
              </a:ext>
            </a:extLst>
          </p:cNvPr>
          <p:cNvGraphicFramePr/>
          <p:nvPr>
            <p:extLst>
              <p:ext uri="{D42A27DB-BD31-4B8C-83A1-F6EECF244321}">
                <p14:modId xmlns:p14="http://schemas.microsoft.com/office/powerpoint/2010/main" val="565304615"/>
              </p:ext>
            </p:extLst>
          </p:nvPr>
        </p:nvGraphicFramePr>
        <p:xfrm>
          <a:off x="8315458" y="1680692"/>
          <a:ext cx="3354946" cy="18545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69A14315-8CD4-CC52-8C98-9D767D4CB24E}"/>
              </a:ext>
            </a:extLst>
          </p:cNvPr>
          <p:cNvGraphicFramePr/>
          <p:nvPr>
            <p:extLst>
              <p:ext uri="{D42A27DB-BD31-4B8C-83A1-F6EECF244321}">
                <p14:modId xmlns:p14="http://schemas.microsoft.com/office/powerpoint/2010/main" val="2447574016"/>
              </p:ext>
            </p:extLst>
          </p:nvPr>
        </p:nvGraphicFramePr>
        <p:xfrm>
          <a:off x="4481848" y="1680692"/>
          <a:ext cx="3354946" cy="18545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1DEBE32D-AD0C-A0EC-E62E-E20DFF96C991}"/>
              </a:ext>
            </a:extLst>
          </p:cNvPr>
          <p:cNvGraphicFramePr/>
          <p:nvPr>
            <p:extLst>
              <p:ext uri="{D42A27DB-BD31-4B8C-83A1-F6EECF244321}">
                <p14:modId xmlns:p14="http://schemas.microsoft.com/office/powerpoint/2010/main" val="3879743112"/>
              </p:ext>
            </p:extLst>
          </p:nvPr>
        </p:nvGraphicFramePr>
        <p:xfrm>
          <a:off x="4602051" y="3623255"/>
          <a:ext cx="3354946" cy="1854559"/>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14CDF05A-F1C1-4D54-6378-CB1F93E6EA33}"/>
              </a:ext>
            </a:extLst>
          </p:cNvPr>
          <p:cNvSpPr txBox="1"/>
          <p:nvPr/>
        </p:nvSpPr>
        <p:spPr>
          <a:xfrm>
            <a:off x="4494727" y="1680693"/>
            <a:ext cx="1712890" cy="251138"/>
          </a:xfrm>
          <a:prstGeom prst="rect">
            <a:avLst/>
          </a:prstGeom>
          <a:noFill/>
        </p:spPr>
        <p:txBody>
          <a:bodyPr wrap="none" lIns="0" rIns="0" rtlCol="0">
            <a:noAutofit/>
          </a:bodyPr>
          <a:lstStyle/>
          <a:p>
            <a:pPr algn="l">
              <a:spcAft>
                <a:spcPts val="600"/>
              </a:spcAft>
            </a:pPr>
            <a:r>
              <a:rPr lang="en-GB" sz="1400" dirty="0">
                <a:solidFill>
                  <a:schemeClr val="tx1">
                    <a:lumMod val="50000"/>
                  </a:schemeClr>
                </a:solidFill>
              </a:rPr>
              <a:t>Shoppers</a:t>
            </a:r>
          </a:p>
        </p:txBody>
      </p:sp>
      <p:sp>
        <p:nvSpPr>
          <p:cNvPr id="22" name="TextBox 21">
            <a:extLst>
              <a:ext uri="{FF2B5EF4-FFF2-40B4-BE49-F238E27FC236}">
                <a16:creationId xmlns:a16="http://schemas.microsoft.com/office/drawing/2014/main" id="{75B198FA-ECC7-3890-747D-4267F22A1DA0}"/>
              </a:ext>
            </a:extLst>
          </p:cNvPr>
          <p:cNvSpPr txBox="1"/>
          <p:nvPr/>
        </p:nvSpPr>
        <p:spPr>
          <a:xfrm>
            <a:off x="8205987" y="1680693"/>
            <a:ext cx="1712890" cy="251138"/>
          </a:xfrm>
          <a:prstGeom prst="rect">
            <a:avLst/>
          </a:prstGeom>
          <a:noFill/>
        </p:spPr>
        <p:txBody>
          <a:bodyPr wrap="none" lIns="0" rIns="0" rtlCol="0">
            <a:noAutofit/>
          </a:bodyPr>
          <a:lstStyle/>
          <a:p>
            <a:pPr algn="l">
              <a:spcAft>
                <a:spcPts val="600"/>
              </a:spcAft>
            </a:pPr>
            <a:r>
              <a:rPr lang="en-GB" sz="1400" dirty="0">
                <a:solidFill>
                  <a:schemeClr val="bg1"/>
                </a:solidFill>
              </a:rPr>
              <a:t>Spend (£ per buyer)</a:t>
            </a:r>
          </a:p>
        </p:txBody>
      </p:sp>
      <p:sp>
        <p:nvSpPr>
          <p:cNvPr id="27" name="TextBox 26">
            <a:extLst>
              <a:ext uri="{FF2B5EF4-FFF2-40B4-BE49-F238E27FC236}">
                <a16:creationId xmlns:a16="http://schemas.microsoft.com/office/drawing/2014/main" id="{274363F3-B397-DA3E-1637-9ACED88270A5}"/>
              </a:ext>
            </a:extLst>
          </p:cNvPr>
          <p:cNvSpPr txBox="1"/>
          <p:nvPr/>
        </p:nvSpPr>
        <p:spPr>
          <a:xfrm>
            <a:off x="8205987" y="3694091"/>
            <a:ext cx="1712890" cy="251138"/>
          </a:xfrm>
          <a:prstGeom prst="rect">
            <a:avLst/>
          </a:prstGeom>
          <a:noFill/>
        </p:spPr>
        <p:txBody>
          <a:bodyPr wrap="none" lIns="0" rIns="0" rtlCol="0">
            <a:noAutofit/>
          </a:bodyPr>
          <a:lstStyle/>
          <a:p>
            <a:pPr algn="l">
              <a:spcAft>
                <a:spcPts val="600"/>
              </a:spcAft>
            </a:pPr>
            <a:r>
              <a:rPr lang="en-GB" sz="1400" dirty="0">
                <a:solidFill>
                  <a:schemeClr val="tx1">
                    <a:lumMod val="50000"/>
                  </a:schemeClr>
                </a:solidFill>
              </a:rPr>
              <a:t>Trips (occasions per buyer)</a:t>
            </a:r>
          </a:p>
        </p:txBody>
      </p:sp>
      <p:sp>
        <p:nvSpPr>
          <p:cNvPr id="28" name="TextBox 27">
            <a:extLst>
              <a:ext uri="{FF2B5EF4-FFF2-40B4-BE49-F238E27FC236}">
                <a16:creationId xmlns:a16="http://schemas.microsoft.com/office/drawing/2014/main" id="{6321EA44-CF47-E0F5-4CEA-8FAA91DC5621}"/>
              </a:ext>
            </a:extLst>
          </p:cNvPr>
          <p:cNvSpPr txBox="1"/>
          <p:nvPr/>
        </p:nvSpPr>
        <p:spPr>
          <a:xfrm>
            <a:off x="4451752" y="1185925"/>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FMCG shopper metrics by channel</a:t>
            </a:r>
          </a:p>
          <a:p>
            <a:pPr>
              <a:buSzPts val="1100"/>
            </a:pPr>
            <a:r>
              <a:rPr lang="en-US" sz="1200" i="1" dirty="0">
                <a:latin typeface="Arial" panose="020B0604020202020204" pitchFamily="34" charset="0"/>
                <a:cs typeface="Arial" panose="020B0604020202020204" pitchFamily="34" charset="0"/>
              </a:rPr>
              <a:t>Latest 4 weeks g</a:t>
            </a:r>
            <a:r>
              <a:rPr lang="en-US" sz="1200" i="1" dirty="0">
                <a:solidFill>
                  <a:schemeClr val="tx1"/>
                </a:solidFill>
                <a:latin typeface="Arial" panose="020B0604020202020204" pitchFamily="34" charset="0"/>
                <a:cs typeface="Arial" panose="020B0604020202020204" pitchFamily="34" charset="0"/>
              </a:rPr>
              <a:t>rowth vs LY</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25" name="TextBox 24">
            <a:extLst>
              <a:ext uri="{FF2B5EF4-FFF2-40B4-BE49-F238E27FC236}">
                <a16:creationId xmlns:a16="http://schemas.microsoft.com/office/drawing/2014/main" id="{9000EA05-1CC0-7527-D6F4-DDE752BD422C}"/>
              </a:ext>
            </a:extLst>
          </p:cNvPr>
          <p:cNvSpPr txBox="1"/>
          <p:nvPr/>
        </p:nvSpPr>
        <p:spPr>
          <a:xfrm>
            <a:off x="4494727" y="3655454"/>
            <a:ext cx="1712890" cy="251138"/>
          </a:xfrm>
          <a:prstGeom prst="rect">
            <a:avLst/>
          </a:prstGeom>
          <a:noFill/>
        </p:spPr>
        <p:txBody>
          <a:bodyPr wrap="none" lIns="0" rIns="0" rtlCol="0">
            <a:noAutofit/>
          </a:bodyPr>
          <a:lstStyle/>
          <a:p>
            <a:pPr algn="l">
              <a:spcAft>
                <a:spcPts val="600"/>
              </a:spcAft>
            </a:pPr>
            <a:r>
              <a:rPr lang="en-GB" sz="1400" dirty="0">
                <a:solidFill>
                  <a:schemeClr val="bg1"/>
                </a:solidFill>
              </a:rPr>
              <a:t>Volume (units per buyer)</a:t>
            </a:r>
          </a:p>
        </p:txBody>
      </p:sp>
    </p:spTree>
    <p:extLst>
      <p:ext uri="{BB962C8B-B14F-4D97-AF65-F5344CB8AC3E}">
        <p14:creationId xmlns:p14="http://schemas.microsoft.com/office/powerpoint/2010/main" val="165511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43</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a:xfrm>
            <a:off x="338978" y="1878154"/>
            <a:ext cx="3503952" cy="2390972"/>
          </a:xfrm>
        </p:spPr>
        <p:txBody>
          <a:bodyPr/>
          <a:lstStyle/>
          <a:p>
            <a:br>
              <a:rPr lang="en-US" sz="2000" b="0" dirty="0">
                <a:latin typeface="+mn-lt"/>
              </a:rPr>
            </a:br>
            <a:br>
              <a:rPr lang="en-US" sz="2000" b="0" dirty="0">
                <a:latin typeface="+mn-lt"/>
              </a:rPr>
            </a:br>
            <a:br>
              <a:rPr lang="en-US" sz="2000" b="0" dirty="0">
                <a:latin typeface="+mn-lt"/>
              </a:rPr>
            </a:br>
            <a:br>
              <a:rPr lang="en-US" sz="2000" b="0" dirty="0">
                <a:latin typeface="+mn-lt"/>
              </a:rPr>
            </a:br>
            <a:br>
              <a:rPr lang="en-US" sz="2000" b="0" dirty="0">
                <a:latin typeface="+mn-lt"/>
              </a:rPr>
            </a:br>
            <a:br>
              <a:rPr lang="en-GB" sz="2000" b="0" dirty="0">
                <a:latin typeface="Georgia" panose="02040502050405020303" pitchFamily="18" charset="0"/>
              </a:rPr>
            </a:br>
            <a:r>
              <a:rPr lang="en-GB" sz="2000" dirty="0">
                <a:latin typeface="Georgia" panose="02040502050405020303" pitchFamily="18" charset="0"/>
              </a:rPr>
              <a:t>Total Till growths are expected to slow </a:t>
            </a:r>
            <a:r>
              <a:rPr lang="en-GB" sz="2000" b="0" dirty="0">
                <a:latin typeface="Georgia" panose="02040502050405020303" pitchFamily="18" charset="0"/>
              </a:rPr>
              <a:t>in the second half of 2024</a:t>
            </a:r>
            <a:r>
              <a:rPr lang="en-GB" sz="2000" dirty="0">
                <a:latin typeface="Georgia" panose="02040502050405020303" pitchFamily="18" charset="0"/>
              </a:rPr>
              <a:t>, </a:t>
            </a:r>
            <a:r>
              <a:rPr lang="en-GB" sz="2000" b="0" dirty="0">
                <a:latin typeface="Georgia" panose="02040502050405020303" pitchFamily="18" charset="0"/>
              </a:rPr>
              <a:t>as </a:t>
            </a:r>
            <a:r>
              <a:rPr lang="en-GB" sz="2000" dirty="0">
                <a:latin typeface="Georgia" panose="02040502050405020303" pitchFamily="18" charset="0"/>
              </a:rPr>
              <a:t>inflation</a:t>
            </a:r>
            <a:r>
              <a:rPr lang="en-GB" sz="2000" b="0" dirty="0">
                <a:latin typeface="Georgia" panose="02040502050405020303" pitchFamily="18" charset="0"/>
              </a:rPr>
              <a:t> becomes </a:t>
            </a:r>
            <a:r>
              <a:rPr lang="en-GB" sz="2000" dirty="0">
                <a:latin typeface="Georgia" panose="02040502050405020303" pitchFamily="18" charset="0"/>
              </a:rPr>
              <a:t>less </a:t>
            </a:r>
            <a:r>
              <a:rPr lang="en-GB" sz="2000" b="0" dirty="0">
                <a:latin typeface="Georgia" panose="02040502050405020303" pitchFamily="18" charset="0"/>
              </a:rPr>
              <a:t>of an </a:t>
            </a:r>
            <a:r>
              <a:rPr lang="en-GB" sz="2000" dirty="0">
                <a:latin typeface="Georgia" panose="02040502050405020303" pitchFamily="18" charset="0"/>
              </a:rPr>
              <a:t>elevator </a:t>
            </a:r>
            <a:r>
              <a:rPr lang="en-GB" sz="2000" b="0" dirty="0">
                <a:latin typeface="Georgia" panose="02040502050405020303" pitchFamily="18" charset="0"/>
              </a:rPr>
              <a:t>and the </a:t>
            </a:r>
            <a:r>
              <a:rPr lang="en-GB" sz="2000" dirty="0">
                <a:latin typeface="Georgia" panose="02040502050405020303" pitchFamily="18" charset="0"/>
              </a:rPr>
              <a:t>cost of living </a:t>
            </a:r>
            <a:r>
              <a:rPr lang="en-GB" sz="2000" b="0" dirty="0">
                <a:latin typeface="Georgia" panose="02040502050405020303" pitchFamily="18" charset="0"/>
              </a:rPr>
              <a:t>crisis continues to act as a </a:t>
            </a:r>
            <a:r>
              <a:rPr lang="en-GB" sz="2000" dirty="0">
                <a:latin typeface="Georgia" panose="02040502050405020303" pitchFamily="18" charset="0"/>
              </a:rPr>
              <a:t>brake</a:t>
            </a:r>
            <a:r>
              <a:rPr lang="en-GB" sz="2000" b="0" dirty="0">
                <a:latin typeface="Georgia" panose="02040502050405020303" pitchFamily="18" charset="0"/>
              </a:rPr>
              <a:t> on </a:t>
            </a:r>
            <a:r>
              <a:rPr lang="en-GB" sz="2000" dirty="0">
                <a:latin typeface="Georgia" panose="02040502050405020303" pitchFamily="18" charset="0"/>
              </a:rPr>
              <a:t>spending</a:t>
            </a:r>
            <a:r>
              <a:rPr lang="en-GB" sz="2000" b="0" dirty="0">
                <a:latin typeface="Georgia" panose="02040502050405020303" pitchFamily="18" charset="0"/>
              </a:rPr>
              <a:t>.</a:t>
            </a:r>
            <a:endParaRPr lang="en-US" sz="2000" b="0" dirty="0">
              <a:latin typeface="Georgia" panose="02040502050405020303" pitchFamily="18" charset="0"/>
            </a:endParaRPr>
          </a:p>
        </p:txBody>
      </p:sp>
      <p:sp>
        <p:nvSpPr>
          <p:cNvPr id="14" name="Text Placeholder 13">
            <a:extLst>
              <a:ext uri="{FF2B5EF4-FFF2-40B4-BE49-F238E27FC236}">
                <a16:creationId xmlns:a16="http://schemas.microsoft.com/office/drawing/2014/main" id="{C6448C9E-CE0B-61E6-1D4C-D40E3826ED4C}"/>
              </a:ext>
            </a:extLst>
          </p:cNvPr>
          <p:cNvSpPr>
            <a:spLocks noGrp="1"/>
          </p:cNvSpPr>
          <p:nvPr>
            <p:ph type="body" sz="quarter" idx="14"/>
          </p:nvPr>
        </p:nvSpPr>
        <p:spPr/>
        <p:txBody>
          <a:bodyPr/>
          <a:lstStyle/>
          <a:p>
            <a:r>
              <a:rPr lang="en-GB" dirty="0"/>
              <a:t>Source:  NIQ Scantrack</a:t>
            </a:r>
          </a:p>
        </p:txBody>
      </p:sp>
      <p:graphicFrame>
        <p:nvGraphicFramePr>
          <p:cNvPr id="3" name="Table 11">
            <a:extLst>
              <a:ext uri="{FF2B5EF4-FFF2-40B4-BE49-F238E27FC236}">
                <a16:creationId xmlns:a16="http://schemas.microsoft.com/office/drawing/2014/main" id="{00172463-5EDD-F8B7-C28C-B0754D83D200}"/>
              </a:ext>
            </a:extLst>
          </p:cNvPr>
          <p:cNvGraphicFramePr>
            <a:graphicFrameLocks noGrp="1"/>
          </p:cNvGraphicFramePr>
          <p:nvPr>
            <p:extLst>
              <p:ext uri="{D42A27DB-BD31-4B8C-83A1-F6EECF244321}">
                <p14:modId xmlns:p14="http://schemas.microsoft.com/office/powerpoint/2010/main" val="1725970217"/>
              </p:ext>
            </p:extLst>
          </p:nvPr>
        </p:nvGraphicFramePr>
        <p:xfrm>
          <a:off x="4883573" y="648832"/>
          <a:ext cx="6590453" cy="4698715"/>
        </p:xfrm>
        <a:graphic>
          <a:graphicData uri="http://schemas.openxmlformats.org/drawingml/2006/table">
            <a:tbl>
              <a:tblPr firstRow="1" bandRow="1">
                <a:tableStyleId>{00A15C55-8517-42AA-B614-E9B94910E393}</a:tableStyleId>
              </a:tblPr>
              <a:tblGrid>
                <a:gridCol w="1958304">
                  <a:extLst>
                    <a:ext uri="{9D8B030D-6E8A-4147-A177-3AD203B41FA5}">
                      <a16:colId xmlns:a16="http://schemas.microsoft.com/office/drawing/2014/main" val="1413289166"/>
                    </a:ext>
                  </a:extLst>
                </a:gridCol>
                <a:gridCol w="2295349">
                  <a:extLst>
                    <a:ext uri="{9D8B030D-6E8A-4147-A177-3AD203B41FA5}">
                      <a16:colId xmlns:a16="http://schemas.microsoft.com/office/drawing/2014/main" val="2934931554"/>
                    </a:ext>
                  </a:extLst>
                </a:gridCol>
                <a:gridCol w="2336800">
                  <a:extLst>
                    <a:ext uri="{9D8B030D-6E8A-4147-A177-3AD203B41FA5}">
                      <a16:colId xmlns:a16="http://schemas.microsoft.com/office/drawing/2014/main" val="986108252"/>
                    </a:ext>
                  </a:extLst>
                </a:gridCol>
              </a:tblGrid>
              <a:tr h="529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Georgia" panose="02040502050405020303" pitchFamily="18" charset="0"/>
                        </a:rPr>
                        <a:t>Slowing Consumer Confidence</a:t>
                      </a:r>
                      <a:endParaRPr lang="en-GB" sz="1800" dirty="0">
                        <a:solidFill>
                          <a:schemeClr val="bg1"/>
                        </a:solidFill>
                        <a:latin typeface="Georgia" panose="02040502050405020303" pitchFamily="18" charset="0"/>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Georgia" panose="02040502050405020303" pitchFamily="18" charset="0"/>
                        </a:rPr>
                        <a:t>Tougher comparatives</a:t>
                      </a:r>
                      <a:endParaRPr lang="en-GB" sz="1800" dirty="0">
                        <a:solidFill>
                          <a:schemeClr val="bg1"/>
                        </a:solidFill>
                        <a:latin typeface="Georgia" panose="02040502050405020303" pitchFamily="18" charset="0"/>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latin typeface="Georgia" panose="02040502050405020303" pitchFamily="18" charset="0"/>
                        </a:rPr>
                        <a:t>Share of Wallet will become the new battleground</a:t>
                      </a:r>
                    </a:p>
                  </a:txBody>
                  <a:tcPr>
                    <a:solidFill>
                      <a:schemeClr val="tx2">
                        <a:lumMod val="90000"/>
                        <a:lumOff val="10000"/>
                      </a:schemeClr>
                    </a:solidFill>
                  </a:tcPr>
                </a:tc>
                <a:extLst>
                  <a:ext uri="{0D108BD9-81ED-4DB2-BD59-A6C34878D82A}">
                    <a16:rowId xmlns:a16="http://schemas.microsoft.com/office/drawing/2014/main" val="63027159"/>
                  </a:ext>
                </a:extLst>
              </a:tr>
              <a:tr h="1315435">
                <a:tc>
                  <a:txBody>
                    <a:bodyPr/>
                    <a:lstStyle/>
                    <a:p>
                      <a:pPr lvl="0"/>
                      <a:r>
                        <a:rPr lang="en-US" sz="1200" b="0" dirty="0">
                          <a:solidFill>
                            <a:schemeClr val="tx2"/>
                          </a:solidFill>
                          <a:latin typeface="Georgia" panose="02040502050405020303" pitchFamily="18" charset="0"/>
                        </a:rPr>
                        <a:t>Escalating mortgage and rental costs is adding to shoppers concerns.  </a:t>
                      </a:r>
                      <a:endParaRPr lang="en-GB" sz="1200" b="1" kern="1200" dirty="0">
                        <a:solidFill>
                          <a:schemeClr val="tx1">
                            <a:lumMod val="50000"/>
                          </a:schemeClr>
                        </a:solidFill>
                        <a:effectLst/>
                        <a:latin typeface="Georgia" panose="02040502050405020303" pitchFamily="18" charset="0"/>
                        <a:ea typeface="+mn-ea"/>
                        <a:cs typeface="+mn-cs"/>
                      </a:endParaRPr>
                    </a:p>
                  </a:txBody>
                  <a:tcPr>
                    <a:solidFill>
                      <a:schemeClr val="tx2">
                        <a:lumMod val="10000"/>
                        <a:lumOff val="90000"/>
                      </a:schemeClr>
                    </a:solidFill>
                  </a:tcPr>
                </a:tc>
                <a:tc>
                  <a:txBody>
                    <a:bodyPr/>
                    <a:lstStyle/>
                    <a:p>
                      <a:pPr lvl="0"/>
                      <a:r>
                        <a:rPr lang="en-GB" sz="1200" kern="1200" dirty="0">
                          <a:solidFill>
                            <a:schemeClr val="tx1">
                              <a:lumMod val="50000"/>
                            </a:schemeClr>
                          </a:solidFill>
                          <a:effectLst/>
                          <a:latin typeface="Georgia" panose="02040502050405020303" pitchFamily="18" charset="0"/>
                          <a:ea typeface="+mn-ea"/>
                          <a:cs typeface="+mn-cs"/>
                        </a:rPr>
                        <a:t>Last year’s comparatives were boosted by heatwaves in July and August.</a:t>
                      </a:r>
                    </a:p>
                  </a:txBody>
                  <a:tcP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effectLst/>
                          <a:latin typeface="Georgia" panose="02040502050405020303" pitchFamily="18" charset="0"/>
                          <a:ea typeface="+mn-ea"/>
                          <a:cs typeface="+mn-cs"/>
                        </a:rPr>
                        <a:t>The focus at the retailers is expected to shift towards the acquisition of new shoppers.</a:t>
                      </a:r>
                      <a:endParaRPr lang="en-GB" sz="1200" kern="1200" dirty="0">
                        <a:solidFill>
                          <a:schemeClr val="tx1">
                            <a:lumMod val="50000"/>
                          </a:schemeClr>
                        </a:solidFill>
                        <a:effectLst/>
                        <a:latin typeface="Georgia" panose="02040502050405020303" pitchFamily="18" charset="0"/>
                        <a:ea typeface="+mn-ea"/>
                        <a:cs typeface="+mn-cs"/>
                      </a:endParaRPr>
                    </a:p>
                  </a:txBody>
                  <a:tcPr>
                    <a:solidFill>
                      <a:schemeClr val="tx2">
                        <a:lumMod val="10000"/>
                        <a:lumOff val="90000"/>
                      </a:schemeClr>
                    </a:solidFill>
                  </a:tcPr>
                </a:tc>
                <a:extLst>
                  <a:ext uri="{0D108BD9-81ED-4DB2-BD59-A6C34878D82A}">
                    <a16:rowId xmlns:a16="http://schemas.microsoft.com/office/drawing/2014/main" val="2652025299"/>
                  </a:ext>
                </a:extLst>
              </a:tr>
              <a:tr h="123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latin typeface="Georgia" panose="02040502050405020303" pitchFamily="18" charset="0"/>
                        </a:rPr>
                        <a:t>Compared to other household bills, the cost of </a:t>
                      </a:r>
                      <a:r>
                        <a:rPr lang="en-US" sz="1200" b="1" dirty="0">
                          <a:solidFill>
                            <a:schemeClr val="tx2"/>
                          </a:solidFill>
                          <a:latin typeface="Georgia" panose="02040502050405020303" pitchFamily="18" charset="0"/>
                        </a:rPr>
                        <a:t>groceries</a:t>
                      </a:r>
                      <a:r>
                        <a:rPr lang="en-US" sz="1200" b="0" dirty="0">
                          <a:solidFill>
                            <a:schemeClr val="tx2"/>
                          </a:solidFill>
                          <a:latin typeface="Georgia" panose="02040502050405020303" pitchFamily="18" charset="0"/>
                        </a:rPr>
                        <a:t> remains a more </a:t>
                      </a:r>
                      <a:r>
                        <a:rPr lang="en-US" sz="1200" b="1" dirty="0">
                          <a:solidFill>
                            <a:schemeClr val="tx2"/>
                          </a:solidFill>
                          <a:latin typeface="Georgia" panose="02040502050405020303" pitchFamily="18" charset="0"/>
                        </a:rPr>
                        <a:t>variable cost</a:t>
                      </a:r>
                      <a:r>
                        <a:rPr lang="en-US" sz="1200" b="0" dirty="0">
                          <a:solidFill>
                            <a:schemeClr val="tx2"/>
                          </a:solidFill>
                          <a:latin typeface="Georgia" panose="02040502050405020303" pitchFamily="18" charset="0"/>
                        </a:rPr>
                        <a:t>.  After the festivities earlier in the year and exceptional June, shoppers are expected to </a:t>
                      </a:r>
                      <a:r>
                        <a:rPr lang="en-US" sz="1200" b="1" dirty="0">
                          <a:solidFill>
                            <a:schemeClr val="tx2"/>
                          </a:solidFill>
                          <a:latin typeface="Georgia" panose="02040502050405020303" pitchFamily="18" charset="0"/>
                        </a:rPr>
                        <a:t>reign in costs </a:t>
                      </a:r>
                      <a:r>
                        <a:rPr lang="en-US" sz="1200" b="0" dirty="0">
                          <a:solidFill>
                            <a:schemeClr val="tx2"/>
                          </a:solidFill>
                          <a:latin typeface="Georgia" panose="02040502050405020303" pitchFamily="18" charset="0"/>
                        </a:rPr>
                        <a:t>after the summer holidays, as they plan their expenditure for the </a:t>
                      </a:r>
                      <a:r>
                        <a:rPr lang="en-US" sz="1200" b="1" dirty="0">
                          <a:solidFill>
                            <a:schemeClr val="tx2"/>
                          </a:solidFill>
                          <a:latin typeface="Georgia" panose="02040502050405020303" pitchFamily="18" charset="0"/>
                        </a:rPr>
                        <a:t>remainder of the year</a:t>
                      </a:r>
                      <a:r>
                        <a:rPr lang="en-US" sz="1200" b="0" dirty="0">
                          <a:solidFill>
                            <a:schemeClr val="tx2"/>
                          </a:solidFill>
                          <a:latin typeface="Georgia" panose="02040502050405020303" pitchFamily="18" charset="0"/>
                        </a:rPr>
                        <a:t>.</a:t>
                      </a:r>
                      <a:endParaRPr lang="en-GB" sz="1200" dirty="0">
                        <a:latin typeface="Georgia" panose="02040502050405020303" pitchFamily="18" charset="0"/>
                      </a:endParaRPr>
                    </a:p>
                  </a:txBody>
                  <a:tcPr>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50000"/>
                            </a:schemeClr>
                          </a:solidFill>
                          <a:latin typeface="Georgia" panose="02040502050405020303" pitchFamily="18" charset="0"/>
                        </a:rPr>
                        <a:t>With colder mixed weather forecast for the rest of the British Summer, tougher comparatives will result in a further slow down in growth.</a:t>
                      </a:r>
                    </a:p>
                  </a:txBody>
                  <a:tcPr>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effectLst/>
                          <a:latin typeface="Georgia" panose="02040502050405020303" pitchFamily="18" charset="0"/>
                          <a:ea typeface="+mn-ea"/>
                          <a:cs typeface="+mn-cs"/>
                        </a:rPr>
                        <a:t>Acquiring </a:t>
                      </a:r>
                      <a:r>
                        <a:rPr lang="en-GB" sz="1200" b="1" kern="1200" dirty="0">
                          <a:solidFill>
                            <a:schemeClr val="tx2"/>
                          </a:solidFill>
                          <a:effectLst/>
                          <a:latin typeface="Georgia" panose="02040502050405020303" pitchFamily="18" charset="0"/>
                          <a:ea typeface="+mn-ea"/>
                          <a:cs typeface="+mn-cs"/>
                        </a:rPr>
                        <a:t>new shoppers </a:t>
                      </a:r>
                      <a:r>
                        <a:rPr lang="en-GB" sz="1200" b="0" kern="1200" dirty="0">
                          <a:solidFill>
                            <a:schemeClr val="tx2"/>
                          </a:solidFill>
                          <a:effectLst/>
                          <a:latin typeface="Georgia" panose="02040502050405020303" pitchFamily="18" charset="0"/>
                          <a:ea typeface="+mn-ea"/>
                          <a:cs typeface="+mn-cs"/>
                        </a:rPr>
                        <a:t>will result in </a:t>
                      </a:r>
                      <a:r>
                        <a:rPr lang="en-GB" sz="1200" b="1" kern="1200" dirty="0">
                          <a:solidFill>
                            <a:schemeClr val="tx2"/>
                          </a:solidFill>
                          <a:effectLst/>
                          <a:latin typeface="Georgia" panose="02040502050405020303" pitchFamily="18" charset="0"/>
                          <a:ea typeface="+mn-ea"/>
                          <a:cs typeface="+mn-cs"/>
                        </a:rPr>
                        <a:t>additional shopping </a:t>
                      </a:r>
                      <a:r>
                        <a:rPr lang="en-GB" sz="1200" b="0" kern="1200" dirty="0">
                          <a:solidFill>
                            <a:schemeClr val="tx2"/>
                          </a:solidFill>
                          <a:effectLst/>
                          <a:latin typeface="Georgia" panose="02040502050405020303" pitchFamily="18" charset="0"/>
                          <a:ea typeface="+mn-ea"/>
                          <a:cs typeface="+mn-cs"/>
                        </a:rPr>
                        <a:t>trips online and in-stores.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2"/>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effectLst/>
                          <a:latin typeface="Georgia" panose="02040502050405020303" pitchFamily="18" charset="0"/>
                          <a:ea typeface="+mn-ea"/>
                          <a:cs typeface="+mn-cs"/>
                        </a:rPr>
                        <a:t>With all retailers focussed on offering value for money, the battleground is expected to focus around </a:t>
                      </a:r>
                      <a:r>
                        <a:rPr lang="en-GB" sz="1200" b="1" kern="1200" dirty="0">
                          <a:solidFill>
                            <a:schemeClr val="tx2"/>
                          </a:solidFill>
                          <a:effectLst/>
                          <a:latin typeface="Georgia" panose="02040502050405020303" pitchFamily="18" charset="0"/>
                          <a:ea typeface="+mn-ea"/>
                          <a:cs typeface="+mn-cs"/>
                        </a:rPr>
                        <a:t>range, innovation </a:t>
                      </a:r>
                      <a:r>
                        <a:rPr lang="en-GB" sz="1200" b="0" kern="1200" dirty="0">
                          <a:solidFill>
                            <a:schemeClr val="tx2"/>
                          </a:solidFill>
                          <a:effectLst/>
                          <a:latin typeface="Georgia" panose="02040502050405020303" pitchFamily="18" charset="0"/>
                          <a:ea typeface="+mn-ea"/>
                          <a:cs typeface="+mn-cs"/>
                        </a:rPr>
                        <a:t>and </a:t>
                      </a:r>
                      <a:r>
                        <a:rPr lang="en-GB" sz="1200" b="1" kern="1200" dirty="0">
                          <a:solidFill>
                            <a:schemeClr val="tx2"/>
                          </a:solidFill>
                          <a:effectLst/>
                          <a:latin typeface="Georgia" panose="02040502050405020303" pitchFamily="18" charset="0"/>
                          <a:ea typeface="+mn-ea"/>
                          <a:cs typeface="+mn-cs"/>
                        </a:rPr>
                        <a:t>services</a:t>
                      </a:r>
                      <a:r>
                        <a:rPr lang="en-GB" sz="1200" b="0" kern="1200" dirty="0">
                          <a:solidFill>
                            <a:schemeClr val="tx2"/>
                          </a:solidFill>
                          <a:effectLst/>
                          <a:latin typeface="Georgia" panose="02040502050405020303" pitchFamily="18" charset="0"/>
                          <a:ea typeface="+mn-ea"/>
                          <a:cs typeface="+mn-cs"/>
                        </a:rPr>
                        <a:t>, to help mitigate the loss in spend to other retailers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2"/>
                        </a:solidFill>
                        <a:effectLst/>
                        <a:latin typeface="Georgia" panose="02040502050405020303" pitchFamily="18" charset="0"/>
                        <a:ea typeface="+mn-ea"/>
                        <a:cs typeface="+mn-cs"/>
                      </a:endParaRPr>
                    </a:p>
                  </a:txBody>
                  <a:tcPr>
                    <a:solidFill>
                      <a:schemeClr val="tx2">
                        <a:lumMod val="25000"/>
                        <a:lumOff val="75000"/>
                      </a:schemeClr>
                    </a:solidFill>
                  </a:tcPr>
                </a:tc>
                <a:extLst>
                  <a:ext uri="{0D108BD9-81ED-4DB2-BD59-A6C34878D82A}">
                    <a16:rowId xmlns:a16="http://schemas.microsoft.com/office/drawing/2014/main" val="1326169297"/>
                  </a:ext>
                </a:extLst>
              </a:tr>
            </a:tbl>
          </a:graphicData>
        </a:graphic>
      </p:graphicFrame>
    </p:spTree>
    <p:extLst>
      <p:ext uri="{BB962C8B-B14F-4D97-AF65-F5344CB8AC3E}">
        <p14:creationId xmlns:p14="http://schemas.microsoft.com/office/powerpoint/2010/main" val="1361647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44</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Appendix</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906872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45</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328865" y="2080828"/>
            <a:ext cx="3503952" cy="2390972"/>
          </a:xfrm>
        </p:spPr>
        <p:txBody>
          <a:bodyPr/>
          <a:lstStyle/>
          <a:p>
            <a:r>
              <a:rPr lang="en-US" sz="2000" b="0" dirty="0">
                <a:latin typeface="Georgia" panose="02040502050405020303" pitchFamily="18" charset="0"/>
              </a:rPr>
              <a:t>Most categories saw value growth slow.</a:t>
            </a:r>
            <a:br>
              <a:rPr lang="en-US" sz="2000" b="0" dirty="0">
                <a:latin typeface="Georgia" panose="02040502050405020303" pitchFamily="18" charset="0"/>
              </a:rPr>
            </a:br>
            <a:br>
              <a:rPr lang="en-US" sz="2000" i="1" dirty="0">
                <a:latin typeface="Georgia" panose="02040502050405020303" pitchFamily="18" charset="0"/>
              </a:rPr>
            </a:br>
            <a:r>
              <a:rPr lang="en-US" sz="1800" i="1" dirty="0">
                <a:latin typeface="Georgia" panose="02040502050405020303" pitchFamily="18" charset="0"/>
              </a:rPr>
              <a:t>Core</a:t>
            </a:r>
            <a:r>
              <a:rPr lang="en-US" sz="1800" b="0" i="1" dirty="0">
                <a:latin typeface="Georgia" panose="02040502050405020303" pitchFamily="18" charset="0"/>
              </a:rPr>
              <a:t> </a:t>
            </a:r>
            <a:r>
              <a:rPr lang="en-US" sz="1800" b="0" dirty="0">
                <a:latin typeface="Georgia" panose="02040502050405020303" pitchFamily="18" charset="0"/>
              </a:rPr>
              <a:t>grocery and </a:t>
            </a:r>
            <a:r>
              <a:rPr lang="en-US" sz="1800" b="0" i="1" dirty="0">
                <a:latin typeface="Georgia" panose="02040502050405020303" pitchFamily="18" charset="0"/>
              </a:rPr>
              <a:t>‘</a:t>
            </a:r>
            <a:r>
              <a:rPr lang="en-US" sz="1800" i="1" dirty="0">
                <a:latin typeface="Georgia" panose="02040502050405020303" pitchFamily="18" charset="0"/>
              </a:rPr>
              <a:t>treat</a:t>
            </a:r>
            <a:r>
              <a:rPr lang="en-US" sz="1800" b="0" i="1" dirty="0">
                <a:latin typeface="Georgia" panose="02040502050405020303" pitchFamily="18" charset="0"/>
              </a:rPr>
              <a:t>’ </a:t>
            </a:r>
            <a:r>
              <a:rPr lang="en-US" sz="1800" b="0" dirty="0">
                <a:latin typeface="Georgia" panose="02040502050405020303" pitchFamily="18" charset="0"/>
              </a:rPr>
              <a:t>categories were the exceptions</a:t>
            </a:r>
            <a:br>
              <a:rPr lang="en-US" sz="1600" b="0" dirty="0">
                <a:latin typeface="Georgia" panose="02040502050405020303" pitchFamily="18" charset="0"/>
              </a:rPr>
            </a:br>
            <a:br>
              <a:rPr lang="en-US" sz="1600" b="0" dirty="0">
                <a:latin typeface="Georgia" panose="02040502050405020303" pitchFamily="18" charset="0"/>
              </a:rPr>
            </a:br>
            <a:endParaRPr lang="en-US" sz="1600" b="0" dirty="0">
              <a:latin typeface="Georgia" panose="02040502050405020303" pitchFamily="18" charset="0"/>
            </a:endParaRP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r>
              <a:rPr lang="en-US" dirty="0"/>
              <a:t>Source: NIQ Scantrack Grocery Multiples</a:t>
            </a:r>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742478" y="1666125"/>
            <a:ext cx="7594600" cy="307736"/>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tx2"/>
                </a:solidFill>
                <a:latin typeface="Arial" panose="020B0604020202020204" pitchFamily="34" charset="0"/>
                <a:ea typeface="Montserrat"/>
                <a:cs typeface="Arial" panose="020B0604020202020204" pitchFamily="34" charset="0"/>
                <a:sym typeface="Montserrat"/>
              </a:rPr>
              <a:t>Value sales growth by supercategory</a:t>
            </a:r>
          </a:p>
        </p:txBody>
      </p:sp>
      <p:sp>
        <p:nvSpPr>
          <p:cNvPr id="22" name="Oval 21">
            <a:extLst>
              <a:ext uri="{FF2B5EF4-FFF2-40B4-BE49-F238E27FC236}">
                <a16:creationId xmlns:a16="http://schemas.microsoft.com/office/drawing/2014/main" id="{8DA42560-FE14-15CC-1595-770CF86D40E0}"/>
              </a:ext>
            </a:extLst>
          </p:cNvPr>
          <p:cNvSpPr/>
          <p:nvPr/>
        </p:nvSpPr>
        <p:spPr>
          <a:xfrm>
            <a:off x="10385090" y="4391730"/>
            <a:ext cx="1034750" cy="376697"/>
          </a:xfrm>
          <a:prstGeom prst="ellipse">
            <a:avLst/>
          </a:prstGeom>
          <a:noFill/>
          <a:ln w="9525">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23" name="Oval 22">
            <a:extLst>
              <a:ext uri="{FF2B5EF4-FFF2-40B4-BE49-F238E27FC236}">
                <a16:creationId xmlns:a16="http://schemas.microsoft.com/office/drawing/2014/main" id="{46F9EA74-56B5-1EB2-603B-8F4A5D730BBD}"/>
              </a:ext>
            </a:extLst>
          </p:cNvPr>
          <p:cNvSpPr/>
          <p:nvPr/>
        </p:nvSpPr>
        <p:spPr>
          <a:xfrm>
            <a:off x="10371626" y="4035742"/>
            <a:ext cx="1048214" cy="197591"/>
          </a:xfrm>
          <a:prstGeom prst="ellipse">
            <a:avLst/>
          </a:prstGeom>
          <a:noFill/>
          <a:ln w="9525">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pic>
        <p:nvPicPr>
          <p:cNvPr id="3" name="Picture 2">
            <a:extLst>
              <a:ext uri="{FF2B5EF4-FFF2-40B4-BE49-F238E27FC236}">
                <a16:creationId xmlns:a16="http://schemas.microsoft.com/office/drawing/2014/main" id="{768E6CD4-19EE-6790-CBAF-5AEBB5C06286}"/>
              </a:ext>
            </a:extLst>
          </p:cNvPr>
          <p:cNvPicPr>
            <a:picLocks noChangeAspect="1"/>
          </p:cNvPicPr>
          <p:nvPr/>
        </p:nvPicPr>
        <p:blipFill>
          <a:blip r:embed="rId3"/>
          <a:stretch>
            <a:fillRect/>
          </a:stretch>
        </p:blipFill>
        <p:spPr>
          <a:xfrm>
            <a:off x="4865832" y="2111947"/>
            <a:ext cx="6583807" cy="3722122"/>
          </a:xfrm>
          <a:prstGeom prst="rect">
            <a:avLst/>
          </a:prstGeom>
        </p:spPr>
      </p:pic>
      <p:sp>
        <p:nvSpPr>
          <p:cNvPr id="5" name="Oval 4">
            <a:extLst>
              <a:ext uri="{FF2B5EF4-FFF2-40B4-BE49-F238E27FC236}">
                <a16:creationId xmlns:a16="http://schemas.microsoft.com/office/drawing/2014/main" id="{97692201-D3E4-D5D2-4112-F8881A71B80C}"/>
              </a:ext>
            </a:extLst>
          </p:cNvPr>
          <p:cNvSpPr/>
          <p:nvPr/>
        </p:nvSpPr>
        <p:spPr>
          <a:xfrm>
            <a:off x="10273413" y="2853796"/>
            <a:ext cx="1146427" cy="363538"/>
          </a:xfrm>
          <a:prstGeom prst="ellipse">
            <a:avLst/>
          </a:prstGeom>
          <a:noFill/>
          <a:ln w="9525">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1430943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46</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264135" y="4161003"/>
            <a:ext cx="3503952" cy="2390972"/>
          </a:xfrm>
        </p:spPr>
        <p:txBody>
          <a:bodyPr/>
          <a:lstStyle/>
          <a:p>
            <a:r>
              <a:rPr lang="en-US" sz="1800" b="0" dirty="0">
                <a:solidFill>
                  <a:schemeClr val="tx1">
                    <a:lumMod val="50000"/>
                  </a:schemeClr>
                </a:solidFill>
                <a:latin typeface="Georgia" panose="02040502050405020303" pitchFamily="18" charset="0"/>
              </a:rPr>
              <a:t>Without an event or exceptional weather to boost trends, the volume (unit) trend </a:t>
            </a:r>
            <a:r>
              <a:rPr lang="en-US" sz="1800" i="1" dirty="0">
                <a:solidFill>
                  <a:schemeClr val="tx1">
                    <a:lumMod val="50000"/>
                  </a:schemeClr>
                </a:solidFill>
                <a:latin typeface="Georgia" panose="02040502050405020303" pitchFamily="18" charset="0"/>
              </a:rPr>
              <a:t>slowed, </a:t>
            </a:r>
            <a:r>
              <a:rPr lang="en-US" sz="1800" b="0" dirty="0">
                <a:solidFill>
                  <a:schemeClr val="tx1">
                    <a:lumMod val="50000"/>
                  </a:schemeClr>
                </a:solidFill>
                <a:latin typeface="Georgia" panose="02040502050405020303" pitchFamily="18" charset="0"/>
              </a:rPr>
              <a:t>for the first time in </a:t>
            </a:r>
            <a:r>
              <a:rPr lang="en-US" sz="1800" i="1" dirty="0">
                <a:solidFill>
                  <a:schemeClr val="tx1">
                    <a:lumMod val="50000"/>
                  </a:schemeClr>
                </a:solidFill>
                <a:latin typeface="Georgia" panose="02040502050405020303" pitchFamily="18" charset="0"/>
              </a:rPr>
              <a:t>5 </a:t>
            </a:r>
            <a:r>
              <a:rPr lang="en-US" sz="1800" b="0" dirty="0">
                <a:solidFill>
                  <a:schemeClr val="tx1">
                    <a:lumMod val="50000"/>
                  </a:schemeClr>
                </a:solidFill>
                <a:latin typeface="Georgia" panose="02040502050405020303" pitchFamily="18" charset="0"/>
              </a:rPr>
              <a:t>months.</a:t>
            </a:r>
            <a:br>
              <a:rPr lang="en-US" sz="1800" b="0" dirty="0">
                <a:solidFill>
                  <a:schemeClr val="tx1">
                    <a:lumMod val="50000"/>
                  </a:schemeClr>
                </a:solidFill>
                <a:latin typeface="Georgia" panose="02040502050405020303" pitchFamily="18" charset="0"/>
              </a:rPr>
            </a:br>
            <a:br>
              <a:rPr lang="en-US" sz="1800" b="0" dirty="0">
                <a:solidFill>
                  <a:schemeClr val="tx1">
                    <a:lumMod val="50000"/>
                  </a:schemeClr>
                </a:solidFill>
                <a:latin typeface="Georgia" panose="02040502050405020303" pitchFamily="18" charset="0"/>
              </a:rPr>
            </a:br>
            <a:r>
              <a:rPr lang="en-US" sz="1800" i="1" dirty="0">
                <a:solidFill>
                  <a:schemeClr val="tx1">
                    <a:lumMod val="50000"/>
                  </a:schemeClr>
                </a:solidFill>
                <a:latin typeface="Georgia" panose="02040502050405020303" pitchFamily="18" charset="0"/>
              </a:rPr>
              <a:t>General Merchandise </a:t>
            </a:r>
            <a:r>
              <a:rPr lang="en-US" sz="1800" b="0" dirty="0">
                <a:solidFill>
                  <a:schemeClr val="tx1">
                    <a:lumMod val="50000"/>
                  </a:schemeClr>
                </a:solidFill>
                <a:latin typeface="Georgia" panose="02040502050405020303" pitchFamily="18" charset="0"/>
              </a:rPr>
              <a:t>sales slowed sharply, which is the </a:t>
            </a:r>
            <a:r>
              <a:rPr lang="en-US" sz="1800" i="1" dirty="0">
                <a:solidFill>
                  <a:schemeClr val="tx1">
                    <a:lumMod val="50000"/>
                  </a:schemeClr>
                </a:solidFill>
                <a:latin typeface="Georgia" panose="02040502050405020303" pitchFamily="18" charset="0"/>
              </a:rPr>
              <a:t>weakest performance </a:t>
            </a:r>
            <a:r>
              <a:rPr lang="en-US" sz="1800" b="0" dirty="0">
                <a:solidFill>
                  <a:schemeClr val="tx1">
                    <a:lumMod val="50000"/>
                  </a:schemeClr>
                </a:solidFill>
                <a:latin typeface="Georgia" panose="02040502050405020303" pitchFamily="18" charset="0"/>
              </a:rPr>
              <a:t>for over a year and reflects the </a:t>
            </a:r>
            <a:r>
              <a:rPr lang="en-US" sz="1800" i="1" dirty="0">
                <a:solidFill>
                  <a:schemeClr val="tx1">
                    <a:lumMod val="50000"/>
                  </a:schemeClr>
                </a:solidFill>
                <a:latin typeface="Georgia" panose="02040502050405020303" pitchFamily="18" charset="0"/>
              </a:rPr>
              <a:t>continued pressure </a:t>
            </a:r>
            <a:r>
              <a:rPr lang="en-US" sz="1800" b="0" dirty="0">
                <a:solidFill>
                  <a:schemeClr val="tx1">
                    <a:lumMod val="50000"/>
                  </a:schemeClr>
                </a:solidFill>
                <a:latin typeface="Georgia" panose="02040502050405020303" pitchFamily="18" charset="0"/>
              </a:rPr>
              <a:t>on </a:t>
            </a:r>
            <a:r>
              <a:rPr lang="en-US" sz="1800" i="1" dirty="0">
                <a:solidFill>
                  <a:schemeClr val="tx1">
                    <a:lumMod val="50000"/>
                  </a:schemeClr>
                </a:solidFill>
                <a:latin typeface="Georgia" panose="02040502050405020303" pitchFamily="18" charset="0"/>
              </a:rPr>
              <a:t>discretionary spend</a:t>
            </a:r>
            <a:r>
              <a:rPr lang="en-US" sz="1800" b="0" dirty="0">
                <a:solidFill>
                  <a:schemeClr val="tx1">
                    <a:lumMod val="50000"/>
                  </a:schemeClr>
                </a:solidFill>
                <a:latin typeface="Georgia" panose="02040502050405020303" pitchFamily="18" charset="0"/>
              </a:rPr>
              <a:t>.</a:t>
            </a:r>
            <a:br>
              <a:rPr lang="en-US" sz="1800" b="0" dirty="0">
                <a:solidFill>
                  <a:schemeClr val="tx1">
                    <a:lumMod val="50000"/>
                  </a:schemeClr>
                </a:solidFill>
                <a:latin typeface="Georgia" panose="02040502050405020303" pitchFamily="18" charset="0"/>
              </a:rPr>
            </a:br>
            <a:br>
              <a:rPr lang="en-US" sz="1800" b="0" dirty="0">
                <a:solidFill>
                  <a:schemeClr val="tx1">
                    <a:lumMod val="50000"/>
                  </a:schemeClr>
                </a:solidFill>
                <a:latin typeface="Georgia" panose="02040502050405020303" pitchFamily="18" charset="0"/>
              </a:rPr>
            </a:br>
            <a:r>
              <a:rPr lang="en-US" sz="1800" b="0" dirty="0">
                <a:solidFill>
                  <a:schemeClr val="tx1">
                    <a:lumMod val="50000"/>
                  </a:schemeClr>
                </a:solidFill>
                <a:latin typeface="Georgia" panose="02040502050405020303" pitchFamily="18" charset="0"/>
              </a:rPr>
              <a:t>Albeit still negative, </a:t>
            </a:r>
            <a:r>
              <a:rPr lang="en-US" sz="1800" i="1" dirty="0">
                <a:solidFill>
                  <a:schemeClr val="tx1">
                    <a:lumMod val="50000"/>
                  </a:schemeClr>
                </a:solidFill>
                <a:latin typeface="Georgia" panose="02040502050405020303" pitchFamily="18" charset="0"/>
              </a:rPr>
              <a:t>Packaged</a:t>
            </a:r>
            <a:r>
              <a:rPr lang="en-US" sz="1800" b="0" dirty="0">
                <a:solidFill>
                  <a:schemeClr val="tx1">
                    <a:lumMod val="50000"/>
                  </a:schemeClr>
                </a:solidFill>
                <a:latin typeface="Georgia" panose="02040502050405020303" pitchFamily="18" charset="0"/>
              </a:rPr>
              <a:t> </a:t>
            </a:r>
            <a:r>
              <a:rPr lang="en-US" sz="1800" i="1" dirty="0">
                <a:solidFill>
                  <a:schemeClr val="tx1">
                    <a:lumMod val="50000"/>
                  </a:schemeClr>
                </a:solidFill>
                <a:latin typeface="Georgia" panose="02040502050405020303" pitchFamily="18" charset="0"/>
              </a:rPr>
              <a:t>Grocery </a:t>
            </a:r>
            <a:r>
              <a:rPr lang="en-US" sz="1800" b="0" dirty="0">
                <a:solidFill>
                  <a:schemeClr val="tx1">
                    <a:lumMod val="50000"/>
                  </a:schemeClr>
                </a:solidFill>
                <a:latin typeface="Georgia" panose="02040502050405020303" pitchFamily="18" charset="0"/>
              </a:rPr>
              <a:t>and </a:t>
            </a:r>
            <a:r>
              <a:rPr lang="en-US" sz="1800" i="1" dirty="0">
                <a:solidFill>
                  <a:schemeClr val="tx1">
                    <a:lumMod val="50000"/>
                  </a:schemeClr>
                </a:solidFill>
                <a:latin typeface="Georgia" panose="02040502050405020303" pitchFamily="18" charset="0"/>
              </a:rPr>
              <a:t>Household</a:t>
            </a:r>
            <a:r>
              <a:rPr lang="en-US" sz="1800" b="0" dirty="0">
                <a:solidFill>
                  <a:schemeClr val="tx1">
                    <a:lumMod val="50000"/>
                  </a:schemeClr>
                </a:solidFill>
                <a:latin typeface="Georgia" panose="02040502050405020303" pitchFamily="18" charset="0"/>
              </a:rPr>
              <a:t> had the </a:t>
            </a:r>
            <a:r>
              <a:rPr lang="en-US" sz="1800" i="1" dirty="0">
                <a:solidFill>
                  <a:schemeClr val="tx1">
                    <a:lumMod val="50000"/>
                  </a:schemeClr>
                </a:solidFill>
                <a:latin typeface="Georgia" panose="02040502050405020303" pitchFamily="18" charset="0"/>
              </a:rPr>
              <a:t>best performance </a:t>
            </a:r>
            <a:r>
              <a:rPr lang="en-US" sz="1800" b="0" dirty="0">
                <a:solidFill>
                  <a:schemeClr val="tx1">
                    <a:lumMod val="50000"/>
                  </a:schemeClr>
                </a:solidFill>
                <a:latin typeface="Georgia" panose="02040502050405020303" pitchFamily="18" charset="0"/>
              </a:rPr>
              <a:t>in unit trends, reflecting the increased focus on </a:t>
            </a:r>
            <a:r>
              <a:rPr lang="en-US" sz="1800" i="1" dirty="0">
                <a:solidFill>
                  <a:schemeClr val="tx1">
                    <a:lumMod val="50000"/>
                  </a:schemeClr>
                </a:solidFill>
                <a:latin typeface="Georgia" panose="02040502050405020303" pitchFamily="18" charset="0"/>
              </a:rPr>
              <a:t>staples</a:t>
            </a:r>
            <a:r>
              <a:rPr lang="en-US" sz="1800" b="0" dirty="0">
                <a:solidFill>
                  <a:schemeClr val="tx1">
                    <a:lumMod val="50000"/>
                  </a:schemeClr>
                </a:solidFill>
                <a:latin typeface="Georgia" panose="02040502050405020303" pitchFamily="18" charset="0"/>
              </a:rPr>
              <a:t> this month.</a:t>
            </a:r>
            <a:br>
              <a:rPr lang="en-US" sz="1800" b="0" dirty="0">
                <a:solidFill>
                  <a:schemeClr val="tx1">
                    <a:lumMod val="50000"/>
                  </a:schemeClr>
                </a:solidFill>
                <a:latin typeface="Georgia" panose="02040502050405020303" pitchFamily="18" charset="0"/>
              </a:rPr>
            </a:br>
            <a:br>
              <a:rPr lang="en-US" sz="1800" b="0" dirty="0">
                <a:solidFill>
                  <a:schemeClr val="tx1">
                    <a:lumMod val="50000"/>
                  </a:schemeClr>
                </a:solidFill>
                <a:latin typeface="Georgia" panose="02040502050405020303" pitchFamily="18" charset="0"/>
              </a:rPr>
            </a:br>
            <a:endParaRPr lang="en-US" sz="1800" b="0" dirty="0">
              <a:solidFill>
                <a:schemeClr val="tx1">
                  <a:lumMod val="50000"/>
                </a:schemeClr>
              </a:solidFill>
              <a:latin typeface="Georgia" panose="02040502050405020303" pitchFamily="18" charset="0"/>
            </a:endParaRP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r>
              <a:rPr lang="en-US" dirty="0"/>
              <a:t>Source: NIQ Scantrack Grocery Multiples</a:t>
            </a:r>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309748" y="1550646"/>
            <a:ext cx="7594600" cy="307736"/>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tx2"/>
                </a:solidFill>
                <a:latin typeface="Arial" panose="020B0604020202020204" pitchFamily="34" charset="0"/>
                <a:ea typeface="Montserrat"/>
                <a:cs typeface="Arial" panose="020B0604020202020204" pitchFamily="34" charset="0"/>
                <a:sym typeface="Montserrat"/>
              </a:rPr>
              <a:t>Unit sales growth by supercategory</a:t>
            </a:r>
          </a:p>
        </p:txBody>
      </p:sp>
      <p:sp>
        <p:nvSpPr>
          <p:cNvPr id="13" name="Rectangle: Rounded Corners 12">
            <a:extLst>
              <a:ext uri="{FF2B5EF4-FFF2-40B4-BE49-F238E27FC236}">
                <a16:creationId xmlns:a16="http://schemas.microsoft.com/office/drawing/2014/main" id="{39F47538-5CF1-4DFD-0EEB-CB127684102B}"/>
              </a:ext>
            </a:extLst>
          </p:cNvPr>
          <p:cNvSpPr/>
          <p:nvPr/>
        </p:nvSpPr>
        <p:spPr>
          <a:xfrm>
            <a:off x="10058400" y="5098127"/>
            <a:ext cx="1036320" cy="23248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7" name="Rectangle: Rounded Corners 6">
            <a:extLst>
              <a:ext uri="{FF2B5EF4-FFF2-40B4-BE49-F238E27FC236}">
                <a16:creationId xmlns:a16="http://schemas.microsoft.com/office/drawing/2014/main" id="{C5631A4C-1E7C-11DF-7335-F4258CC6E7A0}"/>
              </a:ext>
            </a:extLst>
          </p:cNvPr>
          <p:cNvSpPr/>
          <p:nvPr/>
        </p:nvSpPr>
        <p:spPr>
          <a:xfrm>
            <a:off x="10004214" y="3610186"/>
            <a:ext cx="1110826" cy="16256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pic>
        <p:nvPicPr>
          <p:cNvPr id="3" name="Picture 2">
            <a:extLst>
              <a:ext uri="{FF2B5EF4-FFF2-40B4-BE49-F238E27FC236}">
                <a16:creationId xmlns:a16="http://schemas.microsoft.com/office/drawing/2014/main" id="{16BABE09-4F20-8748-1089-4ACF8727200A}"/>
              </a:ext>
            </a:extLst>
          </p:cNvPr>
          <p:cNvPicPr>
            <a:picLocks noChangeAspect="1"/>
          </p:cNvPicPr>
          <p:nvPr/>
        </p:nvPicPr>
        <p:blipFill>
          <a:blip r:embed="rId3"/>
          <a:stretch>
            <a:fillRect/>
          </a:stretch>
        </p:blipFill>
        <p:spPr>
          <a:xfrm>
            <a:off x="4477111" y="1975062"/>
            <a:ext cx="6583807" cy="3748334"/>
          </a:xfrm>
          <a:prstGeom prst="rect">
            <a:avLst/>
          </a:prstGeom>
        </p:spPr>
      </p:pic>
      <p:sp>
        <p:nvSpPr>
          <p:cNvPr id="5" name="Rectangle: Rounded Corners 4">
            <a:extLst>
              <a:ext uri="{FF2B5EF4-FFF2-40B4-BE49-F238E27FC236}">
                <a16:creationId xmlns:a16="http://schemas.microsoft.com/office/drawing/2014/main" id="{157E30A3-EA5B-26CC-15EA-7F480C8ACA29}"/>
              </a:ext>
            </a:extLst>
          </p:cNvPr>
          <p:cNvSpPr/>
          <p:nvPr/>
        </p:nvSpPr>
        <p:spPr>
          <a:xfrm>
            <a:off x="10007600" y="4267200"/>
            <a:ext cx="1036320" cy="1794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Tree>
    <p:extLst>
      <p:ext uri="{BB962C8B-B14F-4D97-AF65-F5344CB8AC3E}">
        <p14:creationId xmlns:p14="http://schemas.microsoft.com/office/powerpoint/2010/main" val="1565636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24">
            <a:extLst>
              <a:ext uri="{FF2B5EF4-FFF2-40B4-BE49-F238E27FC236}">
                <a16:creationId xmlns:a16="http://schemas.microsoft.com/office/drawing/2014/main" id="{63478A8A-CCAB-145D-7D37-7A3BC3966A27}"/>
              </a:ext>
            </a:extLst>
          </p:cNvPr>
          <p:cNvGraphicFramePr>
            <a:graphicFrameLocks noGrp="1"/>
          </p:cNvGraphicFramePr>
          <p:nvPr>
            <p:extLst>
              <p:ext uri="{D42A27DB-BD31-4B8C-83A1-F6EECF244321}">
                <p14:modId xmlns:p14="http://schemas.microsoft.com/office/powerpoint/2010/main" val="679560159"/>
              </p:ext>
            </p:extLst>
          </p:nvPr>
        </p:nvGraphicFramePr>
        <p:xfrm>
          <a:off x="5556015" y="1629283"/>
          <a:ext cx="5527626" cy="3505200"/>
        </p:xfrm>
        <a:graphic>
          <a:graphicData uri="http://schemas.openxmlformats.org/drawingml/2006/table">
            <a:tbl>
              <a:tblPr firstRow="1" bandRow="1">
                <a:tableStyleId>{073A0DAA-6AF3-43AB-8588-CEC1D06C72B9}</a:tableStyleId>
              </a:tblPr>
              <a:tblGrid>
                <a:gridCol w="50207">
                  <a:extLst>
                    <a:ext uri="{9D8B030D-6E8A-4147-A177-3AD203B41FA5}">
                      <a16:colId xmlns:a16="http://schemas.microsoft.com/office/drawing/2014/main" val="3338537668"/>
                    </a:ext>
                  </a:extLst>
                </a:gridCol>
                <a:gridCol w="5477419">
                  <a:extLst>
                    <a:ext uri="{9D8B030D-6E8A-4147-A177-3AD203B41FA5}">
                      <a16:colId xmlns:a16="http://schemas.microsoft.com/office/drawing/2014/main" val="1952040229"/>
                    </a:ext>
                  </a:extLst>
                </a:gridCol>
              </a:tblGrid>
              <a:tr h="1197158">
                <a:tc>
                  <a:txBody>
                    <a:bodyPr/>
                    <a:lstStyle/>
                    <a:p>
                      <a:endParaRPr lang="en-US" sz="1600" dirty="0"/>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365760" indent="-304800">
                        <a:spcBef>
                          <a:spcPts val="600"/>
                        </a:spcBef>
                        <a:spcAft>
                          <a:spcPts val="600"/>
                        </a:spcAft>
                        <a:buSzPts val="1200"/>
                        <a:buFont typeface="Montserrat"/>
                        <a:buChar char="■"/>
                      </a:pPr>
                      <a:r>
                        <a:rPr lang="en" sz="1600" i="1" dirty="0">
                          <a:solidFill>
                            <a:srgbClr val="000000"/>
                          </a:solidFill>
                          <a:latin typeface="Georgia" panose="02040502050405020303" pitchFamily="18" charset="0"/>
                          <a:ea typeface="Montserrat"/>
                          <a:cs typeface="Montserrat"/>
                          <a:sym typeface="Montserrat"/>
                        </a:rPr>
                        <a:t>Discounters* </a:t>
                      </a:r>
                      <a:r>
                        <a:rPr lang="en" sz="1600" b="1" i="1" dirty="0">
                          <a:solidFill>
                            <a:srgbClr val="000000"/>
                          </a:solidFill>
                          <a:latin typeface="Georgia" panose="02040502050405020303" pitchFamily="18" charset="0"/>
                          <a:ea typeface="Montserrat"/>
                          <a:cs typeface="Montserrat"/>
                          <a:sym typeface="Montserrat"/>
                        </a:rPr>
                        <a:t>+15.2%</a:t>
                      </a:r>
                    </a:p>
                    <a:p>
                      <a:pPr marL="365760" marR="0" lvl="0" indent="-304800" algn="l" defTabSz="914400" rtl="0" eaLnBrk="1" fontAlgn="auto" latinLnBrk="0" hangingPunct="1">
                        <a:lnSpc>
                          <a:spcPct val="100000"/>
                        </a:lnSpc>
                        <a:spcBef>
                          <a:spcPts val="600"/>
                        </a:spcBef>
                        <a:spcAft>
                          <a:spcPts val="600"/>
                        </a:spcAft>
                        <a:buClrTx/>
                        <a:buSzPts val="1200"/>
                        <a:buFont typeface="Montserrat"/>
                        <a:buChar char="■"/>
                        <a:tabLst/>
                        <a:defRPr/>
                      </a:pPr>
                      <a:r>
                        <a:rPr lang="en" sz="1600" b="1" i="1" dirty="0">
                          <a:solidFill>
                            <a:schemeClr val="tx1"/>
                          </a:solidFill>
                          <a:latin typeface="Georgia" panose="02040502050405020303" pitchFamily="18" charset="0"/>
                          <a:ea typeface="Montserrat"/>
                          <a:cs typeface="Montserrat"/>
                          <a:sym typeface="Montserrat"/>
                        </a:rPr>
                        <a:t>Value R</a:t>
                      </a:r>
                      <a:r>
                        <a:rPr lang="en-GB" sz="1600" b="1" i="1" dirty="0">
                          <a:solidFill>
                            <a:schemeClr val="tx1"/>
                          </a:solidFill>
                          <a:latin typeface="Georgia" panose="02040502050405020303" pitchFamily="18" charset="0"/>
                          <a:ea typeface="Montserrat"/>
                          <a:cs typeface="Montserrat"/>
                          <a:sym typeface="Montserrat"/>
                        </a:rPr>
                        <a:t>e</a:t>
                      </a:r>
                      <a:r>
                        <a:rPr lang="en" sz="1600" b="1" i="1" dirty="0">
                          <a:solidFill>
                            <a:schemeClr val="tx1"/>
                          </a:solidFill>
                          <a:latin typeface="Georgia" panose="02040502050405020303" pitchFamily="18" charset="0"/>
                          <a:ea typeface="Montserrat"/>
                          <a:cs typeface="Montserrat"/>
                          <a:sym typeface="Montserrat"/>
                        </a:rPr>
                        <a:t>tailers** +10.9%</a:t>
                      </a:r>
                    </a:p>
                    <a:p>
                      <a:pPr marL="365760" indent="-304800">
                        <a:spcBef>
                          <a:spcPts val="600"/>
                        </a:spcBef>
                        <a:spcAft>
                          <a:spcPts val="600"/>
                        </a:spcAft>
                        <a:buSzPts val="1200"/>
                        <a:buFont typeface="Montserrat"/>
                        <a:buChar char="■"/>
                      </a:pPr>
                      <a:r>
                        <a:rPr lang="en" sz="1600" i="1" dirty="0">
                          <a:solidFill>
                            <a:schemeClr val="tx1"/>
                          </a:solidFill>
                          <a:latin typeface="Georgia" panose="02040502050405020303" pitchFamily="18" charset="0"/>
                          <a:ea typeface="Montserrat"/>
                          <a:cs typeface="Montserrat"/>
                          <a:sym typeface="Montserrat"/>
                        </a:rPr>
                        <a:t>Instore* +9.4%</a:t>
                      </a:r>
                    </a:p>
                    <a:p>
                      <a:pPr marL="365760" marR="0" lvl="0" indent="-304800" algn="l" defTabSz="914400" rtl="0" eaLnBrk="1" fontAlgn="auto" latinLnBrk="0" hangingPunct="1">
                        <a:lnSpc>
                          <a:spcPct val="100000"/>
                        </a:lnSpc>
                        <a:spcBef>
                          <a:spcPts val="600"/>
                        </a:spcBef>
                        <a:spcAft>
                          <a:spcPts val="600"/>
                        </a:spcAft>
                        <a:buClrTx/>
                        <a:buSzPts val="1200"/>
                        <a:buFont typeface="Montserrat"/>
                        <a:buChar char="■"/>
                        <a:tabLst/>
                        <a:defRPr/>
                      </a:pPr>
                      <a:endParaRPr lang="en" sz="1600" i="1" dirty="0">
                        <a:solidFill>
                          <a:schemeClr val="tx1"/>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r>
                        <a:rPr lang="en-GB" sz="1600" b="0" i="1" dirty="0">
                          <a:solidFill>
                            <a:schemeClr val="tx1"/>
                          </a:solidFill>
                          <a:latin typeface="Georgia" panose="02040502050405020303" pitchFamily="18" charset="0"/>
                          <a:ea typeface="Montserrat"/>
                          <a:cs typeface="Montserrat"/>
                          <a:sym typeface="Montserrat"/>
                        </a:rPr>
                        <a:t>Grocery Multiples +5.8%</a:t>
                      </a:r>
                    </a:p>
                    <a:p>
                      <a:pPr marL="365760" indent="-304800">
                        <a:spcBef>
                          <a:spcPts val="600"/>
                        </a:spcBef>
                        <a:spcAft>
                          <a:spcPts val="600"/>
                        </a:spcAft>
                        <a:buSzPts val="1200"/>
                        <a:buFont typeface="Montserrat"/>
                        <a:buChar char="■"/>
                      </a:pPr>
                      <a:endParaRPr lang="en-GB" sz="1600" b="0" i="1" dirty="0">
                        <a:solidFill>
                          <a:schemeClr val="tx1"/>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endParaRPr lang="en-GB" sz="1600" b="0" i="1" dirty="0">
                        <a:solidFill>
                          <a:schemeClr val="tx1"/>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endParaRPr lang="en-GB" sz="1600" b="0" i="1" dirty="0">
                        <a:solidFill>
                          <a:srgbClr val="FF0000"/>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endParaRPr lang="en" sz="1600" i="1" dirty="0">
                        <a:solidFill>
                          <a:schemeClr val="tx1"/>
                        </a:solidFill>
                        <a:latin typeface="Georgia" panose="02040502050405020303" pitchFamily="18" charset="0"/>
                        <a:ea typeface="Montserrat"/>
                        <a:cs typeface="Montserrat"/>
                        <a:sym typeface="Montserra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sp>
        <p:nvSpPr>
          <p:cNvPr id="14" name="Title 13">
            <a:extLst>
              <a:ext uri="{FF2B5EF4-FFF2-40B4-BE49-F238E27FC236}">
                <a16:creationId xmlns:a16="http://schemas.microsoft.com/office/drawing/2014/main" id="{D299F24E-B1A2-6E66-D6B7-9AC5E414EEF6}"/>
              </a:ext>
            </a:extLst>
          </p:cNvPr>
          <p:cNvSpPr>
            <a:spLocks noGrp="1"/>
          </p:cNvSpPr>
          <p:nvPr>
            <p:ph type="ctrTitle"/>
          </p:nvPr>
        </p:nvSpPr>
        <p:spPr>
          <a:xfrm>
            <a:off x="121134" y="1664916"/>
            <a:ext cx="4532146" cy="1757645"/>
          </a:xfrm>
        </p:spPr>
        <p:txBody>
          <a:bodyPr/>
          <a:lstStyle/>
          <a:p>
            <a:pPr algn="ctr"/>
            <a:r>
              <a:rPr lang="en-US" sz="2800" b="0" dirty="0"/>
              <a:t>Sales </a:t>
            </a:r>
            <a:r>
              <a:rPr lang="en-US" sz="2800" i="1" dirty="0">
                <a:latin typeface="Georgia" panose="02040502050405020303" pitchFamily="18" charset="0"/>
              </a:rPr>
              <a:t>growth</a:t>
            </a:r>
            <a:r>
              <a:rPr lang="en-US" sz="2800" b="0" dirty="0"/>
              <a:t> slowed in July</a:t>
            </a:r>
            <a:endParaRPr lang="en-GB" b="0" dirty="0"/>
          </a:p>
        </p:txBody>
      </p:sp>
      <p:sp>
        <p:nvSpPr>
          <p:cNvPr id="9" name="Text Placeholder 8">
            <a:extLst>
              <a:ext uri="{FF2B5EF4-FFF2-40B4-BE49-F238E27FC236}">
                <a16:creationId xmlns:a16="http://schemas.microsoft.com/office/drawing/2014/main" id="{2250C1F2-252A-9F59-5A0C-3E53E54DFC5A}"/>
              </a:ext>
            </a:extLst>
          </p:cNvPr>
          <p:cNvSpPr>
            <a:spLocks noGrp="1"/>
          </p:cNvSpPr>
          <p:nvPr>
            <p:ph type="subTitle" idx="1"/>
          </p:nvPr>
        </p:nvSpPr>
        <p:spPr>
          <a:xfrm>
            <a:off x="140451" y="3260529"/>
            <a:ext cx="4481563" cy="436210"/>
          </a:xfrm>
        </p:spPr>
        <p:txBody>
          <a:bodyPr/>
          <a:lstStyle/>
          <a:p>
            <a:pPr algn="ctr"/>
            <a:r>
              <a:rPr lang="en-GB" sz="4800" b="1" dirty="0"/>
              <a:t>+8.9%</a:t>
            </a:r>
          </a:p>
          <a:p>
            <a:pPr algn="ctr"/>
            <a:r>
              <a:rPr lang="en-GB" sz="2400" b="0" dirty="0"/>
              <a:t>Total Till</a:t>
            </a:r>
          </a:p>
          <a:p>
            <a:pPr algn="ctr"/>
            <a:endParaRPr lang="en-GB" sz="2400" b="0" dirty="0"/>
          </a:p>
        </p:txBody>
      </p:sp>
      <p:sp>
        <p:nvSpPr>
          <p:cNvPr id="2" name="Slide Number Placeholder 1">
            <a:extLst>
              <a:ext uri="{FF2B5EF4-FFF2-40B4-BE49-F238E27FC236}">
                <a16:creationId xmlns:a16="http://schemas.microsoft.com/office/drawing/2014/main" id="{CC12E958-FD8F-61A9-B0AF-E5F9E2F4FD08}"/>
              </a:ext>
            </a:extLst>
          </p:cNvPr>
          <p:cNvSpPr>
            <a:spLocks noGrp="1"/>
          </p:cNvSpPr>
          <p:nvPr>
            <p:ph type="sldNum" sz="quarter" idx="4"/>
          </p:nvPr>
        </p:nvSpPr>
        <p:spPr/>
        <p:txBody>
          <a:bodyPr/>
          <a:lstStyle/>
          <a:p>
            <a:fld id="{403EF4E2-7A7A-0548-85F1-5479B7C9E1B2}" type="slidenum">
              <a:rPr lang="en-US" smtClean="0"/>
              <a:t>5</a:t>
            </a:fld>
            <a:endParaRPr lang="en-US" dirty="0"/>
          </a:p>
        </p:txBody>
      </p:sp>
      <p:graphicFrame>
        <p:nvGraphicFramePr>
          <p:cNvPr id="11" name="Table 24">
            <a:extLst>
              <a:ext uri="{FF2B5EF4-FFF2-40B4-BE49-F238E27FC236}">
                <a16:creationId xmlns:a16="http://schemas.microsoft.com/office/drawing/2014/main" id="{E372020D-37F9-96B4-CCC6-A8B893D32E15}"/>
              </a:ext>
            </a:extLst>
          </p:cNvPr>
          <p:cNvGraphicFramePr>
            <a:graphicFrameLocks noGrp="1"/>
          </p:cNvGraphicFramePr>
          <p:nvPr>
            <p:extLst>
              <p:ext uri="{D42A27DB-BD31-4B8C-83A1-F6EECF244321}">
                <p14:modId xmlns:p14="http://schemas.microsoft.com/office/powerpoint/2010/main" val="1860136381"/>
              </p:ext>
            </p:extLst>
          </p:nvPr>
        </p:nvGraphicFramePr>
        <p:xfrm>
          <a:off x="5562788" y="4408196"/>
          <a:ext cx="5527626" cy="1127760"/>
        </p:xfrm>
        <a:graphic>
          <a:graphicData uri="http://schemas.openxmlformats.org/drawingml/2006/table">
            <a:tbl>
              <a:tblPr firstRow="1" bandRow="1">
                <a:tableStyleId>{073A0DAA-6AF3-43AB-8588-CEC1D06C72B9}</a:tableStyleId>
              </a:tblPr>
              <a:tblGrid>
                <a:gridCol w="50207">
                  <a:extLst>
                    <a:ext uri="{9D8B030D-6E8A-4147-A177-3AD203B41FA5}">
                      <a16:colId xmlns:a16="http://schemas.microsoft.com/office/drawing/2014/main" val="3338537668"/>
                    </a:ext>
                  </a:extLst>
                </a:gridCol>
                <a:gridCol w="5477419">
                  <a:extLst>
                    <a:ext uri="{9D8B030D-6E8A-4147-A177-3AD203B41FA5}">
                      <a16:colId xmlns:a16="http://schemas.microsoft.com/office/drawing/2014/main" val="1952040229"/>
                    </a:ext>
                  </a:extLst>
                </a:gridCol>
              </a:tblGrid>
              <a:tr h="493365">
                <a:tc>
                  <a:txBody>
                    <a:bodyPr/>
                    <a:lstStyle/>
                    <a:p>
                      <a:endParaRPr lang="en-US" sz="1600" dirty="0"/>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365760" indent="-304800">
                        <a:spcBef>
                          <a:spcPts val="600"/>
                        </a:spcBef>
                        <a:spcAft>
                          <a:spcPts val="600"/>
                        </a:spcAft>
                        <a:buSzPts val="1200"/>
                        <a:buFont typeface="Montserrat"/>
                        <a:buChar char="■"/>
                      </a:pPr>
                      <a:r>
                        <a:rPr lang="en" sz="1600" b="0" i="1" dirty="0">
                          <a:solidFill>
                            <a:schemeClr val="tx1"/>
                          </a:solidFill>
                          <a:latin typeface="Georgia" panose="02040502050405020303" pitchFamily="18" charset="0"/>
                          <a:ea typeface="Montserrat"/>
                          <a:cs typeface="Montserrat"/>
                          <a:sym typeface="Montserrat"/>
                        </a:rPr>
                        <a:t>Supermarkets +5.7%</a:t>
                      </a:r>
                    </a:p>
                    <a:p>
                      <a:pPr marL="365760" marR="0" lvl="0" indent="-304800" algn="l" defTabSz="914400" rtl="0" eaLnBrk="1" fontAlgn="auto" latinLnBrk="0" hangingPunct="1">
                        <a:lnSpc>
                          <a:spcPct val="100000"/>
                        </a:lnSpc>
                        <a:spcBef>
                          <a:spcPts val="600"/>
                        </a:spcBef>
                        <a:spcAft>
                          <a:spcPts val="600"/>
                        </a:spcAft>
                        <a:buClrTx/>
                        <a:buSzPts val="1200"/>
                        <a:buFont typeface="Montserrat"/>
                        <a:buChar char="■"/>
                        <a:tabLst/>
                        <a:defRPr/>
                      </a:pPr>
                      <a:r>
                        <a:rPr lang="en-GB" sz="1600" b="0" i="1" dirty="0">
                          <a:solidFill>
                            <a:schemeClr val="tx1"/>
                          </a:solidFill>
                          <a:latin typeface="Georgia" panose="02040502050405020303" pitchFamily="18" charset="0"/>
                          <a:ea typeface="Montserrat"/>
                          <a:cs typeface="Montserrat"/>
                          <a:sym typeface="Montserrat"/>
                        </a:rPr>
                        <a:t>Convenience +5.2%</a:t>
                      </a:r>
                    </a:p>
                    <a:p>
                      <a:pPr marL="365760" indent="-304800">
                        <a:spcBef>
                          <a:spcPts val="600"/>
                        </a:spcBef>
                        <a:spcAft>
                          <a:spcPts val="600"/>
                        </a:spcAft>
                        <a:buSzPts val="1200"/>
                        <a:buFont typeface="Montserrat"/>
                        <a:buChar char="■"/>
                      </a:pPr>
                      <a:r>
                        <a:rPr lang="en-GB" sz="1600" b="0" i="1" dirty="0">
                          <a:solidFill>
                            <a:schemeClr val="tx1"/>
                          </a:solidFill>
                          <a:latin typeface="Georgia" panose="02040502050405020303" pitchFamily="18" charset="0"/>
                          <a:ea typeface="Montserrat"/>
                          <a:cs typeface="Montserrat"/>
                          <a:sym typeface="Montserrat"/>
                        </a:rPr>
                        <a:t>Online</a:t>
                      </a:r>
                      <a:r>
                        <a:rPr lang="en-GB" sz="1600" b="0" i="1" dirty="0">
                          <a:solidFill>
                            <a:srgbClr val="000000"/>
                          </a:solidFill>
                          <a:latin typeface="Georgia" panose="02040502050405020303" pitchFamily="18" charset="0"/>
                          <a:ea typeface="Montserrat"/>
                          <a:cs typeface="Montserrat"/>
                          <a:sym typeface="Montserrat"/>
                        </a:rPr>
                        <a:t>* +4.3%</a:t>
                      </a:r>
                      <a:endParaRPr lang="en-US" sz="1600" b="0" i="1" dirty="0">
                        <a:solidFill>
                          <a:schemeClr val="tx1"/>
                        </a:solidFill>
                        <a:latin typeface="Georgia" panose="02040502050405020303"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54792570"/>
                  </a:ext>
                </a:extLst>
              </a:tr>
            </a:tbl>
          </a:graphicData>
        </a:graphic>
      </p:graphicFrame>
      <p:sp>
        <p:nvSpPr>
          <p:cNvPr id="12" name="TextBox 11">
            <a:extLst>
              <a:ext uri="{FF2B5EF4-FFF2-40B4-BE49-F238E27FC236}">
                <a16:creationId xmlns:a16="http://schemas.microsoft.com/office/drawing/2014/main" id="{976B9622-863A-0514-6AB4-1F1AA1A08A36}"/>
              </a:ext>
            </a:extLst>
          </p:cNvPr>
          <p:cNvSpPr txBox="1"/>
          <p:nvPr/>
        </p:nvSpPr>
        <p:spPr>
          <a:xfrm>
            <a:off x="5475131" y="1273866"/>
            <a:ext cx="6197956" cy="369332"/>
          </a:xfrm>
          <a:prstGeom prst="rect">
            <a:avLst/>
          </a:prstGeom>
          <a:noFill/>
        </p:spPr>
        <p:txBody>
          <a:bodyPr wrap="square">
            <a:spAutoFit/>
          </a:bodyPr>
          <a:lstStyle/>
          <a:p>
            <a:pPr algn="l"/>
            <a:r>
              <a:rPr lang="en-US" sz="1800" b="1" dirty="0">
                <a:solidFill>
                  <a:schemeClr val="tx1"/>
                </a:solidFill>
              </a:rPr>
              <a:t>Tailwinds</a:t>
            </a:r>
          </a:p>
        </p:txBody>
      </p:sp>
      <p:sp>
        <p:nvSpPr>
          <p:cNvPr id="5" name="Text Placeholder 4">
            <a:extLst>
              <a:ext uri="{FF2B5EF4-FFF2-40B4-BE49-F238E27FC236}">
                <a16:creationId xmlns:a16="http://schemas.microsoft.com/office/drawing/2014/main" id="{35E815BB-F50E-D044-D50B-428CE65A397B}"/>
              </a:ext>
            </a:extLst>
          </p:cNvPr>
          <p:cNvSpPr txBox="1">
            <a:spLocks/>
          </p:cNvSpPr>
          <p:nvPr/>
        </p:nvSpPr>
        <p:spPr>
          <a:xfrm>
            <a:off x="164205" y="6164629"/>
            <a:ext cx="11582399" cy="365125"/>
          </a:xfrm>
          <a:prstGeom prst="rect">
            <a:avLst/>
          </a:prstGeom>
        </p:spPr>
        <p:txBody>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800" dirty="0">
                <a:latin typeface="+mj-lt"/>
              </a:rPr>
              <a:t>Source:  NIQ Scantrack Total Store Read, *Homescan FMCG 4w/e 15</a:t>
            </a:r>
            <a:r>
              <a:rPr lang="en-PH" sz="800" baseline="30000" dirty="0">
                <a:latin typeface="+mj-lt"/>
              </a:rPr>
              <a:t>th</a:t>
            </a:r>
            <a:r>
              <a:rPr lang="en-PH" sz="800" dirty="0">
                <a:latin typeface="+mj-lt"/>
              </a:rPr>
              <a:t> July 2023, **Homescan Total FMCG </a:t>
            </a:r>
            <a:endParaRPr lang="en-US" sz="800" dirty="0">
              <a:latin typeface="+mj-lt"/>
            </a:endParaRPr>
          </a:p>
        </p:txBody>
      </p:sp>
      <p:sp>
        <p:nvSpPr>
          <p:cNvPr id="13" name="TextBox 12">
            <a:extLst>
              <a:ext uri="{FF2B5EF4-FFF2-40B4-BE49-F238E27FC236}">
                <a16:creationId xmlns:a16="http://schemas.microsoft.com/office/drawing/2014/main" id="{4164F3AE-30FE-F00E-4C17-FDD0DC40D793}"/>
              </a:ext>
            </a:extLst>
          </p:cNvPr>
          <p:cNvSpPr txBox="1"/>
          <p:nvPr/>
        </p:nvSpPr>
        <p:spPr>
          <a:xfrm>
            <a:off x="5625240" y="2922790"/>
            <a:ext cx="5862333" cy="1754326"/>
          </a:xfrm>
          <a:prstGeom prst="rect">
            <a:avLst/>
          </a:prstGeom>
          <a:noFill/>
        </p:spPr>
        <p:txBody>
          <a:bodyPr wrap="square">
            <a:spAutoFit/>
          </a:bodyPr>
          <a:lstStyle/>
          <a:p>
            <a:endParaRPr lang="en-US" sz="1800" b="1" dirty="0">
              <a:solidFill>
                <a:schemeClr val="tx1"/>
              </a:solidFill>
            </a:endParaRPr>
          </a:p>
          <a:p>
            <a:endParaRPr lang="en-US" b="1" dirty="0"/>
          </a:p>
          <a:p>
            <a:endParaRPr lang="en-US" b="1" dirty="0"/>
          </a:p>
          <a:p>
            <a:endParaRPr lang="en-US" sz="1800" b="1" dirty="0">
              <a:solidFill>
                <a:schemeClr val="tx1"/>
              </a:solidFill>
            </a:endParaRPr>
          </a:p>
          <a:p>
            <a:r>
              <a:rPr lang="en-US" sz="1800" b="1" dirty="0">
                <a:solidFill>
                  <a:schemeClr val="tx1"/>
                </a:solidFill>
              </a:rPr>
              <a:t>Headwinds</a:t>
            </a:r>
          </a:p>
          <a:p>
            <a:endParaRPr lang="en-US" sz="1800" b="1" dirty="0">
              <a:solidFill>
                <a:schemeClr val="tx1"/>
              </a:solidFill>
            </a:endParaRPr>
          </a:p>
        </p:txBody>
      </p:sp>
    </p:spTree>
    <p:extLst>
      <p:ext uri="{BB962C8B-B14F-4D97-AF65-F5344CB8AC3E}">
        <p14:creationId xmlns:p14="http://schemas.microsoft.com/office/powerpoint/2010/main" val="237475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AA4603-FC04-F75C-5D34-E0D0290036B4}"/>
              </a:ext>
            </a:extLst>
          </p:cNvPr>
          <p:cNvSpPr>
            <a:spLocks noGrp="1"/>
          </p:cNvSpPr>
          <p:nvPr>
            <p:ph type="sldNum" sz="quarter" idx="12"/>
          </p:nvPr>
        </p:nvSpPr>
        <p:spPr/>
        <p:txBody>
          <a:bodyPr/>
          <a:lstStyle/>
          <a:p>
            <a:fld id="{403EF4E2-7A7A-0548-85F1-5479B7C9E1B2}" type="slidenum">
              <a:rPr lang="en-US" smtClean="0"/>
              <a:t>6</a:t>
            </a:fld>
            <a:endParaRPr lang="en-US" dirty="0"/>
          </a:p>
        </p:txBody>
      </p:sp>
      <p:sp>
        <p:nvSpPr>
          <p:cNvPr id="4" name="Title 3">
            <a:extLst>
              <a:ext uri="{FF2B5EF4-FFF2-40B4-BE49-F238E27FC236}">
                <a16:creationId xmlns:a16="http://schemas.microsoft.com/office/drawing/2014/main" id="{12574253-18E6-DA31-1AC3-4AF8B35314C4}"/>
              </a:ext>
            </a:extLst>
          </p:cNvPr>
          <p:cNvSpPr>
            <a:spLocks noGrp="1"/>
          </p:cNvSpPr>
          <p:nvPr>
            <p:ph type="ctrTitle"/>
          </p:nvPr>
        </p:nvSpPr>
        <p:spPr>
          <a:xfrm>
            <a:off x="243839" y="2465084"/>
            <a:ext cx="3610609" cy="2390972"/>
          </a:xfrm>
        </p:spPr>
        <p:txBody>
          <a:bodyPr/>
          <a:lstStyle/>
          <a:p>
            <a:r>
              <a:rPr lang="en-US" sz="2800" b="0" i="1" dirty="0">
                <a:latin typeface="Georgia" panose="02040502050405020303" pitchFamily="18" charset="0"/>
              </a:rPr>
              <a:t>The </a:t>
            </a:r>
            <a:r>
              <a:rPr lang="en-US" sz="2800" i="1" dirty="0">
                <a:latin typeface="Georgia" panose="02040502050405020303" pitchFamily="18" charset="0"/>
              </a:rPr>
              <a:t>colder, wetter weather </a:t>
            </a:r>
            <a:r>
              <a:rPr lang="en-US" sz="2800" b="0" i="1" dirty="0">
                <a:latin typeface="Georgia" panose="02040502050405020303" pitchFamily="18" charset="0"/>
              </a:rPr>
              <a:t>will have given shoppers less incentive to spend, 4 weekly value sales </a:t>
            </a:r>
            <a:r>
              <a:rPr lang="en-US" sz="2800" i="1" dirty="0">
                <a:latin typeface="Georgia" panose="02040502050405020303" pitchFamily="18" charset="0"/>
              </a:rPr>
              <a:t>slowed </a:t>
            </a:r>
            <a:r>
              <a:rPr lang="en-US" sz="2800" b="0" i="1" dirty="0">
                <a:latin typeface="Georgia" panose="02040502050405020303" pitchFamily="18" charset="0"/>
              </a:rPr>
              <a:t>by </a:t>
            </a:r>
            <a:r>
              <a:rPr lang="en-US" sz="2800" i="1" dirty="0">
                <a:latin typeface="Georgia" panose="02040502050405020303" pitchFamily="18" charset="0"/>
              </a:rPr>
              <a:t>3%</a:t>
            </a:r>
            <a:r>
              <a:rPr lang="en-US" sz="2800" b="0" i="1" dirty="0">
                <a:latin typeface="Georgia" panose="02040502050405020303" pitchFamily="18" charset="0"/>
              </a:rPr>
              <a:t> vs prior period</a:t>
            </a:r>
            <a:endParaRPr lang="en-US" sz="2800" i="1" dirty="0">
              <a:latin typeface="Georgia" panose="02040502050405020303" pitchFamily="18" charset="0"/>
            </a:endParaRPr>
          </a:p>
        </p:txBody>
      </p:sp>
      <p:sp>
        <p:nvSpPr>
          <p:cNvPr id="6" name="Text Placeholder 5">
            <a:extLst>
              <a:ext uri="{FF2B5EF4-FFF2-40B4-BE49-F238E27FC236}">
                <a16:creationId xmlns:a16="http://schemas.microsoft.com/office/drawing/2014/main" id="{5F51ABD7-0161-B648-A691-0D512CB327D8}"/>
              </a:ext>
            </a:extLst>
          </p:cNvPr>
          <p:cNvSpPr>
            <a:spLocks noGrp="1"/>
          </p:cNvSpPr>
          <p:nvPr>
            <p:ph type="body" sz="quarter" idx="14"/>
          </p:nvPr>
        </p:nvSpPr>
        <p:spPr/>
        <p:txBody>
          <a:bodyPr/>
          <a:lstStyle/>
          <a:p>
            <a:br>
              <a:rPr lang="en-US" dirty="0"/>
            </a:br>
            <a:r>
              <a:rPr lang="en-US" dirty="0"/>
              <a:t>Source: NIQ Scantrack Total Store Read, Total Coverage and Grocery Multiples 4w/e value growth vs prior period</a:t>
            </a:r>
          </a:p>
        </p:txBody>
      </p:sp>
      <p:graphicFrame>
        <p:nvGraphicFramePr>
          <p:cNvPr id="8" name="Chart 7">
            <a:extLst>
              <a:ext uri="{FF2B5EF4-FFF2-40B4-BE49-F238E27FC236}">
                <a16:creationId xmlns:a16="http://schemas.microsoft.com/office/drawing/2014/main" id="{F29E0D59-E432-F0EA-FC25-9D051EEE305C}"/>
              </a:ext>
            </a:extLst>
          </p:cNvPr>
          <p:cNvGraphicFramePr/>
          <p:nvPr>
            <p:extLst>
              <p:ext uri="{D42A27DB-BD31-4B8C-83A1-F6EECF244321}">
                <p14:modId xmlns:p14="http://schemas.microsoft.com/office/powerpoint/2010/main" val="803471340"/>
              </p:ext>
            </p:extLst>
          </p:nvPr>
        </p:nvGraphicFramePr>
        <p:xfrm>
          <a:off x="4445512" y="2040054"/>
          <a:ext cx="7260061" cy="3324391"/>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7492;p856">
            <a:extLst>
              <a:ext uri="{FF2B5EF4-FFF2-40B4-BE49-F238E27FC236}">
                <a16:creationId xmlns:a16="http://schemas.microsoft.com/office/drawing/2014/main" id="{3D55FACF-4C1C-13AA-4184-112EBCE1DD3E}"/>
              </a:ext>
            </a:extLst>
          </p:cNvPr>
          <p:cNvSpPr txBox="1"/>
          <p:nvPr/>
        </p:nvSpPr>
        <p:spPr>
          <a:xfrm flipH="1">
            <a:off x="4535663" y="1433351"/>
            <a:ext cx="6802861" cy="393600"/>
          </a:xfrm>
          <a:prstGeom prst="rect">
            <a:avLst/>
          </a:prstGeom>
          <a:noFill/>
          <a:ln>
            <a:noFill/>
          </a:ln>
        </p:spPr>
        <p:txBody>
          <a:bodyPr spcFirstLastPara="1" wrap="square" lIns="0" tIns="91425" rIns="0" bIns="91425" anchor="t" anchorCtr="0">
            <a:noAutofit/>
          </a:bodyPr>
          <a:lstStyle/>
          <a:p>
            <a:pPr>
              <a:buClr>
                <a:schemeClr val="dk1"/>
              </a:buClr>
              <a:buSzPts val="1100"/>
            </a:pPr>
            <a:r>
              <a:rPr lang="en" sz="2000" b="1" dirty="0">
                <a:latin typeface="Arial" panose="020B0604020202020204" pitchFamily="34" charset="0"/>
                <a:ea typeface="Montserrat Light"/>
                <a:cs typeface="Arial" panose="020B0604020202020204" pitchFamily="34" charset="0"/>
                <a:sym typeface="Montserrat"/>
              </a:rPr>
              <a:t>4 weekly value growth vs prior period</a:t>
            </a:r>
            <a:endParaRPr sz="2000" dirty="0">
              <a:latin typeface="Arial" panose="020B0604020202020204" pitchFamily="34" charset="0"/>
              <a:ea typeface="Montserrat Light"/>
              <a:cs typeface="Arial" panose="020B0604020202020204" pitchFamily="34" charset="0"/>
              <a:sym typeface="Montserrat Light"/>
            </a:endParaRPr>
          </a:p>
        </p:txBody>
      </p:sp>
      <p:sp>
        <p:nvSpPr>
          <p:cNvPr id="2" name="TextBox 1">
            <a:extLst>
              <a:ext uri="{FF2B5EF4-FFF2-40B4-BE49-F238E27FC236}">
                <a16:creationId xmlns:a16="http://schemas.microsoft.com/office/drawing/2014/main" id="{813BBAB1-532A-30F7-8C51-37F6979CA38D}"/>
              </a:ext>
            </a:extLst>
          </p:cNvPr>
          <p:cNvSpPr txBox="1"/>
          <p:nvPr/>
        </p:nvSpPr>
        <p:spPr>
          <a:xfrm>
            <a:off x="4238368" y="1859692"/>
            <a:ext cx="914400" cy="914400"/>
          </a:xfrm>
          <a:prstGeom prst="rect">
            <a:avLst/>
          </a:prstGeom>
          <a:noFill/>
        </p:spPr>
        <p:txBody>
          <a:bodyPr wrap="none" lIns="0" rIns="0" rtlCol="0">
            <a:noAutofit/>
          </a:bodyPr>
          <a:lstStyle/>
          <a:p>
            <a:pPr algn="l">
              <a:spcAft>
                <a:spcPts val="600"/>
              </a:spcAft>
            </a:pPr>
            <a:endParaRPr lang="en-GB" sz="1600" dirty="0"/>
          </a:p>
        </p:txBody>
      </p:sp>
    </p:spTree>
    <p:extLst>
      <p:ext uri="{BB962C8B-B14F-4D97-AF65-F5344CB8AC3E}">
        <p14:creationId xmlns:p14="http://schemas.microsoft.com/office/powerpoint/2010/main" val="158944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24">
            <a:extLst>
              <a:ext uri="{FF2B5EF4-FFF2-40B4-BE49-F238E27FC236}">
                <a16:creationId xmlns:a16="http://schemas.microsoft.com/office/drawing/2014/main" id="{62FF1D98-FCF9-A901-EA4F-3A6CAC7E7C4C}"/>
              </a:ext>
            </a:extLst>
          </p:cNvPr>
          <p:cNvGraphicFramePr>
            <a:graphicFrameLocks noGrp="1"/>
          </p:cNvGraphicFramePr>
          <p:nvPr>
            <p:extLst>
              <p:ext uri="{D42A27DB-BD31-4B8C-83A1-F6EECF244321}">
                <p14:modId xmlns:p14="http://schemas.microsoft.com/office/powerpoint/2010/main" val="1553106495"/>
              </p:ext>
            </p:extLst>
          </p:nvPr>
        </p:nvGraphicFramePr>
        <p:xfrm>
          <a:off x="288561" y="2202160"/>
          <a:ext cx="2621456" cy="3057639"/>
        </p:xfrm>
        <a:graphic>
          <a:graphicData uri="http://schemas.openxmlformats.org/drawingml/2006/table">
            <a:tbl>
              <a:tblPr firstRow="1" bandRow="1">
                <a:tableStyleId>{073A0DAA-6AF3-43AB-8588-CEC1D06C72B9}</a:tableStyleId>
              </a:tblPr>
              <a:tblGrid>
                <a:gridCol w="2621456">
                  <a:extLst>
                    <a:ext uri="{9D8B030D-6E8A-4147-A177-3AD203B41FA5}">
                      <a16:colId xmlns:a16="http://schemas.microsoft.com/office/drawing/2014/main" val="1952040229"/>
                    </a:ext>
                  </a:extLst>
                </a:gridCol>
              </a:tblGrid>
              <a:tr h="3057639">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5" name="Table 24">
            <a:extLst>
              <a:ext uri="{FF2B5EF4-FFF2-40B4-BE49-F238E27FC236}">
                <a16:creationId xmlns:a16="http://schemas.microsoft.com/office/drawing/2014/main" id="{A4D0A4ED-2047-2E8C-ECF8-470C5EF1C6CA}"/>
              </a:ext>
            </a:extLst>
          </p:cNvPr>
          <p:cNvGraphicFramePr>
            <a:graphicFrameLocks noGrp="1"/>
          </p:cNvGraphicFramePr>
          <p:nvPr>
            <p:extLst>
              <p:ext uri="{D42A27DB-BD31-4B8C-83A1-F6EECF244321}">
                <p14:modId xmlns:p14="http://schemas.microsoft.com/office/powerpoint/2010/main" val="4208071882"/>
              </p:ext>
            </p:extLst>
          </p:nvPr>
        </p:nvGraphicFramePr>
        <p:xfrm>
          <a:off x="3247063" y="2202161"/>
          <a:ext cx="2690359" cy="3039104"/>
        </p:xfrm>
        <a:graphic>
          <a:graphicData uri="http://schemas.openxmlformats.org/drawingml/2006/table">
            <a:tbl>
              <a:tblPr firstRow="1" bandRow="1">
                <a:tableStyleId>{073A0DAA-6AF3-43AB-8588-CEC1D06C72B9}</a:tableStyleId>
              </a:tblPr>
              <a:tblGrid>
                <a:gridCol w="2690359">
                  <a:extLst>
                    <a:ext uri="{9D8B030D-6E8A-4147-A177-3AD203B41FA5}">
                      <a16:colId xmlns:a16="http://schemas.microsoft.com/office/drawing/2014/main" val="1952040229"/>
                    </a:ext>
                  </a:extLst>
                </a:gridCol>
              </a:tblGrid>
              <a:tr h="3039104">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6" name="Table 24">
            <a:extLst>
              <a:ext uri="{FF2B5EF4-FFF2-40B4-BE49-F238E27FC236}">
                <a16:creationId xmlns:a16="http://schemas.microsoft.com/office/drawing/2014/main" id="{023447CE-F922-5C83-7FF2-FA6973D2B1D7}"/>
              </a:ext>
            </a:extLst>
          </p:cNvPr>
          <p:cNvGraphicFramePr>
            <a:graphicFrameLocks noGrp="1"/>
          </p:cNvGraphicFramePr>
          <p:nvPr>
            <p:extLst>
              <p:ext uri="{D42A27DB-BD31-4B8C-83A1-F6EECF244321}">
                <p14:modId xmlns:p14="http://schemas.microsoft.com/office/powerpoint/2010/main" val="2038228946"/>
              </p:ext>
            </p:extLst>
          </p:nvPr>
        </p:nvGraphicFramePr>
        <p:xfrm>
          <a:off x="6205566" y="2202161"/>
          <a:ext cx="2697477" cy="3020569"/>
        </p:xfrm>
        <a:graphic>
          <a:graphicData uri="http://schemas.openxmlformats.org/drawingml/2006/table">
            <a:tbl>
              <a:tblPr firstRow="1" bandRow="1">
                <a:tableStyleId>{073A0DAA-6AF3-43AB-8588-CEC1D06C72B9}</a:tableStyleId>
              </a:tblPr>
              <a:tblGrid>
                <a:gridCol w="2697477">
                  <a:extLst>
                    <a:ext uri="{9D8B030D-6E8A-4147-A177-3AD203B41FA5}">
                      <a16:colId xmlns:a16="http://schemas.microsoft.com/office/drawing/2014/main" val="1952040229"/>
                    </a:ext>
                  </a:extLst>
                </a:gridCol>
              </a:tblGrid>
              <a:tr h="3020569">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7" name="Table 24">
            <a:extLst>
              <a:ext uri="{FF2B5EF4-FFF2-40B4-BE49-F238E27FC236}">
                <a16:creationId xmlns:a16="http://schemas.microsoft.com/office/drawing/2014/main" id="{519AD32B-5957-FE0D-FDAE-D16BA750E331}"/>
              </a:ext>
            </a:extLst>
          </p:cNvPr>
          <p:cNvGraphicFramePr>
            <a:graphicFrameLocks noGrp="1"/>
          </p:cNvGraphicFramePr>
          <p:nvPr>
            <p:extLst>
              <p:ext uri="{D42A27DB-BD31-4B8C-83A1-F6EECF244321}">
                <p14:modId xmlns:p14="http://schemas.microsoft.com/office/powerpoint/2010/main" val="356331508"/>
              </p:ext>
            </p:extLst>
          </p:nvPr>
        </p:nvGraphicFramePr>
        <p:xfrm>
          <a:off x="9157892" y="2183626"/>
          <a:ext cx="2706889" cy="3039104"/>
        </p:xfrm>
        <a:graphic>
          <a:graphicData uri="http://schemas.openxmlformats.org/drawingml/2006/table">
            <a:tbl>
              <a:tblPr firstRow="1" bandRow="1">
                <a:tableStyleId>{073A0DAA-6AF3-43AB-8588-CEC1D06C72B9}</a:tableStyleId>
              </a:tblPr>
              <a:tblGrid>
                <a:gridCol w="2706889">
                  <a:extLst>
                    <a:ext uri="{9D8B030D-6E8A-4147-A177-3AD203B41FA5}">
                      <a16:colId xmlns:a16="http://schemas.microsoft.com/office/drawing/2014/main" val="1952040229"/>
                    </a:ext>
                  </a:extLst>
                </a:gridCol>
              </a:tblGrid>
              <a:tr h="3039104">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CCB085E-6C8E-2159-E611-A45F388E377A}"/>
              </a:ext>
            </a:extLst>
          </p:cNvPr>
          <p:cNvSpPr>
            <a:spLocks noGrp="1"/>
          </p:cNvSpPr>
          <p:nvPr>
            <p:ph idx="1"/>
          </p:nvPr>
        </p:nvSpPr>
        <p:spPr>
          <a:xfrm>
            <a:off x="301438" y="2191858"/>
            <a:ext cx="2646171" cy="3358936"/>
          </a:xfrm>
        </p:spPr>
        <p:txBody>
          <a:bodyPr lIns="91440" rIns="91440"/>
          <a:lstStyle/>
          <a:p>
            <a:pPr marL="0" indent="0">
              <a:buNone/>
            </a:pPr>
            <a:r>
              <a:rPr lang="en-US" sz="1400" b="1" dirty="0"/>
              <a:t>Warm weather lingers</a:t>
            </a:r>
          </a:p>
          <a:p>
            <a:r>
              <a:rPr lang="en-US" sz="1000" dirty="0"/>
              <a:t>Warmer weather continues to boost </a:t>
            </a:r>
            <a:r>
              <a:rPr lang="en-US" sz="1000" b="1" dirty="0"/>
              <a:t>Soft Drinks </a:t>
            </a:r>
            <a:r>
              <a:rPr lang="en-US" sz="1000" dirty="0"/>
              <a:t>and </a:t>
            </a:r>
            <a:r>
              <a:rPr lang="en-US" sz="1000" b="1" dirty="0"/>
              <a:t>Ice-cream </a:t>
            </a:r>
            <a:r>
              <a:rPr lang="en-US" sz="1000" dirty="0"/>
              <a:t>sales.</a:t>
            </a:r>
          </a:p>
          <a:p>
            <a:r>
              <a:rPr lang="en-US" sz="1000" dirty="0"/>
              <a:t>Shoppers </a:t>
            </a:r>
            <a:r>
              <a:rPr lang="en-US" sz="1000" b="1" dirty="0"/>
              <a:t>remain cautious </a:t>
            </a:r>
            <a:r>
              <a:rPr lang="en-US" sz="1000" dirty="0"/>
              <a:t>with food prices still high and another round of interest rises impact some households.</a:t>
            </a:r>
          </a:p>
          <a:p>
            <a:r>
              <a:rPr lang="en-US" sz="1000" b="1" dirty="0"/>
              <a:t>Non Food </a:t>
            </a:r>
            <a:r>
              <a:rPr lang="en-US" sz="1000" dirty="0"/>
              <a:t>is the only super category to see </a:t>
            </a:r>
            <a:r>
              <a:rPr lang="en-US" sz="1000" b="1" dirty="0"/>
              <a:t>sales contract </a:t>
            </a:r>
            <a:r>
              <a:rPr lang="en-US" sz="1000" dirty="0"/>
              <a:t>as shoppers </a:t>
            </a:r>
            <a:r>
              <a:rPr lang="en-US" sz="1000" b="1" dirty="0"/>
              <a:t>reign in discretionary spend</a:t>
            </a:r>
            <a:r>
              <a:rPr lang="en-US" sz="1000" dirty="0"/>
              <a:t>.</a:t>
            </a:r>
            <a:endParaRPr lang="en-US" sz="1400" dirty="0"/>
          </a:p>
          <a:p>
            <a:pPr marL="0" indent="0">
              <a:buNone/>
            </a:pPr>
            <a:endParaRPr lang="pt-BR" sz="1400" dirty="0"/>
          </a:p>
        </p:txBody>
      </p:sp>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6"/>
          </p:nvPr>
        </p:nvSpPr>
        <p:spPr>
          <a:xfrm>
            <a:off x="300915" y="6319046"/>
            <a:ext cx="11582399" cy="365125"/>
          </a:xfrm>
        </p:spPr>
        <p:txBody>
          <a:bodyPr/>
          <a:lstStyle/>
          <a:p>
            <a:endParaRPr lang="en-GB" sz="800" b="0" dirty="0">
              <a:solidFill>
                <a:schemeClr val="tx2"/>
              </a:solidFill>
            </a:endParaRPr>
          </a:p>
          <a:p>
            <a:endParaRPr lang="en-GB" b="0" dirty="0">
              <a:solidFill>
                <a:schemeClr val="tx2"/>
              </a:solidFill>
            </a:endParaRPr>
          </a:p>
          <a:p>
            <a:r>
              <a:rPr lang="en-GB" sz="800" b="0" dirty="0">
                <a:solidFill>
                  <a:schemeClr val="tx2"/>
                </a:solidFill>
              </a:rPr>
              <a:t>Source:  NIQ Scantrack Grocery Multiples</a:t>
            </a:r>
          </a:p>
          <a:p>
            <a:endParaRPr lang="en-US" b="0" dirty="0">
              <a:solidFill>
                <a:schemeClr val="tx2"/>
              </a:solidFill>
            </a:endParaRPr>
          </a:p>
        </p:txBody>
      </p:sp>
      <p:sp>
        <p:nvSpPr>
          <p:cNvPr id="8" name="Content Placeholder 7">
            <a:extLst>
              <a:ext uri="{FF2B5EF4-FFF2-40B4-BE49-F238E27FC236}">
                <a16:creationId xmlns:a16="http://schemas.microsoft.com/office/drawing/2014/main" id="{2A71F05D-35CD-E476-478D-4F4BF5B8D5C6}"/>
              </a:ext>
            </a:extLst>
          </p:cNvPr>
          <p:cNvSpPr>
            <a:spLocks noGrp="1"/>
          </p:cNvSpPr>
          <p:nvPr>
            <p:ph idx="17"/>
          </p:nvPr>
        </p:nvSpPr>
        <p:spPr>
          <a:xfrm>
            <a:off x="3220278" y="2166884"/>
            <a:ext cx="2774837" cy="3261562"/>
          </a:xfrm>
        </p:spPr>
        <p:txBody>
          <a:bodyPr vert="horz" lIns="91440" tIns="45720" rIns="91440" bIns="45720" rtlCol="0">
            <a:noAutofit/>
          </a:bodyPr>
          <a:lstStyle/>
          <a:p>
            <a:pPr marL="0" indent="0">
              <a:buNone/>
            </a:pPr>
            <a:r>
              <a:rPr lang="en-US" sz="1400" b="1" dirty="0"/>
              <a:t>Sales robust at the mid-point</a:t>
            </a:r>
          </a:p>
          <a:p>
            <a:r>
              <a:rPr lang="en-US" sz="1000" dirty="0"/>
              <a:t>It was a stronger week for </a:t>
            </a:r>
            <a:r>
              <a:rPr lang="en-US" sz="1000" b="1" dirty="0"/>
              <a:t>BWS</a:t>
            </a:r>
            <a:r>
              <a:rPr lang="en-US" sz="1000" dirty="0"/>
              <a:t>, which saw </a:t>
            </a:r>
            <a:r>
              <a:rPr lang="en-US" sz="1000" b="1" dirty="0"/>
              <a:t>value sales improve +8.5% </a:t>
            </a:r>
            <a:r>
              <a:rPr lang="en-US" sz="1000" dirty="0"/>
              <a:t>and </a:t>
            </a:r>
            <a:r>
              <a:rPr lang="en-US" sz="1000" b="1" dirty="0"/>
              <a:t>unit</a:t>
            </a:r>
            <a:r>
              <a:rPr lang="en-US" sz="1000" dirty="0"/>
              <a:t> </a:t>
            </a:r>
            <a:r>
              <a:rPr lang="en-US" sz="1000" b="1" dirty="0"/>
              <a:t>growth</a:t>
            </a:r>
            <a:r>
              <a:rPr lang="en-US" sz="1000" dirty="0"/>
              <a:t> turn </a:t>
            </a:r>
            <a:r>
              <a:rPr lang="en-US" sz="1000" b="1" dirty="0"/>
              <a:t>positive +3.2%.  </a:t>
            </a:r>
            <a:r>
              <a:rPr lang="en-US" sz="1000" dirty="0"/>
              <a:t>Unit growths were particularly strong in </a:t>
            </a:r>
            <a:r>
              <a:rPr lang="en-US" sz="1000" b="1" dirty="0"/>
              <a:t>Wine</a:t>
            </a:r>
            <a:r>
              <a:rPr lang="en-US" sz="1000" dirty="0"/>
              <a:t> helped by mid year offers Units +6.1%.</a:t>
            </a:r>
          </a:p>
          <a:p>
            <a:r>
              <a:rPr lang="en-US" sz="1000" dirty="0"/>
              <a:t>W/e 1</a:t>
            </a:r>
            <a:r>
              <a:rPr lang="en-US" sz="1000" baseline="30000" dirty="0"/>
              <a:t>st</a:t>
            </a:r>
            <a:r>
              <a:rPr lang="en-US" sz="1000" dirty="0"/>
              <a:t> July, marks the mid-point of 2023, with 26 weeks of data, YTD value growths remain robust at </a:t>
            </a:r>
            <a:r>
              <a:rPr lang="en-US" sz="1000" b="1" dirty="0"/>
              <a:t>+7.3%.</a:t>
            </a:r>
          </a:p>
          <a:p>
            <a:endParaRPr lang="en-US" sz="1000" b="1" dirty="0"/>
          </a:p>
          <a:p>
            <a:pPr marL="0" indent="0">
              <a:buNone/>
            </a:pPr>
            <a:endParaRPr lang="pt-BR" sz="1400" b="1" dirty="0"/>
          </a:p>
        </p:txBody>
      </p:sp>
      <p:sp>
        <p:nvSpPr>
          <p:cNvPr id="10" name="Content Placeholder 9">
            <a:extLst>
              <a:ext uri="{FF2B5EF4-FFF2-40B4-BE49-F238E27FC236}">
                <a16:creationId xmlns:a16="http://schemas.microsoft.com/office/drawing/2014/main" id="{BA554FFF-BE21-CBD9-DDD9-D3E0BFD819F1}"/>
              </a:ext>
            </a:extLst>
          </p:cNvPr>
          <p:cNvSpPr>
            <a:spLocks noGrp="1"/>
          </p:cNvSpPr>
          <p:nvPr>
            <p:ph idx="19"/>
          </p:nvPr>
        </p:nvSpPr>
        <p:spPr>
          <a:xfrm>
            <a:off x="6216393" y="2197775"/>
            <a:ext cx="2706889" cy="2845279"/>
          </a:xfrm>
        </p:spPr>
        <p:txBody>
          <a:bodyPr vert="horz" lIns="91440" tIns="45720" rIns="91440" bIns="45720" rtlCol="0">
            <a:noAutofit/>
          </a:bodyPr>
          <a:lstStyle/>
          <a:p>
            <a:pPr marL="0" indent="0">
              <a:buNone/>
            </a:pPr>
            <a:r>
              <a:rPr lang="en-US" sz="1400" b="1" dirty="0"/>
              <a:t>Return to comfort foods</a:t>
            </a:r>
          </a:p>
          <a:p>
            <a:r>
              <a:rPr lang="en-US" sz="1000" dirty="0"/>
              <a:t>As temperatures turned cooler and weather less settled, shoppers swapped liquid refreshments and ice-creams for more comfort foods including </a:t>
            </a:r>
            <a:r>
              <a:rPr lang="en-US" sz="1000" b="1" dirty="0"/>
              <a:t>Biscuits, Confectionery, Gravy &amp; Stock, Preserves </a:t>
            </a:r>
            <a:r>
              <a:rPr lang="en-US" sz="1000" dirty="0"/>
              <a:t>and </a:t>
            </a:r>
            <a:r>
              <a:rPr lang="en-US" sz="1000" b="1" dirty="0"/>
              <a:t>Cooking Sauces.</a:t>
            </a:r>
            <a:endParaRPr lang="en-US" sz="1000" dirty="0"/>
          </a:p>
          <a:p>
            <a:r>
              <a:rPr lang="en-US" sz="1000" dirty="0"/>
              <a:t>Food Inflation has now peaked, leaving a legacy of </a:t>
            </a:r>
            <a:r>
              <a:rPr lang="en-US" sz="1000" b="1" dirty="0"/>
              <a:t>higher food prices</a:t>
            </a:r>
            <a:r>
              <a:rPr lang="en-US" sz="1000" dirty="0"/>
              <a:t>. </a:t>
            </a:r>
          </a:p>
          <a:p>
            <a:r>
              <a:rPr lang="pt-BR" sz="1000" dirty="0"/>
              <a:t>The various coping strategies of shopping more cheaply and across channels are expected to stay.</a:t>
            </a:r>
          </a:p>
        </p:txBody>
      </p:sp>
      <p:sp>
        <p:nvSpPr>
          <p:cNvPr id="12" name="Content Placeholder 11">
            <a:extLst>
              <a:ext uri="{FF2B5EF4-FFF2-40B4-BE49-F238E27FC236}">
                <a16:creationId xmlns:a16="http://schemas.microsoft.com/office/drawing/2014/main" id="{7F4F240E-1796-DC47-1615-54DF42B41853}"/>
              </a:ext>
            </a:extLst>
          </p:cNvPr>
          <p:cNvSpPr>
            <a:spLocks noGrp="1"/>
          </p:cNvSpPr>
          <p:nvPr>
            <p:ph idx="21"/>
          </p:nvPr>
        </p:nvSpPr>
        <p:spPr>
          <a:xfrm>
            <a:off x="9173871" y="2178979"/>
            <a:ext cx="2706889" cy="2845279"/>
          </a:xfrm>
        </p:spPr>
        <p:txBody>
          <a:bodyPr vert="horz" lIns="91440" tIns="45720" rIns="91440" bIns="45720" rtlCol="0">
            <a:noAutofit/>
          </a:bodyPr>
          <a:lstStyle/>
          <a:p>
            <a:pPr marL="0" indent="0">
              <a:buNone/>
            </a:pPr>
            <a:r>
              <a:rPr lang="en-US" sz="1400" b="1" dirty="0"/>
              <a:t>Sales slowed for 4</a:t>
            </a:r>
            <a:r>
              <a:rPr lang="en-US" sz="1400" b="1" baseline="30000" dirty="0"/>
              <a:t>th</a:t>
            </a:r>
            <a:r>
              <a:rPr lang="en-US" sz="1400" b="1" dirty="0"/>
              <a:t> week</a:t>
            </a:r>
          </a:p>
          <a:p>
            <a:r>
              <a:rPr lang="en-US" sz="1000" dirty="0"/>
              <a:t>Against the hottest day of the year last year, value sales slowed to their lowest level, excluding seasonal weeks, since last Summer.</a:t>
            </a:r>
          </a:p>
          <a:p>
            <a:r>
              <a:rPr lang="en-US" sz="1000" dirty="0"/>
              <a:t>Despite double digit Food Inflation*, only Ambient Grocery reported double digit growth.</a:t>
            </a:r>
          </a:p>
          <a:p>
            <a:r>
              <a:rPr lang="en-US" sz="1000" dirty="0"/>
              <a:t>Comfort Foods had the strongest growth including Gravy &amp; Stock, Ambient Asian Accompaniments, Chilled and Ambient Soup, Frozen Veg, Sugar &amp; Sweeteners, Herbs &amp; Spices, Eggs, Frozen Potato and Froze Bakery Products.</a:t>
            </a:r>
          </a:p>
          <a:p>
            <a:endParaRPr lang="en-US" sz="1000" dirty="0"/>
          </a:p>
          <a:p>
            <a:pPr marL="0" indent="0">
              <a:buNone/>
            </a:pPr>
            <a:endParaRPr lang="pt-BR" sz="1400" b="1" dirty="0"/>
          </a:p>
        </p:txBody>
      </p:sp>
      <p:sp>
        <p:nvSpPr>
          <p:cNvPr id="3" name="Text Placeholder 2">
            <a:extLst>
              <a:ext uri="{FF2B5EF4-FFF2-40B4-BE49-F238E27FC236}">
                <a16:creationId xmlns:a16="http://schemas.microsoft.com/office/drawing/2014/main" id="{42D6CC38-8713-4C52-9D40-C955E07A4C4A}"/>
              </a:ext>
            </a:extLst>
          </p:cNvPr>
          <p:cNvSpPr>
            <a:spLocks noGrp="1"/>
          </p:cNvSpPr>
          <p:nvPr>
            <p:ph type="body" sz="quarter" idx="13"/>
          </p:nvPr>
        </p:nvSpPr>
        <p:spPr>
          <a:xfrm>
            <a:off x="288558" y="669647"/>
            <a:ext cx="11582400" cy="436542"/>
          </a:xfrm>
          <a:noFill/>
          <a:ln>
            <a:noFill/>
          </a:ln>
        </p:spPr>
        <p:txBody>
          <a:bodyPr spcFirstLastPara="1" wrap="square" lIns="0" tIns="48767" rIns="0" bIns="48767" anchor="ctr" anchorCtr="0">
            <a:noAutofit/>
          </a:bodyPr>
          <a:lstStyle/>
          <a:p>
            <a:pPr algn="l">
              <a:buNone/>
            </a:pPr>
            <a:r>
              <a:rPr lang="en-US" i="1" dirty="0">
                <a:latin typeface="Georgia" panose="02040502050405020303" pitchFamily="18" charset="0"/>
                <a:sym typeface="Montserrat"/>
              </a:rPr>
              <a:t>Weather, inflation and last year comparatives continue to influence the weekly trend</a:t>
            </a:r>
          </a:p>
        </p:txBody>
      </p:sp>
      <p:sp>
        <p:nvSpPr>
          <p:cNvPr id="2" name="Title 1">
            <a:extLst>
              <a:ext uri="{FF2B5EF4-FFF2-40B4-BE49-F238E27FC236}">
                <a16:creationId xmlns:a16="http://schemas.microsoft.com/office/drawing/2014/main" id="{C69CD1E1-B68E-4509-841C-B0690BC32AA4}"/>
              </a:ext>
            </a:extLst>
          </p:cNvPr>
          <p:cNvSpPr>
            <a:spLocks noGrp="1"/>
          </p:cNvSpPr>
          <p:nvPr>
            <p:ph type="title"/>
          </p:nvPr>
        </p:nvSpPr>
        <p:spPr>
          <a:xfrm>
            <a:off x="288558" y="160182"/>
            <a:ext cx="11582400" cy="397352"/>
          </a:xfrm>
        </p:spPr>
        <p:txBody>
          <a:bodyPr vert="horz"/>
          <a:lstStyle/>
          <a:p>
            <a:r>
              <a:rPr lang="en-US" dirty="0"/>
              <a:t>Weather turned wet and began to disrupt family events, against some tougher comparatives</a:t>
            </a:r>
          </a:p>
        </p:txBody>
      </p:sp>
      <p:sp>
        <p:nvSpPr>
          <p:cNvPr id="6" name="Content Placeholder 17">
            <a:extLst>
              <a:ext uri="{FF2B5EF4-FFF2-40B4-BE49-F238E27FC236}">
                <a16:creationId xmlns:a16="http://schemas.microsoft.com/office/drawing/2014/main" id="{3A93FFD2-3126-A642-8B58-FB3153CE9B70}"/>
              </a:ext>
            </a:extLst>
          </p:cNvPr>
          <p:cNvSpPr txBox="1">
            <a:spLocks/>
          </p:cNvSpPr>
          <p:nvPr/>
        </p:nvSpPr>
        <p:spPr>
          <a:xfrm>
            <a:off x="189653" y="1468227"/>
            <a:ext cx="3034454"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Wk1: </a:t>
            </a:r>
            <a:r>
              <a:rPr lang="en-GB" sz="2600" b="0" i="1" dirty="0">
                <a:latin typeface="Georgia" panose="02040502050405020303" pitchFamily="18" charset="0"/>
              </a:rPr>
              <a:t> </a:t>
            </a:r>
            <a:r>
              <a:rPr lang="en-GB" b="0" i="1" dirty="0">
                <a:latin typeface="Georgia" panose="02040502050405020303" pitchFamily="18" charset="0"/>
              </a:rPr>
              <a:t>Growths slow</a:t>
            </a:r>
          </a:p>
        </p:txBody>
      </p:sp>
      <p:sp>
        <p:nvSpPr>
          <p:cNvPr id="7" name="Content Placeholder 17">
            <a:extLst>
              <a:ext uri="{FF2B5EF4-FFF2-40B4-BE49-F238E27FC236}">
                <a16:creationId xmlns:a16="http://schemas.microsoft.com/office/drawing/2014/main" id="{D626C69C-82DA-BF2B-2DF5-13970D7E2317}"/>
              </a:ext>
            </a:extLst>
          </p:cNvPr>
          <p:cNvSpPr txBox="1">
            <a:spLocks/>
          </p:cNvSpPr>
          <p:nvPr/>
        </p:nvSpPr>
        <p:spPr>
          <a:xfrm>
            <a:off x="6216393" y="1468227"/>
            <a:ext cx="2678403"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Wk3: </a:t>
            </a:r>
            <a:r>
              <a:rPr lang="en-GB" sz="2600" b="0" i="1" dirty="0">
                <a:latin typeface="Georgia" panose="02040502050405020303" pitchFamily="18" charset="0"/>
              </a:rPr>
              <a:t> </a:t>
            </a:r>
            <a:r>
              <a:rPr lang="en-GB" i="1" dirty="0">
                <a:latin typeface="Georgia" panose="02040502050405020303" pitchFamily="18" charset="0"/>
              </a:rPr>
              <a:t>Mixed weather</a:t>
            </a:r>
            <a:endParaRPr lang="en-US" kern="0" dirty="0">
              <a:latin typeface="Georgia" panose="02040502050405020303" pitchFamily="18" charset="0"/>
            </a:endParaRPr>
          </a:p>
        </p:txBody>
      </p:sp>
      <p:sp>
        <p:nvSpPr>
          <p:cNvPr id="9" name="Content Placeholder 17">
            <a:extLst>
              <a:ext uri="{FF2B5EF4-FFF2-40B4-BE49-F238E27FC236}">
                <a16:creationId xmlns:a16="http://schemas.microsoft.com/office/drawing/2014/main" id="{656FA0E4-B2F5-8C61-26ED-8302B0A58405}"/>
              </a:ext>
            </a:extLst>
          </p:cNvPr>
          <p:cNvSpPr txBox="1">
            <a:spLocks/>
          </p:cNvSpPr>
          <p:nvPr/>
        </p:nvSpPr>
        <p:spPr>
          <a:xfrm>
            <a:off x="3252476" y="1449692"/>
            <a:ext cx="2678403"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Wk2: </a:t>
            </a:r>
            <a:r>
              <a:rPr lang="en-GB" sz="2600" b="0" i="1" dirty="0">
                <a:latin typeface="Georgia" panose="02040502050405020303" pitchFamily="18" charset="0"/>
              </a:rPr>
              <a:t> </a:t>
            </a:r>
            <a:r>
              <a:rPr lang="en-GB" b="0" i="1" dirty="0">
                <a:latin typeface="Georgia" panose="02040502050405020303" pitchFamily="18" charset="0"/>
              </a:rPr>
              <a:t>Mid Year point</a:t>
            </a:r>
            <a:endParaRPr lang="en-US" kern="0" dirty="0">
              <a:latin typeface="Georgia" panose="02040502050405020303" pitchFamily="18" charset="0"/>
            </a:endParaRPr>
          </a:p>
        </p:txBody>
      </p:sp>
      <p:sp>
        <p:nvSpPr>
          <p:cNvPr id="11" name="Content Placeholder 17">
            <a:extLst>
              <a:ext uri="{FF2B5EF4-FFF2-40B4-BE49-F238E27FC236}">
                <a16:creationId xmlns:a16="http://schemas.microsoft.com/office/drawing/2014/main" id="{75EE8F46-45B4-FAE3-865C-3117444FDD2D}"/>
              </a:ext>
            </a:extLst>
          </p:cNvPr>
          <p:cNvSpPr txBox="1">
            <a:spLocks/>
          </p:cNvSpPr>
          <p:nvPr/>
        </p:nvSpPr>
        <p:spPr>
          <a:xfrm>
            <a:off x="9180311" y="1468227"/>
            <a:ext cx="2803481"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Wk4: </a:t>
            </a:r>
            <a:r>
              <a:rPr lang="en-GB" b="0" i="1" dirty="0">
                <a:latin typeface="Georgia" panose="02040502050405020303" pitchFamily="18" charset="0"/>
              </a:rPr>
              <a:t>Tough comparatives</a:t>
            </a:r>
            <a:endParaRPr lang="en-US" kern="0" dirty="0">
              <a:latin typeface="Georgia" panose="02040502050405020303" pitchFamily="18" charset="0"/>
            </a:endParaRPr>
          </a:p>
        </p:txBody>
      </p:sp>
      <p:sp>
        <p:nvSpPr>
          <p:cNvPr id="18" name="TextBox 17">
            <a:extLst>
              <a:ext uri="{FF2B5EF4-FFF2-40B4-BE49-F238E27FC236}">
                <a16:creationId xmlns:a16="http://schemas.microsoft.com/office/drawing/2014/main" id="{D8792B85-FD6D-4DFC-D877-31669B5A214C}"/>
              </a:ext>
            </a:extLst>
          </p:cNvPr>
          <p:cNvSpPr txBox="1"/>
          <p:nvPr/>
        </p:nvSpPr>
        <p:spPr>
          <a:xfrm>
            <a:off x="9299787" y="5892800"/>
            <a:ext cx="914400" cy="914400"/>
          </a:xfrm>
          <a:prstGeom prst="rect">
            <a:avLst/>
          </a:prstGeom>
          <a:noFill/>
        </p:spPr>
        <p:txBody>
          <a:bodyPr wrap="none" lIns="0" rIns="0" rtlCol="0">
            <a:noAutofit/>
          </a:bodyPr>
          <a:lstStyle/>
          <a:p>
            <a:pPr algn="l">
              <a:spcAft>
                <a:spcPts val="600"/>
              </a:spcAft>
            </a:pPr>
            <a:r>
              <a:rPr lang="en-GB" sz="900" dirty="0"/>
              <a:t>* BRC-NIQ SPI Food Inflation +14.6% June 2023</a:t>
            </a:r>
          </a:p>
        </p:txBody>
      </p:sp>
    </p:spTree>
    <p:extLst>
      <p:ext uri="{BB962C8B-B14F-4D97-AF65-F5344CB8AC3E}">
        <p14:creationId xmlns:p14="http://schemas.microsoft.com/office/powerpoint/2010/main" val="190427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759550-C005-77E3-508F-E79DCB606508}"/>
              </a:ext>
            </a:extLst>
          </p:cNvPr>
          <p:cNvSpPr>
            <a:spLocks noGrp="1"/>
          </p:cNvSpPr>
          <p:nvPr>
            <p:ph type="sldNum" sz="quarter" idx="12"/>
          </p:nvPr>
        </p:nvSpPr>
        <p:spPr/>
        <p:txBody>
          <a:bodyPr/>
          <a:lstStyle/>
          <a:p>
            <a:fld id="{403EF4E2-7A7A-0548-85F1-5479B7C9E1B2}" type="slidenum">
              <a:rPr lang="en-US" smtClean="0"/>
              <a:t>8</a:t>
            </a:fld>
            <a:endParaRPr lang="en-US" dirty="0"/>
          </a:p>
        </p:txBody>
      </p:sp>
      <p:sp>
        <p:nvSpPr>
          <p:cNvPr id="5" name="Text Placeholder 4">
            <a:extLst>
              <a:ext uri="{FF2B5EF4-FFF2-40B4-BE49-F238E27FC236}">
                <a16:creationId xmlns:a16="http://schemas.microsoft.com/office/drawing/2014/main" id="{B95D67C1-7CAE-47D2-383F-DD3ED4A5A064}"/>
              </a:ext>
            </a:extLst>
          </p:cNvPr>
          <p:cNvSpPr>
            <a:spLocks noGrp="1"/>
          </p:cNvSpPr>
          <p:nvPr>
            <p:ph type="body" sz="quarter" idx="13"/>
          </p:nvPr>
        </p:nvSpPr>
        <p:spPr>
          <a:xfrm>
            <a:off x="294998" y="6162485"/>
            <a:ext cx="11582400" cy="436542"/>
          </a:xfrm>
        </p:spPr>
        <p:txBody>
          <a:bodyPr/>
          <a:lstStyle/>
          <a:p>
            <a:r>
              <a:rPr lang="en-GB" sz="800" dirty="0"/>
              <a:t>Source:  NIQ Scantrack Total Store Read Grocery Multiples</a:t>
            </a:r>
          </a:p>
        </p:txBody>
      </p:sp>
      <p:sp>
        <p:nvSpPr>
          <p:cNvPr id="6" name="Title 5">
            <a:extLst>
              <a:ext uri="{FF2B5EF4-FFF2-40B4-BE49-F238E27FC236}">
                <a16:creationId xmlns:a16="http://schemas.microsoft.com/office/drawing/2014/main" id="{3079879D-50E0-C236-C051-44447753BEE6}"/>
              </a:ext>
            </a:extLst>
          </p:cNvPr>
          <p:cNvSpPr>
            <a:spLocks noGrp="1"/>
          </p:cNvSpPr>
          <p:nvPr>
            <p:ph type="title"/>
          </p:nvPr>
        </p:nvSpPr>
        <p:spPr>
          <a:xfrm>
            <a:off x="288559" y="239931"/>
            <a:ext cx="11903441" cy="397352"/>
          </a:xfrm>
        </p:spPr>
        <p:txBody>
          <a:bodyPr/>
          <a:lstStyle/>
          <a:p>
            <a:r>
              <a:rPr lang="en-GB" dirty="0"/>
              <a:t>Tougher comparatives, flash floods and colder, wetter weather all led to a slowdown in spend</a:t>
            </a:r>
            <a:endParaRPr lang="en-GB" b="0" i="1" dirty="0">
              <a:latin typeface="Georgia" panose="02040502050405020303" pitchFamily="18" charset="0"/>
            </a:endParaRPr>
          </a:p>
        </p:txBody>
      </p:sp>
      <p:sp>
        <p:nvSpPr>
          <p:cNvPr id="7" name="TextBox 6">
            <a:extLst>
              <a:ext uri="{FF2B5EF4-FFF2-40B4-BE49-F238E27FC236}">
                <a16:creationId xmlns:a16="http://schemas.microsoft.com/office/drawing/2014/main" id="{A1613644-49EF-2B74-C7D4-2483E1FF461A}"/>
              </a:ext>
            </a:extLst>
          </p:cNvPr>
          <p:cNvSpPr txBox="1"/>
          <p:nvPr/>
        </p:nvSpPr>
        <p:spPr>
          <a:xfrm>
            <a:off x="315652" y="1064686"/>
            <a:ext cx="4369726" cy="523220"/>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Grocery Multiples</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Weekly year on year value growth</a:t>
            </a:r>
          </a:p>
        </p:txBody>
      </p:sp>
      <p:graphicFrame>
        <p:nvGraphicFramePr>
          <p:cNvPr id="8" name="Chart 7">
            <a:extLst>
              <a:ext uri="{FF2B5EF4-FFF2-40B4-BE49-F238E27FC236}">
                <a16:creationId xmlns:a16="http://schemas.microsoft.com/office/drawing/2014/main" id="{347A7023-67EB-11A1-4C74-CC9430F4EB2F}"/>
              </a:ext>
            </a:extLst>
          </p:cNvPr>
          <p:cNvGraphicFramePr/>
          <p:nvPr>
            <p:extLst>
              <p:ext uri="{D42A27DB-BD31-4B8C-83A1-F6EECF244321}">
                <p14:modId xmlns:p14="http://schemas.microsoft.com/office/powerpoint/2010/main" val="306692190"/>
              </p:ext>
            </p:extLst>
          </p:nvPr>
        </p:nvGraphicFramePr>
        <p:xfrm>
          <a:off x="288557" y="1933345"/>
          <a:ext cx="11582400" cy="4153348"/>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a:extLst>
              <a:ext uri="{FF2B5EF4-FFF2-40B4-BE49-F238E27FC236}">
                <a16:creationId xmlns:a16="http://schemas.microsoft.com/office/drawing/2014/main" id="{A049DF98-FE4C-68B9-2C72-EE2F7A878E32}"/>
              </a:ext>
            </a:extLst>
          </p:cNvPr>
          <p:cNvCxnSpPr>
            <a:cxnSpLocks/>
          </p:cNvCxnSpPr>
          <p:nvPr/>
        </p:nvCxnSpPr>
        <p:spPr>
          <a:xfrm>
            <a:off x="4460789" y="1847335"/>
            <a:ext cx="0" cy="37193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3C07975-D46F-09F9-B329-BCD102BAE1B6}"/>
              </a:ext>
            </a:extLst>
          </p:cNvPr>
          <p:cNvCxnSpPr>
            <a:cxnSpLocks/>
          </p:cNvCxnSpPr>
          <p:nvPr/>
        </p:nvCxnSpPr>
        <p:spPr>
          <a:xfrm>
            <a:off x="8190470" y="1847335"/>
            <a:ext cx="0" cy="37193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6496DCB-F3EA-E38D-588B-F3ACF738DF56}"/>
              </a:ext>
            </a:extLst>
          </p:cNvPr>
          <p:cNvSpPr txBox="1"/>
          <p:nvPr/>
        </p:nvSpPr>
        <p:spPr>
          <a:xfrm>
            <a:off x="1568917" y="1669767"/>
            <a:ext cx="1049628" cy="545399"/>
          </a:xfrm>
          <a:prstGeom prst="rect">
            <a:avLst/>
          </a:prstGeom>
          <a:noFill/>
        </p:spPr>
        <p:txBody>
          <a:bodyPr wrap="none" lIns="0" rIns="0" rtlCol="0">
            <a:noAutofit/>
          </a:bodyPr>
          <a:lstStyle/>
          <a:p>
            <a:pPr algn="ctr"/>
            <a:r>
              <a:rPr lang="en-GB" sz="700" b="1" dirty="0"/>
              <a:t>Coronation vs Jubilee**</a:t>
            </a:r>
          </a:p>
          <a:p>
            <a:pPr algn="ctr"/>
            <a:r>
              <a:rPr lang="en-GB" sz="700" dirty="0"/>
              <a:t>Value +4.7%</a:t>
            </a:r>
          </a:p>
          <a:p>
            <a:pPr algn="ctr"/>
            <a:r>
              <a:rPr lang="en-GB" sz="700" dirty="0"/>
              <a:t>Units </a:t>
            </a:r>
            <a:r>
              <a:rPr lang="en-GB" sz="700" dirty="0">
                <a:solidFill>
                  <a:srgbClr val="FF0000"/>
                </a:solidFill>
              </a:rPr>
              <a:t>-3.5%</a:t>
            </a:r>
          </a:p>
        </p:txBody>
      </p:sp>
      <p:sp>
        <p:nvSpPr>
          <p:cNvPr id="12" name="TextBox 11">
            <a:extLst>
              <a:ext uri="{FF2B5EF4-FFF2-40B4-BE49-F238E27FC236}">
                <a16:creationId xmlns:a16="http://schemas.microsoft.com/office/drawing/2014/main" id="{0A180FD1-5047-6D28-D2F5-8A1E645FC4D4}"/>
              </a:ext>
            </a:extLst>
          </p:cNvPr>
          <p:cNvSpPr txBox="1"/>
          <p:nvPr/>
        </p:nvSpPr>
        <p:spPr>
          <a:xfrm>
            <a:off x="1590731" y="5562146"/>
            <a:ext cx="1204175" cy="324119"/>
          </a:xfrm>
          <a:prstGeom prst="rect">
            <a:avLst/>
          </a:prstGeom>
          <a:noFill/>
        </p:spPr>
        <p:txBody>
          <a:bodyPr wrap="none" lIns="0" rIns="0" rtlCol="0">
            <a:noAutofit/>
          </a:bodyPr>
          <a:lstStyle/>
          <a:p>
            <a:pPr algn="ctr"/>
            <a:r>
              <a:rPr lang="en-GB" sz="700" b="1" dirty="0"/>
              <a:t>** Coronation </a:t>
            </a:r>
            <a:r>
              <a:rPr lang="en-GB" sz="700" dirty="0"/>
              <a:t>w/e 6May23</a:t>
            </a:r>
          </a:p>
        </p:txBody>
      </p:sp>
    </p:spTree>
    <p:extLst>
      <p:ext uri="{BB962C8B-B14F-4D97-AF65-F5344CB8AC3E}">
        <p14:creationId xmlns:p14="http://schemas.microsoft.com/office/powerpoint/2010/main" val="114655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3ACBA3-E5DD-2AFB-3411-35526C87682F}"/>
              </a:ext>
            </a:extLst>
          </p:cNvPr>
          <p:cNvSpPr>
            <a:spLocks noGrp="1"/>
          </p:cNvSpPr>
          <p:nvPr>
            <p:ph type="sldNum" sz="quarter" idx="12"/>
          </p:nvPr>
        </p:nvSpPr>
        <p:spPr/>
        <p:txBody>
          <a:bodyPr/>
          <a:lstStyle/>
          <a:p>
            <a:fld id="{403EF4E2-7A7A-0548-85F1-5479B7C9E1B2}" type="slidenum">
              <a:rPr lang="en-US" smtClean="0"/>
              <a:t>9</a:t>
            </a:fld>
            <a:endParaRPr lang="en-US" dirty="0"/>
          </a:p>
        </p:txBody>
      </p:sp>
      <p:sp>
        <p:nvSpPr>
          <p:cNvPr id="11" name="Text Placeholder 10">
            <a:extLst>
              <a:ext uri="{FF2B5EF4-FFF2-40B4-BE49-F238E27FC236}">
                <a16:creationId xmlns:a16="http://schemas.microsoft.com/office/drawing/2014/main" id="{9AB94C65-BB6F-1F0A-A330-20E4339FB457}"/>
              </a:ext>
            </a:extLst>
          </p:cNvPr>
          <p:cNvSpPr>
            <a:spLocks noGrp="1"/>
          </p:cNvSpPr>
          <p:nvPr>
            <p:ph type="body" sz="quarter" idx="13"/>
          </p:nvPr>
        </p:nvSpPr>
        <p:spPr>
          <a:xfrm>
            <a:off x="288558" y="6220441"/>
            <a:ext cx="11582400" cy="436542"/>
          </a:xfrm>
        </p:spPr>
        <p:txBody>
          <a:bodyPr/>
          <a:lstStyle/>
          <a:p>
            <a:r>
              <a:rPr lang="en-GB" sz="800" dirty="0"/>
              <a:t>Source:  BRC-NIQ Shop Price Index</a:t>
            </a:r>
          </a:p>
        </p:txBody>
      </p:sp>
      <p:sp>
        <p:nvSpPr>
          <p:cNvPr id="8" name="Title 7">
            <a:extLst>
              <a:ext uri="{FF2B5EF4-FFF2-40B4-BE49-F238E27FC236}">
                <a16:creationId xmlns:a16="http://schemas.microsoft.com/office/drawing/2014/main" id="{BD2F472E-5BB8-7E66-5A9E-127C75A16F1A}"/>
              </a:ext>
            </a:extLst>
          </p:cNvPr>
          <p:cNvSpPr>
            <a:spLocks noGrp="1"/>
          </p:cNvSpPr>
          <p:nvPr>
            <p:ph type="title"/>
          </p:nvPr>
        </p:nvSpPr>
        <p:spPr/>
        <p:txBody>
          <a:bodyPr/>
          <a:lstStyle/>
          <a:p>
            <a:r>
              <a:rPr lang="en-GB" dirty="0">
                <a:latin typeface="Georgia" panose="02040502050405020303" pitchFamily="18" charset="0"/>
              </a:rPr>
              <a:t>Food</a:t>
            </a:r>
            <a:r>
              <a:rPr lang="en-GB" b="0" dirty="0"/>
              <a:t> Shop Price Inflation </a:t>
            </a:r>
            <a:r>
              <a:rPr lang="en-GB" i="1" dirty="0">
                <a:latin typeface="Georgia" panose="02040502050405020303" pitchFamily="18" charset="0"/>
              </a:rPr>
              <a:t>has slowed</a:t>
            </a:r>
            <a:r>
              <a:rPr lang="en-GB" b="0" i="1" dirty="0">
                <a:latin typeface="Georgia" panose="02040502050405020303" pitchFamily="18" charset="0"/>
              </a:rPr>
              <a:t> </a:t>
            </a:r>
            <a:r>
              <a:rPr lang="en-GB" b="0" dirty="0">
                <a:latin typeface="+mn-lt"/>
              </a:rPr>
              <a:t>for the </a:t>
            </a:r>
            <a:r>
              <a:rPr lang="en-GB" dirty="0">
                <a:latin typeface="Georgia" panose="02040502050405020303" pitchFamily="18" charset="0"/>
              </a:rPr>
              <a:t>second consecutive </a:t>
            </a:r>
            <a:r>
              <a:rPr lang="en-GB" b="0" dirty="0">
                <a:latin typeface="+mn-lt"/>
              </a:rPr>
              <a:t>month</a:t>
            </a:r>
          </a:p>
        </p:txBody>
      </p:sp>
      <p:sp>
        <p:nvSpPr>
          <p:cNvPr id="12" name="TextBox 11">
            <a:extLst>
              <a:ext uri="{FF2B5EF4-FFF2-40B4-BE49-F238E27FC236}">
                <a16:creationId xmlns:a16="http://schemas.microsoft.com/office/drawing/2014/main" id="{F0C9BCD9-B1B2-8BC0-11AC-9665B4187B17}"/>
              </a:ext>
            </a:extLst>
          </p:cNvPr>
          <p:cNvSpPr txBox="1"/>
          <p:nvPr/>
        </p:nvSpPr>
        <p:spPr>
          <a:xfrm>
            <a:off x="224163" y="1081715"/>
            <a:ext cx="4369726" cy="523220"/>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BRC-NielsenIQ Shop Price Index</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Year on year % changes in shop prices</a:t>
            </a:r>
          </a:p>
        </p:txBody>
      </p:sp>
      <p:graphicFrame>
        <p:nvGraphicFramePr>
          <p:cNvPr id="13" name="Chart 12">
            <a:extLst>
              <a:ext uri="{FF2B5EF4-FFF2-40B4-BE49-F238E27FC236}">
                <a16:creationId xmlns:a16="http://schemas.microsoft.com/office/drawing/2014/main" id="{F9AF9CCD-9FBE-03B3-E7DC-CDEB3F56CD87}"/>
              </a:ext>
            </a:extLst>
          </p:cNvPr>
          <p:cNvGraphicFramePr/>
          <p:nvPr>
            <p:extLst>
              <p:ext uri="{D42A27DB-BD31-4B8C-83A1-F6EECF244321}">
                <p14:modId xmlns:p14="http://schemas.microsoft.com/office/powerpoint/2010/main" val="3602524737"/>
              </p:ext>
            </p:extLst>
          </p:nvPr>
        </p:nvGraphicFramePr>
        <p:xfrm>
          <a:off x="274112" y="1905928"/>
          <a:ext cx="11598641" cy="38824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CDEC169-3409-58BF-6BB8-7DD9D36726E9}"/>
              </a:ext>
            </a:extLst>
          </p:cNvPr>
          <p:cNvSpPr txBox="1"/>
          <p:nvPr/>
        </p:nvSpPr>
        <p:spPr>
          <a:xfrm>
            <a:off x="201231" y="571866"/>
            <a:ext cx="11840515" cy="307777"/>
          </a:xfrm>
          <a:prstGeom prst="rect">
            <a:avLst/>
          </a:prstGeom>
          <a:noFill/>
        </p:spPr>
        <p:txBody>
          <a:bodyPr wrap="square">
            <a:spAutoFit/>
          </a:bodyPr>
          <a:lstStyle/>
          <a:p>
            <a:r>
              <a:rPr lang="en-GB" sz="1400" b="0" i="1" dirty="0">
                <a:solidFill>
                  <a:srgbClr val="2D2D2D"/>
                </a:solidFill>
              </a:rPr>
              <a:t>BRC cited that the slower pace of inflation in food was in response to retailers ‘cutting th</a:t>
            </a:r>
            <a:r>
              <a:rPr lang="en-GB" sz="1400" i="1" dirty="0">
                <a:solidFill>
                  <a:srgbClr val="2D2D2D"/>
                </a:solidFill>
              </a:rPr>
              <a:t>e price of everyday staples, including milk, cheese and eggs’</a:t>
            </a:r>
          </a:p>
        </p:txBody>
      </p:sp>
      <p:sp>
        <p:nvSpPr>
          <p:cNvPr id="3" name="TextBox 2">
            <a:extLst>
              <a:ext uri="{FF2B5EF4-FFF2-40B4-BE49-F238E27FC236}">
                <a16:creationId xmlns:a16="http://schemas.microsoft.com/office/drawing/2014/main" id="{6CD7C39B-95A3-5058-0AC6-A549122007E9}"/>
              </a:ext>
            </a:extLst>
          </p:cNvPr>
          <p:cNvSpPr txBox="1"/>
          <p:nvPr/>
        </p:nvSpPr>
        <p:spPr>
          <a:xfrm>
            <a:off x="8575040" y="6004560"/>
            <a:ext cx="914400" cy="914400"/>
          </a:xfrm>
          <a:prstGeom prst="rect">
            <a:avLst/>
          </a:prstGeom>
          <a:noFill/>
        </p:spPr>
        <p:txBody>
          <a:bodyPr wrap="none" lIns="0" rIns="0" rtlCol="0">
            <a:noAutofit/>
          </a:bodyPr>
          <a:lstStyle/>
          <a:p>
            <a:pPr algn="l">
              <a:spcAft>
                <a:spcPts val="600"/>
              </a:spcAft>
            </a:pPr>
            <a:r>
              <a:rPr lang="en-GB" sz="1100" dirty="0"/>
              <a:t>NB:  July SPI published on Wednesday 2</a:t>
            </a:r>
            <a:r>
              <a:rPr lang="en-GB" sz="1100" baseline="30000" dirty="0"/>
              <a:t>nd</a:t>
            </a:r>
            <a:r>
              <a:rPr lang="en-GB" sz="1100" dirty="0"/>
              <a:t> August</a:t>
            </a:r>
          </a:p>
        </p:txBody>
      </p:sp>
    </p:spTree>
    <p:extLst>
      <p:ext uri="{BB962C8B-B14F-4D97-AF65-F5344CB8AC3E}">
        <p14:creationId xmlns:p14="http://schemas.microsoft.com/office/powerpoint/2010/main" val="2348365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IQ All Theme Colo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extLst>
    <a:ext uri="{05A4C25C-085E-4340-85A3-A5531E510DB2}">
      <thm15:themeFamily xmlns:thm15="http://schemas.microsoft.com/office/thememl/2012/main" name="NIQ All Theme Colors" id="{B856E7C0-BDD2-42AD-A5B3-75E97D859AD8}" vid="{B7554A2C-97B1-45AA-BD5A-7BC64D68FE3D}"/>
    </a:ext>
  </a:extLst>
</a:theme>
</file>

<file path=ppt/theme/theme2.xml><?xml version="1.0" encoding="utf-8"?>
<a:theme xmlns:a="http://schemas.openxmlformats.org/drawingml/2006/main" name="1_NIQ All Theme Colo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extLst>
    <a:ext uri="{05A4C25C-085E-4340-85A3-A5531E510DB2}">
      <thm15:themeFamily xmlns:thm15="http://schemas.microsoft.com/office/thememl/2012/main" name="NIQ All Theme Colors" id="{B856E7C0-BDD2-42AD-A5B3-75E97D859AD8}" vid="{B7554A2C-97B1-45AA-BD5A-7BC64D68FE3D}"/>
    </a:ext>
  </a:extLst>
</a:theme>
</file>

<file path=ppt/theme/theme3.xml><?xml version="1.0" encoding="utf-8"?>
<a:theme xmlns:a="http://schemas.openxmlformats.org/drawingml/2006/main" name="Divide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4.xml><?xml version="1.0" encoding="utf-8"?>
<a:theme xmlns:a="http://schemas.openxmlformats.org/drawingml/2006/main" name="Content">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5.xml><?xml version="1.0" encoding="utf-8"?>
<a:theme xmlns:a="http://schemas.openxmlformats.org/drawingml/2006/main" name="Quote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6.xml><?xml version="1.0" encoding="utf-8"?>
<a:theme xmlns:a="http://schemas.openxmlformats.org/drawingml/2006/main" name="Thank you">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7.xml><?xml version="1.0" encoding="utf-8"?>
<a:theme xmlns:a="http://schemas.openxmlformats.org/drawingml/2006/main" name="3YP">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8.xml><?xml version="1.0" encoding="utf-8"?>
<a:theme xmlns:a="http://schemas.openxmlformats.org/drawingml/2006/main" name="Cobranded">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9.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2023-08-16T23:00:00+00:00</PublicationDate>
    <DocumentAdded xmlns="cebd32e3-9ab6-41ee-b1af-b8405a8d4e68">2023-08-16T23:00:00+00:00</DocumentAdded>
    <TaxCatchAll xmlns="cebd32e3-9ab6-41ee-b1af-b8405a8d4e68">
      <Value>1495</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b598d96a-031b-4e5a-ac03-a337278769d6</TermId>
        </TermInfo>
      </Terms>
    </j7c1b49d505545c2a69692ae734740bd>
    <DocumentSummary xmlns="cebd32e3-9ab6-41ee-b1af-b8405a8d4e68">July 2023 Grocery reports</DocumentSummary>
    <ContentStartDate xmlns="cebd32e3-9ab6-41ee-b1af-b8405a8d4e68" xsi:nil="true"/>
  </documentManagement>
</p:properties>
</file>

<file path=customXml/itemProps1.xml><?xml version="1.0" encoding="utf-8"?>
<ds:datastoreItem xmlns:ds="http://schemas.openxmlformats.org/officeDocument/2006/customXml" ds:itemID="{FC6E6A7D-B129-42B0-AA85-08E8429A345D}"/>
</file>

<file path=customXml/itemProps2.xml><?xml version="1.0" encoding="utf-8"?>
<ds:datastoreItem xmlns:ds="http://schemas.openxmlformats.org/officeDocument/2006/customXml" ds:itemID="{671565C1-CB9A-4A8A-8596-88D25C4A68BF}">
  <ds:schemaRefs>
    <ds:schemaRef ds:uri="http://schemas.microsoft.com/sharepoint/v3/contenttype/forms"/>
  </ds:schemaRefs>
</ds:datastoreItem>
</file>

<file path=customXml/itemProps3.xml><?xml version="1.0" encoding="utf-8"?>
<ds:datastoreItem xmlns:ds="http://schemas.openxmlformats.org/officeDocument/2006/customXml" ds:itemID="{0A9F94EB-F619-41FC-882D-566742107BB5}"/>
</file>

<file path=docProps/app.xml><?xml version="1.0" encoding="utf-8"?>
<Properties xmlns="http://schemas.openxmlformats.org/officeDocument/2006/extended-properties" xmlns:vt="http://schemas.openxmlformats.org/officeDocument/2006/docPropsVTypes">
  <Template>NIQ All Theme Colors</Template>
  <TotalTime>13941</TotalTime>
  <Words>4591</Words>
  <Application>Microsoft Office PowerPoint</Application>
  <PresentationFormat>Widescreen</PresentationFormat>
  <Paragraphs>590</Paragraphs>
  <Slides>46</Slides>
  <Notes>13</Notes>
  <HiddenSlides>0</HiddenSlides>
  <MMClips>0</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1</vt:i4>
      </vt:variant>
      <vt:variant>
        <vt:lpstr>Slide Titles</vt:lpstr>
      </vt:variant>
      <vt:variant>
        <vt:i4>46</vt:i4>
      </vt:variant>
    </vt:vector>
  </HeadingPairs>
  <TitlesOfParts>
    <vt:vector size="64" baseType="lpstr">
      <vt:lpstr>Arial</vt:lpstr>
      <vt:lpstr>Avenir Next LT Pro</vt:lpstr>
      <vt:lpstr>Calibri</vt:lpstr>
      <vt:lpstr>Georgia</vt:lpstr>
      <vt:lpstr>Montserrat</vt:lpstr>
      <vt:lpstr>Montserrat Light</vt:lpstr>
      <vt:lpstr>Symbol</vt:lpstr>
      <vt:lpstr>System Font Regular</vt:lpstr>
      <vt:lpstr>Times New Roman</vt:lpstr>
      <vt:lpstr>NIQ All Theme Colors</vt:lpstr>
      <vt:lpstr>1_NIQ All Theme Colors</vt:lpstr>
      <vt:lpstr>Dividers</vt:lpstr>
      <vt:lpstr>Content</vt:lpstr>
      <vt:lpstr>Quotes</vt:lpstr>
      <vt:lpstr>Thank you</vt:lpstr>
      <vt:lpstr>3YP</vt:lpstr>
      <vt:lpstr>Cobranded</vt:lpstr>
      <vt:lpstr>think-cell Slide</vt:lpstr>
      <vt:lpstr>NIQ Total Till Executive Summary</vt:lpstr>
      <vt:lpstr>5 key takeouts</vt:lpstr>
      <vt:lpstr>Market Overview</vt:lpstr>
      <vt:lpstr>Total Till growths slow after the highs of the hottest June on record.</vt:lpstr>
      <vt:lpstr>Sales growth slowed in July</vt:lpstr>
      <vt:lpstr>The colder, wetter weather will have given shoppers less incentive to spend, 4 weekly value sales slowed by 3% vs prior period</vt:lpstr>
      <vt:lpstr>Weather turned wet and began to disrupt family events, against some tougher comparatives</vt:lpstr>
      <vt:lpstr>Tougher comparatives, flash floods and colder, wetter weather all led to a slowdown in spend</vt:lpstr>
      <vt:lpstr>Food Shop Price Inflation has slowed for the second consecutive month</vt:lpstr>
      <vt:lpstr>Shoppers made just 9m more shopping trips, spent £1.28 more per occasion but bought, on average, 0.5 fewer FMCG items</vt:lpstr>
      <vt:lpstr>PowerPoint Presentation</vt:lpstr>
      <vt:lpstr>PowerPoint Presentation</vt:lpstr>
      <vt:lpstr>Category</vt:lpstr>
      <vt:lpstr>PowerPoint Presentation</vt:lpstr>
      <vt:lpstr>PowerPoint Presentation</vt:lpstr>
      <vt:lpstr>With mixed weather shoppers have returned to convenient and comfort foods.    There was also an uptick in washing detergents.</vt:lpstr>
      <vt:lpstr>PowerPoint Presentation</vt:lpstr>
      <vt:lpstr>PowerPoint Presentation</vt:lpstr>
      <vt:lpstr>Whilst double digit inflation has peaked, high prices remain and continue to impacting the core weekly shop</vt:lpstr>
      <vt:lpstr>PowerPoint Presentation</vt:lpstr>
      <vt:lpstr>What happened by channel?</vt:lpstr>
      <vt:lpstr>Following May celebrations and June heatwave shoppers reigned in spend in July</vt:lpstr>
      <vt:lpstr>Despite double digit food inflation YTD, few retailers have double digit growth, Discounters and Forecourts are the exceptions</vt:lpstr>
      <vt:lpstr>Without sustained sunshine to stimulate sales, sales across the industry slowed vs prior period</vt:lpstr>
      <vt:lpstr>A better month for Online as share edged close to 11% and growth has improved since Easter</vt:lpstr>
      <vt:lpstr> The decline in online shoppers accelerated in July.  With the shift in behaviour to ‘little and more often’ shopping’, online retailers may need to rethink how they compete in this space and how they communicate this to shoppers.  The trend of items in basket has been slowly improving since Easter and will reflect the increased focus online retailers are giving to price. </vt:lpstr>
      <vt:lpstr>‘Little &amp; more often shopping’ continues to benefit Convenience stores, growth dipped in the final week against tough year ago comparatives</vt:lpstr>
      <vt:lpstr>The focus this month was on Convenient meal solutions, emergency purchases and treats  </vt:lpstr>
      <vt:lpstr>PowerPoint Presentation</vt:lpstr>
      <vt:lpstr>  </vt:lpstr>
      <vt:lpstr>PowerPoint Presentation</vt:lpstr>
      <vt:lpstr>Retailer News</vt:lpstr>
      <vt:lpstr>Marks &amp; Spencer continues to have momentum, whilst the Discounters still lead overall. </vt:lpstr>
      <vt:lpstr>Growth slowed in July and most retailers were impacted.  Waitrose and Ocado were the exceptions and recorded a better trend than June.  </vt:lpstr>
      <vt:lpstr> Retailer out performances this month were driven by different factors, all industry leading.  For M&amp;S it was penetration, Aldi saw the biggest uplift in basket spend and Lidl the biggest increase in frequency.</vt:lpstr>
      <vt:lpstr>After struggling with availability issues last month, Waitrose had the strongest performance vs prior period, followed by Ocado.  Most retailers saw fmcg sales slow after a surge in visits in June and it was the Discounters, Co-op and Morrisons who saw the biggest fall in visits.</vt:lpstr>
      <vt:lpstr>Advertising and Promotions</vt:lpstr>
      <vt:lpstr>Retailers continue their focus on everyday low price, with more lower price promises at the supermarkets.  Other footfall drivers include money off vouchers in exchange for meeting spend thresholds instore and the accumulation of loyalty points.  Retailers continue to focus on events with promotions targeted to drive incremental spend.</vt:lpstr>
      <vt:lpstr>Spend bought on offer has edged up to its highest level outside of Christmas and Easter.  </vt:lpstr>
      <vt:lpstr>Spend on offer remains high  </vt:lpstr>
      <vt:lpstr>What is next?</vt:lpstr>
      <vt:lpstr>Encouraging more shoppers to shop remains the focus, as this metric is driving trips    With less incentive to buy seasonal refreshments growth slowed across the industry.  Units per Buyer remains the most stark metric, with shoppers buying LESS overall.  Spend per buyer continues to be elevated by inflation.  Discounter success is being driven by their ability to capture more shoppers.</vt:lpstr>
      <vt:lpstr>      Total Till growths are expected to slow in the second half of 2024, as inflation becomes less of an elevator and the cost of living crisis continues to act as a brake on spending.</vt:lpstr>
      <vt:lpstr>Appendix</vt:lpstr>
      <vt:lpstr>Most categories saw value growth slow.  Core grocery and ‘treat’ categories were the exceptions  </vt:lpstr>
      <vt:lpstr>Without an event or exceptional weather to boost trends, the volume (unit) trend slowed, for the first time in 5 months.  General Merchandise sales slowed sharply, which is the weakest performance for over a year and reflects the continued pressure on discretionary spend.  Albeit still negative, Packaged Grocery and Household had the best performance in unit trends, reflecting the increased focus on staples this month.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July NIQ Total Till Exec Summary</dc:title>
  <dc:creator>Anni Annunziata</dc:creator>
  <cp:lastModifiedBy>Sally F Cowen</cp:lastModifiedBy>
  <cp:revision>174</cp:revision>
  <dcterms:created xsi:type="dcterms:W3CDTF">2022-11-18T18:35:40Z</dcterms:created>
  <dcterms:modified xsi:type="dcterms:W3CDTF">2023-07-27T17:53:40Z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1495;#2023|b598d96a-031b-4e5a-ac03-a337278769d6</vt:lpwstr>
  </property>
</Properties>
</file>