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10" r:id="rId1"/>
  </p:sldMasterIdLst>
  <p:notesMasterIdLst>
    <p:notesMasterId r:id="rId31"/>
  </p:notesMasterIdLst>
  <p:handoutMasterIdLst>
    <p:handoutMasterId r:id="rId32"/>
  </p:handoutMasterIdLst>
  <p:sldIdLst>
    <p:sldId id="572" r:id="rId2"/>
    <p:sldId id="543" r:id="rId3"/>
    <p:sldId id="518" r:id="rId4"/>
    <p:sldId id="520" r:id="rId5"/>
    <p:sldId id="521" r:id="rId6"/>
    <p:sldId id="565" r:id="rId7"/>
    <p:sldId id="523" r:id="rId8"/>
    <p:sldId id="486" r:id="rId9"/>
    <p:sldId id="524" r:id="rId10"/>
    <p:sldId id="525" r:id="rId11"/>
    <p:sldId id="566" r:id="rId12"/>
    <p:sldId id="527" r:id="rId13"/>
    <p:sldId id="528" r:id="rId14"/>
    <p:sldId id="529" r:id="rId15"/>
    <p:sldId id="567" r:id="rId16"/>
    <p:sldId id="530" r:id="rId17"/>
    <p:sldId id="490" r:id="rId18"/>
    <p:sldId id="531" r:id="rId19"/>
    <p:sldId id="568" r:id="rId20"/>
    <p:sldId id="533" r:id="rId21"/>
    <p:sldId id="488" r:id="rId22"/>
    <p:sldId id="534" r:id="rId23"/>
    <p:sldId id="569" r:id="rId24"/>
    <p:sldId id="536" r:id="rId25"/>
    <p:sldId id="537" r:id="rId26"/>
    <p:sldId id="544" r:id="rId27"/>
    <p:sldId id="545" r:id="rId28"/>
    <p:sldId id="570" r:id="rId29"/>
    <p:sldId id="573" r:id="rId3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86" d="100"/>
          <a:sy n="86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2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0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7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2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643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50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80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13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6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33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53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303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27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21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32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549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95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440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70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5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852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97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112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12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844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4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497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93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5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2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5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7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1" r:id="rId1"/>
    <p:sldLayoutId id="2147486212" r:id="rId2"/>
    <p:sldLayoutId id="2147486213" r:id="rId3"/>
    <p:sldLayoutId id="2147486214" r:id="rId4"/>
    <p:sldLayoutId id="2147486215" r:id="rId5"/>
    <p:sldLayoutId id="2147486216" r:id="rId6"/>
    <p:sldLayoutId id="2147486217" r:id="rId7"/>
    <p:sldLayoutId id="2147486218" r:id="rId8"/>
    <p:sldLayoutId id="2147486219" r:id="rId9"/>
    <p:sldLayoutId id="2147486220" r:id="rId10"/>
    <p:sldLayoutId id="2147486221" r:id="rId11"/>
    <p:sldLayoutId id="2147486222" r:id="rId12"/>
    <p:sldLayoutId id="2147486223" r:id="rId13"/>
    <p:sldLayoutId id="2147486224" r:id="rId14"/>
    <p:sldLayoutId id="2147486225" r:id="rId15"/>
    <p:sldLayoutId id="2147486184" r:id="rId16"/>
    <p:sldLayoutId id="2147486185" r:id="rId17"/>
    <p:sldLayoutId id="2147486186" r:id="rId18"/>
    <p:sldLayoutId id="2147486187" r:id="rId19"/>
    <p:sldLayoutId id="2147486188" r:id="rId20"/>
    <p:sldLayoutId id="2147486189" r:id="rId21"/>
    <p:sldLayoutId id="2147486190" r:id="rId22"/>
    <p:sldLayoutId id="2147486191" r:id="rId23"/>
    <p:sldLayoutId id="2147486192" r:id="rId24"/>
    <p:sldLayoutId id="2147486193" r:id="rId25"/>
    <p:sldLayoutId id="2147486194" r:id="rId26"/>
    <p:sldLayoutId id="2147486195" r:id="rId27"/>
    <p:sldLayoutId id="2147486196" r:id="rId28"/>
    <p:sldLayoutId id="2147486197" r:id="rId29"/>
    <p:sldLayoutId id="2147486198" r:id="rId30"/>
    <p:sldLayoutId id="2147486199" r:id="rId31"/>
    <p:sldLayoutId id="2147486200" r:id="rId32"/>
    <p:sldLayoutId id="2147486201" r:id="rId33"/>
    <p:sldLayoutId id="2147486202" r:id="rId34"/>
    <p:sldLayoutId id="2147486203" r:id="rId35"/>
    <p:sldLayoutId id="2147486204" r:id="rId36"/>
    <p:sldLayoutId id="2147486205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emf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4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emf"/><Relationship Id="rId4" Type="http://schemas.openxmlformats.org/officeDocument/2006/relationships/image" Target="../media/image5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2743" y="486748"/>
            <a:ext cx="8387999" cy="1225639"/>
          </a:xfrm>
        </p:spPr>
        <p:txBody>
          <a:bodyPr>
            <a:normAutofit/>
          </a:bodyPr>
          <a:lstStyle/>
          <a:p>
            <a:r>
              <a:rPr lang="en-GB" sz="2500" dirty="0"/>
              <a:t>UK Scampi and Langoustine </a:t>
            </a:r>
            <a:r>
              <a:rPr lang="en-GB" sz="2500" dirty="0" smtClean="0"/>
              <a:t>Report Data </a:t>
            </a:r>
            <a:r>
              <a:rPr lang="en-GB" sz="2500" dirty="0"/>
              <a:t>to </a:t>
            </a:r>
            <a:r>
              <a:rPr lang="en-GB" sz="2500" dirty="0" smtClean="0"/>
              <a:t>19.06.21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1990725"/>
            <a:ext cx="8387999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+mj-lt"/>
              </a:rPr>
              <a:t>ScanTrack data includes GB Total Coverage and the discounters, plus Northern Ireland Total Coverage and Musgraves.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err="1" smtClean="0">
                <a:latin typeface="+mj-lt"/>
              </a:rPr>
              <a:t>HomeScan</a:t>
            </a:r>
            <a:r>
              <a:rPr lang="en-GB" sz="1500" dirty="0" smtClean="0">
                <a:latin typeface="+mj-lt"/>
              </a:rPr>
              <a:t> </a:t>
            </a:r>
            <a:r>
              <a:rPr lang="en-GB" sz="1500" dirty="0">
                <a:latin typeface="+mj-lt"/>
              </a:rPr>
              <a:t>data is based upon a GB consumer panel and should only be used for trends, not absolute values.	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All </a:t>
            </a:r>
            <a:r>
              <a:rPr lang="en-GB" sz="1500" dirty="0">
                <a:latin typeface="+mj-lt"/>
              </a:rPr>
              <a:t>data released after w/e 26.03.16 is coded according to refined definitions available from Seafish.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Species </a:t>
            </a:r>
            <a:r>
              <a:rPr lang="en-GB" sz="1500" dirty="0">
                <a:latin typeface="+mj-lt"/>
              </a:rPr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720714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763" y="1436688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01979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080871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86AE0F-62A4-43B6-83D4-46256CFBE641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6"/>
          <a:stretch/>
        </p:blipFill>
        <p:spPr>
          <a:xfrm>
            <a:off x="0" y="732106"/>
            <a:ext cx="9144000" cy="5454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089876"/>
              </p:ext>
            </p:extLst>
          </p:nvPr>
        </p:nvGraphicFramePr>
        <p:xfrm>
          <a:off x="285750" y="1627188"/>
          <a:ext cx="8531225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4" name="Worksheet" r:id="rId3" imgW="7934275" imgH="4000526" progId="Excel.Sheet.8">
                  <p:embed/>
                </p:oleObj>
              </mc:Choice>
              <mc:Fallback>
                <p:oleObj name="Worksheet" r:id="rId3" imgW="7934275" imgH="400052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627188"/>
                        <a:ext cx="8531225" cy="430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9458550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Scampi</a:t>
            </a:r>
            <a:r>
              <a:rPr lang="en-GB" altLang="en-US" dirty="0" smtClean="0"/>
              <a:t>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1439986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825658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Frozen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35749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152076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892986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633615-E6D5-4838-9F42-EC7925A850F4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6"/>
          <a:stretch/>
        </p:blipFill>
        <p:spPr>
          <a:xfrm>
            <a:off x="0" y="694161"/>
            <a:ext cx="9144000" cy="5454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Frozen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56960"/>
              </p:ext>
            </p:extLst>
          </p:nvPr>
        </p:nvGraphicFramePr>
        <p:xfrm>
          <a:off x="130175" y="1808163"/>
          <a:ext cx="8861425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4" name="Worksheet" r:id="rId3" imgW="7315298" imgH="3219534" progId="Excel.Sheet.8">
                  <p:embed/>
                </p:oleObj>
              </mc:Choice>
              <mc:Fallback>
                <p:oleObj name="Worksheet" r:id="rId3" imgW="7315298" imgH="321953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808163"/>
                        <a:ext cx="8861425" cy="390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736870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96578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1278285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Chilled 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2581937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43038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7781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747242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052" y="63380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F940EC-E387-4ECC-9C36-85FA83E0B5EF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6"/>
          <a:stretch/>
        </p:blipFill>
        <p:spPr>
          <a:xfrm>
            <a:off x="0" y="758710"/>
            <a:ext cx="9144000" cy="5476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641329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748357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922463"/>
            <a:ext cx="8982075" cy="4084637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68584"/>
              </p:ext>
            </p:extLst>
          </p:nvPr>
        </p:nvGraphicFramePr>
        <p:xfrm>
          <a:off x="203200" y="1598613"/>
          <a:ext cx="8672513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6" name="Worksheet" r:id="rId3" imgW="8534304" imgH="4467346" progId="Excel.Sheet.8">
                  <p:embed/>
                </p:oleObj>
              </mc:Choice>
              <mc:Fallback>
                <p:oleObj name="Worksheet" r:id="rId3" imgW="8534304" imgH="44673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598613"/>
                        <a:ext cx="8672513" cy="454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2338300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329399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36638" y="1743075"/>
            <a:ext cx="70627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9561382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1995563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874125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350601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</a:t>
            </a: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539D44-2F2A-4BD0-AF4F-22185C3DCAD6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4"/>
          <a:stretch/>
        </p:blipFill>
        <p:spPr>
          <a:xfrm>
            <a:off x="-132202" y="720025"/>
            <a:ext cx="9144000" cy="55098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393454"/>
              </p:ext>
            </p:extLst>
          </p:nvPr>
        </p:nvGraphicFramePr>
        <p:xfrm>
          <a:off x="273050" y="1423988"/>
          <a:ext cx="8494713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8" name="Worksheet" r:id="rId3" imgW="6743902" imgH="3771768" progId="Excel.Sheet.8">
                  <p:embed/>
                </p:oleObj>
              </mc:Choice>
              <mc:Fallback>
                <p:oleObj name="Worksheet" r:id="rId3" imgW="6743902" imgH="377176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423988"/>
                        <a:ext cx="8494713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1420407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Langoustine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0629735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219198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636637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2298522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422415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470178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Total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3937969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8102851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Long Term Trends – Total Scampi Frozen </a:t>
            </a:r>
            <a:r>
              <a:rPr lang="en-GB" altLang="en-US" sz="2800" dirty="0" smtClean="0">
                <a:latin typeface="Arial" pitchFamily="34" charset="0"/>
              </a:rPr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3913866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774580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7431531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40089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202079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A1463B6-4396-49EF-82CB-054A80D845CE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7"/>
          <a:stretch/>
        </p:blipFill>
        <p:spPr>
          <a:xfrm>
            <a:off x="-33051" y="648541"/>
            <a:ext cx="9144000" cy="5443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67562"/>
              </p:ext>
            </p:extLst>
          </p:nvPr>
        </p:nvGraphicFramePr>
        <p:xfrm>
          <a:off x="55563" y="1497013"/>
          <a:ext cx="8934450" cy="467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6" name="Worksheet" r:id="rId3" imgW="8505671" imgH="4448318" progId="Excel.Sheet.8">
                  <p:embed/>
                </p:oleObj>
              </mc:Choice>
              <mc:Fallback>
                <p:oleObj name="Worksheet" r:id="rId3" imgW="8505671" imgH="444831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1497013"/>
                        <a:ext cx="8934450" cy="467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– 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9606740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Total Scampi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747245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0053213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127949"/>
              </p:ext>
            </p:extLst>
          </p:nvPr>
        </p:nvGraphicFramePr>
        <p:xfrm>
          <a:off x="96838" y="1347788"/>
          <a:ext cx="8969375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5" name="Worksheet" r:id="rId3" imgW="8629466" imgH="4057610" progId="Excel.Sheet.8">
                  <p:embed/>
                </p:oleObj>
              </mc:Choice>
              <mc:Fallback>
                <p:oleObj name="Worksheet" r:id="rId3" imgW="8629466" imgH="4057610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1347788"/>
                        <a:ext cx="8969375" cy="492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136884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A9A60725-7E73-4421-932D-CE4A8E1FB310}"/>
</file>

<file path=customXml/itemProps2.xml><?xml version="1.0" encoding="utf-8"?>
<ds:datastoreItem xmlns:ds="http://schemas.openxmlformats.org/officeDocument/2006/customXml" ds:itemID="{FC530C0A-1260-4154-A013-0C03B496D9CE}"/>
</file>

<file path=customXml/itemProps3.xml><?xml version="1.0" encoding="utf-8"?>
<ds:datastoreItem xmlns:ds="http://schemas.openxmlformats.org/officeDocument/2006/customXml" ds:itemID="{E2281150-E1B2-44A7-B992-82A7D557747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9974</TotalTime>
  <Words>636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Seafish - Light</vt:lpstr>
      <vt:lpstr>Worksheet</vt:lpstr>
      <vt:lpstr>Microsoft Excel 97-2003 Worksheet</vt:lpstr>
      <vt:lpstr>UK Scampi and Langoustine Report Data to 19.06.21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June NielsenIQ Scampi and Langoustine Report</dc:title>
  <dc:creator>anderi01</dc:creator>
  <cp:lastModifiedBy>Puri, Sandeep Rakeshpal</cp:lastModifiedBy>
  <cp:revision>1226</cp:revision>
  <dcterms:created xsi:type="dcterms:W3CDTF">2009-04-16T08:15:59Z</dcterms:created>
  <dcterms:modified xsi:type="dcterms:W3CDTF">2021-07-07T08:44:20Z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