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style5.xml" ContentType="application/vnd.ms-office.chart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colors5.xml" ContentType="application/vnd.ms-office.chartcolorstyl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charts/chart15.xml" ContentType="application/vnd.openxmlformats-officedocument.drawingml.chart+xml"/>
  <Override PartName="/ppt/charts/chart12.xml" ContentType="application/vnd.openxmlformats-officedocument.drawingml.chart+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1788" r:id="rId2"/>
    <p:sldId id="1783" r:id="rId3"/>
    <p:sldId id="406" r:id="rId4"/>
    <p:sldId id="368" r:id="rId5"/>
    <p:sldId id="370" r:id="rId6"/>
    <p:sldId id="374" r:id="rId7"/>
    <p:sldId id="366" r:id="rId8"/>
    <p:sldId id="394" r:id="rId9"/>
    <p:sldId id="395" r:id="rId10"/>
    <p:sldId id="396" r:id="rId11"/>
    <p:sldId id="1540" r:id="rId12"/>
    <p:sldId id="404" r:id="rId13"/>
    <p:sldId id="384" r:id="rId14"/>
    <p:sldId id="1708" r:id="rId15"/>
    <p:sldId id="1635" r:id="rId16"/>
    <p:sldId id="407" r:id="rId17"/>
    <p:sldId id="1587" r:id="rId18"/>
    <p:sldId id="1637" r:id="rId19"/>
    <p:sldId id="1648" r:id="rId20"/>
    <p:sldId id="386" r:id="rId21"/>
    <p:sldId id="388" r:id="rId22"/>
    <p:sldId id="1790" r:id="rId23"/>
    <p:sldId id="1541" r:id="rId24"/>
    <p:sldId id="408" r:id="rId25"/>
    <p:sldId id="1784" r:id="rId26"/>
    <p:sldId id="1498" r:id="rId27"/>
    <p:sldId id="1640" r:id="rId28"/>
    <p:sldId id="1789" r:id="rId29"/>
    <p:sldId id="1791" r:id="rId30"/>
    <p:sldId id="369" r:id="rId31"/>
    <p:sldId id="1574" r:id="rId32"/>
    <p:sldId id="397" r:id="rId33"/>
    <p:sldId id="398" r:id="rId34"/>
    <p:sldId id="401" r:id="rId35"/>
    <p:sldId id="382" r:id="rId36"/>
    <p:sldId id="1786" r:id="rId37"/>
    <p:sldId id="1787" r:id="rId38"/>
    <p:sldId id="364" r:id="rId39"/>
  </p:sldIdLst>
  <p:sldSz cx="9144000" cy="5143500" type="screen16x9"/>
  <p:notesSz cx="6858000" cy="9144000"/>
  <p:embeddedFontLst>
    <p:embeddedFont>
      <p:font typeface="Avenir Next LT Pro" panose="020B0504020202020204"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Montserrat" panose="00000500000000000000" pitchFamily="2" charset="0"/>
      <p:regular r:id="rId49"/>
      <p:bold r:id="rId50"/>
      <p:italic r:id="rId51"/>
      <p:boldItalic r:id="rId52"/>
    </p:embeddedFont>
    <p:embeddedFont>
      <p:font typeface="Montserrat Light" panose="00000400000000000000" pitchFamily="2"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FDC"/>
    <a:srgbClr val="A282F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86388" autoAdjust="0"/>
  </p:normalViewPr>
  <p:slideViewPr>
    <p:cSldViewPr snapToGrid="0">
      <p:cViewPr varScale="1">
        <p:scale>
          <a:sx n="85" d="100"/>
          <a:sy n="85" d="100"/>
        </p:scale>
        <p:origin x="396" y="60"/>
      </p:cViewPr>
      <p:guideLst>
        <p:guide orient="horz" pos="1620"/>
        <p:guide pos="2880"/>
      </p:guideLst>
    </p:cSldViewPr>
  </p:slideViewPr>
  <p:outlineViewPr>
    <p:cViewPr>
      <p:scale>
        <a:sx n="33" d="100"/>
        <a:sy n="33" d="100"/>
      </p:scale>
      <p:origin x="0" y="-1147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03604600939403E-3"/>
          <c:y val="0"/>
          <c:w val="0.97294397998183768"/>
          <c:h val="0.83157043082627757"/>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2778292704378396E-2"/>
                  <c:y val="-4.8450076196449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dLbl>
              <c:idx val="10"/>
              <c:layout>
                <c:manualLayout>
                  <c:x val="-2.9394138904843218E-2"/>
                  <c:y val="-3.971636765749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6A-4BE2-8069-92F47ED8720F}"/>
                </c:ext>
              </c:extLst>
            </c:dLbl>
            <c:dLbl>
              <c:idx val="11"/>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4BA8-89DF-E9CC1BF11F6D}"/>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Sheet1!$A$2:$A$306</c:f>
              <c:strCache>
                <c:ptCount val="12"/>
                <c:pt idx="0">
                  <c:v>13-Nov-21</c:v>
                </c:pt>
                <c:pt idx="1">
                  <c:v>20-Nov-21</c:v>
                </c:pt>
                <c:pt idx="2">
                  <c:v>27-Nov-21</c:v>
                </c:pt>
                <c:pt idx="3">
                  <c:v> 04-Dec-21</c:v>
                </c:pt>
                <c:pt idx="4">
                  <c:v>11-Dec-21</c:v>
                </c:pt>
                <c:pt idx="5">
                  <c:v>18-Dec-21</c:v>
                </c:pt>
                <c:pt idx="6">
                  <c:v>25-Dec-21</c:v>
                </c:pt>
                <c:pt idx="7">
                  <c:v>01-Jan-22</c:v>
                </c:pt>
                <c:pt idx="8">
                  <c:v>08-Jan-22</c:v>
                </c:pt>
                <c:pt idx="9">
                  <c:v>15-Jan-22</c:v>
                </c:pt>
                <c:pt idx="10">
                  <c:v>22-Jan-22</c:v>
                </c:pt>
                <c:pt idx="11">
                  <c:v> 29-Jan-22</c:v>
                </c:pt>
              </c:strCache>
            </c:strRef>
          </c:cat>
          <c:val>
            <c:numRef>
              <c:f>Sheet1!$B$2:$B$306</c:f>
              <c:numCache>
                <c:formatCode>0.0%</c:formatCode>
                <c:ptCount val="12"/>
                <c:pt idx="0">
                  <c:v>-7.714624144690152E-3</c:v>
                </c:pt>
                <c:pt idx="1">
                  <c:v>-3.3997814798510051E-2</c:v>
                </c:pt>
                <c:pt idx="2">
                  <c:v>-3.6039046011129838E-2</c:v>
                </c:pt>
                <c:pt idx="3">
                  <c:v>-8.5501568768386882E-3</c:v>
                </c:pt>
                <c:pt idx="4">
                  <c:v>-7.164867385101692E-3</c:v>
                </c:pt>
                <c:pt idx="5">
                  <c:v>-2.9668681748893144E-2</c:v>
                </c:pt>
                <c:pt idx="6">
                  <c:v>0.14800768982824164</c:v>
                </c:pt>
                <c:pt idx="7">
                  <c:v>-9.2597519634086578E-2</c:v>
                </c:pt>
                <c:pt idx="8" formatCode="0.00%">
                  <c:v>-3.0193883074960959E-2</c:v>
                </c:pt>
                <c:pt idx="9" formatCode="0.00%">
                  <c:v>-1.6349591137292285E-2</c:v>
                </c:pt>
                <c:pt idx="10" formatCode="0.00%">
                  <c:v>-2.5539984709061936E-2</c:v>
                </c:pt>
                <c:pt idx="11" formatCode="0.00%">
                  <c:v>-4.0290722841286986E-2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9"/>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D-41F0-BB85-45154F17FB11}"/>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Sheet1!$A$2:$A$306</c:f>
              <c:strCache>
                <c:ptCount val="12"/>
                <c:pt idx="0">
                  <c:v>13-Nov-21</c:v>
                </c:pt>
                <c:pt idx="1">
                  <c:v>20-Nov-21</c:v>
                </c:pt>
                <c:pt idx="2">
                  <c:v>27-Nov-21</c:v>
                </c:pt>
                <c:pt idx="3">
                  <c:v> 04-Dec-21</c:v>
                </c:pt>
                <c:pt idx="4">
                  <c:v>11-Dec-21</c:v>
                </c:pt>
                <c:pt idx="5">
                  <c:v>18-Dec-21</c:v>
                </c:pt>
                <c:pt idx="6">
                  <c:v>25-Dec-21</c:v>
                </c:pt>
                <c:pt idx="7">
                  <c:v>01-Jan-22</c:v>
                </c:pt>
                <c:pt idx="8">
                  <c:v>08-Jan-22</c:v>
                </c:pt>
                <c:pt idx="9">
                  <c:v>15-Jan-22</c:v>
                </c:pt>
                <c:pt idx="10">
                  <c:v>22-Jan-22</c:v>
                </c:pt>
                <c:pt idx="11">
                  <c:v> 29-Jan-22</c:v>
                </c:pt>
              </c:strCache>
            </c:strRef>
          </c:cat>
          <c:val>
            <c:numRef>
              <c:f>Sheet1!$C$2:$C$306</c:f>
              <c:numCache>
                <c:formatCode>0.0%</c:formatCode>
                <c:ptCount val="12"/>
                <c:pt idx="0">
                  <c:v>-4.1698078114135839E-2</c:v>
                </c:pt>
                <c:pt idx="1">
                  <c:v>-5.6753452240425606E-2</c:v>
                </c:pt>
                <c:pt idx="2">
                  <c:v>-5.563992051357014E-2</c:v>
                </c:pt>
                <c:pt idx="3">
                  <c:v>-3.362485146111982E-2</c:v>
                </c:pt>
                <c:pt idx="4">
                  <c:v>-3.5905956421622198E-2</c:v>
                </c:pt>
                <c:pt idx="5">
                  <c:v>-5.8494611526647367E-2</c:v>
                </c:pt>
                <c:pt idx="6">
                  <c:v>9.1583968055809706E-2</c:v>
                </c:pt>
                <c:pt idx="7">
                  <c:v>-0.14593393820732736</c:v>
                </c:pt>
                <c:pt idx="8" formatCode="0.00%">
                  <c:v>-6.9660937563819969E-2</c:v>
                </c:pt>
                <c:pt idx="9" formatCode="0.00%">
                  <c:v>-5.6404250631185149E-2</c:v>
                </c:pt>
                <c:pt idx="10" formatCode="0.00%">
                  <c:v>-5.960320588621737E-2</c:v>
                </c:pt>
                <c:pt idx="11" formatCode="0.00%">
                  <c:v>-7.253219122333987E-2</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2.4118267819358448E-2"/>
          <c:y val="1.3100562808430574E-2"/>
          <c:w val="0.21564746213983871"/>
          <c:h val="0.157800920959250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-3.0467892927722895E-2</c:v>
                </c:pt>
                <c:pt idx="1">
                  <c:v>-4.3384738622944119E-2</c:v>
                </c:pt>
                <c:pt idx="2">
                  <c:v>2.0208432704691859E-2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2 years ago</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5.5549120606932956E-2</c:v>
                </c:pt>
                <c:pt idx="1">
                  <c:v>6.4427019034592359E-2</c:v>
                </c:pt>
                <c:pt idx="2">
                  <c:v>2.4126322614752338E-2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in val="-6.0000000000000012E-2"/>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2655679099965826"/>
          <c:h val="0.55742722164097802"/>
        </c:manualLayout>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08-Jan-22</c:v>
                </c:pt>
                <c:pt idx="1">
                  <c:v>15-Jan-22</c:v>
                </c:pt>
                <c:pt idx="2">
                  <c:v>22-Jan-22</c:v>
                </c:pt>
                <c:pt idx="3">
                  <c:v> 29-Jan-22</c:v>
                </c:pt>
              </c:strCache>
            </c:strRef>
          </c:cat>
          <c:val>
            <c:numRef>
              <c:f>Sheet1!$B$2:$B$5</c:f>
              <c:numCache>
                <c:formatCode>0.0%</c:formatCode>
                <c:ptCount val="4"/>
                <c:pt idx="0">
                  <c:v>-4.1015202657266436E-2</c:v>
                </c:pt>
                <c:pt idx="1">
                  <c:v>-3.2979679741416912E-2</c:v>
                </c:pt>
                <c:pt idx="2">
                  <c:v>-4.1918349118422737E-2</c:v>
                </c:pt>
                <c:pt idx="3">
                  <c:v>-5.6965167365077729E-2</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08-Jan-22</c:v>
                </c:pt>
                <c:pt idx="1">
                  <c:v>15-Jan-22</c:v>
                </c:pt>
                <c:pt idx="2">
                  <c:v>22-Jan-22</c:v>
                </c:pt>
                <c:pt idx="3">
                  <c:v> 29-Jan-22</c:v>
                </c:pt>
              </c:strCache>
            </c:strRef>
          </c:cat>
          <c:val>
            <c:numRef>
              <c:f>Sheet1!$C$2:$C$5</c:f>
              <c:numCache>
                <c:formatCode>0.0%</c:formatCode>
                <c:ptCount val="4"/>
                <c:pt idx="0">
                  <c:v>-1.9912396324052173E-3</c:v>
                </c:pt>
                <c:pt idx="1">
                  <c:v>1.8582301889904729E-2</c:v>
                </c:pt>
                <c:pt idx="2">
                  <c:v>3.2676089676253683E-2</c:v>
                </c:pt>
                <c:pt idx="3">
                  <c:v>3.0069697003668905E-2</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2.7415725738052874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Sheet1!$A$2:$A$12</c:f>
              <c:strCache>
                <c:ptCount val="11"/>
                <c:pt idx="0">
                  <c:v>Ocado</c:v>
                </c:pt>
                <c:pt idx="1">
                  <c:v>Lidl</c:v>
                </c:pt>
                <c:pt idx="2">
                  <c:v>Aldi </c:v>
                </c:pt>
                <c:pt idx="3">
                  <c:v>Marks and Spencer</c:v>
                </c:pt>
                <c:pt idx="4">
                  <c:v>Tesco</c:v>
                </c:pt>
                <c:pt idx="5">
                  <c:v>Waitrose</c:v>
                </c:pt>
                <c:pt idx="6">
                  <c:v>Iceland</c:v>
                </c:pt>
                <c:pt idx="7">
                  <c:v>Sainsburys</c:v>
                </c:pt>
                <c:pt idx="8">
                  <c:v>ASDA</c:v>
                </c:pt>
                <c:pt idx="9">
                  <c:v>Morrisons</c:v>
                </c:pt>
                <c:pt idx="10">
                  <c:v>Coop</c:v>
                </c:pt>
              </c:strCache>
            </c:strRef>
          </c:cat>
          <c:val>
            <c:numRef>
              <c:f>Sheet1!$B$2:$B$12</c:f>
              <c:numCache>
                <c:formatCode>0.0%</c:formatCode>
                <c:ptCount val="11"/>
                <c:pt idx="0">
                  <c:v>1.9862921615099172E-2</c:v>
                </c:pt>
                <c:pt idx="1">
                  <c:v>4.5186318018426208E-2</c:v>
                </c:pt>
                <c:pt idx="2">
                  <c:v>3.6834842448118854E-2</c:v>
                </c:pt>
                <c:pt idx="3">
                  <c:v>2.7750993345792674E-2</c:v>
                </c:pt>
                <c:pt idx="4">
                  <c:v>1.1283476329338793E-2</c:v>
                </c:pt>
                <c:pt idx="5">
                  <c:v>2.2278806803332829E-2</c:v>
                </c:pt>
                <c:pt idx="6">
                  <c:v>-5.8212489300068948E-2</c:v>
                </c:pt>
                <c:pt idx="7">
                  <c:v>-3.8833199065467783E-3</c:v>
                </c:pt>
                <c:pt idx="8">
                  <c:v>-3.5133329793150314E-2</c:v>
                </c:pt>
                <c:pt idx="9">
                  <c:v>5.3327648281111806E-3</c:v>
                </c:pt>
                <c:pt idx="10">
                  <c:v>-2.9668495792924632E-2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Sheet1!$A$2:$A$12</c:f>
              <c:strCache>
                <c:ptCount val="11"/>
                <c:pt idx="0">
                  <c:v>Ocado</c:v>
                </c:pt>
                <c:pt idx="1">
                  <c:v>Lidl</c:v>
                </c:pt>
                <c:pt idx="2">
                  <c:v>Aldi </c:v>
                </c:pt>
                <c:pt idx="3">
                  <c:v>Marks and Spencer</c:v>
                </c:pt>
                <c:pt idx="4">
                  <c:v>Tesco</c:v>
                </c:pt>
                <c:pt idx="5">
                  <c:v>Waitrose</c:v>
                </c:pt>
                <c:pt idx="6">
                  <c:v>Iceland</c:v>
                </c:pt>
                <c:pt idx="7">
                  <c:v>Sainsburys</c:v>
                </c:pt>
                <c:pt idx="8">
                  <c:v>ASDA</c:v>
                </c:pt>
                <c:pt idx="9">
                  <c:v>Morrisons</c:v>
                </c:pt>
                <c:pt idx="10">
                  <c:v>Coop</c:v>
                </c:pt>
              </c:strCache>
            </c:strRef>
          </c:cat>
          <c:val>
            <c:numRef>
              <c:f>Sheet1!$C$2:$C$12</c:f>
              <c:numCache>
                <c:formatCode>0.0%</c:formatCode>
                <c:ptCount val="11"/>
                <c:pt idx="0">
                  <c:v>0.26592029025300756</c:v>
                </c:pt>
                <c:pt idx="1">
                  <c:v>0.12901174336180876</c:v>
                </c:pt>
                <c:pt idx="2">
                  <c:v>6.6697907285647728E-2</c:v>
                </c:pt>
                <c:pt idx="3">
                  <c:v>-3.0100451679913265E-2</c:v>
                </c:pt>
                <c:pt idx="4">
                  <c:v>-4.0134967867405669E-2</c:v>
                </c:pt>
                <c:pt idx="5">
                  <c:v>-6.6724428883686127E-2</c:v>
                </c:pt>
                <c:pt idx="6">
                  <c:v>-0.14322369804713386</c:v>
                </c:pt>
                <c:pt idx="7">
                  <c:v>-7.0597823479272681E-2</c:v>
                </c:pt>
                <c:pt idx="8">
                  <c:v>-7.215471039661947E-2</c:v>
                </c:pt>
                <c:pt idx="9">
                  <c:v>-5.1266191308152242E-2</c:v>
                </c:pt>
                <c:pt idx="10">
                  <c:v>-6.6872005341409246E-2</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Sheet1!$A$2:$A$12</c:f>
              <c:strCache>
                <c:ptCount val="11"/>
                <c:pt idx="0">
                  <c:v>Ocado</c:v>
                </c:pt>
                <c:pt idx="1">
                  <c:v>Lidl</c:v>
                </c:pt>
                <c:pt idx="2">
                  <c:v>Aldi </c:v>
                </c:pt>
                <c:pt idx="3">
                  <c:v>Marks and Spencer</c:v>
                </c:pt>
                <c:pt idx="4">
                  <c:v>Tesco</c:v>
                </c:pt>
                <c:pt idx="5">
                  <c:v>Waitrose</c:v>
                </c:pt>
                <c:pt idx="6">
                  <c:v>Iceland</c:v>
                </c:pt>
                <c:pt idx="7">
                  <c:v>Sainsburys</c:v>
                </c:pt>
                <c:pt idx="8">
                  <c:v>ASDA</c:v>
                </c:pt>
                <c:pt idx="9">
                  <c:v>Morrisons</c:v>
                </c:pt>
                <c:pt idx="10">
                  <c:v>Coop</c:v>
                </c:pt>
              </c:strCache>
            </c:strRef>
          </c:cat>
          <c:val>
            <c:numRef>
              <c:f>Sheet1!$D$2:$D$12</c:f>
              <c:numCache>
                <c:formatCode>0.0%</c:formatCode>
                <c:ptCount val="11"/>
                <c:pt idx="0">
                  <c:v>-1.6973953760608618E-2</c:v>
                </c:pt>
                <c:pt idx="1">
                  <c:v>7.7680525164113723E-2</c:v>
                </c:pt>
                <c:pt idx="2">
                  <c:v>5.6357078449053244E-2</c:v>
                </c:pt>
                <c:pt idx="3">
                  <c:v>0.11948249619482487</c:v>
                </c:pt>
                <c:pt idx="4">
                  <c:v>0.12945838837516499</c:v>
                </c:pt>
                <c:pt idx="5">
                  <c:v>0.15816589386913971</c:v>
                </c:pt>
                <c:pt idx="6">
                  <c:v>0.25626204238920991</c:v>
                </c:pt>
                <c:pt idx="7">
                  <c:v>0.15675165250236067</c:v>
                </c:pt>
                <c:pt idx="8">
                  <c:v>0.11464708282333724</c:v>
                </c:pt>
                <c:pt idx="9">
                  <c:v>7.5978161965422952E-2</c:v>
                </c:pt>
                <c:pt idx="10">
                  <c:v>6.5959952885747963E-2</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3.2414070774204294E-2"/>
          <c:w val="0.96687532603025561"/>
          <c:h val="0.64750450736586818"/>
        </c:manualLayout>
      </c:layout>
      <c:barChart>
        <c:barDir val="col"/>
        <c:grouping val="clustered"/>
        <c:varyColors val="0"/>
        <c:ser>
          <c:idx val="2"/>
          <c:order val="2"/>
          <c:tx>
            <c:strRef>
              <c:f>Sheet1!$D$1</c:f>
              <c:strCache>
                <c:ptCount val="1"/>
                <c:pt idx="0">
                  <c:v>Growth Differential</c:v>
                </c:pt>
              </c:strCache>
            </c:strRef>
          </c:tx>
          <c:spPr>
            <a:solidFill>
              <a:schemeClr val="accent1"/>
            </a:solidFill>
            <a:ln>
              <a:noFill/>
            </a:ln>
            <a:effectLst/>
          </c:spPr>
          <c:invertIfNegative val="0"/>
          <c:cat>
            <c:strRef>
              <c:f>Sheet1!$A$2:$A$27</c:f>
              <c:strCache>
                <c:ptCount val="14"/>
                <c:pt idx="0">
                  <c:v>30-Jan-21</c:v>
                </c:pt>
                <c:pt idx="1">
                  <c:v>27-Feb-21</c:v>
                </c:pt>
                <c:pt idx="2">
                  <c:v>27-Mar-21</c:v>
                </c:pt>
                <c:pt idx="3">
                  <c:v>24-Apr-21</c:v>
                </c:pt>
                <c:pt idx="4">
                  <c:v>22-May-21</c:v>
                </c:pt>
                <c:pt idx="5">
                  <c:v>19-Jun-21</c:v>
                </c:pt>
                <c:pt idx="6">
                  <c:v>17-Jul-21</c:v>
                </c:pt>
                <c:pt idx="7">
                  <c:v>14-Aug-21</c:v>
                </c:pt>
                <c:pt idx="8">
                  <c:v>11-Sep-21</c:v>
                </c:pt>
                <c:pt idx="9">
                  <c:v>09-Oct-21</c:v>
                </c:pt>
                <c:pt idx="10">
                  <c:v>06-Nov-21</c:v>
                </c:pt>
                <c:pt idx="11">
                  <c:v>04-Dec-21</c:v>
                </c:pt>
                <c:pt idx="12">
                  <c:v>01-Jan-22</c:v>
                </c:pt>
                <c:pt idx="13">
                  <c:v> 29-Jan-22</c:v>
                </c:pt>
              </c:strCache>
            </c:strRef>
          </c:cat>
          <c:val>
            <c:numRef>
              <c:f>Sheet1!$D$2:$D$27</c:f>
              <c:numCache>
                <c:formatCode>0.0%</c:formatCode>
                <c:ptCount val="14"/>
                <c:pt idx="0">
                  <c:v>3.2570496832767803E-2</c:v>
                </c:pt>
                <c:pt idx="1">
                  <c:v>3.6047030906789956E-2</c:v>
                </c:pt>
                <c:pt idx="2">
                  <c:v>6.7210667163252857E-2</c:v>
                </c:pt>
                <c:pt idx="3">
                  <c:v>0.1089756852166468</c:v>
                </c:pt>
                <c:pt idx="4">
                  <c:v>0.14104543822267968</c:v>
                </c:pt>
                <c:pt idx="5">
                  <c:v>0.13338920592683079</c:v>
                </c:pt>
                <c:pt idx="6">
                  <c:v>0.12612098709928832</c:v>
                </c:pt>
                <c:pt idx="7">
                  <c:v>0.10665152523840926</c:v>
                </c:pt>
                <c:pt idx="8">
                  <c:v>9.8558007339320852E-2</c:v>
                </c:pt>
                <c:pt idx="9">
                  <c:v>8.2679752099649395E-2</c:v>
                </c:pt>
                <c:pt idx="10">
                  <c:v>8.1434350879665884E-2</c:v>
                </c:pt>
                <c:pt idx="11">
                  <c:v>7.6784190690185272E-2</c:v>
                </c:pt>
                <c:pt idx="12">
                  <c:v>7.2030073033709452E-2</c:v>
                </c:pt>
                <c:pt idx="13">
                  <c:v>6.8644878667279086E-2</c:v>
                </c:pt>
              </c:numCache>
            </c:numRef>
          </c:val>
          <c:extLst>
            <c:ext xmlns:c16="http://schemas.microsoft.com/office/drawing/2014/chart" uri="{C3380CC4-5D6E-409C-BE32-E72D297353CC}">
              <c16:uniqueId val="{00000001-A654-4BCC-9B4F-7C0E2B639742}"/>
            </c:ext>
          </c:extLst>
        </c:ser>
        <c:dLbls>
          <c:showLegendKey val="0"/>
          <c:showVal val="0"/>
          <c:showCatName val="0"/>
          <c:showSerName val="0"/>
          <c:showPercent val="0"/>
          <c:showBubbleSize val="0"/>
        </c:dLbls>
        <c:gapWidth val="150"/>
        <c:axId val="218603520"/>
        <c:axId val="218605056"/>
      </c:barChart>
      <c:lineChart>
        <c:grouping val="standard"/>
        <c:varyColors val="0"/>
        <c:ser>
          <c:idx val="0"/>
          <c:order val="0"/>
          <c:tx>
            <c:strRef>
              <c:f>Sheet1!$B$1</c:f>
              <c:strCache>
                <c:ptCount val="1"/>
                <c:pt idx="0">
                  <c:v>Top 4</c:v>
                </c:pt>
              </c:strCache>
            </c:strRef>
          </c:tx>
          <c:spPr>
            <a:ln w="28575" cap="rnd">
              <a:solidFill>
                <a:schemeClr val="bg1">
                  <a:lumMod val="50000"/>
                </a:schemeClr>
              </a:solidFill>
              <a:round/>
            </a:ln>
            <a:effectLst/>
          </c:spPr>
          <c:marker>
            <c:symbol val="none"/>
          </c:marker>
          <c:dLbls>
            <c:delete val="1"/>
          </c:dLbls>
          <c:cat>
            <c:strRef>
              <c:f>Sheet1!$A$2:$A$27</c:f>
              <c:strCache>
                <c:ptCount val="14"/>
                <c:pt idx="0">
                  <c:v>30-Jan-21</c:v>
                </c:pt>
                <c:pt idx="1">
                  <c:v>27-Feb-21</c:v>
                </c:pt>
                <c:pt idx="2">
                  <c:v>27-Mar-21</c:v>
                </c:pt>
                <c:pt idx="3">
                  <c:v>24-Apr-21</c:v>
                </c:pt>
                <c:pt idx="4">
                  <c:v>22-May-21</c:v>
                </c:pt>
                <c:pt idx="5">
                  <c:v>19-Jun-21</c:v>
                </c:pt>
                <c:pt idx="6">
                  <c:v>17-Jul-21</c:v>
                </c:pt>
                <c:pt idx="7">
                  <c:v>14-Aug-21</c:v>
                </c:pt>
                <c:pt idx="8">
                  <c:v>11-Sep-21</c:v>
                </c:pt>
                <c:pt idx="9">
                  <c:v>09-Oct-21</c:v>
                </c:pt>
                <c:pt idx="10">
                  <c:v>06-Nov-21</c:v>
                </c:pt>
                <c:pt idx="11">
                  <c:v>04-Dec-21</c:v>
                </c:pt>
                <c:pt idx="12">
                  <c:v>01-Jan-22</c:v>
                </c:pt>
                <c:pt idx="13">
                  <c:v> 29-Jan-22</c:v>
                </c:pt>
              </c:strCache>
            </c:strRef>
          </c:cat>
          <c:val>
            <c:numRef>
              <c:f>Sheet1!$B$2:$B$27</c:f>
              <c:numCache>
                <c:formatCode>0.0%</c:formatCode>
                <c:ptCount val="14"/>
                <c:pt idx="0">
                  <c:v>9.093839746166088E-2</c:v>
                </c:pt>
                <c:pt idx="1">
                  <c:v>9.7107766739923829E-2</c:v>
                </c:pt>
                <c:pt idx="2">
                  <c:v>4.049123165729096E-2</c:v>
                </c:pt>
                <c:pt idx="3">
                  <c:v>1.0443863941711262E-2</c:v>
                </c:pt>
                <c:pt idx="4">
                  <c:v>-3.385524915646243E-2</c:v>
                </c:pt>
                <c:pt idx="5">
                  <c:v>-2.0762937474243182E-2</c:v>
                </c:pt>
                <c:pt idx="6">
                  <c:v>-3.505222638582195E-2</c:v>
                </c:pt>
                <c:pt idx="7">
                  <c:v>-2.2005693735934084E-2</c:v>
                </c:pt>
                <c:pt idx="8">
                  <c:v>-8.7523639168862744E-3</c:v>
                </c:pt>
                <c:pt idx="9">
                  <c:v>-4.1171016106282821E-3</c:v>
                </c:pt>
                <c:pt idx="10">
                  <c:v>-1.5850722037043519E-2</c:v>
                </c:pt>
                <c:pt idx="11">
                  <c:v>-2.6793556025167198E-2</c:v>
                </c:pt>
                <c:pt idx="12">
                  <c:v>-2.1891952156561145E-2</c:v>
                </c:pt>
                <c:pt idx="13">
                  <c:v>-2.4860785387802453E-2</c:v>
                </c:pt>
              </c:numCache>
            </c:numRef>
          </c:val>
          <c:smooth val="1"/>
          <c:extLst>
            <c:ext xmlns:c16="http://schemas.microsoft.com/office/drawing/2014/chart" uri="{C3380CC4-5D6E-409C-BE32-E72D297353CC}">
              <c16:uniqueId val="{00000000-0DB4-4466-BC10-F066DD93ED87}"/>
            </c:ext>
          </c:extLst>
        </c:ser>
        <c:ser>
          <c:idx val="1"/>
          <c:order val="1"/>
          <c:tx>
            <c:strRef>
              <c:f>Sheet1!$C$1</c:f>
              <c:strCache>
                <c:ptCount val="1"/>
                <c:pt idx="0">
                  <c:v>Aldi &amp; Lidl</c:v>
                </c:pt>
              </c:strCache>
            </c:strRef>
          </c:tx>
          <c:spPr>
            <a:ln w="28575" cap="rnd">
              <a:solidFill>
                <a:schemeClr val="tx1"/>
              </a:solidFill>
              <a:round/>
            </a:ln>
            <a:effectLst/>
          </c:spPr>
          <c:marker>
            <c:symbol val="none"/>
          </c:marker>
          <c:dLbls>
            <c:delete val="1"/>
          </c:dLbls>
          <c:cat>
            <c:strRef>
              <c:f>Sheet1!$A$2:$A$27</c:f>
              <c:strCache>
                <c:ptCount val="14"/>
                <c:pt idx="0">
                  <c:v>30-Jan-21</c:v>
                </c:pt>
                <c:pt idx="1">
                  <c:v>27-Feb-21</c:v>
                </c:pt>
                <c:pt idx="2">
                  <c:v>27-Mar-21</c:v>
                </c:pt>
                <c:pt idx="3">
                  <c:v>24-Apr-21</c:v>
                </c:pt>
                <c:pt idx="4">
                  <c:v>22-May-21</c:v>
                </c:pt>
                <c:pt idx="5">
                  <c:v>19-Jun-21</c:v>
                </c:pt>
                <c:pt idx="6">
                  <c:v>17-Jul-21</c:v>
                </c:pt>
                <c:pt idx="7">
                  <c:v>14-Aug-21</c:v>
                </c:pt>
                <c:pt idx="8">
                  <c:v>11-Sep-21</c:v>
                </c:pt>
                <c:pt idx="9">
                  <c:v>09-Oct-21</c:v>
                </c:pt>
                <c:pt idx="10">
                  <c:v>06-Nov-21</c:v>
                </c:pt>
                <c:pt idx="11">
                  <c:v>04-Dec-21</c:v>
                </c:pt>
                <c:pt idx="12">
                  <c:v>01-Jan-22</c:v>
                </c:pt>
                <c:pt idx="13">
                  <c:v> 29-Jan-22</c:v>
                </c:pt>
              </c:strCache>
            </c:strRef>
          </c:cat>
          <c:val>
            <c:numRef>
              <c:f>Sheet1!$C$2:$C$27</c:f>
              <c:numCache>
                <c:formatCode>0.0%</c:formatCode>
                <c:ptCount val="14"/>
                <c:pt idx="0">
                  <c:v>0.12350889429442868</c:v>
                </c:pt>
                <c:pt idx="1">
                  <c:v>0.13315479764671379</c:v>
                </c:pt>
                <c:pt idx="2">
                  <c:v>0.10770189882054382</c:v>
                </c:pt>
                <c:pt idx="3">
                  <c:v>0.11941954915835806</c:v>
                </c:pt>
                <c:pt idx="4">
                  <c:v>0.10719018906621725</c:v>
                </c:pt>
                <c:pt idx="5">
                  <c:v>0.11262626845258761</c:v>
                </c:pt>
                <c:pt idx="6">
                  <c:v>9.1068760713466368E-2</c:v>
                </c:pt>
                <c:pt idx="7">
                  <c:v>8.4645831502475177E-2</c:v>
                </c:pt>
                <c:pt idx="8">
                  <c:v>8.9805643422434578E-2</c:v>
                </c:pt>
                <c:pt idx="9">
                  <c:v>7.8562650489021113E-2</c:v>
                </c:pt>
                <c:pt idx="10">
                  <c:v>6.5583628842622366E-2</c:v>
                </c:pt>
                <c:pt idx="11">
                  <c:v>4.9990634665018074E-2</c:v>
                </c:pt>
                <c:pt idx="12">
                  <c:v>5.0138120877148307E-2</c:v>
                </c:pt>
                <c:pt idx="13">
                  <c:v>4.3784093279476632E-2</c:v>
                </c:pt>
              </c:numCache>
            </c:numRef>
          </c:val>
          <c:smooth val="1"/>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marker val="1"/>
        <c:smooth val="0"/>
        <c:axId val="218603520"/>
        <c:axId val="218605056"/>
      </c:line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3486555697823304"/>
          <c:h val="0.12034671585485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487978375305E-2"/>
          <c:y val="4.7227401235279361E-2"/>
          <c:w val="0.96687532603025561"/>
          <c:h val="0.64750450736586818"/>
        </c:manualLayout>
      </c:layout>
      <c:lineChart>
        <c:grouping val="standard"/>
        <c:varyColors val="0"/>
        <c:ser>
          <c:idx val="0"/>
          <c:order val="0"/>
          <c:tx>
            <c:strRef>
              <c:f>Sheet1!$B$1</c:f>
              <c:strCache>
                <c:ptCount val="1"/>
                <c:pt idx="0">
                  <c:v>Top 4</c:v>
                </c:pt>
              </c:strCache>
            </c:strRef>
          </c:tx>
          <c:spPr>
            <a:ln w="28575" cap="rnd">
              <a:solidFill>
                <a:schemeClr val="bg1">
                  <a:lumMod val="65000"/>
                </a:schemeClr>
              </a:solidFill>
              <a:round/>
            </a:ln>
            <a:effectLst/>
          </c:spPr>
          <c:marker>
            <c:symbol val="none"/>
          </c:marker>
          <c:dLbls>
            <c:delete val="1"/>
          </c:dLbls>
          <c:cat>
            <c:strRef>
              <c:f>Sheet1!$A$2:$A$27</c:f>
              <c:strCache>
                <c:ptCount val="14"/>
                <c:pt idx="0">
                  <c:v>30-Jan-21</c:v>
                </c:pt>
                <c:pt idx="1">
                  <c:v>27-Feb-21</c:v>
                </c:pt>
                <c:pt idx="2">
                  <c:v>27-Mar-21</c:v>
                </c:pt>
                <c:pt idx="3">
                  <c:v>24-Apr-21</c:v>
                </c:pt>
                <c:pt idx="4">
                  <c:v>22-May-21</c:v>
                </c:pt>
                <c:pt idx="5">
                  <c:v>19-Jun-21</c:v>
                </c:pt>
                <c:pt idx="6">
                  <c:v>17-Jul-21</c:v>
                </c:pt>
                <c:pt idx="7">
                  <c:v>14-Aug-21</c:v>
                </c:pt>
                <c:pt idx="8">
                  <c:v>11-Sep-21</c:v>
                </c:pt>
                <c:pt idx="9">
                  <c:v>09-Oct-21</c:v>
                </c:pt>
                <c:pt idx="10">
                  <c:v>06-Nov-21</c:v>
                </c:pt>
                <c:pt idx="11">
                  <c:v>04-Dec-21</c:v>
                </c:pt>
                <c:pt idx="12">
                  <c:v>01-Jan-22</c:v>
                </c:pt>
                <c:pt idx="13">
                  <c:v> 29-Jan-22</c:v>
                </c:pt>
              </c:strCache>
            </c:strRef>
          </c:cat>
          <c:val>
            <c:numRef>
              <c:f>Sheet1!$B$2:$B$27</c:f>
              <c:numCache>
                <c:formatCode>0.0%</c:formatCode>
                <c:ptCount val="14"/>
                <c:pt idx="0">
                  <c:v>0.63862533789090159</c:v>
                </c:pt>
                <c:pt idx="1">
                  <c:v>0.63689318101108783</c:v>
                </c:pt>
                <c:pt idx="2">
                  <c:v>0.62931175626078639</c:v>
                </c:pt>
                <c:pt idx="3">
                  <c:v>0.62841290398596472</c:v>
                </c:pt>
                <c:pt idx="4">
                  <c:v>0.62476219255149423</c:v>
                </c:pt>
                <c:pt idx="5">
                  <c:v>0.62421059085848984</c:v>
                </c:pt>
                <c:pt idx="6">
                  <c:v>0.62313210702424349</c:v>
                </c:pt>
                <c:pt idx="7">
                  <c:v>0.62500391914727638</c:v>
                </c:pt>
                <c:pt idx="8">
                  <c:v>0.62300661345463682</c:v>
                </c:pt>
                <c:pt idx="9">
                  <c:v>0.62109010395035047</c:v>
                </c:pt>
                <c:pt idx="10">
                  <c:v>0.62013546377922302</c:v>
                </c:pt>
                <c:pt idx="11">
                  <c:v>0.62349788020006192</c:v>
                </c:pt>
                <c:pt idx="12">
                  <c:v>0.63171063440455966</c:v>
                </c:pt>
                <c:pt idx="13">
                  <c:v>0.63053174993545158</c:v>
                </c:pt>
              </c:numCache>
            </c:numRef>
          </c:val>
          <c:smooth val="1"/>
          <c:extLst>
            <c:ext xmlns:c16="http://schemas.microsoft.com/office/drawing/2014/chart" uri="{C3380CC4-5D6E-409C-BE32-E72D297353CC}">
              <c16:uniqueId val="{00000000-91CF-4540-A826-446E31C72D14}"/>
            </c:ext>
          </c:extLst>
        </c:ser>
        <c:dLbls>
          <c:showLegendKey val="0"/>
          <c:showVal val="1"/>
          <c:showCatName val="0"/>
          <c:showSerName val="0"/>
          <c:showPercent val="0"/>
          <c:showBubbleSize val="0"/>
        </c:dLbls>
        <c:marker val="1"/>
        <c:smooth val="0"/>
        <c:axId val="218603520"/>
        <c:axId val="218605056"/>
      </c:lineChart>
      <c:lineChart>
        <c:grouping val="standard"/>
        <c:varyColors val="0"/>
        <c:ser>
          <c:idx val="1"/>
          <c:order val="1"/>
          <c:tx>
            <c:strRef>
              <c:f>Sheet1!$C$1</c:f>
              <c:strCache>
                <c:ptCount val="1"/>
                <c:pt idx="0">
                  <c:v>Aldi &amp; Lidl</c:v>
                </c:pt>
              </c:strCache>
            </c:strRef>
          </c:tx>
          <c:spPr>
            <a:ln w="28575" cap="rnd">
              <a:solidFill>
                <a:schemeClr val="tx1"/>
              </a:solidFill>
              <a:round/>
            </a:ln>
            <a:effectLst/>
          </c:spPr>
          <c:marker>
            <c:symbol val="none"/>
          </c:marker>
          <c:cat>
            <c:strRef>
              <c:f>Sheet1!$A$2:$A$27</c:f>
              <c:strCache>
                <c:ptCount val="14"/>
                <c:pt idx="0">
                  <c:v>30-Jan-21</c:v>
                </c:pt>
                <c:pt idx="1">
                  <c:v>27-Feb-21</c:v>
                </c:pt>
                <c:pt idx="2">
                  <c:v>27-Mar-21</c:v>
                </c:pt>
                <c:pt idx="3">
                  <c:v>24-Apr-21</c:v>
                </c:pt>
                <c:pt idx="4">
                  <c:v>22-May-21</c:v>
                </c:pt>
                <c:pt idx="5">
                  <c:v>19-Jun-21</c:v>
                </c:pt>
                <c:pt idx="6">
                  <c:v>17-Jul-21</c:v>
                </c:pt>
                <c:pt idx="7">
                  <c:v>14-Aug-21</c:v>
                </c:pt>
                <c:pt idx="8">
                  <c:v>11-Sep-21</c:v>
                </c:pt>
                <c:pt idx="9">
                  <c:v>09-Oct-21</c:v>
                </c:pt>
                <c:pt idx="10">
                  <c:v>06-Nov-21</c:v>
                </c:pt>
                <c:pt idx="11">
                  <c:v>04-Dec-21</c:v>
                </c:pt>
                <c:pt idx="12">
                  <c:v>01-Jan-22</c:v>
                </c:pt>
                <c:pt idx="13">
                  <c:v> 29-Jan-22</c:v>
                </c:pt>
              </c:strCache>
            </c:strRef>
          </c:cat>
          <c:val>
            <c:numRef>
              <c:f>Sheet1!$C$2:$C$27</c:f>
              <c:numCache>
                <c:formatCode>0.0%</c:formatCode>
                <c:ptCount val="14"/>
                <c:pt idx="0">
                  <c:v>0.17073088710866005</c:v>
                </c:pt>
                <c:pt idx="1">
                  <c:v>0.17304398758340792</c:v>
                </c:pt>
                <c:pt idx="2">
                  <c:v>0.18225764080150761</c:v>
                </c:pt>
                <c:pt idx="3">
                  <c:v>0.18054802033548512</c:v>
                </c:pt>
                <c:pt idx="4">
                  <c:v>0.18309902899726743</c:v>
                </c:pt>
                <c:pt idx="5">
                  <c:v>0.18178099212564727</c:v>
                </c:pt>
                <c:pt idx="6">
                  <c:v>0.18245325034634974</c:v>
                </c:pt>
                <c:pt idx="7">
                  <c:v>0.17947833009211353</c:v>
                </c:pt>
                <c:pt idx="8">
                  <c:v>0.18120978654766468</c:v>
                </c:pt>
                <c:pt idx="9">
                  <c:v>0.1849954393307619</c:v>
                </c:pt>
                <c:pt idx="10">
                  <c:v>0.18799005348325712</c:v>
                </c:pt>
                <c:pt idx="11">
                  <c:v>0.18697914415548544</c:v>
                </c:pt>
                <c:pt idx="12">
                  <c:v>0.17849687676789555</c:v>
                </c:pt>
                <c:pt idx="13">
                  <c:v>0.18043341292067192</c:v>
                </c:pt>
              </c:numCache>
            </c:numRef>
          </c:val>
          <c:smooth val="1"/>
          <c:extLst>
            <c:ext xmlns:c16="http://schemas.microsoft.com/office/drawing/2014/chart" uri="{C3380CC4-5D6E-409C-BE32-E72D297353CC}">
              <c16:uniqueId val="{00000001-91CF-4540-A826-446E31C72D14}"/>
            </c:ext>
          </c:extLst>
        </c:ser>
        <c:dLbls>
          <c:showLegendKey val="0"/>
          <c:showVal val="0"/>
          <c:showCatName val="0"/>
          <c:showSerName val="0"/>
          <c:showPercent val="0"/>
          <c:showBubbleSize val="0"/>
        </c:dLbls>
        <c:marker val="1"/>
        <c:smooth val="0"/>
        <c:axId val="716595312"/>
        <c:axId val="716594656"/>
      </c:line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in val="0.6100000000000001"/>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inorUnit val="1.0000000000000002E-2"/>
      </c:valAx>
      <c:valAx>
        <c:axId val="7165946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716595312"/>
        <c:crosses val="max"/>
        <c:crossBetween val="between"/>
      </c:valAx>
      <c:catAx>
        <c:axId val="716595312"/>
        <c:scaling>
          <c:orientation val="minMax"/>
        </c:scaling>
        <c:delete val="1"/>
        <c:axPos val="b"/>
        <c:numFmt formatCode="General" sourceLinked="1"/>
        <c:majorTickMark val="out"/>
        <c:minorTickMark val="none"/>
        <c:tickLblPos val="nextTo"/>
        <c:crossAx val="716594656"/>
        <c:crosses val="autoZero"/>
        <c:auto val="1"/>
        <c:lblAlgn val="ctr"/>
        <c:lblOffset val="100"/>
        <c:noMultiLvlLbl val="0"/>
      </c:catAx>
      <c:spPr>
        <a:noFill/>
        <a:ln>
          <a:noFill/>
        </a:ln>
        <a:effectLst/>
      </c:spPr>
    </c:plotArea>
    <c:legend>
      <c:legendPos val="t"/>
      <c:layout>
        <c:manualLayout>
          <c:xMode val="edge"/>
          <c:yMode val="edge"/>
          <c:x val="3.9656660501730917E-2"/>
          <c:y val="0.53661430401974286"/>
          <c:w val="0.22644627021387584"/>
          <c:h val="0.155571977735140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5.122148193014335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Sheet1!$A$2:$A$176</c:f>
              <c:numCache>
                <c:formatCode>d\-mmm\-yy</c:formatCode>
                <c:ptCount val="28"/>
                <c:pt idx="0">
                  <c:v>43834</c:v>
                </c:pt>
                <c:pt idx="1">
                  <c:v>43862</c:v>
                </c:pt>
                <c:pt idx="2">
                  <c:v>43890</c:v>
                </c:pt>
                <c:pt idx="3">
                  <c:v>43918</c:v>
                </c:pt>
                <c:pt idx="4">
                  <c:v>43946</c:v>
                </c:pt>
                <c:pt idx="5">
                  <c:v>43974</c:v>
                </c:pt>
                <c:pt idx="6">
                  <c:v>44002</c:v>
                </c:pt>
                <c:pt idx="7">
                  <c:v>44030</c:v>
                </c:pt>
                <c:pt idx="8">
                  <c:v>44058</c:v>
                </c:pt>
                <c:pt idx="9">
                  <c:v>44086</c:v>
                </c:pt>
                <c:pt idx="10">
                  <c:v>44114</c:v>
                </c:pt>
                <c:pt idx="11">
                  <c:v>44142</c:v>
                </c:pt>
                <c:pt idx="12">
                  <c:v>44170</c:v>
                </c:pt>
                <c:pt idx="13">
                  <c:v>44198</c:v>
                </c:pt>
                <c:pt idx="14">
                  <c:v>44226</c:v>
                </c:pt>
                <c:pt idx="15">
                  <c:v>44254</c:v>
                </c:pt>
                <c:pt idx="16">
                  <c:v>44282</c:v>
                </c:pt>
                <c:pt idx="17">
                  <c:v>44310</c:v>
                </c:pt>
                <c:pt idx="18">
                  <c:v>44338</c:v>
                </c:pt>
                <c:pt idx="19">
                  <c:v>44366</c:v>
                </c:pt>
                <c:pt idx="20">
                  <c:v>44394</c:v>
                </c:pt>
                <c:pt idx="21">
                  <c:v>44422</c:v>
                </c:pt>
                <c:pt idx="22">
                  <c:v>44450</c:v>
                </c:pt>
                <c:pt idx="23">
                  <c:v>44478</c:v>
                </c:pt>
                <c:pt idx="24">
                  <c:v>44506</c:v>
                </c:pt>
                <c:pt idx="25">
                  <c:v>44534</c:v>
                </c:pt>
                <c:pt idx="26">
                  <c:v>44562</c:v>
                </c:pt>
                <c:pt idx="27" formatCode="dd\-mmm\-yy">
                  <c:v>44590</c:v>
                </c:pt>
              </c:numCache>
            </c:numRef>
          </c:cat>
          <c:val>
            <c:numRef>
              <c:f>Sheet1!$B$2:$B$176</c:f>
              <c:numCache>
                <c:formatCode>0.0%</c:formatCode>
                <c:ptCount val="28"/>
                <c:pt idx="0">
                  <c:v>0.26027653630519926</c:v>
                </c:pt>
                <c:pt idx="1">
                  <c:v>0.24935139687902197</c:v>
                </c:pt>
                <c:pt idx="2">
                  <c:v>0.25071579986412745</c:v>
                </c:pt>
                <c:pt idx="3">
                  <c:v>0.20264596545169855</c:v>
                </c:pt>
                <c:pt idx="4">
                  <c:v>0.16067121455801192</c:v>
                </c:pt>
                <c:pt idx="5">
                  <c:v>0.16515736226810898</c:v>
                </c:pt>
                <c:pt idx="6">
                  <c:v>0.18800072253949787</c:v>
                </c:pt>
                <c:pt idx="7">
                  <c:v>0.20023853306102332</c:v>
                </c:pt>
                <c:pt idx="8">
                  <c:v>0.20422627436079036</c:v>
                </c:pt>
                <c:pt idx="9">
                  <c:v>0.21636714185502476</c:v>
                </c:pt>
                <c:pt idx="10">
                  <c:v>0.21561998282273565</c:v>
                </c:pt>
                <c:pt idx="11">
                  <c:v>0.21600022011719194</c:v>
                </c:pt>
                <c:pt idx="12">
                  <c:v>0.23019641124563575</c:v>
                </c:pt>
                <c:pt idx="13">
                  <c:v>0.2205709434935656</c:v>
                </c:pt>
                <c:pt idx="14">
                  <c:v>0.1928176196722394</c:v>
                </c:pt>
                <c:pt idx="15">
                  <c:v>0.20168651991255868</c:v>
                </c:pt>
                <c:pt idx="16">
                  <c:v>0.20571746287933335</c:v>
                </c:pt>
                <c:pt idx="17">
                  <c:v>0.21309876720291776</c:v>
                </c:pt>
                <c:pt idx="18">
                  <c:v>0.20679934218718915</c:v>
                </c:pt>
                <c:pt idx="19">
                  <c:v>0.21376787486096194</c:v>
                </c:pt>
                <c:pt idx="20">
                  <c:v>0.20845381744682881</c:v>
                </c:pt>
                <c:pt idx="21">
                  <c:v>0.19544116035547995</c:v>
                </c:pt>
                <c:pt idx="22">
                  <c:v>0.19901723378952377</c:v>
                </c:pt>
                <c:pt idx="23">
                  <c:v>0.20098757905975939</c:v>
                </c:pt>
                <c:pt idx="24">
                  <c:v>0.20320677828231123</c:v>
                </c:pt>
                <c:pt idx="25">
                  <c:v>0.21814427775333639</c:v>
                </c:pt>
                <c:pt idx="26">
                  <c:v>0.22243989822863128</c:v>
                </c:pt>
                <c:pt idx="27">
                  <c:v>0.19235215397178734</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numRef>
              <c:f>Sheet1!$A$2:$A$176</c:f>
              <c:numCache>
                <c:formatCode>d\-mmm\-yy</c:formatCode>
                <c:ptCount val="28"/>
                <c:pt idx="0">
                  <c:v>43834</c:v>
                </c:pt>
                <c:pt idx="1">
                  <c:v>43862</c:v>
                </c:pt>
                <c:pt idx="2">
                  <c:v>43890</c:v>
                </c:pt>
                <c:pt idx="3">
                  <c:v>43918</c:v>
                </c:pt>
                <c:pt idx="4">
                  <c:v>43946</c:v>
                </c:pt>
                <c:pt idx="5">
                  <c:v>43974</c:v>
                </c:pt>
                <c:pt idx="6">
                  <c:v>44002</c:v>
                </c:pt>
                <c:pt idx="7">
                  <c:v>44030</c:v>
                </c:pt>
                <c:pt idx="8">
                  <c:v>44058</c:v>
                </c:pt>
                <c:pt idx="9">
                  <c:v>44086</c:v>
                </c:pt>
                <c:pt idx="10">
                  <c:v>44114</c:v>
                </c:pt>
                <c:pt idx="11">
                  <c:v>44142</c:v>
                </c:pt>
                <c:pt idx="12">
                  <c:v>44170</c:v>
                </c:pt>
                <c:pt idx="13">
                  <c:v>44198</c:v>
                </c:pt>
                <c:pt idx="14">
                  <c:v>44226</c:v>
                </c:pt>
                <c:pt idx="15">
                  <c:v>44254</c:v>
                </c:pt>
                <c:pt idx="16">
                  <c:v>44282</c:v>
                </c:pt>
                <c:pt idx="17">
                  <c:v>44310</c:v>
                </c:pt>
                <c:pt idx="18">
                  <c:v>44338</c:v>
                </c:pt>
                <c:pt idx="19">
                  <c:v>44366</c:v>
                </c:pt>
                <c:pt idx="20">
                  <c:v>44394</c:v>
                </c:pt>
                <c:pt idx="21">
                  <c:v>44422</c:v>
                </c:pt>
                <c:pt idx="22">
                  <c:v>44450</c:v>
                </c:pt>
                <c:pt idx="23">
                  <c:v>44478</c:v>
                </c:pt>
                <c:pt idx="24">
                  <c:v>44506</c:v>
                </c:pt>
                <c:pt idx="25">
                  <c:v>44534</c:v>
                </c:pt>
                <c:pt idx="26">
                  <c:v>44562</c:v>
                </c:pt>
                <c:pt idx="27" formatCode="dd\-mmm\-yy">
                  <c:v>44590</c:v>
                </c:pt>
              </c:numCache>
            </c:numRef>
          </c:cat>
          <c:val>
            <c:numRef>
              <c:f>Sheet1!$C$2:$C$176</c:f>
              <c:numCache>
                <c:formatCode>0.0%</c:formatCode>
                <c:ptCount val="28"/>
                <c:pt idx="0">
                  <c:v>0.20825243545141056</c:v>
                </c:pt>
                <c:pt idx="1">
                  <c:v>0.20825243545141056</c:v>
                </c:pt>
                <c:pt idx="2">
                  <c:v>0.20825243545141056</c:v>
                </c:pt>
                <c:pt idx="3">
                  <c:v>0.20825243545141056</c:v>
                </c:pt>
                <c:pt idx="4">
                  <c:v>0.20825243545141056</c:v>
                </c:pt>
                <c:pt idx="5">
                  <c:v>0.20825243545141056</c:v>
                </c:pt>
                <c:pt idx="6">
                  <c:v>0.20825243545141056</c:v>
                </c:pt>
                <c:pt idx="7">
                  <c:v>0.20825243545141056</c:v>
                </c:pt>
                <c:pt idx="8">
                  <c:v>0.20825243545141056</c:v>
                </c:pt>
                <c:pt idx="9">
                  <c:v>0.20825243545141056</c:v>
                </c:pt>
                <c:pt idx="10">
                  <c:v>0.20825243545141056</c:v>
                </c:pt>
                <c:pt idx="11">
                  <c:v>0.20825243545141056</c:v>
                </c:pt>
                <c:pt idx="12">
                  <c:v>0.20825243545141056</c:v>
                </c:pt>
                <c:pt idx="13">
                  <c:v>0.20825243545141056</c:v>
                </c:pt>
                <c:pt idx="14">
                  <c:v>0.20627717710312071</c:v>
                </c:pt>
                <c:pt idx="15">
                  <c:v>0.20627717710312071</c:v>
                </c:pt>
                <c:pt idx="16">
                  <c:v>0.20627717710312071</c:v>
                </c:pt>
                <c:pt idx="17">
                  <c:v>0.20627717710312071</c:v>
                </c:pt>
                <c:pt idx="18">
                  <c:v>0.20627717710312071</c:v>
                </c:pt>
                <c:pt idx="19">
                  <c:v>0.20627717710312071</c:v>
                </c:pt>
                <c:pt idx="20">
                  <c:v>0.20627717710312071</c:v>
                </c:pt>
                <c:pt idx="21">
                  <c:v>0.20627717710312071</c:v>
                </c:pt>
                <c:pt idx="22">
                  <c:v>0.20627717710312071</c:v>
                </c:pt>
                <c:pt idx="23">
                  <c:v>0.20627717710312071</c:v>
                </c:pt>
                <c:pt idx="24">
                  <c:v>0.20627717710312071</c:v>
                </c:pt>
                <c:pt idx="25">
                  <c:v>0.20627717710312071</c:v>
                </c:pt>
                <c:pt idx="26">
                  <c:v>0.20627717710312071</c:v>
                </c:pt>
                <c:pt idx="27">
                  <c:v>0.19235215397178734</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404003808"/>
        <c:axId val="404004200"/>
      </c:lineChart>
      <c:catAx>
        <c:axId val="404003808"/>
        <c:scaling>
          <c:orientation val="minMax"/>
        </c:scaling>
        <c:delete val="0"/>
        <c:axPos val="b"/>
        <c:numFmt formatCode="d\-mmm\-yy" sourceLinked="1"/>
        <c:majorTickMark val="out"/>
        <c:minorTickMark val="none"/>
        <c:tickLblPos val="low"/>
        <c:txPr>
          <a:bodyPr/>
          <a:lstStyle/>
          <a:p>
            <a:pPr>
              <a:defRPr sz="900">
                <a:latin typeface="Avenir Next LT Pro" panose="020B0604020202020204" charset="0"/>
              </a:defRPr>
            </a:pPr>
            <a:endParaRPr lang="en-US"/>
          </a:p>
        </c:txPr>
        <c:crossAx val="404004200"/>
        <c:crosses val="autoZero"/>
        <c:auto val="0"/>
        <c:lblAlgn val="ctr"/>
        <c:lblOffset val="100"/>
        <c:noMultiLvlLbl val="1"/>
      </c:catAx>
      <c:valAx>
        <c:axId val="404004200"/>
        <c:scaling>
          <c:orientation val="minMax"/>
          <c:min val="0.14000000000000001"/>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404003808"/>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76635878802996E-2"/>
          <c:y val="0.11947103639011568"/>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numRef>
              <c:f>Sheet1!$B$1:$ED$1</c:f>
              <c:numCache>
                <c:formatCode>mmm\-yy</c:formatCode>
                <c:ptCount val="1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numCache>
            </c:numRef>
          </c:cat>
          <c:val>
            <c:numRef>
              <c:f>Sheet1!$B$2:$ED$2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spPr>
            <a:ln>
              <a:solidFill>
                <a:schemeClr val="accent1"/>
              </a:solidFill>
            </a:ln>
          </c:spPr>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Sheet1!$B$1:$ED$1</c:f>
              <c:numCache>
                <c:formatCode>mmm\-yy</c:formatCode>
                <c:ptCount val="1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numCache>
            </c:numRef>
          </c:cat>
          <c:val>
            <c:numRef>
              <c:f>Sheet1!$B$3:$ED$3</c:f>
              <c:numCache>
                <c:formatCode>0.00%</c:formatCode>
                <c:ptCount val="13"/>
                <c:pt idx="0">
                  <c:v>2E-3</c:v>
                </c:pt>
                <c:pt idx="1">
                  <c:v>2E-3</c:v>
                </c:pt>
                <c:pt idx="2">
                  <c:v>3.0000000000000001E-3</c:v>
                </c:pt>
                <c:pt idx="3">
                  <c:v>-6.0000000000000001E-3</c:v>
                </c:pt>
                <c:pt idx="4">
                  <c:v>-3.0000000000000001E-3</c:v>
                </c:pt>
                <c:pt idx="5">
                  <c:v>-2E-3</c:v>
                </c:pt>
                <c:pt idx="6">
                  <c:v>-4.0000000000000001E-3</c:v>
                </c:pt>
                <c:pt idx="7">
                  <c:v>-2E-3</c:v>
                </c:pt>
                <c:pt idx="8" formatCode="0.0%">
                  <c:v>1.1239977278609814E-3</c:v>
                </c:pt>
                <c:pt idx="9" formatCode="0.0%">
                  <c:v>5.0000000000000001E-3</c:v>
                </c:pt>
                <c:pt idx="10" formatCode="0.0%">
                  <c:v>1.0804857826826941E-2</c:v>
                </c:pt>
                <c:pt idx="11" formatCode="0.0%">
                  <c:v>2.4E-2</c:v>
                </c:pt>
                <c:pt idx="12" formatCode="0.0%">
                  <c:v>2.7E-2</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40000"/>
                  <a:lumOff val="60000"/>
                </a:schemeClr>
              </a:solidFill>
            </a:ln>
          </c:spPr>
          <c:marker>
            <c:symbol val="none"/>
          </c:marker>
          <c:cat>
            <c:numRef>
              <c:f>Sheet1!$B$1:$ED$1</c:f>
              <c:numCache>
                <c:formatCode>mmm\-yy</c:formatCode>
                <c:ptCount val="1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numCache>
            </c:numRef>
          </c:cat>
          <c:val>
            <c:numRef>
              <c:f>Sheet1!$B$4:$ED$4</c:f>
              <c:numCache>
                <c:formatCode>0.00%</c:formatCode>
                <c:ptCount val="13"/>
                <c:pt idx="0">
                  <c:v>-8.0000000000000002E-3</c:v>
                </c:pt>
                <c:pt idx="1">
                  <c:v>-8.0000000000000002E-3</c:v>
                </c:pt>
                <c:pt idx="2">
                  <c:v>-8.0000000000000002E-3</c:v>
                </c:pt>
                <c:pt idx="3">
                  <c:v>-1.4999999999999999E-2</c:v>
                </c:pt>
                <c:pt idx="4" formatCode="0%">
                  <c:v>-0.01</c:v>
                </c:pt>
                <c:pt idx="5">
                  <c:v>-7.0000000000000001E-3</c:v>
                </c:pt>
                <c:pt idx="6">
                  <c:v>-0.01</c:v>
                </c:pt>
                <c:pt idx="7">
                  <c:v>-6.0000000000000001E-3</c:v>
                </c:pt>
                <c:pt idx="8" formatCode="0.0%">
                  <c:v>-3.8252174583089937E-3</c:v>
                </c:pt>
                <c:pt idx="9" formatCode="0.0%">
                  <c:v>3.0000000000000001E-3</c:v>
                </c:pt>
                <c:pt idx="10" formatCode="0.0%">
                  <c:v>1.2273139724437554E-2</c:v>
                </c:pt>
                <c:pt idx="11" formatCode="0.0%">
                  <c:v>0.03</c:v>
                </c:pt>
                <c:pt idx="12" formatCode="0.0%">
                  <c:v>2.9000000000000001E-2</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numRef>
              <c:f>Sheet1!$B$1:$ED$1</c:f>
              <c:numCache>
                <c:formatCode>mmm\-yy</c:formatCode>
                <c:ptCount val="13"/>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numCache>
            </c:numRef>
          </c:cat>
          <c:val>
            <c:numRef>
              <c:f>Sheet1!$B$5:$ED$5</c:f>
              <c:numCache>
                <c:formatCode>0.00%</c:formatCode>
                <c:ptCount val="13"/>
                <c:pt idx="0">
                  <c:v>1.7000000000000001E-2</c:v>
                </c:pt>
                <c:pt idx="1">
                  <c:v>1.6E-2</c:v>
                </c:pt>
                <c:pt idx="2">
                  <c:v>1.7000000000000001E-2</c:v>
                </c:pt>
                <c:pt idx="3">
                  <c:v>6.0000000000000001E-3</c:v>
                </c:pt>
                <c:pt idx="4">
                  <c:v>7.0000000000000001E-3</c:v>
                </c:pt>
                <c:pt idx="5">
                  <c:v>6.0000000000000001E-3</c:v>
                </c:pt>
                <c:pt idx="6">
                  <c:v>5.0000000000000001E-3</c:v>
                </c:pt>
                <c:pt idx="7">
                  <c:v>8.0000000000000002E-3</c:v>
                </c:pt>
                <c:pt idx="8" formatCode="0.0%">
                  <c:v>8.1331966902637998E-3</c:v>
                </c:pt>
                <c:pt idx="9" formatCode="0.0%">
                  <c:v>8.1331966902637998E-3</c:v>
                </c:pt>
                <c:pt idx="10" formatCode="0.0%">
                  <c:v>8.8945145227208311E-3</c:v>
                </c:pt>
                <c:pt idx="11" formatCode="0.0%">
                  <c:v>1.7000000000000001E-2</c:v>
                </c:pt>
                <c:pt idx="12" formatCode="0.0%">
                  <c:v>2.4E-2</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solidFill>
            <a:round/>
          </a:ln>
          <a:effectLst/>
        </c:spPr>
        <c:txPr>
          <a:bodyPr rot="0" vert="horz"/>
          <a:lstStyle/>
          <a:p>
            <a:pPr>
              <a:defRPr/>
            </a:pPr>
            <a:endParaRPr lang="en-US"/>
          </a:p>
        </c:txPr>
        <c:crossAx val="121625984"/>
        <c:crosses val="autoZero"/>
        <c:auto val="1"/>
        <c:lblOffset val="100"/>
        <c:baseTimeUnit val="months"/>
      </c:date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a:pPr>
                <a:r>
                  <a:rPr lang="en-GB" dirty="0"/>
                  <a:t>Year on year % changes in shop prices</a:t>
                </a:r>
              </a:p>
            </c:rich>
          </c:tx>
          <c:layout>
            <c:manualLayout>
              <c:xMode val="edge"/>
              <c:yMode val="edge"/>
              <c:x val="0"/>
              <c:y val="2.0096157951413427E-3"/>
            </c:manualLayout>
          </c:layout>
          <c:overlay val="0"/>
        </c:title>
        <c:numFmt formatCode="0.0%" sourceLinked="0"/>
        <c:majorTickMark val="out"/>
        <c:minorTickMark val="none"/>
        <c:tickLblPos val="nextTo"/>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93371143940603E-2"/>
          <c:y val="0.13829821298962516"/>
          <c:w val="0.97294397998183768"/>
          <c:h val="0.74423334543674047"/>
        </c:manualLayout>
      </c:layout>
      <c:lineChart>
        <c:grouping val="standard"/>
        <c:varyColors val="0"/>
        <c:ser>
          <c:idx val="0"/>
          <c:order val="0"/>
          <c:tx>
            <c:strRef>
              <c:f>Sheet1!$B$1</c:f>
              <c:strCache>
                <c:ptCount val="1"/>
                <c:pt idx="0">
                  <c:v> Average Weekly Spend </c:v>
                </c:pt>
              </c:strCache>
            </c:strRef>
          </c:tx>
          <c:spPr>
            <a:ln w="19050" cap="rnd">
              <a:solidFill>
                <a:srgbClr val="17A24B"/>
              </a:solidFill>
              <a:round/>
            </a:ln>
            <a:effectLst/>
          </c:spPr>
          <c:marker>
            <c:symbol val="none"/>
          </c:marker>
          <c:dLbls>
            <c:delete val="1"/>
          </c:dLbls>
          <c:cat>
            <c:strRef>
              <c:f>Sheet1!$A$2:$A$66</c:f>
              <c:strCache>
                <c:ptCount val="14"/>
                <c:pt idx="0">
                  <c:v>30-Jan-21</c:v>
                </c:pt>
                <c:pt idx="1">
                  <c:v>27-Feb-21</c:v>
                </c:pt>
                <c:pt idx="2">
                  <c:v>27-Mar-21</c:v>
                </c:pt>
                <c:pt idx="3">
                  <c:v>24-Apr-21</c:v>
                </c:pt>
                <c:pt idx="4">
                  <c:v>22-May-21</c:v>
                </c:pt>
                <c:pt idx="5">
                  <c:v>19-Jun-21</c:v>
                </c:pt>
                <c:pt idx="6">
                  <c:v> 17-Jul-21</c:v>
                </c:pt>
                <c:pt idx="7">
                  <c:v>14-Aug-21</c:v>
                </c:pt>
                <c:pt idx="8">
                  <c:v>11-Sep-21</c:v>
                </c:pt>
                <c:pt idx="9">
                  <c:v>09-Oct-21</c:v>
                </c:pt>
                <c:pt idx="10">
                  <c:v> 8-Nov-21</c:v>
                </c:pt>
                <c:pt idx="11">
                  <c:v>04-Dec-21</c:v>
                </c:pt>
                <c:pt idx="12">
                  <c:v> 01-Jan-22</c:v>
                </c:pt>
                <c:pt idx="13">
                  <c:v> 29-Jan-22</c:v>
                </c:pt>
              </c:strCache>
            </c:strRef>
          </c:cat>
          <c:val>
            <c:numRef>
              <c:f>Sheet1!$B$2:$B$66</c:f>
              <c:numCache>
                <c:formatCode>0.00</c:formatCode>
                <c:ptCount val="14"/>
                <c:pt idx="0">
                  <c:v>83.475833333333341</c:v>
                </c:pt>
                <c:pt idx="1">
                  <c:v>82.277500000000003</c:v>
                </c:pt>
                <c:pt idx="2">
                  <c:v>79.619166666666658</c:v>
                </c:pt>
                <c:pt idx="3">
                  <c:v>81.539166666666674</c:v>
                </c:pt>
                <c:pt idx="4">
                  <c:v>81.632500000000007</c:v>
                </c:pt>
                <c:pt idx="5">
                  <c:v>81.257500000000007</c:v>
                </c:pt>
                <c:pt idx="6">
                  <c:v>80.401666666666671</c:v>
                </c:pt>
                <c:pt idx="7">
                  <c:v>79.630833333333342</c:v>
                </c:pt>
                <c:pt idx="8">
                  <c:v>78.456666666666663</c:v>
                </c:pt>
                <c:pt idx="9">
                  <c:v>77.783333333333331</c:v>
                </c:pt>
                <c:pt idx="10">
                  <c:v>77.990833333333327</c:v>
                </c:pt>
                <c:pt idx="11">
                  <c:v>79.362499999999997</c:v>
                </c:pt>
                <c:pt idx="12">
                  <c:v>83.448333333333338</c:v>
                </c:pt>
                <c:pt idx="13">
                  <c:v>81.845833333333331</c:v>
                </c:pt>
              </c:numCache>
            </c:numRef>
          </c:val>
          <c:smooth val="1"/>
          <c:extLst>
            <c:ext xmlns:c16="http://schemas.microsoft.com/office/drawing/2014/chart" uri="{C3380CC4-5D6E-409C-BE32-E72D297353CC}">
              <c16:uniqueId val="{00000000-2B7F-4242-9281-CF9A63A04573}"/>
            </c:ext>
          </c:extLst>
        </c:ser>
        <c:dLbls>
          <c:showLegendKey val="0"/>
          <c:showVal val="1"/>
          <c:showCatName val="0"/>
          <c:showSerName val="0"/>
          <c:showPercent val="0"/>
          <c:showBubbleSize val="0"/>
        </c:dLbls>
        <c:marker val="1"/>
        <c:smooth val="0"/>
        <c:axId val="45238912"/>
        <c:axId val="45244800"/>
      </c:lineChart>
      <c:lineChart>
        <c:grouping val="standard"/>
        <c:varyColors val="0"/>
        <c:ser>
          <c:idx val="1"/>
          <c:order val="1"/>
          <c:tx>
            <c:strRef>
              <c:f>Sheet1!$C$1</c:f>
              <c:strCache>
                <c:ptCount val="1"/>
                <c:pt idx="0">
                  <c:v>Year on Year Growth</c:v>
                </c:pt>
              </c:strCache>
            </c:strRef>
          </c:tx>
          <c:spPr>
            <a:ln w="19050" cap="rnd">
              <a:solidFill>
                <a:srgbClr val="0056FF"/>
              </a:solidFill>
              <a:round/>
            </a:ln>
            <a:effectLst/>
          </c:spPr>
          <c:marker>
            <c:symbol val="none"/>
          </c:marker>
          <c:cat>
            <c:strRef>
              <c:f>Sheet1!$A$2:$A$66</c:f>
              <c:strCache>
                <c:ptCount val="14"/>
                <c:pt idx="0">
                  <c:v>30-Jan-21</c:v>
                </c:pt>
                <c:pt idx="1">
                  <c:v>27-Feb-21</c:v>
                </c:pt>
                <c:pt idx="2">
                  <c:v>27-Mar-21</c:v>
                </c:pt>
                <c:pt idx="3">
                  <c:v>24-Apr-21</c:v>
                </c:pt>
                <c:pt idx="4">
                  <c:v>22-May-21</c:v>
                </c:pt>
                <c:pt idx="5">
                  <c:v>19-Jun-21</c:v>
                </c:pt>
                <c:pt idx="6">
                  <c:v> 17-Jul-21</c:v>
                </c:pt>
                <c:pt idx="7">
                  <c:v>14-Aug-21</c:v>
                </c:pt>
                <c:pt idx="8">
                  <c:v>11-Sep-21</c:v>
                </c:pt>
                <c:pt idx="9">
                  <c:v>09-Oct-21</c:v>
                </c:pt>
                <c:pt idx="10">
                  <c:v> 8-Nov-21</c:v>
                </c:pt>
                <c:pt idx="11">
                  <c:v>04-Dec-21</c:v>
                </c:pt>
                <c:pt idx="12">
                  <c:v> 01-Jan-22</c:v>
                </c:pt>
                <c:pt idx="13">
                  <c:v> 29-Jan-22</c:v>
                </c:pt>
              </c:strCache>
            </c:strRef>
          </c:cat>
          <c:val>
            <c:numRef>
              <c:f>Sheet1!$C$2:$C$66</c:f>
              <c:numCache>
                <c:formatCode>0.0%</c:formatCode>
                <c:ptCount val="14"/>
                <c:pt idx="0">
                  <c:v>7.9289316036719404E-2</c:v>
                </c:pt>
                <c:pt idx="1">
                  <c:v>8.5061488246348738E-2</c:v>
                </c:pt>
                <c:pt idx="2">
                  <c:v>3.0246500894994366E-2</c:v>
                </c:pt>
                <c:pt idx="3">
                  <c:v>9.0960655906771049E-3</c:v>
                </c:pt>
                <c:pt idx="4">
                  <c:v>-2.7895206906817571E-2</c:v>
                </c:pt>
                <c:pt idx="5">
                  <c:v>-1.5209816694440215E-2</c:v>
                </c:pt>
                <c:pt idx="6">
                  <c:v>-3.0029456413556033E-2</c:v>
                </c:pt>
                <c:pt idx="7">
                  <c:v>-2.3892702459753168E-2</c:v>
                </c:pt>
                <c:pt idx="8">
                  <c:v>-8.9266916501747895E-3</c:v>
                </c:pt>
                <c:pt idx="9">
                  <c:v>-5.9849630465804715E-3</c:v>
                </c:pt>
                <c:pt idx="10">
                  <c:v>-1.4344240713631273E-2</c:v>
                </c:pt>
                <c:pt idx="11">
                  <c:v>-2.4061568101001241E-2</c:v>
                </c:pt>
                <c:pt idx="12">
                  <c:v>-1.9254877379926372E-2</c:v>
                </c:pt>
                <c:pt idx="13">
                  <c:v>-1.9526609497758862E-2</c:v>
                </c:pt>
              </c:numCache>
            </c:numRef>
          </c:val>
          <c:smooth val="1"/>
          <c:extLst>
            <c:ext xmlns:c16="http://schemas.microsoft.com/office/drawing/2014/chart" uri="{C3380CC4-5D6E-409C-BE32-E72D297353CC}">
              <c16:uniqueId val="{00000001-2B7F-4242-9281-CF9A63A04573}"/>
            </c:ext>
          </c:extLst>
        </c:ser>
        <c:ser>
          <c:idx val="2"/>
          <c:order val="2"/>
          <c:tx>
            <c:strRef>
              <c:f>Sheet1!$D$1</c:f>
              <c:strCache>
                <c:ptCount val="1"/>
                <c:pt idx="0">
                  <c:v>2 years ago growth</c:v>
                </c:pt>
              </c:strCache>
            </c:strRef>
          </c:tx>
          <c:spPr>
            <a:ln w="19050">
              <a:solidFill>
                <a:schemeClr val="bg1">
                  <a:lumMod val="50000"/>
                  <a:alpha val="76000"/>
                </a:schemeClr>
              </a:solidFill>
              <a:prstDash val="dash"/>
            </a:ln>
          </c:spPr>
          <c:marker>
            <c:symbol val="none"/>
          </c:marker>
          <c:cat>
            <c:strRef>
              <c:f>Sheet1!$A$2:$A$66</c:f>
              <c:strCache>
                <c:ptCount val="14"/>
                <c:pt idx="0">
                  <c:v>30-Jan-21</c:v>
                </c:pt>
                <c:pt idx="1">
                  <c:v>27-Feb-21</c:v>
                </c:pt>
                <c:pt idx="2">
                  <c:v>27-Mar-21</c:v>
                </c:pt>
                <c:pt idx="3">
                  <c:v>24-Apr-21</c:v>
                </c:pt>
                <c:pt idx="4">
                  <c:v>22-May-21</c:v>
                </c:pt>
                <c:pt idx="5">
                  <c:v>19-Jun-21</c:v>
                </c:pt>
                <c:pt idx="6">
                  <c:v> 17-Jul-21</c:v>
                </c:pt>
                <c:pt idx="7">
                  <c:v>14-Aug-21</c:v>
                </c:pt>
                <c:pt idx="8">
                  <c:v>11-Sep-21</c:v>
                </c:pt>
                <c:pt idx="9">
                  <c:v>09-Oct-21</c:v>
                </c:pt>
                <c:pt idx="10">
                  <c:v> 8-Nov-21</c:v>
                </c:pt>
                <c:pt idx="11">
                  <c:v>04-Dec-21</c:v>
                </c:pt>
                <c:pt idx="12">
                  <c:v> 01-Jan-22</c:v>
                </c:pt>
                <c:pt idx="13">
                  <c:v> 29-Jan-22</c:v>
                </c:pt>
              </c:strCache>
            </c:strRef>
          </c:cat>
          <c:val>
            <c:numRef>
              <c:f>Sheet1!$D$2:$D$66</c:f>
              <c:numCache>
                <c:formatCode>0.0%</c:formatCode>
                <c:ptCount val="14"/>
                <c:pt idx="0">
                  <c:v>8.4477754191396359E-2</c:v>
                </c:pt>
                <c:pt idx="1">
                  <c:v>9.6399857859903237E-2</c:v>
                </c:pt>
                <c:pt idx="2">
                  <c:v>0.11124938937867834</c:v>
                </c:pt>
                <c:pt idx="3">
                  <c:v>0.11047178055451545</c:v>
                </c:pt>
                <c:pt idx="4">
                  <c:v>0.10394996337409146</c:v>
                </c:pt>
                <c:pt idx="5">
                  <c:v>9.5434426045341469E-2</c:v>
                </c:pt>
                <c:pt idx="6">
                  <c:v>8.3921269042376512E-2</c:v>
                </c:pt>
                <c:pt idx="7">
                  <c:v>7.6249901449536805E-2</c:v>
                </c:pt>
                <c:pt idx="8">
                  <c:v>6.300243880408285E-2</c:v>
                </c:pt>
                <c:pt idx="9">
                  <c:v>6.5573770491803129E-2</c:v>
                </c:pt>
                <c:pt idx="10">
                  <c:v>6.3197237179923871E-2</c:v>
                </c:pt>
                <c:pt idx="11">
                  <c:v>6.1007809801802537E-2</c:v>
                </c:pt>
                <c:pt idx="12">
                  <c:v>6.0547971319939498E-2</c:v>
                </c:pt>
                <c:pt idx="13">
                  <c:v>5.8214455027367107E-2</c:v>
                </c:pt>
              </c:numCache>
            </c:numRef>
          </c:val>
          <c:smooth val="1"/>
          <c:extLst>
            <c:ext xmlns:c16="http://schemas.microsoft.com/office/drawing/2014/chart" uri="{C3380CC4-5D6E-409C-BE32-E72D297353CC}">
              <c16:uniqueId val="{00000001-0541-4D41-A3C0-A88729B5B41F}"/>
            </c:ext>
          </c:extLst>
        </c:ser>
        <c:dLbls>
          <c:showLegendKey val="0"/>
          <c:showVal val="0"/>
          <c:showCatName val="0"/>
          <c:showSerName val="0"/>
          <c:showPercent val="0"/>
          <c:showBubbleSize val="0"/>
        </c:dLbls>
        <c:marker val="1"/>
        <c:smooth val="0"/>
        <c:axId val="45252992"/>
        <c:axId val="45246720"/>
      </c:lineChart>
      <c:catAx>
        <c:axId val="4523891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5244800"/>
        <c:crosses val="autoZero"/>
        <c:auto val="1"/>
        <c:lblAlgn val="ctr"/>
        <c:lblOffset val="100"/>
        <c:noMultiLvlLbl val="0"/>
      </c:catAx>
      <c:valAx>
        <c:axId val="45244800"/>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1000">
                    <a:latin typeface="Montserrat" panose="00000500000000000000" pitchFamily="2" charset="0"/>
                  </a:defRPr>
                </a:pPr>
                <a:r>
                  <a:rPr lang="en-GB" sz="1000" dirty="0">
                    <a:latin typeface="Montserrat" panose="00000500000000000000" pitchFamily="2" charset="0"/>
                  </a:rPr>
                  <a:t>GB Average</a:t>
                </a:r>
                <a:r>
                  <a:rPr lang="en-GB" sz="1000" baseline="0" dirty="0">
                    <a:latin typeface="Montserrat" panose="00000500000000000000" pitchFamily="2" charset="0"/>
                  </a:rPr>
                  <a:t> weekly FMCG Basket £Spend</a:t>
                </a:r>
                <a:endParaRPr lang="en-GB" sz="1000" dirty="0">
                  <a:latin typeface="Montserrat" panose="00000500000000000000" pitchFamily="2" charset="0"/>
                </a:endParaRPr>
              </a:p>
            </c:rich>
          </c:tx>
          <c:layout>
            <c:manualLayout>
              <c:xMode val="edge"/>
              <c:yMode val="edge"/>
              <c:x val="0"/>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38912"/>
        <c:crosses val="autoZero"/>
        <c:crossBetween val="between"/>
      </c:valAx>
      <c:valAx>
        <c:axId val="45246720"/>
        <c:scaling>
          <c:orientation val="minMax"/>
        </c:scaling>
        <c:delete val="0"/>
        <c:axPos val="r"/>
        <c:title>
          <c:tx>
            <c:rich>
              <a:bodyPr rot="0" vert="horz"/>
              <a:lstStyle/>
              <a:p>
                <a:pPr>
                  <a:defRPr sz="1000">
                    <a:latin typeface="Montserrat" panose="00000500000000000000" pitchFamily="2" charset="0"/>
                  </a:defRPr>
                </a:pPr>
                <a:r>
                  <a:rPr lang="en-GB" sz="1000" dirty="0">
                    <a:latin typeface="Montserrat" panose="00000500000000000000" pitchFamily="2" charset="0"/>
                  </a:rPr>
                  <a:t>12w/e Growth</a:t>
                </a:r>
              </a:p>
            </c:rich>
          </c:tx>
          <c:layout>
            <c:manualLayout>
              <c:xMode val="edge"/>
              <c:yMode val="edge"/>
              <c:x val="0.92092222938727841"/>
              <c:y val="2.4602238030005438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52992"/>
        <c:crosses val="max"/>
        <c:crossBetween val="between"/>
      </c:valAx>
      <c:catAx>
        <c:axId val="45252992"/>
        <c:scaling>
          <c:orientation val="minMax"/>
        </c:scaling>
        <c:delete val="1"/>
        <c:axPos val="b"/>
        <c:numFmt formatCode="General" sourceLinked="1"/>
        <c:majorTickMark val="out"/>
        <c:minorTickMark val="none"/>
        <c:tickLblPos val="nextTo"/>
        <c:crossAx val="45246720"/>
        <c:crosses val="autoZero"/>
        <c:auto val="1"/>
        <c:lblAlgn val="ctr"/>
        <c:lblOffset val="100"/>
        <c:noMultiLvlLbl val="0"/>
      </c:catAx>
      <c:spPr>
        <a:noFill/>
        <a:ln w="25400">
          <a:noFill/>
        </a:ln>
        <a:effectLst/>
      </c:spPr>
    </c:plotArea>
    <c:legend>
      <c:legendPos val="l"/>
      <c:layout>
        <c:manualLayout>
          <c:xMode val="edge"/>
          <c:yMode val="edge"/>
          <c:x val="4.9743927377426798E-2"/>
          <c:y val="0.64952395409845398"/>
          <c:w val="0.22171524800332909"/>
          <c:h val="0.190458386899368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Sheet1!$B$1</c:f>
              <c:strCache>
                <c:ptCount val="1"/>
                <c:pt idx="0">
                  <c:v> Average Weekly Trips </c:v>
                </c:pt>
              </c:strCache>
            </c:strRef>
          </c:tx>
          <c:spPr>
            <a:ln w="19050" cap="rnd">
              <a:solidFill>
                <a:srgbClr val="17A24B"/>
              </a:solidFill>
              <a:round/>
            </a:ln>
            <a:effectLst/>
          </c:spPr>
          <c:marker>
            <c:symbol val="none"/>
          </c:marker>
          <c:cat>
            <c:strRef>
              <c:f>Sheet1!$A$2:$A$63</c:f>
              <c:strCache>
                <c:ptCount val="14"/>
                <c:pt idx="0">
                  <c:v> 30-Jan-21</c:v>
                </c:pt>
                <c:pt idx="1">
                  <c:v>27-Feb-21</c:v>
                </c:pt>
                <c:pt idx="2">
                  <c:v>27-Mar-21</c:v>
                </c:pt>
                <c:pt idx="3">
                  <c:v>24-Apr-21</c:v>
                </c:pt>
                <c:pt idx="4">
                  <c:v>22-May-21</c:v>
                </c:pt>
                <c:pt idx="5">
                  <c:v>19-Jun-21</c:v>
                </c:pt>
                <c:pt idx="6">
                  <c:v> 17-Jul-21</c:v>
                </c:pt>
                <c:pt idx="7">
                  <c:v>14-Aug-21</c:v>
                </c:pt>
                <c:pt idx="8">
                  <c:v>11-Sep-21</c:v>
                </c:pt>
                <c:pt idx="9">
                  <c:v>09-Oct-21</c:v>
                </c:pt>
                <c:pt idx="10">
                  <c:v> 6-Nov-21</c:v>
                </c:pt>
                <c:pt idx="11">
                  <c:v> 4-Dec-21</c:v>
                </c:pt>
                <c:pt idx="12">
                  <c:v>01-Jan-22</c:v>
                </c:pt>
                <c:pt idx="13">
                  <c:v> 29-Jan-22</c:v>
                </c:pt>
              </c:strCache>
            </c:strRef>
          </c:cat>
          <c:val>
            <c:numRef>
              <c:f>Sheet1!$B$2:$B$63</c:f>
              <c:numCache>
                <c:formatCode>0.0%</c:formatCode>
                <c:ptCount val="14"/>
                <c:pt idx="0">
                  <c:v>-0.12089971883786321</c:v>
                </c:pt>
                <c:pt idx="1">
                  <c:v>-0.13283018867924523</c:v>
                </c:pt>
                <c:pt idx="2">
                  <c:v>-0.15776965265082266</c:v>
                </c:pt>
                <c:pt idx="3">
                  <c:v>-5.5238844112443397E-2</c:v>
                </c:pt>
                <c:pt idx="4">
                  <c:v>4.7820567075751219E-2</c:v>
                </c:pt>
                <c:pt idx="5">
                  <c:v>0.18369743951139306</c:v>
                </c:pt>
                <c:pt idx="6">
                  <c:v>0.13947724200090117</c:v>
                </c:pt>
                <c:pt idx="7">
                  <c:v>0.11321989528795795</c:v>
                </c:pt>
                <c:pt idx="8">
                  <c:v>9.8533850797757561E-2</c:v>
                </c:pt>
                <c:pt idx="9">
                  <c:v>8.2252922422954455E-2</c:v>
                </c:pt>
                <c:pt idx="10">
                  <c:v>6.5098698026039514E-2</c:v>
                </c:pt>
                <c:pt idx="11">
                  <c:v>5.206388716034005E-2</c:v>
                </c:pt>
                <c:pt idx="12">
                  <c:v>5.306799336650081E-2</c:v>
                </c:pt>
                <c:pt idx="13">
                  <c:v>6.6950959488272899E-2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Av Items in Basket</c:v>
                </c:pt>
              </c:strCache>
            </c:strRef>
          </c:tx>
          <c:spPr>
            <a:ln w="19050" cap="rnd">
              <a:solidFill>
                <a:srgbClr val="0056FF"/>
              </a:solidFill>
              <a:round/>
            </a:ln>
            <a:effectLst/>
          </c:spPr>
          <c:marker>
            <c:symbol val="none"/>
          </c:marker>
          <c:cat>
            <c:strRef>
              <c:f>Sheet1!$A$2:$A$63</c:f>
              <c:strCache>
                <c:ptCount val="14"/>
                <c:pt idx="0">
                  <c:v> 30-Jan-21</c:v>
                </c:pt>
                <c:pt idx="1">
                  <c:v>27-Feb-21</c:v>
                </c:pt>
                <c:pt idx="2">
                  <c:v>27-Mar-21</c:v>
                </c:pt>
                <c:pt idx="3">
                  <c:v>24-Apr-21</c:v>
                </c:pt>
                <c:pt idx="4">
                  <c:v>22-May-21</c:v>
                </c:pt>
                <c:pt idx="5">
                  <c:v>19-Jun-21</c:v>
                </c:pt>
                <c:pt idx="6">
                  <c:v> 17-Jul-21</c:v>
                </c:pt>
                <c:pt idx="7">
                  <c:v>14-Aug-21</c:v>
                </c:pt>
                <c:pt idx="8">
                  <c:v>11-Sep-21</c:v>
                </c:pt>
                <c:pt idx="9">
                  <c:v>09-Oct-21</c:v>
                </c:pt>
                <c:pt idx="10">
                  <c:v> 6-Nov-21</c:v>
                </c:pt>
                <c:pt idx="11">
                  <c:v> 4-Dec-21</c:v>
                </c:pt>
                <c:pt idx="12">
                  <c:v>01-Jan-22</c:v>
                </c:pt>
                <c:pt idx="13">
                  <c:v> 29-Jan-22</c:v>
                </c:pt>
              </c:strCache>
            </c:strRef>
          </c:cat>
          <c:val>
            <c:numRef>
              <c:f>Sheet1!$C$2:$C$63</c:f>
              <c:numCache>
                <c:formatCode>0.0%</c:formatCode>
                <c:ptCount val="14"/>
                <c:pt idx="0">
                  <c:v>0.20167286245353155</c:v>
                </c:pt>
                <c:pt idx="1">
                  <c:v>0.22109158186864009</c:v>
                </c:pt>
                <c:pt idx="2">
                  <c:v>0.18828828828828836</c:v>
                </c:pt>
                <c:pt idx="3">
                  <c:v>4.7424366312346589E-2</c:v>
                </c:pt>
                <c:pt idx="4">
                  <c:v>-7.7208611729769894E-2</c:v>
                </c:pt>
                <c:pt idx="5">
                  <c:v>-0.16135734072022156</c:v>
                </c:pt>
                <c:pt idx="6">
                  <c:v>-0.13976945244956784</c:v>
                </c:pt>
                <c:pt idx="7">
                  <c:v>-0.1178247734138973</c:v>
                </c:pt>
                <c:pt idx="8">
                  <c:v>-9.7026604068857658E-2</c:v>
                </c:pt>
                <c:pt idx="9">
                  <c:v>-8.5987261146496796E-2</c:v>
                </c:pt>
                <c:pt idx="10">
                  <c:v>-8.4327764518695392E-2</c:v>
                </c:pt>
                <c:pt idx="11">
                  <c:v>-8.4853291038858081E-2</c:v>
                </c:pt>
                <c:pt idx="12">
                  <c:v>-8.7332808811959151E-2</c:v>
                </c:pt>
                <c:pt idx="13">
                  <c:v>-0.10363495746326368</c:v>
                </c:pt>
              </c:numCache>
            </c:numRef>
          </c:val>
          <c:smooth val="1"/>
          <c:extLst>
            <c:ext xmlns:c16="http://schemas.microsoft.com/office/drawing/2014/chart" uri="{C3380CC4-5D6E-409C-BE32-E72D297353CC}">
              <c16:uniqueId val="{00000001-2B7F-4242-9281-CF9A63A04573}"/>
            </c:ext>
          </c:extLst>
        </c:ser>
        <c:dLbls>
          <c:showLegendKey val="0"/>
          <c:showVal val="0"/>
          <c:showCatName val="0"/>
          <c:showSerName val="0"/>
          <c:showPercent val="0"/>
          <c:showBubbleSize val="0"/>
        </c:dLbls>
        <c:smooth val="0"/>
        <c:axId val="46216704"/>
        <c:axId val="51524736"/>
      </c:lineChart>
      <c:catAx>
        <c:axId val="4621670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51524736"/>
        <c:crosses val="autoZero"/>
        <c:auto val="1"/>
        <c:lblAlgn val="ctr"/>
        <c:lblOffset val="100"/>
        <c:noMultiLvlLbl val="0"/>
      </c:catAx>
      <c:valAx>
        <c:axId val="51524736"/>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12w/e % Growth</a:t>
                </a:r>
              </a:p>
            </c:rich>
          </c:tx>
          <c:layout>
            <c:manualLayout>
              <c:xMode val="edge"/>
              <c:yMode val="edge"/>
              <c:x val="1.8088700864518834E-2"/>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6216704"/>
        <c:crosses val="autoZero"/>
        <c:crossBetween val="between"/>
      </c:valAx>
      <c:spPr>
        <a:noFill/>
        <a:ln>
          <a:noFill/>
        </a:ln>
        <a:effectLst/>
      </c:spPr>
    </c:plotArea>
    <c:legend>
      <c:legendPos val="b"/>
      <c:layout>
        <c:manualLayout>
          <c:xMode val="edge"/>
          <c:yMode val="edge"/>
          <c:x val="0.76024875049687535"/>
          <c:y val="1.9865487976698185E-2"/>
          <c:w val="0.2386683012965112"/>
          <c:h val="0.116966577165925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215121198614406"/>
        </c:manualLayout>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-2.8256847269201746E-2</c:v>
                </c:pt>
                <c:pt idx="1">
                  <c:v>-2.7925581709713265E-2</c:v>
                </c:pt>
                <c:pt idx="2">
                  <c:v>-4.2239158315782843E-2</c:v>
                </c:pt>
                <c:pt idx="3">
                  <c:v>5.2597712384550244E-2</c:v>
                </c:pt>
                <c:pt idx="4">
                  <c:v>-2.7925581709713265E-2</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5.6019420739069625E-2</c:v>
                </c:pt>
                <c:pt idx="1">
                  <c:v>5.7897109713324069E-2</c:v>
                </c:pt>
                <c:pt idx="2">
                  <c:v>6.2691335034965823E-2</c:v>
                </c:pt>
                <c:pt idx="3">
                  <c:v>3.4018260665510835E-2</c:v>
                </c:pt>
                <c:pt idx="4">
                  <c:v>5.7897109713324069E-2</c:v>
                </c:pt>
              </c:numCache>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accent3"/>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-0.23011655601560566</c:v>
                </c:pt>
                <c:pt idx="1">
                  <c:v>-0.21322003463711414</c:v>
                </c:pt>
                <c:pt idx="2">
                  <c:v>-0.22215688509104836</c:v>
                </c:pt>
                <c:pt idx="3">
                  <c:v>-0.16405721270691009</c:v>
                </c:pt>
                <c:pt idx="4">
                  <c:v>-0.21322003463711414</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04479656"/>
        <c:crosses val="autoZero"/>
        <c:auto val="1"/>
        <c:lblAlgn val="ctr"/>
        <c:lblOffset val="100"/>
        <c:noMultiLvlLbl val="0"/>
      </c:catAx>
      <c:valAx>
        <c:axId val="404479656"/>
        <c:scaling>
          <c:orientation val="minMax"/>
          <c:min val="-0.15000000000000002"/>
        </c:scaling>
        <c:delete val="1"/>
        <c:axPos val="l"/>
        <c:numFmt formatCode="0.0%" sourceLinked="1"/>
        <c:majorTickMark val="out"/>
        <c:minorTickMark val="none"/>
        <c:tickLblPos val="nextTo"/>
        <c:crossAx val="404478872"/>
        <c:crosses val="autoZero"/>
        <c:crossBetween val="between"/>
        <c:majorUnit val="0.25"/>
      </c:valAx>
      <c:spPr>
        <a:noFill/>
        <a:ln w="25400">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6.0198442646938778E-2"/>
          <c:w val="0.70585692462459482"/>
          <c:h val="0.92023708871349719"/>
        </c:manualLayout>
      </c:layout>
      <c:barChart>
        <c:barDir val="bar"/>
        <c:grouping val="clustered"/>
        <c:varyColors val="0"/>
        <c:ser>
          <c:idx val="0"/>
          <c:order val="0"/>
          <c:tx>
            <c:strRef>
              <c:f>Sheet1!$B$1</c:f>
              <c:strCache>
                <c:ptCount val="1"/>
                <c:pt idx="0">
                  <c:v>vs year ago</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Tobacco</c:v>
                </c:pt>
                <c:pt idx="1">
                  <c:v>Soft Drinks</c:v>
                </c:pt>
                <c:pt idx="2">
                  <c:v>Pet</c:v>
                </c:pt>
                <c:pt idx="3">
                  <c:v>Dairy</c:v>
                </c:pt>
                <c:pt idx="4">
                  <c:v>Frozen</c:v>
                </c:pt>
                <c:pt idx="5">
                  <c:v>Meat, Fish &amp; Poultry</c:v>
                </c:pt>
                <c:pt idx="6">
                  <c:v>BWS</c:v>
                </c:pt>
                <c:pt idx="7">
                  <c:v>Impulse*</c:v>
                </c:pt>
                <c:pt idx="8">
                  <c:v>Household</c:v>
                </c:pt>
                <c:pt idx="9">
                  <c:v>Bakery</c:v>
                </c:pt>
                <c:pt idx="10">
                  <c:v>Packaged Grocery</c:v>
                </c:pt>
                <c:pt idx="11">
                  <c:v>Convenience</c:v>
                </c:pt>
                <c:pt idx="12">
                  <c:v>Produce </c:v>
                </c:pt>
                <c:pt idx="13">
                  <c:v>HBA~</c:v>
                </c:pt>
                <c:pt idx="14">
                  <c:v>Non Food#</c:v>
                </c:pt>
              </c:strCache>
            </c:strRef>
          </c:cat>
          <c:val>
            <c:numRef>
              <c:f>Sheet1!$B$2:$B$16</c:f>
              <c:numCache>
                <c:formatCode>0.0%</c:formatCode>
                <c:ptCount val="15"/>
                <c:pt idx="0">
                  <c:v>2.101269208689005E-2</c:v>
                </c:pt>
                <c:pt idx="1">
                  <c:v>5.6345984877219646E-2</c:v>
                </c:pt>
                <c:pt idx="2">
                  <c:v>7.9796075623948415E-2</c:v>
                </c:pt>
                <c:pt idx="3">
                  <c:v>-3.5525364382750224E-2</c:v>
                </c:pt>
                <c:pt idx="4">
                  <c:v>-0.1098459321139883</c:v>
                </c:pt>
                <c:pt idx="5">
                  <c:v>-8.4925442796684458E-2</c:v>
                </c:pt>
                <c:pt idx="6">
                  <c:v>-0.14236893041005572</c:v>
                </c:pt>
                <c:pt idx="7">
                  <c:v>1.832853631821818E-2</c:v>
                </c:pt>
                <c:pt idx="8">
                  <c:v>-1.2587820281090178E-2</c:v>
                </c:pt>
                <c:pt idx="9">
                  <c:v>4.498369925879997E-2</c:v>
                </c:pt>
                <c:pt idx="10">
                  <c:v>-8.3484737219616578E-2</c:v>
                </c:pt>
                <c:pt idx="11">
                  <c:v>0.11095402381630093</c:v>
                </c:pt>
                <c:pt idx="12">
                  <c:v>-4.4885259145653555E-2</c:v>
                </c:pt>
                <c:pt idx="13">
                  <c:v>9.4151971515031851E-2</c:v>
                </c:pt>
                <c:pt idx="14">
                  <c:v>-6.7417048113526667E-2</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Tobacco</c:v>
                </c:pt>
                <c:pt idx="1">
                  <c:v>Soft Drinks</c:v>
                </c:pt>
                <c:pt idx="2">
                  <c:v>Pet</c:v>
                </c:pt>
                <c:pt idx="3">
                  <c:v>Dairy</c:v>
                </c:pt>
                <c:pt idx="4">
                  <c:v>Frozen</c:v>
                </c:pt>
                <c:pt idx="5">
                  <c:v>Meat, Fish &amp; Poultry</c:v>
                </c:pt>
                <c:pt idx="6">
                  <c:v>BWS</c:v>
                </c:pt>
                <c:pt idx="7">
                  <c:v>Impulse*</c:v>
                </c:pt>
                <c:pt idx="8">
                  <c:v>Household</c:v>
                </c:pt>
                <c:pt idx="9">
                  <c:v>Bakery</c:v>
                </c:pt>
                <c:pt idx="10">
                  <c:v>Packaged Grocery</c:v>
                </c:pt>
                <c:pt idx="11">
                  <c:v>Convenience</c:v>
                </c:pt>
                <c:pt idx="12">
                  <c:v>Produce </c:v>
                </c:pt>
                <c:pt idx="13">
                  <c:v>HBA~</c:v>
                </c:pt>
                <c:pt idx="14">
                  <c:v>Non Food#</c:v>
                </c:pt>
              </c:strCache>
            </c:strRef>
          </c:cat>
          <c:val>
            <c:numRef>
              <c:f>Sheet1!$C$2:$C$16</c:f>
              <c:numCache>
                <c:formatCode>0.0%</c:formatCode>
                <c:ptCount val="15"/>
                <c:pt idx="0">
                  <c:v>0.16163235240646845</c:v>
                </c:pt>
                <c:pt idx="1">
                  <c:v>0.14353415710054618</c:v>
                </c:pt>
                <c:pt idx="2">
                  <c:v>0.13887320806003722</c:v>
                </c:pt>
                <c:pt idx="3">
                  <c:v>9.4156080015804555E-2</c:v>
                </c:pt>
                <c:pt idx="4">
                  <c:v>8.7676775557815834E-2</c:v>
                </c:pt>
                <c:pt idx="5">
                  <c:v>8.6619634893144726E-2</c:v>
                </c:pt>
                <c:pt idx="6">
                  <c:v>7.3171534699057794E-2</c:v>
                </c:pt>
                <c:pt idx="7">
                  <c:v>6.4234982905517546E-2</c:v>
                </c:pt>
                <c:pt idx="8">
                  <c:v>6.3442302957874341E-2</c:v>
                </c:pt>
                <c:pt idx="9">
                  <c:v>5.0768412541250862E-2</c:v>
                </c:pt>
                <c:pt idx="10">
                  <c:v>4.6230617150109454E-2</c:v>
                </c:pt>
                <c:pt idx="11">
                  <c:v>4.4138815001878884E-2</c:v>
                </c:pt>
                <c:pt idx="12">
                  <c:v>7.2263638100829031E-3</c:v>
                </c:pt>
                <c:pt idx="13">
                  <c:v>-6.5192302457816043E-3</c:v>
                </c:pt>
                <c:pt idx="14">
                  <c:v>-3.3445283249026625E-2</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404481616"/>
        <c:crosses val="autoZero"/>
        <c:auto val="1"/>
        <c:lblAlgn val="ctr"/>
        <c:lblOffset val="100"/>
        <c:noMultiLvlLbl val="0"/>
      </c:catAx>
      <c:valAx>
        <c:axId val="404481616"/>
        <c:scaling>
          <c:orientation val="minMax"/>
          <c:max val="0.2"/>
          <c:min val="-0.18000000000000002"/>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404480832"/>
        <c:crosses val="autoZero"/>
        <c:crossBetween val="between"/>
        <c:majorUnit val="0.25"/>
      </c:valAx>
      <c:spPr>
        <a:noFill/>
        <a:ln>
          <a:noFill/>
        </a:ln>
        <a:effectLst/>
      </c:spPr>
    </c:plotArea>
    <c:legend>
      <c:legendPos val="tr"/>
      <c:layout>
        <c:manualLayout>
          <c:xMode val="edge"/>
          <c:yMode val="edge"/>
          <c:x val="0.32872833931109818"/>
          <c:y val="4.3972169888485263E-2"/>
          <c:w val="0.20603271663008257"/>
          <c:h val="0.12493023848139007"/>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8.1181963141033105E-3"/>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1"/>
            <c:bubble3D val="0"/>
            <c:spPr>
              <a:solidFill>
                <a:srgbClr val="00F000"/>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-2.511439485249245E-2</c:v>
                </c:pt>
                <c:pt idx="1">
                  <c:v>-4.1006829653211452E-2</c:v>
                </c:pt>
                <c:pt idx="2">
                  <c:v>2.1435456297405509E-2</c:v>
                </c:pt>
                <c:pt idx="4">
                  <c:v>-2.8256847269201746E-2</c:v>
                </c:pt>
                <c:pt idx="5">
                  <c:v>0.12056656507710461</c:v>
                </c:pt>
                <c:pt idx="7">
                  <c:v>-1.5659533529519765E-2</c:v>
                </c:pt>
                <c:pt idx="8">
                  <c:v>-4.2688288175223965E-2</c:v>
                </c:pt>
                <c:pt idx="9">
                  <c:v>-5.0546613280053609E-2</c:v>
                </c:pt>
                <c:pt idx="10">
                  <c:v>0.15292099163928241</c:v>
                </c:pt>
                <c:pt idx="12">
                  <c:v>3.7208981074882796E-2</c:v>
                </c:pt>
                <c:pt idx="13">
                  <c:v>9.6898703284577614E-2</c:v>
                </c:pt>
                <c:pt idx="14">
                  <c:v>-0.20640633015993237</c:v>
                </c:pt>
                <c:pt idx="15">
                  <c:v>7.8723537210514394E-3</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6.3148087548359405E-2"/>
          <c:w val="0.96107340978121836"/>
          <c:h val="0.58483022580724353"/>
        </c:manualLayout>
      </c:layout>
      <c:barChart>
        <c:barDir val="col"/>
        <c:grouping val="clustered"/>
        <c:varyColors val="0"/>
        <c:ser>
          <c:idx val="0"/>
          <c:order val="0"/>
          <c:tx>
            <c:strRef>
              <c:f>Sheet1!$B$1</c:f>
              <c:strCache>
                <c:ptCount val="1"/>
                <c:pt idx="0">
                  <c:v>UK</c:v>
                </c:pt>
              </c:strCache>
            </c:strRef>
          </c:tx>
          <c:spPr>
            <a:solidFill>
              <a:srgbClr val="00F000"/>
            </a:solidFill>
            <a:ln>
              <a:noFill/>
            </a:ln>
            <a:effectLst/>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chemeClr val="bg1">
                  <a:lumMod val="50000"/>
                </a:schemeClr>
              </a:solidFill>
              <a:ln>
                <a:noFill/>
              </a:ln>
              <a:effectLst/>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spPr>
              <a:solidFill>
                <a:schemeClr val="bg1">
                  <a:lumMod val="50000"/>
                </a:schemeClr>
              </a:solidFill>
              <a:ln>
                <a:noFill/>
              </a:ln>
              <a:effectLst/>
            </c:spPr>
            <c:extLst>
              <c:ext xmlns:c16="http://schemas.microsoft.com/office/drawing/2014/chart" uri="{C3380CC4-5D6E-409C-BE32-E72D297353CC}">
                <c16:uniqueId val="{00000013-6B65-4B0C-BC93-826B78D99838}"/>
              </c:ext>
            </c:extLst>
          </c:dPt>
          <c:dPt>
            <c:idx val="10"/>
            <c:invertIfNegative val="1"/>
            <c:bubble3D val="0"/>
            <c:extLst>
              <c:ext xmlns:c16="http://schemas.microsoft.com/office/drawing/2014/chart" uri="{C3380CC4-5D6E-409C-BE32-E72D297353CC}">
                <c16:uniqueId val="{00000015-812A-480B-B333-94C132AA3928}"/>
              </c:ext>
            </c:extLst>
          </c:dPt>
          <c:dPt>
            <c:idx val="11"/>
            <c:invertIfNegative val="1"/>
            <c:bubble3D val="0"/>
            <c:extLst>
              <c:ext xmlns:c16="http://schemas.microsoft.com/office/drawing/2014/chart" uri="{C3380CC4-5D6E-409C-BE32-E72D297353CC}">
                <c16:uniqueId val="{00000000-6AB0-4945-8308-219870CA889A}"/>
              </c:ext>
            </c:extLst>
          </c:dPt>
          <c:dPt>
            <c:idx val="13"/>
            <c:invertIfNegative val="1"/>
            <c:bubble3D val="0"/>
            <c:spPr>
              <a:solidFill>
                <a:schemeClr val="bg1">
                  <a:lumMod val="50000"/>
                </a:schemeClr>
              </a:solidFill>
              <a:ln>
                <a:noFill/>
              </a:ln>
              <a:effectLst/>
            </c:spPr>
            <c:extLst>
              <c:ext xmlns:c16="http://schemas.microsoft.com/office/drawing/2014/chart" uri="{C3380CC4-5D6E-409C-BE32-E72D297353CC}">
                <c16:uniqueId val="{00000000-6A5B-4B01-AD77-9BB57C16BE01}"/>
              </c:ext>
            </c:extLst>
          </c:dPt>
          <c:dLbls>
            <c:dLbl>
              <c:idx val="13"/>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A5B-4B01-AD77-9BB57C16BE01}"/>
                </c:ext>
              </c:extLst>
            </c:dLbl>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5.5377250946733625E-2</c:v>
                </c:pt>
                <c:pt idx="1">
                  <c:v>5.8525356511541116E-2</c:v>
                </c:pt>
                <c:pt idx="2">
                  <c:v>4.6815734282722898E-2</c:v>
                </c:pt>
                <c:pt idx="4">
                  <c:v>5.6019420739069625E-2</c:v>
                </c:pt>
                <c:pt idx="5">
                  <c:v>-7.1814219308611871E-2</c:v>
                </c:pt>
                <c:pt idx="7">
                  <c:v>0.11849915756261753</c:v>
                </c:pt>
                <c:pt idx="8">
                  <c:v>8.4872274147721027E-2</c:v>
                </c:pt>
                <c:pt idx="9">
                  <c:v>-0.146128693931874</c:v>
                </c:pt>
                <c:pt idx="10">
                  <c:v>0.20701933158883978</c:v>
                </c:pt>
                <c:pt idx="12">
                  <c:v>0.16172586237542808</c:v>
                </c:pt>
                <c:pt idx="13">
                  <c:v>-2.132009932724388E-2</c:v>
                </c:pt>
                <c:pt idx="14">
                  <c:v>0.74401778405802421</c:v>
                </c:pt>
                <c:pt idx="15">
                  <c:v>1.392557717041587E-2</c:v>
                </c:pt>
              </c:numCache>
            </c:numRef>
          </c:val>
          <c:extLst>
            <c:ext xmlns:c14="http://schemas.microsoft.com/office/drawing/2007/8/2/chart" uri="{6F2FDCE9-48DA-4B69-8628-5D25D57E5C99}">
              <c14:invertSolidFillFmt>
                <c14:spPr xmlns:c14="http://schemas.microsoft.com/office/drawing/2007/8/2/chart">
                  <a:solidFill>
                    <a:srgbClr val="7F7F7F"/>
                  </a:solidFill>
                  <a:ln>
                    <a:noFill/>
                  </a:ln>
                  <a:effectLst/>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sz="900" b="1"/>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Sheet1!$A$2:$A$54</c:f>
              <c:strCache>
                <c:ptCount val="53"/>
                <c:pt idx="0">
                  <c:v>30-Jan-21</c:v>
                </c:pt>
                <c:pt idx="1">
                  <c:v>06-Feb-21</c:v>
                </c:pt>
                <c:pt idx="2">
                  <c:v>13-Feb-21</c:v>
                </c:pt>
                <c:pt idx="3">
                  <c:v>20-Feb-21</c:v>
                </c:pt>
                <c:pt idx="4">
                  <c:v>27-Feb-21</c:v>
                </c:pt>
                <c:pt idx="5">
                  <c:v>06-Mar-21</c:v>
                </c:pt>
                <c:pt idx="6">
                  <c:v>13-Mar-21</c:v>
                </c:pt>
                <c:pt idx="7">
                  <c:v>20-Mar-21</c:v>
                </c:pt>
                <c:pt idx="8">
                  <c:v>27-Mar-21</c:v>
                </c:pt>
                <c:pt idx="9">
                  <c:v>03-Apr-21</c:v>
                </c:pt>
                <c:pt idx="10">
                  <c:v>10-Apr-21</c:v>
                </c:pt>
                <c:pt idx="11">
                  <c:v>17-Apr-21</c:v>
                </c:pt>
                <c:pt idx="12">
                  <c:v>24-Apr-21</c:v>
                </c:pt>
                <c:pt idx="13">
                  <c:v>01-May-21</c:v>
                </c:pt>
                <c:pt idx="14">
                  <c:v>08-May-21</c:v>
                </c:pt>
                <c:pt idx="15">
                  <c:v>15-May-21</c:v>
                </c:pt>
                <c:pt idx="16">
                  <c:v>22-May-21</c:v>
                </c:pt>
                <c:pt idx="17">
                  <c:v>29-May-21</c:v>
                </c:pt>
                <c:pt idx="18">
                  <c:v>05-Jun-21</c:v>
                </c:pt>
                <c:pt idx="19">
                  <c:v>12-Jun-21</c:v>
                </c:pt>
                <c:pt idx="20">
                  <c:v>19-Jun-21</c:v>
                </c:pt>
                <c:pt idx="21">
                  <c:v>26-Jun-21</c:v>
                </c:pt>
                <c:pt idx="22">
                  <c:v>03-Jul-21</c:v>
                </c:pt>
                <c:pt idx="23">
                  <c:v>10-Jul-21</c:v>
                </c:pt>
                <c:pt idx="24">
                  <c:v>17-Jul-21</c:v>
                </c:pt>
                <c:pt idx="25">
                  <c:v>24-Jul-21</c:v>
                </c:pt>
                <c:pt idx="26">
                  <c:v>31-Jul-21</c:v>
                </c:pt>
                <c:pt idx="27">
                  <c:v>07-Aug-21</c:v>
                </c:pt>
                <c:pt idx="28">
                  <c:v>14-Aug-21</c:v>
                </c:pt>
                <c:pt idx="29">
                  <c:v>21-Aug-21</c:v>
                </c:pt>
                <c:pt idx="30">
                  <c:v>28-Aug-21</c:v>
                </c:pt>
                <c:pt idx="31">
                  <c:v>04-Sep-21</c:v>
                </c:pt>
                <c:pt idx="32">
                  <c:v>11-Sep-21</c:v>
                </c:pt>
                <c:pt idx="33">
                  <c:v>18-Sep-21</c:v>
                </c:pt>
                <c:pt idx="34">
                  <c:v>25-Sep-21</c:v>
                </c:pt>
                <c:pt idx="35">
                  <c:v>02-Oct-21</c:v>
                </c:pt>
                <c:pt idx="36">
                  <c:v>09-Oct-21</c:v>
                </c:pt>
                <c:pt idx="37">
                  <c:v>16-Oct-21</c:v>
                </c:pt>
                <c:pt idx="38">
                  <c:v>23-Oct-21</c:v>
                </c:pt>
                <c:pt idx="39">
                  <c:v>30-Oct-21</c:v>
                </c:pt>
                <c:pt idx="40">
                  <c:v>06-Nov-21</c:v>
                </c:pt>
                <c:pt idx="41">
                  <c:v>13-Nov-21</c:v>
                </c:pt>
                <c:pt idx="42">
                  <c:v>20-Nov-21</c:v>
                </c:pt>
                <c:pt idx="43">
                  <c:v>27-Nov-21</c:v>
                </c:pt>
                <c:pt idx="44">
                  <c:v> 04-Dec-21</c:v>
                </c:pt>
                <c:pt idx="45">
                  <c:v>11-Dec-21</c:v>
                </c:pt>
                <c:pt idx="46">
                  <c:v>18-Dec-21</c:v>
                </c:pt>
                <c:pt idx="47">
                  <c:v>25-Dec-21</c:v>
                </c:pt>
                <c:pt idx="48">
                  <c:v> 01-Jan22</c:v>
                </c:pt>
                <c:pt idx="49">
                  <c:v>08-Jan-22</c:v>
                </c:pt>
                <c:pt idx="50">
                  <c:v>15-Jan-22</c:v>
                </c:pt>
                <c:pt idx="51">
                  <c:v>22-Jan-22</c:v>
                </c:pt>
                <c:pt idx="52">
                  <c:v>29-Jan-22</c:v>
                </c:pt>
              </c:strCache>
            </c:strRef>
          </c:cat>
          <c:val>
            <c:numRef>
              <c:f>Sheet1!$B$2:$B$54</c:f>
              <c:numCache>
                <c:formatCode>0.0%</c:formatCode>
                <c:ptCount val="53"/>
                <c:pt idx="0">
                  <c:v>7.7154902855349317E-2</c:v>
                </c:pt>
                <c:pt idx="1">
                  <c:v>9.808571613906647E-2</c:v>
                </c:pt>
                <c:pt idx="2">
                  <c:v>9.3930190693981563E-2</c:v>
                </c:pt>
                <c:pt idx="3">
                  <c:v>0.10574539771909697</c:v>
                </c:pt>
                <c:pt idx="4">
                  <c:v>7.4941537184726847E-2</c:v>
                </c:pt>
                <c:pt idx="5">
                  <c:v>9.4164754172620491E-2</c:v>
                </c:pt>
                <c:pt idx="6">
                  <c:v>0.10990642570181297</c:v>
                </c:pt>
                <c:pt idx="7">
                  <c:v>0.10722825319440643</c:v>
                </c:pt>
                <c:pt idx="8">
                  <c:v>9.4164754172620491E-2</c:v>
                </c:pt>
                <c:pt idx="9">
                  <c:v>0.10990642570181297</c:v>
                </c:pt>
                <c:pt idx="10">
                  <c:v>0.10722825319440643</c:v>
                </c:pt>
                <c:pt idx="11">
                  <c:v>9.3848481995316924E-2</c:v>
                </c:pt>
                <c:pt idx="12">
                  <c:v>9.8019987397417907E-2</c:v>
                </c:pt>
                <c:pt idx="13">
                  <c:v>9.8057200415817336E-2</c:v>
                </c:pt>
                <c:pt idx="14">
                  <c:v>9.8787696624341725E-2</c:v>
                </c:pt>
                <c:pt idx="15">
                  <c:v>9.6260776909949941E-2</c:v>
                </c:pt>
                <c:pt idx="16">
                  <c:v>9.2314489279367029E-2</c:v>
                </c:pt>
                <c:pt idx="17">
                  <c:v>9.0111909393842948E-2</c:v>
                </c:pt>
                <c:pt idx="18">
                  <c:v>8.5798057776040881E-2</c:v>
                </c:pt>
                <c:pt idx="19">
                  <c:v>8.7724814798238127E-2</c:v>
                </c:pt>
                <c:pt idx="20">
                  <c:v>9.4560109062773678E-2</c:v>
                </c:pt>
                <c:pt idx="21">
                  <c:v>7.3544989933127303E-2</c:v>
                </c:pt>
                <c:pt idx="22">
                  <c:v>7.5161426028369727E-2</c:v>
                </c:pt>
                <c:pt idx="23">
                  <c:v>8.7610602801118764E-2</c:v>
                </c:pt>
                <c:pt idx="24">
                  <c:v>8.458666335664855E-2</c:v>
                </c:pt>
                <c:pt idx="25">
                  <c:v>8.3705978073555398E-2</c:v>
                </c:pt>
                <c:pt idx="26">
                  <c:v>8.0363882816830934E-2</c:v>
                </c:pt>
                <c:pt idx="27">
                  <c:v>7.9740761203619615E-2</c:v>
                </c:pt>
                <c:pt idx="28">
                  <c:v>8.3482579232788456E-2</c:v>
                </c:pt>
                <c:pt idx="29">
                  <c:v>7.9445044097835371E-2</c:v>
                </c:pt>
                <c:pt idx="30">
                  <c:v>7.4512444655902677E-2</c:v>
                </c:pt>
                <c:pt idx="31">
                  <c:v>7.0185820776914598E-2</c:v>
                </c:pt>
                <c:pt idx="32">
                  <c:v>6.5107423609327642E-2</c:v>
                </c:pt>
                <c:pt idx="33">
                  <c:v>6.8080977069478577E-2</c:v>
                </c:pt>
                <c:pt idx="34">
                  <c:v>6.8672845019222439E-2</c:v>
                </c:pt>
                <c:pt idx="35">
                  <c:v>6.8997002922474016E-2</c:v>
                </c:pt>
                <c:pt idx="36">
                  <c:v>6.757357097498895E-2</c:v>
                </c:pt>
                <c:pt idx="37">
                  <c:v>6.5156615539871954E-2</c:v>
                </c:pt>
                <c:pt idx="38">
                  <c:v>6.3951125030585754E-2</c:v>
                </c:pt>
                <c:pt idx="39">
                  <c:v>6.2561648606511921E-2</c:v>
                </c:pt>
                <c:pt idx="40">
                  <c:v>6.2520065507873479E-2</c:v>
                </c:pt>
                <c:pt idx="41">
                  <c:v>6.5014411098467839E-2</c:v>
                </c:pt>
                <c:pt idx="42">
                  <c:v>6.339121844782003E-2</c:v>
                </c:pt>
                <c:pt idx="43">
                  <c:v>6.0696859057863595E-2</c:v>
                </c:pt>
                <c:pt idx="44">
                  <c:v>5.7486111769735393E-2</c:v>
                </c:pt>
                <c:pt idx="45">
                  <c:v>5.5506031147215529E-2</c:v>
                </c:pt>
                <c:pt idx="46">
                  <c:v>4.5655393757476181E-2</c:v>
                </c:pt>
                <c:pt idx="47">
                  <c:v>6.9840539705834814E-2</c:v>
                </c:pt>
                <c:pt idx="48">
                  <c:v>6.036859037503528E-2</c:v>
                </c:pt>
                <c:pt idx="49">
                  <c:v>6.0656998573711984E-2</c:v>
                </c:pt>
                <c:pt idx="50">
                  <c:v>6.1702785566936758E-2</c:v>
                </c:pt>
                <c:pt idx="51">
                  <c:v>6.1876192930117702E-2</c:v>
                </c:pt>
                <c:pt idx="52">
                  <c:v>5.9807964781736001E-2</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Sheet1!$A$2:$A$54</c:f>
              <c:strCache>
                <c:ptCount val="53"/>
                <c:pt idx="0">
                  <c:v>30-Jan-21</c:v>
                </c:pt>
                <c:pt idx="1">
                  <c:v>06-Feb-21</c:v>
                </c:pt>
                <c:pt idx="2">
                  <c:v>13-Feb-21</c:v>
                </c:pt>
                <c:pt idx="3">
                  <c:v>20-Feb-21</c:v>
                </c:pt>
                <c:pt idx="4">
                  <c:v>27-Feb-21</c:v>
                </c:pt>
                <c:pt idx="5">
                  <c:v>06-Mar-21</c:v>
                </c:pt>
                <c:pt idx="6">
                  <c:v>13-Mar-21</c:v>
                </c:pt>
                <c:pt idx="7">
                  <c:v>20-Mar-21</c:v>
                </c:pt>
                <c:pt idx="8">
                  <c:v>27-Mar-21</c:v>
                </c:pt>
                <c:pt idx="9">
                  <c:v>03-Apr-21</c:v>
                </c:pt>
                <c:pt idx="10">
                  <c:v>10-Apr-21</c:v>
                </c:pt>
                <c:pt idx="11">
                  <c:v>17-Apr-21</c:v>
                </c:pt>
                <c:pt idx="12">
                  <c:v>24-Apr-21</c:v>
                </c:pt>
                <c:pt idx="13">
                  <c:v>01-May-21</c:v>
                </c:pt>
                <c:pt idx="14">
                  <c:v>08-May-21</c:v>
                </c:pt>
                <c:pt idx="15">
                  <c:v>15-May-21</c:v>
                </c:pt>
                <c:pt idx="16">
                  <c:v>22-May-21</c:v>
                </c:pt>
                <c:pt idx="17">
                  <c:v>29-May-21</c:v>
                </c:pt>
                <c:pt idx="18">
                  <c:v>05-Jun-21</c:v>
                </c:pt>
                <c:pt idx="19">
                  <c:v>12-Jun-21</c:v>
                </c:pt>
                <c:pt idx="20">
                  <c:v>19-Jun-21</c:v>
                </c:pt>
                <c:pt idx="21">
                  <c:v>26-Jun-21</c:v>
                </c:pt>
                <c:pt idx="22">
                  <c:v>03-Jul-21</c:v>
                </c:pt>
                <c:pt idx="23">
                  <c:v>10-Jul-21</c:v>
                </c:pt>
                <c:pt idx="24">
                  <c:v>17-Jul-21</c:v>
                </c:pt>
                <c:pt idx="25">
                  <c:v>24-Jul-21</c:v>
                </c:pt>
                <c:pt idx="26">
                  <c:v>31-Jul-21</c:v>
                </c:pt>
                <c:pt idx="27">
                  <c:v>07-Aug-21</c:v>
                </c:pt>
                <c:pt idx="28">
                  <c:v>14-Aug-21</c:v>
                </c:pt>
                <c:pt idx="29">
                  <c:v>21-Aug-21</c:v>
                </c:pt>
                <c:pt idx="30">
                  <c:v>28-Aug-21</c:v>
                </c:pt>
                <c:pt idx="31">
                  <c:v>04-Sep-21</c:v>
                </c:pt>
                <c:pt idx="32">
                  <c:v>11-Sep-21</c:v>
                </c:pt>
                <c:pt idx="33">
                  <c:v>18-Sep-21</c:v>
                </c:pt>
                <c:pt idx="34">
                  <c:v>25-Sep-21</c:v>
                </c:pt>
                <c:pt idx="35">
                  <c:v>02-Oct-21</c:v>
                </c:pt>
                <c:pt idx="36">
                  <c:v>09-Oct-21</c:v>
                </c:pt>
                <c:pt idx="37">
                  <c:v>16-Oct-21</c:v>
                </c:pt>
                <c:pt idx="38">
                  <c:v>23-Oct-21</c:v>
                </c:pt>
                <c:pt idx="39">
                  <c:v>30-Oct-21</c:v>
                </c:pt>
                <c:pt idx="40">
                  <c:v>06-Nov-21</c:v>
                </c:pt>
                <c:pt idx="41">
                  <c:v>13-Nov-21</c:v>
                </c:pt>
                <c:pt idx="42">
                  <c:v>20-Nov-21</c:v>
                </c:pt>
                <c:pt idx="43">
                  <c:v>27-Nov-21</c:v>
                </c:pt>
                <c:pt idx="44">
                  <c:v> 04-Dec-21</c:v>
                </c:pt>
                <c:pt idx="45">
                  <c:v>11-Dec-21</c:v>
                </c:pt>
                <c:pt idx="46">
                  <c:v>18-Dec-21</c:v>
                </c:pt>
                <c:pt idx="47">
                  <c:v>25-Dec-21</c:v>
                </c:pt>
                <c:pt idx="48">
                  <c:v> 01-Jan22</c:v>
                </c:pt>
                <c:pt idx="49">
                  <c:v>08-Jan-22</c:v>
                </c:pt>
                <c:pt idx="50">
                  <c:v>15-Jan-22</c:v>
                </c:pt>
                <c:pt idx="51">
                  <c:v>22-Jan-22</c:v>
                </c:pt>
                <c:pt idx="52">
                  <c:v>29-Jan-22</c:v>
                </c:pt>
              </c:strCache>
            </c:strRef>
          </c:cat>
          <c:val>
            <c:numRef>
              <c:f>Sheet1!$C$2:$C$54</c:f>
              <c:numCache>
                <c:formatCode>0.0%</c:formatCode>
                <c:ptCount val="53"/>
                <c:pt idx="0">
                  <c:v>8.0850001843454811E-2</c:v>
                </c:pt>
                <c:pt idx="1">
                  <c:v>0.10601653926419163</c:v>
                </c:pt>
                <c:pt idx="2">
                  <c:v>0.10496618571460337</c:v>
                </c:pt>
                <c:pt idx="3">
                  <c:v>0.11932064963876643</c:v>
                </c:pt>
                <c:pt idx="4">
                  <c:v>8.1905191635679664E-2</c:v>
                </c:pt>
                <c:pt idx="5">
                  <c:v>0.10202271979160504</c:v>
                </c:pt>
                <c:pt idx="6">
                  <c:v>0.11951117388551125</c:v>
                </c:pt>
                <c:pt idx="7">
                  <c:v>0.11563894708817357</c:v>
                </c:pt>
                <c:pt idx="8">
                  <c:v>0.10202271979160504</c:v>
                </c:pt>
                <c:pt idx="9">
                  <c:v>0.11951117388551125</c:v>
                </c:pt>
                <c:pt idx="10">
                  <c:v>0.11563894708817357</c:v>
                </c:pt>
                <c:pt idx="11">
                  <c:v>9.9660942314446332E-2</c:v>
                </c:pt>
                <c:pt idx="12">
                  <c:v>0.10423548301544749</c:v>
                </c:pt>
                <c:pt idx="13">
                  <c:v>0.10359828222413747</c:v>
                </c:pt>
                <c:pt idx="14">
                  <c:v>0.10346836885267674</c:v>
                </c:pt>
                <c:pt idx="15">
                  <c:v>9.9600511964198946E-2</c:v>
                </c:pt>
                <c:pt idx="16">
                  <c:v>9.4838690286914051E-2</c:v>
                </c:pt>
                <c:pt idx="17">
                  <c:v>9.1931159610108004E-2</c:v>
                </c:pt>
                <c:pt idx="18">
                  <c:v>8.5037282595574304E-2</c:v>
                </c:pt>
                <c:pt idx="19">
                  <c:v>8.5216865660221908E-2</c:v>
                </c:pt>
                <c:pt idx="20">
                  <c:v>9.1222569465531533E-2</c:v>
                </c:pt>
                <c:pt idx="21">
                  <c:v>6.7075166507541084E-2</c:v>
                </c:pt>
                <c:pt idx="22">
                  <c:v>6.9377114431385722E-2</c:v>
                </c:pt>
                <c:pt idx="23">
                  <c:v>8.3649564285263267E-2</c:v>
                </c:pt>
                <c:pt idx="24">
                  <c:v>7.9142017525695385E-2</c:v>
                </c:pt>
                <c:pt idx="25">
                  <c:v>7.7492329585564512E-2</c:v>
                </c:pt>
                <c:pt idx="26">
                  <c:v>7.37258332649946E-2</c:v>
                </c:pt>
                <c:pt idx="27">
                  <c:v>7.2974239839963095E-2</c:v>
                </c:pt>
                <c:pt idx="28">
                  <c:v>7.6133353327600517E-2</c:v>
                </c:pt>
                <c:pt idx="29">
                  <c:v>7.1532862752183846E-2</c:v>
                </c:pt>
                <c:pt idx="30">
                  <c:v>6.7249189416872079E-2</c:v>
                </c:pt>
                <c:pt idx="31">
                  <c:v>6.3752413524224005E-2</c:v>
                </c:pt>
                <c:pt idx="32">
                  <c:v>5.8012988642497154E-2</c:v>
                </c:pt>
                <c:pt idx="33">
                  <c:v>6.0966816348745345E-2</c:v>
                </c:pt>
                <c:pt idx="34">
                  <c:v>6.086900332840961E-2</c:v>
                </c:pt>
                <c:pt idx="35">
                  <c:v>6.0765203394510081E-2</c:v>
                </c:pt>
                <c:pt idx="36">
                  <c:v>5.9546207972756227E-2</c:v>
                </c:pt>
                <c:pt idx="37">
                  <c:v>5.7051562738273498E-2</c:v>
                </c:pt>
                <c:pt idx="38">
                  <c:v>5.5482337721205477E-2</c:v>
                </c:pt>
                <c:pt idx="39">
                  <c:v>5.3953823821997204E-2</c:v>
                </c:pt>
                <c:pt idx="40">
                  <c:v>5.4270257474110961E-2</c:v>
                </c:pt>
                <c:pt idx="41">
                  <c:v>5.6872668053898234E-2</c:v>
                </c:pt>
                <c:pt idx="42">
                  <c:v>5.4765048221985024E-2</c:v>
                </c:pt>
                <c:pt idx="43">
                  <c:v>5.2154891413366267E-2</c:v>
                </c:pt>
                <c:pt idx="44">
                  <c:v>4.9870069255705696E-2</c:v>
                </c:pt>
                <c:pt idx="45">
                  <c:v>4.8330041459023532E-2</c:v>
                </c:pt>
                <c:pt idx="46">
                  <c:v>3.8091564258620814E-2</c:v>
                </c:pt>
                <c:pt idx="47">
                  <c:v>6.5526540076845441E-2</c:v>
                </c:pt>
                <c:pt idx="48">
                  <c:v>5.5103203043642912E-2</c:v>
                </c:pt>
                <c:pt idx="49">
                  <c:v>5.6664626167052035E-2</c:v>
                </c:pt>
                <c:pt idx="50">
                  <c:v>5.8369583287970483E-2</c:v>
                </c:pt>
                <c:pt idx="51">
                  <c:v>5.8910392860724192E-2</c:v>
                </c:pt>
                <c:pt idx="52">
                  <c:v>5.7100473515177219E-2</c:v>
                </c:pt>
              </c:numCache>
            </c:numRef>
          </c:val>
          <c:smooth val="0"/>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lgn="l">
                  <a:defRPr sz="900" b="0" i="0" u="none" strike="noStrike" kern="1200" baseline="0">
                    <a:solidFill>
                      <a:schemeClr val="tx1"/>
                    </a:solidFill>
                    <a:latin typeface="Montserrat" panose="00000500000000000000" pitchFamily="2" charset="0"/>
                    <a:ea typeface="+mn-ea"/>
                    <a:cs typeface="+mn-cs"/>
                  </a:defRPr>
                </a:pPr>
                <a:r>
                  <a:rPr lang="en-GB" sz="900" dirty="0">
                    <a:solidFill>
                      <a:schemeClr val="tx1"/>
                    </a:solidFill>
                  </a:rPr>
                  <a:t>12w/e growth vs 2 years ago</a:t>
                </a:r>
              </a:p>
            </c:rich>
          </c:tx>
          <c:layout>
            <c:manualLayout>
              <c:xMode val="edge"/>
              <c:yMode val="edge"/>
              <c:x val="0"/>
              <c:y val="3.9501988785167657E-3"/>
            </c:manualLayout>
          </c:layout>
          <c:overlay val="0"/>
          <c:spPr>
            <a:noFill/>
            <a:ln>
              <a:noFill/>
            </a:ln>
            <a:effectLst/>
          </c:spPr>
          <c:txPr>
            <a:bodyPr rot="0" spcFirstLastPara="1" vertOverflow="ellipsis" wrap="square" anchor="t" anchorCtr="0"/>
            <a:lstStyle/>
            <a:p>
              <a:pPr algn="l">
                <a:defRPr sz="9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cat>
            <c:strRef>
              <c:f>Sheet1!$A$2:$A$28</c:f>
              <c:strCache>
                <c:ptCount val="25"/>
                <c:pt idx="0">
                  <c:v>28-Mar-20</c:v>
                </c:pt>
                <c:pt idx="1">
                  <c:v>25-Apr-20</c:v>
                </c:pt>
                <c:pt idx="2">
                  <c:v>23-May-20</c:v>
                </c:pt>
                <c:pt idx="3">
                  <c:v>20-Jun-20</c:v>
                </c:pt>
                <c:pt idx="4">
                  <c:v>18-Jul-20</c:v>
                </c:pt>
                <c:pt idx="5">
                  <c:v>15-Aug-20</c:v>
                </c:pt>
                <c:pt idx="6">
                  <c:v>12-Sep-20</c:v>
                </c:pt>
                <c:pt idx="7">
                  <c:v>10-Oct-20</c:v>
                </c:pt>
                <c:pt idx="8">
                  <c:v>07-Nov-20</c:v>
                </c:pt>
                <c:pt idx="9">
                  <c:v>05-Dec-20</c:v>
                </c:pt>
                <c:pt idx="10">
                  <c:v>02-Jan-21</c:v>
                </c:pt>
                <c:pt idx="11">
                  <c:v>30-Jan-21</c:v>
                </c:pt>
                <c:pt idx="12">
                  <c:v> 27-Feb-21</c:v>
                </c:pt>
                <c:pt idx="13">
                  <c:v>27-Mar-21</c:v>
                </c:pt>
                <c:pt idx="14">
                  <c:v>24-Apr-21</c:v>
                </c:pt>
                <c:pt idx="15">
                  <c:v>22-May-21</c:v>
                </c:pt>
                <c:pt idx="16">
                  <c:v>19-Jun-21</c:v>
                </c:pt>
                <c:pt idx="17">
                  <c:v> 17-Jul-21</c:v>
                </c:pt>
                <c:pt idx="18">
                  <c:v>14-Aug-21</c:v>
                </c:pt>
                <c:pt idx="19">
                  <c:v>11-Sep-21</c:v>
                </c:pt>
                <c:pt idx="20">
                  <c:v>09-Oct-21</c:v>
                </c:pt>
                <c:pt idx="21">
                  <c:v>06-Nov-21</c:v>
                </c:pt>
                <c:pt idx="22">
                  <c:v> 04-Dec-21</c:v>
                </c:pt>
                <c:pt idx="23">
                  <c:v> 01-Jan-22</c:v>
                </c:pt>
                <c:pt idx="24">
                  <c:v> 29-Jan-22</c:v>
                </c:pt>
              </c:strCache>
            </c:strRef>
          </c:cat>
          <c:val>
            <c:numRef>
              <c:f>Sheet1!$B$2:$B$28</c:f>
              <c:numCache>
                <c:formatCode>0.0%</c:formatCode>
                <c:ptCount val="25"/>
                <c:pt idx="0">
                  <c:v>7.2215990551212472E-2</c:v>
                </c:pt>
                <c:pt idx="1">
                  <c:v>0.11652852640009648</c:v>
                </c:pt>
                <c:pt idx="2">
                  <c:v>0.13423021053999917</c:v>
                </c:pt>
                <c:pt idx="3">
                  <c:v>0.13649444970509395</c:v>
                </c:pt>
                <c:pt idx="4">
                  <c:v>0.1359313819216077</c:v>
                </c:pt>
                <c:pt idx="5">
                  <c:v>0.13997460566215328</c:v>
                </c:pt>
                <c:pt idx="6">
                  <c:v>0.13007099238985914</c:v>
                </c:pt>
                <c:pt idx="7">
                  <c:v>0.1294019298554788</c:v>
                </c:pt>
                <c:pt idx="8">
                  <c:v>0.12993263785176573</c:v>
                </c:pt>
                <c:pt idx="9">
                  <c:v>0.14052901150918087</c:v>
                </c:pt>
                <c:pt idx="10">
                  <c:v>0.12143680150192591</c:v>
                </c:pt>
                <c:pt idx="11">
                  <c:v>0.16063218813497859</c:v>
                </c:pt>
                <c:pt idx="12">
                  <c:v>0.15493785875408839</c:v>
                </c:pt>
                <c:pt idx="13">
                  <c:v>0.14794273528364155</c:v>
                </c:pt>
                <c:pt idx="14">
                  <c:v>0.14192692440809362</c:v>
                </c:pt>
                <c:pt idx="15">
                  <c:v>0.13758111765541967</c:v>
                </c:pt>
                <c:pt idx="16">
                  <c:v>0.13121225194590316</c:v>
                </c:pt>
                <c:pt idx="17">
                  <c:v>0.13346685182047766</c:v>
                </c:pt>
                <c:pt idx="18">
                  <c:v>0.1266009807408591</c:v>
                </c:pt>
                <c:pt idx="19">
                  <c:v>0.12346517512237615</c:v>
                </c:pt>
                <c:pt idx="20">
                  <c:v>0.1260668648645111</c:v>
                </c:pt>
                <c:pt idx="21">
                  <c:v>0.12209673782914741</c:v>
                </c:pt>
                <c:pt idx="22">
                  <c:v>0.12389289219059672</c:v>
                </c:pt>
                <c:pt idx="23">
                  <c:v>0.11260514857027606</c:v>
                </c:pt>
                <c:pt idx="24">
                  <c:v>0.13095319382938561</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3-91F6-47D5-9F8C-E99AE87A683A}"/>
              </c:ext>
            </c:extLst>
          </c:dPt>
          <c:dPt>
            <c:idx val="13"/>
            <c:marker>
              <c:symbol val="none"/>
            </c:marker>
            <c:bubble3D val="0"/>
            <c:spPr>
              <a:ln w="28575" cap="rnd">
                <a:solidFill>
                  <a:schemeClr val="accent2"/>
                </a:solidFill>
                <a:round/>
              </a:ln>
              <a:effectLst/>
            </c:spPr>
            <c:extLst>
              <c:ext xmlns:c16="http://schemas.microsoft.com/office/drawing/2014/chart" uri="{C3380CC4-5D6E-409C-BE32-E72D297353CC}">
                <c16:uniqueId val="{00000001-9F9B-4E19-9F84-00239FD8E77D}"/>
              </c:ext>
            </c:extLst>
          </c:dPt>
          <c:cat>
            <c:strRef>
              <c:f>Sheet1!$A$2:$A$28</c:f>
              <c:strCache>
                <c:ptCount val="25"/>
                <c:pt idx="0">
                  <c:v>28-Mar-20</c:v>
                </c:pt>
                <c:pt idx="1">
                  <c:v>25-Apr-20</c:v>
                </c:pt>
                <c:pt idx="2">
                  <c:v>23-May-20</c:v>
                </c:pt>
                <c:pt idx="3">
                  <c:v>20-Jun-20</c:v>
                </c:pt>
                <c:pt idx="4">
                  <c:v>18-Jul-20</c:v>
                </c:pt>
                <c:pt idx="5">
                  <c:v>15-Aug-20</c:v>
                </c:pt>
                <c:pt idx="6">
                  <c:v>12-Sep-20</c:v>
                </c:pt>
                <c:pt idx="7">
                  <c:v>10-Oct-20</c:v>
                </c:pt>
                <c:pt idx="8">
                  <c:v>07-Nov-20</c:v>
                </c:pt>
                <c:pt idx="9">
                  <c:v>05-Dec-20</c:v>
                </c:pt>
                <c:pt idx="10">
                  <c:v>02-Jan-21</c:v>
                </c:pt>
                <c:pt idx="11">
                  <c:v>30-Jan-21</c:v>
                </c:pt>
                <c:pt idx="12">
                  <c:v> 27-Feb-21</c:v>
                </c:pt>
                <c:pt idx="13">
                  <c:v>27-Mar-21</c:v>
                </c:pt>
                <c:pt idx="14">
                  <c:v>24-Apr-21</c:v>
                </c:pt>
                <c:pt idx="15">
                  <c:v>22-May-21</c:v>
                </c:pt>
                <c:pt idx="16">
                  <c:v>19-Jun-21</c:v>
                </c:pt>
                <c:pt idx="17">
                  <c:v> 17-Jul-21</c:v>
                </c:pt>
                <c:pt idx="18">
                  <c:v>14-Aug-21</c:v>
                </c:pt>
                <c:pt idx="19">
                  <c:v>11-Sep-21</c:v>
                </c:pt>
                <c:pt idx="20">
                  <c:v>09-Oct-21</c:v>
                </c:pt>
                <c:pt idx="21">
                  <c:v>06-Nov-21</c:v>
                </c:pt>
                <c:pt idx="22">
                  <c:v> 04-Dec-21</c:v>
                </c:pt>
                <c:pt idx="23">
                  <c:v> 01-Jan-22</c:v>
                </c:pt>
                <c:pt idx="24">
                  <c:v> 29-Jan-22</c:v>
                </c:pt>
              </c:strCache>
            </c:strRef>
          </c:cat>
          <c:val>
            <c:numRef>
              <c:f>Sheet1!$C$2:$C$28</c:f>
              <c:numCache>
                <c:formatCode>0.0%</c:formatCode>
                <c:ptCount val="25"/>
                <c:pt idx="0">
                  <c:v>0.14340808090702262</c:v>
                </c:pt>
                <c:pt idx="1">
                  <c:v>0.70334910812983042</c:v>
                </c:pt>
                <c:pt idx="2">
                  <c:v>1.0247310245432852</c:v>
                </c:pt>
                <c:pt idx="3">
                  <c:v>1.1084342800023319</c:v>
                </c:pt>
                <c:pt idx="4">
                  <c:v>1.0231024483032933</c:v>
                </c:pt>
                <c:pt idx="5">
                  <c:v>1.1509420345886179</c:v>
                </c:pt>
                <c:pt idx="6">
                  <c:v>0.88895885536376595</c:v>
                </c:pt>
                <c:pt idx="7">
                  <c:v>0.85926010297558753</c:v>
                </c:pt>
                <c:pt idx="8">
                  <c:v>0.88943502035439792</c:v>
                </c:pt>
                <c:pt idx="9">
                  <c:v>1.0023985612161623</c:v>
                </c:pt>
                <c:pt idx="10">
                  <c:v>0.86407681826248783</c:v>
                </c:pt>
                <c:pt idx="11">
                  <c:v>1.1976205838555831</c:v>
                </c:pt>
                <c:pt idx="12">
                  <c:v>1.1363477022451405</c:v>
                </c:pt>
                <c:pt idx="13">
                  <c:v>0.91854385907492953</c:v>
                </c:pt>
                <c:pt idx="14">
                  <c:v>0.25411551861176651</c:v>
                </c:pt>
                <c:pt idx="15">
                  <c:v>4.5824565545431462E-3</c:v>
                </c:pt>
                <c:pt idx="16">
                  <c:v>-6.6153866754659063E-2</c:v>
                </c:pt>
                <c:pt idx="17">
                  <c:v>-3.4199089875956767E-2</c:v>
                </c:pt>
                <c:pt idx="18">
                  <c:v>-9.6093302549464243E-2</c:v>
                </c:pt>
                <c:pt idx="19">
                  <c:v>-3.5064381509476994E-2</c:v>
                </c:pt>
                <c:pt idx="20">
                  <c:v>-3.3825494791419164E-2</c:v>
                </c:pt>
                <c:pt idx="21">
                  <c:v>-8.3673261171123059E-2</c:v>
                </c:pt>
                <c:pt idx="22">
                  <c:v>-0.13049114918741855</c:v>
                </c:pt>
                <c:pt idx="23">
                  <c:v>-6.8703404629390397E-2</c:v>
                </c:pt>
                <c:pt idx="24">
                  <c:v>-0.20640633015993237</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ac14597a3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ac14597a3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6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16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878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2167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6900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ac14597a3a_1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ac14597a3a_1_988:notes"/>
          <p:cNvSpPr txBox="1">
            <a:spLocks noGrp="1"/>
          </p:cNvSpPr>
          <p:nvPr>
            <p:ph type="body" idx="1"/>
          </p:nvPr>
        </p:nvSpPr>
        <p:spPr>
          <a:xfrm>
            <a:off x="685800" y="4343401"/>
            <a:ext cx="5486400" cy="4114800"/>
          </a:xfrm>
          <a:prstGeom prst="rect">
            <a:avLst/>
          </a:prstGeom>
        </p:spPr>
        <p:txBody>
          <a:bodyPr spcFirstLastPara="1" wrap="square" lIns="91414" tIns="91414" rIns="91414" bIns="91414" anchor="t" anchorCtr="0">
            <a:noAutofit/>
          </a:bodyPr>
          <a:lstStyle/>
          <a:p>
            <a:endParaRPr dirty="0"/>
          </a:p>
        </p:txBody>
      </p:sp>
    </p:spTree>
    <p:extLst>
      <p:ext uri="{BB962C8B-B14F-4D97-AF65-F5344CB8AC3E}">
        <p14:creationId xmlns:p14="http://schemas.microsoft.com/office/powerpoint/2010/main" val="3721130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36</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37</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Montserrat" panose="00000500000000000000" pitchFamily="2" charset="0"/>
                <a:ea typeface="Montserrat Light"/>
                <a:cs typeface="Montserrat Light"/>
                <a:sym typeface="Montserrat Light"/>
              </a:rPr>
              <a:t>© 2022 </a:t>
            </a:r>
            <a:r>
              <a:rPr lang="en-GB" sz="550" dirty="0">
                <a:solidFill>
                  <a:srgbClr val="888888"/>
                </a:solidFill>
                <a:latin typeface="Montserrat" panose="00000500000000000000" pitchFamily="2" charset="0"/>
                <a:ea typeface="Montserrat Light"/>
                <a:cs typeface="Montserrat Light"/>
                <a:sym typeface="Montserrat Light"/>
              </a:rPr>
              <a:t>NielsenIQ</a:t>
            </a:r>
            <a:r>
              <a:rPr lang="en" sz="550" dirty="0">
                <a:solidFill>
                  <a:srgbClr val="888888"/>
                </a:solidFill>
                <a:latin typeface="Montserrat" panose="00000500000000000000" pitchFamily="2" charset="0"/>
                <a:ea typeface="Montserrat Light"/>
                <a:cs typeface="Montserrat Light"/>
                <a:sym typeface="Montserrat Light"/>
              </a:rPr>
              <a:t> Consumer LLC. All Rights Reserved.</a:t>
            </a: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62615"/>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Montserrat" panose="00000500000000000000" pitchFamily="2" charset="0"/>
                <a:ea typeface="Montserrat"/>
                <a:cs typeface="Montserrat"/>
                <a:sym typeface="Montserrat"/>
              </a:rPr>
              <a:t>Thank you.</a:t>
            </a:r>
            <a:endParaRPr sz="1900" b="1" dirty="0">
              <a:solidFill>
                <a:srgbClr val="FFFFFF"/>
              </a:solidFill>
              <a:latin typeface="Montserrat" panose="00000500000000000000" pitchFamily="2"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153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r>
              <a:rPr lang="en" sz="500" dirty="0">
                <a:solidFill>
                  <a:srgbClr val="888888"/>
                </a:solidFill>
                <a:latin typeface="Avenir Next LT Pro" panose="020B0504020202020204" pitchFamily="34" charset="0"/>
                <a:ea typeface="Montserrat Light"/>
                <a:cs typeface="Montserrat Light"/>
                <a:sym typeface="Montserrat Light"/>
              </a:rPr>
              <a:t>.</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1530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2021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9" name="Google Shape;99;p11"/>
          <p:cNvSpPr txBox="1">
            <a:spLocks noGrp="1"/>
          </p:cNvSpPr>
          <p:nvPr>
            <p:ph type="subTitle" idx="1"/>
          </p:nvPr>
        </p:nvSpPr>
        <p:spPr>
          <a:xfrm>
            <a:off x="354550" y="4779743"/>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48" y="20876"/>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138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36" name="Google Shape;136;p16"/>
          <p:cNvSpPr txBox="1">
            <a:spLocks noGrp="1"/>
          </p:cNvSpPr>
          <p:nvPr>
            <p:ph type="title"/>
          </p:nvPr>
        </p:nvSpPr>
        <p:spPr>
          <a:xfrm>
            <a:off x="354650" y="30637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7076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panose="00000500000000000000" pitchFamily="2" charset="0"/>
                <a:ea typeface="Montserrat"/>
                <a:cs typeface="Montserrat"/>
                <a:sym typeface="Montserrat"/>
              </a:rPr>
              <a:t>Image placeholder</a:t>
            </a:r>
            <a:endParaRPr dirty="0">
              <a:solidFill>
                <a:srgbClr val="FFFFFF"/>
              </a:solidFill>
              <a:latin typeface="Montserrat" panose="00000500000000000000" pitchFamily="2"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dirty="0"/>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60" r:id="rId6"/>
    <p:sldLayoutId id="2147483661" r:id="rId7"/>
    <p:sldLayoutId id="2147483662" r:id="rId8"/>
    <p:sldLayoutId id="2147483664" r:id="rId9"/>
    <p:sldLayoutId id="2147483665" r:id="rId10"/>
    <p:sldLayoutId id="2147483666" r:id="rId11"/>
    <p:sldLayoutId id="2147483680" r:id="rId12"/>
    <p:sldLayoutId id="2147483682" r:id="rId13"/>
    <p:sldLayoutId id="2147483683" r:id="rId14"/>
    <p:sldLayoutId id="214748369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29</a:t>
            </a:r>
            <a:r>
              <a:rPr lang="en-PH" baseline="30000" dirty="0">
                <a:latin typeface="Montserrat" panose="00000500000000000000" pitchFamily="2" charset="0"/>
              </a:rPr>
              <a:t>th</a:t>
            </a:r>
            <a:r>
              <a:rPr lang="en-PH" dirty="0">
                <a:latin typeface="Montserrat" panose="00000500000000000000" pitchFamily="2" charset="0"/>
              </a:rPr>
              <a:t> January 2022</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Sally Cowen</a:t>
            </a:r>
          </a:p>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10</a:t>
            </a:r>
            <a:r>
              <a:rPr lang="en-PH" baseline="30000" dirty="0">
                <a:latin typeface="Montserrat" panose="00000500000000000000" pitchFamily="2" charset="0"/>
              </a:rPr>
              <a:t>th</a:t>
            </a:r>
            <a:r>
              <a:rPr lang="en-PH" dirty="0">
                <a:latin typeface="Montserrat" panose="00000500000000000000" pitchFamily="2" charset="0"/>
              </a:rPr>
              <a:t> February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341086" y="393608"/>
            <a:ext cx="8802914"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‘Little and more often’ shopping has started to accelerate and average basket spend is showing signs of slowing as shoppers trim spend</a:t>
            </a:r>
            <a:endParaRPr lang="en-PH" sz="1800" dirty="0">
              <a:latin typeface="Montserrat" panose="00000500000000000000" pitchFamily="2" charset="0"/>
            </a:endParaRPr>
          </a:p>
        </p:txBody>
      </p:sp>
      <p:cxnSp>
        <p:nvCxnSpPr>
          <p:cNvPr id="3" name="Straight Connector 2">
            <a:extLst>
              <a:ext uri="{FF2B5EF4-FFF2-40B4-BE49-F238E27FC236}">
                <a16:creationId xmlns:a16="http://schemas.microsoft.com/office/drawing/2014/main" id="{BD67BC22-39C7-40AC-AB2D-174013CD64A7}"/>
              </a:ext>
            </a:extLst>
          </p:cNvPr>
          <p:cNvCxnSpPr>
            <a:cxnSpLocks/>
          </p:cNvCxnSpPr>
          <p:nvPr/>
        </p:nvCxnSpPr>
        <p:spPr>
          <a:xfrm>
            <a:off x="354650" y="720455"/>
            <a:ext cx="260126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49719" y="4749892"/>
            <a:ext cx="8159100" cy="184800"/>
          </a:xfrm>
        </p:spPr>
        <p:txBody>
          <a:bodyPr/>
          <a:lstStyle/>
          <a:p>
            <a:pPr marL="146050" indent="0">
              <a:buNone/>
            </a:pPr>
            <a:r>
              <a:rPr lang="en-PH" sz="700"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1868462328"/>
              </p:ext>
            </p:extLst>
          </p:nvPr>
        </p:nvGraphicFramePr>
        <p:xfrm>
          <a:off x="354650" y="1377108"/>
          <a:ext cx="8425149" cy="3372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325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44898" y="1565050"/>
            <a:ext cx="7294367" cy="1389300"/>
          </a:xfrm>
        </p:spPr>
        <p:txBody>
          <a:bodyPr spcFirstLastPara="1" wrap="square" lIns="0" tIns="91425" rIns="0" bIns="91425" anchor="t" anchorCtr="0">
            <a:noAutofit/>
          </a:bodyPr>
          <a:lstStyle/>
          <a:p>
            <a:pPr lvl="0"/>
            <a:r>
              <a:rPr lang="en-PH" sz="1800" b="0" dirty="0">
                <a:solidFill>
                  <a:schemeClr val="bg1"/>
                </a:solidFill>
                <a:latin typeface="Montserrat" panose="00000500000000000000" pitchFamily="2" charset="0"/>
              </a:rPr>
              <a:t>With </a:t>
            </a:r>
            <a:r>
              <a:rPr lang="en-PH" sz="1800" dirty="0">
                <a:solidFill>
                  <a:schemeClr val="bg1"/>
                </a:solidFill>
                <a:latin typeface="Montserrat" panose="00000500000000000000" pitchFamily="2" charset="0"/>
              </a:rPr>
              <a:t>rising inflation</a:t>
            </a:r>
            <a:r>
              <a:rPr lang="en-PH" sz="1800" b="0" dirty="0">
                <a:solidFill>
                  <a:schemeClr val="bg1"/>
                </a:solidFill>
                <a:latin typeface="Montserrat" panose="00000500000000000000" pitchFamily="2" charset="0"/>
              </a:rPr>
              <a:t> rarely out of the headlines and concerns mounting around </a:t>
            </a:r>
            <a:r>
              <a:rPr lang="en-PH" sz="1800" dirty="0">
                <a:solidFill>
                  <a:schemeClr val="bg1"/>
                </a:solidFill>
                <a:latin typeface="Montserrat" panose="00000500000000000000" pitchFamily="2" charset="0"/>
              </a:rPr>
              <a:t>rising energy bills </a:t>
            </a:r>
            <a:r>
              <a:rPr lang="en-PH" sz="1800" b="0" dirty="0">
                <a:solidFill>
                  <a:schemeClr val="bg1"/>
                </a:solidFill>
                <a:latin typeface="Montserrat" panose="00000500000000000000" pitchFamily="2" charset="0"/>
              </a:rPr>
              <a:t>and </a:t>
            </a:r>
            <a:r>
              <a:rPr lang="en-PH" sz="1800" dirty="0">
                <a:solidFill>
                  <a:schemeClr val="bg1"/>
                </a:solidFill>
                <a:latin typeface="Montserrat" panose="00000500000000000000" pitchFamily="2" charset="0"/>
              </a:rPr>
              <a:t>higher taxes </a:t>
            </a:r>
            <a:r>
              <a:rPr lang="en-PH" sz="1800" b="0" dirty="0">
                <a:solidFill>
                  <a:schemeClr val="bg1"/>
                </a:solidFill>
                <a:latin typeface="Montserrat" panose="00000500000000000000" pitchFamily="2" charset="0"/>
              </a:rPr>
              <a:t>in April, shoppers are starting to </a:t>
            </a:r>
            <a:r>
              <a:rPr lang="en-PH" sz="1800" dirty="0">
                <a:solidFill>
                  <a:schemeClr val="accent1"/>
                </a:solidFill>
                <a:latin typeface="Montserrat" panose="00000500000000000000" pitchFamily="2" charset="0"/>
              </a:rPr>
              <a:t>reign in spend</a:t>
            </a:r>
            <a:r>
              <a:rPr lang="en-PH" sz="1800" b="0" dirty="0">
                <a:solidFill>
                  <a:schemeClr val="bg1"/>
                </a:solidFill>
                <a:latin typeface="Montserrat" panose="00000500000000000000" pitchFamily="2" charset="0"/>
              </a:rPr>
              <a:t>, focusing more on buying </a:t>
            </a:r>
            <a:r>
              <a:rPr lang="en-PH" sz="1800" dirty="0">
                <a:solidFill>
                  <a:schemeClr val="bg1"/>
                </a:solidFill>
                <a:latin typeface="Montserrat" panose="00000500000000000000" pitchFamily="2" charset="0"/>
              </a:rPr>
              <a:t>what th</a:t>
            </a:r>
            <a:r>
              <a:rPr lang="en-PH" sz="1800" dirty="0">
                <a:solidFill>
                  <a:schemeClr val="bg1"/>
                </a:solidFill>
              </a:rPr>
              <a:t>ey need </a:t>
            </a:r>
            <a:r>
              <a:rPr lang="en-PH" sz="1800" b="0" dirty="0">
                <a:solidFill>
                  <a:schemeClr val="bg1"/>
                </a:solidFill>
                <a:latin typeface="Montserrat" panose="00000500000000000000" pitchFamily="2" charset="0"/>
              </a:rPr>
              <a:t>…</a:t>
            </a:r>
            <a:endParaRPr lang="en-PH" sz="18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109060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5" name="Subtitle 4">
            <a:extLst>
              <a:ext uri="{FF2B5EF4-FFF2-40B4-BE49-F238E27FC236}">
                <a16:creationId xmlns:a16="http://schemas.microsoft.com/office/drawing/2014/main" id="{2C707617-7992-4F16-8E24-45B02DF50E97}"/>
              </a:ext>
            </a:extLst>
          </p:cNvPr>
          <p:cNvSpPr>
            <a:spLocks noGrp="1"/>
          </p:cNvSpPr>
          <p:nvPr>
            <p:ph type="subTitle" idx="1"/>
          </p:nvPr>
        </p:nvSpPr>
        <p:spPr/>
        <p:txBody>
          <a:bodyPr/>
          <a:lstStyle/>
          <a:p>
            <a:r>
              <a:rPr lang="en-PH" dirty="0">
                <a:latin typeface="Montserrat" panose="00000500000000000000" pitchFamily="2" charset="0"/>
              </a:rPr>
              <a:t>Source:  *NielsenIQ Scantrack GB Total Store Read/Homescan FMCG 4w/e </a:t>
            </a:r>
            <a:r>
              <a:rPr lang="en-PH" dirty="0"/>
              <a:t>29</a:t>
            </a:r>
            <a:r>
              <a:rPr lang="en-PH" baseline="30000" dirty="0"/>
              <a:t>th</a:t>
            </a:r>
            <a:r>
              <a:rPr lang="en-PH" dirty="0"/>
              <a:t> </a:t>
            </a:r>
            <a:r>
              <a:rPr lang="en-PH" dirty="0">
                <a:latin typeface="Montserrat" panose="00000500000000000000" pitchFamily="2" charset="0"/>
              </a:rPr>
              <a:t>January 2022</a:t>
            </a:r>
          </a:p>
        </p:txBody>
      </p:sp>
      <p:sp>
        <p:nvSpPr>
          <p:cNvPr id="2337" name="Google Shape;2337;p143"/>
          <p:cNvSpPr txBox="1">
            <a:spLocks noGrp="1"/>
          </p:cNvSpPr>
          <p:nvPr>
            <p:ph type="title"/>
          </p:nvPr>
        </p:nvSpPr>
        <p:spPr>
          <a:xfrm>
            <a:off x="180074" y="349033"/>
            <a:ext cx="8883106" cy="774531"/>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Changing shopper behaviour is benefiting smaller store formats and promotions dip as retailers look to mitigate rising food inflation</a:t>
            </a:r>
          </a:p>
        </p:txBody>
      </p:sp>
      <p:cxnSp>
        <p:nvCxnSpPr>
          <p:cNvPr id="2338" name="Google Shape;2338;p143"/>
          <p:cNvCxnSpPr/>
          <p:nvPr/>
        </p:nvCxnSpPr>
        <p:spPr>
          <a:xfrm>
            <a:off x="354650" y="3284119"/>
            <a:ext cx="8405400" cy="0"/>
          </a:xfrm>
          <a:prstGeom prst="straightConnector1">
            <a:avLst/>
          </a:prstGeom>
          <a:noFill/>
          <a:ln w="9525" cap="flat" cmpd="sng">
            <a:solidFill>
              <a:schemeClr val="tx2"/>
            </a:solidFill>
            <a:prstDash val="solid"/>
            <a:round/>
            <a:headEnd type="none" w="med" len="med"/>
            <a:tailEnd type="none" w="med" len="med"/>
          </a:ln>
        </p:spPr>
      </p:cxnSp>
      <p:sp>
        <p:nvSpPr>
          <p:cNvPr id="2339" name="Google Shape;2339;p143"/>
          <p:cNvSpPr txBox="1"/>
          <p:nvPr/>
        </p:nvSpPr>
        <p:spPr>
          <a:xfrm>
            <a:off x="5124932"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accent1"/>
                </a:solidFill>
                <a:latin typeface="Montserrat" panose="00000500000000000000" pitchFamily="2" charset="0"/>
                <a:ea typeface="Montserrat Light"/>
                <a:cs typeface="Montserrat Light"/>
                <a:sym typeface="Montserrat"/>
              </a:rPr>
              <a:t>Online</a:t>
            </a:r>
            <a:endParaRPr dirty="0">
              <a:solidFill>
                <a:schemeClr val="accent1"/>
              </a:solidFill>
              <a:latin typeface="Montserrat" panose="00000500000000000000" pitchFamily="2" charset="0"/>
              <a:ea typeface="Montserrat Light"/>
              <a:cs typeface="Montserrat Light"/>
              <a:sym typeface="Montserrat Light"/>
            </a:endParaRPr>
          </a:p>
        </p:txBody>
      </p:sp>
      <p:sp>
        <p:nvSpPr>
          <p:cNvPr id="2340" name="Google Shape;2340;p143"/>
          <p:cNvSpPr txBox="1"/>
          <p:nvPr/>
        </p:nvSpPr>
        <p:spPr>
          <a:xfrm>
            <a:off x="2695553"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Basket spend</a:t>
            </a:r>
          </a:p>
        </p:txBody>
      </p:sp>
      <p:sp>
        <p:nvSpPr>
          <p:cNvPr id="2341" name="Google Shape;2341;p143"/>
          <p:cNvSpPr txBox="1"/>
          <p:nvPr/>
        </p:nvSpPr>
        <p:spPr>
          <a:xfrm>
            <a:off x="3935827"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Trips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2" name="Google Shape;2342;p143"/>
          <p:cNvSpPr txBox="1"/>
          <p:nvPr/>
        </p:nvSpPr>
        <p:spPr>
          <a:xfrm>
            <a:off x="6475862" y="2313875"/>
            <a:ext cx="1296537"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Convenience Stores*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3" name="Google Shape;2343;p143"/>
          <p:cNvSpPr txBox="1"/>
          <p:nvPr/>
        </p:nvSpPr>
        <p:spPr>
          <a:xfrm>
            <a:off x="7902561" y="2313875"/>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Offer Spend</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4" name="Google Shape;2344;p143"/>
          <p:cNvSpPr txBox="1"/>
          <p:nvPr/>
        </p:nvSpPr>
        <p:spPr>
          <a:xfrm>
            <a:off x="284027" y="990613"/>
            <a:ext cx="6767439" cy="1180311"/>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B21DAC"/>
              </a:buClr>
              <a:buSzPts val="6000"/>
              <a:buFont typeface="Arial"/>
              <a:buNone/>
            </a:pPr>
            <a:r>
              <a:rPr lang="en-GB" sz="3200" b="1" dirty="0">
                <a:solidFill>
                  <a:schemeClr val="bg1"/>
                </a:solidFill>
                <a:latin typeface="Montserrat" panose="00000500000000000000" pitchFamily="2" charset="0"/>
                <a:ea typeface="Montserrat"/>
                <a:cs typeface="Montserrat"/>
                <a:sym typeface="Montserrat"/>
              </a:rPr>
              <a:t>£11.1b</a:t>
            </a:r>
          </a:p>
          <a:p>
            <a:pPr marL="0" marR="0" lvl="0" indent="0" algn="l" rtl="0">
              <a:lnSpc>
                <a:spcPct val="100000"/>
              </a:lnSpc>
              <a:spcBef>
                <a:spcPts val="0"/>
              </a:spcBef>
              <a:spcAft>
                <a:spcPts val="0"/>
              </a:spcAft>
              <a:buClr>
                <a:srgbClr val="B21DAC"/>
              </a:buClr>
              <a:buSzPts val="6000"/>
              <a:buFont typeface="Arial"/>
              <a:buNone/>
            </a:pPr>
            <a:r>
              <a:rPr lang="en" dirty="0">
                <a:solidFill>
                  <a:schemeClr val="bg1"/>
                </a:solidFill>
                <a:latin typeface="Montserrat" panose="00000500000000000000" pitchFamily="2" charset="0"/>
                <a:ea typeface="Montserrat"/>
                <a:cs typeface="Montserrat"/>
                <a:sym typeface="Montserrat"/>
              </a:rPr>
              <a:t>was spent in GB food &amp; drink retailers</a:t>
            </a:r>
            <a:r>
              <a:rPr lang="en" dirty="0">
                <a:latin typeface="Montserrat" panose="00000500000000000000" pitchFamily="2" charset="0"/>
                <a:ea typeface="Montserrat"/>
                <a:cs typeface="Montserrat"/>
                <a:sym typeface="Montserrat"/>
              </a:rPr>
              <a:t> </a:t>
            </a:r>
            <a:r>
              <a:rPr lang="en" dirty="0">
                <a:solidFill>
                  <a:schemeClr val="bg1"/>
                </a:solidFill>
                <a:latin typeface="Montserrat" panose="00000500000000000000" pitchFamily="2" charset="0"/>
                <a:ea typeface="Montserrat"/>
                <a:cs typeface="Montserrat"/>
                <a:sym typeface="Montserrat"/>
              </a:rPr>
              <a:t>(</a:t>
            </a:r>
            <a:r>
              <a:rPr lang="en" b="1" dirty="0">
                <a:solidFill>
                  <a:schemeClr val="accent1"/>
                </a:solidFill>
                <a:latin typeface="Montserrat" panose="00000500000000000000" pitchFamily="2" charset="0"/>
                <a:ea typeface="Montserrat"/>
                <a:cs typeface="Montserrat"/>
                <a:sym typeface="Montserrat"/>
              </a:rPr>
              <a:t>-2.5% </a:t>
            </a:r>
            <a:r>
              <a:rPr lang="en" dirty="0">
                <a:solidFill>
                  <a:schemeClr val="bg1"/>
                </a:solidFill>
                <a:latin typeface="Montserrat" panose="00000500000000000000" pitchFamily="2" charset="0"/>
                <a:ea typeface="Montserrat"/>
                <a:cs typeface="Montserrat"/>
                <a:sym typeface="Montserrat"/>
              </a:rPr>
              <a:t>vs last year) </a:t>
            </a:r>
            <a:endParaRPr dirty="0">
              <a:latin typeface="Montserrat" panose="00000500000000000000" pitchFamily="2" charset="0"/>
              <a:ea typeface="Montserrat"/>
              <a:cs typeface="Montserrat"/>
              <a:sym typeface="Montserrat"/>
            </a:endParaRPr>
          </a:p>
        </p:txBody>
      </p:sp>
      <p:sp>
        <p:nvSpPr>
          <p:cNvPr id="2345" name="Google Shape;2345;p143"/>
          <p:cNvSpPr txBox="1"/>
          <p:nvPr/>
        </p:nvSpPr>
        <p:spPr>
          <a:xfrm>
            <a:off x="5079069" y="2783950"/>
            <a:ext cx="9144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-21%</a:t>
            </a:r>
            <a:endParaRPr sz="2000" b="1" dirty="0">
              <a:solidFill>
                <a:schemeClr val="bg1"/>
              </a:solidFill>
              <a:latin typeface="Montserrat" panose="00000500000000000000" pitchFamily="2" charset="0"/>
              <a:ea typeface="Montserrat"/>
              <a:cs typeface="Montserrat"/>
              <a:sym typeface="Montserrat"/>
            </a:endParaRPr>
          </a:p>
        </p:txBody>
      </p:sp>
      <p:sp>
        <p:nvSpPr>
          <p:cNvPr id="2346" name="Google Shape;2346;p143"/>
          <p:cNvSpPr txBox="1"/>
          <p:nvPr/>
        </p:nvSpPr>
        <p:spPr>
          <a:xfrm>
            <a:off x="2695553" y="2783950"/>
            <a:ext cx="835278"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-12%</a:t>
            </a:r>
            <a:endParaRPr sz="2000" b="1" dirty="0">
              <a:solidFill>
                <a:schemeClr val="bg1"/>
              </a:solidFill>
              <a:latin typeface="Montserrat" panose="00000500000000000000" pitchFamily="2" charset="0"/>
              <a:ea typeface="Montserrat"/>
              <a:cs typeface="Montserrat"/>
              <a:sym typeface="Montserrat"/>
            </a:endParaRPr>
          </a:p>
        </p:txBody>
      </p:sp>
      <p:sp>
        <p:nvSpPr>
          <p:cNvPr id="2347" name="Google Shape;2347;p143"/>
          <p:cNvSpPr txBox="1"/>
          <p:nvPr/>
        </p:nvSpPr>
        <p:spPr>
          <a:xfrm>
            <a:off x="3981690" y="2783950"/>
            <a:ext cx="83034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+11%</a:t>
            </a:r>
            <a:endParaRPr sz="2000" b="1" dirty="0">
              <a:solidFill>
                <a:schemeClr val="accent1"/>
              </a:solidFill>
              <a:latin typeface="Montserrat" panose="00000500000000000000" pitchFamily="2" charset="0"/>
              <a:ea typeface="Montserrat"/>
              <a:cs typeface="Montserrat"/>
              <a:sym typeface="Montserrat"/>
            </a:endParaRPr>
          </a:p>
        </p:txBody>
      </p:sp>
      <p:sp>
        <p:nvSpPr>
          <p:cNvPr id="2348" name="Google Shape;2348;p143"/>
          <p:cNvSpPr txBox="1"/>
          <p:nvPr/>
        </p:nvSpPr>
        <p:spPr>
          <a:xfrm>
            <a:off x="6524985" y="2783950"/>
            <a:ext cx="1052962"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+2.1%</a:t>
            </a:r>
            <a:endParaRPr sz="2000" b="1" dirty="0">
              <a:solidFill>
                <a:schemeClr val="accent1"/>
              </a:solidFill>
              <a:latin typeface="Montserrat" panose="00000500000000000000" pitchFamily="2" charset="0"/>
              <a:ea typeface="Montserrat"/>
              <a:cs typeface="Montserrat"/>
              <a:sym typeface="Montserrat"/>
            </a:endParaRPr>
          </a:p>
        </p:txBody>
      </p:sp>
      <p:sp>
        <p:nvSpPr>
          <p:cNvPr id="2349" name="Google Shape;2349;p143"/>
          <p:cNvSpPr txBox="1"/>
          <p:nvPr/>
        </p:nvSpPr>
        <p:spPr>
          <a:xfrm>
            <a:off x="7902561" y="2783950"/>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19%</a:t>
            </a:r>
            <a:endParaRPr sz="2000" b="1" dirty="0">
              <a:solidFill>
                <a:schemeClr val="accent1"/>
              </a:solidFill>
              <a:latin typeface="Montserrat" panose="00000500000000000000" pitchFamily="2" charset="0"/>
              <a:ea typeface="Montserrat"/>
              <a:cs typeface="Montserrat"/>
              <a:sym typeface="Montserrat"/>
            </a:endParaRPr>
          </a:p>
        </p:txBody>
      </p:sp>
      <p:sp>
        <p:nvSpPr>
          <p:cNvPr id="2350" name="Google Shape;2350;p143"/>
          <p:cNvSpPr txBox="1"/>
          <p:nvPr/>
        </p:nvSpPr>
        <p:spPr>
          <a:xfrm>
            <a:off x="5124932" y="3345952"/>
            <a:ext cx="1156771" cy="131088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29%</a:t>
            </a:r>
            <a:r>
              <a:rPr lang="en" sz="1100" b="1" dirty="0">
                <a:solidFill>
                  <a:schemeClr val="bg1">
                    <a:lumMod val="85000"/>
                  </a:schemeClr>
                </a:solidFill>
                <a:latin typeface="Montserrat" panose="00000500000000000000" pitchFamily="2" charset="0"/>
                <a:ea typeface="Montserrat"/>
                <a:cs typeface="Montserrat"/>
                <a:sym typeface="Montserrat"/>
              </a:rPr>
              <a:t> shoppers bought groceries online</a:t>
            </a:r>
          </a:p>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13.1%</a:t>
            </a:r>
            <a:r>
              <a:rPr lang="en" sz="1100" b="1" dirty="0">
                <a:solidFill>
                  <a:schemeClr val="bg1">
                    <a:lumMod val="85000"/>
                  </a:schemeClr>
                </a:solidFill>
                <a:latin typeface="Montserrat" panose="00000500000000000000" pitchFamily="2" charset="0"/>
                <a:ea typeface="Montserrat"/>
                <a:cs typeface="Montserrat"/>
                <a:sym typeface="Montserrat"/>
              </a:rPr>
              <a:t> share of GB, highest level since Jul21.</a:t>
            </a:r>
          </a:p>
          <a:p>
            <a:pPr marL="0" lvl="0" indent="0" algn="l" rtl="0">
              <a:spcBef>
                <a:spcPts val="0"/>
              </a:spcBef>
              <a:spcAft>
                <a:spcPts val="1200"/>
              </a:spcAft>
              <a:buClr>
                <a:srgbClr val="000000"/>
              </a:buClr>
              <a:buSzPts val="1100"/>
              <a:buFont typeface="Arial"/>
              <a:buNone/>
            </a:pPr>
            <a:endParaRPr sz="1100" b="1" dirty="0">
              <a:solidFill>
                <a:schemeClr val="bg1">
                  <a:lumMod val="85000"/>
                </a:schemeClr>
              </a:solidFill>
              <a:latin typeface="Montserrat" panose="00000500000000000000" pitchFamily="2" charset="0"/>
              <a:ea typeface="Montserrat"/>
              <a:cs typeface="Montserrat"/>
              <a:sym typeface="Montserrat"/>
            </a:endParaRPr>
          </a:p>
        </p:txBody>
      </p:sp>
      <p:sp>
        <p:nvSpPr>
          <p:cNvPr id="2351" name="Google Shape;2351;p143"/>
          <p:cNvSpPr txBox="1"/>
          <p:nvPr/>
        </p:nvSpPr>
        <p:spPr>
          <a:xfrm>
            <a:off x="2695554" y="3345953"/>
            <a:ext cx="1021814" cy="300000"/>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Is 14% above pre-pandemic levels and the lowest since Sep21.</a:t>
            </a:r>
          </a:p>
        </p:txBody>
      </p:sp>
      <p:sp>
        <p:nvSpPr>
          <p:cNvPr id="2352" name="Google Shape;2352;p143"/>
          <p:cNvSpPr txBox="1"/>
          <p:nvPr/>
        </p:nvSpPr>
        <p:spPr>
          <a:xfrm>
            <a:off x="3981691" y="3345953"/>
            <a:ext cx="967500" cy="1270994"/>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accent1"/>
                </a:solidFill>
                <a:latin typeface="Montserrat" panose="00000500000000000000" pitchFamily="2" charset="0"/>
                <a:ea typeface="Montserrat"/>
                <a:cs typeface="Montserrat"/>
                <a:sym typeface="Montserrat"/>
              </a:rPr>
              <a:t>45m more</a:t>
            </a:r>
            <a:r>
              <a:rPr lang="en-GB" sz="1100" b="1" dirty="0">
                <a:solidFill>
                  <a:schemeClr val="bg1">
                    <a:lumMod val="85000"/>
                  </a:schemeClr>
                </a:solidFill>
                <a:latin typeface="Montserrat" panose="00000500000000000000" pitchFamily="2" charset="0"/>
                <a:ea typeface="Montserrat"/>
                <a:cs typeface="Montserrat"/>
                <a:sym typeface="Montserrat"/>
              </a:rPr>
              <a:t> GB trips than last year</a:t>
            </a:r>
          </a:p>
          <a:p>
            <a:pPr lvl="0">
              <a:spcAft>
                <a:spcPts val="1200"/>
              </a:spcAft>
              <a:buSzPts val="1100"/>
            </a:pPr>
            <a:r>
              <a:rPr lang="en-GB" sz="1100" dirty="0">
                <a:solidFill>
                  <a:schemeClr val="accent1"/>
                </a:solidFill>
                <a:latin typeface="Montserrat" panose="00000500000000000000" pitchFamily="2" charset="0"/>
                <a:ea typeface="Montserrat"/>
                <a:cs typeface="Montserrat"/>
                <a:sym typeface="Montserrat"/>
              </a:rPr>
              <a:t>17m fewer </a:t>
            </a:r>
            <a:r>
              <a:rPr lang="en-GB" sz="1100" b="1" dirty="0">
                <a:solidFill>
                  <a:schemeClr val="bg1">
                    <a:lumMod val="85000"/>
                  </a:schemeClr>
                </a:solidFill>
                <a:latin typeface="Montserrat" panose="00000500000000000000" pitchFamily="2" charset="0"/>
                <a:ea typeface="Montserrat"/>
                <a:cs typeface="Montserrat"/>
                <a:sym typeface="Montserrat"/>
              </a:rPr>
              <a:t>trips than last month (4w/e 1Jan)</a:t>
            </a:r>
          </a:p>
        </p:txBody>
      </p:sp>
      <p:sp>
        <p:nvSpPr>
          <p:cNvPr id="2353" name="Google Shape;2353;p143"/>
          <p:cNvSpPr txBox="1"/>
          <p:nvPr/>
        </p:nvSpPr>
        <p:spPr>
          <a:xfrm>
            <a:off x="6570846" y="3345953"/>
            <a:ext cx="1136239" cy="299998"/>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bg1">
                    <a:lumMod val="85000"/>
                  </a:schemeClr>
                </a:solidFill>
                <a:latin typeface="Montserrat" panose="00000500000000000000" pitchFamily="2" charset="0"/>
                <a:ea typeface="Montserrat"/>
                <a:cs typeface="Montserrat"/>
                <a:sym typeface="Montserrat"/>
              </a:rPr>
              <a:t>Outperformed Supermarkets (-4.1%). </a:t>
            </a:r>
          </a:p>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V</a:t>
            </a:r>
            <a:r>
              <a:rPr lang="en" sz="1100" b="1" dirty="0">
                <a:solidFill>
                  <a:schemeClr val="bg1">
                    <a:lumMod val="85000"/>
                  </a:schemeClr>
                </a:solidFill>
                <a:latin typeface="Montserrat" panose="00000500000000000000" pitchFamily="2" charset="0"/>
                <a:ea typeface="Montserrat"/>
                <a:cs typeface="Montserrat"/>
                <a:sym typeface="Montserrat"/>
              </a:rPr>
              <a:t> 2 years ago 4w/e 1Feb20 </a:t>
            </a:r>
            <a:r>
              <a:rPr lang="en" sz="1100" b="1" dirty="0">
                <a:solidFill>
                  <a:schemeClr val="accent1"/>
                </a:solidFill>
                <a:latin typeface="Montserrat" panose="00000500000000000000" pitchFamily="2" charset="0"/>
                <a:ea typeface="Montserrat"/>
                <a:cs typeface="Montserrat"/>
                <a:sym typeface="Montserrat"/>
              </a:rPr>
              <a:t>+4.7%</a:t>
            </a:r>
            <a:endParaRPr sz="1100" b="1" dirty="0">
              <a:solidFill>
                <a:schemeClr val="accent1"/>
              </a:solidFill>
              <a:latin typeface="Montserrat" panose="00000500000000000000" pitchFamily="2" charset="0"/>
              <a:ea typeface="Montserrat"/>
              <a:cs typeface="Montserrat"/>
              <a:sym typeface="Montserrat"/>
            </a:endParaRPr>
          </a:p>
        </p:txBody>
      </p:sp>
      <p:sp>
        <p:nvSpPr>
          <p:cNvPr id="2354" name="Google Shape;2354;p143"/>
          <p:cNvSpPr txBox="1"/>
          <p:nvPr/>
        </p:nvSpPr>
        <p:spPr>
          <a:xfrm>
            <a:off x="7948424" y="3345952"/>
            <a:ext cx="978220" cy="139929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Lowest level since 20Jun20.</a:t>
            </a:r>
          </a:p>
          <a:p>
            <a:pPr>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V 2 years ago 4w/e 1Feb20 </a:t>
            </a:r>
            <a:r>
              <a:rPr lang="en-GB" sz="1100" dirty="0">
                <a:solidFill>
                  <a:schemeClr val="accent1"/>
                </a:solidFill>
                <a:latin typeface="Montserrat" panose="00000500000000000000" pitchFamily="2" charset="0"/>
                <a:ea typeface="Montserrat"/>
                <a:cs typeface="Montserrat"/>
                <a:sym typeface="Montserrat"/>
              </a:rPr>
              <a:t>-5.7% points</a:t>
            </a:r>
          </a:p>
          <a:p>
            <a:pPr marL="0" lvl="0" indent="0" algn="l" rtl="0">
              <a:spcBef>
                <a:spcPts val="0"/>
              </a:spcBef>
              <a:spcAft>
                <a:spcPts val="1200"/>
              </a:spcAft>
              <a:buClr>
                <a:srgbClr val="000000"/>
              </a:buClr>
              <a:buSzPts val="1100"/>
              <a:buFont typeface="Arial"/>
              <a:buNone/>
            </a:pPr>
            <a:endParaRPr sz="1100" b="1" dirty="0">
              <a:solidFill>
                <a:schemeClr val="accent1"/>
              </a:solidFill>
              <a:latin typeface="Montserrat" panose="00000500000000000000" pitchFamily="2" charset="0"/>
              <a:ea typeface="Montserrat"/>
              <a:cs typeface="Montserrat"/>
              <a:sym typeface="Montserrat"/>
            </a:endParaRPr>
          </a:p>
        </p:txBody>
      </p:sp>
      <p:sp>
        <p:nvSpPr>
          <p:cNvPr id="2355" name="Google Shape;2355;p143"/>
          <p:cNvSpPr txBox="1"/>
          <p:nvPr/>
        </p:nvSpPr>
        <p:spPr>
          <a:xfrm>
            <a:off x="377024" y="3499916"/>
            <a:ext cx="1306633" cy="820849"/>
          </a:xfrm>
          <a:prstGeom prst="rect">
            <a:avLst/>
          </a:prstGeom>
          <a:solidFill>
            <a:schemeClr val="accent1"/>
          </a:solid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200" b="1" dirty="0">
                <a:solidFill>
                  <a:schemeClr val="tx1">
                    <a:lumMod val="75000"/>
                    <a:lumOff val="25000"/>
                  </a:schemeClr>
                </a:solidFill>
                <a:latin typeface="Montserrat" panose="00000500000000000000" pitchFamily="2" charset="0"/>
                <a:ea typeface="Montserrat"/>
                <a:cs typeface="Montserrat"/>
                <a:sym typeface="Montserrat"/>
              </a:rPr>
              <a:t>Sales in Bricks &amp; Mortar stores improved +0.8%.</a:t>
            </a:r>
          </a:p>
          <a:p>
            <a:pPr marL="0" lvl="0" indent="0" algn="l" rtl="0">
              <a:spcBef>
                <a:spcPts val="0"/>
              </a:spcBef>
              <a:spcAft>
                <a:spcPts val="1200"/>
              </a:spcAft>
              <a:buClr>
                <a:srgbClr val="000000"/>
              </a:buClr>
              <a:buSzPts val="1100"/>
              <a:buFont typeface="Arial"/>
              <a:buNone/>
            </a:pPr>
            <a:endParaRPr sz="1200" b="1" dirty="0">
              <a:solidFill>
                <a:schemeClr val="tx1">
                  <a:lumMod val="75000"/>
                  <a:lumOff val="25000"/>
                </a:schemeClr>
              </a:solidFill>
              <a:latin typeface="Montserrat" panose="00000500000000000000" pitchFamily="2" charset="0"/>
              <a:ea typeface="Montserrat"/>
              <a:cs typeface="Montserrat"/>
              <a:sym typeface="Montserrat"/>
            </a:endParaRPr>
          </a:p>
        </p:txBody>
      </p:sp>
      <p:cxnSp>
        <p:nvCxnSpPr>
          <p:cNvPr id="2356" name="Google Shape;2356;p143"/>
          <p:cNvCxnSpPr>
            <a:cxnSpLocks/>
          </p:cNvCxnSpPr>
          <p:nvPr/>
        </p:nvCxnSpPr>
        <p:spPr>
          <a:xfrm>
            <a:off x="221702" y="1510130"/>
            <a:ext cx="137487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57506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250572" y="292625"/>
            <a:ext cx="8774482" cy="675538"/>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New year started frugally with </a:t>
            </a:r>
            <a:r>
              <a:rPr lang="en-PH" dirty="0">
                <a:solidFill>
                  <a:schemeClr val="accent1"/>
                </a:solidFill>
                <a:latin typeface="Montserrat" panose="00000500000000000000" pitchFamily="2" charset="0"/>
              </a:rPr>
              <a:t>smaller basket spends </a:t>
            </a:r>
            <a:r>
              <a:rPr lang="en-PH" dirty="0">
                <a:solidFill>
                  <a:schemeClr val="bg1"/>
                </a:solidFill>
                <a:latin typeface="Montserrat" panose="00000500000000000000" pitchFamily="2" charset="0"/>
              </a:rPr>
              <a:t>coupled with </a:t>
            </a:r>
            <a:r>
              <a:rPr lang="en-PH" dirty="0">
                <a:solidFill>
                  <a:schemeClr val="accent1"/>
                </a:solidFill>
                <a:latin typeface="Montserrat" panose="00000500000000000000" pitchFamily="2" charset="0"/>
              </a:rPr>
              <a:t>more shopping trips </a:t>
            </a:r>
            <a:r>
              <a:rPr lang="en-PH" dirty="0">
                <a:solidFill>
                  <a:schemeClr val="bg1"/>
                </a:solidFill>
                <a:latin typeface="Montserrat" panose="00000500000000000000" pitchFamily="2" charset="0"/>
              </a:rPr>
              <a:t>which benefited</a:t>
            </a:r>
            <a:r>
              <a:rPr lang="en-PH" dirty="0">
                <a:solidFill>
                  <a:schemeClr val="accent1"/>
                </a:solidFill>
                <a:latin typeface="Montserrat" panose="00000500000000000000" pitchFamily="2" charset="0"/>
              </a:rPr>
              <a:t> smaller stores </a:t>
            </a:r>
            <a:r>
              <a:rPr lang="en-PH" dirty="0">
                <a:solidFill>
                  <a:schemeClr val="bg1"/>
                </a:solidFill>
                <a:latin typeface="Montserrat" panose="00000500000000000000" pitchFamily="2" charset="0"/>
              </a:rPr>
              <a:t>and</a:t>
            </a:r>
            <a:r>
              <a:rPr lang="en-PH" dirty="0">
                <a:solidFill>
                  <a:schemeClr val="accent1"/>
                </a:solidFill>
                <a:latin typeface="Montserrat" panose="00000500000000000000" pitchFamily="2" charset="0"/>
              </a:rPr>
              <a:t> discounters</a:t>
            </a:r>
            <a:endParaRPr lang="en-PH" dirty="0">
              <a:solidFill>
                <a:schemeClr val="bg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2427855040"/>
              </p:ext>
            </p:extLst>
          </p:nvPr>
        </p:nvGraphicFramePr>
        <p:xfrm>
          <a:off x="184758" y="1024064"/>
          <a:ext cx="8840295" cy="3798785"/>
        </p:xfrm>
        <a:graphic>
          <a:graphicData uri="http://schemas.openxmlformats.org/drawingml/2006/table">
            <a:tbl>
              <a:tblPr>
                <a:noFill/>
                <a:tableStyleId>{0DBE4ED3-A11A-413B-A309-AE78DBB60736}</a:tableStyleId>
              </a:tblPr>
              <a:tblGrid>
                <a:gridCol w="1369423">
                  <a:extLst>
                    <a:ext uri="{9D8B030D-6E8A-4147-A177-3AD203B41FA5}">
                      <a16:colId xmlns:a16="http://schemas.microsoft.com/office/drawing/2014/main" val="20000"/>
                    </a:ext>
                  </a:extLst>
                </a:gridCol>
                <a:gridCol w="3805854">
                  <a:extLst>
                    <a:ext uri="{9D8B030D-6E8A-4147-A177-3AD203B41FA5}">
                      <a16:colId xmlns:a16="http://schemas.microsoft.com/office/drawing/2014/main" val="20001"/>
                    </a:ext>
                  </a:extLst>
                </a:gridCol>
                <a:gridCol w="3665018">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Record breaking Christmas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1</a:t>
                      </a:r>
                      <a:r>
                        <a:rPr lang="en-GB" baseline="30000" dirty="0">
                          <a:solidFill>
                            <a:schemeClr val="bg1">
                              <a:lumMod val="65000"/>
                            </a:schemeClr>
                          </a:solidFill>
                          <a:latin typeface="Montserrat" panose="00000500000000000000" pitchFamily="2" charset="0"/>
                        </a:rPr>
                        <a:t>st</a:t>
                      </a:r>
                      <a:r>
                        <a:rPr lang="en-GB" dirty="0">
                          <a:solidFill>
                            <a:schemeClr val="bg1">
                              <a:lumMod val="65000"/>
                            </a:schemeClr>
                          </a:solidFill>
                          <a:latin typeface="Montserrat" panose="00000500000000000000" pitchFamily="2" charset="0"/>
                        </a:rPr>
                        <a:t> January 2022</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New year, new trends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29</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January 2022</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£21.26</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-£1.19/</a:t>
                      </a:r>
                      <a:r>
                        <a:rPr lang="en-GB" sz="1000" b="1" dirty="0">
                          <a:solidFill>
                            <a:schemeClr val="accent1"/>
                          </a:solidFill>
                          <a:latin typeface="Montserrat" panose="00000500000000000000" pitchFamily="2" charset="0"/>
                          <a:ea typeface="Montserrat Light"/>
                          <a:cs typeface="Montserrat Light"/>
                          <a:sym typeface="Montserrat Light"/>
                        </a:rPr>
                        <a:t>-5%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+10.6%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£18.30</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-£2.53/</a:t>
                      </a:r>
                      <a:r>
                        <a:rPr lang="en-GB" sz="1000" b="1" dirty="0">
                          <a:solidFill>
                            <a:schemeClr val="accent1"/>
                          </a:solidFill>
                          <a:latin typeface="Montserrat" panose="00000500000000000000" pitchFamily="2" charset="0"/>
                          <a:ea typeface="Montserrat Light"/>
                          <a:cs typeface="Montserrat Light"/>
                          <a:sym typeface="Montserrat Light"/>
                        </a:rPr>
                        <a:t>-12.1%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-18.4%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462m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+6.3%/27m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t>
                      </a:r>
                      <a:r>
                        <a:rPr lang="en" sz="1000" b="0" baseline="0" dirty="0">
                          <a:solidFill>
                            <a:srgbClr val="FFFFFF"/>
                          </a:solidFill>
                          <a:latin typeface="Montserrat" panose="00000500000000000000" pitchFamily="2" charset="0"/>
                          <a:ea typeface="Montserrat Light"/>
                          <a:cs typeface="Montserrat Light"/>
                          <a:sym typeface="Montserrat Light"/>
                        </a:rPr>
                        <a:t>and </a:t>
                      </a:r>
                      <a:r>
                        <a:rPr lang="en" sz="1000" b="1" baseline="0" dirty="0">
                          <a:solidFill>
                            <a:srgbClr val="FFFFFF"/>
                          </a:solidFill>
                          <a:latin typeface="Montserrat" panose="00000500000000000000" pitchFamily="2" charset="0"/>
                          <a:ea typeface="Montserrat Light"/>
                          <a:cs typeface="Montserrat Light"/>
                          <a:sym typeface="Montserrat Light"/>
                        </a:rPr>
                        <a:t>-0.4% less trips v last month</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465m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+10.8%/+45m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t>
                      </a:r>
                      <a:r>
                        <a:rPr lang="en" sz="1000" b="0" baseline="0" dirty="0">
                          <a:solidFill>
                            <a:srgbClr val="FFFFFF"/>
                          </a:solidFill>
                          <a:latin typeface="Montserrat" panose="00000500000000000000" pitchFamily="2" charset="0"/>
                          <a:ea typeface="Montserrat Light"/>
                          <a:cs typeface="Montserrat Light"/>
                          <a:sym typeface="Montserrat Light"/>
                        </a:rPr>
                        <a:t>and </a:t>
                      </a:r>
                      <a:r>
                        <a:rPr lang="en" sz="1000" b="1" baseline="0" dirty="0">
                          <a:solidFill>
                            <a:srgbClr val="FFFFFF"/>
                          </a:solidFill>
                          <a:latin typeface="Montserrat" panose="00000500000000000000" pitchFamily="2" charset="0"/>
                          <a:ea typeface="Montserrat Light"/>
                          <a:cs typeface="Montserrat Light"/>
                          <a:sym typeface="Montserrat Light"/>
                        </a:rPr>
                        <a:t>-3.6% less trips v last month</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29%</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-1%/47k </a:t>
                      </a:r>
                      <a:r>
                        <a:rPr lang="en-GB" sz="1000" b="1" dirty="0">
                          <a:solidFill>
                            <a:schemeClr val="accent1"/>
                          </a:solidFill>
                          <a:latin typeface="Montserrat" panose="00000500000000000000" pitchFamily="2" charset="0"/>
                          <a:ea typeface="Montserrat Light"/>
                          <a:cs typeface="Montserrat Light"/>
                          <a:sym typeface="Montserrat Light"/>
                        </a:rPr>
                        <a:t>fewer</a:t>
                      </a:r>
                      <a:r>
                        <a:rPr lang="en-GB" sz="1000"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shoppers vs last year</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29%</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-11%/1m </a:t>
                      </a:r>
                      <a:r>
                        <a:rPr lang="en-GB" sz="1000" b="1" dirty="0">
                          <a:solidFill>
                            <a:schemeClr val="accent1"/>
                          </a:solidFill>
                          <a:latin typeface="Montserrat" panose="00000500000000000000" pitchFamily="2" charset="0"/>
                          <a:ea typeface="Montserrat Light"/>
                          <a:cs typeface="Montserrat Light"/>
                          <a:sym typeface="Montserrat Light"/>
                        </a:rPr>
                        <a:t>fewer</a:t>
                      </a:r>
                      <a:r>
                        <a:rPr lang="en-GB" sz="1000"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shoppers vs last year</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59%</a:t>
                      </a:r>
                      <a:r>
                        <a:rPr lang="en-GB" sz="1000" dirty="0">
                          <a:solidFill>
                            <a:srgbClr val="FFFFFF"/>
                          </a:solidFill>
                          <a:latin typeface="Montserrat" panose="00000500000000000000" pitchFamily="2" charset="0"/>
                          <a:ea typeface="Montserrat Light"/>
                          <a:cs typeface="Montserrat Light"/>
                          <a:sym typeface="Montserrat Light"/>
                        </a:rPr>
                        <a:t> of GB shoppers, </a:t>
                      </a:r>
                      <a:r>
                        <a:rPr lang="en-GB" sz="1000" b="1" dirty="0">
                          <a:solidFill>
                            <a:schemeClr val="accent1"/>
                          </a:solidFill>
                          <a:latin typeface="Montserrat" panose="00000500000000000000" pitchFamily="2" charset="0"/>
                          <a:ea typeface="Montserrat Light"/>
                          <a:cs typeface="Montserrat Light"/>
                          <a:sym typeface="Montserrat Light"/>
                        </a:rPr>
                        <a:t>+4%/+722k more</a:t>
                      </a:r>
                      <a:r>
                        <a:rPr lang="en-GB" sz="10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+9.1%/5.4m more</a:t>
                      </a:r>
                      <a:r>
                        <a:rPr lang="en-GB" sz="1000" b="1"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1000" b="1" baseline="0" dirty="0">
                          <a:solidFill>
                            <a:schemeClr val="accent1"/>
                          </a:solidFill>
                          <a:latin typeface="Montserrat" panose="00000500000000000000" pitchFamily="2" charset="0"/>
                          <a:ea typeface="Montserrat Light"/>
                          <a:cs typeface="Montserrat Light"/>
                          <a:sym typeface="Montserrat Light"/>
                        </a:rPr>
                        <a:t>-2.8% decrease </a:t>
                      </a:r>
                      <a:r>
                        <a:rPr lang="en-GB" sz="1000" b="0" baseline="0" dirty="0">
                          <a:solidFill>
                            <a:schemeClr val="bg1"/>
                          </a:solidFill>
                          <a:latin typeface="Montserrat" panose="00000500000000000000" pitchFamily="2" charset="0"/>
                          <a:ea typeface="Montserrat Light"/>
                          <a:cs typeface="Montserrat Light"/>
                          <a:sym typeface="Montserrat Light"/>
                        </a:rPr>
                        <a:t>in </a:t>
                      </a:r>
                      <a:r>
                        <a:rPr lang="en-GB" sz="1000" baseline="0" dirty="0">
                          <a:solidFill>
                            <a:srgbClr val="FFFFFF"/>
                          </a:solidFill>
                          <a:latin typeface="Montserrat" panose="00000500000000000000" pitchFamily="2" charset="0"/>
                          <a:ea typeface="Montserrat Light"/>
                          <a:cs typeface="Montserrat Light"/>
                          <a:sym typeface="Montserrat Light"/>
                        </a:rPr>
                        <a:t>trips vs </a:t>
                      </a:r>
                      <a:r>
                        <a:rPr lang="en-GB" sz="1000" baseline="0" dirty="0">
                          <a:solidFill>
                            <a:schemeClr val="accent1"/>
                          </a:solidFill>
                          <a:latin typeface="Montserrat" panose="00000500000000000000" pitchFamily="2" charset="0"/>
                          <a:ea typeface="Montserrat Light"/>
                          <a:cs typeface="Montserrat Light"/>
                          <a:sym typeface="Montserrat Light"/>
                        </a:rPr>
                        <a:t>last month</a:t>
                      </a:r>
                      <a:r>
                        <a:rPr lang="en-GB" sz="1000" baseline="0" dirty="0">
                          <a:solidFill>
                            <a:srgbClr val="FFFFFF"/>
                          </a:solidFill>
                          <a:latin typeface="Montserrat" panose="00000500000000000000" pitchFamily="2" charset="0"/>
                          <a:ea typeface="Montserrat Light"/>
                          <a:cs typeface="Montserrat Light"/>
                          <a:sym typeface="Montserrat Light"/>
                        </a:rPr>
                        <a:t>.</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58%</a:t>
                      </a:r>
                      <a:r>
                        <a:rPr lang="en-GB" sz="1000" dirty="0">
                          <a:solidFill>
                            <a:srgbClr val="FFFFFF"/>
                          </a:solidFill>
                          <a:latin typeface="Montserrat" panose="00000500000000000000" pitchFamily="2" charset="0"/>
                          <a:ea typeface="Montserrat Light"/>
                          <a:cs typeface="Montserrat Light"/>
                          <a:sym typeface="Montserrat Light"/>
                        </a:rPr>
                        <a:t> of GB shoppers, </a:t>
                      </a:r>
                      <a:r>
                        <a:rPr lang="en-GB" sz="1000" b="1" dirty="0">
                          <a:solidFill>
                            <a:schemeClr val="accent1"/>
                          </a:solidFill>
                          <a:latin typeface="Montserrat" panose="00000500000000000000" pitchFamily="2" charset="0"/>
                          <a:ea typeface="Montserrat Light"/>
                          <a:cs typeface="Montserrat Light"/>
                          <a:sym typeface="Montserrat Light"/>
                        </a:rPr>
                        <a:t>+12%/+1.8m more</a:t>
                      </a:r>
                      <a:r>
                        <a:rPr lang="en-GB" sz="10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+16.7%/9.8m more</a:t>
                      </a:r>
                      <a:r>
                        <a:rPr lang="en-GB" sz="1000" b="1"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1000" b="1" baseline="0" dirty="0">
                          <a:solidFill>
                            <a:schemeClr val="accent1"/>
                          </a:solidFill>
                          <a:latin typeface="Montserrat" panose="00000500000000000000" pitchFamily="2" charset="0"/>
                          <a:ea typeface="Montserrat Light"/>
                          <a:cs typeface="Montserrat Light"/>
                          <a:sym typeface="Montserrat Light"/>
                        </a:rPr>
                        <a:t>+6% more </a:t>
                      </a:r>
                      <a:r>
                        <a:rPr lang="en-GB" sz="1000" b="0" baseline="0" dirty="0">
                          <a:solidFill>
                            <a:schemeClr val="bg1"/>
                          </a:solidFill>
                          <a:latin typeface="Montserrat" panose="00000500000000000000" pitchFamily="2" charset="0"/>
                          <a:ea typeface="Montserrat Light"/>
                          <a:cs typeface="Montserrat Light"/>
                          <a:sym typeface="Montserrat Light"/>
                        </a:rPr>
                        <a:t>in </a:t>
                      </a:r>
                      <a:r>
                        <a:rPr lang="en-GB" sz="1000" baseline="0" dirty="0">
                          <a:solidFill>
                            <a:srgbClr val="FFFFFF"/>
                          </a:solidFill>
                          <a:latin typeface="Montserrat" panose="00000500000000000000" pitchFamily="2" charset="0"/>
                          <a:ea typeface="Montserrat Light"/>
                          <a:cs typeface="Montserrat Light"/>
                          <a:sym typeface="Montserrat Light"/>
                        </a:rPr>
                        <a:t>trips vs </a:t>
                      </a:r>
                      <a:r>
                        <a:rPr lang="en-GB" sz="1000" baseline="0" dirty="0">
                          <a:solidFill>
                            <a:schemeClr val="accent1"/>
                          </a:solidFill>
                          <a:latin typeface="Montserrat" panose="00000500000000000000" pitchFamily="2" charset="0"/>
                          <a:ea typeface="Montserrat Light"/>
                          <a:cs typeface="Montserrat Light"/>
                          <a:sym typeface="Montserrat Light"/>
                        </a:rPr>
                        <a:t>last month</a:t>
                      </a:r>
                      <a:r>
                        <a:rPr lang="en-GB" sz="1000" baseline="0" dirty="0">
                          <a:solidFill>
                            <a:srgbClr val="FFFFFF"/>
                          </a:solidFill>
                          <a:latin typeface="Montserrat" panose="00000500000000000000" pitchFamily="2" charset="0"/>
                          <a:ea typeface="Montserrat Light"/>
                          <a:cs typeface="Montserrat Light"/>
                          <a:sym typeface="Montserrat Light"/>
                        </a:rPr>
                        <a:t>.</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485619-D48D-45C2-92DC-5F9CAF2053CC}"/>
              </a:ext>
            </a:extLst>
          </p:cNvPr>
          <p:cNvCxnSpPr>
            <a:cxnSpLocks/>
          </p:cNvCxnSpPr>
          <p:nvPr/>
        </p:nvCxnSpPr>
        <p:spPr>
          <a:xfrm>
            <a:off x="8163509" y="600370"/>
            <a:ext cx="70109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29</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January 2022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962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962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29</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January 2022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2108150770"/>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3721159956"/>
              </p:ext>
            </p:extLst>
          </p:nvPr>
        </p:nvGraphicFramePr>
        <p:xfrm>
          <a:off x="4869516" y="1676302"/>
          <a:ext cx="3995083" cy="3099233"/>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354650" y="4850876"/>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cxnSp>
        <p:nvCxnSpPr>
          <p:cNvPr id="15" name="Straight Connector 14">
            <a:extLst>
              <a:ext uri="{FF2B5EF4-FFF2-40B4-BE49-F238E27FC236}">
                <a16:creationId xmlns:a16="http://schemas.microsoft.com/office/drawing/2014/main" id="{40B8FE97-5315-46F2-9E99-EB2DC84DF7A2}"/>
              </a:ext>
            </a:extLst>
          </p:cNvPr>
          <p:cNvCxnSpPr>
            <a:cxnSpLocks/>
          </p:cNvCxnSpPr>
          <p:nvPr/>
        </p:nvCxnSpPr>
        <p:spPr>
          <a:xfrm>
            <a:off x="817575" y="603845"/>
            <a:ext cx="130299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D4744-4CED-4614-8ED5-C2A4991FCF6C}"/>
              </a:ext>
            </a:extLst>
          </p:cNvPr>
          <p:cNvCxnSpPr>
            <a:cxnSpLocks/>
          </p:cNvCxnSpPr>
          <p:nvPr/>
        </p:nvCxnSpPr>
        <p:spPr>
          <a:xfrm>
            <a:off x="5682495" y="603845"/>
            <a:ext cx="149029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2E9568-3EA8-462A-BC4D-288B12256197}"/>
              </a:ext>
            </a:extLst>
          </p:cNvPr>
          <p:cNvCxnSpPr>
            <a:cxnSpLocks/>
          </p:cNvCxnSpPr>
          <p:nvPr/>
        </p:nvCxnSpPr>
        <p:spPr>
          <a:xfrm>
            <a:off x="3725667" y="603845"/>
            <a:ext cx="130927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CE937C-3F40-4A3D-8813-6EC67725BFE5}"/>
              </a:ext>
            </a:extLst>
          </p:cNvPr>
          <p:cNvCxnSpPr>
            <a:cxnSpLocks/>
          </p:cNvCxnSpPr>
          <p:nvPr/>
        </p:nvCxnSpPr>
        <p:spPr>
          <a:xfrm>
            <a:off x="7104204" y="895940"/>
            <a:ext cx="15622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879BDB-E67A-4D3A-9C4B-29F6132924DD}"/>
              </a:ext>
            </a:extLst>
          </p:cNvPr>
          <p:cNvCxnSpPr>
            <a:cxnSpLocks/>
          </p:cNvCxnSpPr>
          <p:nvPr/>
        </p:nvCxnSpPr>
        <p:spPr>
          <a:xfrm>
            <a:off x="713397" y="895940"/>
            <a:ext cx="86057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92" name="Google Shape;1592;p116"/>
          <p:cNvSpPr txBox="1">
            <a:spLocks noGrp="1"/>
          </p:cNvSpPr>
          <p:nvPr>
            <p:ph type="title"/>
          </p:nvPr>
        </p:nvSpPr>
        <p:spPr>
          <a:xfrm>
            <a:off x="195942" y="292624"/>
            <a:ext cx="8846457" cy="764636"/>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800" dirty="0"/>
              <a:t>Most categories</a:t>
            </a:r>
            <a:r>
              <a:rPr lang="en-GB" sz="1800" dirty="0">
                <a:latin typeface="Montserrat" panose="00000500000000000000" pitchFamily="2" charset="0"/>
              </a:rPr>
              <a:t> are ahead of 2 years ago and convenience foods,  bakery and impulse categories are benefiting from the return to pack lunches</a:t>
            </a:r>
            <a:endParaRPr sz="1800" dirty="0">
              <a:latin typeface="Montserrat" panose="00000500000000000000" pitchFamily="2" charset="0"/>
            </a:endParaRPr>
          </a:p>
        </p:txBody>
      </p:sp>
    </p:spTree>
    <p:extLst>
      <p:ext uri="{BB962C8B-B14F-4D97-AF65-F5344CB8AC3E}">
        <p14:creationId xmlns:p14="http://schemas.microsoft.com/office/powerpoint/2010/main" val="97978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7"/>
          <p:cNvSpPr txBox="1">
            <a:spLocks noGrp="1"/>
          </p:cNvSpPr>
          <p:nvPr>
            <p:ph type="title"/>
          </p:nvPr>
        </p:nvSpPr>
        <p:spPr>
          <a:xfrm>
            <a:off x="281876" y="648229"/>
            <a:ext cx="8757193" cy="213706"/>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700" dirty="0"/>
              <a:t>Whilst some shoppers started the New Year with a leisure break others had new Year’s resolutions including spring cleans and a new health regime</a:t>
            </a:r>
            <a:endParaRPr sz="1700" dirty="0">
              <a:latin typeface="Montserrat" panose="00000500000000000000" pitchFamily="2" charset="0"/>
            </a:endParaRPr>
          </a:p>
        </p:txBody>
      </p:sp>
      <p:sp>
        <p:nvSpPr>
          <p:cNvPr id="716" name="Google Shape;716;p47"/>
          <p:cNvSpPr/>
          <p:nvPr/>
        </p:nvSpPr>
        <p:spPr>
          <a:xfrm>
            <a:off x="359773" y="1531008"/>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a:buSzPts val="1350"/>
            </a:pPr>
            <a:r>
              <a:rPr lang="en-GB" sz="900" dirty="0">
                <a:solidFill>
                  <a:schemeClr val="tx1"/>
                </a:solidFill>
                <a:latin typeface="Montserrat" panose="00000500000000000000" pitchFamily="2" charset="0"/>
                <a:ea typeface="Montserrat"/>
                <a:cs typeface="Montserrat"/>
                <a:sym typeface="Montserrat"/>
              </a:rPr>
              <a:t>Sandwiches +61%</a:t>
            </a:r>
          </a:p>
          <a:p>
            <a:pPr marL="0" marR="0" lvl="0" indent="0" algn="l" rtl="0">
              <a:lnSpc>
                <a:spcPct val="100000"/>
              </a:lnSpc>
              <a:spcBef>
                <a:spcPts val="0"/>
              </a:spcBef>
              <a:spcAft>
                <a:spcPts val="0"/>
              </a:spcAft>
              <a:buClr>
                <a:srgbClr val="000000"/>
              </a:buClr>
              <a:buSzPts val="1350"/>
              <a:buFont typeface="Arial"/>
              <a:buNone/>
            </a:pPr>
            <a:r>
              <a:rPr lang="en-GB" sz="900" i="0" u="none" strike="noStrike" cap="none" dirty="0">
                <a:solidFill>
                  <a:schemeClr val="tx1"/>
                </a:solidFill>
                <a:latin typeface="Montserrat" panose="00000500000000000000" pitchFamily="2" charset="0"/>
                <a:ea typeface="Montserrat"/>
                <a:cs typeface="Montserrat"/>
                <a:sym typeface="Montserrat"/>
              </a:rPr>
              <a:t>Sushi +</a:t>
            </a:r>
            <a:r>
              <a:rPr lang="en-GB" sz="900" dirty="0">
                <a:solidFill>
                  <a:schemeClr val="tx1"/>
                </a:solidFill>
                <a:latin typeface="Montserrat" panose="00000500000000000000" pitchFamily="2" charset="0"/>
                <a:ea typeface="Montserrat"/>
                <a:cs typeface="Montserrat"/>
                <a:sym typeface="Montserrat"/>
              </a:rPr>
              <a:t>59</a:t>
            </a:r>
            <a:r>
              <a:rPr lang="en-GB" sz="900" i="0" u="none" strike="noStrike" cap="none" dirty="0">
                <a:solidFill>
                  <a:schemeClr val="tx1"/>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Prepared Salad +29%</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Flav Non Carbs +27%</a:t>
            </a:r>
          </a:p>
          <a:p>
            <a:pPr>
              <a:buSzPts val="1350"/>
            </a:pPr>
            <a:r>
              <a:rPr lang="en-GB" sz="900" dirty="0">
                <a:solidFill>
                  <a:schemeClr val="tx1"/>
                </a:solidFill>
                <a:latin typeface="Montserrat" panose="00000500000000000000" pitchFamily="2" charset="0"/>
                <a:ea typeface="Montserrat"/>
                <a:cs typeface="Montserrat"/>
                <a:sym typeface="Montserrat"/>
              </a:rPr>
              <a:t>Fresh Prepared Fruit +22%</a:t>
            </a:r>
          </a:p>
          <a:p>
            <a:pPr>
              <a:buSzPts val="1350"/>
            </a:pPr>
            <a:r>
              <a:rPr lang="en-GB" sz="900" dirty="0">
                <a:solidFill>
                  <a:schemeClr val="tx1"/>
                </a:solidFill>
                <a:latin typeface="Montserrat" panose="00000500000000000000" pitchFamily="2" charset="0"/>
                <a:ea typeface="Montserrat"/>
                <a:cs typeface="Montserrat"/>
                <a:sym typeface="Montserrat"/>
              </a:rPr>
              <a:t>Mineral Water +19%</a:t>
            </a:r>
          </a:p>
          <a:p>
            <a:pPr>
              <a:buSzPts val="1350"/>
            </a:pPr>
            <a:r>
              <a:rPr lang="en-GB" sz="900" dirty="0">
                <a:solidFill>
                  <a:schemeClr val="tx1"/>
                </a:solidFill>
                <a:latin typeface="Montserrat" panose="00000500000000000000" pitchFamily="2" charset="0"/>
                <a:ea typeface="Montserrat"/>
                <a:cs typeface="Montserrat"/>
                <a:sym typeface="Montserrat"/>
              </a:rPr>
              <a:t>Morning Snacks +14%</a:t>
            </a:r>
          </a:p>
          <a:p>
            <a:pPr>
              <a:buSzPts val="1350"/>
            </a:pPr>
            <a:r>
              <a:rPr lang="en-GB" sz="900" dirty="0">
                <a:solidFill>
                  <a:schemeClr val="tx1"/>
                </a:solidFill>
                <a:latin typeface="Montserrat" panose="00000500000000000000" pitchFamily="2" charset="0"/>
                <a:ea typeface="Montserrat"/>
                <a:cs typeface="Montserrat"/>
                <a:sym typeface="Montserrat"/>
              </a:rPr>
              <a:t>Fresh Savoury Snacks +13%</a:t>
            </a:r>
          </a:p>
          <a:p>
            <a:pPr>
              <a:buSzPts val="1350"/>
            </a:pPr>
            <a:r>
              <a:rPr lang="en-GB" sz="900" dirty="0">
                <a:solidFill>
                  <a:schemeClr val="tx1"/>
                </a:solidFill>
                <a:latin typeface="Montserrat" panose="00000500000000000000" pitchFamily="2" charset="0"/>
                <a:ea typeface="Montserrat"/>
                <a:cs typeface="Montserrat"/>
                <a:sym typeface="Montserrat"/>
              </a:rPr>
              <a:t>Fresh Meal Accmpnts +13%</a:t>
            </a:r>
          </a:p>
          <a:p>
            <a:pPr>
              <a:buSzPts val="1350"/>
            </a:pPr>
            <a:r>
              <a:rPr lang="en-GB" sz="900" dirty="0">
                <a:solidFill>
                  <a:schemeClr val="tx1"/>
                </a:solidFill>
                <a:latin typeface="Montserrat" panose="00000500000000000000" pitchFamily="2" charset="0"/>
                <a:ea typeface="Montserrat"/>
                <a:cs typeface="Montserrat"/>
                <a:sym typeface="Montserrat"/>
              </a:rPr>
              <a:t>Re-usable Shopping Bags +11%</a:t>
            </a:r>
            <a:endParaRPr sz="900" dirty="0">
              <a:solidFill>
                <a:srgbClr val="009DD9"/>
              </a:solidFill>
              <a:latin typeface="Montserrat" panose="00000500000000000000" pitchFamily="2" charset="0"/>
              <a:ea typeface="Montserrat"/>
              <a:cs typeface="Montserrat"/>
              <a:sym typeface="Montserrat"/>
            </a:endParaRPr>
          </a:p>
        </p:txBody>
      </p:sp>
      <p:sp>
        <p:nvSpPr>
          <p:cNvPr id="717" name="Google Shape;717;p47"/>
          <p:cNvSpPr/>
          <p:nvPr/>
        </p:nvSpPr>
        <p:spPr>
          <a:xfrm>
            <a:off x="2546716"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+92%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+61%</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 &amp; Flu +56%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+37%</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+20%</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Family Planning +16%</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Food +14%</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Deodorants &amp; Body Spray +12%</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Milk +11%</a:t>
            </a: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Hair Removal +10%</a:t>
            </a:r>
          </a:p>
        </p:txBody>
      </p:sp>
      <p:sp>
        <p:nvSpPr>
          <p:cNvPr id="718" name="Google Shape;718;p47"/>
          <p:cNvSpPr/>
          <p:nvPr/>
        </p:nvSpPr>
        <p:spPr>
          <a:xfrm>
            <a:off x="6725672" y="1531008"/>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Pre-Wash +12%</a:t>
            </a:r>
          </a:p>
          <a:p>
            <a:pPr>
              <a:buClr>
                <a:srgbClr val="009DD9"/>
              </a:buClr>
              <a:buSzPts val="1350"/>
            </a:pPr>
            <a:r>
              <a:rPr lang="en-GB" sz="900" dirty="0">
                <a:latin typeface="Montserrat" panose="00000500000000000000" pitchFamily="2" charset="0"/>
              </a:rPr>
              <a:t>Plastic Food/Household Storage +12%</a:t>
            </a:r>
          </a:p>
          <a:p>
            <a:pPr>
              <a:buClr>
                <a:srgbClr val="009DD9"/>
              </a:buClr>
              <a:buSzPts val="1350"/>
            </a:pPr>
            <a:r>
              <a:rPr lang="en-GB" sz="900" dirty="0">
                <a:latin typeface="Montserrat" panose="00000500000000000000" pitchFamily="2" charset="0"/>
              </a:rPr>
              <a:t>Garment Care +11%</a:t>
            </a:r>
          </a:p>
          <a:p>
            <a:pPr>
              <a:buClr>
                <a:srgbClr val="009DD9"/>
              </a:buClr>
              <a:buSzPts val="1350"/>
            </a:pPr>
            <a:r>
              <a:rPr lang="en-GB" sz="900" dirty="0">
                <a:latin typeface="Montserrat" panose="00000500000000000000" pitchFamily="2" charset="0"/>
              </a:rPr>
              <a:t>Petcare +10%</a:t>
            </a:r>
          </a:p>
          <a:p>
            <a:pPr>
              <a:buClr>
                <a:srgbClr val="009DD9"/>
              </a:buClr>
              <a:buSzPts val="1350"/>
            </a:pPr>
            <a:r>
              <a:rPr lang="en-GB" sz="900" dirty="0">
                <a:latin typeface="Montserrat" panose="00000500000000000000" pitchFamily="2" charset="0"/>
              </a:rPr>
              <a:t>Dog +10%</a:t>
            </a:r>
          </a:p>
          <a:p>
            <a:pPr>
              <a:buClr>
                <a:srgbClr val="009DD9"/>
              </a:buClr>
              <a:buSzPts val="1350"/>
            </a:pPr>
            <a:endParaRPr lang="en-GB" sz="900" dirty="0">
              <a:latin typeface="Montserrat" panose="00000500000000000000" pitchFamily="2" charset="0"/>
            </a:endParaRPr>
          </a:p>
        </p:txBody>
      </p:sp>
      <p:sp>
        <p:nvSpPr>
          <p:cNvPr id="721" name="Google Shape;721;p47"/>
          <p:cNvSpPr/>
          <p:nvPr/>
        </p:nvSpPr>
        <p:spPr>
          <a:xfrm>
            <a:off x="359772" y="107861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281876" y="3983351"/>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rgbClr val="FFFFFF"/>
              </a:buClr>
              <a:buSzPts val="1600"/>
            </a:pPr>
            <a:r>
              <a:rPr lang="en-GB" sz="1100" b="1" dirty="0">
                <a:solidFill>
                  <a:schemeClr val="accent1"/>
                </a:solidFill>
                <a:latin typeface="Montserrat" panose="00000500000000000000" pitchFamily="2" charset="0"/>
                <a:ea typeface="Montserrat"/>
                <a:cs typeface="Montserrat"/>
                <a:sym typeface="Montserrat"/>
              </a:rPr>
              <a:t>Convenience and Health also remain high on shoppers agendas, as they adjust to life living with covid</a:t>
            </a:r>
            <a:endParaRPr sz="105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7"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Suncare +111%</a:t>
            </a:r>
          </a:p>
          <a:p>
            <a:pPr>
              <a:buClr>
                <a:srgbClr val="009DD9"/>
              </a:buClr>
              <a:buSzPts val="1350"/>
            </a:pPr>
            <a:r>
              <a:rPr lang="en-GB" sz="900" dirty="0">
                <a:latin typeface="Montserrat" panose="00000500000000000000" pitchFamily="2" charset="0"/>
              </a:rPr>
              <a:t>Christmas +74%</a:t>
            </a:r>
          </a:p>
          <a:p>
            <a:pPr>
              <a:buClr>
                <a:srgbClr val="009DD9"/>
              </a:buClr>
              <a:buSzPts val="1350"/>
            </a:pPr>
            <a:r>
              <a:rPr lang="en-GB" sz="900" dirty="0">
                <a:latin typeface="Montserrat" panose="00000500000000000000" pitchFamily="2" charset="0"/>
              </a:rPr>
              <a:t>Gift Packs +71%</a:t>
            </a:r>
          </a:p>
          <a:p>
            <a:pPr>
              <a:buClr>
                <a:srgbClr val="009DD9"/>
              </a:buClr>
              <a:buSzPts val="1350"/>
            </a:pPr>
            <a:r>
              <a:rPr lang="en-GB" sz="900" dirty="0">
                <a:latin typeface="Montserrat" panose="00000500000000000000" pitchFamily="2" charset="0"/>
              </a:rPr>
              <a:t>Luggage +59%</a:t>
            </a:r>
          </a:p>
          <a:p>
            <a:pPr>
              <a:buClr>
                <a:srgbClr val="009DD9"/>
              </a:buClr>
              <a:buSzPts val="1350"/>
            </a:pPr>
            <a:r>
              <a:rPr lang="en-GB" sz="900" dirty="0">
                <a:latin typeface="Montserrat" panose="00000500000000000000" pitchFamily="2" charset="0"/>
              </a:rPr>
              <a:t>Cosmetics +48%</a:t>
            </a:r>
          </a:p>
          <a:p>
            <a:pPr>
              <a:buClr>
                <a:srgbClr val="009DD9"/>
              </a:buClr>
              <a:buSzPts val="1350"/>
            </a:pPr>
            <a:r>
              <a:rPr lang="en-GB" sz="900" dirty="0">
                <a:solidFill>
                  <a:schemeClr val="tx1"/>
                </a:solidFill>
                <a:latin typeface="Montserrat" panose="00000500000000000000" pitchFamily="2" charset="0"/>
                <a:ea typeface="Montserrat"/>
                <a:cs typeface="Montserrat"/>
                <a:sym typeface="Montserrat"/>
              </a:rPr>
              <a:t>Cool bags/Lunch Boxes +47%</a:t>
            </a: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Fragrances +45%</a:t>
            </a:r>
          </a:p>
          <a:p>
            <a:pPr>
              <a:buClr>
                <a:srgbClr val="009DD9"/>
              </a:buClr>
              <a:buSzPts val="1350"/>
            </a:pPr>
            <a:r>
              <a:rPr lang="en-GB" sz="900" i="0" u="none" strike="noStrike" cap="none" dirty="0">
                <a:solidFill>
                  <a:schemeClr val="tx1"/>
                </a:solidFill>
                <a:latin typeface="Montserrat" panose="00000500000000000000" pitchFamily="2" charset="0"/>
                <a:ea typeface="Montserrat"/>
                <a:cs typeface="Montserrat"/>
                <a:sym typeface="Montserrat"/>
              </a:rPr>
              <a:t>Water Bottles +37%</a:t>
            </a:r>
          </a:p>
          <a:p>
            <a:pPr>
              <a:buClr>
                <a:srgbClr val="009DD9"/>
              </a:buClr>
              <a:buSzPts val="1350"/>
            </a:pPr>
            <a:r>
              <a:rPr lang="en-GB" sz="900" dirty="0">
                <a:latin typeface="Montserrat" panose="00000500000000000000" pitchFamily="2" charset="0"/>
              </a:rPr>
              <a:t>Bulbs &amp; Seeds +17%</a:t>
            </a:r>
          </a:p>
          <a:p>
            <a:pPr>
              <a:buClr>
                <a:srgbClr val="009DD9"/>
              </a:buClr>
              <a:buSzPts val="1350"/>
            </a:pPr>
            <a:r>
              <a:rPr lang="en-GB" sz="900" dirty="0">
                <a:latin typeface="Montserrat" panose="00000500000000000000" pitchFamily="2" charset="0"/>
              </a:rPr>
              <a:t>Sports &amp; Energy Drinks +17%</a:t>
            </a:r>
          </a:p>
          <a:p>
            <a:pPr>
              <a:buClr>
                <a:srgbClr val="009DD9"/>
              </a:buClr>
              <a:buSzPts val="1350"/>
            </a:pPr>
            <a:r>
              <a:rPr lang="en-GB" sz="900" dirty="0">
                <a:latin typeface="Montserrat" panose="00000500000000000000" pitchFamily="2" charset="0"/>
              </a:rPr>
              <a:t>Cut Flowers +15%</a:t>
            </a:r>
          </a:p>
          <a:p>
            <a:pPr>
              <a:buClr>
                <a:srgbClr val="009DD9"/>
              </a:buClr>
              <a:buSzPts val="1350"/>
            </a:pPr>
            <a:r>
              <a:rPr lang="en-GB" sz="900" dirty="0">
                <a:latin typeface="Montserrat" panose="00000500000000000000" pitchFamily="2" charset="0"/>
              </a:rPr>
              <a:t>Gardening +11%</a:t>
            </a:r>
          </a:p>
          <a:p>
            <a:pPr>
              <a:buClr>
                <a:srgbClr val="009DD9"/>
              </a:buClr>
              <a:buSzPts val="1350"/>
            </a:pPr>
            <a:endParaRPr lang="en-GB" sz="900" dirty="0">
              <a:latin typeface="Montserrat" panose="00000500000000000000" pitchFamily="2" charset="0"/>
            </a:endParaRP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Leisure</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Household</a:t>
            </a:r>
            <a:r>
              <a:rPr lang="en" sz="1200" i="0" u="none" strike="noStrike" cap="none" dirty="0">
                <a:latin typeface="Montserrat" panose="00000500000000000000" pitchFamily="2" charset="0"/>
                <a:ea typeface="Montserrat"/>
                <a:cs typeface="Montserrat"/>
                <a:sym typeface="Montserrat"/>
              </a:rPr>
              <a:t>	</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6716" y="1078615"/>
            <a:ext cx="1997100" cy="332400"/>
          </a:xfrm>
          <a:prstGeom prst="rect">
            <a:avLst/>
          </a:prstGeom>
          <a:noFill/>
          <a:ln w="952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81876" y="4772649"/>
            <a:ext cx="8159100" cy="138851"/>
          </a:xfrm>
        </p:spPr>
        <p:txBody>
          <a:bodyPr/>
          <a:lstStyle/>
          <a:p>
            <a:pPr marL="146050" indent="0">
              <a:buNone/>
            </a:pPr>
            <a:r>
              <a:rPr lang="en-PH" sz="700" dirty="0">
                <a:latin typeface="Montserrat" panose="00000500000000000000" pitchFamily="2" charset="0"/>
              </a:rPr>
              <a:t>Source:  NielsenIQ Scantrack Grocery Multiples 4w/e 29th January 2022 vs year ago</a:t>
            </a:r>
          </a:p>
        </p:txBody>
      </p:sp>
      <p:pic>
        <p:nvPicPr>
          <p:cNvPr id="5" name="Picture 4">
            <a:extLst>
              <a:ext uri="{FF2B5EF4-FFF2-40B4-BE49-F238E27FC236}">
                <a16:creationId xmlns:a16="http://schemas.microsoft.com/office/drawing/2014/main" id="{E92CDE57-422E-4A13-A1D7-599793832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049" y="1531008"/>
            <a:ext cx="585788" cy="61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561" y="1503474"/>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FE85371-A8BD-4A92-8415-861EA6E61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09" y="1515569"/>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hape, arrow&#10;&#10;Description automatically generated">
            <a:extLst>
              <a:ext uri="{FF2B5EF4-FFF2-40B4-BE49-F238E27FC236}">
                <a16:creationId xmlns:a16="http://schemas.microsoft.com/office/drawing/2014/main" id="{E6E303EE-808E-4554-BA9D-F5272B010DE8}"/>
              </a:ext>
            </a:extLst>
          </p:cNvPr>
          <p:cNvPicPr>
            <a:picLocks noChangeAspect="1"/>
          </p:cNvPicPr>
          <p:nvPr/>
        </p:nvPicPr>
        <p:blipFill>
          <a:blip r:embed="rId6"/>
          <a:stretch>
            <a:fillRect/>
          </a:stretch>
        </p:blipFill>
        <p:spPr>
          <a:xfrm>
            <a:off x="6740018" y="1497565"/>
            <a:ext cx="601096" cy="601096"/>
          </a:xfrm>
          <a:prstGeom prst="rect">
            <a:avLst/>
          </a:prstGeom>
        </p:spPr>
      </p:pic>
    </p:spTree>
    <p:extLst>
      <p:ext uri="{BB962C8B-B14F-4D97-AF65-F5344CB8AC3E}">
        <p14:creationId xmlns:p14="http://schemas.microsoft.com/office/powerpoint/2010/main" val="26321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
        <p:nvSpPr>
          <p:cNvPr id="4" name="TextBox 3">
            <a:extLst>
              <a:ext uri="{FF2B5EF4-FFF2-40B4-BE49-F238E27FC236}">
                <a16:creationId xmlns:a16="http://schemas.microsoft.com/office/drawing/2014/main" id="{769C8D9D-AA73-4C1F-B956-0EB145CCF334}"/>
              </a:ext>
            </a:extLst>
          </p:cNvPr>
          <p:cNvSpPr txBox="1"/>
          <p:nvPr/>
        </p:nvSpPr>
        <p:spPr>
          <a:xfrm>
            <a:off x="2222500" y="2424212"/>
            <a:ext cx="4614332" cy="307777"/>
          </a:xfrm>
          <a:prstGeom prst="rect">
            <a:avLst/>
          </a:prstGeom>
          <a:noFill/>
        </p:spPr>
        <p:txBody>
          <a:bodyPr wrap="square">
            <a:spAutoFit/>
          </a:bodyPr>
          <a:lstStyle/>
          <a:p>
            <a:r>
              <a:rPr lang="en-GB" sz="1400" b="1" i="0" u="none" strike="noStrike" dirty="0">
                <a:solidFill>
                  <a:srgbClr val="000000"/>
                </a:solidFill>
                <a:effectLst/>
                <a:latin typeface="Calibri" panose="020F0502020204030204" pitchFamily="34" charset="0"/>
              </a:rPr>
              <a:t>-1.8%</a:t>
            </a:r>
            <a:r>
              <a:rPr lang="en-GB" dirty="0"/>
              <a:t> </a:t>
            </a:r>
          </a:p>
        </p:txBody>
      </p:sp>
    </p:spTree>
    <p:extLst>
      <p:ext uri="{BB962C8B-B14F-4D97-AF65-F5344CB8AC3E}">
        <p14:creationId xmlns:p14="http://schemas.microsoft.com/office/powerpoint/2010/main" val="220212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29</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January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65526"/>
            <a:ext cx="8717386" cy="372012"/>
          </a:xfrm>
        </p:spPr>
        <p:txBody>
          <a:bodyPr spcFirstLastPara="1" wrap="square" lIns="0" tIns="91425" rIns="0" bIns="91425" anchor="t" anchorCtr="0">
            <a:noAutofit/>
          </a:bodyPr>
          <a:lstStyle/>
          <a:p>
            <a:pPr lvl="0"/>
            <a:r>
              <a:rPr lang="en-PH" sz="1700" dirty="0"/>
              <a:t>Against last year’s lockdown, smaller store formats and those most impacted by the pandemic out performed</a:t>
            </a:r>
            <a:endParaRPr lang="en-PH" sz="17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2283"/>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556417866"/>
              </p:ext>
            </p:extLst>
          </p:nvPr>
        </p:nvGraphicFramePr>
        <p:xfrm>
          <a:off x="753025" y="1559230"/>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
        <p:nvSpPr>
          <p:cNvPr id="10" name="TextBox 9">
            <a:extLst>
              <a:ext uri="{FF2B5EF4-FFF2-40B4-BE49-F238E27FC236}">
                <a16:creationId xmlns:a16="http://schemas.microsoft.com/office/drawing/2014/main" id="{A414A3DF-E83A-41A2-BA5D-03E40DC456B5}"/>
              </a:ext>
            </a:extLst>
          </p:cNvPr>
          <p:cNvSpPr txBox="1"/>
          <p:nvPr/>
        </p:nvSpPr>
        <p:spPr>
          <a:xfrm>
            <a:off x="275771" y="786774"/>
            <a:ext cx="8717385" cy="430887"/>
          </a:xfrm>
          <a:prstGeom prst="rect">
            <a:avLst/>
          </a:prstGeom>
          <a:noFill/>
        </p:spPr>
        <p:txBody>
          <a:bodyPr wrap="square">
            <a:spAutoFit/>
          </a:bodyPr>
          <a:lstStyle/>
          <a:p>
            <a:r>
              <a:rPr lang="en-PH" sz="1100" dirty="0">
                <a:latin typeface="Montserrat" panose="00000500000000000000" pitchFamily="2" charset="0"/>
              </a:rPr>
              <a:t>Growth in the discount channels is indicative that shoppers are looking to manage their household budgets by targeting savings on their grocery shopping.</a:t>
            </a:r>
            <a:endParaRPr lang="en-GB" sz="1100" dirty="0"/>
          </a:p>
        </p:txBody>
      </p:sp>
    </p:spTree>
    <p:extLst>
      <p:ext uri="{BB962C8B-B14F-4D97-AF65-F5344CB8AC3E}">
        <p14:creationId xmlns:p14="http://schemas.microsoft.com/office/powerpoint/2010/main" val="309104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29</a:t>
            </a:r>
            <a:r>
              <a:rPr lang="en" sz="1000" baseline="30000" dirty="0">
                <a:solidFill>
                  <a:srgbClr val="000000"/>
                </a:solidFill>
                <a:latin typeface="Montserrat" panose="00000500000000000000" pitchFamily="2" charset="0"/>
                <a:ea typeface="Montserrat"/>
                <a:cs typeface="Montserrat"/>
                <a:sym typeface="Montserrat"/>
              </a:rPr>
              <a:t>th</a:t>
            </a:r>
            <a:r>
              <a:rPr lang="en" sz="1000" dirty="0">
                <a:solidFill>
                  <a:srgbClr val="000000"/>
                </a:solidFill>
                <a:latin typeface="Montserrat" panose="00000500000000000000" pitchFamily="2" charset="0"/>
                <a:ea typeface="Montserrat"/>
                <a:cs typeface="Montserrat"/>
                <a:sym typeface="Montserrat"/>
              </a:rPr>
              <a:t> January vs 2 years ago</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195943" y="288388"/>
            <a:ext cx="8948057" cy="596983"/>
          </a:xfrm>
        </p:spPr>
        <p:txBody>
          <a:bodyPr spcFirstLastPara="1" wrap="square" lIns="0" tIns="91425" rIns="0" bIns="91425" anchor="t" anchorCtr="0">
            <a:noAutofit/>
          </a:bodyPr>
          <a:lstStyle/>
          <a:p>
            <a:pPr lvl="0"/>
            <a:r>
              <a:rPr lang="en-PH" sz="1700" dirty="0">
                <a:latin typeface="Montserrat" panose="00000500000000000000" pitchFamily="2" charset="0"/>
              </a:rPr>
              <a:t>Compared to 2 years ago, sales remain upbeat indicating food &amp; drink retailers are still benefiting from residual sales not yet returned to hospitality</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262281" y="4778827"/>
            <a:ext cx="8159100" cy="184800"/>
          </a:xfrm>
        </p:spPr>
        <p:txBody>
          <a:bodyPr/>
          <a:lstStyle/>
          <a:p>
            <a:pPr marL="146050" indent="0">
              <a:buNone/>
            </a:pPr>
            <a:r>
              <a:rPr lang="en-PH" sz="600" dirty="0">
                <a:latin typeface="Montserrat" panose="00000500000000000000" pitchFamily="2" charset="0"/>
              </a:rPr>
              <a:t>Source:  NielsenIQ Scantrack Total Store Read, ,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706997048"/>
              </p:ext>
            </p:extLst>
          </p:nvPr>
        </p:nvGraphicFramePr>
        <p:xfrm>
          <a:off x="753025" y="1500722"/>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7309271" y="1260780"/>
            <a:ext cx="952505" cy="215444"/>
          </a:xfrm>
          <a:prstGeom prst="rect">
            <a:avLst/>
          </a:prstGeom>
          <a:noFill/>
        </p:spPr>
        <p:txBody>
          <a:bodyPr wrap="none" rtlCol="0">
            <a:spAutoFit/>
          </a:bodyPr>
          <a:lstStyle/>
          <a:p>
            <a:r>
              <a:rPr lang="en-GB" sz="800" b="1" dirty="0">
                <a:latin typeface="Montserrat" panose="00000500000000000000" pitchFamily="2" charset="0"/>
              </a:rPr>
              <a:t>Vs 2 years ago</a:t>
            </a:r>
          </a:p>
        </p:txBody>
      </p:sp>
      <p:sp>
        <p:nvSpPr>
          <p:cNvPr id="10" name="TextBox 9">
            <a:extLst>
              <a:ext uri="{FF2B5EF4-FFF2-40B4-BE49-F238E27FC236}">
                <a16:creationId xmlns:a16="http://schemas.microsoft.com/office/drawing/2014/main" id="{53D1E5A7-B28C-4306-BA3D-1C39971C1496}"/>
              </a:ext>
            </a:extLst>
          </p:cNvPr>
          <p:cNvSpPr txBox="1"/>
          <p:nvPr/>
        </p:nvSpPr>
        <p:spPr>
          <a:xfrm>
            <a:off x="75507" y="871704"/>
            <a:ext cx="8717385" cy="369332"/>
          </a:xfrm>
          <a:prstGeom prst="rect">
            <a:avLst/>
          </a:prstGeom>
          <a:noFill/>
        </p:spPr>
        <p:txBody>
          <a:bodyPr wrap="square">
            <a:spAutoFit/>
          </a:bodyPr>
          <a:lstStyle/>
          <a:p>
            <a:r>
              <a:rPr lang="en-PH" sz="900" dirty="0">
                <a:latin typeface="Montserrat" panose="00000500000000000000" pitchFamily="2" charset="0"/>
              </a:rPr>
              <a:t>Three channels have yet to see sales return to pre-pandemic levels, value retailers are looking to re-establish themselves with a more credible food &amp; drink offer, Convenience Multiples, with more stores in airports, are seeing a much slower recovery and spend has shifted away from Chemists.</a:t>
            </a:r>
            <a:endParaRPr lang="en-GB" sz="900" dirty="0"/>
          </a:p>
        </p:txBody>
      </p:sp>
    </p:spTree>
    <p:extLst>
      <p:ext uri="{BB962C8B-B14F-4D97-AF65-F5344CB8AC3E}">
        <p14:creationId xmlns:p14="http://schemas.microsoft.com/office/powerpoint/2010/main" val="2557500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25967" y="1664742"/>
            <a:ext cx="2605607" cy="2549845"/>
          </a:xfrm>
          <a:prstGeom prst="rect">
            <a:avLst/>
          </a:prstGeom>
          <a:noFill/>
          <a:ln>
            <a:noFill/>
          </a:ln>
        </p:spPr>
        <p:txBody>
          <a:bodyPr spcFirstLastPara="1" wrap="square" lIns="0" tIns="45700" rIns="0" bIns="45700" anchor="t" anchorCtr="0">
            <a:noAutofit/>
          </a:bodyPr>
          <a:lstStyle/>
          <a:p>
            <a:r>
              <a:rPr lang="en-GB" sz="1600" b="1" dirty="0">
                <a:solidFill>
                  <a:schemeClr val="bg1"/>
                </a:solidFill>
                <a:latin typeface="Montserrat" panose="00000500000000000000" pitchFamily="2" charset="0"/>
              </a:rPr>
              <a:t>Food &amp; drink spend in January remains </a:t>
            </a:r>
            <a:r>
              <a:rPr lang="en-GB" sz="1600" b="1" dirty="0">
                <a:solidFill>
                  <a:schemeClr val="accent1"/>
                </a:solidFill>
                <a:latin typeface="Montserrat" panose="00000500000000000000" pitchFamily="2" charset="0"/>
              </a:rPr>
              <a:t>6% higher </a:t>
            </a:r>
            <a:r>
              <a:rPr lang="en-GB" sz="1600" b="1" dirty="0">
                <a:solidFill>
                  <a:schemeClr val="bg1"/>
                </a:solidFill>
                <a:latin typeface="Montserrat" panose="00000500000000000000" pitchFamily="2" charset="0"/>
              </a:rPr>
              <a:t>than pre-pandemic.</a:t>
            </a:r>
          </a:p>
          <a:p>
            <a:endParaRPr lang="en-GB" sz="1600" b="1" dirty="0">
              <a:solidFill>
                <a:schemeClr val="bg1"/>
              </a:solidFill>
              <a:latin typeface="Montserrat" panose="00000500000000000000" pitchFamily="2" charset="0"/>
            </a:endParaRPr>
          </a:p>
          <a:p>
            <a:r>
              <a:rPr lang="en-GB" sz="1600" b="1" dirty="0">
                <a:solidFill>
                  <a:schemeClr val="bg1"/>
                </a:solidFill>
                <a:latin typeface="Montserrat" panose="00000500000000000000" pitchFamily="2" charset="0"/>
              </a:rPr>
              <a:t>The question for hospitality is, </a:t>
            </a:r>
            <a:r>
              <a:rPr lang="en-GB" sz="1600" b="1" dirty="0">
                <a:solidFill>
                  <a:schemeClr val="accent1"/>
                </a:solidFill>
                <a:latin typeface="Montserrat" panose="00000500000000000000" pitchFamily="2" charset="0"/>
              </a:rPr>
              <a:t>will this</a:t>
            </a:r>
            <a:r>
              <a:rPr lang="en-GB" sz="1600" b="1" dirty="0">
                <a:solidFill>
                  <a:schemeClr val="tx2"/>
                </a:solidFill>
                <a:latin typeface="Montserrat" panose="00000500000000000000" pitchFamily="2" charset="0"/>
              </a:rPr>
              <a:t> </a:t>
            </a:r>
            <a:r>
              <a:rPr lang="en-GB" sz="1600" b="1" dirty="0">
                <a:solidFill>
                  <a:schemeClr val="accent1"/>
                </a:solidFill>
                <a:latin typeface="Montserrat" panose="00000500000000000000" pitchFamily="2" charset="0"/>
              </a:rPr>
              <a:t>residual</a:t>
            </a:r>
            <a:r>
              <a:rPr lang="en-GB" sz="1600" b="1" dirty="0">
                <a:solidFill>
                  <a:schemeClr val="tx2"/>
                </a:solidFill>
                <a:latin typeface="Montserrat" panose="00000500000000000000" pitchFamily="2" charset="0"/>
              </a:rPr>
              <a:t> spend </a:t>
            </a:r>
            <a:r>
              <a:rPr lang="en-GB" sz="1600" b="1" dirty="0">
                <a:solidFill>
                  <a:schemeClr val="accent1"/>
                </a:solidFill>
                <a:latin typeface="Montserrat" panose="00000500000000000000" pitchFamily="2" charset="0"/>
              </a:rPr>
              <a:t>return</a:t>
            </a:r>
            <a:r>
              <a:rPr lang="en-GB" sz="1600" b="1" dirty="0">
                <a:solidFill>
                  <a:schemeClr val="bg1"/>
                </a:solidFill>
                <a:latin typeface="Montserrat" panose="00000500000000000000" pitchFamily="2" charset="0"/>
              </a:rPr>
              <a:t> to pubs and restaurants and if so </a:t>
            </a:r>
            <a:r>
              <a:rPr lang="en-GB" sz="1600" b="1" dirty="0">
                <a:solidFill>
                  <a:schemeClr val="accent1"/>
                </a:solidFill>
                <a:latin typeface="Montserrat" panose="00000500000000000000" pitchFamily="2" charset="0"/>
              </a:rPr>
              <a:t>when?</a:t>
            </a: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108858" y="311842"/>
            <a:ext cx="6032862" cy="670013"/>
          </a:xfrm>
        </p:spPr>
        <p:txBody>
          <a:bodyPr spcFirstLastPara="1" wrap="square" lIns="0" tIns="91425" rIns="0" bIns="91425" anchor="t" anchorCtr="0">
            <a:noAutofit/>
          </a:bodyPr>
          <a:lstStyle/>
          <a:p>
            <a:pPr lvl="0"/>
            <a:r>
              <a:rPr lang="en-PH" dirty="0"/>
              <a:t>Decelerating value growths have stalled since Omicron and have levelled at the start of 2022</a:t>
            </a:r>
            <a:endParaRPr lang="da-DK" dirty="0">
              <a:latin typeface="Montserrat" panose="00000500000000000000" pitchFamily="2" charset="0"/>
            </a:endParaRPr>
          </a:p>
        </p:txBody>
      </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 Scantrack Total GB and Grocery Multiples 12w/e growth vs 2019/20</a:t>
            </a:r>
          </a:p>
        </p:txBody>
      </p:sp>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3060479194"/>
              </p:ext>
            </p:extLst>
          </p:nvPr>
        </p:nvGraphicFramePr>
        <p:xfrm>
          <a:off x="351200" y="1451550"/>
          <a:ext cx="5111304" cy="32150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8B4E9AF-EB84-43F0-83F3-6277CFC71D4A}"/>
              </a:ext>
            </a:extLst>
          </p:cNvPr>
          <p:cNvSpPr txBox="1"/>
          <p:nvPr/>
        </p:nvSpPr>
        <p:spPr>
          <a:xfrm>
            <a:off x="4390834" y="2510845"/>
            <a:ext cx="1003801" cy="276999"/>
          </a:xfrm>
          <a:prstGeom prst="rect">
            <a:avLst/>
          </a:prstGeom>
          <a:noFill/>
        </p:spPr>
        <p:txBody>
          <a:bodyPr wrap="square" rtlCol="0">
            <a:spAutoFit/>
          </a:bodyPr>
          <a:lstStyle/>
          <a:p>
            <a:pPr algn="ctr"/>
            <a:r>
              <a:rPr lang="en-GB" sz="600" dirty="0">
                <a:latin typeface="Montserrat" panose="00000500000000000000" pitchFamily="2" charset="0"/>
              </a:rPr>
              <a:t>Omicron</a:t>
            </a:r>
          </a:p>
          <a:p>
            <a:pPr algn="ctr"/>
            <a:r>
              <a:rPr lang="en-GB" sz="600" dirty="0">
                <a:latin typeface="Montserrat" panose="00000500000000000000" pitchFamily="2" charset="0"/>
              </a:rPr>
              <a:t>disrupts trend</a:t>
            </a:r>
          </a:p>
        </p:txBody>
      </p:sp>
    </p:spTree>
    <p:extLst>
      <p:ext uri="{BB962C8B-B14F-4D97-AF65-F5344CB8AC3E}">
        <p14:creationId xmlns:p14="http://schemas.microsoft.com/office/powerpoint/2010/main" val="290026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29</a:t>
            </a:r>
            <a:r>
              <a:rPr lang="en" baseline="30000" dirty="0"/>
              <a:t>th</a:t>
            </a:r>
            <a:r>
              <a:rPr lang="en" dirty="0"/>
              <a:t> January 2022</a:t>
            </a:r>
            <a:endParaRPr dirty="0"/>
          </a:p>
        </p:txBody>
      </p:sp>
      <p:sp>
        <p:nvSpPr>
          <p:cNvPr id="1130" name="Google Shape;1130;p125"/>
          <p:cNvSpPr txBox="1"/>
          <p:nvPr/>
        </p:nvSpPr>
        <p:spPr>
          <a:xfrm>
            <a:off x="318936" y="1754937"/>
            <a:ext cx="548700" cy="243795"/>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2</a:t>
            </a:r>
            <a:endParaRPr sz="2500" b="1" i="0" u="none" strike="noStrike" cap="none" dirty="0">
              <a:latin typeface="Montserrat"/>
              <a:ea typeface="Montserrat"/>
              <a:cs typeface="Montserrat"/>
              <a:sym typeface="Montserrat"/>
            </a:endParaRPr>
          </a:p>
        </p:txBody>
      </p:sp>
      <p:sp>
        <p:nvSpPr>
          <p:cNvPr id="1132" name="Google Shape;1132;p125"/>
          <p:cNvSpPr txBox="1"/>
          <p:nvPr/>
        </p:nvSpPr>
        <p:spPr>
          <a:xfrm>
            <a:off x="332221" y="237247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3</a:t>
            </a:r>
            <a:endParaRPr sz="2500" b="1" i="0" u="none" strike="noStrike" cap="none" dirty="0">
              <a:latin typeface="Montserrat"/>
              <a:ea typeface="Montserrat"/>
              <a:cs typeface="Montserrat"/>
              <a:sym typeface="Montserrat"/>
            </a:endParaRPr>
          </a:p>
        </p:txBody>
      </p:sp>
      <p:sp>
        <p:nvSpPr>
          <p:cNvPr id="1133" name="Google Shape;1133;p125"/>
          <p:cNvSpPr txBox="1"/>
          <p:nvPr/>
        </p:nvSpPr>
        <p:spPr>
          <a:xfrm>
            <a:off x="751155" y="889981"/>
            <a:ext cx="754590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 sz="1500" dirty="0">
                <a:solidFill>
                  <a:schemeClr val="dk1"/>
                </a:solidFill>
                <a:latin typeface="Montserrat"/>
                <a:ea typeface="Montserrat"/>
                <a:cs typeface="Montserrat"/>
                <a:sym typeface="Montserrat"/>
              </a:rPr>
              <a:t>January performance is </a:t>
            </a:r>
            <a:r>
              <a:rPr lang="en" sz="1500" b="1" dirty="0">
                <a:solidFill>
                  <a:schemeClr val="dk1"/>
                </a:solidFill>
                <a:latin typeface="Montserrat"/>
                <a:ea typeface="Montserrat"/>
                <a:cs typeface="Montserrat"/>
                <a:sym typeface="Montserrat"/>
              </a:rPr>
              <a:t>impacted</a:t>
            </a:r>
            <a:r>
              <a:rPr lang="en" sz="1500" dirty="0">
                <a:solidFill>
                  <a:schemeClr val="dk1"/>
                </a:solidFill>
                <a:latin typeface="Montserrat"/>
                <a:ea typeface="Montserrat"/>
                <a:cs typeface="Montserrat"/>
                <a:sym typeface="Montserrat"/>
              </a:rPr>
              <a:t> by last year’s lockdown</a:t>
            </a:r>
            <a:endParaRPr sz="1500" dirty="0">
              <a:solidFill>
                <a:schemeClr val="dk1"/>
              </a:solidFill>
              <a:latin typeface="Montserrat"/>
              <a:ea typeface="Montserrat"/>
              <a:cs typeface="Montserrat"/>
              <a:sym typeface="Montserrat"/>
            </a:endParaRPr>
          </a:p>
        </p:txBody>
      </p:sp>
      <p:sp>
        <p:nvSpPr>
          <p:cNvPr id="1134" name="Google Shape;1134;p125"/>
          <p:cNvSpPr txBox="1"/>
          <p:nvPr/>
        </p:nvSpPr>
        <p:spPr>
          <a:xfrm>
            <a:off x="318936" y="309934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4</a:t>
            </a:r>
            <a:endParaRPr sz="2500" b="1" i="0" u="none" strike="noStrike" cap="none" dirty="0">
              <a:latin typeface="Montserrat"/>
              <a:ea typeface="Montserrat"/>
              <a:cs typeface="Montserrat"/>
              <a:sym typeface="Montserrat"/>
            </a:endParaRPr>
          </a:p>
        </p:txBody>
      </p:sp>
      <p:sp>
        <p:nvSpPr>
          <p:cNvPr id="1135" name="Google Shape;1135;p125"/>
          <p:cNvSpPr txBox="1"/>
          <p:nvPr/>
        </p:nvSpPr>
        <p:spPr>
          <a:xfrm>
            <a:off x="751155" y="2362493"/>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dirty="0">
                <a:solidFill>
                  <a:schemeClr val="dk1"/>
                </a:solidFill>
                <a:latin typeface="Montserrat"/>
                <a:ea typeface="Montserrat"/>
                <a:cs typeface="Montserrat"/>
                <a:sym typeface="Montserrat"/>
              </a:rPr>
              <a:t>Back to normal living marks a shift in spend to </a:t>
            </a:r>
            <a:r>
              <a:rPr lang="en-GB" sz="1500" b="1" dirty="0">
                <a:solidFill>
                  <a:schemeClr val="dk1"/>
                </a:solidFill>
                <a:latin typeface="Montserrat"/>
                <a:ea typeface="Montserrat"/>
                <a:cs typeface="Montserrat"/>
                <a:sym typeface="Montserrat"/>
              </a:rPr>
              <a:t>quick</a:t>
            </a:r>
            <a:r>
              <a:rPr lang="en-GB" sz="1500" dirty="0">
                <a:solidFill>
                  <a:schemeClr val="dk1"/>
                </a:solidFill>
                <a:latin typeface="Montserrat"/>
                <a:ea typeface="Montserrat"/>
                <a:cs typeface="Montserrat"/>
                <a:sym typeface="Montserrat"/>
              </a:rPr>
              <a:t> and </a:t>
            </a:r>
            <a:r>
              <a:rPr lang="en-GB" sz="1500" b="1" dirty="0">
                <a:solidFill>
                  <a:schemeClr val="dk1"/>
                </a:solidFill>
                <a:latin typeface="Montserrat"/>
                <a:ea typeface="Montserrat"/>
                <a:cs typeface="Montserrat"/>
                <a:sym typeface="Montserrat"/>
              </a:rPr>
              <a:t>convenient food </a:t>
            </a:r>
            <a:r>
              <a:rPr lang="en-GB" sz="1500" dirty="0">
                <a:solidFill>
                  <a:schemeClr val="dk1"/>
                </a:solidFill>
                <a:latin typeface="Montserrat"/>
                <a:ea typeface="Montserrat"/>
                <a:cs typeface="Montserrat"/>
                <a:sym typeface="Montserrat"/>
              </a:rPr>
              <a:t>and away from pandemic purchasing</a:t>
            </a:r>
            <a:endParaRPr lang="en-GB" sz="1500" dirty="0">
              <a:latin typeface="Montserrat"/>
              <a:ea typeface="Montserrat"/>
              <a:cs typeface="Montserrat"/>
              <a:sym typeface="Montserrat"/>
            </a:endParaRPr>
          </a:p>
        </p:txBody>
      </p:sp>
      <p:sp>
        <p:nvSpPr>
          <p:cNvPr id="1136" name="Google Shape;1136;p125"/>
          <p:cNvSpPr txBox="1"/>
          <p:nvPr/>
        </p:nvSpPr>
        <p:spPr>
          <a:xfrm>
            <a:off x="332221" y="381413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5</a:t>
            </a:r>
            <a:endParaRPr sz="2500" b="1" i="0" u="none" strike="noStrike" cap="none" dirty="0">
              <a:latin typeface="Montserrat"/>
              <a:ea typeface="Montserrat"/>
              <a:cs typeface="Montserrat"/>
              <a:sym typeface="Montserrat"/>
            </a:endParaRPr>
          </a:p>
        </p:txBody>
      </p:sp>
      <p:sp>
        <p:nvSpPr>
          <p:cNvPr id="1137" name="Google Shape;1137;p125"/>
          <p:cNvSpPr txBox="1"/>
          <p:nvPr/>
        </p:nvSpPr>
        <p:spPr>
          <a:xfrm>
            <a:off x="728826" y="1590575"/>
            <a:ext cx="8186574" cy="544768"/>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sz="1500" b="1" dirty="0">
                <a:solidFill>
                  <a:schemeClr val="dk1"/>
                </a:solidFill>
                <a:latin typeface="Montserrat"/>
                <a:ea typeface="Montserrat"/>
                <a:cs typeface="Montserrat"/>
                <a:sym typeface="Montserrat"/>
              </a:rPr>
              <a:t>Value sales </a:t>
            </a:r>
            <a:r>
              <a:rPr lang="en-GB" sz="1500" dirty="0">
                <a:solidFill>
                  <a:schemeClr val="dk1"/>
                </a:solidFill>
                <a:latin typeface="Montserrat"/>
                <a:ea typeface="Montserrat"/>
                <a:cs typeface="Montserrat"/>
                <a:sym typeface="Montserrat"/>
              </a:rPr>
              <a:t>are always </a:t>
            </a:r>
            <a:r>
              <a:rPr lang="en-GB" sz="1500" b="1" dirty="0">
                <a:solidFill>
                  <a:schemeClr val="dk1"/>
                </a:solidFill>
                <a:latin typeface="Montserrat"/>
                <a:ea typeface="Montserrat"/>
                <a:cs typeface="Montserrat"/>
                <a:sym typeface="Montserrat"/>
              </a:rPr>
              <a:t>muted</a:t>
            </a:r>
            <a:r>
              <a:rPr lang="en-GB" sz="1500" dirty="0">
                <a:solidFill>
                  <a:schemeClr val="dk1"/>
                </a:solidFill>
                <a:latin typeface="Montserrat"/>
                <a:ea typeface="Montserrat"/>
                <a:cs typeface="Montserrat"/>
                <a:sym typeface="Montserrat"/>
              </a:rPr>
              <a:t> in January as shoppers live off stockpiles and pay off Xmas debts</a:t>
            </a:r>
          </a:p>
        </p:txBody>
      </p:sp>
      <p:sp>
        <p:nvSpPr>
          <p:cNvPr id="1138" name="Google Shape;1138;p125"/>
          <p:cNvSpPr txBox="1"/>
          <p:nvPr/>
        </p:nvSpPr>
        <p:spPr>
          <a:xfrm>
            <a:off x="354646" y="1003058"/>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1</a:t>
            </a:r>
            <a:endParaRPr sz="25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751155" y="3770443"/>
            <a:ext cx="8060624" cy="617476"/>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dirty="0">
                <a:solidFill>
                  <a:schemeClr val="dk1"/>
                </a:solidFill>
                <a:latin typeface="Montserrat"/>
                <a:ea typeface="Montserrat"/>
                <a:cs typeface="Montserrat"/>
                <a:sym typeface="Montserrat"/>
              </a:rPr>
              <a:t>January, marks a </a:t>
            </a:r>
            <a:r>
              <a:rPr lang="en-GB" sz="1500" b="1" dirty="0">
                <a:solidFill>
                  <a:schemeClr val="dk1"/>
                </a:solidFill>
                <a:latin typeface="Montserrat"/>
                <a:ea typeface="Montserrat"/>
                <a:cs typeface="Montserrat"/>
                <a:sym typeface="Montserrat"/>
              </a:rPr>
              <a:t>new beginning </a:t>
            </a:r>
            <a:r>
              <a:rPr lang="en-GB" sz="1500" dirty="0">
                <a:solidFill>
                  <a:schemeClr val="dk1"/>
                </a:solidFill>
                <a:latin typeface="Montserrat"/>
                <a:ea typeface="Montserrat"/>
                <a:cs typeface="Montserrat"/>
                <a:sym typeface="Montserrat"/>
              </a:rPr>
              <a:t>as shoppers live with Covid and a higher cost of living and retailers </a:t>
            </a:r>
            <a:r>
              <a:rPr lang="en-GB" sz="1500" b="1" dirty="0">
                <a:solidFill>
                  <a:schemeClr val="dk1"/>
                </a:solidFill>
                <a:latin typeface="Montserrat"/>
                <a:ea typeface="Montserrat"/>
                <a:cs typeface="Montserrat"/>
                <a:sym typeface="Montserrat"/>
              </a:rPr>
              <a:t>divert promotional </a:t>
            </a:r>
            <a:r>
              <a:rPr lang="en-GB" sz="1500" dirty="0">
                <a:solidFill>
                  <a:schemeClr val="dk1"/>
                </a:solidFill>
                <a:latin typeface="Montserrat"/>
                <a:ea typeface="Montserrat"/>
                <a:cs typeface="Montserrat"/>
                <a:sym typeface="Montserrat"/>
              </a:rPr>
              <a:t>spend to help hold down prices</a:t>
            </a:r>
            <a:endParaRPr lang="en-GB" sz="1500" dirty="0">
              <a:latin typeface="Montserrat"/>
              <a:ea typeface="Montserrat"/>
              <a:cs typeface="Montserrat"/>
              <a:sym typeface="Montserrat"/>
            </a:endParaRPr>
          </a:p>
        </p:txBody>
      </p:sp>
      <p:sp>
        <p:nvSpPr>
          <p:cNvPr id="15" name="Google Shape;1135;p125">
            <a:extLst>
              <a:ext uri="{FF2B5EF4-FFF2-40B4-BE49-F238E27FC236}">
                <a16:creationId xmlns:a16="http://schemas.microsoft.com/office/drawing/2014/main" id="{500B54D9-C89E-47A8-A9AE-1A4EAC3BB06E}"/>
              </a:ext>
            </a:extLst>
          </p:cNvPr>
          <p:cNvSpPr txBox="1"/>
          <p:nvPr/>
        </p:nvSpPr>
        <p:spPr>
          <a:xfrm>
            <a:off x="728826" y="3122961"/>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b="1" dirty="0">
                <a:latin typeface="Montserrat"/>
                <a:ea typeface="Montserrat"/>
                <a:cs typeface="Montserrat"/>
                <a:sym typeface="Montserrat"/>
              </a:rPr>
              <a:t>M&amp;S led</a:t>
            </a:r>
            <a:r>
              <a:rPr lang="en-GB" sz="1500" dirty="0">
                <a:latin typeface="Montserrat"/>
                <a:ea typeface="Montserrat"/>
                <a:cs typeface="Montserrat"/>
                <a:sym typeface="Montserrat"/>
              </a:rPr>
              <a:t>, as retailers with </a:t>
            </a:r>
            <a:r>
              <a:rPr lang="en-GB" sz="1500" b="1" dirty="0">
                <a:latin typeface="Montserrat"/>
                <a:ea typeface="Montserrat"/>
                <a:cs typeface="Montserrat"/>
                <a:sym typeface="Montserrat"/>
              </a:rPr>
              <a:t>larger store formats </a:t>
            </a:r>
            <a:r>
              <a:rPr lang="en-GB" sz="1500" dirty="0">
                <a:latin typeface="Montserrat"/>
                <a:ea typeface="Montserrat"/>
                <a:cs typeface="Montserrat"/>
                <a:sym typeface="Montserrat"/>
              </a:rPr>
              <a:t>and strong </a:t>
            </a:r>
            <a:r>
              <a:rPr lang="en-GB" sz="1500" b="1" dirty="0">
                <a:latin typeface="Montserrat"/>
                <a:ea typeface="Montserrat"/>
                <a:cs typeface="Montserrat"/>
                <a:sym typeface="Montserrat"/>
              </a:rPr>
              <a:t>online offerings</a:t>
            </a:r>
            <a:r>
              <a:rPr lang="en-GB" sz="1500" dirty="0">
                <a:latin typeface="Montserrat"/>
                <a:ea typeface="Montserrat"/>
                <a:cs typeface="Montserrat"/>
                <a:sym typeface="Montserrat"/>
              </a:rPr>
              <a:t> faced up to </a:t>
            </a:r>
            <a:r>
              <a:rPr lang="en-GB" sz="1500" b="1" dirty="0">
                <a:latin typeface="Montserrat"/>
                <a:ea typeface="Montserrat"/>
                <a:cs typeface="Montserrat"/>
                <a:sym typeface="Montserrat"/>
              </a:rPr>
              <a:t>tougher comparatives</a:t>
            </a:r>
          </a:p>
        </p:txBody>
      </p:sp>
    </p:spTree>
    <p:extLst>
      <p:ext uri="{BB962C8B-B14F-4D97-AF65-F5344CB8AC3E}">
        <p14:creationId xmlns:p14="http://schemas.microsoft.com/office/powerpoint/2010/main" val="399685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438691" y="181671"/>
            <a:ext cx="8329557" cy="803384"/>
          </a:xfrm>
        </p:spPr>
        <p:txBody>
          <a:bodyPr spcFirstLastPara="1" wrap="square" lIns="0" tIns="91425" rIns="0" bIns="91425" anchor="t" anchorCtr="0">
            <a:noAutofit/>
          </a:bodyPr>
          <a:lstStyle/>
          <a:p>
            <a:pPr lvl="0"/>
            <a:r>
              <a:rPr lang="en-PH" dirty="0">
                <a:latin typeface="Montserrat" panose="00000500000000000000" pitchFamily="2" charset="0"/>
              </a:rPr>
              <a:t>Despite </a:t>
            </a:r>
            <a:r>
              <a:rPr lang="en-PH" dirty="0">
                <a:solidFill>
                  <a:schemeClr val="accent1"/>
                </a:solidFill>
                <a:latin typeface="Montserrat" panose="00000500000000000000" pitchFamily="2" charset="0"/>
              </a:rPr>
              <a:t>tough</a:t>
            </a:r>
            <a:r>
              <a:rPr lang="en-PH" dirty="0">
                <a:latin typeface="Montserrat" panose="00000500000000000000" pitchFamily="2" charset="0"/>
              </a:rPr>
              <a:t> year ago comparatives, online achieved its highest </a:t>
            </a:r>
            <a:r>
              <a:rPr lang="en-PH" dirty="0">
                <a:solidFill>
                  <a:schemeClr val="accent1"/>
                </a:solidFill>
                <a:latin typeface="Montserrat" panose="00000500000000000000" pitchFamily="2" charset="0"/>
              </a:rPr>
              <a:t>share</a:t>
            </a:r>
            <a:r>
              <a:rPr lang="en-PH" dirty="0">
                <a:latin typeface="Montserrat" panose="00000500000000000000" pitchFamily="2" charset="0"/>
              </a:rPr>
              <a:t> since July at </a:t>
            </a:r>
            <a:r>
              <a:rPr lang="en-PH" dirty="0">
                <a:solidFill>
                  <a:schemeClr val="accent1"/>
                </a:solidFill>
                <a:latin typeface="Montserrat" panose="00000500000000000000" pitchFamily="2" charset="0"/>
              </a:rPr>
              <a:t>13.1%</a:t>
            </a: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3311380020"/>
              </p:ext>
            </p:extLst>
          </p:nvPr>
        </p:nvGraphicFramePr>
        <p:xfrm>
          <a:off x="621839" y="1420905"/>
          <a:ext cx="8329556" cy="32139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823613" y="4165545"/>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184" y="80178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105228" y="283792"/>
            <a:ext cx="9038772" cy="403761"/>
          </a:xfrm>
        </p:spPr>
        <p:txBody>
          <a:bodyPr spcFirstLastPara="1" wrap="square" lIns="0" tIns="91425" rIns="0" bIns="91425" anchor="t" anchorCtr="0">
            <a:noAutofit/>
          </a:bodyPr>
          <a:lstStyle/>
          <a:p>
            <a:pPr lvl="0"/>
            <a:r>
              <a:rPr lang="en-PH" sz="1600" dirty="0">
                <a:latin typeface="Montserrat" panose="00000500000000000000" pitchFamily="2" charset="0"/>
              </a:rPr>
              <a:t>Convenience stores have outperformed supermarkets for 6 consecutive months as shoppers make more smaller trips for quick and convenient food</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11892" y="4803205"/>
            <a:ext cx="8159100" cy="184800"/>
          </a:xfrm>
        </p:spPr>
        <p:txBody>
          <a:bodyPr/>
          <a:lstStyle/>
          <a:p>
            <a:pPr marL="146050" indent="0">
              <a:buNone/>
            </a:pPr>
            <a:r>
              <a:rPr lang="en-PH" sz="600" dirty="0">
                <a:latin typeface="Montserrat" panose="00000500000000000000" pitchFamily="2" charset="0"/>
              </a:rPr>
              <a:t>Source:  NielsenIQ Scantrack (FMCG = Total Store Read excluding General Merchandise, Tobacco and Medicines</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3426669834"/>
              </p:ext>
            </p:extLst>
          </p:nvPr>
        </p:nvGraphicFramePr>
        <p:xfrm>
          <a:off x="4852559" y="123308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354649" y="1462675"/>
            <a:ext cx="4383006" cy="27810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dirty="0">
                <a:solidFill>
                  <a:srgbClr val="1A1A1A"/>
                </a:solidFill>
                <a:latin typeface="Montserrat" panose="00000500000000000000" pitchFamily="2" charset="0"/>
                <a:ea typeface="Montserrat"/>
                <a:cs typeface="Montserrat"/>
                <a:sym typeface="Montserrat"/>
              </a:rPr>
              <a:t>GB Total Coverage </a:t>
            </a:r>
            <a:r>
              <a:rPr lang="en" sz="1300" b="1" dirty="0">
                <a:solidFill>
                  <a:srgbClr val="1A1A1A"/>
                </a:solidFill>
                <a:latin typeface="Montserrat" panose="00000500000000000000" pitchFamily="2" charset="0"/>
                <a:ea typeface="Montserrat"/>
                <a:cs typeface="Montserrat"/>
                <a:sym typeface="Montserrat"/>
              </a:rPr>
              <a:t>FMCG</a:t>
            </a:r>
            <a:r>
              <a:rPr lang="en" sz="1300" dirty="0">
                <a:solidFill>
                  <a:srgbClr val="1A1A1A"/>
                </a:solidFill>
                <a:latin typeface="Montserrat" panose="00000500000000000000" pitchFamily="2" charset="0"/>
                <a:ea typeface="Montserrat"/>
                <a:cs typeface="Montserrat"/>
                <a:sym typeface="Montserrat"/>
              </a:rPr>
              <a:t> Sales, 4w/ 29</a:t>
            </a:r>
            <a:r>
              <a:rPr lang="en" sz="1300" baseline="30000" dirty="0">
                <a:solidFill>
                  <a:srgbClr val="1A1A1A"/>
                </a:solidFill>
                <a:latin typeface="Montserrat" panose="00000500000000000000" pitchFamily="2" charset="0"/>
                <a:ea typeface="Montserrat"/>
                <a:cs typeface="Montserrat"/>
                <a:sym typeface="Montserrat"/>
              </a:rPr>
              <a:t>th</a:t>
            </a:r>
            <a:r>
              <a:rPr lang="en" sz="1300" dirty="0">
                <a:solidFill>
                  <a:srgbClr val="1A1A1A"/>
                </a:solidFill>
                <a:latin typeface="Montserrat" panose="00000500000000000000" pitchFamily="2" charset="0"/>
                <a:ea typeface="Montserrat"/>
                <a:cs typeface="Montserrat"/>
                <a:sym typeface="Montserrat"/>
              </a:rPr>
              <a:t> January 2022</a:t>
            </a:r>
            <a:br>
              <a:rPr lang="en" dirty="0">
                <a:solidFill>
                  <a:srgbClr val="000000"/>
                </a:solidFill>
                <a:latin typeface="Montserrat" panose="00000500000000000000" pitchFamily="2" charset="0"/>
                <a:ea typeface="Montserrat"/>
                <a:cs typeface="Montserrat"/>
                <a:sym typeface="Montserrat"/>
              </a:rPr>
            </a:br>
            <a:endParaRPr sz="1000" dirty="0">
              <a:solidFill>
                <a:srgbClr val="000000"/>
              </a:solidFill>
              <a:latin typeface="Montserrat" panose="00000500000000000000" pitchFamily="2"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775125"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Montserrat" panose="00000500000000000000" pitchFamily="2" charset="0"/>
                <a:ea typeface="Montserrat"/>
                <a:cs typeface="Montserrat"/>
                <a:sym typeface="Montserrat"/>
              </a:rPr>
              <a:t>-£279m</a:t>
            </a:r>
            <a:br>
              <a:rPr lang="en" b="1" dirty="0">
                <a:solidFill>
                  <a:srgbClr val="1A1A1A"/>
                </a:solidFill>
                <a:latin typeface="Montserrat" panose="00000500000000000000" pitchFamily="2" charset="0"/>
                <a:ea typeface="Montserrat"/>
                <a:cs typeface="Montserrat"/>
                <a:sym typeface="Montserrat"/>
              </a:rPr>
            </a:br>
            <a:r>
              <a:rPr lang="en" sz="1200" b="1" dirty="0">
                <a:solidFill>
                  <a:srgbClr val="1A1A1A"/>
                </a:solidFill>
                <a:latin typeface="Montserrat" panose="00000500000000000000" pitchFamily="2" charset="0"/>
                <a:ea typeface="Montserrat"/>
                <a:cs typeface="Montserrat"/>
                <a:sym typeface="Montserrat"/>
              </a:rPr>
              <a:t>Shoppers spent LESS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+£467m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1st February 2020</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624114" y="3539035"/>
            <a:ext cx="980811"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3226370597"/>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2991885"/>
            <a:ext cx="2472152" cy="246221"/>
          </a:xfrm>
          <a:prstGeom prst="rect">
            <a:avLst/>
          </a:prstGeom>
          <a:noFill/>
        </p:spPr>
        <p:txBody>
          <a:bodyPr wrap="none" rtlCol="0">
            <a:spAutoFit/>
          </a:bodyPr>
          <a:lstStyle/>
          <a:p>
            <a:r>
              <a:rPr lang="en-GB" sz="1000" b="1" dirty="0">
                <a:latin typeface="Montserrat" panose="00000500000000000000" pitchFamily="2" charset="0"/>
              </a:rPr>
              <a:t>Weekly yoy value growth (FMCG)</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712328" cy="246221"/>
          </a:xfrm>
          <a:prstGeom prst="rect">
            <a:avLst/>
          </a:prstGeom>
          <a:noFill/>
        </p:spPr>
        <p:txBody>
          <a:bodyPr wrap="none" rtlCol="0">
            <a:spAutoFit/>
          </a:bodyPr>
          <a:lstStyle/>
          <a:p>
            <a:r>
              <a:rPr lang="en-GB" sz="1000" b="1" dirty="0">
                <a:latin typeface="Montserrat" panose="00000500000000000000" pitchFamily="2" charset="0"/>
              </a:rPr>
              <a:t>4 week ending (FMCG)</a:t>
            </a:r>
          </a:p>
        </p:txBody>
      </p:sp>
    </p:spTree>
    <p:extLst>
      <p:ext uri="{BB962C8B-B14F-4D97-AF65-F5344CB8AC3E}">
        <p14:creationId xmlns:p14="http://schemas.microsoft.com/office/powerpoint/2010/main" val="700481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a:xfrm>
            <a:off x="206653" y="369764"/>
            <a:ext cx="9159677" cy="555021"/>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t>Convenience store growth was driven by food to go and tobacco whilst shoppers spent more on cosmetics, convenience and horticulture in Supermarkets</a:t>
            </a:r>
            <a:endParaRPr sz="1600" dirty="0">
              <a:latin typeface="Montserrat" panose="00000500000000000000" pitchFamily="2" charset="0"/>
            </a:endParaRP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42239" y="1221444"/>
            <a:ext cx="3804300" cy="4386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Incremental Sales</a:t>
            </a:r>
            <a:br>
              <a:rPr lang="en" b="1" dirty="0">
                <a:solidFill>
                  <a:srgbClr val="000000"/>
                </a:solidFill>
                <a:latin typeface="Montserrat" panose="00000500000000000000" pitchFamily="2" charset="0"/>
                <a:ea typeface="Montserrat"/>
                <a:cs typeface="Montserrat"/>
                <a:sym typeface="Montserrat"/>
              </a:rPr>
            </a:br>
            <a:r>
              <a:rPr lang="en" sz="1000" dirty="0">
                <a:latin typeface="Montserrat" panose="00000500000000000000" pitchFamily="2" charset="0"/>
                <a:ea typeface="Montserrat"/>
                <a:cs typeface="Montserrat"/>
                <a:sym typeface="Montserrat"/>
              </a:rPr>
              <a:t>4</a:t>
            </a:r>
            <a:r>
              <a:rPr lang="en" sz="1000" dirty="0">
                <a:solidFill>
                  <a:schemeClr val="dk1"/>
                </a:solidFill>
                <a:latin typeface="Montserrat" panose="00000500000000000000" pitchFamily="2" charset="0"/>
                <a:ea typeface="Montserrat"/>
                <a:cs typeface="Montserrat"/>
                <a:sym typeface="Montserrat"/>
              </a:rPr>
              <a:t>w/e 29</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January 2022 vs year ago</a:t>
            </a:r>
            <a:endParaRPr sz="1000"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150442" y="1894287"/>
            <a:ext cx="696533"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990077" y="1894286"/>
            <a:ext cx="3297624" cy="295659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sz="1000" dirty="0">
                <a:solidFill>
                  <a:schemeClr val="tx1"/>
                </a:solidFill>
                <a:latin typeface="Montserrat" panose="00000500000000000000" pitchFamily="2" charset="0"/>
                <a:ea typeface="Montserrat"/>
                <a:cs typeface="Montserrat"/>
                <a:sym typeface="Montserrat"/>
              </a:rPr>
              <a:t>January marked a break for some shoppers who treated themselves to </a:t>
            </a:r>
            <a:r>
              <a:rPr lang="en-GB" sz="1000" b="1" dirty="0">
                <a:solidFill>
                  <a:schemeClr val="tx1"/>
                </a:solidFill>
                <a:latin typeface="Montserrat" panose="00000500000000000000" pitchFamily="2" charset="0"/>
                <a:ea typeface="Montserrat"/>
                <a:cs typeface="Montserrat"/>
                <a:sym typeface="Montserrat"/>
              </a:rPr>
              <a:t>horticulture </a:t>
            </a:r>
            <a:r>
              <a:rPr lang="en-GB" sz="1000" dirty="0">
                <a:solidFill>
                  <a:schemeClr val="tx1"/>
                </a:solidFill>
                <a:latin typeface="Montserrat" panose="00000500000000000000" pitchFamily="2" charset="0"/>
                <a:ea typeface="Montserrat"/>
                <a:cs typeface="Montserrat"/>
                <a:sym typeface="Montserrat"/>
              </a:rPr>
              <a:t>(cut flowers/plants), with a return to work and everyday lives shoppers replenished </a:t>
            </a:r>
            <a:r>
              <a:rPr lang="en-GB" sz="1000" b="1" dirty="0">
                <a:solidFill>
                  <a:schemeClr val="tx1"/>
                </a:solidFill>
                <a:latin typeface="Montserrat" panose="00000500000000000000" pitchFamily="2" charset="0"/>
                <a:ea typeface="Montserrat"/>
                <a:cs typeface="Montserrat"/>
                <a:sym typeface="Montserrat"/>
              </a:rPr>
              <a:t>cosmetics </a:t>
            </a:r>
            <a:r>
              <a:rPr lang="en-GB" sz="1000" dirty="0">
                <a:solidFill>
                  <a:schemeClr val="tx1"/>
                </a:solidFill>
                <a:latin typeface="Montserrat" panose="00000500000000000000" pitchFamily="2" charset="0"/>
                <a:ea typeface="Montserrat"/>
                <a:cs typeface="Montserrat"/>
                <a:sym typeface="Montserrat"/>
              </a:rPr>
              <a:t>and sought </a:t>
            </a:r>
            <a:r>
              <a:rPr lang="en-GB" sz="1000" b="1" dirty="0">
                <a:solidFill>
                  <a:schemeClr val="tx1"/>
                </a:solidFill>
                <a:latin typeface="Montserrat" panose="00000500000000000000" pitchFamily="2" charset="0"/>
                <a:ea typeface="Montserrat"/>
                <a:cs typeface="Montserrat"/>
                <a:sym typeface="Montserrat"/>
              </a:rPr>
              <a:t>convenient meal options </a:t>
            </a:r>
            <a:r>
              <a:rPr lang="en-GB" sz="1000" dirty="0">
                <a:solidFill>
                  <a:schemeClr val="tx1"/>
                </a:solidFill>
                <a:latin typeface="Montserrat" panose="00000500000000000000" pitchFamily="2" charset="0"/>
                <a:ea typeface="Montserrat"/>
                <a:cs typeface="Montserrat"/>
                <a:sym typeface="Montserrat"/>
              </a:rPr>
              <a:t>and </a:t>
            </a:r>
            <a:r>
              <a:rPr lang="en-GB" sz="1000" b="1" dirty="0">
                <a:solidFill>
                  <a:schemeClr val="tx1"/>
                </a:solidFill>
                <a:latin typeface="Montserrat" panose="00000500000000000000" pitchFamily="2" charset="0"/>
                <a:ea typeface="Montserrat"/>
                <a:cs typeface="Montserrat"/>
                <a:sym typeface="Montserrat"/>
              </a:rPr>
              <a:t>dog food </a:t>
            </a:r>
            <a:r>
              <a:rPr lang="en-GB" sz="1000" dirty="0">
                <a:solidFill>
                  <a:schemeClr val="tx1"/>
                </a:solidFill>
                <a:latin typeface="Montserrat" panose="00000500000000000000" pitchFamily="2" charset="0"/>
                <a:ea typeface="Montserrat"/>
                <a:cs typeface="Montserrat"/>
                <a:sym typeface="Montserrat"/>
              </a:rPr>
              <a:t>whilst those not so lucky bought </a:t>
            </a:r>
            <a:r>
              <a:rPr lang="en-GB" sz="1000" b="1" dirty="0">
                <a:solidFill>
                  <a:schemeClr val="tx1"/>
                </a:solidFill>
                <a:latin typeface="Montserrat" panose="00000500000000000000" pitchFamily="2" charset="0"/>
                <a:ea typeface="Montserrat"/>
                <a:cs typeface="Montserrat"/>
                <a:sym typeface="Montserrat"/>
              </a:rPr>
              <a:t>cough/cold remedies</a:t>
            </a:r>
            <a:r>
              <a:rPr lang="en-GB" sz="1000" dirty="0">
                <a:solidFill>
                  <a:schemeClr val="tx1"/>
                </a:solidFill>
                <a:latin typeface="Montserrat" panose="00000500000000000000" pitchFamily="2" charset="0"/>
                <a:ea typeface="Montserrat"/>
                <a:cs typeface="Montserrat"/>
                <a:sym typeface="Montserrat"/>
              </a:rPr>
              <a:t>.</a:t>
            </a:r>
          </a:p>
          <a:p>
            <a:pPr marL="0" lvl="0" indent="0" algn="l" rtl="0">
              <a:spcBef>
                <a:spcPts val="0"/>
              </a:spcBef>
              <a:spcAft>
                <a:spcPts val="1200"/>
              </a:spcAft>
              <a:buClr>
                <a:schemeClr val="dk1"/>
              </a:buClr>
              <a:buSzPts val="1100"/>
              <a:buFont typeface="Arial"/>
              <a:buNone/>
            </a:pPr>
            <a:r>
              <a:rPr lang="en-GB" sz="1000" b="1" dirty="0">
                <a:solidFill>
                  <a:schemeClr val="dk1"/>
                </a:solidFill>
                <a:latin typeface="Montserrat" panose="00000500000000000000" pitchFamily="2" charset="0"/>
                <a:ea typeface="Montserrat"/>
                <a:cs typeface="Montserrat"/>
                <a:sym typeface="Montserrat"/>
              </a:rPr>
              <a:t>Convenience stores </a:t>
            </a:r>
            <a:r>
              <a:rPr lang="en-GB" sz="1000" dirty="0">
                <a:solidFill>
                  <a:schemeClr val="dk1"/>
                </a:solidFill>
                <a:latin typeface="Montserrat" panose="00000500000000000000" pitchFamily="2" charset="0"/>
                <a:ea typeface="Montserrat"/>
                <a:cs typeface="Montserrat"/>
                <a:sym typeface="Montserrat"/>
              </a:rPr>
              <a:t>were well placed to cater for multiple emergency shopper missions.  Ranging from </a:t>
            </a:r>
            <a:r>
              <a:rPr lang="en-GB" sz="1000" b="1" dirty="0">
                <a:solidFill>
                  <a:schemeClr val="dk1"/>
                </a:solidFill>
                <a:latin typeface="Montserrat" panose="00000500000000000000" pitchFamily="2" charset="0"/>
                <a:ea typeface="Montserrat"/>
                <a:cs typeface="Montserrat"/>
                <a:sym typeface="Montserrat"/>
              </a:rPr>
              <a:t>food to go</a:t>
            </a:r>
            <a:r>
              <a:rPr lang="en-GB" sz="1000" dirty="0">
                <a:solidFill>
                  <a:schemeClr val="dk1"/>
                </a:solidFill>
                <a:latin typeface="Montserrat" panose="00000500000000000000" pitchFamily="2" charset="0"/>
                <a:ea typeface="Montserrat"/>
                <a:cs typeface="Montserrat"/>
                <a:sym typeface="Montserrat"/>
              </a:rPr>
              <a:t>, </a:t>
            </a:r>
            <a:r>
              <a:rPr lang="en-GB" sz="1000" b="1" dirty="0">
                <a:solidFill>
                  <a:schemeClr val="dk1"/>
                </a:solidFill>
                <a:latin typeface="Montserrat" panose="00000500000000000000" pitchFamily="2" charset="0"/>
                <a:ea typeface="Montserrat"/>
                <a:cs typeface="Montserrat"/>
                <a:sym typeface="Montserrat"/>
              </a:rPr>
              <a:t>soft drinks, tobacco </a:t>
            </a:r>
            <a:r>
              <a:rPr lang="en-GB" sz="1000" dirty="0">
                <a:solidFill>
                  <a:schemeClr val="dk1"/>
                </a:solidFill>
                <a:latin typeface="Montserrat" panose="00000500000000000000" pitchFamily="2" charset="0"/>
                <a:ea typeface="Montserrat"/>
                <a:cs typeface="Montserrat"/>
                <a:sym typeface="Montserrat"/>
              </a:rPr>
              <a:t>and </a:t>
            </a:r>
            <a:r>
              <a:rPr lang="en-GB" sz="1000" b="1" dirty="0">
                <a:solidFill>
                  <a:schemeClr val="dk1"/>
                </a:solidFill>
                <a:latin typeface="Montserrat" panose="00000500000000000000" pitchFamily="2" charset="0"/>
                <a:ea typeface="Montserrat"/>
                <a:cs typeface="Montserrat"/>
                <a:sym typeface="Montserrat"/>
              </a:rPr>
              <a:t>cough/cold remedies</a:t>
            </a:r>
            <a:r>
              <a:rPr lang="en-GB" sz="1000" dirty="0">
                <a:solidFill>
                  <a:schemeClr val="dk1"/>
                </a:solidFill>
                <a:latin typeface="Montserrat" panose="00000500000000000000" pitchFamily="2" charset="0"/>
                <a:ea typeface="Montserrat"/>
                <a:cs typeface="Montserrat"/>
                <a:sym typeface="Montserrat"/>
              </a:rPr>
              <a:t>.</a:t>
            </a:r>
          </a:p>
          <a:p>
            <a:pPr marL="0" lvl="0" indent="0" algn="l" rtl="0">
              <a:spcBef>
                <a:spcPts val="0"/>
              </a:spcBef>
              <a:spcAft>
                <a:spcPts val="1200"/>
              </a:spcAft>
              <a:buClr>
                <a:schemeClr val="dk1"/>
              </a:buClr>
              <a:buSzPts val="1100"/>
              <a:buFont typeface="Arial"/>
              <a:buNone/>
            </a:pPr>
            <a:r>
              <a:rPr lang="en-GB" sz="1000" dirty="0">
                <a:solidFill>
                  <a:schemeClr val="dk1"/>
                </a:solidFill>
                <a:latin typeface="Montserrat" panose="00000500000000000000" pitchFamily="2" charset="0"/>
                <a:ea typeface="Montserrat"/>
                <a:cs typeface="Montserrat"/>
                <a:sym typeface="Montserrat"/>
              </a:rPr>
              <a:t>With shoppers increasingly </a:t>
            </a:r>
            <a:r>
              <a:rPr lang="en-GB" sz="1000" b="1" dirty="0">
                <a:solidFill>
                  <a:schemeClr val="dk1"/>
                </a:solidFill>
                <a:latin typeface="Montserrat" panose="00000500000000000000" pitchFamily="2" charset="0"/>
                <a:ea typeface="Montserrat"/>
                <a:cs typeface="Montserrat"/>
                <a:sym typeface="Montserrat"/>
              </a:rPr>
              <a:t>short of time</a:t>
            </a:r>
            <a:r>
              <a:rPr lang="en-GB" sz="1000" dirty="0">
                <a:solidFill>
                  <a:schemeClr val="dk1"/>
                </a:solidFill>
                <a:latin typeface="Montserrat" panose="00000500000000000000" pitchFamily="2" charset="0"/>
                <a:ea typeface="Montserrat"/>
                <a:cs typeface="Montserrat"/>
                <a:sym typeface="Montserrat"/>
              </a:rPr>
              <a:t>, </a:t>
            </a:r>
            <a:r>
              <a:rPr lang="en-GB" sz="1000" b="1" dirty="0">
                <a:solidFill>
                  <a:schemeClr val="dk1"/>
                </a:solidFill>
                <a:latin typeface="Montserrat" panose="00000500000000000000" pitchFamily="2" charset="0"/>
                <a:ea typeface="Montserrat"/>
                <a:cs typeface="Montserrat"/>
                <a:sym typeface="Montserrat"/>
              </a:rPr>
              <a:t>smaller stores conveniently located</a:t>
            </a:r>
            <a:r>
              <a:rPr lang="en-GB" sz="1000" dirty="0">
                <a:solidFill>
                  <a:schemeClr val="dk1"/>
                </a:solidFill>
                <a:latin typeface="Montserrat" panose="00000500000000000000" pitchFamily="2" charset="0"/>
                <a:ea typeface="Montserrat"/>
                <a:cs typeface="Montserrat"/>
                <a:sym typeface="Montserrat"/>
              </a:rPr>
              <a:t> are an attractive option for time poor shoppers and for those looking to save money, limited ranges could also be a saving strategy.</a:t>
            </a:r>
          </a:p>
          <a:p>
            <a:pPr marL="0" lvl="0" indent="0" algn="l" rtl="0">
              <a:spcBef>
                <a:spcPts val="0"/>
              </a:spcBef>
              <a:spcAft>
                <a:spcPts val="1200"/>
              </a:spcAft>
              <a:buClr>
                <a:schemeClr val="dk1"/>
              </a:buClr>
              <a:buSzPts val="1100"/>
              <a:buFont typeface="Arial"/>
              <a:buNone/>
            </a:pPr>
            <a:endParaRPr lang="en-GB" sz="1000" dirty="0">
              <a:solidFill>
                <a:schemeClr val="dk1"/>
              </a:solidFill>
              <a:latin typeface="Montserrat" panose="00000500000000000000" pitchFamily="2" charset="0"/>
              <a:ea typeface="Montserrat"/>
              <a:cs typeface="Montserrat"/>
              <a:sym typeface="Montserrat"/>
            </a:endParaRP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9" y="1764614"/>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+£16.8m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Tobacco &amp; Smoking +£16.5m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Sport &amp; Energy Drinks +£16.3m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Crisps &amp; Snacks +£12.5m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Mineral Water +£9.3m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Sugar Confectionery +£8.5m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Cola +£6.5m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Cough/Cold/Remedies +£5.1m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Ready Meals +£4.8m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+£4.5m</a:t>
            </a:r>
          </a:p>
        </p:txBody>
      </p:sp>
      <p:sp>
        <p:nvSpPr>
          <p:cNvPr id="15" name="Google Shape;717;p47">
            <a:extLst>
              <a:ext uri="{FF2B5EF4-FFF2-40B4-BE49-F238E27FC236}">
                <a16:creationId xmlns:a16="http://schemas.microsoft.com/office/drawing/2014/main" id="{C0172188-CFF4-4C41-B2D0-8DC65C01FCB4}"/>
              </a:ext>
            </a:extLst>
          </p:cNvPr>
          <p:cNvSpPr/>
          <p:nvPr/>
        </p:nvSpPr>
        <p:spPr>
          <a:xfrm>
            <a:off x="4473930" y="1764614"/>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+£18.1m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+£12.6m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Ready Meals +£12.6m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Horticulture +£9.6m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Prep Salad +£8.1m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Crisps &amp; Snacks +£7.5m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Cake Ambient +£7.3m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Dog +£6.3m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Cough/Cold/Remedies +£6.2m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Mineral Water +£6.0m</a:t>
            </a:r>
          </a:p>
          <a:p>
            <a:pPr>
              <a:buClr>
                <a:srgbClr val="009DD9"/>
              </a:buClr>
              <a:buSzPts val="1350"/>
            </a:pPr>
            <a:endParaRPr lang="en-GB" sz="900" dirty="0">
              <a:solidFill>
                <a:schemeClr val="tx1"/>
              </a:solidFill>
              <a:latin typeface="Montserrat" panose="00000500000000000000" pitchFamily="2" charset="0"/>
              <a:ea typeface="Montserrat"/>
              <a:cs typeface="Montserrat"/>
              <a:sym typeface="Montserrat"/>
            </a:endParaRP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4">
            <a:extLst>
              <a:ext uri="{FF2B5EF4-FFF2-40B4-BE49-F238E27FC236}">
                <a16:creationId xmlns:a16="http://schemas.microsoft.com/office/drawing/2014/main" id="{316CDDDF-5FE9-4A3E-A6E4-6C23D5082DB0}"/>
              </a:ext>
            </a:extLst>
          </p:cNvPr>
          <p:cNvSpPr>
            <a:spLocks noGrp="1"/>
          </p:cNvSpPr>
          <p:nvPr>
            <p:ph type="subTitle" idx="4294967295"/>
          </p:nvPr>
        </p:nvSpPr>
        <p:spPr>
          <a:xfrm>
            <a:off x="354650" y="4873852"/>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pPr marL="146050" indent="0">
              <a:buNone/>
            </a:pPr>
            <a:endParaRPr lang="en-PH" dirty="0">
              <a:latin typeface="Montserrat" panose="00000500000000000000" pitchFamily="2" charset="0"/>
            </a:endParaRPr>
          </a:p>
        </p:txBody>
      </p:sp>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258DA24-B943-4FD3-8EF3-F849B4C49CFE}"/>
              </a:ext>
            </a:extLst>
          </p:cNvPr>
          <p:cNvSpPr txBox="1"/>
          <p:nvPr/>
        </p:nvSpPr>
        <p:spPr>
          <a:xfrm>
            <a:off x="-11242" y="4835555"/>
            <a:ext cx="4583242" cy="215444"/>
          </a:xfrm>
          <a:prstGeom prst="rect">
            <a:avLst/>
          </a:prstGeom>
          <a:noFill/>
        </p:spPr>
        <p:txBody>
          <a:bodyPr wrap="square">
            <a:spAutoFit/>
          </a:bodyPr>
          <a:lstStyle/>
          <a:p>
            <a:r>
              <a:rPr lang="en-PH" sz="800" dirty="0">
                <a:latin typeface="Montserrat" panose="00000500000000000000" pitchFamily="2" charset="0"/>
              </a:rPr>
              <a:t>Source:  NielsenIQ Scantrack </a:t>
            </a:r>
            <a:endParaRPr lang="en-GB" dirty="0"/>
          </a:p>
        </p:txBody>
      </p:sp>
      <p:sp>
        <p:nvSpPr>
          <p:cNvPr id="6" name="TextBox 5">
            <a:extLst>
              <a:ext uri="{FF2B5EF4-FFF2-40B4-BE49-F238E27FC236}">
                <a16:creationId xmlns:a16="http://schemas.microsoft.com/office/drawing/2014/main" id="{0F2BF315-711A-4B60-A5FF-5D3F24F126C8}"/>
              </a:ext>
            </a:extLst>
          </p:cNvPr>
          <p:cNvSpPr txBox="1"/>
          <p:nvPr/>
        </p:nvSpPr>
        <p:spPr>
          <a:xfrm>
            <a:off x="5743052" y="4712445"/>
            <a:ext cx="2811988" cy="230832"/>
          </a:xfrm>
          <a:prstGeom prst="rect">
            <a:avLst/>
          </a:prstGeom>
          <a:noFill/>
        </p:spPr>
        <p:txBody>
          <a:bodyPr wrap="none" rtlCol="0">
            <a:spAutoFit/>
          </a:bodyPr>
          <a:lstStyle/>
          <a:p>
            <a:r>
              <a:rPr lang="en-GB" sz="900" dirty="0">
                <a:latin typeface="Montserrat" panose="00000500000000000000" pitchFamily="2" charset="0"/>
              </a:rPr>
              <a:t>*Horticulture includes Cut Flowers and Plants</a:t>
            </a:r>
          </a:p>
        </p:txBody>
      </p:sp>
    </p:spTree>
    <p:extLst>
      <p:ext uri="{BB962C8B-B14F-4D97-AF65-F5344CB8AC3E}">
        <p14:creationId xmlns:p14="http://schemas.microsoft.com/office/powerpoint/2010/main" val="390331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5" y="1717449"/>
            <a:ext cx="7034894" cy="2539757"/>
          </a:xfrm>
        </p:spPr>
        <p:txBody>
          <a:bodyPr spcFirstLastPara="1" wrap="square" lIns="0" tIns="91425" rIns="0" bIns="91425" anchor="t" anchorCtr="0">
            <a:noAutofit/>
          </a:bodyPr>
          <a:lstStyle/>
          <a:p>
            <a:pPr lvl="0"/>
            <a:r>
              <a:rPr lang="en-GB" sz="1800" dirty="0">
                <a:solidFill>
                  <a:schemeClr val="bg1"/>
                </a:solidFill>
                <a:latin typeface="Montserrat" panose="00000500000000000000" pitchFamily="2" charset="0"/>
              </a:rPr>
              <a:t>New </a:t>
            </a:r>
            <a:r>
              <a:rPr lang="en-GB" sz="1800" b="0" dirty="0">
                <a:solidFill>
                  <a:schemeClr val="bg1"/>
                </a:solidFill>
                <a:latin typeface="Montserrat" panose="00000500000000000000" pitchFamily="2" charset="0"/>
              </a:rPr>
              <a:t>shopping behaviour is </a:t>
            </a:r>
            <a:r>
              <a:rPr lang="en-GB" sz="1800" dirty="0">
                <a:solidFill>
                  <a:schemeClr val="bg1"/>
                </a:solidFill>
                <a:latin typeface="Montserrat" panose="00000500000000000000" pitchFamily="2" charset="0"/>
              </a:rPr>
              <a:t>emerging</a:t>
            </a:r>
            <a:r>
              <a:rPr lang="en-GB" sz="1800" b="0" dirty="0">
                <a:solidFill>
                  <a:schemeClr val="bg1"/>
                </a:solidFill>
                <a:latin typeface="Montserrat" panose="00000500000000000000" pitchFamily="2" charset="0"/>
              </a:rPr>
              <a:t> as shoppers </a:t>
            </a:r>
            <a:r>
              <a:rPr lang="en-GB" sz="1800" dirty="0">
                <a:solidFill>
                  <a:schemeClr val="accent1"/>
                </a:solidFill>
                <a:latin typeface="Montserrat" panose="00000500000000000000" pitchFamily="2" charset="0"/>
              </a:rPr>
              <a:t>return</a:t>
            </a:r>
            <a:r>
              <a:rPr lang="en-GB" sz="1800" b="0" dirty="0">
                <a:solidFill>
                  <a:schemeClr val="bg1"/>
                </a:solidFill>
                <a:latin typeface="Montserrat" panose="00000500000000000000" pitchFamily="2" charset="0"/>
              </a:rPr>
              <a:t> to </a:t>
            </a:r>
            <a:r>
              <a:rPr lang="en-GB" sz="1800" dirty="0">
                <a:solidFill>
                  <a:schemeClr val="bg1"/>
                </a:solidFill>
                <a:latin typeface="Montserrat" panose="00000500000000000000" pitchFamily="2" charset="0"/>
              </a:rPr>
              <a:t>life</a:t>
            </a:r>
            <a:r>
              <a:rPr lang="en-GB" sz="1800" b="0" dirty="0">
                <a:solidFill>
                  <a:schemeClr val="bg1"/>
                </a:solidFill>
                <a:latin typeface="Montserrat" panose="00000500000000000000" pitchFamily="2" charset="0"/>
              </a:rPr>
              <a:t> </a:t>
            </a:r>
            <a:r>
              <a:rPr lang="en-GB" sz="1800" dirty="0">
                <a:solidFill>
                  <a:schemeClr val="accent1"/>
                </a:solidFill>
                <a:latin typeface="Montserrat" panose="00000500000000000000" pitchFamily="2" charset="0"/>
              </a:rPr>
              <a:t>living with Covid</a:t>
            </a:r>
            <a:r>
              <a:rPr lang="en-GB" sz="1800" b="0" dirty="0">
                <a:solidFill>
                  <a:schemeClr val="bg1"/>
                </a:solidFill>
                <a:latin typeface="Montserrat" panose="00000500000000000000" pitchFamily="2" charset="0"/>
              </a:rPr>
              <a:t>.</a:t>
            </a:r>
            <a:br>
              <a:rPr lang="en-GB" sz="1800" b="0" dirty="0">
                <a:solidFill>
                  <a:schemeClr val="bg1"/>
                </a:solidFill>
                <a:latin typeface="Montserrat" panose="00000500000000000000" pitchFamily="2" charset="0"/>
              </a:rPr>
            </a:br>
            <a:br>
              <a:rPr lang="en-GB" sz="1800" b="0" dirty="0">
                <a:solidFill>
                  <a:schemeClr val="bg1"/>
                </a:solidFill>
                <a:latin typeface="Montserrat" panose="00000500000000000000" pitchFamily="2" charset="0"/>
              </a:rPr>
            </a:br>
            <a:r>
              <a:rPr lang="en-GB" sz="1800" b="0" dirty="0">
                <a:solidFill>
                  <a:schemeClr val="bg1"/>
                </a:solidFill>
                <a:latin typeface="Montserrat" panose="00000500000000000000" pitchFamily="2" charset="0"/>
              </a:rPr>
              <a:t>Demand for </a:t>
            </a:r>
            <a:r>
              <a:rPr lang="en-GB" sz="1800" dirty="0">
                <a:solidFill>
                  <a:schemeClr val="bg1"/>
                </a:solidFill>
                <a:latin typeface="Montserrat" panose="00000500000000000000" pitchFamily="2" charset="0"/>
              </a:rPr>
              <a:t>quick </a:t>
            </a:r>
            <a:r>
              <a:rPr lang="en-GB" sz="1800" b="0" dirty="0">
                <a:solidFill>
                  <a:schemeClr val="bg1"/>
                </a:solidFill>
                <a:latin typeface="Montserrat" panose="00000500000000000000" pitchFamily="2" charset="0"/>
              </a:rPr>
              <a:t>and </a:t>
            </a:r>
            <a:r>
              <a:rPr lang="en-GB" sz="1800" dirty="0">
                <a:solidFill>
                  <a:schemeClr val="bg1"/>
                </a:solidFill>
                <a:latin typeface="Montserrat" panose="00000500000000000000" pitchFamily="2" charset="0"/>
              </a:rPr>
              <a:t>convenient </a:t>
            </a:r>
            <a:r>
              <a:rPr lang="en-GB" sz="1800" b="0" dirty="0">
                <a:solidFill>
                  <a:schemeClr val="bg1"/>
                </a:solidFill>
                <a:latin typeface="Montserrat" panose="00000500000000000000" pitchFamily="2" charset="0"/>
              </a:rPr>
              <a:t>food is </a:t>
            </a:r>
            <a:r>
              <a:rPr lang="en-GB" sz="1800" dirty="0">
                <a:solidFill>
                  <a:schemeClr val="bg1"/>
                </a:solidFill>
                <a:latin typeface="Montserrat" panose="00000500000000000000" pitchFamily="2" charset="0"/>
              </a:rPr>
              <a:t>paramount</a:t>
            </a:r>
            <a:r>
              <a:rPr lang="en-GB" sz="1800" b="0" dirty="0">
                <a:solidFill>
                  <a:schemeClr val="bg1"/>
                </a:solidFill>
                <a:latin typeface="Montserrat" panose="00000500000000000000" pitchFamily="2" charset="0"/>
              </a:rPr>
              <a:t> and this is benefiting </a:t>
            </a:r>
            <a:r>
              <a:rPr lang="en-GB" sz="1800" dirty="0">
                <a:solidFill>
                  <a:schemeClr val="bg1"/>
                </a:solidFill>
                <a:latin typeface="Montserrat" panose="00000500000000000000" pitchFamily="2" charset="0"/>
              </a:rPr>
              <a:t>smaller store formats </a:t>
            </a:r>
            <a:r>
              <a:rPr lang="en-GB" sz="1800" b="0" dirty="0">
                <a:solidFill>
                  <a:schemeClr val="bg1"/>
                </a:solidFill>
                <a:latin typeface="Montserrat" panose="00000500000000000000" pitchFamily="2" charset="0"/>
              </a:rPr>
              <a:t>in convenient locations who are able to </a:t>
            </a:r>
            <a:r>
              <a:rPr lang="en-GB" sz="1800" dirty="0">
                <a:solidFill>
                  <a:schemeClr val="bg1"/>
                </a:solidFill>
                <a:latin typeface="Montserrat" panose="00000500000000000000" pitchFamily="2" charset="0"/>
              </a:rPr>
              <a:t>satisfy multiple missions</a:t>
            </a:r>
            <a:r>
              <a:rPr lang="en-GB" sz="1800" b="0" dirty="0">
                <a:solidFill>
                  <a:schemeClr val="bg1"/>
                </a:solidFill>
                <a:latin typeface="Montserrat" panose="00000500000000000000" pitchFamily="2" charset="0"/>
              </a:rPr>
              <a:t>.</a:t>
            </a:r>
            <a:br>
              <a:rPr lang="en-GB" sz="1800" b="0" dirty="0">
                <a:solidFill>
                  <a:schemeClr val="bg1"/>
                </a:solidFill>
                <a:latin typeface="Montserrat" panose="00000500000000000000" pitchFamily="2" charset="0"/>
              </a:rPr>
            </a:br>
            <a:br>
              <a:rPr lang="en-GB" sz="1800" b="0" dirty="0">
                <a:solidFill>
                  <a:schemeClr val="bg1"/>
                </a:solidFill>
                <a:latin typeface="Montserrat" panose="00000500000000000000" pitchFamily="2" charset="0"/>
              </a:rPr>
            </a:br>
            <a:r>
              <a:rPr lang="en-GB" sz="1800" dirty="0">
                <a:solidFill>
                  <a:schemeClr val="accent1"/>
                </a:solidFill>
              </a:rPr>
              <a:t>Online</a:t>
            </a:r>
            <a:r>
              <a:rPr lang="en-GB" sz="1800" b="0" dirty="0">
                <a:solidFill>
                  <a:schemeClr val="bg1"/>
                </a:solidFill>
              </a:rPr>
              <a:t> is evolving </a:t>
            </a:r>
            <a:r>
              <a:rPr lang="en-GB" sz="1800" dirty="0">
                <a:solidFill>
                  <a:schemeClr val="accent1"/>
                </a:solidFill>
              </a:rPr>
              <a:t>stronger</a:t>
            </a:r>
            <a:r>
              <a:rPr lang="en-GB" sz="1800" b="0" dirty="0">
                <a:solidFill>
                  <a:schemeClr val="bg1"/>
                </a:solidFill>
              </a:rPr>
              <a:t> than pre-pandemic and proving another way, alongside </a:t>
            </a:r>
            <a:r>
              <a:rPr lang="en-GB" sz="1800" dirty="0">
                <a:solidFill>
                  <a:schemeClr val="bg1"/>
                </a:solidFill>
              </a:rPr>
              <a:t>limited ranges </a:t>
            </a:r>
            <a:r>
              <a:rPr lang="en-GB" sz="1800" b="0" dirty="0">
                <a:solidFill>
                  <a:schemeClr val="bg1"/>
                </a:solidFill>
              </a:rPr>
              <a:t>for shoppers to </a:t>
            </a:r>
            <a:r>
              <a:rPr lang="en-GB" sz="1800" dirty="0">
                <a:solidFill>
                  <a:schemeClr val="accent1"/>
                </a:solidFill>
              </a:rPr>
              <a:t>manage</a:t>
            </a:r>
            <a:r>
              <a:rPr lang="en-GB" sz="1800" b="0" dirty="0">
                <a:solidFill>
                  <a:schemeClr val="bg1"/>
                </a:solidFill>
              </a:rPr>
              <a:t> their </a:t>
            </a:r>
            <a:r>
              <a:rPr lang="en-GB" sz="1800" dirty="0">
                <a:solidFill>
                  <a:schemeClr val="bg1"/>
                </a:solidFill>
              </a:rPr>
              <a:t>total spend </a:t>
            </a:r>
            <a:r>
              <a:rPr lang="en-GB" sz="1800" b="0" dirty="0">
                <a:solidFill>
                  <a:schemeClr val="bg1"/>
                </a:solidFill>
              </a:rPr>
              <a:t>at the till.</a:t>
            </a:r>
            <a:endParaRPr lang="en-PH" sz="1800" b="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4294967295"/>
          </p:nvPr>
        </p:nvSpPr>
        <p:spPr>
          <a:xfrm>
            <a:off x="-108520" y="4692241"/>
            <a:ext cx="3884613" cy="523875"/>
          </a:xfrm>
        </p:spPr>
        <p:txBody>
          <a:bodyPr/>
          <a:lstStyle/>
          <a:p>
            <a:pPr marL="146050" indent="0">
              <a:spcBef>
                <a:spcPts val="63"/>
              </a:spcBef>
              <a:buNone/>
            </a:pPr>
            <a:r>
              <a:rPr lang="en-GB" altLang="en-US" sz="900" dirty="0">
                <a:solidFill>
                  <a:schemeClr val="tx1">
                    <a:lumMod val="50000"/>
                    <a:lumOff val="50000"/>
                  </a:schemeClr>
                </a:solidFill>
                <a:latin typeface="Calibri" panose="020F0502020204030204" pitchFamily="34" charset="0"/>
              </a:rPr>
              <a:t>Source:  NielsenIQ Homescan Total Till 4 weeks ending 29st Jan 2022</a:t>
            </a:r>
          </a:p>
        </p:txBody>
      </p:sp>
      <p:sp>
        <p:nvSpPr>
          <p:cNvPr id="10" name="Title 2"/>
          <p:cNvSpPr txBox="1">
            <a:spLocks/>
          </p:cNvSpPr>
          <p:nvPr/>
        </p:nvSpPr>
        <p:spPr>
          <a:xfrm>
            <a:off x="229046" y="48379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cap="none" dirty="0">
                <a:solidFill>
                  <a:schemeClr val="tx1"/>
                </a:solidFill>
                <a:effectLst/>
                <a:latin typeface="Montserrat" panose="00000500000000000000" pitchFamily="2" charset="0"/>
                <a:ea typeface="Times New Roman" panose="02020603050405020304" pitchFamily="18" charset="0"/>
              </a:rPr>
              <a:t>M&amp;S and the Discounters had the best growths in January</a:t>
            </a:r>
            <a:endParaRPr lang="en-GB" sz="2000" b="1"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B5BC0D-AFE9-47EB-AC4B-92EB16B706FB}"/>
              </a:ext>
            </a:extLst>
          </p:cNvPr>
          <p:cNvPicPr>
            <a:picLocks noChangeAspect="1"/>
          </p:cNvPicPr>
          <p:nvPr/>
        </p:nvPicPr>
        <p:blipFill>
          <a:blip r:embed="rId2"/>
          <a:stretch>
            <a:fillRect/>
          </a:stretch>
        </p:blipFill>
        <p:spPr>
          <a:xfrm>
            <a:off x="1502352" y="1213366"/>
            <a:ext cx="6139295" cy="3325091"/>
          </a:xfrm>
          <a:prstGeom prst="rect">
            <a:avLst/>
          </a:prstGeom>
        </p:spPr>
      </p:pic>
    </p:spTree>
    <p:extLst>
      <p:ext uri="{BB962C8B-B14F-4D97-AF65-F5344CB8AC3E}">
        <p14:creationId xmlns:p14="http://schemas.microsoft.com/office/powerpoint/2010/main" val="3106120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17568" y="339502"/>
            <a:ext cx="8674911"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tabLst>
                <a:tab pos="8339138" algn="l"/>
              </a:tabLst>
            </a:pPr>
            <a:r>
              <a:rPr lang="en-PH" sz="1800" b="1" cap="none" dirty="0">
                <a:solidFill>
                  <a:schemeClr val="tx1"/>
                </a:solidFill>
                <a:latin typeface="Montserrat" panose="00000500000000000000" pitchFamily="2" charset="0"/>
              </a:rPr>
              <a:t>Only M&amp;S achieved good growth from all 3 KPI’s, most retailers are attracting more visits, Morrisons and Ocado the two exceptions</a:t>
            </a:r>
            <a:endParaRPr lang="en-PH" sz="1800" b="1" cap="none" dirty="0">
              <a:solidFill>
                <a:srgbClr val="FF0000"/>
              </a:solidFill>
              <a:latin typeface="Montserrat" panose="00000500000000000000" pitchFamily="2" charset="0"/>
            </a:endParaRP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NielsenIQ Total Till and Homescan FMCG 4 weeks ending 29th Jan 2022</a:t>
            </a:r>
          </a:p>
        </p:txBody>
      </p:sp>
      <p:pic>
        <p:nvPicPr>
          <p:cNvPr id="5" name="Picture 4">
            <a:extLst>
              <a:ext uri="{FF2B5EF4-FFF2-40B4-BE49-F238E27FC236}">
                <a16:creationId xmlns:a16="http://schemas.microsoft.com/office/drawing/2014/main" id="{4E1AC2F0-B99C-4CB5-A388-665DC418EB3D}"/>
              </a:ext>
            </a:extLst>
          </p:cNvPr>
          <p:cNvPicPr>
            <a:picLocks noChangeAspect="1"/>
          </p:cNvPicPr>
          <p:nvPr/>
        </p:nvPicPr>
        <p:blipFill>
          <a:blip r:embed="rId2"/>
          <a:stretch>
            <a:fillRect/>
          </a:stretch>
        </p:blipFill>
        <p:spPr>
          <a:xfrm>
            <a:off x="1409700" y="1211932"/>
            <a:ext cx="6324600" cy="3448050"/>
          </a:xfrm>
          <a:prstGeom prst="rect">
            <a:avLst/>
          </a:prstGeom>
        </p:spPr>
      </p:pic>
    </p:spTree>
    <p:extLst>
      <p:ext uri="{BB962C8B-B14F-4D97-AF65-F5344CB8AC3E}">
        <p14:creationId xmlns:p14="http://schemas.microsoft.com/office/powerpoint/2010/main" val="3256557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1661130085"/>
              </p:ext>
            </p:extLst>
          </p:nvPr>
        </p:nvGraphicFramePr>
        <p:xfrm>
          <a:off x="462982" y="1731518"/>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66186" y="1731519"/>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6BEC1FE-AA3A-43B9-9AAC-250111B64C1E}"/>
              </a:ext>
            </a:extLst>
          </p:cNvPr>
          <p:cNvSpPr/>
          <p:nvPr/>
        </p:nvSpPr>
        <p:spPr>
          <a:xfrm>
            <a:off x="1652994" y="1731517"/>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3" name="Google Shape;1723;p127"/>
          <p:cNvSpPr txBox="1">
            <a:spLocks noGrp="1"/>
          </p:cNvSpPr>
          <p:nvPr>
            <p:ph type="title"/>
          </p:nvPr>
        </p:nvSpPr>
        <p:spPr>
          <a:xfrm>
            <a:off x="153963" y="292625"/>
            <a:ext cx="8907591" cy="578516"/>
          </a:xfrm>
        </p:spPr>
        <p:txBody>
          <a:bodyPr spcFirstLastPara="1" wrap="square" lIns="0" tIns="91425" rIns="0" bIns="91425" anchor="t" anchorCtr="0">
            <a:noAutofit/>
          </a:bodyPr>
          <a:lstStyle/>
          <a:p>
            <a:pPr lvl="0"/>
            <a:r>
              <a:rPr lang="en-PH" sz="1600" dirty="0">
                <a:latin typeface="Montserrat" panose="00000500000000000000" pitchFamily="2" charset="0"/>
              </a:rPr>
              <a:t>Ocado continues to lead the industry compared to pre-pandemic with a significant rise in delivery slots, closely </a:t>
            </a:r>
            <a:r>
              <a:rPr lang="en-PH" sz="1600" dirty="0"/>
              <a:t>followed by Lidl .. only Co-op is seeing less growth</a:t>
            </a:r>
            <a:endParaRPr lang="en-PH" sz="1600"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0" y="3819672"/>
            <a:ext cx="8769246" cy="230832"/>
          </a:xfrm>
          <a:prstGeom prst="rect">
            <a:avLst/>
          </a:prstGeom>
          <a:noFill/>
        </p:spPr>
        <p:txBody>
          <a:bodyPr wrap="square" rtlCol="0">
            <a:spAutoFit/>
          </a:bodyPr>
          <a:lstStyle/>
          <a:p>
            <a:r>
              <a:rPr lang="en-GB" sz="900" b="1" dirty="0">
                <a:latin typeface="Montserrat" panose="00000500000000000000" pitchFamily="2" charset="0"/>
              </a:rPr>
              <a:t>FMCG Growth       25%             +22%             +13%                 +9%                +8%                +8%              +8%               +7%               +3%                +2%              </a:t>
            </a:r>
            <a:r>
              <a:rPr lang="en-GB" sz="900" b="1" dirty="0">
                <a:solidFill>
                  <a:srgbClr val="FF0000"/>
                </a:solidFill>
                <a:latin typeface="Montserrat" panose="00000500000000000000" pitchFamily="2" charset="0"/>
              </a:rPr>
              <a:t>-1%</a:t>
            </a:r>
          </a:p>
        </p:txBody>
      </p:sp>
      <p:sp>
        <p:nvSpPr>
          <p:cNvPr id="8" name="TextBox 7">
            <a:extLst>
              <a:ext uri="{FF2B5EF4-FFF2-40B4-BE49-F238E27FC236}">
                <a16:creationId xmlns:a16="http://schemas.microsoft.com/office/drawing/2014/main" id="{9AB7A4C8-02CC-4676-BF71-F603FAC00A54}"/>
              </a:ext>
            </a:extLst>
          </p:cNvPr>
          <p:cNvSpPr txBox="1"/>
          <p:nvPr/>
        </p:nvSpPr>
        <p:spPr>
          <a:xfrm>
            <a:off x="306467" y="1233281"/>
            <a:ext cx="3278462" cy="246221"/>
          </a:xfrm>
          <a:prstGeom prst="rect">
            <a:avLst/>
          </a:prstGeom>
          <a:noFill/>
        </p:spPr>
        <p:txBody>
          <a:bodyPr wrap="none" rtlCol="0">
            <a:spAutoFit/>
          </a:bodyPr>
          <a:lstStyle/>
          <a:p>
            <a:r>
              <a:rPr lang="en-GB" sz="1000" dirty="0">
                <a:latin typeface="Montserrat" panose="00000500000000000000" pitchFamily="2" charset="0"/>
              </a:rPr>
              <a:t>4w/e 29</a:t>
            </a:r>
            <a:r>
              <a:rPr lang="en-GB" sz="1000" baseline="30000" dirty="0">
                <a:latin typeface="Montserrat" panose="00000500000000000000" pitchFamily="2" charset="0"/>
              </a:rPr>
              <a:t>th </a:t>
            </a:r>
            <a:r>
              <a:rPr lang="en-GB" sz="1000" dirty="0">
                <a:latin typeface="Montserrat" panose="00000500000000000000" pitchFamily="2" charset="0"/>
              </a:rPr>
              <a:t>January 2022 vs 4w/e 1</a:t>
            </a:r>
            <a:r>
              <a:rPr lang="en-GB" sz="1000" baseline="30000" dirty="0">
                <a:latin typeface="Montserrat" panose="00000500000000000000" pitchFamily="2" charset="0"/>
              </a:rPr>
              <a:t>st</a:t>
            </a:r>
            <a:r>
              <a:rPr lang="en-GB" sz="1000" dirty="0">
                <a:latin typeface="Montserrat" panose="00000500000000000000" pitchFamily="2" charset="0"/>
              </a:rPr>
              <a:t> February 2020</a:t>
            </a:r>
          </a:p>
        </p:txBody>
      </p:sp>
    </p:spTree>
    <p:extLst>
      <p:ext uri="{BB962C8B-B14F-4D97-AF65-F5344CB8AC3E}">
        <p14:creationId xmlns:p14="http://schemas.microsoft.com/office/powerpoint/2010/main" val="2535970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3120899313"/>
              </p:ext>
            </p:extLst>
          </p:nvPr>
        </p:nvGraphicFramePr>
        <p:xfrm>
          <a:off x="462982" y="1301329"/>
          <a:ext cx="8434800" cy="1906691"/>
        </p:xfrm>
        <a:graphic>
          <a:graphicData uri="http://schemas.openxmlformats.org/drawingml/2006/chart">
            <c:chart xmlns:c="http://schemas.openxmlformats.org/drawingml/2006/chart" xmlns:r="http://schemas.openxmlformats.org/officeDocument/2006/relationships" r:id="rId3"/>
          </a:graphicData>
        </a:graphic>
      </p:graphicFrame>
      <p:sp>
        <p:nvSpPr>
          <p:cNvPr id="1723" name="Google Shape;1723;p127"/>
          <p:cNvSpPr txBox="1">
            <a:spLocks noGrp="1"/>
          </p:cNvSpPr>
          <p:nvPr>
            <p:ph type="title"/>
          </p:nvPr>
        </p:nvSpPr>
        <p:spPr>
          <a:xfrm>
            <a:off x="153963" y="292625"/>
            <a:ext cx="8907591" cy="578516"/>
          </a:xfrm>
        </p:spPr>
        <p:txBody>
          <a:bodyPr spcFirstLastPara="1" wrap="square" lIns="0" tIns="91425" rIns="0" bIns="91425" anchor="t" anchorCtr="0">
            <a:noAutofit/>
          </a:bodyPr>
          <a:lstStyle/>
          <a:p>
            <a:pPr lvl="0"/>
            <a:r>
              <a:rPr lang="en-PH" sz="1600" dirty="0">
                <a:latin typeface="Montserrat" panose="00000500000000000000" pitchFamily="2" charset="0"/>
              </a:rPr>
              <a:t>Despite outperforming the Top 4, Discounter growth </a:t>
            </a:r>
            <a:r>
              <a:rPr lang="en-PH" sz="1600" dirty="0"/>
              <a:t>differential has slowed, will the increased cost of living be another catalyst for Discounter growth?</a:t>
            </a:r>
            <a:endParaRPr lang="en-PH" sz="1600"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8" name="TextBox 7">
            <a:extLst>
              <a:ext uri="{FF2B5EF4-FFF2-40B4-BE49-F238E27FC236}">
                <a16:creationId xmlns:a16="http://schemas.microsoft.com/office/drawing/2014/main" id="{9AB7A4C8-02CC-4676-BF71-F603FAC00A54}"/>
              </a:ext>
            </a:extLst>
          </p:cNvPr>
          <p:cNvSpPr txBox="1"/>
          <p:nvPr/>
        </p:nvSpPr>
        <p:spPr>
          <a:xfrm>
            <a:off x="153963" y="963124"/>
            <a:ext cx="2185214" cy="246221"/>
          </a:xfrm>
          <a:prstGeom prst="rect">
            <a:avLst/>
          </a:prstGeom>
          <a:noFill/>
        </p:spPr>
        <p:txBody>
          <a:bodyPr wrap="none" rtlCol="0">
            <a:spAutoFit/>
          </a:bodyPr>
          <a:lstStyle/>
          <a:p>
            <a:r>
              <a:rPr lang="en-GB" sz="1000" dirty="0">
                <a:latin typeface="Montserrat" panose="00000500000000000000" pitchFamily="2" charset="0"/>
              </a:rPr>
              <a:t>12w/e Value growth vs year ago</a:t>
            </a:r>
          </a:p>
        </p:txBody>
      </p:sp>
      <p:graphicFrame>
        <p:nvGraphicFramePr>
          <p:cNvPr id="9" name="Chart 8">
            <a:extLst>
              <a:ext uri="{FF2B5EF4-FFF2-40B4-BE49-F238E27FC236}">
                <a16:creationId xmlns:a16="http://schemas.microsoft.com/office/drawing/2014/main" id="{6CDF1C55-5410-4DFE-A55D-605242DAD590}"/>
              </a:ext>
            </a:extLst>
          </p:cNvPr>
          <p:cNvGraphicFramePr/>
          <p:nvPr>
            <p:extLst>
              <p:ext uri="{D42A27DB-BD31-4B8C-83A1-F6EECF244321}">
                <p14:modId xmlns:p14="http://schemas.microsoft.com/office/powerpoint/2010/main" val="3204786225"/>
              </p:ext>
            </p:extLst>
          </p:nvPr>
        </p:nvGraphicFramePr>
        <p:xfrm>
          <a:off x="462982" y="3467889"/>
          <a:ext cx="8434800" cy="147497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A1F382F-30BE-444F-B170-BCD960857717}"/>
              </a:ext>
            </a:extLst>
          </p:cNvPr>
          <p:cNvSpPr txBox="1"/>
          <p:nvPr/>
        </p:nvSpPr>
        <p:spPr>
          <a:xfrm>
            <a:off x="66520" y="3053783"/>
            <a:ext cx="2052165" cy="246221"/>
          </a:xfrm>
          <a:prstGeom prst="rect">
            <a:avLst/>
          </a:prstGeom>
          <a:noFill/>
        </p:spPr>
        <p:txBody>
          <a:bodyPr wrap="none" rtlCol="0">
            <a:spAutoFit/>
          </a:bodyPr>
          <a:lstStyle/>
          <a:p>
            <a:r>
              <a:rPr lang="en-GB" sz="1000" dirty="0">
                <a:latin typeface="Montserrat" panose="00000500000000000000" pitchFamily="2" charset="0"/>
              </a:rPr>
              <a:t>12w/e FMCG Share of Grocers</a:t>
            </a:r>
          </a:p>
        </p:txBody>
      </p:sp>
      <p:sp>
        <p:nvSpPr>
          <p:cNvPr id="12" name="TextBox 11">
            <a:extLst>
              <a:ext uri="{FF2B5EF4-FFF2-40B4-BE49-F238E27FC236}">
                <a16:creationId xmlns:a16="http://schemas.microsoft.com/office/drawing/2014/main" id="{85A87B6D-B735-49B8-ACDF-A728BE31B4B6}"/>
              </a:ext>
            </a:extLst>
          </p:cNvPr>
          <p:cNvSpPr txBox="1"/>
          <p:nvPr/>
        </p:nvSpPr>
        <p:spPr>
          <a:xfrm>
            <a:off x="218920" y="3243658"/>
            <a:ext cx="508473" cy="230832"/>
          </a:xfrm>
          <a:prstGeom prst="rect">
            <a:avLst/>
          </a:prstGeom>
          <a:noFill/>
        </p:spPr>
        <p:txBody>
          <a:bodyPr wrap="none" rtlCol="0">
            <a:spAutoFit/>
          </a:bodyPr>
          <a:lstStyle/>
          <a:p>
            <a:r>
              <a:rPr lang="en-GB" sz="900" dirty="0">
                <a:latin typeface="Montserrat" panose="00000500000000000000" pitchFamily="2" charset="0"/>
              </a:rPr>
              <a:t>Top 4</a:t>
            </a:r>
          </a:p>
        </p:txBody>
      </p:sp>
      <p:sp>
        <p:nvSpPr>
          <p:cNvPr id="13" name="TextBox 12">
            <a:extLst>
              <a:ext uri="{FF2B5EF4-FFF2-40B4-BE49-F238E27FC236}">
                <a16:creationId xmlns:a16="http://schemas.microsoft.com/office/drawing/2014/main" id="{50F9D96A-6051-4A4B-A279-9ED0FF7A35D5}"/>
              </a:ext>
            </a:extLst>
          </p:cNvPr>
          <p:cNvSpPr txBox="1"/>
          <p:nvPr/>
        </p:nvSpPr>
        <p:spPr>
          <a:xfrm>
            <a:off x="8266837" y="3245829"/>
            <a:ext cx="877163" cy="230832"/>
          </a:xfrm>
          <a:prstGeom prst="rect">
            <a:avLst/>
          </a:prstGeom>
          <a:noFill/>
        </p:spPr>
        <p:txBody>
          <a:bodyPr wrap="none" rtlCol="0">
            <a:spAutoFit/>
          </a:bodyPr>
          <a:lstStyle/>
          <a:p>
            <a:r>
              <a:rPr lang="en-GB" sz="900" dirty="0">
                <a:latin typeface="Montserrat" panose="00000500000000000000" pitchFamily="2" charset="0"/>
              </a:rPr>
              <a:t>Discounters</a:t>
            </a:r>
          </a:p>
        </p:txBody>
      </p:sp>
    </p:spTree>
    <p:extLst>
      <p:ext uri="{BB962C8B-B14F-4D97-AF65-F5344CB8AC3E}">
        <p14:creationId xmlns:p14="http://schemas.microsoft.com/office/powerpoint/2010/main" val="100769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3" name="Subtitle 2">
            <a:extLst>
              <a:ext uri="{FF2B5EF4-FFF2-40B4-BE49-F238E27FC236}">
                <a16:creationId xmlns:a16="http://schemas.microsoft.com/office/drawing/2014/main" id="{607DEBFA-3D3F-47B8-8934-6FB4AF462408}"/>
              </a:ext>
            </a:extLst>
          </p:cNvPr>
          <p:cNvSpPr>
            <a:spLocks noGrp="1"/>
          </p:cNvSpPr>
          <p:nvPr>
            <p:ph type="subTitle" idx="1"/>
          </p:nvPr>
        </p:nvSpPr>
        <p:spPr>
          <a:xfrm>
            <a:off x="369832" y="4852794"/>
            <a:ext cx="8159100" cy="184800"/>
          </a:xfrm>
        </p:spPr>
        <p:txBody>
          <a:bodyPr/>
          <a:lstStyle/>
          <a:p>
            <a:r>
              <a:rPr lang="en-US" altLang="en-US" dirty="0">
                <a:solidFill>
                  <a:schemeClr val="bg1">
                    <a:lumMod val="85000"/>
                  </a:schemeClr>
                </a:solidFill>
                <a:latin typeface="Calibri" panose="020F0502020204030204" pitchFamily="34" charset="0"/>
                <a:cs typeface="Calibri" panose="020F0502020204030204" pitchFamily="34" charset="0"/>
              </a:rPr>
              <a:t>Source: </a:t>
            </a:r>
            <a:r>
              <a:rPr lang="en-GB" altLang="en-US" dirty="0">
                <a:solidFill>
                  <a:schemeClr val="bg1">
                    <a:lumMod val="85000"/>
                  </a:schemeClr>
                </a:solidFill>
                <a:latin typeface="Calibri" panose="020F0502020204030204" pitchFamily="34" charset="0"/>
                <a:cs typeface="Calibri" panose="020F0502020204030204" pitchFamily="34" charset="0"/>
              </a:rPr>
              <a:t>Retailer </a:t>
            </a:r>
            <a:r>
              <a:rPr lang="en-GB" b="0" i="0" dirty="0">
                <a:solidFill>
                  <a:schemeClr val="bg1">
                    <a:lumMod val="85000"/>
                  </a:schemeClr>
                </a:solidFill>
                <a:effectLst/>
                <a:latin typeface="Segoe UI" panose="020B0502040204020203" pitchFamily="34" charset="0"/>
              </a:rPr>
              <a:t>Source: Retailer Marketing including Digital and Press</a:t>
            </a:r>
            <a:endParaRPr lang="en-PH" dirty="0">
              <a:solidFill>
                <a:schemeClr val="bg1">
                  <a:lumMod val="85000"/>
                </a:schemeClr>
              </a:solidFill>
            </a:endParaRPr>
          </a:p>
        </p:txBody>
      </p:sp>
      <p:sp>
        <p:nvSpPr>
          <p:cNvPr id="1486" name="Google Shape;1486;p114"/>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t>Messages focussed on </a:t>
            </a:r>
            <a:r>
              <a:rPr lang="en-PH" dirty="0">
                <a:solidFill>
                  <a:schemeClr val="accent1"/>
                </a:solidFill>
              </a:rPr>
              <a:t>price</a:t>
            </a:r>
            <a:r>
              <a:rPr lang="en-PH" dirty="0"/>
              <a:t>, healthy eating and Veganuary</a:t>
            </a:r>
          </a:p>
        </p:txBody>
      </p:sp>
      <p:cxnSp>
        <p:nvCxnSpPr>
          <p:cNvPr id="1487" name="Google Shape;1487;p114"/>
          <p:cNvCxnSpPr/>
          <p:nvPr/>
        </p:nvCxnSpPr>
        <p:spPr>
          <a:xfrm>
            <a:off x="351200" y="1750609"/>
            <a:ext cx="8450400" cy="0"/>
          </a:xfrm>
          <a:prstGeom prst="straightConnector1">
            <a:avLst/>
          </a:prstGeom>
          <a:noFill/>
          <a:ln w="9525" cap="flat" cmpd="sng">
            <a:solidFill>
              <a:srgbClr val="FFFFFF"/>
            </a:solidFill>
            <a:prstDash val="solid"/>
            <a:round/>
            <a:headEnd type="none" w="med" len="med"/>
            <a:tailEnd type="triangle" w="med" len="med"/>
          </a:ln>
        </p:spPr>
      </p:cxnSp>
      <p:sp>
        <p:nvSpPr>
          <p:cNvPr id="1488" name="Google Shape;1488;p114"/>
          <p:cNvSpPr txBox="1"/>
          <p:nvPr/>
        </p:nvSpPr>
        <p:spPr>
          <a:xfrm>
            <a:off x="6640907" y="1331095"/>
            <a:ext cx="15597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Avenir Next LT Pro" panose="020B0504020202020204" pitchFamily="34" charset="0"/>
                <a:ea typeface="Montserrat"/>
                <a:cs typeface="Montserrat"/>
                <a:sym typeface="Montserrat"/>
              </a:rPr>
              <a:t>Veganuary</a:t>
            </a:r>
          </a:p>
        </p:txBody>
      </p:sp>
      <p:sp>
        <p:nvSpPr>
          <p:cNvPr id="1489" name="Google Shape;1489;p114"/>
          <p:cNvSpPr txBox="1"/>
          <p:nvPr/>
        </p:nvSpPr>
        <p:spPr>
          <a:xfrm>
            <a:off x="6591758" y="1966892"/>
            <a:ext cx="2168249" cy="2566967"/>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200" dirty="0">
                <a:solidFill>
                  <a:srgbClr val="FFFFFF"/>
                </a:solidFill>
                <a:latin typeface="Avenir Next LT Pro" panose="020B0504020202020204" pitchFamily="34" charset="0"/>
                <a:ea typeface="Montserrat"/>
                <a:cs typeface="Montserrat"/>
                <a:sym typeface="Montserrat"/>
              </a:rPr>
              <a:t>Aldi  Plant Menu ranges extended</a:t>
            </a:r>
          </a:p>
          <a:p>
            <a:pPr lvl="0">
              <a:spcAft>
                <a:spcPts val="1200"/>
              </a:spcAft>
              <a:buSzPts val="1100"/>
            </a:pPr>
            <a:r>
              <a:rPr lang="en-GB" sz="1200" dirty="0">
                <a:solidFill>
                  <a:srgbClr val="FFFFFF"/>
                </a:solidFill>
                <a:latin typeface="Avenir Next LT Pro" panose="020B0504020202020204" pitchFamily="34" charset="0"/>
                <a:ea typeface="Montserrat"/>
                <a:cs typeface="Montserrat"/>
                <a:sym typeface="Montserrat"/>
              </a:rPr>
              <a:t>Spar – 100% of their own brand wines are now Vegan</a:t>
            </a:r>
          </a:p>
          <a:p>
            <a:pPr lvl="0">
              <a:spcAft>
                <a:spcPts val="1200"/>
              </a:spcAft>
              <a:buSzPts val="1100"/>
            </a:pPr>
            <a:r>
              <a:rPr lang="en-GB" sz="1200" dirty="0">
                <a:solidFill>
                  <a:srgbClr val="FFFFFF"/>
                </a:solidFill>
                <a:latin typeface="Avenir Next LT Pro" panose="020B0504020202020204" pitchFamily="34" charset="0"/>
                <a:ea typeface="Montserrat"/>
                <a:cs typeface="Montserrat"/>
                <a:sym typeface="Montserrat"/>
              </a:rPr>
              <a:t>M&amp;S Plant Kitchen </a:t>
            </a:r>
            <a:r>
              <a:rPr lang="en-GB" sz="1200" i="1" dirty="0">
                <a:solidFill>
                  <a:srgbClr val="FFFFFF"/>
                </a:solidFill>
                <a:latin typeface="Avenir Next LT Pro" panose="020B0504020202020204" pitchFamily="34" charset="0"/>
                <a:ea typeface="Montserrat"/>
                <a:cs typeface="Montserrat"/>
                <a:sym typeface="Montserrat"/>
              </a:rPr>
              <a:t>(“this not just M&amp;S food its Vegan Food”)</a:t>
            </a:r>
          </a:p>
          <a:p>
            <a:pPr lvl="0">
              <a:spcAft>
                <a:spcPts val="1200"/>
              </a:spcAft>
              <a:buSzPts val="1100"/>
            </a:pPr>
            <a:r>
              <a:rPr lang="en-GB" sz="1200" dirty="0">
                <a:solidFill>
                  <a:srgbClr val="FFFFFF"/>
                </a:solidFill>
                <a:latin typeface="Avenir Next LT Pro" panose="020B0504020202020204" pitchFamily="34" charset="0"/>
                <a:ea typeface="Montserrat"/>
                <a:cs typeface="Montserrat"/>
                <a:sym typeface="Montserrat"/>
              </a:rPr>
              <a:t>Sainsbury’s featured You Tuber and Blogger  “Isobel Celine” </a:t>
            </a:r>
          </a:p>
          <a:p>
            <a:pPr marL="0" marR="0" lvl="0" indent="0" algn="l" rtl="0">
              <a:lnSpc>
                <a:spcPct val="100000"/>
              </a:lnSpc>
              <a:spcBef>
                <a:spcPts val="0"/>
              </a:spcBef>
              <a:spcAft>
                <a:spcPts val="1200"/>
              </a:spcAft>
              <a:buClr>
                <a:srgbClr val="000000"/>
              </a:buClr>
              <a:buSzPts val="1100"/>
              <a:buFont typeface="Arial"/>
              <a:buNone/>
            </a:pPr>
            <a:endParaRPr sz="1200" dirty="0">
              <a:solidFill>
                <a:srgbClr val="FFFFFF"/>
              </a:solidFill>
              <a:latin typeface="Avenir Next LT Pro" panose="020B0504020202020204" pitchFamily="34" charset="0"/>
              <a:ea typeface="Montserrat"/>
              <a:cs typeface="Montserrat"/>
              <a:sym typeface="Montserrat"/>
            </a:endParaRPr>
          </a:p>
        </p:txBody>
      </p:sp>
      <p:sp>
        <p:nvSpPr>
          <p:cNvPr id="1490" name="Google Shape;1490;p114"/>
          <p:cNvSpPr/>
          <p:nvPr/>
        </p:nvSpPr>
        <p:spPr>
          <a:xfrm>
            <a:off x="302729" y="1721558"/>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114"/>
          <p:cNvSpPr txBox="1"/>
          <p:nvPr/>
        </p:nvSpPr>
        <p:spPr>
          <a:xfrm>
            <a:off x="302729" y="1336374"/>
            <a:ext cx="1559700" cy="307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 b="1" dirty="0">
                <a:solidFill>
                  <a:srgbClr val="FFFFFF"/>
                </a:solidFill>
                <a:latin typeface="Avenir Next LT Pro" panose="020B0504020202020204" pitchFamily="34" charset="0"/>
                <a:ea typeface="Montserrat"/>
                <a:cs typeface="Montserrat"/>
                <a:sym typeface="Montserrat"/>
              </a:rPr>
              <a:t>Price</a:t>
            </a:r>
            <a:endParaRPr b="1" dirty="0">
              <a:solidFill>
                <a:srgbClr val="FFFFFF"/>
              </a:solidFill>
              <a:latin typeface="Avenir Next LT Pro" panose="020B0504020202020204" pitchFamily="34" charset="0"/>
              <a:ea typeface="Montserrat"/>
              <a:cs typeface="Montserrat"/>
              <a:sym typeface="Montserrat"/>
            </a:endParaRPr>
          </a:p>
        </p:txBody>
      </p:sp>
      <p:sp>
        <p:nvSpPr>
          <p:cNvPr id="1492" name="Google Shape;1492;p114"/>
          <p:cNvSpPr txBox="1"/>
          <p:nvPr/>
        </p:nvSpPr>
        <p:spPr>
          <a:xfrm>
            <a:off x="302728" y="1885799"/>
            <a:ext cx="3310421" cy="2857145"/>
          </a:xfrm>
          <a:prstGeom prst="rect">
            <a:avLst/>
          </a:prstGeom>
          <a:noFill/>
          <a:ln>
            <a:noFill/>
          </a:ln>
        </p:spPr>
        <p:txBody>
          <a:bodyPr spcFirstLastPara="1" wrap="square" lIns="0" tIns="45700" rIns="0" bIns="45700" anchor="t" anchorCtr="0">
            <a:noAutofit/>
          </a:bodyPr>
          <a:lstStyle/>
          <a:p>
            <a:pPr>
              <a:spcAft>
                <a:spcPts val="600"/>
              </a:spcAft>
              <a:buSzPts val="1100"/>
            </a:pPr>
            <a:r>
              <a:rPr lang="en" sz="1200" dirty="0">
                <a:solidFill>
                  <a:srgbClr val="FFFFFF"/>
                </a:solidFill>
                <a:latin typeface="Avenir Next LT Pro" panose="020B0504020202020204" pitchFamily="34" charset="0"/>
                <a:ea typeface="Montserrat"/>
                <a:cs typeface="Montserrat"/>
                <a:sym typeface="Montserrat"/>
              </a:rPr>
              <a:t>Tesco and Sainsbury’s  “Aldi Price Match” </a:t>
            </a:r>
          </a:p>
          <a:p>
            <a:pPr>
              <a:spcAft>
                <a:spcPts val="600"/>
              </a:spcAft>
              <a:buSzPts val="1100"/>
            </a:pPr>
            <a:r>
              <a:rPr lang="en" sz="1200" dirty="0">
                <a:solidFill>
                  <a:srgbClr val="FFFFFF"/>
                </a:solidFill>
                <a:latin typeface="Avenir Next LT Pro" panose="020B0504020202020204" pitchFamily="34" charset="0"/>
                <a:ea typeface="Montserrat"/>
                <a:cs typeface="Montserrat"/>
                <a:sym typeface="Montserrat"/>
              </a:rPr>
              <a:t>Tesco and Sainsbury  Loyalty Cards exclusive prices </a:t>
            </a:r>
          </a:p>
          <a:p>
            <a:pPr lvl="0">
              <a:spcAft>
                <a:spcPts val="600"/>
              </a:spcAft>
              <a:buSzPts val="1100"/>
            </a:pPr>
            <a:r>
              <a:rPr lang="en" sz="1200" dirty="0">
                <a:solidFill>
                  <a:srgbClr val="FFFFFF"/>
                </a:solidFill>
                <a:latin typeface="Avenir Next LT Pro" panose="020B0504020202020204" pitchFamily="34" charset="0"/>
                <a:ea typeface="Montserrat"/>
                <a:cs typeface="Montserrat"/>
                <a:sym typeface="Montserrat"/>
              </a:rPr>
              <a:t>Lidl BigBrand Event</a:t>
            </a:r>
          </a:p>
          <a:p>
            <a:pPr lvl="0">
              <a:spcAft>
                <a:spcPts val="600"/>
              </a:spcAft>
              <a:buSzPts val="1100"/>
            </a:pPr>
            <a:r>
              <a:rPr lang="en" sz="1200" dirty="0">
                <a:solidFill>
                  <a:srgbClr val="FFFFFF"/>
                </a:solidFill>
                <a:latin typeface="Avenir Next LT Pro" panose="020B0504020202020204" pitchFamily="34" charset="0"/>
                <a:ea typeface="Montserrat"/>
                <a:cs typeface="Montserrat"/>
                <a:sym typeface="Montserrat"/>
              </a:rPr>
              <a:t>Coop £7 Super Saver</a:t>
            </a:r>
          </a:p>
          <a:p>
            <a:pPr lvl="0">
              <a:spcAft>
                <a:spcPts val="600"/>
              </a:spcAft>
              <a:buSzPts val="1100"/>
            </a:pPr>
            <a:r>
              <a:rPr lang="en" sz="1200" dirty="0">
                <a:solidFill>
                  <a:srgbClr val="FFFFFF"/>
                </a:solidFill>
                <a:latin typeface="Avenir Next LT Pro" panose="020B0504020202020204" pitchFamily="34" charset="0"/>
                <a:ea typeface="Montserrat"/>
                <a:cs typeface="Montserrat"/>
                <a:sym typeface="Montserrat"/>
              </a:rPr>
              <a:t>ASDA Price, Roll back</a:t>
            </a:r>
          </a:p>
          <a:p>
            <a:pPr lvl="0">
              <a:spcAft>
                <a:spcPts val="600"/>
              </a:spcAft>
              <a:buSzPts val="1100"/>
            </a:pPr>
            <a:r>
              <a:rPr lang="en" sz="1200" dirty="0">
                <a:solidFill>
                  <a:srgbClr val="FFFFFF"/>
                </a:solidFill>
                <a:latin typeface="Avenir Next LT Pro" panose="020B0504020202020204" pitchFamily="34" charset="0"/>
                <a:ea typeface="Montserrat"/>
                <a:cs typeface="Montserrat"/>
                <a:sym typeface="Montserrat"/>
              </a:rPr>
              <a:t>M&amp;S Remarksable </a:t>
            </a:r>
          </a:p>
          <a:p>
            <a:pPr lvl="0">
              <a:spcAft>
                <a:spcPts val="1200"/>
              </a:spcAft>
              <a:buSzPts val="1100"/>
            </a:pPr>
            <a:r>
              <a:rPr lang="en" sz="1200" dirty="0">
                <a:solidFill>
                  <a:srgbClr val="FFFFFF"/>
                </a:solidFill>
                <a:latin typeface="Avenir Next LT Pro" panose="020B0504020202020204" pitchFamily="34" charset="0"/>
                <a:ea typeface="Montserrat"/>
                <a:cs typeface="Montserrat"/>
                <a:sym typeface="Montserrat"/>
              </a:rPr>
              <a:t>Morrisons Big January Offers</a:t>
            </a:r>
          </a:p>
          <a:p>
            <a:pPr lvl="0">
              <a:spcAft>
                <a:spcPts val="1200"/>
              </a:spcAft>
              <a:buSzPts val="1100"/>
            </a:pPr>
            <a:r>
              <a:rPr lang="en" sz="1200" dirty="0">
                <a:solidFill>
                  <a:srgbClr val="FFFFFF"/>
                </a:solidFill>
                <a:latin typeface="Avenir Next LT Pro" panose="020B0504020202020204" pitchFamily="34" charset="0"/>
                <a:ea typeface="Montserrat"/>
                <a:cs typeface="Montserrat"/>
                <a:sym typeface="Montserrat"/>
              </a:rPr>
              <a:t>Iceland Half Price Sale and the `Land of Value`</a:t>
            </a:r>
          </a:p>
          <a:p>
            <a:pPr lvl="0">
              <a:spcAft>
                <a:spcPts val="1200"/>
              </a:spcAft>
              <a:buSzPts val="1100"/>
            </a:pPr>
            <a:r>
              <a:rPr lang="en" sz="1200" dirty="0">
                <a:solidFill>
                  <a:srgbClr val="FFFFFF"/>
                </a:solidFill>
                <a:latin typeface="Avenir Next LT Pro" panose="020B0504020202020204" pitchFamily="34" charset="0"/>
                <a:ea typeface="Montserrat"/>
                <a:cs typeface="Montserrat"/>
                <a:sym typeface="Montserrat"/>
              </a:rPr>
              <a:t>Aldi  Swap and Save </a:t>
            </a:r>
          </a:p>
          <a:p>
            <a:pPr lvl="0">
              <a:spcAft>
                <a:spcPts val="600"/>
              </a:spcAft>
              <a:buSzPts val="1100"/>
            </a:pPr>
            <a:r>
              <a:rPr lang="en" sz="1200" dirty="0">
                <a:solidFill>
                  <a:srgbClr val="FFFFFF"/>
                </a:solidFill>
                <a:latin typeface="Avenir Next LT Pro" panose="020B0504020202020204" pitchFamily="34" charset="0"/>
                <a:ea typeface="Montserrat"/>
                <a:cs typeface="Montserrat"/>
                <a:sym typeface="Montserrat"/>
              </a:rPr>
              <a:t> </a:t>
            </a:r>
          </a:p>
          <a:p>
            <a:pPr lvl="0">
              <a:spcAft>
                <a:spcPts val="600"/>
              </a:spcAft>
              <a:buSzPts val="1100"/>
            </a:pPr>
            <a:endParaRPr lang="en" sz="1200" dirty="0">
              <a:solidFill>
                <a:srgbClr val="FFFFFF"/>
              </a:solidFill>
              <a:latin typeface="Avenir Next LT Pro" panose="020B0504020202020204" pitchFamily="34" charset="0"/>
              <a:ea typeface="Montserrat"/>
              <a:cs typeface="Montserrat"/>
              <a:sym typeface="Montserrat"/>
            </a:endParaRPr>
          </a:p>
          <a:p>
            <a:pPr marL="0" lvl="0" indent="0" algn="l" rtl="0">
              <a:spcBef>
                <a:spcPts val="0"/>
              </a:spcBef>
              <a:spcAft>
                <a:spcPts val="1200"/>
              </a:spcAft>
              <a:buClr>
                <a:srgbClr val="000000"/>
              </a:buClr>
              <a:buSzPts val="1100"/>
              <a:buFont typeface="Arial"/>
              <a:buNone/>
            </a:pPr>
            <a:endParaRPr sz="1200" dirty="0">
              <a:solidFill>
                <a:srgbClr val="FFFFFF"/>
              </a:solidFill>
              <a:latin typeface="Avenir Next LT Pro" panose="020B0504020202020204" pitchFamily="34" charset="0"/>
              <a:ea typeface="Montserrat"/>
              <a:cs typeface="Montserrat"/>
              <a:sym typeface="Montserrat"/>
            </a:endParaRPr>
          </a:p>
        </p:txBody>
      </p:sp>
      <p:sp>
        <p:nvSpPr>
          <p:cNvPr id="1493" name="Google Shape;1493;p114"/>
          <p:cNvSpPr/>
          <p:nvPr/>
        </p:nvSpPr>
        <p:spPr>
          <a:xfrm>
            <a:off x="6591758" y="1721558"/>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114"/>
          <p:cNvSpPr txBox="1"/>
          <p:nvPr/>
        </p:nvSpPr>
        <p:spPr>
          <a:xfrm>
            <a:off x="3945999" y="1356505"/>
            <a:ext cx="15597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Avenir Next LT Pro" panose="020B0504020202020204" pitchFamily="34" charset="0"/>
                <a:ea typeface="Montserrat"/>
                <a:cs typeface="Montserrat"/>
                <a:sym typeface="Montserrat"/>
              </a:rPr>
              <a:t>Healthy eating</a:t>
            </a:r>
          </a:p>
        </p:txBody>
      </p:sp>
      <p:sp>
        <p:nvSpPr>
          <p:cNvPr id="1498" name="Google Shape;1498;p114"/>
          <p:cNvSpPr txBox="1"/>
          <p:nvPr/>
        </p:nvSpPr>
        <p:spPr>
          <a:xfrm>
            <a:off x="4032246" y="1934618"/>
            <a:ext cx="2006604" cy="1760752"/>
          </a:xfrm>
          <a:prstGeom prst="rect">
            <a:avLst/>
          </a:prstGeom>
          <a:noFill/>
          <a:ln>
            <a:noFill/>
          </a:ln>
        </p:spPr>
        <p:txBody>
          <a:bodyPr spcFirstLastPara="1" wrap="square" lIns="0" tIns="45700" rIns="0" bIns="45700" anchor="t" anchorCtr="0">
            <a:noAutofit/>
          </a:bodyPr>
          <a:lstStyle/>
          <a:p>
            <a:pPr lvl="0">
              <a:spcAft>
                <a:spcPts val="1200"/>
              </a:spcAft>
              <a:buSzPts val="1100"/>
            </a:pPr>
            <a:r>
              <a:rPr lang="en" sz="1200" dirty="0">
                <a:solidFill>
                  <a:srgbClr val="FFFFFF"/>
                </a:solidFill>
                <a:latin typeface="Avenir Next LT Pro" panose="020B0504020202020204" pitchFamily="34" charset="0"/>
                <a:ea typeface="Montserrat"/>
                <a:cs typeface="Montserrat"/>
                <a:sym typeface="Montserrat"/>
              </a:rPr>
              <a:t>Aldi Healthy Eating receipes </a:t>
            </a:r>
          </a:p>
          <a:p>
            <a:pPr lvl="0">
              <a:spcAft>
                <a:spcPts val="1200"/>
              </a:spcAft>
              <a:buSzPts val="1100"/>
            </a:pPr>
            <a:r>
              <a:rPr lang="en" sz="1200" dirty="0">
                <a:solidFill>
                  <a:srgbClr val="FFFFFF"/>
                </a:solidFill>
                <a:latin typeface="Avenir Next LT Pro" panose="020B0504020202020204" pitchFamily="34" charset="0"/>
                <a:ea typeface="Montserrat"/>
                <a:cs typeface="Montserrat"/>
                <a:sym typeface="Montserrat"/>
              </a:rPr>
              <a:t>Lidl Fresh Fruit and Veg Super Savers, Organic</a:t>
            </a:r>
          </a:p>
          <a:p>
            <a:pPr lvl="0">
              <a:spcAft>
                <a:spcPts val="1200"/>
              </a:spcAft>
              <a:buSzPts val="1100"/>
            </a:pPr>
            <a:r>
              <a:rPr lang="en-GB" sz="1200" dirty="0">
                <a:solidFill>
                  <a:srgbClr val="FFFFFF"/>
                </a:solidFill>
                <a:latin typeface="Avenir Next LT Pro" panose="020B0504020202020204" pitchFamily="34" charset="0"/>
                <a:ea typeface="Montserrat"/>
                <a:cs typeface="Montserrat"/>
                <a:sym typeface="Montserrat"/>
              </a:rPr>
              <a:t>M&amp;S Market Street </a:t>
            </a:r>
          </a:p>
          <a:p>
            <a:pPr lvl="0">
              <a:spcAft>
                <a:spcPts val="1200"/>
              </a:spcAft>
              <a:buSzPts val="1100"/>
            </a:pPr>
            <a:r>
              <a:rPr lang="en-GB" sz="1200" dirty="0">
                <a:solidFill>
                  <a:srgbClr val="FFFFFF"/>
                </a:solidFill>
                <a:latin typeface="Avenir Next LT Pro" panose="020B0504020202020204" pitchFamily="34" charset="0"/>
                <a:ea typeface="Montserrat"/>
                <a:cs typeface="Montserrat"/>
                <a:sym typeface="Montserrat"/>
              </a:rPr>
              <a:t>ASDA ”Life Tastes Better in Full Colour “</a:t>
            </a:r>
          </a:p>
          <a:p>
            <a:pPr lvl="0">
              <a:spcAft>
                <a:spcPts val="1200"/>
              </a:spcAft>
              <a:buSzPts val="1100"/>
            </a:pPr>
            <a:endParaRPr sz="1200" dirty="0">
              <a:solidFill>
                <a:srgbClr val="FFFFFF"/>
              </a:solidFill>
              <a:latin typeface="Avenir Next LT Pro" panose="020B0504020202020204" pitchFamily="34" charset="0"/>
              <a:ea typeface="Montserrat"/>
              <a:cs typeface="Montserrat"/>
              <a:sym typeface="Montserrat"/>
            </a:endParaRPr>
          </a:p>
        </p:txBody>
      </p:sp>
      <p:sp>
        <p:nvSpPr>
          <p:cNvPr id="1499" name="Google Shape;1499;p114"/>
          <p:cNvSpPr/>
          <p:nvPr/>
        </p:nvSpPr>
        <p:spPr>
          <a:xfrm>
            <a:off x="3876549" y="1704749"/>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43;p129"/>
          <p:cNvSpPr txBox="1"/>
          <p:nvPr/>
        </p:nvSpPr>
        <p:spPr>
          <a:xfrm>
            <a:off x="354650" y="755901"/>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chemeClr val="bg1"/>
                </a:solidFill>
                <a:latin typeface="Avenir Next LT Pro" panose="020B0504020202020204" pitchFamily="34" charset="0"/>
                <a:ea typeface="Montserrat"/>
                <a:cs typeface="Montserrat"/>
                <a:sym typeface="Montserrat"/>
              </a:rPr>
              <a:t>January 2022 advertising</a:t>
            </a:r>
            <a:br>
              <a:rPr lang="en" sz="1200" dirty="0">
                <a:solidFill>
                  <a:schemeClr val="bg1"/>
                </a:solidFill>
                <a:latin typeface="Avenir Next LT Pro" panose="020B0504020202020204" pitchFamily="34" charset="0"/>
                <a:ea typeface="Montserrat"/>
                <a:cs typeface="Montserrat"/>
                <a:sym typeface="Montserrat"/>
              </a:rPr>
            </a:br>
            <a:endParaRPr sz="1200" dirty="0">
              <a:solidFill>
                <a:schemeClr val="bg1"/>
              </a:solidFill>
              <a:latin typeface="Avenir Next LT Pro" panose="020B0504020202020204" pitchFamily="34" charset="0"/>
              <a:ea typeface="Montserrat"/>
              <a:cs typeface="Montserrat"/>
              <a:sym typeface="Montserrat"/>
            </a:endParaRPr>
          </a:p>
        </p:txBody>
      </p:sp>
    </p:spTree>
    <p:extLst>
      <p:ext uri="{BB962C8B-B14F-4D97-AF65-F5344CB8AC3E}">
        <p14:creationId xmlns:p14="http://schemas.microsoft.com/office/powerpoint/2010/main" val="289386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What happened?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25" name="TextBox 24">
            <a:extLst>
              <a:ext uri="{FF2B5EF4-FFF2-40B4-BE49-F238E27FC236}">
                <a16:creationId xmlns:a16="http://schemas.microsoft.com/office/drawing/2014/main" id="{9C47F94C-7109-4BDE-9339-579246CF2F90}"/>
              </a:ext>
            </a:extLst>
          </p:cNvPr>
          <p:cNvSpPr txBox="1"/>
          <p:nvPr/>
        </p:nvSpPr>
        <p:spPr>
          <a:xfrm>
            <a:off x="253009" y="3897095"/>
            <a:ext cx="4610100" cy="600164"/>
          </a:xfrm>
          <a:prstGeom prst="rect">
            <a:avLst/>
          </a:prstGeom>
          <a:noFill/>
        </p:spPr>
        <p:txBody>
          <a:bodyPr wrap="square">
            <a:spAutoFit/>
          </a:bodyPr>
          <a:lstStyle/>
          <a:p>
            <a:pPr marL="342900" lvl="0" indent="-342900">
              <a:buSzPts val="800"/>
              <a:buFont typeface="Symbol" panose="05050102010706020507" pitchFamily="18" charset="2"/>
              <a:buChar char=""/>
            </a:pP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Iceland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-10.7%</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also benefited during the height of the pandemic (sales +20%) from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freezer stocking</a:t>
            </a:r>
            <a:r>
              <a:rPr lang="en-GB" sz="1100" b="1" dirty="0">
                <a:solidFill>
                  <a:schemeClr val="bg1"/>
                </a:solidFill>
                <a:latin typeface="Montserrat" panose="00000500000000000000" pitchFamily="2" charset="0"/>
                <a:ea typeface="MS Mincho" panose="02020609040205080304" pitchFamily="49" charset="-128"/>
                <a:cs typeface="Calibri" panose="020F0502020204030204" pitchFamily="34" charset="0"/>
              </a:rPr>
              <a:t>.</a:t>
            </a:r>
            <a:endParaRPr lang="en-GB" sz="1100" dirty="0">
              <a:solidFill>
                <a:schemeClr val="bg1"/>
              </a:solidFill>
              <a:effectLst/>
              <a:latin typeface="Montserrat" panose="00000500000000000000" pitchFamily="2" charset="0"/>
              <a:ea typeface="Times New Roman" panose="02020603050405020304" pitchFamily="18" charset="0"/>
            </a:endParaRPr>
          </a:p>
          <a:p>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29" name="TextBox 28">
            <a:extLst>
              <a:ext uri="{FF2B5EF4-FFF2-40B4-BE49-F238E27FC236}">
                <a16:creationId xmlns:a16="http://schemas.microsoft.com/office/drawing/2014/main" id="{76724113-A946-42BE-ACD9-683400C97C63}"/>
              </a:ext>
            </a:extLst>
          </p:cNvPr>
          <p:cNvSpPr txBox="1"/>
          <p:nvPr/>
        </p:nvSpPr>
        <p:spPr>
          <a:xfrm>
            <a:off x="4517243" y="1213079"/>
            <a:ext cx="4572000" cy="430887"/>
          </a:xfrm>
          <a:prstGeom prst="rect">
            <a:avLst/>
          </a:prstGeom>
          <a:noFill/>
        </p:spPr>
        <p:txBody>
          <a:bodyPr wrap="square">
            <a:spAutoFit/>
          </a:bodyPr>
          <a:lstStyle/>
          <a:p>
            <a:pPr marL="342900" lvl="0" indent="-342900">
              <a:buSzPts val="800"/>
              <a:buFont typeface="Symbol" panose="05050102010706020507" pitchFamily="18" charset="2"/>
              <a:buChar char=""/>
            </a:pP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Sales at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Co-ops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-5.9%</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and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Waitrose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-4.5%</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were also less buoyant.  </a:t>
            </a:r>
            <a:endParaRPr lang="en-GB" sz="1100" dirty="0">
              <a:solidFill>
                <a:schemeClr val="bg1"/>
              </a:solidFill>
              <a:effectLst/>
              <a:latin typeface="Times New Roman" panose="02020603050405020304" pitchFamily="18" charset="0"/>
              <a:ea typeface="Times New Roman" panose="02020603050405020304" pitchFamily="18" charset="0"/>
            </a:endParaRPr>
          </a:p>
        </p:txBody>
      </p:sp>
      <p:grpSp>
        <p:nvGrpSpPr>
          <p:cNvPr id="589" name="Google Shape;589;p57"/>
          <p:cNvGrpSpPr/>
          <p:nvPr/>
        </p:nvGrpSpPr>
        <p:grpSpPr>
          <a:xfrm>
            <a:off x="4597741" y="1263370"/>
            <a:ext cx="1074685" cy="499581"/>
            <a:chOff x="4353245" y="2769753"/>
            <a:chExt cx="3948648" cy="1021028"/>
          </a:xfrm>
        </p:grpSpPr>
        <p:grpSp>
          <p:nvGrpSpPr>
            <p:cNvPr id="590" name="Google Shape;590;p57"/>
            <p:cNvGrpSpPr/>
            <p:nvPr/>
          </p:nvGrpSpPr>
          <p:grpSpPr>
            <a:xfrm>
              <a:off x="4655693" y="2769753"/>
              <a:ext cx="3646200" cy="1021028"/>
              <a:chOff x="4655543" y="3262253"/>
              <a:chExt cx="3646200" cy="1021028"/>
            </a:xfrm>
          </p:grpSpPr>
          <p:sp>
            <p:nvSpPr>
              <p:cNvPr id="591" name="Google Shape;591;p57"/>
              <p:cNvSpPr txBox="1"/>
              <p:nvPr/>
            </p:nvSpPr>
            <p:spPr>
              <a:xfrm>
                <a:off x="4655543" y="3372172"/>
                <a:ext cx="3646200" cy="911109"/>
              </a:xfrm>
              <a:prstGeom prst="rect">
                <a:avLst/>
              </a:prstGeom>
              <a:noFill/>
              <a:ln>
                <a:noFill/>
              </a:ln>
            </p:spPr>
            <p:txBody>
              <a:bodyPr spcFirstLastPara="1" wrap="square" lIns="0" tIns="45700" rIns="0" bIns="45700" anchor="ctr" anchorCtr="0">
                <a:noAutofit/>
              </a:bodyPr>
              <a:lstStyle/>
              <a:p>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592" name="Google Shape;592;p57"/>
              <p:cNvSpPr txBox="1"/>
              <p:nvPr/>
            </p:nvSpPr>
            <p:spPr>
              <a:xfrm>
                <a:off x="4662210" y="3262253"/>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4</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598" name="Google Shape;598;p57"/>
            <p:cNvSpPr txBox="1"/>
            <p:nvPr/>
          </p:nvSpPr>
          <p:spPr>
            <a:xfrm>
              <a:off x="4353245" y="294786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sz="1000" b="1" i="0" u="none" strike="noStrike" cap="none" dirty="0">
                <a:solidFill>
                  <a:srgbClr val="FFFFFF"/>
                </a:solidFill>
                <a:latin typeface="Avenir Next LT Pro" panose="020B0504020202020204" pitchFamily="34" charset="0"/>
                <a:ea typeface="Montserrat"/>
                <a:cs typeface="Montserrat"/>
                <a:sym typeface="Montserrat"/>
              </a:endParaRPr>
            </a:p>
          </p:txBody>
        </p:sp>
      </p:grpSp>
      <p:sp>
        <p:nvSpPr>
          <p:cNvPr id="575" name="Google Shape;575;p57"/>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Two column numbered list</a:t>
            </a:r>
            <a:endParaRPr sz="2000" b="1" dirty="0">
              <a:solidFill>
                <a:srgbClr val="000000"/>
              </a:solidFill>
              <a:latin typeface="Montserrat"/>
              <a:ea typeface="Montserrat"/>
              <a:cs typeface="Montserrat"/>
              <a:sym typeface="Montserrat"/>
            </a:endParaRPr>
          </a:p>
        </p:txBody>
      </p:sp>
      <p:grpSp>
        <p:nvGrpSpPr>
          <p:cNvPr id="576" name="Google Shape;576;p57"/>
          <p:cNvGrpSpPr/>
          <p:nvPr/>
        </p:nvGrpSpPr>
        <p:grpSpPr>
          <a:xfrm>
            <a:off x="354550" y="977666"/>
            <a:ext cx="4217449" cy="2486880"/>
            <a:chOff x="4404219" y="947190"/>
            <a:chExt cx="4030785" cy="2773439"/>
          </a:xfrm>
        </p:grpSpPr>
        <p:grpSp>
          <p:nvGrpSpPr>
            <p:cNvPr id="577" name="Google Shape;577;p57"/>
            <p:cNvGrpSpPr/>
            <p:nvPr/>
          </p:nvGrpSpPr>
          <p:grpSpPr>
            <a:xfrm>
              <a:off x="4404315" y="947190"/>
              <a:ext cx="4030689" cy="1381388"/>
              <a:chOff x="4404165" y="1439690"/>
              <a:chExt cx="4030689" cy="1381388"/>
            </a:xfrm>
          </p:grpSpPr>
          <p:sp>
            <p:nvSpPr>
              <p:cNvPr id="578" name="Google Shape;578;p57"/>
              <p:cNvSpPr txBox="1"/>
              <p:nvPr/>
            </p:nvSpPr>
            <p:spPr>
              <a:xfrm>
                <a:off x="4428768" y="1439690"/>
                <a:ext cx="4006086" cy="1381388"/>
              </a:xfrm>
              <a:prstGeom prst="rect">
                <a:avLst/>
              </a:prstGeom>
              <a:noFill/>
              <a:ln>
                <a:noFill/>
              </a:ln>
            </p:spPr>
            <p:txBody>
              <a:bodyPr spcFirstLastPara="1" wrap="square" lIns="0" tIns="45700" rIns="0" bIns="45700" anchor="ctr" anchorCtr="0">
                <a:noAutofit/>
              </a:bodyPr>
              <a:lstStyle/>
              <a:p>
                <a:pPr marL="342900" lvl="0" indent="-342900">
                  <a:buSzPts val="800"/>
                  <a:buFont typeface="Symbol" panose="05050102010706020507" pitchFamily="18" charset="2"/>
                  <a:buChar char=""/>
                </a:pP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With households returning to store, school and work,</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M&amp;S (sales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+18.8%</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was the best performing food retailer with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over 1/3rd more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(+36%)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shoppers</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than last year.</a:t>
                </a:r>
                <a:endParaRPr lang="en-GB" sz="1100" dirty="0">
                  <a:solidFill>
                    <a:schemeClr val="bg1"/>
                  </a:solidFill>
                  <a:effectLst/>
                  <a:latin typeface="Times New Roman" panose="02020603050405020304" pitchFamily="18" charset="0"/>
                  <a:ea typeface="Times New Roman" panose="02020603050405020304" pitchFamily="18" charset="0"/>
                </a:endParaRPr>
              </a:p>
            </p:txBody>
          </p:sp>
          <p:sp>
            <p:nvSpPr>
              <p:cNvPr id="579" name="Google Shape;579;p57"/>
              <p:cNvSpPr txBox="1"/>
              <p:nvPr/>
            </p:nvSpPr>
            <p:spPr>
              <a:xfrm>
                <a:off x="4404165" y="1627817"/>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1</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grpSp>
          <p:nvGrpSpPr>
            <p:cNvPr id="580" name="Google Shape;580;p57"/>
            <p:cNvGrpSpPr/>
            <p:nvPr/>
          </p:nvGrpSpPr>
          <p:grpSpPr>
            <a:xfrm>
              <a:off x="4404219" y="1982750"/>
              <a:ext cx="3840190" cy="1737879"/>
              <a:chOff x="4404069" y="1594458"/>
              <a:chExt cx="3840190" cy="1737879"/>
            </a:xfrm>
          </p:grpSpPr>
          <p:sp>
            <p:nvSpPr>
              <p:cNvPr id="581" name="Google Shape;581;p57"/>
              <p:cNvSpPr txBox="1"/>
              <p:nvPr/>
            </p:nvSpPr>
            <p:spPr>
              <a:xfrm>
                <a:off x="4404069" y="2066427"/>
                <a:ext cx="3840190" cy="1265910"/>
              </a:xfrm>
              <a:prstGeom prst="rect">
                <a:avLst/>
              </a:prstGeom>
              <a:noFill/>
              <a:ln>
                <a:noFill/>
              </a:ln>
            </p:spPr>
            <p:txBody>
              <a:bodyPr spcFirstLastPara="1" wrap="square" lIns="0" tIns="45700" rIns="0" bIns="45700" anchor="ctr" anchorCtr="0">
                <a:noAutofit/>
              </a:bodyPr>
              <a:lstStyle/>
              <a:p>
                <a:pPr marL="342900" lvl="0" indent="-342900">
                  <a:buSzPts val="800"/>
                  <a:buFont typeface="Symbol" panose="05050102010706020507" pitchFamily="18" charset="2"/>
                  <a:buChar char=""/>
                </a:pP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Within the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top4</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supermarkets,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Tesco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-2.7%</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continued to grow market share after a good December with a performance just ahead of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Sainsbury’s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-3.9%</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Sales at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ASDA</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fell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-6.6%</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and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Morrisons</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by even more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-11%</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however this also</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reflects the strong performance by Morrisons this time last year. </a:t>
                </a:r>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582" name="Google Shape;582;p57"/>
              <p:cNvSpPr txBox="1"/>
              <p:nvPr/>
            </p:nvSpPr>
            <p:spPr>
              <a:xfrm>
                <a:off x="4428767" y="1594458"/>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2</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gr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603" name="Google Shape;603;p57"/>
          <p:cNvSpPr txBox="1">
            <a:spLocks noGrp="1"/>
          </p:cNvSpPr>
          <p:nvPr>
            <p:ph type="title"/>
          </p:nvPr>
        </p:nvSpPr>
        <p:spPr>
          <a:xfrm>
            <a:off x="354550" y="374528"/>
            <a:ext cx="8865789" cy="655617"/>
          </a:xfrm>
        </p:spPr>
        <p:txBody>
          <a:bodyPr spcFirstLastPara="1" wrap="square" lIns="0" tIns="91425" rIns="0" bIns="91425" anchor="t" anchorCtr="0">
            <a:noAutofit/>
          </a:bodyPr>
          <a:lstStyle/>
          <a:p>
            <a:pPr lvl="0"/>
            <a:r>
              <a:rPr lang="en-GB" dirty="0">
                <a:solidFill>
                  <a:schemeClr val="bg1"/>
                </a:solidFill>
                <a:latin typeface="Montserrat" panose="00000500000000000000" pitchFamily="2" charset="0"/>
              </a:rPr>
              <a:t>M&amp;S grew sales </a:t>
            </a:r>
            <a:r>
              <a:rPr lang="en-GB" dirty="0">
                <a:solidFill>
                  <a:schemeClr val="accent1"/>
                </a:solidFill>
                <a:latin typeface="Montserrat" panose="00000500000000000000" pitchFamily="2" charset="0"/>
              </a:rPr>
              <a:t>faster</a:t>
            </a:r>
            <a:r>
              <a:rPr lang="en-GB" dirty="0">
                <a:solidFill>
                  <a:schemeClr val="bg1"/>
                </a:solidFill>
                <a:latin typeface="Montserrat" panose="00000500000000000000" pitchFamily="2" charset="0"/>
              </a:rPr>
              <a:t> than the other food retailers </a:t>
            </a:r>
            <a:endParaRPr lang="en-PH" dirty="0">
              <a:solidFill>
                <a:schemeClr val="accent1"/>
              </a:solidFill>
              <a:latin typeface="Montserrat" panose="00000500000000000000" pitchFamily="2" charset="0"/>
            </a:endParaRP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422650" y="3795012"/>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3</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30" name="TextBox 29">
            <a:extLst>
              <a:ext uri="{FF2B5EF4-FFF2-40B4-BE49-F238E27FC236}">
                <a16:creationId xmlns:a16="http://schemas.microsoft.com/office/drawing/2014/main" id="{1BDCF16E-48CE-4EB1-A1F6-D3C051215190}"/>
              </a:ext>
            </a:extLst>
          </p:cNvPr>
          <p:cNvSpPr txBox="1"/>
          <p:nvPr/>
        </p:nvSpPr>
        <p:spPr>
          <a:xfrm>
            <a:off x="4863109" y="1820670"/>
            <a:ext cx="4359526" cy="938719"/>
          </a:xfrm>
          <a:prstGeom prst="rect">
            <a:avLst/>
          </a:prstGeom>
          <a:noFill/>
        </p:spPr>
        <p:txBody>
          <a:bodyPr wrap="square">
            <a:spAutoFit/>
          </a:bodyPr>
          <a:lstStyle/>
          <a:p>
            <a:pPr lvl="0">
              <a:buSzPts val="800"/>
            </a:pP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In contrast there was an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acceleration of growths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Lidl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+7.4%</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and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Aldi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+5.5%</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The Discounters generally gain momentum in January as shoppers economise after Christmas. </a:t>
            </a:r>
            <a:endParaRPr lang="en-GB" sz="1100" dirty="0">
              <a:solidFill>
                <a:schemeClr val="bg1"/>
              </a:solidFill>
              <a:effectLst/>
              <a:latin typeface="Times New Roman" panose="02020603050405020304" pitchFamily="18" charset="0"/>
              <a:ea typeface="Times New Roman" panose="02020603050405020304" pitchFamily="18" charset="0"/>
            </a:endParaRPr>
          </a:p>
          <a:p>
            <a:pPr lvl="0">
              <a:spcAft>
                <a:spcPts val="0"/>
              </a:spcAft>
              <a:buSzPts val="1100"/>
            </a:pP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23" name="TextBox 22">
            <a:extLst>
              <a:ext uri="{FF2B5EF4-FFF2-40B4-BE49-F238E27FC236}">
                <a16:creationId xmlns:a16="http://schemas.microsoft.com/office/drawing/2014/main" id="{458DAEEF-4058-4A8B-B53C-08AAD4384B95}"/>
              </a:ext>
            </a:extLst>
          </p:cNvPr>
          <p:cNvSpPr txBox="1"/>
          <p:nvPr/>
        </p:nvSpPr>
        <p:spPr>
          <a:xfrm>
            <a:off x="4863109" y="2759389"/>
            <a:ext cx="4102829" cy="965905"/>
          </a:xfrm>
          <a:prstGeom prst="rect">
            <a:avLst/>
          </a:prstGeom>
          <a:noFill/>
        </p:spPr>
        <p:txBody>
          <a:bodyPr wrap="square">
            <a:spAutoFit/>
          </a:bodyPr>
          <a:lstStyle/>
          <a:p>
            <a:pPr marR="2540" lvl="0" fontAlgn="base">
              <a:lnSpc>
                <a:spcPct val="104000"/>
              </a:lnSpc>
              <a:spcAft>
                <a:spcPts val="25"/>
              </a:spcAft>
              <a:buClr>
                <a:srgbClr val="000000"/>
              </a:buClr>
              <a:buSzPts val="1200"/>
            </a:pPr>
            <a:r>
              <a:rPr lang="en-US" sz="1100" b="1" u="none" strike="noStrike" dirty="0">
                <a:solidFill>
                  <a:schemeClr val="bg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More visits to more stores </a:t>
            </a:r>
            <a:r>
              <a:rPr lang="en-US" sz="1100" u="none" strike="noStrike" dirty="0">
                <a:solidFill>
                  <a:schemeClr val="bg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with no Covid restrictions and </a:t>
            </a:r>
            <a:r>
              <a:rPr lang="en-US" sz="1100" dirty="0">
                <a:solidFill>
                  <a:schemeClr val="bg1"/>
                </a:solidFill>
                <a:uFill>
                  <a:solidFill>
                    <a:srgbClr val="000000"/>
                  </a:solidFill>
                </a:uFill>
                <a:latin typeface="Montserrat" panose="00000500000000000000" pitchFamily="2" charset="0"/>
                <a:ea typeface="Calibri" panose="020F0502020204030204" pitchFamily="34" charset="0"/>
                <a:cs typeface="Calibri" panose="020F0502020204030204" pitchFamily="34" charset="0"/>
              </a:rPr>
              <a:t>around</a:t>
            </a:r>
            <a:r>
              <a:rPr lang="en-US" sz="1100" b="1" u="none" strike="noStrike" dirty="0">
                <a:solidFill>
                  <a:schemeClr val="bg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 </a:t>
            </a:r>
            <a:r>
              <a:rPr lang="en-US" sz="1100" b="1" u="none" strike="noStrike" dirty="0">
                <a:solidFill>
                  <a:schemeClr val="accent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100</a:t>
            </a:r>
            <a:r>
              <a:rPr lang="en-US" sz="1100" b="1" u="none" strike="noStrike" dirty="0">
                <a:solidFill>
                  <a:schemeClr val="bg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 </a:t>
            </a:r>
            <a:r>
              <a:rPr lang="en-US" sz="1100" b="1" u="none" strike="noStrike" dirty="0">
                <a:solidFill>
                  <a:schemeClr val="accent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new</a:t>
            </a:r>
            <a:r>
              <a:rPr lang="en-US" sz="1100" u="none" strike="noStrike" dirty="0">
                <a:solidFill>
                  <a:schemeClr val="bg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 stores compared to last year, will have helped the </a:t>
            </a:r>
            <a:r>
              <a:rPr lang="en-US" sz="1100" b="1" u="none" strike="noStrike" dirty="0">
                <a:solidFill>
                  <a:schemeClr val="bg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Discounters </a:t>
            </a:r>
            <a:r>
              <a:rPr lang="en-US" sz="1100" u="none" strike="noStrike" dirty="0">
                <a:solidFill>
                  <a:schemeClr val="bg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to bring in </a:t>
            </a:r>
            <a:r>
              <a:rPr lang="en-US" sz="1100" b="1" u="none" strike="noStrike" dirty="0">
                <a:solidFill>
                  <a:schemeClr val="accent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over 1.8m new shoppers</a:t>
            </a:r>
            <a:r>
              <a:rPr lang="en-US" sz="1100" u="none" strike="noStrike" dirty="0">
                <a:solidFill>
                  <a:schemeClr val="bg1"/>
                </a:solidFill>
                <a:effectLst/>
                <a:uFill>
                  <a:solidFill>
                    <a:srgbClr val="000000"/>
                  </a:solidFill>
                </a:uFill>
                <a:latin typeface="Montserrat" panose="00000500000000000000" pitchFamily="2" charset="0"/>
                <a:ea typeface="Calibri" panose="020F0502020204030204" pitchFamily="34" charset="0"/>
                <a:cs typeface="Calibri" panose="020F0502020204030204" pitchFamily="34" charset="0"/>
              </a:rPr>
              <a:t> compared to January last year.</a:t>
            </a:r>
            <a:endParaRPr lang="en-GB" sz="1100" u="none" strike="noStrike" dirty="0">
              <a:solidFill>
                <a:schemeClr val="bg1"/>
              </a:solidFill>
              <a:effectLst/>
              <a:uFill>
                <a:solidFill>
                  <a:srgbClr val="000000"/>
                </a:solidFill>
              </a:uFill>
              <a:latin typeface="Montserrat" panose="00000500000000000000" pitchFamily="2" charset="0"/>
              <a:ea typeface="Arial" panose="020B0604020202020204" pitchFamily="34" charset="0"/>
              <a:cs typeface="Arial" panose="020B0604020202020204" pitchFamily="34" charset="0"/>
            </a:endParaRPr>
          </a:p>
          <a:p>
            <a:pPr lvl="0">
              <a:spcAft>
                <a:spcPts val="0"/>
              </a:spcAft>
              <a:buSzPts val="1100"/>
            </a:pP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24" name="Google Shape;579;p57">
            <a:extLst>
              <a:ext uri="{FF2B5EF4-FFF2-40B4-BE49-F238E27FC236}">
                <a16:creationId xmlns:a16="http://schemas.microsoft.com/office/drawing/2014/main" id="{D34A23FF-8AE1-46E2-847A-0D41EC7BA5BA}"/>
              </a:ext>
            </a:extLst>
          </p:cNvPr>
          <p:cNvSpPr txBox="1"/>
          <p:nvPr/>
        </p:nvSpPr>
        <p:spPr>
          <a:xfrm>
            <a:off x="4674069" y="1746049"/>
            <a:ext cx="631521"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5</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26" name="Google Shape;579;p57">
            <a:extLst>
              <a:ext uri="{FF2B5EF4-FFF2-40B4-BE49-F238E27FC236}">
                <a16:creationId xmlns:a16="http://schemas.microsoft.com/office/drawing/2014/main" id="{39759505-A7EB-4D40-BC10-660DADD18E62}"/>
              </a:ext>
            </a:extLst>
          </p:cNvPr>
          <p:cNvSpPr txBox="1"/>
          <p:nvPr/>
        </p:nvSpPr>
        <p:spPr>
          <a:xfrm>
            <a:off x="4747078" y="2684457"/>
            <a:ext cx="594798"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6</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46659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nvPr>
        </p:nvGraphicFramePr>
        <p:xfrm>
          <a:off x="293563" y="1707654"/>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Avenir Next LT Pro" panose="020B0604020202020204" charset="0"/>
                <a:ea typeface="ＭＳ Ｐゴシック" pitchFamily="34" charset="-128"/>
              </a:rPr>
              <a:t>Source:  Nielsen Homescan Grocery Multiples 4w/e</a:t>
            </a:r>
          </a:p>
        </p:txBody>
      </p:sp>
      <p:sp>
        <p:nvSpPr>
          <p:cNvPr id="17" name="Title 27"/>
          <p:cNvSpPr>
            <a:spLocks noGrp="1"/>
          </p:cNvSpPr>
          <p:nvPr>
            <p:ph type="title" idx="4294967295"/>
          </p:nvPr>
        </p:nvSpPr>
        <p:spPr>
          <a:xfrm>
            <a:off x="120637" y="339502"/>
            <a:ext cx="9061028" cy="633412"/>
          </a:xfrm>
        </p:spPr>
        <p:txBody>
          <a:bodyPr numCol="1" compatLnSpc="1">
            <a:prstTxWarp prst="textNoShape">
              <a:avLst/>
            </a:prstTxWarp>
          </a:bodyPr>
          <a:lstStyle/>
          <a:p>
            <a:pPr eaLnBrk="1" hangingPunct="1">
              <a:lnSpc>
                <a:spcPct val="80000"/>
              </a:lnSpc>
              <a:defRPr/>
            </a:pPr>
            <a:r>
              <a:rPr lang="en-GB" dirty="0">
                <a:solidFill>
                  <a:schemeClr val="tx1"/>
                </a:solidFill>
                <a:latin typeface="Montserrat" panose="00000500000000000000" pitchFamily="2" charset="0"/>
                <a:ea typeface="ＭＳ Ｐゴシック"/>
                <a:cs typeface="ＭＳ Ｐゴシック"/>
              </a:rPr>
              <a:t>Unlike last year, when fewer offers helped to maintain availability, this year fewer offers are helping retailers to reduce the impact of inflation</a:t>
            </a:r>
            <a:endParaRPr lang="en-GB" b="0" dirty="0">
              <a:solidFill>
                <a:schemeClr val="tx1"/>
              </a:solidFill>
              <a:latin typeface="Avenir Next LT Pro" panose="020B0604020202020204" charset="0"/>
              <a:ea typeface="ＭＳ Ｐゴシック"/>
              <a:cs typeface="ＭＳ Ｐゴシック"/>
            </a:endParaRPr>
          </a:p>
        </p:txBody>
      </p:sp>
      <p:sp>
        <p:nvSpPr>
          <p:cNvPr id="8" name="Oval 17"/>
          <p:cNvSpPr>
            <a:spLocks noChangeArrowheads="1"/>
          </p:cNvSpPr>
          <p:nvPr/>
        </p:nvSpPr>
        <p:spPr bwMode="auto">
          <a:xfrm>
            <a:off x="1111407" y="1991029"/>
            <a:ext cx="203200"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80809" y="1936042"/>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Avenir Next LT Pro" panose="020B0604020202020204" charset="0"/>
              </a:rPr>
              <a:t>19%</a:t>
            </a:r>
          </a:p>
        </p:txBody>
      </p:sp>
      <p:sp>
        <p:nvSpPr>
          <p:cNvPr id="10" name="AutoShape 13"/>
          <p:cNvSpPr>
            <a:spLocks noChangeArrowheads="1"/>
          </p:cNvSpPr>
          <p:nvPr/>
        </p:nvSpPr>
        <p:spPr bwMode="auto">
          <a:xfrm>
            <a:off x="955832" y="1465574"/>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25%</a:t>
            </a:r>
          </a:p>
        </p:txBody>
      </p:sp>
      <p:sp>
        <p:nvSpPr>
          <p:cNvPr id="11" name="Oval 9"/>
          <p:cNvSpPr>
            <a:spLocks noChangeArrowheads="1"/>
          </p:cNvSpPr>
          <p:nvPr/>
        </p:nvSpPr>
        <p:spPr bwMode="auto">
          <a:xfrm>
            <a:off x="4651150" y="2564886"/>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490533" y="1996019"/>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19%</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4" name="Text Box 19"/>
          <p:cNvSpPr txBox="1">
            <a:spLocks noChangeArrowheads="1"/>
          </p:cNvSpPr>
          <p:nvPr/>
        </p:nvSpPr>
        <p:spPr bwMode="auto">
          <a:xfrm>
            <a:off x="553852" y="4373919"/>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2020</a:t>
            </a:r>
          </a:p>
        </p:txBody>
      </p:sp>
      <p:sp>
        <p:nvSpPr>
          <p:cNvPr id="21" name="Text Box 19"/>
          <p:cNvSpPr txBox="1">
            <a:spLocks noChangeArrowheads="1"/>
          </p:cNvSpPr>
          <p:nvPr/>
        </p:nvSpPr>
        <p:spPr bwMode="auto">
          <a:xfrm>
            <a:off x="4321573" y="434090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2021</a:t>
            </a:r>
          </a:p>
        </p:txBody>
      </p:sp>
      <p:sp>
        <p:nvSpPr>
          <p:cNvPr id="15" name="Oval 9"/>
          <p:cNvSpPr>
            <a:spLocks noChangeArrowheads="1"/>
          </p:cNvSpPr>
          <p:nvPr/>
        </p:nvSpPr>
        <p:spPr bwMode="auto">
          <a:xfrm>
            <a:off x="8343528" y="2530211"/>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6" name="Text Box 19">
            <a:extLst>
              <a:ext uri="{FF2B5EF4-FFF2-40B4-BE49-F238E27FC236}">
                <a16:creationId xmlns:a16="http://schemas.microsoft.com/office/drawing/2014/main" id="{DE92A392-40E9-4162-9000-6B5BED9296DA}"/>
              </a:ext>
            </a:extLst>
          </p:cNvPr>
          <p:cNvSpPr txBox="1">
            <a:spLocks noChangeArrowheads="1"/>
          </p:cNvSpPr>
          <p:nvPr/>
        </p:nvSpPr>
        <p:spPr bwMode="auto">
          <a:xfrm>
            <a:off x="7942573" y="434090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2022</a:t>
            </a:r>
          </a:p>
        </p:txBody>
      </p:sp>
    </p:spTree>
    <p:extLst>
      <p:ext uri="{BB962C8B-B14F-4D97-AF65-F5344CB8AC3E}">
        <p14:creationId xmlns:p14="http://schemas.microsoft.com/office/powerpoint/2010/main" val="54090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3"/>
          <p:cNvSpPr txBox="1">
            <a:spLocks noGrp="1"/>
          </p:cNvSpPr>
          <p:nvPr>
            <p:ph type="title"/>
          </p:nvPr>
        </p:nvSpPr>
        <p:spPr>
          <a:xfrm>
            <a:off x="117447" y="201713"/>
            <a:ext cx="9026553" cy="283912"/>
          </a:xfrm>
        </p:spPr>
        <p:txBody>
          <a:bodyPr spcFirstLastPara="1" wrap="square" lIns="0" tIns="91425" rIns="0" bIns="91425" anchor="t" anchorCtr="0">
            <a:noAutofit/>
          </a:bodyPr>
          <a:lstStyle/>
          <a:p>
            <a:pPr lvl="0"/>
            <a:r>
              <a:rPr lang="en-PH" sz="1700" dirty="0">
                <a:latin typeface="Montserrat" panose="00000500000000000000" pitchFamily="2" charset="0"/>
              </a:rPr>
              <a:t>Whilst most retailers reduced promotional spend, the top 2 retailers and Iceland are promoting more and M&amp;S has repositioned below Tesco</a:t>
            </a:r>
            <a:endParaRPr lang="en-PH" sz="1700" dirty="0">
              <a:solidFill>
                <a:schemeClr val="accent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994112895"/>
              </p:ext>
            </p:extLst>
          </p:nvPr>
        </p:nvGraphicFramePr>
        <p:xfrm>
          <a:off x="3807620" y="927733"/>
          <a:ext cx="5205751" cy="4083960"/>
        </p:xfrm>
        <a:graphic>
          <a:graphicData uri="http://schemas.openxmlformats.org/drawingml/2006/table">
            <a:tbl>
              <a:tblPr>
                <a:noFill/>
                <a:tableStyleId>{0DBE4ED3-A11A-413B-A309-AE78DBB60736}</a:tableStyleId>
              </a:tblPr>
              <a:tblGrid>
                <a:gridCol w="1039631">
                  <a:extLst>
                    <a:ext uri="{9D8B030D-6E8A-4147-A177-3AD203B41FA5}">
                      <a16:colId xmlns:a16="http://schemas.microsoft.com/office/drawing/2014/main" val="20000"/>
                    </a:ext>
                  </a:extLst>
                </a:gridCol>
                <a:gridCol w="2359092">
                  <a:extLst>
                    <a:ext uri="{9D8B030D-6E8A-4147-A177-3AD203B41FA5}">
                      <a16:colId xmlns:a16="http://schemas.microsoft.com/office/drawing/2014/main" val="20001"/>
                    </a:ext>
                  </a:extLst>
                </a:gridCol>
                <a:gridCol w="1807028">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4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%Value</a:t>
                      </a:r>
                      <a:r>
                        <a:rPr lang="en" sz="1100" b="1" baseline="0" dirty="0">
                          <a:solidFill>
                            <a:srgbClr val="FFFFFF"/>
                          </a:solidFill>
                          <a:latin typeface="Montserrat" panose="00000500000000000000" pitchFamily="2" charset="0"/>
                          <a:ea typeface="Montserrat"/>
                          <a:cs typeface="Montserrat"/>
                          <a:sym typeface="Montserrat"/>
                        </a:rPr>
                        <a:t> sales bought on offer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 %</a:t>
                      </a:r>
                      <a:r>
                        <a:rPr lang="en" sz="1100" b="1" baseline="0" dirty="0">
                          <a:solidFill>
                            <a:srgbClr val="FFFFFF"/>
                          </a:solidFill>
                          <a:latin typeface="Montserrat" panose="00000500000000000000" pitchFamily="2" charset="0"/>
                          <a:ea typeface="Montserrat"/>
                          <a:cs typeface="Montserrat"/>
                          <a:sym typeface="Montserrat"/>
                        </a:rPr>
                        <a:t> pts vs last year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Ocado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rgbClr val="FFFFFF"/>
                          </a:solidFill>
                          <a:latin typeface="Montserrat" panose="00000500000000000000" pitchFamily="2" charset="0"/>
                          <a:ea typeface="Montserrat Light"/>
                          <a:cs typeface="Montserrat Light"/>
                          <a:sym typeface="Montserrat Light"/>
                        </a:rPr>
                        <a:t>30%</a:t>
                      </a:r>
                      <a:endParaRPr sz="1000" b="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Waitrose</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rgbClr val="FFFFFF"/>
                          </a:solidFill>
                          <a:latin typeface="Montserrat" panose="00000500000000000000" pitchFamily="2" charset="0"/>
                          <a:ea typeface="Montserrat Light"/>
                          <a:cs typeface="Montserrat Light"/>
                          <a:sym typeface="Montserrat Light"/>
                        </a:rPr>
                        <a:t>30%</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chemeClr val="bg1"/>
                          </a:solidFill>
                          <a:latin typeface="Montserrat" panose="00000500000000000000" pitchFamily="2" charset="0"/>
                          <a:ea typeface="Montserrat Light"/>
                          <a:cs typeface="Montserrat Light"/>
                          <a:sym typeface="Montserrat Light"/>
                        </a:rPr>
                        <a:t>-3%</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2113">
                <a:tc>
                  <a:txBody>
                    <a:bodyPr/>
                    <a:lstStyle/>
                    <a:p>
                      <a:pPr marL="0" lvl="0" indent="0" algn="l" rtl="0">
                        <a:spcBef>
                          <a:spcPts val="0"/>
                        </a:spcBef>
                        <a:spcAft>
                          <a:spcPts val="0"/>
                        </a:spcAft>
                        <a:buNone/>
                      </a:pPr>
                      <a:r>
                        <a:rPr lang="en-GB" sz="1000" b="0" dirty="0">
                          <a:solidFill>
                            <a:srgbClr val="FFFFFF"/>
                          </a:solidFill>
                          <a:latin typeface="Montserrat" panose="00000500000000000000" pitchFamily="2" charset="0"/>
                          <a:ea typeface="Montserrat"/>
                          <a:cs typeface="Montserrat"/>
                          <a:sym typeface="Montserrat"/>
                        </a:rPr>
                        <a:t>Co-op</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1000" b="0" dirty="0">
                          <a:solidFill>
                            <a:srgbClr val="FFFFFF"/>
                          </a:solidFill>
                          <a:latin typeface="Montserrat" panose="00000500000000000000" pitchFamily="2" charset="0"/>
                          <a:ea typeface="Montserrat Light"/>
                          <a:cs typeface="Montserrat Light"/>
                          <a:sym typeface="Montserrat Light"/>
                        </a:rPr>
                        <a:t>28%</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19536">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Morrisons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25%</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Iceland</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rgbClr val="FFFFFF"/>
                          </a:solidFill>
                          <a:latin typeface="Montserrat" panose="00000500000000000000" pitchFamily="2" charset="0"/>
                          <a:ea typeface="Montserrat Light"/>
                          <a:cs typeface="Montserrat Light"/>
                          <a:sym typeface="Montserrat Light"/>
                        </a:rPr>
                        <a:t>24%</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Tesco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rgbClr val="FFFFFF"/>
                          </a:solidFill>
                          <a:latin typeface="Montserrat" panose="00000500000000000000" pitchFamily="2" charset="0"/>
                          <a:ea typeface="Montserrat Light"/>
                          <a:cs typeface="Montserrat Light"/>
                          <a:sym typeface="Montserrat Light"/>
                        </a:rPr>
                        <a:t>22%</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M&amp;S</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bg1"/>
                          </a:solidFill>
                          <a:latin typeface="Montserrat" panose="00000500000000000000" pitchFamily="2" charset="0"/>
                          <a:ea typeface="Montserrat Light"/>
                          <a:cs typeface="Montserrat Light"/>
                          <a:sym typeface="Montserrat Light"/>
                        </a:rPr>
                        <a:t>-7%</a:t>
                      </a:r>
                      <a:endParaRPr sz="1000" b="1"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Sainsbury’s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rgbClr val="FFFFFF"/>
                          </a:solidFill>
                          <a:latin typeface="Montserrat" panose="00000500000000000000" pitchFamily="2" charset="0"/>
                          <a:ea typeface="Montserrat Light"/>
                          <a:cs typeface="Montserrat Light"/>
                          <a:sym typeface="Montserrat Light"/>
                        </a:rPr>
                        <a:t>20%</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ASDA</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19%</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Lidl</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9%</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-2%</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Aldi</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5%</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+0%</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19%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+0%</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364329" y="4943474"/>
            <a:ext cx="8159100" cy="136437"/>
          </a:xfrm>
        </p:spPr>
        <p:txBody>
          <a:bodyPr/>
          <a:lstStyle/>
          <a:p>
            <a:r>
              <a:rPr lang="en-PH" dirty="0">
                <a:latin typeface="Montserrat" panose="00000500000000000000" pitchFamily="2" charset="0"/>
              </a:rPr>
              <a:t>Source:  NielsenIQ Homescan % Value fmcg sales bought on offer, 4w/e </a:t>
            </a:r>
            <a:r>
              <a:rPr lang="en-PH" dirty="0"/>
              <a:t>29th</a:t>
            </a:r>
            <a:r>
              <a:rPr lang="en-PH" dirty="0">
                <a:latin typeface="Montserrat" panose="00000500000000000000" pitchFamily="2" charset="0"/>
              </a:rPr>
              <a:t> January 2022 vs year ago</a:t>
            </a:r>
          </a:p>
        </p:txBody>
      </p:sp>
    </p:spTree>
    <p:extLst>
      <p:ext uri="{BB962C8B-B14F-4D97-AF65-F5344CB8AC3E}">
        <p14:creationId xmlns:p14="http://schemas.microsoft.com/office/powerpoint/2010/main" val="1058382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423507" y="174122"/>
            <a:ext cx="8644207" cy="585492"/>
          </a:xfrm>
          <a:ln>
            <a:noFill/>
          </a:ln>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Food prices accelerated further in January, whilst fresh food inflation slowed slightly, ambient rose to its highest level since November 20</a:t>
            </a:r>
            <a:endParaRPr lang="en-PH" sz="1800" dirty="0">
              <a:latin typeface="Montserrat" panose="00000500000000000000" pitchFamily="2" charset="0"/>
            </a:endParaRPr>
          </a:p>
        </p:txBody>
      </p:sp>
      <p:cxnSp>
        <p:nvCxnSpPr>
          <p:cNvPr id="11" name="Straight Connector 10">
            <a:extLst>
              <a:ext uri="{FF2B5EF4-FFF2-40B4-BE49-F238E27FC236}">
                <a16:creationId xmlns:a16="http://schemas.microsoft.com/office/drawing/2014/main" id="{413F15B2-5FE5-4B30-A11E-5D55819104D0}"/>
              </a:ext>
            </a:extLst>
          </p:cNvPr>
          <p:cNvCxnSpPr>
            <a:cxnSpLocks/>
          </p:cNvCxnSpPr>
          <p:nvPr/>
        </p:nvCxnSpPr>
        <p:spPr>
          <a:xfrm flipV="1">
            <a:off x="2380768" y="756106"/>
            <a:ext cx="1531665" cy="67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7B3F519-0880-4B45-8224-7541530F4EB4}"/>
              </a:ext>
            </a:extLst>
          </p:cNvPr>
          <p:cNvCxnSpPr>
            <a:cxnSpLocks/>
          </p:cNvCxnSpPr>
          <p:nvPr/>
        </p:nvCxnSpPr>
        <p:spPr>
          <a:xfrm flipV="1">
            <a:off x="1991532" y="483793"/>
            <a:ext cx="2187957" cy="749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2244" y="4784578"/>
            <a:ext cx="8159100" cy="184800"/>
          </a:xfrm>
        </p:spPr>
        <p:txBody>
          <a:bodyPr/>
          <a:lstStyle/>
          <a:p>
            <a:pPr marL="146050" indent="0">
              <a:buNone/>
            </a:pPr>
            <a:r>
              <a:rPr lang="en-PH" sz="900" dirty="0">
                <a:latin typeface="Montserrat" panose="00000500000000000000" pitchFamily="2" charset="0"/>
              </a:rPr>
              <a:t>Source:  BRC-NielsenIQ Shop Price Index</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170189886"/>
              </p:ext>
            </p:extLst>
          </p:nvPr>
        </p:nvGraphicFramePr>
        <p:xfrm>
          <a:off x="307298" y="1357137"/>
          <a:ext cx="8644207"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8E31F09-8588-4575-8CB6-29DB80D4FE50}"/>
              </a:ext>
            </a:extLst>
          </p:cNvPr>
          <p:cNvSpPr txBox="1"/>
          <p:nvPr/>
        </p:nvSpPr>
        <p:spPr>
          <a:xfrm>
            <a:off x="338705" y="810763"/>
            <a:ext cx="8466589" cy="430887"/>
          </a:xfrm>
          <a:prstGeom prst="rect">
            <a:avLst/>
          </a:prstGeom>
          <a:noFill/>
        </p:spPr>
        <p:txBody>
          <a:bodyPr wrap="square" rtlCol="0">
            <a:spAutoFit/>
          </a:bodyPr>
          <a:lstStyle/>
          <a:p>
            <a:r>
              <a:rPr lang="en-GB" sz="1100" dirty="0">
                <a:latin typeface="Montserrat" panose="00000500000000000000" pitchFamily="2" charset="0"/>
              </a:rPr>
              <a:t>Rising prices are explained by higher transportation costs, labour shortages and rising commodity and global food prices.</a:t>
            </a:r>
          </a:p>
        </p:txBody>
      </p:sp>
      <p:cxnSp>
        <p:nvCxnSpPr>
          <p:cNvPr id="10" name="Straight Connector 9">
            <a:extLst>
              <a:ext uri="{FF2B5EF4-FFF2-40B4-BE49-F238E27FC236}">
                <a16:creationId xmlns:a16="http://schemas.microsoft.com/office/drawing/2014/main" id="{BB5759AB-C3EC-4121-B7B1-0BF2CCBFA159}"/>
              </a:ext>
            </a:extLst>
          </p:cNvPr>
          <p:cNvCxnSpPr>
            <a:cxnSpLocks/>
          </p:cNvCxnSpPr>
          <p:nvPr/>
        </p:nvCxnSpPr>
        <p:spPr>
          <a:xfrm flipV="1">
            <a:off x="6411090" y="491288"/>
            <a:ext cx="626792" cy="749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EEAD1A-6FC3-430C-81BF-EE2BC3E894FE}"/>
              </a:ext>
            </a:extLst>
          </p:cNvPr>
          <p:cNvCxnSpPr>
            <a:cxnSpLocks/>
          </p:cNvCxnSpPr>
          <p:nvPr/>
        </p:nvCxnSpPr>
        <p:spPr>
          <a:xfrm>
            <a:off x="423507" y="762866"/>
            <a:ext cx="88627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18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04051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04051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chemeClr val="bg1"/>
                </a:solidFill>
                <a:latin typeface="Avenir Next LT Pro" panose="020B0504020202020204" pitchFamily="34" charset="0"/>
                <a:ea typeface="Montserrat"/>
                <a:cs typeface="Montserrat"/>
                <a:sym typeface="Montserrat"/>
              </a:rPr>
              <a:t>2</a:t>
            </a:r>
            <a:endParaRPr sz="3000" b="1" i="0" u="none" strike="noStrike" cap="none" dirty="0">
              <a:solidFill>
                <a:schemeClr val="bg1"/>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04051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151232" y="1617325"/>
            <a:ext cx="2712000" cy="2930279"/>
          </a:xfrm>
          <a:prstGeom prst="rect">
            <a:avLst/>
          </a:prstGeom>
          <a:noFill/>
          <a:ln>
            <a:noFill/>
          </a:ln>
        </p:spPr>
        <p:txBody>
          <a:bodyPr spcFirstLastPara="1" wrap="square" lIns="0" tIns="45700" rIns="0" bIns="45700" anchor="t" anchorCtr="0">
            <a:noAutofit/>
          </a:bodyPr>
          <a:lstStyle/>
          <a:p>
            <a:pPr marL="171450" lvl="0" indent="-171450">
              <a:buClr>
                <a:schemeClr val="accent1"/>
              </a:buClr>
              <a:buFont typeface="Arial" panose="020B0604020202020204" pitchFamily="34" charset="0"/>
              <a:buChar char="•"/>
              <a:tabLst>
                <a:tab pos="226695" algn="l"/>
                <a:tab pos="457200" algn="l"/>
              </a:tabLst>
            </a:pP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t>
            </a:r>
            <a:r>
              <a:rPr lang="en-GB" sz="1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Nearly a </a:t>
            </a:r>
            <a:r>
              <a:rPr lang="en-GB" sz="1100" b="1" dirty="0">
                <a:solidFill>
                  <a:schemeClr val="accent1"/>
                </a:solidFill>
                <a:effectLst/>
                <a:latin typeface="Montserrat" panose="00000500000000000000" pitchFamily="2" charset="0"/>
                <a:ea typeface="Calibri" panose="020F0502020204030204" pitchFamily="34" charset="0"/>
                <a:cs typeface="Calibri" panose="020F0502020204030204" pitchFamily="34" charset="0"/>
              </a:rPr>
              <a:t>half</a:t>
            </a:r>
            <a:r>
              <a:rPr lang="en-GB" sz="1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 of </a:t>
            </a:r>
            <a:r>
              <a:rPr lang="en-GB" sz="1100" b="1" dirty="0">
                <a:solidFill>
                  <a:schemeClr val="accent1"/>
                </a:solidFill>
                <a:effectLst/>
                <a:latin typeface="Montserrat" panose="00000500000000000000" pitchFamily="2" charset="0"/>
                <a:ea typeface="Calibri" panose="020F0502020204030204" pitchFamily="34" charset="0"/>
                <a:cs typeface="Calibri" panose="020F0502020204030204" pitchFamily="34" charset="0"/>
              </a:rPr>
              <a:t>all</a:t>
            </a:r>
            <a:r>
              <a:rPr lang="en-GB" sz="1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 households are sighting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the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increasing cost of living‘</a:t>
            </a:r>
            <a:r>
              <a:rPr lang="en-GB" sz="1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 as their </a:t>
            </a:r>
            <a:r>
              <a:rPr lang="en-US" sz="1100" b="1"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most important concern</a:t>
            </a:r>
            <a:r>
              <a:rPr lang="en-US" sz="11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 at the moment’ (NielsenIQ Homescan Survey Nov21).</a:t>
            </a:r>
          </a:p>
          <a:p>
            <a:pPr marL="171450" lvl="0" indent="-171450">
              <a:buClr>
                <a:schemeClr val="accent1"/>
              </a:buClr>
              <a:buFont typeface="Arial" panose="020B0604020202020204" pitchFamily="34" charset="0"/>
              <a:buChar char="•"/>
              <a:tabLst>
                <a:tab pos="226695" algn="l"/>
                <a:tab pos="457200" algn="l"/>
              </a:tabLst>
            </a:pPr>
            <a:endParaRPr lang="en-US" sz="1100" dirty="0">
              <a:solidFill>
                <a:schemeClr val="bg1"/>
              </a:solidFill>
              <a:latin typeface="Montserrat" panose="00000500000000000000" pitchFamily="2" charset="0"/>
              <a:ea typeface="Calibri" panose="020F0502020204030204" pitchFamily="34" charset="0"/>
              <a:cs typeface="Calibri" panose="020F0502020204030204" pitchFamily="34" charset="0"/>
            </a:endParaRPr>
          </a:p>
          <a:p>
            <a:pPr marL="171450" indent="-171450">
              <a:buClr>
                <a:schemeClr val="accent1"/>
              </a:buClr>
              <a:buFont typeface="Arial" panose="020B0604020202020204" pitchFamily="34" charset="0"/>
              <a:buChar char="•"/>
              <a:tabLst>
                <a:tab pos="226695" algn="l"/>
                <a:tab pos="457200" algn="l"/>
              </a:tabLst>
            </a:pP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There is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little momentum </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expected in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any</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sector of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retailing</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with the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non-food channel</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(e.g. Home, Electrical, Clothing, Leisure) likely to be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more directly affected</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by the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cautious</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shopper sentiment </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and impact of the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rising cost of living</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t>
            </a:r>
          </a:p>
          <a:p>
            <a:pPr marL="171450" lvl="0" indent="-171450">
              <a:buClr>
                <a:schemeClr val="accent1"/>
              </a:buClr>
              <a:buFont typeface="Arial" panose="020B0604020202020204" pitchFamily="34" charset="0"/>
              <a:buChar char="•"/>
              <a:tabLst>
                <a:tab pos="226695" algn="l"/>
                <a:tab pos="457200" algn="l"/>
              </a:tabLst>
            </a:pPr>
            <a:endParaRPr lang="en-US" sz="1100" dirty="0">
              <a:solidFill>
                <a:schemeClr val="bg1"/>
              </a:solidFill>
              <a:effectLst/>
              <a:latin typeface="Montserrat" panose="00000500000000000000" pitchFamily="2" charset="0"/>
              <a:ea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tabLst>
                <a:tab pos="226695" algn="l"/>
                <a:tab pos="457200" algn="l"/>
              </a:tabLst>
            </a:pPr>
            <a:endParaRPr lang="en-US" sz="1100" dirty="0">
              <a:solidFill>
                <a:schemeClr val="bg1"/>
              </a:solidFill>
              <a:latin typeface="Montserrat" panose="00000500000000000000" pitchFamily="2" charset="0"/>
              <a:ea typeface="Times New Roman" panose="02020603050405020304" pitchFamily="18" charset="0"/>
              <a:cs typeface="Calibri" panose="020F0502020204030204" pitchFamily="34" charset="0"/>
            </a:endParaRPr>
          </a:p>
          <a:p>
            <a:pPr marL="171450" lvl="0" indent="-171450">
              <a:buClr>
                <a:schemeClr val="accent1"/>
              </a:buClr>
              <a:buFont typeface="Arial" panose="020B0604020202020204" pitchFamily="34" charset="0"/>
              <a:buChar char="•"/>
              <a:tabLst>
                <a:tab pos="226695" algn="l"/>
                <a:tab pos="457200" algn="l"/>
              </a:tabLst>
            </a:pPr>
            <a:endParaRPr lang="en-GB" sz="1100" dirty="0">
              <a:solidFill>
                <a:schemeClr val="bg1"/>
              </a:solidFill>
              <a:effectLst/>
              <a:latin typeface="Arial" panose="020B0604020202020204" pitchFamily="34" charset="0"/>
              <a:ea typeface="Times New Roman" panose="02020603050405020304" pitchFamily="18" charset="0"/>
            </a:endParaRPr>
          </a:p>
        </p:txBody>
      </p:sp>
      <p:cxnSp>
        <p:nvCxnSpPr>
          <p:cNvPr id="646" name="Google Shape;646;p59"/>
          <p:cNvCxnSpPr/>
          <p:nvPr/>
        </p:nvCxnSpPr>
        <p:spPr>
          <a:xfrm>
            <a:off x="338424" y="157072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57072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57072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06886" y="1617325"/>
            <a:ext cx="2886688" cy="3158101"/>
          </a:xfrm>
          <a:prstGeom prst="rect">
            <a:avLst/>
          </a:prstGeom>
          <a:noFill/>
          <a:ln>
            <a:noFill/>
          </a:ln>
        </p:spPr>
        <p:txBody>
          <a:bodyPr spcFirstLastPara="1" wrap="square" lIns="0" tIns="45700" rIns="0" bIns="45700" anchor="t" anchorCtr="0">
            <a:noAutofit/>
          </a:bodyPr>
          <a:lstStyle/>
          <a:p>
            <a:pPr marL="171450" lvl="0" indent="-171450">
              <a:spcAft>
                <a:spcPts val="0"/>
              </a:spcAft>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Against the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increased</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supermarket spend during Lockdown in Q1 2021,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Total Till growths</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are likely to be in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decline</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throughout Q1</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with </a:t>
            </a:r>
            <a:r>
              <a:rPr lang="en-GB" sz="1100" dirty="0">
                <a:solidFill>
                  <a:schemeClr val="bg1"/>
                </a:solidFill>
                <a:effectLst/>
                <a:latin typeface="Montserrat" panose="00000500000000000000" pitchFamily="2" charset="0"/>
                <a:ea typeface="Arial Unicode MS"/>
                <a:cs typeface="Calibri" panose="020F0502020204030204" pitchFamily="34" charset="0"/>
              </a:rPr>
              <a:t>shoppers </a:t>
            </a:r>
            <a:r>
              <a:rPr lang="en-GB" sz="1100" b="1" dirty="0">
                <a:solidFill>
                  <a:schemeClr val="accent1"/>
                </a:solidFill>
                <a:effectLst/>
                <a:latin typeface="Montserrat" panose="00000500000000000000" pitchFamily="2" charset="0"/>
                <a:ea typeface="Arial Unicode MS"/>
                <a:cs typeface="Calibri" panose="020F0502020204030204" pitchFamily="34" charset="0"/>
              </a:rPr>
              <a:t>managing</a:t>
            </a:r>
            <a:r>
              <a:rPr lang="en-GB" sz="1100" dirty="0">
                <a:solidFill>
                  <a:schemeClr val="bg1"/>
                </a:solidFill>
                <a:effectLst/>
                <a:latin typeface="Montserrat" panose="00000500000000000000" pitchFamily="2" charset="0"/>
                <a:ea typeface="Arial Unicode MS"/>
                <a:cs typeface="Calibri" panose="020F0502020204030204" pitchFamily="34" charset="0"/>
              </a:rPr>
              <a:t> spend </a:t>
            </a:r>
            <a:r>
              <a:rPr lang="en-GB" sz="1100" b="1" dirty="0">
                <a:solidFill>
                  <a:schemeClr val="bg1"/>
                </a:solidFill>
                <a:effectLst/>
                <a:latin typeface="Montserrat" panose="00000500000000000000" pitchFamily="2" charset="0"/>
                <a:ea typeface="Arial Unicode MS"/>
                <a:cs typeface="Calibri" panose="020F0502020204030204" pitchFamily="34" charset="0"/>
              </a:rPr>
              <a:t>across most channels</a:t>
            </a:r>
            <a:r>
              <a:rPr lang="en-GB" sz="1100" dirty="0">
                <a:solidFill>
                  <a:schemeClr val="bg1"/>
                </a:solidFill>
                <a:effectLst/>
                <a:latin typeface="Montserrat" panose="00000500000000000000" pitchFamily="2" charset="0"/>
                <a:ea typeface="Arial Unicode MS"/>
                <a:cs typeface="Calibri" panose="020F0502020204030204" pitchFamily="34" charset="0"/>
              </a:rPr>
              <a:t> and also </a:t>
            </a:r>
            <a:r>
              <a:rPr lang="en-GB" sz="1100" b="1" dirty="0">
                <a:solidFill>
                  <a:schemeClr val="accent1"/>
                </a:solidFill>
                <a:effectLst/>
                <a:latin typeface="Montserrat" panose="00000500000000000000" pitchFamily="2" charset="0"/>
                <a:ea typeface="Arial Unicode MS"/>
                <a:cs typeface="Calibri" panose="020F0502020204030204" pitchFamily="34" charset="0"/>
              </a:rPr>
              <a:t>reigning</a:t>
            </a:r>
            <a:r>
              <a:rPr lang="en-GB" sz="1100" dirty="0">
                <a:solidFill>
                  <a:schemeClr val="bg1"/>
                </a:solidFill>
                <a:effectLst/>
                <a:latin typeface="Montserrat" panose="00000500000000000000" pitchFamily="2" charset="0"/>
                <a:ea typeface="Arial Unicode MS"/>
                <a:cs typeface="Calibri" panose="020F0502020204030204" pitchFamily="34" charset="0"/>
              </a:rPr>
              <a:t> in some </a:t>
            </a:r>
            <a:r>
              <a:rPr lang="en-GB" sz="1100" b="1" dirty="0">
                <a:solidFill>
                  <a:schemeClr val="accent1"/>
                </a:solidFill>
                <a:effectLst/>
                <a:latin typeface="Montserrat" panose="00000500000000000000" pitchFamily="2" charset="0"/>
                <a:ea typeface="Arial Unicode MS"/>
                <a:cs typeface="Calibri" panose="020F0502020204030204" pitchFamily="34" charset="0"/>
              </a:rPr>
              <a:t>discretionary</a:t>
            </a:r>
            <a:r>
              <a:rPr lang="en-GB" sz="1100" dirty="0">
                <a:solidFill>
                  <a:schemeClr val="bg1"/>
                </a:solidFill>
                <a:effectLst/>
                <a:latin typeface="Montserrat" panose="00000500000000000000" pitchFamily="2" charset="0"/>
                <a:ea typeface="Arial Unicode MS"/>
                <a:cs typeface="Calibri" panose="020F0502020204030204" pitchFamily="34" charset="0"/>
              </a:rPr>
              <a:t> spend as </a:t>
            </a:r>
            <a:r>
              <a:rPr lang="en-GB" sz="1100" b="1" dirty="0">
                <a:solidFill>
                  <a:schemeClr val="bg1"/>
                </a:solidFill>
                <a:effectLst/>
                <a:latin typeface="Montserrat" panose="00000500000000000000" pitchFamily="2" charset="0"/>
                <a:ea typeface="Arial Unicode MS"/>
                <a:cs typeface="Calibri" panose="020F0502020204030204" pitchFamily="34" charset="0"/>
              </a:rPr>
              <a:t>inflation</a:t>
            </a:r>
            <a:r>
              <a:rPr lang="en-GB" sz="1100" dirty="0">
                <a:solidFill>
                  <a:schemeClr val="bg1"/>
                </a:solidFill>
                <a:effectLst/>
                <a:latin typeface="Montserrat" panose="00000500000000000000" pitchFamily="2" charset="0"/>
                <a:ea typeface="Arial Unicode MS"/>
                <a:cs typeface="Calibri" panose="020F0502020204030204" pitchFamily="34" charset="0"/>
              </a:rPr>
              <a:t> takes a </a:t>
            </a:r>
            <a:r>
              <a:rPr lang="en-GB" sz="1100" b="1" dirty="0">
                <a:solidFill>
                  <a:schemeClr val="bg1"/>
                </a:solidFill>
                <a:effectLst/>
                <a:latin typeface="Montserrat" panose="00000500000000000000" pitchFamily="2" charset="0"/>
                <a:ea typeface="Arial Unicode MS"/>
                <a:cs typeface="Calibri" panose="020F0502020204030204" pitchFamily="34" charset="0"/>
              </a:rPr>
              <a:t>bigger toll </a:t>
            </a:r>
            <a:r>
              <a:rPr lang="en-GB" sz="1100" dirty="0">
                <a:solidFill>
                  <a:schemeClr val="bg1"/>
                </a:solidFill>
                <a:effectLst/>
                <a:latin typeface="Montserrat" panose="00000500000000000000" pitchFamily="2" charset="0"/>
                <a:ea typeface="Arial Unicode MS"/>
                <a:cs typeface="Calibri" panose="020F0502020204030204" pitchFamily="34" charset="0"/>
              </a:rPr>
              <a:t>on household finances. </a:t>
            </a:r>
          </a:p>
          <a:p>
            <a:pPr marL="171450" lvl="0" indent="-171450">
              <a:spcAft>
                <a:spcPts val="0"/>
              </a:spcAft>
              <a:buClr>
                <a:schemeClr val="accent1"/>
              </a:buClr>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endParaRPr>
          </a:p>
          <a:p>
            <a:pPr marL="171450" lvl="0" indent="-171450">
              <a:spcAft>
                <a:spcPts val="0"/>
              </a:spcAft>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Shopper are expected to become </a:t>
            </a:r>
            <a:r>
              <a:rPr lang="en-GB" sz="11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more</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promiscuous</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with </a:t>
            </a:r>
            <a:r>
              <a:rPr lang="en-GB" sz="11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more</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spend at </a:t>
            </a:r>
            <a:r>
              <a:rPr lang="en-GB" sz="11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value retailers </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and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more visits </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coupled with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smaller basket </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spend becoming the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driver of retailer performance</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The possibility of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colder weather</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over the next few weeks, could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disrupt</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this pattern and be an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incentive </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to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spend</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a:t>
            </a:r>
            <a:endParaRPr lang="en-GB" sz="1100" dirty="0">
              <a:solidFill>
                <a:schemeClr val="bg1"/>
              </a:solidFill>
              <a:effectLst/>
              <a:latin typeface="Times New Roman" panose="02020603050405020304" pitchFamily="18" charset="0"/>
              <a:ea typeface="Times New Roman" panose="02020603050405020304" pitchFamily="18" charset="0"/>
            </a:endParaRPr>
          </a:p>
        </p:txBody>
      </p:sp>
      <p:sp>
        <p:nvSpPr>
          <p:cNvPr id="650" name="Google Shape;650;p59"/>
          <p:cNvSpPr txBox="1"/>
          <p:nvPr/>
        </p:nvSpPr>
        <p:spPr>
          <a:xfrm>
            <a:off x="6147548" y="1617325"/>
            <a:ext cx="2712000" cy="3237824"/>
          </a:xfrm>
          <a:prstGeom prst="rect">
            <a:avLst/>
          </a:prstGeom>
          <a:noFill/>
          <a:ln>
            <a:noFill/>
          </a:ln>
        </p:spPr>
        <p:txBody>
          <a:bodyPr spcFirstLastPara="1" wrap="square" lIns="0" tIns="45700" rIns="0" bIns="45700" anchor="t" anchorCtr="0">
            <a:noAutofit/>
          </a:bodyPr>
          <a:lstStyle/>
          <a:p>
            <a:pPr marL="342900" lvl="0" indent="-342900">
              <a:spcAft>
                <a:spcPts val="0"/>
              </a:spcAft>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Arial Unicode MS"/>
                <a:cs typeface="Calibri" panose="020F0502020204030204" pitchFamily="34" charset="0"/>
              </a:rPr>
              <a:t>Looking ahead, </a:t>
            </a:r>
            <a:r>
              <a:rPr lang="en-GB" sz="1100" b="1" dirty="0">
                <a:solidFill>
                  <a:schemeClr val="bg1"/>
                </a:solidFill>
                <a:effectLst/>
                <a:latin typeface="Montserrat" panose="00000500000000000000" pitchFamily="2" charset="0"/>
                <a:ea typeface="Arial Unicode MS"/>
                <a:cs typeface="Calibri" panose="020F0502020204030204" pitchFamily="34" charset="0"/>
              </a:rPr>
              <a:t>Easter </a:t>
            </a:r>
            <a:r>
              <a:rPr lang="en-GB" sz="1100" dirty="0">
                <a:solidFill>
                  <a:schemeClr val="bg1"/>
                </a:solidFill>
                <a:effectLst/>
                <a:latin typeface="Montserrat" panose="00000500000000000000" pitchFamily="2" charset="0"/>
                <a:ea typeface="Arial Unicode MS"/>
                <a:cs typeface="Calibri" panose="020F0502020204030204" pitchFamily="34" charset="0"/>
              </a:rPr>
              <a:t>will </a:t>
            </a:r>
            <a:r>
              <a:rPr lang="en-GB" sz="1100" b="1" dirty="0">
                <a:solidFill>
                  <a:schemeClr val="bg1"/>
                </a:solidFill>
                <a:effectLst/>
                <a:latin typeface="Montserrat" panose="00000500000000000000" pitchFamily="2" charset="0"/>
                <a:ea typeface="Arial Unicode MS"/>
                <a:cs typeface="Calibri" panose="020F0502020204030204" pitchFamily="34" charset="0"/>
              </a:rPr>
              <a:t>now </a:t>
            </a:r>
            <a:r>
              <a:rPr lang="en-GB" sz="1100" dirty="0">
                <a:solidFill>
                  <a:schemeClr val="bg1"/>
                </a:solidFill>
                <a:effectLst/>
                <a:latin typeface="Montserrat" panose="00000500000000000000" pitchFamily="2" charset="0"/>
                <a:ea typeface="Arial Unicode MS"/>
                <a:cs typeface="Calibri" panose="020F0502020204030204" pitchFamily="34" charset="0"/>
              </a:rPr>
              <a:t>be a</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bigger catalyst</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for growth than usual when we can also expect the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impact of inflation</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to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start to peak</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the same time as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the end of pandemic comparatives</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which together may help to lift underlying growths.</a:t>
            </a:r>
          </a:p>
          <a:p>
            <a:pPr marL="342900" lvl="0" indent="-342900">
              <a:spcAft>
                <a:spcPts val="0"/>
              </a:spcAft>
              <a:buClr>
                <a:schemeClr val="accent1"/>
              </a:buClr>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endParaRPr>
          </a:p>
          <a:p>
            <a:pPr marL="342900" lvl="0" indent="-342900">
              <a:spcAft>
                <a:spcPts val="0"/>
              </a:spcAft>
              <a:buClr>
                <a:schemeClr val="accent1"/>
              </a:buClr>
              <a:buFont typeface="Arial" panose="020B0604020202020204" pitchFamily="34" charset="0"/>
              <a:buChar char="•"/>
            </a:pP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Streamlining</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and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simplifying</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business models to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reduce</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operating costs</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will also be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important</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strategies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as retail stores are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re invented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in 2022</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as the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pandemic</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eventually becomes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endemic</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t>
            </a:r>
            <a:endParaRPr lang="en-GB" sz="1100" b="1" dirty="0">
              <a:solidFill>
                <a:schemeClr val="bg1"/>
              </a:solidFill>
              <a:effectLst/>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247339" y="304292"/>
            <a:ext cx="8896661" cy="393600"/>
          </a:xfrm>
        </p:spPr>
        <p:txBody>
          <a:bodyPr spcFirstLastPara="1" wrap="square" lIns="0" tIns="91425" rIns="0" bIns="91425" anchor="t" anchorCtr="0">
            <a:noAutofit/>
          </a:bodyPr>
          <a:lstStyle/>
          <a:p>
            <a:pPr marR="228600" indent="-450215"/>
            <a:r>
              <a:rPr lang="en-GB" sz="2000" dirty="0">
                <a:solidFill>
                  <a:schemeClr val="bg1"/>
                </a:solidFill>
                <a:latin typeface="Montserrat" panose="00000500000000000000" pitchFamily="2" charset="0"/>
              </a:rPr>
              <a:t>January has marked a </a:t>
            </a:r>
            <a:r>
              <a:rPr lang="en-GB" sz="2000" dirty="0">
                <a:solidFill>
                  <a:schemeClr val="accent1"/>
                </a:solidFill>
                <a:latin typeface="Montserrat" panose="00000500000000000000" pitchFamily="2" charset="0"/>
              </a:rPr>
              <a:t>new era</a:t>
            </a:r>
            <a:r>
              <a:rPr lang="en-GB" sz="2000" dirty="0">
                <a:solidFill>
                  <a:schemeClr val="bg1"/>
                </a:solidFill>
                <a:latin typeface="Montserrat" panose="00000500000000000000" pitchFamily="2" charset="0"/>
              </a:rPr>
              <a:t>, as shoppers start to come to terms with the </a:t>
            </a:r>
            <a:r>
              <a:rPr lang="en-GB" sz="2000" dirty="0">
                <a:solidFill>
                  <a:schemeClr val="accent1"/>
                </a:solidFill>
                <a:latin typeface="Montserrat" panose="00000500000000000000" pitchFamily="2" charset="0"/>
              </a:rPr>
              <a:t>higher cost of living</a:t>
            </a:r>
            <a:endParaRPr lang="en-GB" sz="2000" dirty="0">
              <a:solidFill>
                <a:schemeClr val="accent1"/>
              </a:solidFill>
              <a:effectLst/>
              <a:latin typeface="Montserrat" panose="00000500000000000000" pitchFamily="2" charset="0"/>
            </a:endParaRPr>
          </a:p>
        </p:txBody>
      </p:sp>
    </p:spTree>
    <p:extLst>
      <p:ext uri="{BB962C8B-B14F-4D97-AF65-F5344CB8AC3E}">
        <p14:creationId xmlns:p14="http://schemas.microsoft.com/office/powerpoint/2010/main" val="3511825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138689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6511B7-5210-4F58-B11C-A9DF172A7C6F}"/>
              </a:ext>
            </a:extLst>
          </p:cNvPr>
          <p:cNvPicPr>
            <a:picLocks noChangeAspect="1"/>
          </p:cNvPicPr>
          <p:nvPr/>
        </p:nvPicPr>
        <p:blipFill>
          <a:blip r:embed="rId3"/>
          <a:stretch>
            <a:fillRect/>
          </a:stretch>
        </p:blipFill>
        <p:spPr>
          <a:xfrm>
            <a:off x="1334085" y="1116197"/>
            <a:ext cx="5762232" cy="3502995"/>
          </a:xfrm>
          <a:prstGeom prst="rect">
            <a:avLst/>
          </a:prstGeom>
        </p:spPr>
      </p:pic>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34057" y="380973"/>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900" b="1" dirty="0">
                <a:latin typeface="Montserrat" panose="00000500000000000000" pitchFamily="2" charset="0"/>
              </a:rPr>
              <a:t>January saw shoppers spending more on convenience foods including impulse categories, health and beauty and pet</a:t>
            </a:r>
            <a:endParaRPr lang="en-GB" altLang="en-US" sz="1900" b="1" dirty="0">
              <a:solidFill>
                <a:schemeClr val="tx1"/>
              </a:solidFill>
              <a:latin typeface="Montserrat" panose="00000500000000000000" pitchFamily="2" charset="0"/>
            </a:endParaRPr>
          </a:p>
        </p:txBody>
      </p:sp>
      <p:sp>
        <p:nvSpPr>
          <p:cNvPr id="2" name="Oval 1">
            <a:extLst>
              <a:ext uri="{FF2B5EF4-FFF2-40B4-BE49-F238E27FC236}">
                <a16:creationId xmlns:a16="http://schemas.microsoft.com/office/drawing/2014/main" id="{A780D31D-3510-423A-BADF-9DBCE4E73942}"/>
              </a:ext>
            </a:extLst>
          </p:cNvPr>
          <p:cNvSpPr/>
          <p:nvPr/>
        </p:nvSpPr>
        <p:spPr>
          <a:xfrm>
            <a:off x="6715593" y="2286000"/>
            <a:ext cx="380724" cy="157397"/>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C54B032B-FF23-458F-825B-D92425D362AD}"/>
              </a:ext>
            </a:extLst>
          </p:cNvPr>
          <p:cNvSpPr/>
          <p:nvPr/>
        </p:nvSpPr>
        <p:spPr>
          <a:xfrm>
            <a:off x="6715593" y="2788995"/>
            <a:ext cx="380724" cy="157397"/>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E1B57049-AD2D-4EBC-B17F-CCBF683E76AC}"/>
              </a:ext>
            </a:extLst>
          </p:cNvPr>
          <p:cNvSpPr/>
          <p:nvPr/>
        </p:nvSpPr>
        <p:spPr>
          <a:xfrm>
            <a:off x="6715593" y="3426760"/>
            <a:ext cx="380724" cy="157397"/>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5908A33E-EFC5-4522-B7A3-2BD58E57B691}"/>
              </a:ext>
            </a:extLst>
          </p:cNvPr>
          <p:cNvSpPr/>
          <p:nvPr/>
        </p:nvSpPr>
        <p:spPr>
          <a:xfrm>
            <a:off x="6715593" y="3739708"/>
            <a:ext cx="380724" cy="157397"/>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F0BF5D22-66A0-44B1-8A6B-C75A4C7E3B10}"/>
              </a:ext>
            </a:extLst>
          </p:cNvPr>
          <p:cNvSpPr/>
          <p:nvPr/>
        </p:nvSpPr>
        <p:spPr>
          <a:xfrm>
            <a:off x="6715593" y="1504643"/>
            <a:ext cx="380724" cy="157397"/>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1774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7"/>
          <p:cNvSpPr txBox="1">
            <a:spLocks/>
          </p:cNvSpPr>
          <p:nvPr/>
        </p:nvSpPr>
        <p:spPr bwMode="auto">
          <a:xfrm>
            <a:off x="322958" y="180281"/>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a:solidFill>
                  <a:schemeClr val="tx1"/>
                </a:solidFill>
                <a:latin typeface="Montserrat" panose="00000500000000000000" pitchFamily="2" charset="0"/>
              </a:rPr>
              <a:t>The shift away from staple foods continues to accentuate the decline in units as well as larger store formats and bigger online shops</a:t>
            </a:r>
            <a:endParaRPr lang="en-US" altLang="en-US" sz="18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7" name="Oval 6"/>
          <p:cNvSpPr/>
          <p:nvPr/>
        </p:nvSpPr>
        <p:spPr>
          <a:xfrm>
            <a:off x="7082778" y="2364094"/>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082778" y="161667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p:cNvSpPr/>
          <p:nvPr/>
        </p:nvSpPr>
        <p:spPr>
          <a:xfrm>
            <a:off x="7073273" y="3013023"/>
            <a:ext cx="459225" cy="372007"/>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pic>
        <p:nvPicPr>
          <p:cNvPr id="8" name="Picture 7">
            <a:extLst>
              <a:ext uri="{FF2B5EF4-FFF2-40B4-BE49-F238E27FC236}">
                <a16:creationId xmlns:a16="http://schemas.microsoft.com/office/drawing/2014/main" id="{93301140-9CE0-42B5-AA86-091FFF404D3F}"/>
              </a:ext>
            </a:extLst>
          </p:cNvPr>
          <p:cNvPicPr>
            <a:picLocks noChangeAspect="1"/>
          </p:cNvPicPr>
          <p:nvPr/>
        </p:nvPicPr>
        <p:blipFill>
          <a:blip r:embed="rId3"/>
          <a:stretch>
            <a:fillRect/>
          </a:stretch>
        </p:blipFill>
        <p:spPr>
          <a:xfrm>
            <a:off x="1831609" y="1037317"/>
            <a:ext cx="5691385" cy="3526612"/>
          </a:xfrm>
          <a:prstGeom prst="rect">
            <a:avLst/>
          </a:prstGeom>
        </p:spPr>
      </p:pic>
    </p:spTree>
    <p:extLst>
      <p:ext uri="{BB962C8B-B14F-4D97-AF65-F5344CB8AC3E}">
        <p14:creationId xmlns:p14="http://schemas.microsoft.com/office/powerpoint/2010/main" val="487788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a:xfrm>
            <a:off x="278450" y="4758087"/>
            <a:ext cx="8159100" cy="184800"/>
          </a:xfrm>
        </p:spPr>
        <p:txBody>
          <a:bodyPr/>
          <a:lstStyle/>
          <a:p>
            <a:r>
              <a:rPr lang="en-PH" dirty="0">
                <a:solidFill>
                  <a:schemeClr val="bg1"/>
                </a:solidFill>
                <a:latin typeface="Montserrat" panose="00000500000000000000" pitchFamily="2" charset="0"/>
              </a:rPr>
              <a:t>Source:  NielsenIQ Homescan FMCG, NielsenIQ Scantrack</a:t>
            </a:r>
          </a:p>
        </p:txBody>
      </p:sp>
      <p:sp>
        <p:nvSpPr>
          <p:cNvPr id="641" name="Google Shape;641;p59"/>
          <p:cNvSpPr txBox="1"/>
          <p:nvPr/>
        </p:nvSpPr>
        <p:spPr>
          <a:xfrm>
            <a:off x="338424"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00776" y="1376602"/>
            <a:ext cx="2999082" cy="3172645"/>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January Total Till sales fell but </a:t>
            </a:r>
            <a:r>
              <a:rPr lang="en-GB" sz="1100" b="1" dirty="0">
                <a:solidFill>
                  <a:schemeClr val="bg1"/>
                </a:solidFill>
                <a:effectLst/>
                <a:latin typeface="Montserrat" panose="00000500000000000000" pitchFamily="2" charset="0"/>
                <a:ea typeface="Times New Roman" panose="02020603050405020304" pitchFamily="18" charset="0"/>
              </a:rPr>
              <a:t>only modestly -2.9% </a:t>
            </a:r>
            <a:r>
              <a:rPr lang="en-GB" sz="1100" dirty="0">
                <a:solidFill>
                  <a:schemeClr val="bg1"/>
                </a:solidFill>
                <a:effectLst/>
                <a:latin typeface="Montserrat" panose="00000500000000000000" pitchFamily="2" charset="0"/>
                <a:ea typeface="Times New Roman" panose="02020603050405020304" pitchFamily="18" charset="0"/>
              </a:rPr>
              <a:t>against last years +10.6%.</a:t>
            </a:r>
            <a:endParaRPr lang="en-GB" sz="1100" b="1"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b="1"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bg1"/>
                </a:solidFill>
                <a:latin typeface="Montserrat" panose="00000500000000000000" pitchFamily="2" charset="0"/>
                <a:ea typeface="Times New Roman" panose="02020603050405020304" pitchFamily="18" charset="0"/>
              </a:rPr>
              <a:t>Unit growths </a:t>
            </a:r>
            <a:r>
              <a:rPr lang="en-GB" sz="1100" dirty="0">
                <a:solidFill>
                  <a:schemeClr val="bg1"/>
                </a:solidFill>
                <a:latin typeface="Montserrat" panose="00000500000000000000" pitchFamily="2" charset="0"/>
                <a:ea typeface="Times New Roman" panose="02020603050405020304" pitchFamily="18" charset="0"/>
              </a:rPr>
              <a:t>fell by </a:t>
            </a:r>
            <a:r>
              <a:rPr lang="en-GB" sz="1100" b="1" dirty="0">
                <a:solidFill>
                  <a:schemeClr val="accent1"/>
                </a:solidFill>
                <a:latin typeface="Montserrat" panose="00000500000000000000" pitchFamily="2" charset="0"/>
                <a:ea typeface="Times New Roman" panose="02020603050405020304" pitchFamily="18" charset="0"/>
              </a:rPr>
              <a:t>6.5%</a:t>
            </a:r>
            <a:r>
              <a:rPr lang="en-GB" sz="1100" dirty="0">
                <a:solidFill>
                  <a:schemeClr val="bg1"/>
                </a:solidFill>
                <a:latin typeface="Montserrat" panose="00000500000000000000" pitchFamily="2" charset="0"/>
                <a:ea typeface="Times New Roman" panose="02020603050405020304" pitchFamily="18" charset="0"/>
              </a:rPr>
              <a:t> at the Grocery Multiples, as shoppers </a:t>
            </a:r>
            <a:r>
              <a:rPr lang="en-GB" sz="1100" b="1" dirty="0">
                <a:solidFill>
                  <a:schemeClr val="accent1"/>
                </a:solidFill>
                <a:latin typeface="Montserrat" panose="00000500000000000000" pitchFamily="2" charset="0"/>
                <a:ea typeface="Times New Roman" panose="02020603050405020304" pitchFamily="18" charset="0"/>
              </a:rPr>
              <a:t>switched out staple</a:t>
            </a:r>
            <a:r>
              <a:rPr lang="en-GB" sz="1100" dirty="0">
                <a:solidFill>
                  <a:schemeClr val="bg1"/>
                </a:solidFill>
                <a:latin typeface="Montserrat" panose="00000500000000000000" pitchFamily="2" charset="0"/>
                <a:ea typeface="Times New Roman" panose="02020603050405020304" pitchFamily="18" charset="0"/>
              </a:rPr>
              <a:t> foods for </a:t>
            </a:r>
            <a:r>
              <a:rPr lang="en-GB" sz="1100" b="1" dirty="0">
                <a:solidFill>
                  <a:schemeClr val="bg1"/>
                </a:solidFill>
                <a:latin typeface="Montserrat" panose="00000500000000000000" pitchFamily="2" charset="0"/>
                <a:ea typeface="Times New Roman" panose="02020603050405020304" pitchFamily="18" charset="0"/>
              </a:rPr>
              <a:t>higher priced </a:t>
            </a:r>
            <a:r>
              <a:rPr lang="en-GB" sz="1100" b="1" dirty="0">
                <a:solidFill>
                  <a:schemeClr val="accent1"/>
                </a:solidFill>
                <a:latin typeface="Montserrat" panose="00000500000000000000" pitchFamily="2" charset="0"/>
                <a:ea typeface="Times New Roman" panose="02020603050405020304" pitchFamily="18" charset="0"/>
              </a:rPr>
              <a:t>quick</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bg1"/>
                </a:solidFill>
                <a:latin typeface="Montserrat" panose="00000500000000000000" pitchFamily="2" charset="0"/>
                <a:ea typeface="Times New Roman" panose="02020603050405020304" pitchFamily="18" charset="0"/>
              </a:rPr>
              <a:t>convenient </a:t>
            </a:r>
            <a:r>
              <a:rPr lang="en-GB" sz="1100" dirty="0">
                <a:solidFill>
                  <a:schemeClr val="bg1"/>
                </a:solidFill>
                <a:latin typeface="Montserrat" panose="00000500000000000000" pitchFamily="2" charset="0"/>
                <a:ea typeface="Times New Roman" panose="02020603050405020304" pitchFamily="18" charset="0"/>
              </a:rPr>
              <a:t>food options and </a:t>
            </a:r>
            <a:r>
              <a:rPr lang="en-GB" sz="1100" b="1" dirty="0">
                <a:solidFill>
                  <a:schemeClr val="bg1"/>
                </a:solidFill>
                <a:latin typeface="Montserrat" panose="00000500000000000000" pitchFamily="2" charset="0"/>
                <a:ea typeface="Times New Roman" panose="02020603050405020304" pitchFamily="18" charset="0"/>
              </a:rPr>
              <a:t>beauty</a:t>
            </a:r>
            <a:r>
              <a:rPr lang="en-GB" sz="1100" dirty="0">
                <a:solidFill>
                  <a:schemeClr val="bg1"/>
                </a:solidFill>
                <a:latin typeface="Montserrat" panose="00000500000000000000" pitchFamily="2" charset="0"/>
                <a:ea typeface="Times New Roman" panose="02020603050405020304" pitchFamily="18" charset="0"/>
              </a:rPr>
              <a:t> products as they </a:t>
            </a:r>
            <a:r>
              <a:rPr lang="en-GB" sz="1100" b="1" dirty="0">
                <a:solidFill>
                  <a:schemeClr val="bg1"/>
                </a:solidFill>
                <a:latin typeface="Montserrat" panose="00000500000000000000" pitchFamily="2" charset="0"/>
                <a:ea typeface="Times New Roman" panose="02020603050405020304" pitchFamily="18" charset="0"/>
              </a:rPr>
              <a:t>resumed everyday living</a:t>
            </a:r>
            <a:r>
              <a:rPr lang="en-GB" sz="1100" dirty="0">
                <a:solidFill>
                  <a:schemeClr val="bg1"/>
                </a:solidFill>
                <a:latin typeface="Montserrat" panose="00000500000000000000" pitchFamily="2" charset="0"/>
                <a:ea typeface="Times New Roman" panose="02020603050405020304" pitchFamily="18" charset="0"/>
              </a:rPr>
              <a:t> and returned to the workplace.</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Over the </a:t>
            </a:r>
            <a:r>
              <a:rPr lang="en-GB" sz="1100" b="1" dirty="0">
                <a:solidFill>
                  <a:schemeClr val="bg1"/>
                </a:solidFill>
                <a:latin typeface="Montserrat" panose="00000500000000000000" pitchFamily="2" charset="0"/>
                <a:ea typeface="Times New Roman" panose="02020603050405020304" pitchFamily="18" charset="0"/>
              </a:rPr>
              <a:t>full</a:t>
            </a:r>
            <a:r>
              <a:rPr lang="en-GB" sz="1100" dirty="0">
                <a:solidFill>
                  <a:schemeClr val="bg1"/>
                </a:solidFill>
                <a:latin typeface="Montserrat" panose="00000500000000000000" pitchFamily="2" charset="0"/>
                <a:ea typeface="Times New Roman" panose="02020603050405020304" pitchFamily="18" charset="0"/>
              </a:rPr>
              <a:t> 4 week period, </a:t>
            </a:r>
            <a:r>
              <a:rPr lang="en-GB" sz="1100" b="1" dirty="0">
                <a:solidFill>
                  <a:schemeClr val="bg1"/>
                </a:solidFill>
                <a:latin typeface="Montserrat" panose="00000500000000000000" pitchFamily="2" charset="0"/>
                <a:ea typeface="Times New Roman" panose="02020603050405020304" pitchFamily="18" charset="0"/>
              </a:rPr>
              <a:t>M&amp;S </a:t>
            </a:r>
            <a:r>
              <a:rPr lang="en-GB" sz="1100" dirty="0">
                <a:solidFill>
                  <a:schemeClr val="bg1"/>
                </a:solidFill>
                <a:latin typeface="Montserrat" panose="00000500000000000000" pitchFamily="2" charset="0"/>
                <a:ea typeface="Times New Roman" panose="02020603050405020304" pitchFamily="18" charset="0"/>
              </a:rPr>
              <a:t>and the </a:t>
            </a:r>
            <a:r>
              <a:rPr lang="en-GB" sz="1100" b="1" dirty="0">
                <a:solidFill>
                  <a:schemeClr val="bg1"/>
                </a:solidFill>
                <a:latin typeface="Montserrat" panose="00000500000000000000" pitchFamily="2" charset="0"/>
                <a:ea typeface="Times New Roman" panose="02020603050405020304" pitchFamily="18" charset="0"/>
              </a:rPr>
              <a:t>Discounters</a:t>
            </a:r>
            <a:r>
              <a:rPr lang="en-GB" sz="1100" dirty="0">
                <a:solidFill>
                  <a:schemeClr val="bg1"/>
                </a:solidFill>
                <a:latin typeface="Montserrat" panose="00000500000000000000" pitchFamily="2" charset="0"/>
                <a:ea typeface="Times New Roman" panose="02020603050405020304" pitchFamily="18" charset="0"/>
              </a:rPr>
              <a:t> had the highest growth and </a:t>
            </a:r>
            <a:r>
              <a:rPr lang="en-GB" sz="1100" b="1" dirty="0">
                <a:solidFill>
                  <a:schemeClr val="bg1"/>
                </a:solidFill>
                <a:latin typeface="Montserrat" panose="00000500000000000000" pitchFamily="2" charset="0"/>
                <a:ea typeface="Times New Roman" panose="02020603050405020304" pitchFamily="18" charset="0"/>
              </a:rPr>
              <a:t>Convenience Stores</a:t>
            </a:r>
            <a:r>
              <a:rPr lang="en-GB" sz="1100" dirty="0">
                <a:solidFill>
                  <a:schemeClr val="bg1"/>
                </a:solidFill>
                <a:effectLst/>
                <a:latin typeface="Montserrat" panose="00000500000000000000" pitchFamily="2" charset="0"/>
                <a:ea typeface="Times New Roman" panose="02020603050405020304" pitchFamily="18" charset="0"/>
              </a:rPr>
              <a:t> outperformed </a:t>
            </a:r>
            <a:r>
              <a:rPr lang="en-GB" sz="1100" b="1" dirty="0">
                <a:solidFill>
                  <a:schemeClr val="bg1"/>
                </a:solidFill>
                <a:effectLst/>
                <a:latin typeface="Montserrat" panose="00000500000000000000" pitchFamily="2" charset="0"/>
                <a:ea typeface="Times New Roman" panose="02020603050405020304" pitchFamily="18" charset="0"/>
              </a:rPr>
              <a:t>Supermarkets </a:t>
            </a:r>
            <a:r>
              <a:rPr lang="en-GB" sz="1100" dirty="0">
                <a:solidFill>
                  <a:schemeClr val="bg1"/>
                </a:solidFill>
                <a:effectLst/>
                <a:latin typeface="Montserrat" panose="00000500000000000000" pitchFamily="2" charset="0"/>
                <a:ea typeface="Times New Roman" panose="02020603050405020304" pitchFamily="18" charset="0"/>
              </a:rPr>
              <a:t>for the 6</a:t>
            </a:r>
            <a:r>
              <a:rPr lang="en-GB" sz="1100" baseline="30000" dirty="0">
                <a:solidFill>
                  <a:schemeClr val="bg1"/>
                </a:solidFill>
                <a:effectLst/>
                <a:latin typeface="Montserrat" panose="00000500000000000000" pitchFamily="2" charset="0"/>
                <a:ea typeface="Times New Roman" panose="02020603050405020304" pitchFamily="18" charset="0"/>
              </a:rPr>
              <a:t>th</a:t>
            </a:r>
            <a:r>
              <a:rPr lang="en-GB" sz="1100" dirty="0">
                <a:solidFill>
                  <a:schemeClr val="bg1"/>
                </a:solidFill>
                <a:effectLst/>
                <a:latin typeface="Montserrat" panose="00000500000000000000" pitchFamily="2" charset="0"/>
                <a:ea typeface="Times New Roman" panose="02020603050405020304" pitchFamily="18" charset="0"/>
              </a:rPr>
              <a:t> consecutive period.</a:t>
            </a:r>
            <a:endParaRPr lang="en-GB" sz="1100" b="1"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lvl="0">
              <a:lnSpc>
                <a:spcPts val="1265"/>
              </a:lnSpc>
              <a:spcAft>
                <a:spcPts val="0"/>
              </a:spcAft>
              <a:buClr>
                <a:schemeClr val="bg1"/>
              </a:buClr>
            </a:pPr>
            <a:endParaRPr lang="en-GB" sz="1100" dirty="0">
              <a:solidFill>
                <a:schemeClr val="bg1"/>
              </a:solidFill>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376708"/>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50440" y="1376602"/>
            <a:ext cx="2693700" cy="3766340"/>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accent1"/>
                </a:solidFill>
                <a:latin typeface="Montserrat" panose="00000500000000000000" pitchFamily="2" charset="0"/>
                <a:ea typeface="Times New Roman" panose="02020603050405020304" pitchFamily="18" charset="0"/>
              </a:rPr>
              <a:t>Online </a:t>
            </a:r>
            <a:r>
              <a:rPr lang="en-GB" sz="1100" b="1" dirty="0">
                <a:solidFill>
                  <a:schemeClr val="bg1"/>
                </a:solidFill>
                <a:latin typeface="Montserrat" panose="00000500000000000000" pitchFamily="2" charset="0"/>
                <a:ea typeface="Times New Roman" panose="02020603050405020304" pitchFamily="18" charset="0"/>
              </a:rPr>
              <a:t>share hit a 6</a:t>
            </a:r>
            <a:r>
              <a:rPr lang="en-GB" sz="1100" b="1" baseline="30000" dirty="0">
                <a:solidFill>
                  <a:schemeClr val="bg1"/>
                </a:solidFill>
                <a:latin typeface="Montserrat" panose="00000500000000000000" pitchFamily="2" charset="0"/>
                <a:ea typeface="Times New Roman" panose="02020603050405020304" pitchFamily="18" charset="0"/>
              </a:rPr>
              <a:t>th</a:t>
            </a:r>
            <a:r>
              <a:rPr lang="en-GB" sz="1100" b="1" dirty="0">
                <a:solidFill>
                  <a:schemeClr val="bg1"/>
                </a:solidFill>
                <a:latin typeface="Montserrat" panose="00000500000000000000" pitchFamily="2" charset="0"/>
                <a:ea typeface="Times New Roman" panose="02020603050405020304" pitchFamily="18" charset="0"/>
              </a:rPr>
              <a:t> month </a:t>
            </a:r>
            <a:r>
              <a:rPr lang="en-GB" sz="1100" b="1" dirty="0">
                <a:solidFill>
                  <a:schemeClr val="accent1"/>
                </a:solidFill>
                <a:latin typeface="Montserrat" panose="00000500000000000000" pitchFamily="2" charset="0"/>
                <a:ea typeface="Times New Roman" panose="02020603050405020304" pitchFamily="18" charset="0"/>
              </a:rPr>
              <a:t>high</a:t>
            </a:r>
            <a:r>
              <a:rPr lang="en-GB" sz="1100" b="1" dirty="0">
                <a:solidFill>
                  <a:schemeClr val="bg1"/>
                </a:solidFill>
                <a:latin typeface="Montserrat" panose="00000500000000000000" pitchFamily="2" charset="0"/>
                <a:ea typeface="Times New Roman" panose="02020603050405020304" pitchFamily="18" charset="0"/>
              </a:rPr>
              <a:t> </a:t>
            </a:r>
            <a:r>
              <a:rPr lang="en-GB" sz="1100" dirty="0">
                <a:solidFill>
                  <a:schemeClr val="bg1"/>
                </a:solidFill>
                <a:latin typeface="Montserrat" panose="00000500000000000000" pitchFamily="2" charset="0"/>
                <a:ea typeface="Times New Roman" panose="02020603050405020304" pitchFamily="18" charset="0"/>
              </a:rPr>
              <a:t>despite comparing against its peak performance in January 2020.</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With </a:t>
            </a:r>
            <a:r>
              <a:rPr lang="en-GB" sz="1100" b="1" dirty="0">
                <a:solidFill>
                  <a:schemeClr val="bg1"/>
                </a:solidFill>
                <a:latin typeface="Montserrat" panose="00000500000000000000" pitchFamily="2" charset="0"/>
                <a:ea typeface="Times New Roman" panose="02020603050405020304" pitchFamily="18" charset="0"/>
              </a:rPr>
              <a:t>rising food inflation*</a:t>
            </a:r>
            <a:r>
              <a:rPr lang="en-GB" sz="1100" dirty="0">
                <a:solidFill>
                  <a:schemeClr val="bg1"/>
                </a:solidFill>
                <a:latin typeface="Montserrat" panose="00000500000000000000" pitchFamily="2" charset="0"/>
                <a:ea typeface="Times New Roman" panose="02020603050405020304" pitchFamily="18" charset="0"/>
              </a:rPr>
              <a:t>, shoppers are looking at</a:t>
            </a:r>
            <a:r>
              <a:rPr lang="en-GB" sz="1100" b="1" dirty="0">
                <a:solidFill>
                  <a:schemeClr val="bg1"/>
                </a:solidFill>
                <a:latin typeface="Montserrat" panose="00000500000000000000" pitchFamily="2" charset="0"/>
                <a:ea typeface="Times New Roman" panose="02020603050405020304" pitchFamily="18" charset="0"/>
              </a:rPr>
              <a:t> multiple strategies</a:t>
            </a:r>
            <a:r>
              <a:rPr lang="en-GB" sz="1100" dirty="0">
                <a:solidFill>
                  <a:schemeClr val="bg1"/>
                </a:solidFill>
                <a:latin typeface="Montserrat" panose="00000500000000000000" pitchFamily="2" charset="0"/>
                <a:ea typeface="Times New Roman" panose="02020603050405020304" pitchFamily="18" charset="0"/>
              </a:rPr>
              <a:t> to help </a:t>
            </a:r>
            <a:r>
              <a:rPr lang="en-GB" sz="1100" b="1" dirty="0">
                <a:solidFill>
                  <a:schemeClr val="bg1"/>
                </a:solidFill>
                <a:latin typeface="Montserrat" panose="00000500000000000000" pitchFamily="2" charset="0"/>
                <a:ea typeface="Times New Roman" panose="02020603050405020304" pitchFamily="18" charset="0"/>
              </a:rPr>
              <a:t>mitigate</a:t>
            </a:r>
            <a:r>
              <a:rPr lang="en-GB" sz="1100" dirty="0">
                <a:solidFill>
                  <a:schemeClr val="bg1"/>
                </a:solidFill>
                <a:latin typeface="Montserrat" panose="00000500000000000000" pitchFamily="2" charset="0"/>
                <a:ea typeface="Times New Roman" panose="02020603050405020304" pitchFamily="18" charset="0"/>
              </a:rPr>
              <a:t> the </a:t>
            </a:r>
            <a:r>
              <a:rPr lang="en-GB" sz="1100" b="1" dirty="0">
                <a:solidFill>
                  <a:schemeClr val="accent1"/>
                </a:solidFill>
                <a:latin typeface="Montserrat" panose="00000500000000000000" pitchFamily="2" charset="0"/>
                <a:ea typeface="Times New Roman" panose="02020603050405020304" pitchFamily="18" charset="0"/>
              </a:rPr>
              <a:t>rising cost of living</a:t>
            </a:r>
            <a:r>
              <a:rPr lang="en-GB" sz="1100" dirty="0">
                <a:solidFill>
                  <a:schemeClr val="bg1"/>
                </a:solidFill>
                <a:latin typeface="Montserrat" panose="00000500000000000000" pitchFamily="2" charset="0"/>
                <a:ea typeface="Times New Roman" panose="02020603050405020304" pitchFamily="18" charset="0"/>
              </a:rPr>
              <a:t>.</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For some shopping </a:t>
            </a:r>
            <a:r>
              <a:rPr lang="en-GB" sz="1100" b="1" dirty="0">
                <a:solidFill>
                  <a:schemeClr val="bg1"/>
                </a:solidFill>
                <a:latin typeface="Montserrat" panose="00000500000000000000" pitchFamily="2" charset="0"/>
                <a:ea typeface="Times New Roman" panose="02020603050405020304" pitchFamily="18" charset="0"/>
              </a:rPr>
              <a:t>online </a:t>
            </a:r>
            <a:r>
              <a:rPr lang="en-GB" sz="1100" dirty="0">
                <a:solidFill>
                  <a:schemeClr val="bg1"/>
                </a:solidFill>
                <a:latin typeface="Montserrat" panose="00000500000000000000" pitchFamily="2" charset="0"/>
                <a:ea typeface="Times New Roman" panose="02020603050405020304" pitchFamily="18" charset="0"/>
              </a:rPr>
              <a:t>has proven to be a </a:t>
            </a:r>
            <a:r>
              <a:rPr lang="en-GB" sz="1100" b="1" dirty="0">
                <a:solidFill>
                  <a:schemeClr val="bg1"/>
                </a:solidFill>
                <a:latin typeface="Montserrat" panose="00000500000000000000" pitchFamily="2" charset="0"/>
                <a:ea typeface="Times New Roman" panose="02020603050405020304" pitchFamily="18" charset="0"/>
              </a:rPr>
              <a:t>convenient</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accent1"/>
                </a:solidFill>
                <a:latin typeface="Montserrat" panose="00000500000000000000" pitchFamily="2" charset="0"/>
                <a:ea typeface="Times New Roman" panose="02020603050405020304" pitchFamily="18" charset="0"/>
              </a:rPr>
              <a:t>effective</a:t>
            </a:r>
            <a:r>
              <a:rPr lang="en-GB" sz="1100" dirty="0">
                <a:solidFill>
                  <a:schemeClr val="bg1"/>
                </a:solidFill>
                <a:latin typeface="Montserrat" panose="00000500000000000000" pitchFamily="2" charset="0"/>
                <a:ea typeface="Times New Roman" panose="02020603050405020304" pitchFamily="18" charset="0"/>
              </a:rPr>
              <a:t> way to </a:t>
            </a:r>
            <a:r>
              <a:rPr lang="en-GB" sz="1100" b="1" dirty="0">
                <a:solidFill>
                  <a:schemeClr val="bg1"/>
                </a:solidFill>
                <a:latin typeface="Montserrat" panose="00000500000000000000" pitchFamily="2" charset="0"/>
                <a:ea typeface="Times New Roman" panose="02020603050405020304" pitchFamily="18" charset="0"/>
              </a:rPr>
              <a:t>manage</a:t>
            </a:r>
            <a:r>
              <a:rPr lang="en-GB" sz="1100" dirty="0">
                <a:solidFill>
                  <a:schemeClr val="bg1"/>
                </a:solidFill>
                <a:latin typeface="Montserrat" panose="00000500000000000000" pitchFamily="2" charset="0"/>
                <a:ea typeface="Times New Roman" panose="02020603050405020304" pitchFamily="18" charset="0"/>
              </a:rPr>
              <a:t> ‘</a:t>
            </a:r>
            <a:r>
              <a:rPr lang="en-GB" sz="1100" b="1" dirty="0">
                <a:solidFill>
                  <a:schemeClr val="accent1"/>
                </a:solidFill>
                <a:latin typeface="Montserrat" panose="00000500000000000000" pitchFamily="2" charset="0"/>
                <a:ea typeface="Times New Roman" panose="02020603050405020304" pitchFamily="18" charset="0"/>
              </a:rPr>
              <a:t>till</a:t>
            </a:r>
            <a:r>
              <a:rPr lang="en-GB" sz="1100" dirty="0">
                <a:solidFill>
                  <a:schemeClr val="bg1"/>
                </a:solidFill>
                <a:latin typeface="Montserrat" panose="00000500000000000000" pitchFamily="2" charset="0"/>
                <a:ea typeface="Times New Roman" panose="02020603050405020304" pitchFamily="18" charset="0"/>
              </a:rPr>
              <a:t>’ spend, with </a:t>
            </a:r>
            <a:r>
              <a:rPr lang="en-GB" sz="1100" b="1" dirty="0">
                <a:solidFill>
                  <a:schemeClr val="bg1"/>
                </a:solidFill>
                <a:latin typeface="Montserrat" panose="00000500000000000000" pitchFamily="2" charset="0"/>
                <a:ea typeface="Times New Roman" panose="02020603050405020304" pitchFamily="18" charset="0"/>
              </a:rPr>
              <a:t>flex</a:t>
            </a:r>
            <a:r>
              <a:rPr lang="en-GB" sz="1100" dirty="0">
                <a:solidFill>
                  <a:schemeClr val="bg1"/>
                </a:solidFill>
                <a:latin typeface="Montserrat" panose="00000500000000000000" pitchFamily="2" charset="0"/>
                <a:ea typeface="Times New Roman" panose="02020603050405020304" pitchFamily="18" charset="0"/>
              </a:rPr>
              <a:t> to </a:t>
            </a:r>
            <a:r>
              <a:rPr lang="en-GB" sz="1100" b="1" dirty="0">
                <a:solidFill>
                  <a:schemeClr val="accent1"/>
                </a:solidFill>
                <a:latin typeface="Montserrat" panose="00000500000000000000" pitchFamily="2" charset="0"/>
                <a:ea typeface="Times New Roman" panose="02020603050405020304" pitchFamily="18" charset="0"/>
              </a:rPr>
              <a:t>remove</a:t>
            </a:r>
            <a:r>
              <a:rPr lang="en-GB" sz="1100" dirty="0">
                <a:solidFill>
                  <a:schemeClr val="bg1"/>
                </a:solidFill>
                <a:latin typeface="Montserrat" panose="00000500000000000000" pitchFamily="2" charset="0"/>
                <a:ea typeface="Times New Roman" panose="02020603050405020304" pitchFamily="18" charset="0"/>
              </a:rPr>
              <a:t> items out of the basket to </a:t>
            </a:r>
            <a:r>
              <a:rPr lang="en-GB" sz="1100" b="1" dirty="0">
                <a:solidFill>
                  <a:schemeClr val="bg1"/>
                </a:solidFill>
                <a:latin typeface="Montserrat" panose="00000500000000000000" pitchFamily="2" charset="0"/>
                <a:ea typeface="Times New Roman" panose="02020603050405020304" pitchFamily="18" charset="0"/>
              </a:rPr>
              <a:t>stay within budget</a:t>
            </a:r>
            <a:r>
              <a:rPr lang="en-GB" sz="1100" dirty="0">
                <a:solidFill>
                  <a:schemeClr val="bg1"/>
                </a:solidFill>
                <a:latin typeface="Montserrat" panose="00000500000000000000" pitchFamily="2" charset="0"/>
                <a:ea typeface="Times New Roman" panose="02020603050405020304" pitchFamily="18" charset="0"/>
              </a:rPr>
              <a:t>.</a:t>
            </a:r>
          </a:p>
          <a:p>
            <a:pPr marL="171450" indent="-171450">
              <a:lnSpc>
                <a:spcPts val="1265"/>
              </a:lnSpc>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r>
              <a:rPr lang="en-GB" sz="1100" b="1" dirty="0">
                <a:solidFill>
                  <a:schemeClr val="bg1"/>
                </a:solidFill>
                <a:latin typeface="Montserrat" panose="00000500000000000000" pitchFamily="2" charset="0"/>
                <a:ea typeface="Times New Roman" panose="02020603050405020304" pitchFamily="18" charset="0"/>
              </a:rPr>
              <a:t>Promotional spend </a:t>
            </a:r>
            <a:r>
              <a:rPr lang="en-GB" sz="1100" dirty="0">
                <a:solidFill>
                  <a:schemeClr val="bg1"/>
                </a:solidFill>
                <a:latin typeface="Montserrat" panose="00000500000000000000" pitchFamily="2" charset="0"/>
                <a:ea typeface="Times New Roman" panose="02020603050405020304" pitchFamily="18" charset="0"/>
              </a:rPr>
              <a:t>matched last year’s low </a:t>
            </a:r>
            <a:r>
              <a:rPr lang="en-GB" sz="1100" b="1" dirty="0">
                <a:solidFill>
                  <a:schemeClr val="bg1"/>
                </a:solidFill>
                <a:latin typeface="Montserrat" panose="00000500000000000000" pitchFamily="2" charset="0"/>
                <a:ea typeface="Times New Roman" panose="02020603050405020304" pitchFamily="18" charset="0"/>
              </a:rPr>
              <a:t>19%</a:t>
            </a:r>
            <a:r>
              <a:rPr lang="en-GB" sz="1100" dirty="0">
                <a:solidFill>
                  <a:schemeClr val="bg1"/>
                </a:solidFill>
                <a:latin typeface="Montserrat" panose="00000500000000000000" pitchFamily="2" charset="0"/>
                <a:ea typeface="Times New Roman" panose="02020603050405020304" pitchFamily="18" charset="0"/>
              </a:rPr>
              <a:t> value sales on offer, as retailers diverted spend to help keep </a:t>
            </a:r>
            <a:r>
              <a:rPr lang="en-GB" sz="1100" b="1" dirty="0">
                <a:solidFill>
                  <a:schemeClr val="bg1"/>
                </a:solidFill>
                <a:latin typeface="Montserrat" panose="00000500000000000000" pitchFamily="2" charset="0"/>
                <a:ea typeface="Times New Roman" panose="02020603050405020304" pitchFamily="18" charset="0"/>
              </a:rPr>
              <a:t>prices low.</a:t>
            </a:r>
            <a:r>
              <a:rPr lang="en-GB" sz="1100" dirty="0">
                <a:solidFill>
                  <a:schemeClr val="bg1"/>
                </a:solidFill>
                <a:latin typeface="Montserrat" panose="00000500000000000000" pitchFamily="2" charset="0"/>
                <a:ea typeface="Times New Roman" panose="02020603050405020304" pitchFamily="18" charset="0"/>
              </a:rPr>
              <a:t> </a:t>
            </a:r>
          </a:p>
          <a:p>
            <a:pPr marL="171450" indent="-171450">
              <a:lnSpc>
                <a:spcPts val="1265"/>
              </a:lnSpc>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a:buSzPts val="1100"/>
            </a:pPr>
            <a:endParaRPr lang="en" sz="12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093750" y="1450061"/>
            <a:ext cx="2842456" cy="3295416"/>
          </a:xfrm>
          <a:prstGeom prst="rect">
            <a:avLst/>
          </a:prstGeom>
          <a:noFill/>
          <a:ln>
            <a:noFill/>
          </a:ln>
        </p:spPr>
        <p:txBody>
          <a:bodyPr spcFirstLastPara="1" wrap="square" lIns="0" tIns="45700" rIns="0" bIns="45700" anchor="t" anchorCtr="0">
            <a:noAutofit/>
          </a:bodyPr>
          <a:lstStyle/>
          <a:p>
            <a:pPr marL="171450" indent="-171450">
              <a:lnSpc>
                <a:spcPts val="1265"/>
              </a:lnSpc>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The shift to ‘</a:t>
            </a:r>
            <a:r>
              <a:rPr lang="en-GB" sz="1100" b="1" dirty="0">
                <a:solidFill>
                  <a:schemeClr val="bg1"/>
                </a:solidFill>
                <a:effectLst/>
                <a:latin typeface="Montserrat" panose="00000500000000000000" pitchFamily="2" charset="0"/>
                <a:ea typeface="Times New Roman" panose="02020603050405020304" pitchFamily="18" charset="0"/>
              </a:rPr>
              <a:t>little’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dirty="0">
                <a:solidFill>
                  <a:schemeClr val="bg1"/>
                </a:solidFill>
                <a:effectLst/>
                <a:latin typeface="Montserrat" panose="00000500000000000000" pitchFamily="2" charset="0"/>
                <a:ea typeface="Times New Roman" panose="02020603050405020304" pitchFamily="18" charset="0"/>
              </a:rPr>
              <a:t>more often</a:t>
            </a:r>
            <a:r>
              <a:rPr lang="en-GB" sz="1100" dirty="0">
                <a:solidFill>
                  <a:schemeClr val="bg1"/>
                </a:solidFill>
                <a:effectLst/>
                <a:latin typeface="Montserrat" panose="00000500000000000000" pitchFamily="2" charset="0"/>
                <a:ea typeface="Times New Roman" panose="02020603050405020304" pitchFamily="18" charset="0"/>
              </a:rPr>
              <a:t>’ shopping continues to benefit smaller store formats who are able to cater for multiple missions.  Incremental sales for this channel were driven by </a:t>
            </a:r>
            <a:r>
              <a:rPr lang="en-GB" sz="1100" b="1" dirty="0">
                <a:solidFill>
                  <a:schemeClr val="bg1"/>
                </a:solidFill>
                <a:effectLst/>
                <a:latin typeface="Montserrat" panose="00000500000000000000" pitchFamily="2" charset="0"/>
                <a:ea typeface="Times New Roman" panose="02020603050405020304" pitchFamily="18" charset="0"/>
              </a:rPr>
              <a:t>food to go</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rPr>
              <a:t>tobacco &amp; smoking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dirty="0">
                <a:solidFill>
                  <a:schemeClr val="bg1"/>
                </a:solidFill>
                <a:effectLst/>
                <a:latin typeface="Montserrat" panose="00000500000000000000" pitchFamily="2" charset="0"/>
                <a:ea typeface="Times New Roman" panose="02020603050405020304" pitchFamily="18" charset="0"/>
              </a:rPr>
              <a:t>sof</a:t>
            </a:r>
            <a:r>
              <a:rPr lang="en-GB" sz="1100" b="1" dirty="0">
                <a:solidFill>
                  <a:schemeClr val="bg1"/>
                </a:solidFill>
                <a:latin typeface="Montserrat" panose="00000500000000000000" pitchFamily="2" charset="0"/>
                <a:ea typeface="Times New Roman" panose="02020603050405020304" pitchFamily="18" charset="0"/>
              </a:rPr>
              <a:t>t drinks</a:t>
            </a:r>
            <a:r>
              <a:rPr lang="en-GB" sz="1100" dirty="0">
                <a:solidFill>
                  <a:schemeClr val="bg1"/>
                </a:solidFill>
                <a:effectLst/>
                <a:latin typeface="Montserrat" panose="00000500000000000000" pitchFamily="2" charset="0"/>
                <a:ea typeface="Times New Roman" panose="02020603050405020304" pitchFamily="18" charset="0"/>
              </a:rPr>
              <a:t>. </a:t>
            </a: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175"/>
              </a:lnSpc>
              <a:spcAft>
                <a:spcPts val="800"/>
              </a:spcAft>
              <a:buClr>
                <a:schemeClr val="bg1"/>
              </a:buClr>
              <a:buFont typeface="Wingdings" panose="05000000000000000000" pitchFamily="2" charset="2"/>
              <a:buChar char="§"/>
            </a:pP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Looking forward,</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 </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the industry will be focussing more on helping shoppers economise as they face up to </a:t>
            </a: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higher living costs.</a:t>
            </a: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sp>
        <p:nvSpPr>
          <p:cNvPr id="652" name="Google Shape;652;p59"/>
          <p:cNvSpPr txBox="1">
            <a:spLocks noGrp="1"/>
          </p:cNvSpPr>
          <p:nvPr>
            <p:ph type="title"/>
          </p:nvPr>
        </p:nvSpPr>
        <p:spPr>
          <a:xfrm>
            <a:off x="354650" y="292625"/>
            <a:ext cx="8237807" cy="393600"/>
          </a:xfrm>
        </p:spPr>
        <p:txBody>
          <a:bodyPr spcFirstLastPara="1" wrap="square" lIns="0" tIns="91425" rIns="0" bIns="91425" anchor="t" anchorCtr="0">
            <a:noAutofit/>
          </a:bodyPr>
          <a:lstStyle/>
          <a:p>
            <a:r>
              <a:rPr lang="en-GB" dirty="0">
                <a:solidFill>
                  <a:schemeClr val="bg1"/>
                </a:solidFill>
                <a:latin typeface="Montserrat" panose="00000500000000000000" pitchFamily="2" charset="0"/>
                <a:cs typeface="Times New Roman" panose="02020603050405020304" pitchFamily="18" charset="0"/>
              </a:rPr>
              <a:t>January sales held up well against the start of last year’s final lockdown</a:t>
            </a:r>
            <a:endParaRPr lang="en-GB" dirty="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D10EF8F4-34A8-485D-A220-B0A42F927349}"/>
              </a:ext>
            </a:extLst>
          </p:cNvPr>
          <p:cNvSpPr txBox="1"/>
          <p:nvPr/>
        </p:nvSpPr>
        <p:spPr>
          <a:xfrm>
            <a:off x="6498438" y="4854289"/>
            <a:ext cx="1957587" cy="200055"/>
          </a:xfrm>
          <a:prstGeom prst="rect">
            <a:avLst/>
          </a:prstGeom>
          <a:noFill/>
        </p:spPr>
        <p:txBody>
          <a:bodyPr wrap="none" rtlCol="0">
            <a:spAutoFit/>
          </a:bodyPr>
          <a:lstStyle/>
          <a:p>
            <a:r>
              <a:rPr lang="en-GB" sz="700" dirty="0">
                <a:solidFill>
                  <a:schemeClr val="bg1"/>
                </a:solidFill>
                <a:latin typeface="Montserrat" panose="00000500000000000000" pitchFamily="2" charset="0"/>
              </a:rPr>
              <a:t>*BRC-NielsenIQ Shop Price Index Jan22</a:t>
            </a:r>
          </a:p>
        </p:txBody>
      </p:sp>
    </p:spTree>
    <p:extLst>
      <p:ext uri="{BB962C8B-B14F-4D97-AF65-F5344CB8AC3E}">
        <p14:creationId xmlns:p14="http://schemas.microsoft.com/office/powerpoint/2010/main" val="71070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354651" y="360974"/>
            <a:ext cx="5668778" cy="568665"/>
          </a:xfrm>
        </p:spPr>
        <p:txBody>
          <a:bodyPr spcFirstLastPara="1" wrap="square" lIns="0" tIns="91425" rIns="0" bIns="91425" anchor="t" anchorCtr="0">
            <a:noAutofit/>
          </a:bodyPr>
          <a:lstStyle/>
          <a:p>
            <a:pPr lvl="0"/>
            <a:r>
              <a:rPr lang="en-PH" sz="1700" dirty="0">
                <a:latin typeface="Montserrat" panose="00000500000000000000" pitchFamily="2" charset="0"/>
              </a:rPr>
              <a:t>Against last years tough comparatives, sales slowed in larger formats and online</a:t>
            </a:r>
            <a:endParaRPr lang="en-US" sz="1700"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29</a:t>
            </a:r>
            <a:r>
              <a:rPr lang="en-PH" baseline="30000" dirty="0">
                <a:latin typeface="Montserrat" panose="00000500000000000000" pitchFamily="2" charset="0"/>
              </a:rPr>
              <a:t>st</a:t>
            </a:r>
            <a:r>
              <a:rPr lang="en-PH" dirty="0">
                <a:latin typeface="Montserrat" panose="00000500000000000000" pitchFamily="2" charset="0"/>
              </a:rPr>
              <a:t> January 2022,  **Homescan Total FMCG </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indent="-304800">
              <a:spcBef>
                <a:spcPts val="600"/>
              </a:spcBef>
              <a:spcAft>
                <a:spcPts val="600"/>
              </a:spcAft>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**Value Retailers </a:t>
            </a:r>
            <a:r>
              <a:rPr lang="en" sz="1200" dirty="0">
                <a:solidFill>
                  <a:srgbClr val="000000"/>
                </a:solidFill>
                <a:latin typeface="Avenir Next LT Pro" panose="020B0504020202020204" pitchFamily="34" charset="0"/>
                <a:ea typeface="Montserrat"/>
                <a:cs typeface="Montserrat"/>
                <a:sym typeface="Montserrat"/>
              </a:rPr>
              <a:t>+9.7</a:t>
            </a:r>
            <a:r>
              <a:rPr lang="en" sz="1200" dirty="0">
                <a:solidFill>
                  <a:schemeClr val="tx1"/>
                </a:solidFill>
                <a:latin typeface="Avenir Next LT Pro" panose="020B0504020202020204" pitchFamily="34" charset="0"/>
                <a:ea typeface="Montserrat"/>
                <a:cs typeface="Montserrat"/>
                <a:sym typeface="Montserrat"/>
              </a:rPr>
              <a:t>%</a:t>
            </a:r>
          </a:p>
          <a:p>
            <a:pPr marL="365760" lvl="0" indent="-304800" algn="l" rtl="0">
              <a:spcBef>
                <a:spcPts val="600"/>
              </a:spcBef>
              <a:spcAft>
                <a:spcPts val="600"/>
              </a:spcAft>
              <a:buClr>
                <a:srgbClr val="000000"/>
              </a:buClr>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+3.7%</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Convenience +2.1%</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Instore +0.8%</a:t>
            </a:r>
          </a:p>
          <a:p>
            <a:pPr marL="60960" lvl="0" algn="l" rtl="0">
              <a:spcBef>
                <a:spcPts val="600"/>
              </a:spcBef>
              <a:spcAft>
                <a:spcPts val="600"/>
              </a:spcAft>
              <a:buClr>
                <a:srgbClr val="000000"/>
              </a:buClr>
              <a:buSzPts val="1200"/>
            </a:pPr>
            <a:endParaRPr lang="en" sz="1200"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dirty="0">
              <a:solidFill>
                <a:schemeClr val="tx1"/>
              </a:solidFill>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095363"/>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lang="en-GB" sz="1200" dirty="0">
              <a:solidFill>
                <a:srgbClr val="000000"/>
              </a:solidFill>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r>
              <a:rPr lang="en-GB" sz="1200" dirty="0">
                <a:latin typeface="Montserrat" panose="00000500000000000000" pitchFamily="2" charset="0"/>
                <a:ea typeface="Montserrat"/>
                <a:cs typeface="Montserrat"/>
                <a:sym typeface="Montserrat"/>
              </a:rPr>
              <a:t>Grocery Multiples -2.8%</a:t>
            </a:r>
            <a:endParaRPr lang="en-GB" sz="1200" dirty="0">
              <a:solidFill>
                <a:srgbClr val="000000"/>
              </a:solidFill>
              <a:latin typeface="Montserrat" panose="00000500000000000000" pitchFamily="2"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Supermarkets -4.1%</a:t>
            </a: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-21%</a:t>
            </a:r>
          </a:p>
          <a:p>
            <a:pPr marL="360000" indent="-304800">
              <a:spcBef>
                <a:spcPts val="600"/>
              </a:spcBef>
              <a:spcAft>
                <a:spcPts val="600"/>
              </a:spcAft>
              <a:buSzPts val="1200"/>
              <a:buFont typeface="Montserrat"/>
              <a:buChar char="■"/>
            </a:pP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-2.9%</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fell to </a:t>
            </a:r>
            <a:r>
              <a:rPr lang="en" sz="1200" b="1" dirty="0">
                <a:solidFill>
                  <a:srgbClr val="FFFFFF"/>
                </a:solidFill>
                <a:latin typeface="Montserrat" panose="00000500000000000000" pitchFamily="2" charset="0"/>
                <a:ea typeface="Montserrat"/>
                <a:cs typeface="Montserrat"/>
                <a:sym typeface="Montserrat"/>
              </a:rPr>
              <a:t>£18.30</a:t>
            </a:r>
            <a:r>
              <a:rPr lang="en" sz="1200" dirty="0">
                <a:solidFill>
                  <a:srgbClr val="FFFFFF"/>
                </a:solidFill>
                <a:latin typeface="Montserrat" panose="00000500000000000000" pitchFamily="2" charset="0"/>
                <a:ea typeface="Montserrat"/>
                <a:cs typeface="Montserrat"/>
                <a:sym typeface="Montserrat"/>
              </a:rPr>
              <a:t> from</a:t>
            </a:r>
          </a:p>
          <a:p>
            <a:pPr lvl="0">
              <a:buSzPts val="1100"/>
            </a:pPr>
            <a:r>
              <a:rPr lang="en" sz="1200" dirty="0">
                <a:solidFill>
                  <a:srgbClr val="FFFFFF"/>
                </a:solidFill>
                <a:latin typeface="Montserrat" panose="00000500000000000000" pitchFamily="2" charset="0"/>
                <a:ea typeface="Montserrat"/>
                <a:cs typeface="Montserrat"/>
                <a:sym typeface="Montserrat"/>
              </a:rPr>
              <a:t>£20.80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fell to </a:t>
            </a:r>
            <a:r>
              <a:rPr lang="en" sz="1200" b="1" dirty="0">
                <a:solidFill>
                  <a:srgbClr val="FFFFFF"/>
                </a:solidFill>
                <a:latin typeface="Montserrat" panose="00000500000000000000" pitchFamily="2" charset="0"/>
                <a:ea typeface="Montserrat"/>
                <a:cs typeface="Montserrat"/>
                <a:sym typeface="Montserrat"/>
              </a:rPr>
              <a:t>11.5</a:t>
            </a:r>
            <a:r>
              <a:rPr lang="en" sz="1200" dirty="0">
                <a:solidFill>
                  <a:srgbClr val="FFFFFF"/>
                </a:solidFill>
                <a:latin typeface="Montserrat" panose="00000500000000000000" pitchFamily="2" charset="0"/>
                <a:ea typeface="Montserrat"/>
                <a:cs typeface="Montserrat"/>
                <a:sym typeface="Montserrat"/>
              </a:rPr>
              <a:t> from 13..4</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16.2 trips</a:t>
            </a:r>
            <a:r>
              <a:rPr lang="en" sz="1200" dirty="0">
                <a:solidFill>
                  <a:srgbClr val="FFFFFF"/>
                </a:solidFill>
                <a:latin typeface="Montserrat" panose="00000500000000000000" pitchFamily="2" charset="0"/>
                <a:ea typeface="Montserrat"/>
                <a:cs typeface="Montserrat"/>
                <a:sym typeface="Montserrat"/>
              </a:rPr>
              <a:t> from 14.7</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29th January 2022 vs 4we 30</a:t>
            </a:r>
            <a:r>
              <a:rPr lang="en-PH" baseline="30000" dirty="0">
                <a:latin typeface="Montserrat" panose="00000500000000000000" pitchFamily="2" charset="0"/>
              </a:rPr>
              <a:t>th</a:t>
            </a:r>
            <a:r>
              <a:rPr lang="en-PH" dirty="0">
                <a:latin typeface="Montserrat" panose="00000500000000000000" pitchFamily="2" charset="0"/>
              </a:rPr>
              <a:t> January 2021</a:t>
            </a:r>
          </a:p>
        </p:txBody>
      </p:sp>
      <p:sp>
        <p:nvSpPr>
          <p:cNvPr id="888" name="Google Shape;888;p73"/>
          <p:cNvSpPr txBox="1">
            <a:spLocks noGrp="1"/>
          </p:cNvSpPr>
          <p:nvPr>
            <p:ph type="title"/>
          </p:nvPr>
        </p:nvSpPr>
        <p:spPr>
          <a:xfrm>
            <a:off x="354650" y="292625"/>
            <a:ext cx="8629692" cy="393600"/>
          </a:xfrm>
        </p:spPr>
        <p:txBody>
          <a:bodyPr spcFirstLastPara="1" wrap="square" lIns="0" tIns="91425" rIns="0" bIns="91425" anchor="t" anchorCtr="0">
            <a:noAutofit/>
          </a:bodyPr>
          <a:lstStyle/>
          <a:p>
            <a:pPr lvl="0"/>
            <a:r>
              <a:rPr lang="en-PH" dirty="0"/>
              <a:t>Shoppers made </a:t>
            </a:r>
            <a:r>
              <a:rPr lang="en-PH" dirty="0">
                <a:solidFill>
                  <a:schemeClr val="accent1"/>
                </a:solidFill>
              </a:rPr>
              <a:t>45m</a:t>
            </a:r>
            <a:r>
              <a:rPr lang="en-PH" dirty="0"/>
              <a:t> </a:t>
            </a:r>
            <a:r>
              <a:rPr lang="en-PH" dirty="0">
                <a:solidFill>
                  <a:schemeClr val="accent1"/>
                </a:solidFill>
              </a:rPr>
              <a:t>MORE</a:t>
            </a:r>
            <a:r>
              <a:rPr lang="en-PH" dirty="0">
                <a:solidFill>
                  <a:schemeClr val="bg1"/>
                </a:solidFill>
              </a:rPr>
              <a:t> </a:t>
            </a:r>
            <a:r>
              <a:rPr lang="en-PH" dirty="0"/>
              <a:t>shopping trips but </a:t>
            </a:r>
            <a:r>
              <a:rPr lang="en-PH" dirty="0">
                <a:solidFill>
                  <a:schemeClr val="bg1"/>
                </a:solidFill>
              </a:rPr>
              <a:t>spent </a:t>
            </a:r>
            <a:r>
              <a:rPr lang="en-PH" dirty="0">
                <a:solidFill>
                  <a:schemeClr val="accent1"/>
                </a:solidFill>
              </a:rPr>
              <a:t>£2.53 LESS </a:t>
            </a:r>
            <a:r>
              <a:rPr lang="en-PH" dirty="0"/>
              <a:t>per trip, buying </a:t>
            </a:r>
            <a:r>
              <a:rPr lang="en-PH" dirty="0">
                <a:solidFill>
                  <a:schemeClr val="accent1"/>
                </a:solidFill>
              </a:rPr>
              <a:t>1.9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338424" y="1676500"/>
            <a:ext cx="98937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-12%</a:t>
            </a:r>
          </a:p>
        </p:txBody>
      </p:sp>
      <p:sp>
        <p:nvSpPr>
          <p:cNvPr id="4" name="Rectangle 3"/>
          <p:cNvSpPr/>
          <p:nvPr/>
        </p:nvSpPr>
        <p:spPr>
          <a:xfrm>
            <a:off x="3174281" y="1676500"/>
            <a:ext cx="1024639"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-14%</a:t>
            </a:r>
          </a:p>
        </p:txBody>
      </p:sp>
      <p:sp>
        <p:nvSpPr>
          <p:cNvPr id="5" name="Rectangle 4"/>
          <p:cNvSpPr/>
          <p:nvPr/>
        </p:nvSpPr>
        <p:spPr>
          <a:xfrm>
            <a:off x="6093574" y="1676500"/>
            <a:ext cx="1098378"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+10%</a:t>
            </a:r>
          </a:p>
        </p:txBody>
      </p:sp>
    </p:spTree>
    <p:extLst>
      <p:ext uri="{BB962C8B-B14F-4D97-AF65-F5344CB8AC3E}">
        <p14:creationId xmlns:p14="http://schemas.microsoft.com/office/powerpoint/2010/main" val="78664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13C53AA-A2B9-40AA-89CE-71AF7C735EE9}"/>
              </a:ext>
            </a:extLst>
          </p:cNvPr>
          <p:cNvCxnSpPr>
            <a:cxnSpLocks/>
          </p:cNvCxnSpPr>
          <p:nvPr/>
        </p:nvCxnSpPr>
        <p:spPr>
          <a:xfrm flipV="1">
            <a:off x="2117256" y="779215"/>
            <a:ext cx="2117465" cy="22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0DF4155-97B8-4F3D-9402-E4424C49A032}"/>
              </a:ext>
            </a:extLst>
          </p:cNvPr>
          <p:cNvCxnSpPr>
            <a:cxnSpLocks/>
          </p:cNvCxnSpPr>
          <p:nvPr/>
        </p:nvCxnSpPr>
        <p:spPr>
          <a:xfrm>
            <a:off x="6833261" y="477602"/>
            <a:ext cx="147129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1" name="Google Shape;781;p68"/>
          <p:cNvSpPr txBox="1"/>
          <p:nvPr/>
        </p:nvSpPr>
        <p:spPr>
          <a:xfrm>
            <a:off x="428364" y="157073"/>
            <a:ext cx="8963025" cy="393595"/>
          </a:xfrm>
          <a:prstGeom prst="rect">
            <a:avLst/>
          </a:prstGeom>
          <a:noFill/>
          <a:ln>
            <a:noFill/>
          </a:ln>
        </p:spPr>
        <p:txBody>
          <a:bodyPr spcFirstLastPara="1" wrap="square" lIns="0" tIns="91425" rIns="0" bIns="91425" anchor="t" anchorCtr="0">
            <a:noAutofit/>
          </a:bodyPr>
          <a:lstStyle/>
          <a:p>
            <a:r>
              <a:rPr lang="en-GB" sz="1900" b="1" dirty="0">
                <a:latin typeface="Montserrat" panose="00000500000000000000" pitchFamily="2" charset="0"/>
                <a:ea typeface="Montserrat"/>
                <a:cs typeface="Montserrat"/>
                <a:sym typeface="Montserrat"/>
              </a:rPr>
              <a:t>January 2022 spend slowed, as shoppers adjust to higher food inflation and further squeezes on their household budgets</a:t>
            </a:r>
            <a:endParaRPr lang="en-GB" sz="1900" b="1" dirty="0">
              <a:solidFill>
                <a:srgbClr val="000000"/>
              </a:solidFill>
              <a:latin typeface="Montserrat" panose="00000500000000000000" pitchFamily="2" charset="0"/>
              <a:ea typeface="Montserrat"/>
              <a:cs typeface="Montserrat"/>
              <a:sym typeface="Montserrat"/>
            </a:endParaRPr>
          </a:p>
        </p:txBody>
      </p:sp>
      <p:sp>
        <p:nvSpPr>
          <p:cNvPr id="2" name="Subtitle 1"/>
          <p:cNvSpPr>
            <a:spLocks noGrp="1"/>
          </p:cNvSpPr>
          <p:nvPr>
            <p:ph type="subTitle" idx="4294967295"/>
          </p:nvPr>
        </p:nvSpPr>
        <p:spPr>
          <a:xfrm>
            <a:off x="338423" y="4887827"/>
            <a:ext cx="8159100" cy="184800"/>
          </a:xfrm>
        </p:spPr>
        <p:txBody>
          <a:bodyPr/>
          <a:lstStyle/>
          <a:p>
            <a:endParaRPr lang="en-GB" dirty="0">
              <a:latin typeface="Montserrat" panose="00000500000000000000" pitchFamily="2" charset="0"/>
            </a:endParaRPr>
          </a:p>
          <a:p>
            <a:pPr marL="146050" indent="0">
              <a:buNone/>
            </a:pPr>
            <a:endParaRPr lang="en-GB" dirty="0">
              <a:latin typeface="Montserrat" panose="00000500000000000000" pitchFamily="2" charset="0"/>
            </a:endParaRPr>
          </a:p>
        </p:txBody>
      </p:sp>
      <p:sp>
        <p:nvSpPr>
          <p:cNvPr id="790" name="Google Shape;790;p68"/>
          <p:cNvSpPr txBox="1"/>
          <p:nvPr/>
        </p:nvSpPr>
        <p:spPr>
          <a:xfrm>
            <a:off x="4572000" y="1425396"/>
            <a:ext cx="2144166" cy="3273641"/>
          </a:xfrm>
          <a:prstGeom prst="rect">
            <a:avLst/>
          </a:prstGeom>
          <a:noFill/>
          <a:ln>
            <a:noFill/>
          </a:ln>
        </p:spPr>
        <p:txBody>
          <a:bodyPr spcFirstLastPara="1" wrap="square" lIns="0" tIns="45700" rIns="0" bIns="45700" anchor="t" anchorCtr="0">
            <a:noAutofit/>
          </a:bodyPr>
          <a:lstStyle/>
          <a:p>
            <a:pPr marL="171450" indent="-171450">
              <a:buClr>
                <a:schemeClr val="accent1"/>
              </a:buClr>
              <a:buFont typeface="Wingdings" panose="05000000000000000000" pitchFamily="2" charset="2"/>
              <a:buChar char="§"/>
            </a:pPr>
            <a:r>
              <a:rPr lang="en-GB" sz="1100" spc="10" dirty="0">
                <a:effectLst/>
                <a:latin typeface="Montserrat" panose="00000500000000000000" pitchFamily="2" charset="0"/>
                <a:ea typeface="Times New Roman" panose="02020603050405020304" pitchFamily="18" charset="0"/>
              </a:rPr>
              <a:t>With kids back at school Omicron is spreading across families.</a:t>
            </a: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Sales of Children’s Medicines remains high along with other cough/cold remedies.</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Against last year’s lockdown, BWS is now a drag on performance and this will be impacting topline sales.</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a:buClr>
                <a:schemeClr val="accent1"/>
              </a:buCl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endParaRPr lang="en-GB" sz="1100" spc="10" dirty="0">
              <a:effectLst/>
              <a:latin typeface="Montserrat" panose="00000500000000000000" pitchFamily="2" charset="0"/>
              <a:ea typeface="Times New Roman" panose="02020603050405020304" pitchFamily="18" charset="0"/>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662036" y="1397270"/>
            <a:ext cx="1807293"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997541"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106325" y="1470624"/>
            <a:ext cx="2436092" cy="2826697"/>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Sales during the first weeks of January are always the lowest of the year.</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This January was no exception and against last year’s lockdown, absolute sales dipped to £2.3Bn.</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Demand for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Cough &amp; Cold remedies</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remain high and the basket mix is very different as shoppers switch out staple frozen, ambient and BWS items for convenience foods and drinks.</a:t>
            </a:r>
          </a:p>
        </p:txBody>
      </p:sp>
      <p:sp>
        <p:nvSpPr>
          <p:cNvPr id="787" name="Google Shape;787;p68"/>
          <p:cNvSpPr txBox="1"/>
          <p:nvPr/>
        </p:nvSpPr>
        <p:spPr>
          <a:xfrm flipH="1">
            <a:off x="338424" y="1079019"/>
            <a:ext cx="1996681"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endParaRPr lang="en" sz="1100" b="1" dirty="0">
              <a:latin typeface="Montserrat" panose="00000500000000000000" pitchFamily="2" charset="0"/>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Shoppers take stock</a:t>
            </a:r>
            <a:endParaRPr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498110" y="1418413"/>
            <a:ext cx="1964700" cy="3013492"/>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Growth remained negative but against weaker comparatives improved on last week.</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With Omicron continuing to spread sales of Cough/Cold and Children’s Medicines remain high.</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With shoppers returning to work or hybrid working there is more demand for ‘quick and convenient food’.</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ct val="100000"/>
            </a:pPr>
            <a:endParaRPr lang="en-GB" sz="1100" dirty="0">
              <a:solidFill>
                <a:schemeClr val="accent3"/>
              </a:solidFill>
              <a:latin typeface="Montserrat" panose="00000500000000000000" pitchFamily="2" charset="0"/>
              <a:ea typeface="Montserrat"/>
              <a:cs typeface="Montserrat"/>
              <a:sym typeface="Montserrat"/>
            </a:endParaRPr>
          </a:p>
        </p:txBody>
      </p:sp>
      <p:sp>
        <p:nvSpPr>
          <p:cNvPr id="789" name="Google Shape;789;p68"/>
          <p:cNvSpPr txBox="1"/>
          <p:nvPr/>
        </p:nvSpPr>
        <p:spPr>
          <a:xfrm flipH="1">
            <a:off x="2528102" y="1087376"/>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Quick and convenient</a:t>
            </a:r>
            <a:endParaRPr sz="1300" b="1" dirty="0">
              <a:latin typeface="Montserrat" panose="00000500000000000000" pitchFamily="2" charset="0"/>
              <a:ea typeface="Montserrat"/>
              <a:cs typeface="Montserrat"/>
              <a:sym typeface="Montserrat"/>
            </a:endParaRPr>
          </a:p>
        </p:txBody>
      </p:sp>
      <p:sp>
        <p:nvSpPr>
          <p:cNvPr id="791" name="Google Shape;791;p68"/>
          <p:cNvSpPr txBox="1"/>
          <p:nvPr/>
        </p:nvSpPr>
        <p:spPr>
          <a:xfrm flipH="1">
            <a:off x="4695067" y="1070001"/>
            <a:ext cx="21441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BWS drags performance</a:t>
            </a:r>
          </a:p>
        </p:txBody>
      </p:sp>
      <p:sp>
        <p:nvSpPr>
          <p:cNvPr id="792" name="Google Shape;792;p68"/>
          <p:cNvSpPr txBox="1"/>
          <p:nvPr/>
        </p:nvSpPr>
        <p:spPr>
          <a:xfrm>
            <a:off x="6810175" y="1470625"/>
            <a:ext cx="1964700" cy="3273640"/>
          </a:xfrm>
          <a:prstGeom prst="rect">
            <a:avLst/>
          </a:prstGeom>
          <a:noFill/>
          <a:ln>
            <a:noFill/>
          </a:ln>
        </p:spPr>
        <p:txBody>
          <a:bodyPr spcFirstLastPara="1" wrap="square" lIns="0" tIns="45700" rIns="0" bIns="45700" anchor="t" anchorCtr="0">
            <a:noAutofit/>
          </a:bodyPr>
          <a:lstStyle/>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End of month payday brought a small boost to absolute sales but not enough to offset the hike in sales seen last year.</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indent="-213359">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Against last years soft comparatives, growth of sushi and sandwiches remains high.</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This trend is helping to boost smaller store formats which are now outperforming Supermarkets and online.</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1"/>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sz="1100" dirty="0">
              <a:solidFill>
                <a:schemeClr val="accent3"/>
              </a:solidFill>
              <a:latin typeface="Montserrat" panose="00000500000000000000" pitchFamily="2" charset="0"/>
              <a:ea typeface="Montserrat"/>
              <a:cs typeface="Montserrat"/>
              <a:sym typeface="Montserrat"/>
            </a:endParaRPr>
          </a:p>
        </p:txBody>
      </p:sp>
      <p:sp>
        <p:nvSpPr>
          <p:cNvPr id="793" name="Google Shape;793;p68"/>
          <p:cNvSpPr txBox="1"/>
          <p:nvPr/>
        </p:nvSpPr>
        <p:spPr>
          <a:xfrm flipH="1">
            <a:off x="7009651" y="107589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Return to little and often</a:t>
            </a:r>
            <a:endParaRPr sz="1300" b="1" dirty="0">
              <a:latin typeface="Montserrat" panose="00000500000000000000" pitchFamily="2" charset="0"/>
              <a:ea typeface="Montserrat"/>
              <a:cs typeface="Montserrat"/>
              <a:sym typeface="Montserrat"/>
            </a:endParaRPr>
          </a:p>
        </p:txBody>
      </p:sp>
      <p:sp>
        <p:nvSpPr>
          <p:cNvPr id="20" name="TextBox 19">
            <a:extLst>
              <a:ext uri="{FF2B5EF4-FFF2-40B4-BE49-F238E27FC236}">
                <a16:creationId xmlns:a16="http://schemas.microsoft.com/office/drawing/2014/main" id="{735F69FB-BD78-40BB-BE7E-85973888726B}"/>
              </a:ext>
            </a:extLst>
          </p:cNvPr>
          <p:cNvSpPr txBox="1"/>
          <p:nvPr/>
        </p:nvSpPr>
        <p:spPr>
          <a:xfrm>
            <a:off x="338423" y="4761967"/>
            <a:ext cx="4714874" cy="230832"/>
          </a:xfrm>
          <a:prstGeom prst="rect">
            <a:avLst/>
          </a:prstGeom>
          <a:noFill/>
        </p:spPr>
        <p:txBody>
          <a:bodyPr wrap="square">
            <a:spAutoFit/>
          </a:bodyPr>
          <a:lstStyle/>
          <a:p>
            <a:r>
              <a:rPr lang="en-GB" sz="900" dirty="0">
                <a:latin typeface="Montserrat" panose="00000500000000000000" pitchFamily="2" charset="0"/>
              </a:rPr>
              <a:t>Source:  NielsenIQ Scantrack, NielsenIQ Homescan</a:t>
            </a:r>
            <a:endParaRPr lang="en-GB" sz="900" dirty="0"/>
          </a:p>
        </p:txBody>
      </p:sp>
      <p:cxnSp>
        <p:nvCxnSpPr>
          <p:cNvPr id="18" name="Straight Connector 17">
            <a:extLst>
              <a:ext uri="{FF2B5EF4-FFF2-40B4-BE49-F238E27FC236}">
                <a16:creationId xmlns:a16="http://schemas.microsoft.com/office/drawing/2014/main" id="{3955A45A-A8B8-458C-8343-58C2E30DE480}"/>
              </a:ext>
            </a:extLst>
          </p:cNvPr>
          <p:cNvCxnSpPr>
            <a:cxnSpLocks/>
          </p:cNvCxnSpPr>
          <p:nvPr/>
        </p:nvCxnSpPr>
        <p:spPr>
          <a:xfrm>
            <a:off x="428364" y="779215"/>
            <a:ext cx="102568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5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1742" name="Google Shape;1742;p129"/>
          <p:cNvCxnSpPr/>
          <p:nvPr/>
        </p:nvCxnSpPr>
        <p:spPr>
          <a:xfrm>
            <a:off x="326801" y="1395743"/>
            <a:ext cx="8397300" cy="0"/>
          </a:xfrm>
          <a:prstGeom prst="straightConnector1">
            <a:avLst/>
          </a:prstGeom>
          <a:noFill/>
          <a:ln w="9525" cap="flat" cmpd="sng">
            <a:solidFill>
              <a:srgbClr val="333333"/>
            </a:solidFill>
            <a:prstDash val="solid"/>
            <a:round/>
            <a:headEnd type="none" w="med" len="med"/>
            <a:tailEnd type="none" w="med" len="med"/>
          </a:ln>
        </p:spPr>
      </p:cxnSp>
      <p:sp>
        <p:nvSpPr>
          <p:cNvPr id="1743" name="Google Shape;1743;p129"/>
          <p:cNvSpPr txBox="1"/>
          <p:nvPr/>
        </p:nvSpPr>
        <p:spPr>
          <a:xfrm>
            <a:off x="326801" y="903416"/>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54649" y="292625"/>
            <a:ext cx="8658721" cy="393600"/>
          </a:xfrm>
        </p:spPr>
        <p:txBody>
          <a:bodyPr spcFirstLastPara="1" wrap="square" lIns="0" tIns="91425" rIns="0" bIns="91425" anchor="t" anchorCtr="0">
            <a:noAutofit/>
          </a:bodyPr>
          <a:lstStyle/>
          <a:p>
            <a:r>
              <a:rPr lang="en-GB" dirty="0">
                <a:solidFill>
                  <a:schemeClr val="tx1"/>
                </a:solidFill>
                <a:latin typeface="Montserrat" panose="00000500000000000000" pitchFamily="2" charset="0"/>
                <a:ea typeface="MS PGothic" pitchFamily="34" charset="-128"/>
                <a:cs typeface="Calibri" pitchFamily="34" charset="0"/>
              </a:rPr>
              <a:t>Sales weakened against last year’s lockdown …</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9737" y="4786310"/>
            <a:ext cx="8159100" cy="184800"/>
          </a:xfrm>
        </p:spPr>
        <p:txBody>
          <a:bodyPr/>
          <a:lstStyle/>
          <a:p>
            <a:pPr marL="146050" indent="0">
              <a:buNone/>
            </a:pPr>
            <a:r>
              <a:rPr lang="en-PH" sz="700"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4229277422"/>
              </p:ext>
            </p:extLst>
          </p:nvPr>
        </p:nvGraphicFramePr>
        <p:xfrm>
          <a:off x="351314" y="1840486"/>
          <a:ext cx="8425149" cy="290827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135919" y="188956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5842120" y="1887053"/>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19EB74F-E008-44FD-AEFC-69BB818810D5}"/>
              </a:ext>
            </a:extLst>
          </p:cNvPr>
          <p:cNvSpPr txBox="1"/>
          <p:nvPr/>
        </p:nvSpPr>
        <p:spPr>
          <a:xfrm>
            <a:off x="429719" y="4476592"/>
            <a:ext cx="2262284" cy="184666"/>
          </a:xfrm>
          <a:prstGeom prst="rect">
            <a:avLst/>
          </a:prstGeom>
          <a:solidFill>
            <a:schemeClr val="accent1"/>
          </a:solidFill>
        </p:spPr>
        <p:txBody>
          <a:bodyPr wrap="square" rtlCol="0">
            <a:spAutoFit/>
          </a:bodyPr>
          <a:lstStyle/>
          <a:p>
            <a:pPr algn="ctr"/>
            <a:r>
              <a:rPr lang="en-GB" sz="600" b="1" dirty="0">
                <a:solidFill>
                  <a:schemeClr val="tx1"/>
                </a:solidFill>
                <a:latin typeface="Montserrat" panose="00000500000000000000" pitchFamily="2" charset="0"/>
              </a:rPr>
              <a:t>Lapping November 2020 lockdown</a:t>
            </a:r>
          </a:p>
        </p:txBody>
      </p:sp>
      <p:sp>
        <p:nvSpPr>
          <p:cNvPr id="11" name="TextBox 10">
            <a:extLst>
              <a:ext uri="{FF2B5EF4-FFF2-40B4-BE49-F238E27FC236}">
                <a16:creationId xmlns:a16="http://schemas.microsoft.com/office/drawing/2014/main" id="{AF634CE2-8F91-4E84-B909-DA718BF1DA69}"/>
              </a:ext>
            </a:extLst>
          </p:cNvPr>
          <p:cNvSpPr txBox="1"/>
          <p:nvPr/>
        </p:nvSpPr>
        <p:spPr>
          <a:xfrm>
            <a:off x="6178150" y="4476592"/>
            <a:ext cx="2262284" cy="184666"/>
          </a:xfrm>
          <a:prstGeom prst="rect">
            <a:avLst/>
          </a:prstGeom>
          <a:solidFill>
            <a:schemeClr val="accent1"/>
          </a:solidFill>
        </p:spPr>
        <p:txBody>
          <a:bodyPr wrap="square" rtlCol="0">
            <a:spAutoFit/>
          </a:bodyPr>
          <a:lstStyle/>
          <a:p>
            <a:pPr algn="ctr"/>
            <a:r>
              <a:rPr lang="en-GB" sz="600" b="1" dirty="0">
                <a:solidFill>
                  <a:schemeClr val="tx1"/>
                </a:solidFill>
                <a:latin typeface="Montserrat" panose="00000500000000000000" pitchFamily="2" charset="0"/>
              </a:rPr>
              <a:t>Lapping January 2021 lockdown</a:t>
            </a: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D0B6749-7B24-4E55-B6B2-2141D7892276}"/>
              </a:ext>
            </a:extLst>
          </p:cNvPr>
          <p:cNvCxnSpPr>
            <a:cxnSpLocks/>
          </p:cNvCxnSpPr>
          <p:nvPr/>
        </p:nvCxnSpPr>
        <p:spPr>
          <a:xfrm>
            <a:off x="3866179" y="795105"/>
            <a:ext cx="80946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44" name="Google Shape;1744;p129"/>
          <p:cNvSpPr txBox="1">
            <a:spLocks noGrp="1"/>
          </p:cNvSpPr>
          <p:nvPr>
            <p:ph type="title"/>
          </p:nvPr>
        </p:nvSpPr>
        <p:spPr>
          <a:xfrm>
            <a:off x="371246" y="200822"/>
            <a:ext cx="8772754" cy="662851"/>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Against last year’s lockdowns, average weekly spend is</a:t>
            </a:r>
            <a:r>
              <a:rPr lang="en-GB" sz="1800" dirty="0">
                <a:solidFill>
                  <a:schemeClr val="tx1"/>
                </a:solidFill>
                <a:ea typeface="MS PGothic" pitchFamily="34" charset="-128"/>
                <a:cs typeface="Calibri" pitchFamily="34" charset="0"/>
              </a:rPr>
              <a:t> lower, but remains robust compared to 2 years ago</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191364" y="4762661"/>
            <a:ext cx="8159100" cy="184800"/>
          </a:xfrm>
        </p:spPr>
        <p:txBody>
          <a:bodyPr/>
          <a:lstStyle/>
          <a:p>
            <a:pPr marL="146050" indent="0">
              <a:buNone/>
            </a:pPr>
            <a:r>
              <a:rPr lang="en-PH" sz="700"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4147360373"/>
              </p:ext>
            </p:extLst>
          </p:nvPr>
        </p:nvGraphicFramePr>
        <p:xfrm>
          <a:off x="254494" y="1482277"/>
          <a:ext cx="8425149"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ADC9EB0-A80C-4462-ABA1-7208943A327C}"/>
              </a:ext>
            </a:extLst>
          </p:cNvPr>
          <p:cNvSpPr txBox="1"/>
          <p:nvPr/>
        </p:nvSpPr>
        <p:spPr>
          <a:xfrm>
            <a:off x="168061" y="1146423"/>
            <a:ext cx="4572000" cy="261610"/>
          </a:xfrm>
          <a:prstGeom prst="rect">
            <a:avLst/>
          </a:prstGeom>
          <a:noFill/>
        </p:spPr>
        <p:txBody>
          <a:bodyPr wrap="square">
            <a:spAutoFit/>
          </a:bodyPr>
          <a:lstStyle/>
          <a:p>
            <a:r>
              <a:rPr lang="en-GB" altLang="en-US" sz="1100" dirty="0">
                <a:solidFill>
                  <a:schemeClr val="tx1"/>
                </a:solidFill>
                <a:latin typeface="Montserrat" panose="00000500000000000000" pitchFamily="2" charset="0"/>
                <a:ea typeface="MS PGothic" pitchFamily="34" charset="-128"/>
                <a:cs typeface="Calibri" pitchFamily="34" charset="0"/>
              </a:rPr>
              <a:t>Macro view based on 12 week trends</a:t>
            </a:r>
            <a:endParaRPr lang="en-GB" sz="1100" dirty="0">
              <a:latin typeface="Montserrat" panose="00000500000000000000" pitchFamily="2" charset="0"/>
            </a:endParaRPr>
          </a:p>
        </p:txBody>
      </p:sp>
      <p:cxnSp>
        <p:nvCxnSpPr>
          <p:cNvPr id="9" name="Straight Connector 8">
            <a:extLst>
              <a:ext uri="{FF2B5EF4-FFF2-40B4-BE49-F238E27FC236}">
                <a16:creationId xmlns:a16="http://schemas.microsoft.com/office/drawing/2014/main" id="{2A0F8555-56D6-47F9-9BBA-A31C36F5F735}"/>
              </a:ext>
            </a:extLst>
          </p:cNvPr>
          <p:cNvCxnSpPr>
            <a:cxnSpLocks/>
          </p:cNvCxnSpPr>
          <p:nvPr/>
        </p:nvCxnSpPr>
        <p:spPr>
          <a:xfrm>
            <a:off x="1408736" y="808221"/>
            <a:ext cx="80946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910698"/>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 xsi:nil="true"/>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42DFE14D-035E-44D4-92BA-64E921BFFEE9}"/>
</file>

<file path=customXml/itemProps2.xml><?xml version="1.0" encoding="utf-8"?>
<ds:datastoreItem xmlns:ds="http://schemas.openxmlformats.org/officeDocument/2006/customXml" ds:itemID="{1A5D6BD9-3DC0-4766-9485-8A738701718A}"/>
</file>

<file path=customXml/itemProps3.xml><?xml version="1.0" encoding="utf-8"?>
<ds:datastoreItem xmlns:ds="http://schemas.openxmlformats.org/officeDocument/2006/customXml" ds:itemID="{E8C12337-F0E5-430B-BF1A-E7E1FA1EB6B4}"/>
</file>

<file path=docProps/app.xml><?xml version="1.0" encoding="utf-8"?>
<Properties xmlns="http://schemas.openxmlformats.org/officeDocument/2006/extended-properties" xmlns:vt="http://schemas.openxmlformats.org/officeDocument/2006/docPropsVTypes">
  <TotalTime>23432</TotalTime>
  <Words>3636</Words>
  <Application>Microsoft Office PowerPoint</Application>
  <PresentationFormat>On-screen Show (16:9)</PresentationFormat>
  <Paragraphs>452</Paragraphs>
  <Slides>38</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Segoe UI</vt:lpstr>
      <vt:lpstr>Wingdings</vt:lpstr>
      <vt:lpstr>Avenir Next</vt:lpstr>
      <vt:lpstr>Calibri</vt:lpstr>
      <vt:lpstr>Avenir Next LT Pro</vt:lpstr>
      <vt:lpstr>Symbol</vt:lpstr>
      <vt:lpstr>Montserrat Light</vt:lpstr>
      <vt:lpstr>Times New Roman</vt:lpstr>
      <vt:lpstr>Montserrat</vt:lpstr>
      <vt:lpstr>NIQ-presentation-template-v1</vt:lpstr>
      <vt:lpstr>NielsenIQ Total Till Executive Summary</vt:lpstr>
      <vt:lpstr>Five take outs from Total Till for the 4 weeks to 29th January 2022</vt:lpstr>
      <vt:lpstr>What happened? Overview</vt:lpstr>
      <vt:lpstr>January sales held up well against the start of last year’s final lockdown</vt:lpstr>
      <vt:lpstr>Against last years tough comparatives, sales slowed in larger formats and online</vt:lpstr>
      <vt:lpstr>Shoppers made 45m MORE shopping trips but spent £2.53 LESS per trip, buying 1.9 FEWER fmcg items</vt:lpstr>
      <vt:lpstr>PowerPoint Presentation</vt:lpstr>
      <vt:lpstr>Sales weakened against last year’s lockdown …</vt:lpstr>
      <vt:lpstr>Against last year’s lockdowns, average weekly spend is lower, but remains robust compared to 2 years ago</vt:lpstr>
      <vt:lpstr>‘Little and more often’ shopping has started to accelerate and average basket spend is showing signs of slowing as shoppers trim spend</vt:lpstr>
      <vt:lpstr>With rising inflation rarely out of the headlines and concerns mounting around rising energy bills and higher taxes in April, shoppers are starting to reign in spend, focusing more on buying what they need …</vt:lpstr>
      <vt:lpstr>Changing shopper behaviour is benefiting smaller store formats and promotions dip as retailers look to mitigate rising food inflation</vt:lpstr>
      <vt:lpstr>New year started frugally with smaller basket spends coupled with more shopping trips which benefited smaller stores and discounters</vt:lpstr>
      <vt:lpstr>Most categories are ahead of 2 years ago and convenience foods,  bakery and impulse categories are benefiting from the return to pack lunches</vt:lpstr>
      <vt:lpstr>Whilst some shoppers started the New Year with a leisure break others had new Year’s resolutions including spring cleans and a new health regime</vt:lpstr>
      <vt:lpstr>What happened by channel? </vt:lpstr>
      <vt:lpstr>Against last year’s lockdown, smaller store formats and those most impacted by the pandemic out performed</vt:lpstr>
      <vt:lpstr>Compared to 2 years ago, sales remain upbeat indicating food &amp; drink retailers are still benefiting from residual sales not yet returned to hospitality</vt:lpstr>
      <vt:lpstr>Decelerating value growths have stalled since Omicron and have levelled at the start of 2022</vt:lpstr>
      <vt:lpstr>Despite tough year ago comparatives, online achieved its highest share since July at 13.1%</vt:lpstr>
      <vt:lpstr>Convenience stores have outperformed supermarkets for 6 consecutive months as shoppers make more smaller trips for quick and convenient food</vt:lpstr>
      <vt:lpstr>Convenience store growth was driven by food to go and tobacco whilst shoppers spent more on cosmetics, convenience and horticulture in Supermarkets</vt:lpstr>
      <vt:lpstr>New shopping behaviour is emerging as shoppers return to life living with Covid.  Demand for quick and convenient food is paramount and this is benefiting smaller store formats in convenient locations who are able to satisfy multiple missions.  Online is evolving stronger than pre-pandemic and proving another way, alongside limited ranges for shoppers to manage their total spend at the till.</vt:lpstr>
      <vt:lpstr>Retailer News</vt:lpstr>
      <vt:lpstr>PowerPoint Presentation</vt:lpstr>
      <vt:lpstr>PowerPoint Presentation</vt:lpstr>
      <vt:lpstr>Ocado continues to lead the industry compared to pre-pandemic with a significant rise in delivery slots, closely followed by Lidl .. only Co-op is seeing less growth</vt:lpstr>
      <vt:lpstr>Despite outperforming the Top 4, Discounter growth differential has slowed, will the increased cost of living be another catalyst for Discounter growth?</vt:lpstr>
      <vt:lpstr>Messages focussed on price, healthy eating and Veganuary</vt:lpstr>
      <vt:lpstr>M&amp;S grew sales faster than the other food retailers </vt:lpstr>
      <vt:lpstr>Unlike last year, when fewer offers helped to maintain availability, this year fewer offers are helping retailers to reduce the impact of inflation</vt:lpstr>
      <vt:lpstr>Whilst most retailers reduced promotional spend, the top 2 retailers and Iceland are promoting more and M&amp;S has repositioned below Tesco</vt:lpstr>
      <vt:lpstr>Food prices accelerated further in January, whilst fresh food inflation slowed slightly, ambient rose to its highest level since November 20</vt:lpstr>
      <vt:lpstr>January has marked a new era, as shoppers start to come to terms with the higher cost of living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January NielsenIQ Total Till Exec Summary</dc:title>
  <dc:creator>Cowen, Sally F.</dc:creator>
  <cp:lastModifiedBy>Sally F Cowen</cp:lastModifiedBy>
  <cp:revision>702</cp:revision>
  <dcterms:modified xsi:type="dcterms:W3CDTF">2022-02-10T15:44:39Z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