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02" r:id="rId1"/>
  </p:sldMasterIdLst>
  <p:notesMasterIdLst>
    <p:notesMasterId r:id="rId37"/>
  </p:notesMasterIdLst>
  <p:sldIdLst>
    <p:sldId id="410" r:id="rId2"/>
    <p:sldId id="299" r:id="rId3"/>
    <p:sldId id="260" r:id="rId4"/>
    <p:sldId id="367" r:id="rId5"/>
    <p:sldId id="297" r:id="rId6"/>
    <p:sldId id="368" r:id="rId7"/>
    <p:sldId id="261" r:id="rId8"/>
    <p:sldId id="263" r:id="rId9"/>
    <p:sldId id="264" r:id="rId10"/>
    <p:sldId id="262" r:id="rId11"/>
    <p:sldId id="395" r:id="rId12"/>
    <p:sldId id="396" r:id="rId13"/>
    <p:sldId id="397" r:id="rId14"/>
    <p:sldId id="39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99" r:id="rId24"/>
    <p:sldId id="400" r:id="rId25"/>
    <p:sldId id="401" r:id="rId26"/>
    <p:sldId id="402" r:id="rId27"/>
    <p:sldId id="403" r:id="rId28"/>
    <p:sldId id="404" r:id="rId29"/>
    <p:sldId id="406" r:id="rId30"/>
    <p:sldId id="405" r:id="rId31"/>
    <p:sldId id="407" r:id="rId32"/>
    <p:sldId id="286" r:id="rId33"/>
    <p:sldId id="314" r:id="rId34"/>
    <p:sldId id="409" r:id="rId35"/>
    <p:sldId id="4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08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5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71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9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1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44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67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5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8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5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  <p:sldLayoutId id="2147488314" r:id="rId12"/>
    <p:sldLayoutId id="2147488315" r:id="rId13"/>
    <p:sldLayoutId id="2147488316" r:id="rId14"/>
    <p:sldLayoutId id="21474883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</a:t>
            </a:r>
            <a:r>
              <a:rPr lang="en-GB" dirty="0" smtClean="0"/>
              <a:t>Shellfish Report Data </a:t>
            </a:r>
            <a:r>
              <a:rPr lang="en-GB" dirty="0"/>
              <a:t>to </a:t>
            </a:r>
            <a:r>
              <a:rPr lang="en-GB" dirty="0" smtClean="0"/>
              <a:t>31.10.20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76489" y="1853912"/>
            <a:ext cx="8387999" cy="402336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096324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" y="1435571"/>
            <a:ext cx="91059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5770832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524696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4"/>
          <a:stretch/>
        </p:blipFill>
        <p:spPr>
          <a:xfrm>
            <a:off x="116493" y="980728"/>
            <a:ext cx="8820727" cy="52166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4132250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5"/>
          <a:stretch/>
        </p:blipFill>
        <p:spPr>
          <a:xfrm>
            <a:off x="116493" y="1196752"/>
            <a:ext cx="8820727" cy="49050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275015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0"/>
          <a:stretch/>
        </p:blipFill>
        <p:spPr>
          <a:xfrm>
            <a:off x="71753" y="1240014"/>
            <a:ext cx="8820727" cy="49252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56527557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72"/>
          <a:stretch/>
        </p:blipFill>
        <p:spPr>
          <a:xfrm>
            <a:off x="107504" y="1124744"/>
            <a:ext cx="8820727" cy="5065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82905"/>
              </p:ext>
            </p:extLst>
          </p:nvPr>
        </p:nvGraphicFramePr>
        <p:xfrm>
          <a:off x="366713" y="1404938"/>
          <a:ext cx="838835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5" name="Worksheet" r:id="rId3" imgW="8762946" imgH="4819575" progId="Excel.Sheet.8">
                  <p:embed/>
                </p:oleObj>
              </mc:Choice>
              <mc:Fallback>
                <p:oleObj name="Worksheet" r:id="rId3" imgW="8762946" imgH="48195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404938"/>
                        <a:ext cx="8388350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2634755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29329"/>
              </p:ext>
            </p:extLst>
          </p:nvPr>
        </p:nvGraphicFramePr>
        <p:xfrm>
          <a:off x="187200" y="1488335"/>
          <a:ext cx="8777288" cy="4892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9" name="Worksheet" r:id="rId3" imgW="8534304" imgH="4495677" progId="Excel.Sheet.8">
                  <p:embed/>
                </p:oleObj>
              </mc:Choice>
              <mc:Fallback>
                <p:oleObj name="Worksheet" r:id="rId3" imgW="8534304" imgH="449567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200" y="1488335"/>
                        <a:ext cx="8777288" cy="48929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786388365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14275"/>
              </p:ext>
            </p:extLst>
          </p:nvPr>
        </p:nvGraphicFramePr>
        <p:xfrm>
          <a:off x="107504" y="1437561"/>
          <a:ext cx="8856662" cy="4905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1" name="Worksheet" r:id="rId3" imgW="8525040" imgH="4505402" progId="Excel.Sheet.8">
                  <p:embed/>
                </p:oleObj>
              </mc:Choice>
              <mc:Fallback>
                <p:oleObj name="Worksheet" r:id="rId3" imgW="8525040" imgH="450540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37561"/>
                        <a:ext cx="8856662" cy="4905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6232057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79259"/>
              </p:ext>
            </p:extLst>
          </p:nvPr>
        </p:nvGraphicFramePr>
        <p:xfrm>
          <a:off x="32642" y="1844824"/>
          <a:ext cx="8859838" cy="476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7" name="Worksheet" r:id="rId3" imgW="8525040" imgH="4505402" progId="Excel.Sheet.8">
                  <p:embed/>
                </p:oleObj>
              </mc:Choice>
              <mc:Fallback>
                <p:oleObj name="Worksheet" r:id="rId3" imgW="8525040" imgH="450540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42" y="1844824"/>
                        <a:ext cx="8859838" cy="476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308810106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5005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29569"/>
            <a:ext cx="81994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1224835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917529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42016223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801354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538" y="1520975"/>
            <a:ext cx="8201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  <a:extLst/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3826616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9784920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75" y="1556792"/>
            <a:ext cx="8181975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7493813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61124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700808"/>
            <a:ext cx="8204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3506384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2088202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3"/>
          <a:stretch/>
        </p:blipFill>
        <p:spPr>
          <a:xfrm>
            <a:off x="71753" y="838925"/>
            <a:ext cx="8820727" cy="5326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3251600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5"/>
          <a:stretch/>
        </p:blipFill>
        <p:spPr>
          <a:xfrm>
            <a:off x="107504" y="819168"/>
            <a:ext cx="8820727" cy="52741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4676027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2"/>
          <a:stretch/>
        </p:blipFill>
        <p:spPr>
          <a:xfrm>
            <a:off x="71753" y="799736"/>
            <a:ext cx="8820727" cy="53655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157259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3"/>
          <a:stretch/>
        </p:blipFill>
        <p:spPr>
          <a:xfrm>
            <a:off x="71753" y="836712"/>
            <a:ext cx="8820727" cy="53394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8836795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0"/>
          <a:stretch/>
        </p:blipFill>
        <p:spPr>
          <a:xfrm>
            <a:off x="35496" y="819493"/>
            <a:ext cx="8820727" cy="5417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88019685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9"/>
          <a:stretch/>
        </p:blipFill>
        <p:spPr>
          <a:xfrm>
            <a:off x="71753" y="836712"/>
            <a:ext cx="8820727" cy="53616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917079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81"/>
          <a:stretch/>
        </p:blipFill>
        <p:spPr>
          <a:xfrm>
            <a:off x="107504" y="764704"/>
            <a:ext cx="8820727" cy="5391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 smtClean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 smtClean="0"/>
              <a:t>Notes</a:t>
            </a:r>
            <a:endParaRPr lang="en-US" altLang="en-US" sz="2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669566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4"/>
          <a:stretch/>
        </p:blipFill>
        <p:spPr>
          <a:xfrm>
            <a:off x="143761" y="836712"/>
            <a:ext cx="8820727" cy="53002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888328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0"/>
          <a:stretch/>
        </p:blipFill>
        <p:spPr>
          <a:xfrm>
            <a:off x="71753" y="827720"/>
            <a:ext cx="8820727" cy="54095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58241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535088"/>
            <a:ext cx="9109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0127015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258272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" y="1412776"/>
            <a:ext cx="908208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3151036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 smtClean="0">
                <a:solidFill>
                  <a:srgbClr val="0062AE"/>
                </a:solidFill>
              </a:rPr>
              <a:t>Homescan</a:t>
            </a:r>
            <a:r>
              <a:rPr lang="en-GB" altLang="en-US" sz="1000" dirty="0" smtClean="0">
                <a:solidFill>
                  <a:srgbClr val="0062AE"/>
                </a:solidFill>
              </a:rPr>
              <a:t> </a:t>
            </a:r>
            <a:r>
              <a:rPr lang="en-GB" altLang="en-US" sz="1000" dirty="0">
                <a:solidFill>
                  <a:srgbClr val="0062AE"/>
                </a:solidFill>
              </a:rPr>
              <a:t>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311533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9363893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3903810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988840"/>
            <a:ext cx="907732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511374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 smtClean="0"/>
              <a:t>Moving Annual Trends</a:t>
            </a:r>
            <a:r>
              <a:rPr lang="en-GB" altLang="en-US" sz="2800" dirty="0" smtClean="0"/>
              <a:t> continued</a:t>
            </a: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711466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2060848"/>
            <a:ext cx="9077325" cy="39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581709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35376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8" y="1340197"/>
            <a:ext cx="88487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6022475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497765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5230"/>
            <a:ext cx="88487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93247605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 smtClean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525680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2713" y="1508156"/>
            <a:ext cx="88487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7862975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791" y="6538430"/>
            <a:ext cx="962025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1615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2020</TermName>
          <TermId xmlns="http://schemas.microsoft.com/office/infopath/2007/PartnerControls">c4abf988-cb5a-41d6-a524-e97f985bd1e4</TermId>
        </TermInfo>
      </Terms>
    </j7c1b49d505545c2a69692ae734740bd>
    <DocumentSummary xmlns="cebd32e3-9ab6-41ee-b1af-b8405a8d4e68">2020 November Nielsen Shellfish Report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E47D4F1D-785B-403A-99EB-514155DE2046}"/>
</file>

<file path=customXml/itemProps2.xml><?xml version="1.0" encoding="utf-8"?>
<ds:datastoreItem xmlns:ds="http://schemas.openxmlformats.org/officeDocument/2006/customXml" ds:itemID="{CF7D2966-097A-458C-B299-027DF0A72CA6}"/>
</file>

<file path=customXml/itemProps3.xml><?xml version="1.0" encoding="utf-8"?>
<ds:datastoreItem xmlns:ds="http://schemas.openxmlformats.org/officeDocument/2006/customXml" ds:itemID="{3662F67B-9E53-459C-A102-6CF1A646207F}"/>
</file>

<file path=docProps/app.xml><?xml version="1.0" encoding="utf-8"?>
<Properties xmlns="http://schemas.openxmlformats.org/officeDocument/2006/extended-properties" xmlns:vt="http://schemas.openxmlformats.org/officeDocument/2006/docPropsVTypes">
  <TotalTime>12198</TotalTime>
  <Words>814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Seafish - Light</vt:lpstr>
      <vt:lpstr>Microsoft Excel 97-2003 Worksheet</vt:lpstr>
      <vt:lpstr>UK Shellfish Report Data to 31.10.20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November Nielsen Shellfish Report</dc:title>
  <dc:creator>Shrimali, Ruchita Jayanti</dc:creator>
  <cp:lastModifiedBy>Puri, Sandeep Rakeshpal</cp:lastModifiedBy>
  <cp:revision>606</cp:revision>
  <dcterms:created xsi:type="dcterms:W3CDTF">2014-08-19T10:17:11Z</dcterms:created>
  <dcterms:modified xsi:type="dcterms:W3CDTF">2020-11-27T18:01:22Z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1615;#10 - October 2020|c4abf988-cb5a-41d6-a524-e97f985bd1e4</vt:lpwstr>
  </property>
</Properties>
</file>